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1pPr>
    <a:lvl2pPr marL="0" marR="0" indent="4572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2pPr>
    <a:lvl3pPr marL="0" marR="0" indent="9144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3pPr>
    <a:lvl4pPr marL="0" marR="0" indent="13716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4pPr>
    <a:lvl5pPr marL="0" marR="0" indent="18288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5pPr>
    <a:lvl6pPr marL="0" marR="0" indent="22860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6pPr>
    <a:lvl7pPr marL="0" marR="0" indent="27432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7pPr>
    <a:lvl8pPr marL="0" marR="0" indent="32004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8pPr>
    <a:lvl9pPr marL="0" marR="0" indent="36576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20647"/>
          <c:y val="0.0565797"/>
          <c:w val="0.866927"/>
          <c:h val="0.645404"/>
        </c:manualLayout>
      </c:layout>
      <c:lineChart>
        <c:grouping val="standard"/>
        <c:varyColors val="0"/>
        <c:ser>
          <c:idx val="0"/>
          <c:order val="0"/>
          <c:tx>
            <c:strRef>
              <c:f>Sheet1!$A$2</c:f>
              <c:strCache>
                <c:ptCount val="1"/>
                <c:pt idx="0">
                  <c:v>Work Performed (EV)</c:v>
                </c:pt>
              </c:strCache>
            </c:strRef>
          </c:tx>
          <c:spPr>
            <a:solidFill>
              <a:srgbClr val="FFFFFF"/>
            </a:solidFill>
            <a:ln w="88900" cap="flat">
              <a:solidFill>
                <a:schemeClr val="accent5">
                  <a:hueOff val="-82419"/>
                  <a:satOff val="-9513"/>
                  <a:lumOff val="-16343"/>
                </a:schemeClr>
              </a:solidFill>
              <a:prstDash val="solid"/>
              <a:miter lim="400000"/>
            </a:ln>
            <a:effectLst/>
          </c:spPr>
          <c:marker>
            <c:symbol val="none"/>
            <c:size val="4"/>
            <c:spPr>
              <a:solidFill>
                <a:srgbClr val="FFFFFF"/>
              </a:solidFill>
              <a:ln w="50800" cap="flat">
                <a:solidFill>
                  <a:schemeClr val="accent1"/>
                </a:solidFill>
                <a:prstDash val="solid"/>
                <a:miter lim="400000"/>
              </a:ln>
              <a:effectLst/>
            </c:spPr>
          </c:marker>
          <c:dLbls>
            <c:numFmt formatCode="#,##0" sourceLinked="0"/>
            <c:txPr>
              <a:bodyPr/>
              <a:lstStyle/>
              <a:p>
                <a:pPr>
                  <a:defRPr b="0" i="0" strike="noStrike" sz="36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Q4-2022</c:v>
                </c:pt>
                <c:pt idx="1">
                  <c:v>Q1-2023</c:v>
                </c:pt>
                <c:pt idx="2">
                  <c:v>Q2-2023</c:v>
                </c:pt>
                <c:pt idx="3">
                  <c:v>Q3-2023</c:v>
                </c:pt>
                <c:pt idx="4">
                  <c:v>Q4-2023</c:v>
                </c:pt>
                <c:pt idx="5">
                  <c:v>Q1-2024</c:v>
                </c:pt>
                <c:pt idx="6">
                  <c:v>Q2-2024</c:v>
                </c:pt>
                <c:pt idx="7">
                  <c:v>Q3-2024</c:v>
                </c:pt>
                <c:pt idx="8">
                  <c:v>Q4-2024</c:v>
                </c:pt>
                <c:pt idx="9">
                  <c:v>Q1-2025</c:v>
                </c:pt>
                <c:pt idx="10">
                  <c:v>Q2-2025</c:v>
                </c:pt>
                <c:pt idx="11">
                  <c:v>Q3-2025</c:v>
                </c:pt>
                <c:pt idx="12">
                  <c:v>Q4-2025</c:v>
                </c:pt>
                <c:pt idx="13">
                  <c:v>Q1-2026</c:v>
                </c:pt>
              </c:strCache>
            </c:strRef>
          </c:cat>
          <c:val>
            <c:numRef>
              <c:f>Sheet1!$B$2:$O$2</c:f>
              <c:numCache>
                <c:ptCount val="3"/>
                <c:pt idx="0">
                  <c:v>0.000000</c:v>
                </c:pt>
                <c:pt idx="1">
                  <c:v>0.205000</c:v>
                </c:pt>
                <c:pt idx="2">
                  <c:v>1.540000</c:v>
                </c:pt>
              </c:numCache>
            </c:numRef>
          </c:val>
          <c:smooth val="0"/>
        </c:ser>
        <c:ser>
          <c:idx val="1"/>
          <c:order val="1"/>
          <c:tx>
            <c:strRef>
              <c:f>Sheet1!$A$3</c:f>
              <c:strCache>
                <c:ptCount val="1"/>
                <c:pt idx="0">
                  <c:v>Actual/Obligated Cost (AC)</c:v>
                </c:pt>
              </c:strCache>
            </c:strRef>
          </c:tx>
          <c:spPr>
            <a:solidFill>
              <a:srgbClr val="FFFFFF"/>
            </a:solidFill>
            <a:ln w="88900" cap="flat">
              <a:solidFill>
                <a:schemeClr val="accent3"/>
              </a:solidFill>
              <a:prstDash val="solid"/>
              <a:miter lim="400000"/>
            </a:ln>
            <a:effectLst/>
          </c:spPr>
          <c:marker>
            <c:symbol val="none"/>
            <c:size val="4"/>
            <c:spPr>
              <a:solidFill>
                <a:srgbClr val="FFFFFF"/>
              </a:solidFill>
              <a:ln w="50800" cap="flat">
                <a:solidFill>
                  <a:schemeClr val="accent3"/>
                </a:solidFill>
                <a:prstDash val="solid"/>
                <a:miter lim="400000"/>
              </a:ln>
              <a:effectLst/>
            </c:spPr>
          </c:marker>
          <c:dLbls>
            <c:numFmt formatCode="#,##0" sourceLinked="0"/>
            <c:txPr>
              <a:bodyPr/>
              <a:lstStyle/>
              <a:p>
                <a:pPr>
                  <a:defRPr b="0" i="0" strike="noStrike" sz="36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Q4-2022</c:v>
                </c:pt>
                <c:pt idx="1">
                  <c:v>Q1-2023</c:v>
                </c:pt>
                <c:pt idx="2">
                  <c:v>Q2-2023</c:v>
                </c:pt>
                <c:pt idx="3">
                  <c:v>Q3-2023</c:v>
                </c:pt>
                <c:pt idx="4">
                  <c:v>Q4-2023</c:v>
                </c:pt>
                <c:pt idx="5">
                  <c:v>Q1-2024</c:v>
                </c:pt>
                <c:pt idx="6">
                  <c:v>Q2-2024</c:v>
                </c:pt>
                <c:pt idx="7">
                  <c:v>Q3-2024</c:v>
                </c:pt>
                <c:pt idx="8">
                  <c:v>Q4-2024</c:v>
                </c:pt>
                <c:pt idx="9">
                  <c:v>Q1-2025</c:v>
                </c:pt>
                <c:pt idx="10">
                  <c:v>Q2-2025</c:v>
                </c:pt>
                <c:pt idx="11">
                  <c:v>Q3-2025</c:v>
                </c:pt>
                <c:pt idx="12">
                  <c:v>Q4-2025</c:v>
                </c:pt>
                <c:pt idx="13">
                  <c:v>Q1-2026</c:v>
                </c:pt>
              </c:strCache>
            </c:strRef>
          </c:cat>
          <c:val>
            <c:numRef>
              <c:f>Sheet1!$B$3:$O$3</c:f>
              <c:numCache>
                <c:ptCount val="3"/>
                <c:pt idx="0">
                  <c:v>0.000000</c:v>
                </c:pt>
                <c:pt idx="1">
                  <c:v>0.107000</c:v>
                </c:pt>
                <c:pt idx="2">
                  <c:v>1.209000</c:v>
                </c:pt>
              </c:numCache>
            </c:numRef>
          </c:val>
          <c:smooth val="0"/>
        </c:ser>
        <c:ser>
          <c:idx val="2"/>
          <c:order val="2"/>
          <c:tx>
            <c:strRef>
              <c:f>Sheet1!$A$4</c:f>
              <c:strCache>
                <c:ptCount val="1"/>
                <c:pt idx="0">
                  <c:v>Baseline Plan (PV)</c:v>
                </c:pt>
              </c:strCache>
            </c:strRef>
          </c:tx>
          <c:spPr>
            <a:solidFill>
              <a:srgbClr val="FFFFFF"/>
            </a:solidFill>
            <a:ln w="88900" cap="flat">
              <a:solidFill>
                <a:schemeClr val="accent1"/>
              </a:solidFill>
              <a:prstDash val="solid"/>
              <a:miter lim="400000"/>
            </a:ln>
            <a:effectLst/>
          </c:spPr>
          <c:marker>
            <c:symbol val="none"/>
            <c:size val="4"/>
            <c:spPr>
              <a:solidFill>
                <a:srgbClr val="FFFFFF"/>
              </a:solidFill>
              <a:ln w="50800" cap="flat">
                <a:solidFill>
                  <a:srgbClr val="929292"/>
                </a:solidFill>
                <a:prstDash val="solid"/>
                <a:miter lim="400000"/>
              </a:ln>
              <a:effectLst/>
            </c:spPr>
          </c:marker>
          <c:dLbls>
            <c:numFmt formatCode="#,##0" sourceLinked="0"/>
            <c:txPr>
              <a:bodyPr/>
              <a:lstStyle/>
              <a:p>
                <a:pPr>
                  <a:defRPr b="0" i="0" strike="noStrike" sz="36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Q4-2022</c:v>
                </c:pt>
                <c:pt idx="1">
                  <c:v>Q1-2023</c:v>
                </c:pt>
                <c:pt idx="2">
                  <c:v>Q2-2023</c:v>
                </c:pt>
                <c:pt idx="3">
                  <c:v>Q3-2023</c:v>
                </c:pt>
                <c:pt idx="4">
                  <c:v>Q4-2023</c:v>
                </c:pt>
                <c:pt idx="5">
                  <c:v>Q1-2024</c:v>
                </c:pt>
                <c:pt idx="6">
                  <c:v>Q2-2024</c:v>
                </c:pt>
                <c:pt idx="7">
                  <c:v>Q3-2024</c:v>
                </c:pt>
                <c:pt idx="8">
                  <c:v>Q4-2024</c:v>
                </c:pt>
                <c:pt idx="9">
                  <c:v>Q1-2025</c:v>
                </c:pt>
                <c:pt idx="10">
                  <c:v>Q2-2025</c:v>
                </c:pt>
                <c:pt idx="11">
                  <c:v>Q3-2025</c:v>
                </c:pt>
                <c:pt idx="12">
                  <c:v>Q4-2025</c:v>
                </c:pt>
                <c:pt idx="13">
                  <c:v>Q1-2026</c:v>
                </c:pt>
              </c:strCache>
            </c:strRef>
          </c:cat>
          <c:val>
            <c:numRef>
              <c:f>Sheet1!$B$4:$O$4</c:f>
              <c:numCache>
                <c:ptCount val="14"/>
                <c:pt idx="0">
                  <c:v>0.000000</c:v>
                </c:pt>
                <c:pt idx="1">
                  <c:v>0.262000</c:v>
                </c:pt>
                <c:pt idx="2">
                  <c:v>1.084000</c:v>
                </c:pt>
                <c:pt idx="3">
                  <c:v>2.432000</c:v>
                </c:pt>
                <c:pt idx="4">
                  <c:v>4.006000</c:v>
                </c:pt>
                <c:pt idx="5">
                  <c:v>5.384000</c:v>
                </c:pt>
                <c:pt idx="6">
                  <c:v>6.497000</c:v>
                </c:pt>
                <c:pt idx="7">
                  <c:v>7.360000</c:v>
                </c:pt>
                <c:pt idx="8">
                  <c:v>8.117000</c:v>
                </c:pt>
                <c:pt idx="9">
                  <c:v>8.616000</c:v>
                </c:pt>
                <c:pt idx="10">
                  <c:v>8.841000</c:v>
                </c:pt>
                <c:pt idx="11">
                  <c:v>9.013000</c:v>
                </c:pt>
                <c:pt idx="12">
                  <c:v>9.035000</c:v>
                </c:pt>
                <c:pt idx="13">
                  <c:v>9.035000</c:v>
                </c:pt>
              </c:numCache>
            </c:numRef>
          </c:val>
          <c:smooth val="0"/>
        </c:ser>
        <c:marker val="1"/>
        <c:axId val="2094734552"/>
        <c:axId val="2094734553"/>
      </c:lineChart>
      <c:catAx>
        <c:axId val="2094734552"/>
        <c:scaling>
          <c:orientation val="minMax"/>
        </c:scaling>
        <c:delete val="0"/>
        <c:axPos val="b"/>
        <c:majorGridlines>
          <c:spPr>
            <a:ln w="12700" cap="flat">
              <a:solidFill>
                <a:srgbClr val="D5D5D5"/>
              </a:solidFill>
              <a:prstDash val="solid"/>
              <a:miter lim="400000"/>
            </a:ln>
          </c:spPr>
        </c:majorGridlines>
        <c:title>
          <c:tx>
            <c:rich>
              <a:bodyPr rot="0"/>
              <a:lstStyle/>
              <a:p>
                <a:pPr>
                  <a:defRPr b="0" i="0" strike="noStrike" sz="3600" u="none">
                    <a:solidFill>
                      <a:srgbClr val="000000"/>
                    </a:solidFill>
                    <a:latin typeface="Book Antiqua"/>
                  </a:defRPr>
                </a:pPr>
                <a:r>
                  <a:rPr b="0" i="0" strike="noStrike" sz="3600" u="none">
                    <a:solidFill>
                      <a:srgbClr val="000000"/>
                    </a:solidFill>
                    <a:latin typeface="Book Antiqua"/>
                  </a:rPr>
                  <a:t>Date</a:t>
                </a:r>
              </a:p>
            </c:rich>
          </c:tx>
          <c:layout/>
          <c:overlay val="1"/>
        </c:title>
        <c:numFmt formatCode="&quot;$&quot;#,##.0&quot;M&quot;" sourceLinked="0"/>
        <c:majorTickMark val="none"/>
        <c:minorTickMark val="none"/>
        <c:tickLblPos val="low"/>
        <c:spPr>
          <a:ln w="38100" cap="flat">
            <a:solidFill>
              <a:srgbClr val="000000"/>
            </a:solidFill>
            <a:prstDash val="solid"/>
            <a:miter lim="400000"/>
          </a:ln>
        </c:spPr>
        <c:txPr>
          <a:bodyPr rot="-5400000"/>
          <a:lstStyle/>
          <a:p>
            <a:pPr>
              <a:defRPr b="0" i="0" strike="noStrike" sz="3600" u="none">
                <a:solidFill>
                  <a:srgbClr val="000000"/>
                </a:solidFill>
                <a:latin typeface="Book Antiqua"/>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title>
          <c:tx>
            <c:rich>
              <a:bodyPr rot="-5400000"/>
              <a:lstStyle/>
              <a:p>
                <a:pPr>
                  <a:defRPr b="0" i="0" strike="noStrike" sz="3600" u="none">
                    <a:solidFill>
                      <a:srgbClr val="000000"/>
                    </a:solidFill>
                    <a:latin typeface="Book Antiqua"/>
                  </a:defRPr>
                </a:pPr>
                <a:r>
                  <a:rPr b="0" i="0" strike="noStrike" sz="3600" u="none">
                    <a:solidFill>
                      <a:srgbClr val="000000"/>
                    </a:solidFill>
                    <a:latin typeface="Book Antiqua"/>
                  </a:rPr>
                  <a:t>Funds or Equivalent Sums</a:t>
                </a:r>
              </a:p>
            </c:rich>
          </c:tx>
          <c:layout/>
          <c:overlay val="1"/>
        </c:title>
        <c:numFmt formatCode="&quot;$&quot;.##&quot;M&quot;" sourceLinked="0"/>
        <c:majorTickMark val="none"/>
        <c:minorTickMark val="none"/>
        <c:tickLblPos val="nextTo"/>
        <c:spPr>
          <a:ln w="38100" cap="flat">
            <a:noFill/>
            <a:prstDash val="solid"/>
            <a:miter lim="400000"/>
          </a:ln>
        </c:spPr>
        <c:txPr>
          <a:bodyPr rot="0"/>
          <a:lstStyle/>
          <a:p>
            <a:pPr>
              <a:defRPr b="0" i="0" strike="noStrike" sz="3600" u="none">
                <a:solidFill>
                  <a:srgbClr val="000000"/>
                </a:solidFill>
                <a:latin typeface="Book Antiqua"/>
              </a:defRPr>
            </a:pPr>
          </a:p>
        </c:txPr>
        <c:crossAx val="2094734552"/>
        <c:crosses val="autoZero"/>
        <c:crossBetween val="midCat"/>
        <c:majorUnit val="1"/>
        <c:minorUnit val="0.5"/>
      </c:valAx>
      <c:spPr>
        <a:noFill/>
        <a:ln w="38100" cap="flat">
          <a:solidFill>
            <a:srgbClr val="000000"/>
          </a:solidFill>
          <a:prstDash val="solid"/>
          <a:miter lim="400000"/>
        </a:ln>
        <a:effectLst/>
      </c:spPr>
    </c:plotArea>
    <c:legend>
      <c:legendPos val="r"/>
      <c:layout>
        <c:manualLayout>
          <c:xMode val="edge"/>
          <c:yMode val="edge"/>
          <c:x val="0.147414"/>
          <c:y val="0.0624075"/>
          <c:w val="0.813393"/>
          <c:h val="0.0815797"/>
        </c:manualLayout>
      </c:layout>
      <c:overlay val="1"/>
      <c:spPr>
        <a:noFill/>
        <a:ln w="12700" cap="flat">
          <a:noFill/>
          <a:miter lim="400000"/>
        </a:ln>
        <a:effectLst/>
      </c:spPr>
      <c:txPr>
        <a:bodyPr rot="0"/>
        <a:lstStyle/>
        <a:p>
          <a:pPr>
            <a:defRPr b="0" i="0" strike="noStrike" sz="3600" u="none">
              <a:solidFill>
                <a:srgbClr val="000000"/>
              </a:solidFill>
              <a:latin typeface="Book Antiqua"/>
            </a:defRPr>
          </a:pPr>
        </a:p>
      </c:txPr>
    </c:legend>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03418"/>
          <c:y val="0.37889"/>
          <c:w val="0.869305"/>
          <c:h val="0.517036"/>
        </c:manualLayout>
      </c:layout>
      <c:lineChart>
        <c:grouping val="standard"/>
        <c:varyColors val="0"/>
        <c:ser>
          <c:idx val="0"/>
          <c:order val="0"/>
          <c:tx>
            <c:strRef>
              <c:f>Sheet1!$A$2</c:f>
              <c:strCache>
                <c:ptCount val="1"/>
                <c:pt idx="0">
                  <c:v>UAr base system procured, fabricated, and delivered to LNGS</c:v>
                </c:pt>
              </c:strCache>
            </c:strRef>
          </c:tx>
          <c:spPr>
            <a:solidFill>
              <a:srgbClr val="FFFFFF"/>
            </a:solidFill>
            <a:ln w="88900" cap="flat">
              <a:solidFill>
                <a:schemeClr val="accent1"/>
              </a:solidFill>
              <a:prstDash val="solid"/>
              <a:miter lim="400000"/>
            </a:ln>
            <a:effectLst/>
          </c:spPr>
          <c:marker>
            <c:symbol val="none"/>
            <c:size val="4"/>
            <c:spPr>
              <a:solidFill>
                <a:srgbClr val="FFFFFF"/>
              </a:solidFill>
              <a:ln w="50800" cap="flat">
                <a:solidFill>
                  <a:schemeClr val="accent1"/>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Sheet1!$B$2:$O$2</c:f>
              <c:numCache>
                <c:ptCount val="3"/>
                <c:pt idx="0">
                  <c:v>44488.000000</c:v>
                </c:pt>
                <c:pt idx="1">
                  <c:v>44488.000000</c:v>
                </c:pt>
                <c:pt idx="2">
                  <c:v>44488.000000</c:v>
                </c:pt>
              </c:numCache>
            </c:numRef>
          </c:val>
          <c:smooth val="0"/>
        </c:ser>
        <c:ser>
          <c:idx val="1"/>
          <c:order val="1"/>
          <c:tx>
            <c:strRef>
              <c:f>Sheet1!$A$3</c:f>
              <c:strCache>
                <c:ptCount val="1"/>
                <c:pt idx="0">
                  <c:v>NSF Key Deliverable: UAr cryogenics system components delivered to LNGS</c:v>
                </c:pt>
              </c:strCache>
            </c:strRef>
          </c:tx>
          <c:spPr>
            <a:solidFill>
              <a:srgbClr val="FFFFFF"/>
            </a:solidFill>
            <a:ln w="88900" cap="flat">
              <a:solidFill>
                <a:schemeClr val="accent3"/>
              </a:solidFill>
              <a:prstDash val="solid"/>
              <a:miter lim="400000"/>
            </a:ln>
            <a:effectLst/>
          </c:spPr>
          <c:marker>
            <c:symbol val="none"/>
            <c:size val="4"/>
            <c:spPr>
              <a:solidFill>
                <a:srgbClr val="FFFFFF"/>
              </a:solidFill>
              <a:ln w="50800" cap="flat">
                <a:solidFill>
                  <a:schemeClr val="accent3"/>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Sheet1!$B$3:$O$3</c:f>
              <c:numCache>
                <c:ptCount val="3"/>
                <c:pt idx="0">
                  <c:v>44488.000000</c:v>
                </c:pt>
                <c:pt idx="1">
                  <c:v>44488.000000</c:v>
                </c:pt>
                <c:pt idx="2">
                  <c:v>44488.000000</c:v>
                </c:pt>
              </c:numCache>
            </c:numRef>
          </c:val>
          <c:smooth val="0"/>
        </c:ser>
        <c:ser>
          <c:idx val="2"/>
          <c:order val="2"/>
          <c:tx>
            <c:strRef>
              <c:f>Sheet1!$A$4</c:f>
              <c:strCache>
                <c:ptCount val="1"/>
                <c:pt idx="0">
                  <c:v>Calibration deployment system delivered to LNGS</c:v>
                </c:pt>
              </c:strCache>
            </c:strRef>
          </c:tx>
          <c:spPr>
            <a:solidFill>
              <a:srgbClr val="FFFFFF"/>
            </a:solidFill>
            <a:ln w="88900" cap="flat">
              <a:solidFill>
                <a:srgbClr val="929292"/>
              </a:solidFill>
              <a:prstDash val="solid"/>
              <a:miter lim="400000"/>
            </a:ln>
            <a:effectLst/>
          </c:spPr>
          <c:marker>
            <c:symbol val="none"/>
            <c:size val="4"/>
            <c:spPr>
              <a:solidFill>
                <a:srgbClr val="FFFFFF"/>
              </a:solidFill>
              <a:ln w="50800" cap="flat">
                <a:solidFill>
                  <a:srgbClr val="929292"/>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Sheet1!$B$4:$O$4</c:f>
              <c:numCache>
                <c:ptCount val="3"/>
                <c:pt idx="0">
                  <c:v>44488.000000</c:v>
                </c:pt>
                <c:pt idx="1">
                  <c:v>44488.000000</c:v>
                </c:pt>
                <c:pt idx="2">
                  <c:v>44488.000000</c:v>
                </c:pt>
              </c:numCache>
            </c:numRef>
          </c:val>
          <c:smooth val="0"/>
        </c:ser>
        <c:ser>
          <c:idx val="3"/>
          <c:order val="3"/>
          <c:tx>
            <c:strRef>
              <c:f>Sheet1!$A$5</c:f>
              <c:strCache>
                <c:ptCount val="1"/>
                <c:pt idx="0">
                  <c:v>NSF Key Deliverable: Calibration System delivered to LNGS, ready for installation</c:v>
                </c:pt>
              </c:strCache>
            </c:strRef>
          </c:tx>
          <c:spPr>
            <a:solidFill>
              <a:srgbClr val="FFFFFF"/>
            </a:solidFill>
            <a:ln w="88900" cap="flat">
              <a:solidFill>
                <a:srgbClr val="F8BA00"/>
              </a:solidFill>
              <a:prstDash val="solid"/>
              <a:miter lim="400000"/>
            </a:ln>
            <a:effectLst/>
          </c:spPr>
          <c:marker>
            <c:symbol val="none"/>
            <c:size val="4"/>
            <c:spPr>
              <a:solidFill>
                <a:srgbClr val="FFFFFF"/>
              </a:solidFill>
              <a:ln w="50800" cap="flat">
                <a:solidFill>
                  <a:srgbClr val="F8BA00"/>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Sheet1!$B$5:$O$5</c:f>
              <c:numCache>
                <c:ptCount val="3"/>
                <c:pt idx="0">
                  <c:v>44488.000000</c:v>
                </c:pt>
                <c:pt idx="1">
                  <c:v>44488.000000</c:v>
                </c:pt>
                <c:pt idx="2">
                  <c:v>44488.000000</c:v>
                </c:pt>
              </c:numCache>
            </c:numRef>
          </c:val>
          <c:smooth val="0"/>
        </c:ser>
        <c:ser>
          <c:idx val="4"/>
          <c:order val="4"/>
          <c:tx>
            <c:strRef>
              <c:f>Sheet1!$A$6</c:f>
              <c:strCache>
                <c:ptCount val="1"/>
                <c:pt idx="0">
                  <c:v>NSF Key Deliverable: LArTPC detector components, optical planes and installation fixtures delivered to LNGS</c:v>
                </c:pt>
              </c:strCache>
            </c:strRef>
          </c:tx>
          <c:spPr>
            <a:solidFill>
              <a:srgbClr val="FFFFFF"/>
            </a:solidFill>
            <a:ln w="88900" cap="flat">
              <a:solidFill>
                <a:srgbClr val="FF2600"/>
              </a:solidFill>
              <a:prstDash val="solid"/>
              <a:miter lim="400000"/>
            </a:ln>
            <a:effectLst/>
          </c:spPr>
          <c:marker>
            <c:symbol val="none"/>
            <c:size val="4"/>
            <c:spPr>
              <a:solidFill>
                <a:srgbClr val="FFFFFF"/>
              </a:solidFill>
              <a:ln w="50800" cap="flat">
                <a:solidFill>
                  <a:srgbClr val="FF2600"/>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Sheet1!$B$6:$O$6</c:f>
              <c:numCache>
                <c:ptCount val="3"/>
                <c:pt idx="0">
                  <c:v>44420.000000</c:v>
                </c:pt>
                <c:pt idx="1">
                  <c:v>44420.000000</c:v>
                </c:pt>
                <c:pt idx="2">
                  <c:v>44420.000000</c:v>
                </c:pt>
              </c:numCache>
            </c:numRef>
          </c:val>
          <c:smooth val="0"/>
        </c:ser>
        <c:ser>
          <c:idx val="5"/>
          <c:order val="5"/>
          <c:tx>
            <c:strRef>
              <c:f>Sheet1!$A$7</c:f>
              <c:strCache>
                <c:ptCount val="1"/>
                <c:pt idx="0">
                  <c:v>TPC components (field cage, reflector, wire grid) delivered to assembly locations</c:v>
                </c:pt>
              </c:strCache>
            </c:strRef>
          </c:tx>
          <c:spPr>
            <a:solidFill>
              <a:srgbClr val="FFFFFF"/>
            </a:solidFill>
            <a:ln w="88900" cap="flat">
              <a:solidFill>
                <a:schemeClr val="accent6">
                  <a:satOff val="-20754"/>
                  <a:lumOff val="-16738"/>
                </a:schemeClr>
              </a:solidFill>
              <a:prstDash val="solid"/>
              <a:miter lim="400000"/>
            </a:ln>
            <a:effectLst/>
          </c:spPr>
          <c:marker>
            <c:symbol val="none"/>
            <c:size val="4"/>
            <c:spPr>
              <a:solidFill>
                <a:srgbClr val="FFFFFF"/>
              </a:solidFill>
              <a:ln w="50800" cap="flat">
                <a:solidFill>
                  <a:schemeClr val="accent6">
                    <a:satOff val="-20754"/>
                    <a:lumOff val="-16738"/>
                  </a:schemeClr>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Sheet1!$B$7:$O$7</c:f>
              <c:numCache>
                <c:ptCount val="3"/>
                <c:pt idx="0">
                  <c:v>44342.000000</c:v>
                </c:pt>
                <c:pt idx="1">
                  <c:v>44342.000000</c:v>
                </c:pt>
                <c:pt idx="2">
                  <c:v>44342.000000</c:v>
                </c:pt>
              </c:numCache>
            </c:numRef>
          </c:val>
          <c:smooth val="0"/>
        </c:ser>
        <c:ser>
          <c:idx val="6"/>
          <c:order val="6"/>
          <c:tx>
            <c:strRef>
              <c:f>Sheet1!$A$8</c:f>
              <c:strCache>
                <c:ptCount val="1"/>
                <c:pt idx="0">
                  <c:v>UAr purification system procured, fabricated, and delivered to LNGS</c:v>
                </c:pt>
              </c:strCache>
            </c:strRef>
          </c:tx>
          <c:spPr>
            <a:solidFill>
              <a:srgbClr val="FFFFFF"/>
            </a:solidFill>
            <a:ln w="88900" cap="flat">
              <a:solidFill>
                <a:srgbClr val="22AEFF"/>
              </a:solidFill>
              <a:prstDash val="solid"/>
              <a:miter lim="400000"/>
            </a:ln>
            <a:effectLst/>
          </c:spPr>
          <c:marker>
            <c:symbol val="none"/>
            <c:size val="4"/>
            <c:spPr>
              <a:solidFill>
                <a:srgbClr val="FFFFFF"/>
              </a:solidFill>
              <a:ln w="50800" cap="flat">
                <a:solidFill>
                  <a:srgbClr val="22AEFF"/>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Sheet1!$B$8:$O$8</c:f>
              <c:numCache>
                <c:ptCount val="3"/>
                <c:pt idx="0">
                  <c:v>44292.000000</c:v>
                </c:pt>
                <c:pt idx="1">
                  <c:v>44292.000000</c:v>
                </c:pt>
                <c:pt idx="2">
                  <c:v>44292.000000</c:v>
                </c:pt>
              </c:numCache>
            </c:numRef>
          </c:val>
          <c:smooth val="0"/>
        </c:ser>
        <c:ser>
          <c:idx val="7"/>
          <c:order val="7"/>
          <c:tx>
            <c:strRef>
              <c:f>Sheet1!$A$9</c:f>
              <c:strCache>
                <c:ptCount val="1"/>
                <c:pt idx="0">
                  <c:v>Outer cage assembly and PDU integration completed</c:v>
                </c:pt>
              </c:strCache>
            </c:strRef>
          </c:tx>
          <c:spPr>
            <a:solidFill>
              <a:srgbClr val="FFFFFF"/>
            </a:solidFill>
            <a:ln w="38100" cap="flat">
              <a:solidFill>
                <a:srgbClr val="73DD4E"/>
              </a:solidFill>
              <a:prstDash val="solid"/>
              <a:miter lim="400000"/>
            </a:ln>
            <a:effectLst/>
          </c:spPr>
          <c:marker>
            <c:symbol val="none"/>
            <c:size val="4"/>
            <c:spPr>
              <a:solidFill>
                <a:srgbClr val="FFFFFF"/>
              </a:solidFill>
              <a:ln w="50800" cap="flat">
                <a:solidFill>
                  <a:srgbClr val="73DD4E"/>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Sheet1!$B$9:$O$9</c:f>
              <c:numCache>
                <c:ptCount val="3"/>
                <c:pt idx="0">
                  <c:v>44275.000000</c:v>
                </c:pt>
                <c:pt idx="1">
                  <c:v>44275.000000</c:v>
                </c:pt>
                <c:pt idx="2">
                  <c:v>44275.000000</c:v>
                </c:pt>
              </c:numCache>
            </c:numRef>
          </c:val>
          <c:smooth val="0"/>
        </c:ser>
        <c:ser>
          <c:idx val="8"/>
          <c:order val="8"/>
          <c:tx>
            <c:strRef>
              <c:f>Sheet1!$A$10</c:f>
              <c:strCache>
                <c:ptCount val="1"/>
                <c:pt idx="0">
                  <c:v>Detector feed-through flanges and chimneys delivered to LNGS</c:v>
                </c:pt>
              </c:strCache>
            </c:strRef>
          </c:tx>
          <c:spPr>
            <a:solidFill>
              <a:srgbClr val="FFFFFF"/>
            </a:solidFill>
            <a:ln w="88900" cap="flat">
              <a:solidFill>
                <a:srgbClr val="A0A0A0"/>
              </a:solidFill>
              <a:prstDash val="solid"/>
              <a:miter lim="400000"/>
            </a:ln>
            <a:effectLst/>
          </c:spPr>
          <c:marker>
            <c:symbol val="none"/>
            <c:size val="4"/>
            <c:spPr>
              <a:solidFill>
                <a:srgbClr val="FFFFFF"/>
              </a:solidFill>
              <a:ln w="50800" cap="flat">
                <a:solidFill>
                  <a:srgbClr val="A0A0A0"/>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Sheet1!$B$10:$O$10</c:f>
              <c:numCache>
                <c:ptCount val="3"/>
                <c:pt idx="0">
                  <c:v>44264.000000</c:v>
                </c:pt>
                <c:pt idx="1">
                  <c:v>44264.000000</c:v>
                </c:pt>
                <c:pt idx="2">
                  <c:v>44264.000000</c:v>
                </c:pt>
              </c:numCache>
            </c:numRef>
          </c:val>
          <c:smooth val="0"/>
        </c:ser>
        <c:ser>
          <c:idx val="9"/>
          <c:order val="9"/>
          <c:tx>
            <c:strRef>
              <c:f>Sheet1!$A$11</c:f>
              <c:strCache>
                <c:ptCount val="1"/>
                <c:pt idx="0">
                  <c:v>Detector hanger support system delivered to LNGS</c:v>
                </c:pt>
              </c:strCache>
            </c:strRef>
          </c:tx>
          <c:spPr>
            <a:solidFill>
              <a:srgbClr val="FFFFFF"/>
            </a:solidFill>
            <a:ln w="88900" cap="flat">
              <a:solidFill>
                <a:srgbClr val="F9C321"/>
              </a:solidFill>
              <a:prstDash val="solid"/>
              <a:miter lim="400000"/>
            </a:ln>
            <a:effectLst/>
          </c:spPr>
          <c:marker>
            <c:symbol val="none"/>
            <c:size val="4"/>
            <c:spPr>
              <a:solidFill>
                <a:srgbClr val="FFFFFF"/>
              </a:solidFill>
              <a:ln w="50800" cap="flat">
                <a:solidFill>
                  <a:srgbClr val="F9C321"/>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Sheet1!$B$11:$O$11</c:f>
              <c:numCache>
                <c:ptCount val="3"/>
                <c:pt idx="0">
                  <c:v>44174.000000</c:v>
                </c:pt>
                <c:pt idx="1">
                  <c:v>44174.000000</c:v>
                </c:pt>
                <c:pt idx="2">
                  <c:v>44174.000000</c:v>
                </c:pt>
              </c:numCache>
            </c:numRef>
          </c:val>
          <c:smooth val="0"/>
        </c:ser>
        <c:ser>
          <c:idx val="10"/>
          <c:order val="10"/>
          <c:tx>
            <c:strRef>
              <c:f>Sheet1!$A$12</c:f>
              <c:strCache>
                <c:ptCount val="1"/>
                <c:pt idx="0">
                  <c:v>Calibration guide tube procurements complete</c:v>
                </c:pt>
              </c:strCache>
            </c:strRef>
          </c:tx>
          <c:spPr>
            <a:solidFill>
              <a:srgbClr val="FFFFFF"/>
            </a:solidFill>
            <a:ln w="88900" cap="flat">
              <a:solidFill>
                <a:srgbClr val="FF4322"/>
              </a:solidFill>
              <a:prstDash val="solid"/>
              <a:miter lim="400000"/>
            </a:ln>
            <a:effectLst/>
          </c:spPr>
          <c:marker>
            <c:symbol val="none"/>
            <c:size val="4"/>
            <c:spPr>
              <a:solidFill>
                <a:srgbClr val="FFFFFF"/>
              </a:solidFill>
              <a:ln w="50800" cap="flat">
                <a:solidFill>
                  <a:srgbClr val="FF4322"/>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Sheet1!$B$12:$O$12</c:f>
              <c:numCache>
                <c:ptCount val="3"/>
                <c:pt idx="0">
                  <c:v>44119.000000</c:v>
                </c:pt>
                <c:pt idx="1">
                  <c:v>44119.000000</c:v>
                </c:pt>
                <c:pt idx="2">
                  <c:v>44119.000000</c:v>
                </c:pt>
              </c:numCache>
            </c:numRef>
          </c:val>
          <c:smooth val="0"/>
        </c:ser>
        <c:ser>
          <c:idx val="11"/>
          <c:order val="11"/>
          <c:tx>
            <c:strRef>
              <c:f>Sheet1!$A$13</c:f>
              <c:strCache>
                <c:ptCount val="1"/>
                <c:pt idx="0">
                  <c:v>Bisector</c:v>
                </c:pt>
              </c:strCache>
            </c:strRef>
          </c:tx>
          <c:spPr>
            <a:solidFill>
              <a:srgbClr val="FFFFFF"/>
            </a:solidFill>
            <a:ln w="88900" cap="rnd">
              <a:solidFill>
                <a:srgbClr val="929292"/>
              </a:solidFill>
              <a:custDash>
                <a:ds d="100000" sp="200000"/>
              </a:custDash>
              <a:miter lim="400000"/>
            </a:ln>
            <a:effectLst/>
          </c:spPr>
          <c:marker>
            <c:symbol val="none"/>
            <c:size val="4"/>
            <c:spPr>
              <a:solidFill>
                <a:srgbClr val="FFFFFF"/>
              </a:solidFill>
              <a:ln w="50800" cap="flat">
                <a:solidFill>
                  <a:srgbClr val="D93386"/>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Sheet1!$B$1:$O$1</c:f>
              <c:strCache>
                <c:ptCount val="14"/>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pt idx="13">
                  <c:v>Q4-2025</c:v>
                </c:pt>
              </c:strCache>
            </c:strRef>
          </c:cat>
          <c:val>
            <c:numRef>
              <c:f>Sheet1!$B$13:$O$13</c:f>
              <c:numCache>
                <c:ptCount val="13"/>
                <c:pt idx="0">
                  <c:v>43465.000000</c:v>
                </c:pt>
                <c:pt idx="1">
                  <c:v>43555.000000</c:v>
                </c:pt>
                <c:pt idx="2">
                  <c:v>43646.000000</c:v>
                </c:pt>
                <c:pt idx="3">
                  <c:v>43738.000000</c:v>
                </c:pt>
                <c:pt idx="4">
                  <c:v>43830.000000</c:v>
                </c:pt>
                <c:pt idx="5">
                  <c:v>43921.000000</c:v>
                </c:pt>
                <c:pt idx="6">
                  <c:v>44012.000000</c:v>
                </c:pt>
                <c:pt idx="7">
                  <c:v>44104.000000</c:v>
                </c:pt>
                <c:pt idx="8">
                  <c:v>44196.000000</c:v>
                </c:pt>
                <c:pt idx="9">
                  <c:v>44286.000000</c:v>
                </c:pt>
                <c:pt idx="10">
                  <c:v>44377.000000</c:v>
                </c:pt>
                <c:pt idx="11">
                  <c:v>44469.000000</c:v>
                </c:pt>
                <c:pt idx="12">
                  <c:v>44561.000000</c:v>
                </c:pt>
              </c:numCache>
            </c:numRef>
          </c:val>
          <c:smooth val="0"/>
        </c:ser>
        <c:marker val="1"/>
        <c:axId val="2094734552"/>
        <c:axId val="2094734553"/>
      </c:lineChart>
      <c:catAx>
        <c:axId val="2094734552"/>
        <c:scaling>
          <c:orientation val="minMax"/>
        </c:scaling>
        <c:delete val="0"/>
        <c:axPos val="b"/>
        <c:majorGridlines>
          <c:spPr>
            <a:ln w="6350" cap="flat">
              <a:solidFill>
                <a:srgbClr val="D5D5D5"/>
              </a:solidFill>
              <a:prstDash val="solid"/>
              <a:miter lim="400000"/>
            </a:ln>
          </c:spPr>
        </c:majorGridlines>
        <c:title>
          <c:tx>
            <c:rich>
              <a:bodyPr rot="0"/>
              <a:lstStyle/>
              <a:p>
                <a:pPr>
                  <a:defRPr b="0" i="0" strike="noStrike" sz="2400" u="none">
                    <a:solidFill>
                      <a:srgbClr val="000000"/>
                    </a:solidFill>
                    <a:latin typeface="Book Antiqua"/>
                  </a:defRPr>
                </a:pPr>
                <a:r>
                  <a:rPr b="0" i="0" strike="noStrike" sz="2400" u="none">
                    <a:solidFill>
                      <a:srgbClr val="000000"/>
                    </a:solidFill>
                    <a:latin typeface="Book Antiqua"/>
                  </a:rPr>
                  <a:t>Date</a:t>
                </a:r>
              </a:p>
            </c:rich>
          </c:tx>
          <c:layout/>
          <c:overlay val="1"/>
        </c:title>
        <c:numFmt formatCode="General" sourceLinked="0"/>
        <c:majorTickMark val="none"/>
        <c:minorTickMark val="none"/>
        <c:tickLblPos val="low"/>
        <c:spPr>
          <a:ln w="38100" cap="flat">
            <a:solidFill>
              <a:srgbClr val="000000"/>
            </a:solidFill>
            <a:prstDash val="solid"/>
            <a:miter lim="400000"/>
          </a:ln>
        </c:spPr>
        <c:txPr>
          <a:bodyPr rot="0"/>
          <a:lstStyle/>
          <a:p>
            <a:pPr>
              <a:defRPr b="0" i="0" strike="noStrike" sz="2400" u="none">
                <a:solidFill>
                  <a:srgbClr val="000000"/>
                </a:solidFill>
                <a:latin typeface="Book Antiqua"/>
              </a:defRPr>
            </a:pPr>
          </a:p>
        </c:txPr>
        <c:crossAx val="2094734553"/>
        <c:crosses val="autoZero"/>
        <c:auto val="1"/>
        <c:lblAlgn val="ctr"/>
        <c:noMultiLvlLbl val="1"/>
      </c:catAx>
      <c:valAx>
        <c:axId val="2094734553"/>
        <c:scaling>
          <c:orientation val="minMax"/>
          <c:max val="7.88832e+08"/>
          <c:min val="7.41398e+08"/>
        </c:scaling>
        <c:delete val="0"/>
        <c:axPos val="l"/>
        <c:majorGridlines>
          <c:spPr>
            <a:ln w="6350" cap="flat">
              <a:solidFill>
                <a:srgbClr val="B8B8B8"/>
              </a:solidFill>
              <a:prstDash val="solid"/>
              <a:miter lim="400000"/>
            </a:ln>
          </c:spPr>
        </c:majorGridlines>
        <c:title>
          <c:tx>
            <c:rich>
              <a:bodyPr rot="-5400000"/>
              <a:lstStyle/>
              <a:p>
                <a:pPr>
                  <a:defRPr b="0" i="0" strike="noStrike" sz="2400" u="none">
                    <a:solidFill>
                      <a:srgbClr val="000000"/>
                    </a:solidFill>
                    <a:latin typeface="Book Antiqua"/>
                  </a:defRPr>
                </a:pPr>
                <a:r>
                  <a:rPr b="0" i="0" strike="noStrike" sz="2400" u="none">
                    <a:solidFill>
                      <a:srgbClr val="000000"/>
                    </a:solidFill>
                    <a:latin typeface="Book Antiqua"/>
                  </a:rPr>
                  <a:t>Date</a:t>
                </a:r>
              </a:p>
            </c:rich>
          </c:tx>
          <c:layout/>
          <c:overlay val="1"/>
        </c:title>
        <c:numFmt formatCode="dd/mm/yy" sourceLinked="0"/>
        <c:majorTickMark val="none"/>
        <c:minorTickMark val="none"/>
        <c:tickLblPos val="nextTo"/>
        <c:spPr>
          <a:ln w="38100" cap="flat">
            <a:noFill/>
            <a:prstDash val="solid"/>
            <a:miter lim="400000"/>
          </a:ln>
        </c:spPr>
        <c:txPr>
          <a:bodyPr rot="0"/>
          <a:lstStyle/>
          <a:p>
            <a:pPr>
              <a:defRPr b="0" i="0" strike="noStrike" sz="2400" u="none">
                <a:solidFill>
                  <a:srgbClr val="000000"/>
                </a:solidFill>
                <a:latin typeface="Book Antiqua"/>
              </a:defRPr>
            </a:pPr>
          </a:p>
        </c:txPr>
        <c:crossAx val="2094734552"/>
        <c:crosses val="autoZero"/>
        <c:crossBetween val="midCat"/>
      </c:valAx>
      <c:spPr>
        <a:noFill/>
        <a:ln w="38100" cap="flat">
          <a:solidFill>
            <a:srgbClr val="000000"/>
          </a:solidFill>
          <a:prstDash val="solid"/>
          <a:miter lim="400000"/>
        </a:ln>
        <a:effectLst/>
      </c:spPr>
    </c:plotArea>
    <c:legend>
      <c:legendPos val="t"/>
      <c:layout>
        <c:manualLayout>
          <c:xMode val="edge"/>
          <c:yMode val="edge"/>
          <c:x val="0.0846192"/>
          <c:y val="0"/>
          <c:w val="0.906902"/>
          <c:h val="0.393557"/>
        </c:manualLayout>
      </c:layout>
      <c:overlay val="1"/>
      <c:spPr>
        <a:noFill/>
        <a:ln w="12700" cap="flat">
          <a:noFill/>
          <a:miter lim="400000"/>
        </a:ln>
        <a:effectLst/>
      </c:spPr>
      <c:txPr>
        <a:bodyPr rot="0"/>
        <a:lstStyle/>
        <a:p>
          <a:pPr>
            <a:defRPr b="0" i="0" strike="noStrike" sz="2400" u="none">
              <a:solidFill>
                <a:srgbClr val="000000"/>
              </a:solidFill>
              <a:latin typeface="Book Antiqua"/>
            </a:defRPr>
          </a:pPr>
        </a:p>
      </c:txPr>
    </c:legend>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03418"/>
          <c:y val="0.37308"/>
          <c:w val="0.869305"/>
          <c:h val="0.521989"/>
        </c:manualLayout>
      </c:layout>
      <c:lineChart>
        <c:grouping val="standard"/>
        <c:varyColors val="0"/>
        <c:ser>
          <c:idx val="0"/>
          <c:order val="0"/>
          <c:tx>
            <c:strRef>
              <c:f>Sheet1!$A$2</c:f>
              <c:strCache>
                <c:ptCount val="1"/>
                <c:pt idx="0">
                  <c:v>Calibration system installed</c:v>
                </c:pt>
              </c:strCache>
            </c:strRef>
          </c:tx>
          <c:spPr>
            <a:solidFill>
              <a:srgbClr val="000000"/>
            </a:solidFill>
            <a:ln w="88900" cap="flat">
              <a:solidFill>
                <a:schemeClr val="accent5">
                  <a:hueOff val="-152895"/>
                  <a:lumOff val="12368"/>
                </a:schemeClr>
              </a:solidFill>
              <a:prstDash val="solid"/>
              <a:miter lim="400000"/>
            </a:ln>
            <a:effectLst/>
          </c:spPr>
          <c:marker>
            <c:symbol val="diamond"/>
            <c:size val="18"/>
            <c:spPr>
              <a:solidFill>
                <a:srgbClr val="000000"/>
              </a:solidFill>
              <a:ln w="25400" cap="flat">
                <a:solidFill>
                  <a:schemeClr val="accent5">
                    <a:hueOff val="-152895"/>
                    <a:lumOff val="12368"/>
                  </a:schemeClr>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Sheet1!$B$2:$N$2</c:f>
              <c:numCache>
                <c:ptCount val="3"/>
                <c:pt idx="0">
                  <c:v>44611.000000</c:v>
                </c:pt>
                <c:pt idx="1">
                  <c:v>44611.000000</c:v>
                </c:pt>
                <c:pt idx="2">
                  <c:v>44611.000000</c:v>
                </c:pt>
              </c:numCache>
            </c:numRef>
          </c:val>
          <c:smooth val="0"/>
        </c:ser>
        <c:ser>
          <c:idx val="1"/>
          <c:order val="1"/>
          <c:tx>
            <c:strRef>
              <c:f>Sheet1!$A$3</c:f>
              <c:strCache>
                <c:ptCount val="1"/>
                <c:pt idx="0">
                  <c:v>UAr cryogenics delivered to Hall C</c:v>
                </c:pt>
              </c:strCache>
            </c:strRef>
          </c:tx>
          <c:spPr>
            <a:solidFill>
              <a:srgbClr val="000000"/>
            </a:solidFill>
            <a:ln w="88900" cap="flat">
              <a:solidFill>
                <a:schemeClr val="accent5"/>
              </a:solidFill>
              <a:prstDash val="solid"/>
              <a:miter lim="400000"/>
            </a:ln>
            <a:effectLst/>
          </c:spPr>
          <c:marker>
            <c:symbol val="diamond"/>
            <c:size val="18"/>
            <c:spPr>
              <a:solidFill>
                <a:srgbClr val="000000"/>
              </a:solidFill>
              <a:ln w="25400" cap="flat">
                <a:solidFill>
                  <a:schemeClr val="accent5"/>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Sheet1!$B$3:$N$3</c:f>
              <c:numCache>
                <c:ptCount val="3"/>
                <c:pt idx="0">
                  <c:v>44425.000000</c:v>
                </c:pt>
                <c:pt idx="1">
                  <c:v>44425.000000</c:v>
                </c:pt>
                <c:pt idx="2">
                  <c:v>44425.000000</c:v>
                </c:pt>
              </c:numCache>
            </c:numRef>
          </c:val>
          <c:smooth val="0"/>
        </c:ser>
        <c:ser>
          <c:idx val="2"/>
          <c:order val="2"/>
          <c:tx>
            <c:strRef>
              <c:f>Sheet1!$A$4</c:f>
              <c:strCache>
                <c:ptCount val="1"/>
                <c:pt idx="0">
                  <c:v>All Inner Detector components delivered to assembly location</c:v>
                </c:pt>
              </c:strCache>
            </c:strRef>
          </c:tx>
          <c:spPr>
            <a:solidFill>
              <a:srgbClr val="000000"/>
            </a:solidFill>
            <a:ln w="88900" cap="flat">
              <a:solidFill>
                <a:schemeClr val="accent5">
                  <a:hueOff val="-82419"/>
                  <a:satOff val="-9513"/>
                  <a:lumOff val="-16343"/>
                </a:schemeClr>
              </a:solidFill>
              <a:prstDash val="solid"/>
              <a:miter lim="400000"/>
            </a:ln>
            <a:effectLst/>
          </c:spPr>
          <c:marker>
            <c:symbol val="diamond"/>
            <c:size val="18"/>
            <c:spPr>
              <a:solidFill>
                <a:srgbClr val="000000"/>
              </a:solidFill>
              <a:ln w="25400" cap="flat">
                <a:solidFill>
                  <a:schemeClr val="accent5">
                    <a:hueOff val="-82419"/>
                    <a:satOff val="-9513"/>
                    <a:lumOff val="-16343"/>
                  </a:schemeClr>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Sheet1!$B$4:$N$4</c:f>
              <c:numCache>
                <c:ptCount val="3"/>
                <c:pt idx="0">
                  <c:v>44342.000000</c:v>
                </c:pt>
                <c:pt idx="1">
                  <c:v>44342.000000</c:v>
                </c:pt>
                <c:pt idx="2">
                  <c:v>44342.000000</c:v>
                </c:pt>
              </c:numCache>
            </c:numRef>
          </c:val>
          <c:smooth val="0"/>
        </c:ser>
        <c:ser>
          <c:idx val="3"/>
          <c:order val="3"/>
          <c:tx>
            <c:strRef>
              <c:f>Sheet1!$A$5</c:f>
              <c:strCache>
                <c:ptCount val="1"/>
                <c:pt idx="0">
                  <c:v>Calibration sources delivered to LNGS</c:v>
                </c:pt>
              </c:strCache>
            </c:strRef>
          </c:tx>
          <c:spPr>
            <a:solidFill>
              <a:srgbClr val="000000"/>
            </a:solidFill>
            <a:ln w="88900" cap="flat">
              <a:solidFill>
                <a:schemeClr val="accent1"/>
              </a:solidFill>
              <a:prstDash val="solid"/>
              <a:miter lim="400000"/>
            </a:ln>
            <a:effectLst/>
          </c:spPr>
          <c:marker>
            <c:symbol val="none"/>
            <c:size val="6"/>
            <c:spPr>
              <a:solidFill>
                <a:srgbClr val="000000"/>
              </a:solidFill>
              <a:ln w="12700" cap="flat">
                <a:solidFill>
                  <a:schemeClr val="accent5">
                    <a:hueOff val="-82419"/>
                    <a:satOff val="-9513"/>
                    <a:lumOff val="-16343"/>
                  </a:schemeClr>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Sheet1!$B$5:$N$5</c:f>
              <c:numCache>
                <c:ptCount val="3"/>
                <c:pt idx="0">
                  <c:v>44323.000000</c:v>
                </c:pt>
                <c:pt idx="1">
                  <c:v>44323.000000</c:v>
                </c:pt>
                <c:pt idx="2">
                  <c:v>44323.000000</c:v>
                </c:pt>
              </c:numCache>
            </c:numRef>
          </c:val>
          <c:smooth val="0"/>
        </c:ser>
        <c:ser>
          <c:idx val="4"/>
          <c:order val="4"/>
          <c:tx>
            <c:strRef>
              <c:f>Sheet1!$A$6</c:f>
              <c:strCache>
                <c:ptCount val="1"/>
                <c:pt idx="0">
                  <c:v>UAr radon removal system delivered to Hall C</c:v>
                </c:pt>
              </c:strCache>
            </c:strRef>
          </c:tx>
          <c:spPr>
            <a:solidFill>
              <a:srgbClr val="FFFFFF"/>
            </a:solidFill>
            <a:ln w="88900" cap="flat">
              <a:solidFill>
                <a:schemeClr val="accent4">
                  <a:hueOff val="348544"/>
                  <a:lumOff val="7139"/>
                </a:schemeClr>
              </a:solidFill>
              <a:prstDash val="solid"/>
              <a:miter lim="400000"/>
            </a:ln>
            <a:effectLst/>
          </c:spPr>
          <c:marker>
            <c:symbol val="none"/>
            <c:size val="4"/>
            <c:spPr>
              <a:solidFill>
                <a:srgbClr val="FFFFFF"/>
              </a:solidFill>
              <a:ln w="50800" cap="flat">
                <a:solidFill>
                  <a:srgbClr val="FF2600"/>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Sheet1!$B$6:$N$6</c:f>
              <c:numCache>
                <c:ptCount val="3"/>
                <c:pt idx="0">
                  <c:v>44292.000000</c:v>
                </c:pt>
                <c:pt idx="1">
                  <c:v>44292.000000</c:v>
                </c:pt>
                <c:pt idx="2">
                  <c:v>44292.000000</c:v>
                </c:pt>
              </c:numCache>
            </c:numRef>
          </c:val>
          <c:smooth val="0"/>
        </c:ser>
        <c:ser>
          <c:idx val="5"/>
          <c:order val="5"/>
          <c:tx>
            <c:strRef>
              <c:f>Sheet1!$A$7</c:f>
              <c:strCache>
                <c:ptCount val="1"/>
                <c:pt idx="0">
                  <c:v>Calibration system US components delivered to LNGS</c:v>
                </c:pt>
              </c:strCache>
            </c:strRef>
          </c:tx>
          <c:spPr>
            <a:solidFill>
              <a:srgbClr val="FFFFFF"/>
            </a:solidFill>
            <a:ln w="88900" cap="flat">
              <a:solidFill>
                <a:schemeClr val="accent4"/>
              </a:solidFill>
              <a:prstDash val="solid"/>
              <a:miter lim="400000"/>
            </a:ln>
            <a:effectLst/>
          </c:spPr>
          <c:marker>
            <c:symbol val="none"/>
            <c:size val="4"/>
            <c:spPr>
              <a:solidFill>
                <a:srgbClr val="FFFFFF"/>
              </a:solidFill>
              <a:ln w="50800" cap="flat">
                <a:solidFill>
                  <a:schemeClr val="accent6">
                    <a:satOff val="-20754"/>
                    <a:lumOff val="-16738"/>
                  </a:schemeClr>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Sheet1!$B$7:$N$7</c:f>
              <c:numCache>
                <c:ptCount val="3"/>
                <c:pt idx="0">
                  <c:v>44274.000000</c:v>
                </c:pt>
                <c:pt idx="1">
                  <c:v>44274.000000</c:v>
                </c:pt>
                <c:pt idx="2">
                  <c:v>44274.000000</c:v>
                </c:pt>
              </c:numCache>
            </c:numRef>
          </c:val>
          <c:smooth val="0"/>
        </c:ser>
        <c:ser>
          <c:idx val="6"/>
          <c:order val="6"/>
          <c:tx>
            <c:strRef>
              <c:f>Sheet1!$A$8</c:f>
              <c:strCache>
                <c:ptCount val="1"/>
                <c:pt idx="0">
                  <c:v>Outer cage delivered to LNGS </c:v>
                </c:pt>
              </c:strCache>
            </c:strRef>
          </c:tx>
          <c:spPr>
            <a:solidFill>
              <a:srgbClr val="222222"/>
            </a:solidFill>
            <a:ln w="88900" cap="flat">
              <a:solidFill>
                <a:schemeClr val="accent4">
                  <a:hueOff val="-476017"/>
                  <a:lumOff val="-10042"/>
                </a:schemeClr>
              </a:solidFill>
              <a:prstDash val="solid"/>
              <a:miter lim="400000"/>
            </a:ln>
            <a:effectLst/>
          </c:spPr>
          <c:marker>
            <c:symbol val="none"/>
            <c:size val="2"/>
            <c:spPr>
              <a:solidFill>
                <a:srgbClr val="222222"/>
              </a:solidFill>
              <a:ln w="25400" cap="flat">
                <a:solidFill>
                  <a:srgbClr val="FFA49C"/>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Sheet1!$B$8:$N$8</c:f>
              <c:numCache>
                <c:ptCount val="3"/>
                <c:pt idx="0">
                  <c:v>44143.000000</c:v>
                </c:pt>
                <c:pt idx="1">
                  <c:v>44143.000000</c:v>
                </c:pt>
                <c:pt idx="2">
                  <c:v>44143.000000</c:v>
                </c:pt>
              </c:numCache>
            </c:numRef>
          </c:val>
          <c:smooth val="0"/>
        </c:ser>
        <c:ser>
          <c:idx val="7"/>
          <c:order val="7"/>
          <c:tx>
            <c:strRef>
              <c:f>Sheet1!$A$9</c:f>
              <c:strCache>
                <c:ptCount val="1"/>
                <c:pt idx="0">
                  <c:v>Acrylic components delivered </c:v>
                </c:pt>
              </c:strCache>
            </c:strRef>
          </c:tx>
          <c:spPr>
            <a:solidFill>
              <a:srgbClr val="222222"/>
            </a:solidFill>
            <a:ln w="88900" cap="flat">
              <a:solidFill>
                <a:schemeClr val="accent4">
                  <a:hueOff val="-1247790"/>
                  <a:lumOff val="-12326"/>
                </a:schemeClr>
              </a:solidFill>
              <a:prstDash val="solid"/>
              <a:miter lim="400000"/>
            </a:ln>
            <a:effectLst/>
          </c:spPr>
          <c:marker>
            <c:symbol val="none"/>
            <c:size val="2"/>
            <c:spPr>
              <a:solidFill>
                <a:srgbClr val="222222"/>
              </a:solidFill>
              <a:ln w="25400" cap="flat">
                <a:solidFill>
                  <a:srgbClr val="FF7866"/>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Sheet1!$B$9:$N$9</c:f>
              <c:numCache>
                <c:ptCount val="3"/>
                <c:pt idx="0">
                  <c:v>44069.000000</c:v>
                </c:pt>
                <c:pt idx="1">
                  <c:v>44069.000000</c:v>
                </c:pt>
                <c:pt idx="2">
                  <c:v>44069.000000</c:v>
                </c:pt>
              </c:numCache>
            </c:numRef>
          </c:val>
          <c:smooth val="0"/>
        </c:ser>
        <c:ser>
          <c:idx val="8"/>
          <c:order val="8"/>
          <c:tx>
            <c:strRef>
              <c:f>Sheet1!$A$10</c:f>
              <c:strCache>
                <c:ptCount val="1"/>
                <c:pt idx="0">
                  <c:v>DSS ready for installation onto top cap</c:v>
                </c:pt>
              </c:strCache>
            </c:strRef>
          </c:tx>
          <c:spPr>
            <a:solidFill>
              <a:srgbClr val="222222"/>
            </a:solidFill>
            <a:ln w="88900" cap="flat">
              <a:solidFill>
                <a:schemeClr val="accent3">
                  <a:hueOff val="-274225"/>
                  <a:satOff val="26768"/>
                  <a:lumOff val="11368"/>
                </a:schemeClr>
              </a:solidFill>
              <a:prstDash val="solid"/>
              <a:miter lim="400000"/>
            </a:ln>
            <a:effectLst/>
          </c:spPr>
          <c:marker>
            <c:symbol val="none"/>
            <c:size val="2"/>
            <c:spPr>
              <a:solidFill>
                <a:srgbClr val="222222"/>
              </a:solidFill>
              <a:ln w="25400" cap="flat">
                <a:solidFill>
                  <a:srgbClr val="F03E2A"/>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Sheet1!$B$10:$N$10</c:f>
              <c:numCache>
                <c:ptCount val="3"/>
                <c:pt idx="0">
                  <c:v>43999.000000</c:v>
                </c:pt>
                <c:pt idx="1">
                  <c:v>43999.000000</c:v>
                </c:pt>
                <c:pt idx="2">
                  <c:v>43999.000000</c:v>
                </c:pt>
              </c:numCache>
            </c:numRef>
          </c:val>
          <c:smooth val="0"/>
        </c:ser>
        <c:ser>
          <c:idx val="9"/>
          <c:order val="9"/>
          <c:tx>
            <c:strRef>
              <c:f>Sheet1!$A$11</c:f>
              <c:strCache>
                <c:ptCount val="1"/>
                <c:pt idx="0">
                  <c:v>Mock TPC ready for operation</c:v>
                </c:pt>
              </c:strCache>
            </c:strRef>
          </c:tx>
          <c:spPr>
            <a:solidFill>
              <a:srgbClr val="222222"/>
            </a:solidFill>
            <a:ln w="88900" cap="flat">
              <a:solidFill>
                <a:schemeClr val="accent3"/>
              </a:solidFill>
              <a:prstDash val="solid"/>
              <a:miter lim="400000"/>
            </a:ln>
            <a:effectLst/>
          </c:spPr>
          <c:marker>
            <c:symbol val="none"/>
            <c:size val="2"/>
            <c:spPr>
              <a:solidFill>
                <a:srgbClr val="222222"/>
              </a:solidFill>
              <a:ln w="12700" cap="flat">
                <a:solidFill>
                  <a:srgbClr val="F03E2A"/>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Sheet1!$B$11:$N$11</c:f>
              <c:numCache>
                <c:ptCount val="3"/>
                <c:pt idx="0">
                  <c:v>43887.000000</c:v>
                </c:pt>
                <c:pt idx="1">
                  <c:v>43901.000000</c:v>
                </c:pt>
                <c:pt idx="2">
                  <c:v>43981.000000</c:v>
                </c:pt>
              </c:numCache>
            </c:numRef>
          </c:val>
          <c:smooth val="0"/>
        </c:ser>
        <c:ser>
          <c:idx val="10"/>
          <c:order val="10"/>
          <c:tx>
            <c:strRef>
              <c:f>Sheet1!$A$12</c:f>
              <c:strCache>
                <c:ptCount val="1"/>
                <c:pt idx="0">
                  <c:v>Mockup TPC mechanical assembly test completed</c:v>
                </c:pt>
              </c:strCache>
            </c:strRef>
          </c:tx>
          <c:spPr>
            <a:solidFill>
              <a:srgbClr val="FFFFFF"/>
            </a:solidFill>
            <a:ln w="88900" cap="flat">
              <a:solidFill>
                <a:schemeClr val="accent3">
                  <a:hueOff val="362282"/>
                  <a:satOff val="31803"/>
                  <a:lumOff val="-18242"/>
                </a:schemeClr>
              </a:solidFill>
              <a:prstDash val="solid"/>
              <a:miter lim="400000"/>
            </a:ln>
            <a:effectLst/>
          </c:spPr>
          <c:marker>
            <c:symbol val="none"/>
            <c:size val="4"/>
            <c:spPr>
              <a:solidFill>
                <a:srgbClr val="FFFFFF"/>
              </a:solidFill>
              <a:ln w="50800" cap="flat">
                <a:solidFill>
                  <a:srgbClr val="FF4322"/>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Sheet1!$B$12:$N$12</c:f>
              <c:numCache>
                <c:ptCount val="3"/>
                <c:pt idx="0">
                  <c:v>43873.000000</c:v>
                </c:pt>
                <c:pt idx="1">
                  <c:v>43873.000000</c:v>
                </c:pt>
                <c:pt idx="2">
                  <c:v>43950.000000</c:v>
                </c:pt>
              </c:numCache>
            </c:numRef>
          </c:val>
          <c:smooth val="0"/>
        </c:ser>
        <c:ser>
          <c:idx val="11"/>
          <c:order val="11"/>
          <c:tx>
            <c:strRef>
              <c:f>Sheet1!$A$13</c:f>
              <c:strCache>
                <c:ptCount val="1"/>
                <c:pt idx="0">
                  <c:v>Large deposition chamber and monitoring devices delivered to Alberta</c:v>
                </c:pt>
              </c:strCache>
            </c:strRef>
          </c:tx>
          <c:spPr>
            <a:solidFill>
              <a:srgbClr val="FFFFFF"/>
            </a:solidFill>
            <a:ln w="88900" cap="flat">
              <a:solidFill>
                <a:schemeClr val="accent3">
                  <a:hueOff val="914338"/>
                  <a:satOff val="31515"/>
                  <a:lumOff val="-30790"/>
                </a:schemeClr>
              </a:solidFill>
              <a:prstDash val="solid"/>
              <a:miter lim="400000"/>
            </a:ln>
            <a:effectLst/>
          </c:spPr>
          <c:marker>
            <c:symbol val="none"/>
            <c:size val="4"/>
            <c:spPr>
              <a:solidFill>
                <a:srgbClr val="FFFFFF"/>
              </a:solidFill>
              <a:ln w="50800" cap="flat">
                <a:solidFill>
                  <a:srgbClr val="D93386"/>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Sheet1!$B$13:$N$13</c:f>
              <c:numCache>
                <c:ptCount val="3"/>
                <c:pt idx="0">
                  <c:v>43839.000000</c:v>
                </c:pt>
                <c:pt idx="1">
                  <c:v>43839.000000</c:v>
                </c:pt>
                <c:pt idx="2">
                  <c:v>43839.000000</c:v>
                </c:pt>
              </c:numCache>
            </c:numRef>
          </c:val>
          <c:smooth val="0"/>
        </c:ser>
        <c:ser>
          <c:idx val="12"/>
          <c:order val="12"/>
          <c:tx>
            <c:strRef>
              <c:f>Sheet1!$A$14</c:f>
              <c:strCache>
                <c:ptCount val="1"/>
                <c:pt idx="0">
                  <c:v>Award contracts for TPC PMMA</c:v>
                </c:pt>
              </c:strCache>
            </c:strRef>
          </c:tx>
          <c:spPr>
            <a:solidFill>
              <a:srgbClr val="444444"/>
            </a:solidFill>
            <a:ln w="88900" cap="flat">
              <a:solidFill>
                <a:srgbClr val="FFB2AB"/>
              </a:solidFill>
              <a:prstDash val="solid"/>
              <a:miter lim="400000"/>
            </a:ln>
            <a:effectLst/>
          </c:spPr>
          <c:marker>
            <c:symbol val="none"/>
            <c:size val="2"/>
            <c:spPr>
              <a:solidFill>
                <a:srgbClr val="444444"/>
              </a:solidFill>
              <a:ln w="25400" cap="flat">
                <a:solidFill>
                  <a:srgbClr val="FFB2AB"/>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Sheet1!$B$14:$N$14</c:f>
              <c:numCache>
                <c:ptCount val="3"/>
                <c:pt idx="0">
                  <c:v>43684.000000</c:v>
                </c:pt>
                <c:pt idx="1">
                  <c:v>43684.000000</c:v>
                </c:pt>
                <c:pt idx="2">
                  <c:v>43684.000000</c:v>
                </c:pt>
              </c:numCache>
            </c:numRef>
          </c:val>
          <c:smooth val="0"/>
        </c:ser>
        <c:ser>
          <c:idx val="13"/>
          <c:order val="13"/>
          <c:tx>
            <c:strRef>
              <c:f>Sheet1!$A$15</c:f>
              <c:strCache>
                <c:ptCount val="1"/>
                <c:pt idx="0">
                  <c:v>Mockup grid completed &amp; shipped to Canada</c:v>
                </c:pt>
              </c:strCache>
            </c:strRef>
          </c:tx>
          <c:spPr>
            <a:solidFill>
              <a:srgbClr val="444444"/>
            </a:solidFill>
            <a:ln w="88900" cap="flat">
              <a:solidFill>
                <a:schemeClr val="accent2">
                  <a:hueOff val="-85258"/>
                  <a:satOff val="14347"/>
                  <a:lumOff val="22373"/>
                </a:schemeClr>
              </a:solidFill>
              <a:prstDash val="solid"/>
              <a:miter lim="400000"/>
            </a:ln>
            <a:effectLst/>
          </c:spPr>
          <c:marker>
            <c:symbol val="none"/>
            <c:size val="2"/>
            <c:spPr>
              <a:solidFill>
                <a:srgbClr val="444444"/>
              </a:solidFill>
              <a:ln w="25400" cap="flat">
                <a:solidFill>
                  <a:srgbClr val="FF8D7D"/>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Sheet1!$B$15:$N$15</c:f>
              <c:numCache>
                <c:ptCount val="3"/>
                <c:pt idx="0">
                  <c:v>43594.000000</c:v>
                </c:pt>
                <c:pt idx="1">
                  <c:v>43594.000000</c:v>
                </c:pt>
                <c:pt idx="2">
                  <c:v>43594.000000</c:v>
                </c:pt>
              </c:numCache>
            </c:numRef>
          </c:val>
          <c:smooth val="0"/>
        </c:ser>
        <c:ser>
          <c:idx val="14"/>
          <c:order val="14"/>
          <c:tx>
            <c:strRef>
              <c:f>Sheet1!$A$16</c:f>
              <c:strCache>
                <c:ptCount val="1"/>
                <c:pt idx="0">
                  <c:v>Procurement Readiness Review for Inner Detector Acrylic</c:v>
                </c:pt>
              </c:strCache>
            </c:strRef>
          </c:tx>
          <c:spPr>
            <a:solidFill>
              <a:srgbClr val="444444"/>
            </a:solidFill>
            <a:ln w="88900" cap="flat">
              <a:solidFill>
                <a:schemeClr val="accent2"/>
              </a:solidFill>
              <a:prstDash val="solid"/>
              <a:miter lim="400000"/>
            </a:ln>
            <a:effectLst/>
          </c:spPr>
          <c:marker>
            <c:symbol val="none"/>
            <c:size val="2"/>
            <c:spPr>
              <a:solidFill>
                <a:srgbClr val="444444"/>
              </a:solidFill>
              <a:ln w="25400" cap="flat">
                <a:solidFill>
                  <a:srgbClr val="F25A49"/>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Sheet1!$B$16:$N$16</c:f>
              <c:numCache>
                <c:ptCount val="3"/>
                <c:pt idx="0">
                  <c:v>43566.000000</c:v>
                </c:pt>
                <c:pt idx="1">
                  <c:v>43596.000000</c:v>
                </c:pt>
                <c:pt idx="2">
                  <c:v>43596.000000</c:v>
                </c:pt>
              </c:numCache>
            </c:numRef>
          </c:val>
          <c:smooth val="0"/>
        </c:ser>
        <c:ser>
          <c:idx val="15"/>
          <c:order val="15"/>
          <c:tx>
            <c:strRef>
              <c:f>Sheet1!$A$17</c:f>
              <c:strCache>
                <c:ptCount val="1"/>
                <c:pt idx="0">
                  <c:v>Distribute year 1 sub-awards to US NSF PIs</c:v>
                </c:pt>
              </c:strCache>
            </c:strRef>
          </c:tx>
          <c:spPr>
            <a:solidFill>
              <a:srgbClr val="444444"/>
            </a:solidFill>
            <a:ln w="88900" cap="flat">
              <a:solidFill>
                <a:schemeClr val="accent2">
                  <a:hueOff val="-202083"/>
                  <a:satOff val="17755"/>
                  <a:lumOff val="-16089"/>
                </a:schemeClr>
              </a:solidFill>
              <a:prstDash val="solid"/>
              <a:miter lim="400000"/>
            </a:ln>
            <a:effectLst/>
          </c:spPr>
          <c:marker>
            <c:symbol val="none"/>
            <c:size val="2"/>
            <c:spPr>
              <a:solidFill>
                <a:srgbClr val="444444"/>
              </a:solidFill>
              <a:ln w="12700" cap="flat">
                <a:solidFill>
                  <a:srgbClr val="F25A49"/>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Sheet1!$B$17:$N$17</c:f>
              <c:numCache>
                <c:ptCount val="2"/>
                <c:pt idx="0">
                  <c:v>43495.000000</c:v>
                </c:pt>
                <c:pt idx="1">
                  <c:v>43495.000000</c:v>
                </c:pt>
              </c:numCache>
            </c:numRef>
          </c:val>
          <c:smooth val="0"/>
        </c:ser>
        <c:ser>
          <c:idx val="16"/>
          <c:order val="16"/>
          <c:tx>
            <c:strRef>
              <c:f>Sheet1!$A$18</c:f>
              <c:strCache>
                <c:ptCount val="1"/>
                <c:pt idx="0">
                  <c:v>Bisector</c:v>
                </c:pt>
              </c:strCache>
            </c:strRef>
          </c:tx>
          <c:spPr>
            <a:solidFill>
              <a:srgbClr val="FFFFFF"/>
            </a:solidFill>
            <a:ln w="88900" cap="rnd">
              <a:solidFill>
                <a:srgbClr val="929292"/>
              </a:solidFill>
              <a:custDash>
                <a:ds d="100000" sp="200000"/>
              </a:custDash>
              <a:miter lim="400000"/>
            </a:ln>
            <a:effectLst/>
          </c:spPr>
          <c:marker>
            <c:symbol val="none"/>
            <c:size val="4"/>
            <c:spPr>
              <a:solidFill>
                <a:srgbClr val="FFFFFF"/>
              </a:solidFill>
              <a:ln w="50800" cap="flat">
                <a:solidFill>
                  <a:srgbClr val="FF6044"/>
                </a:solidFill>
                <a:prstDash val="solid"/>
                <a:miter lim="400000"/>
              </a:ln>
              <a:effectLst/>
            </c:spPr>
          </c:marker>
          <c:dLbls>
            <c:numFmt formatCode="#,##0" sourceLinked="0"/>
            <c:txPr>
              <a:bodyPr/>
              <a:lstStyle/>
              <a:p>
                <a:pPr>
                  <a:defRPr b="0" i="0" strike="noStrike" sz="2400" u="none">
                    <a:solidFill>
                      <a:srgbClr val="000000"/>
                    </a:solidFill>
                    <a:latin typeface="Book Antiqua"/>
                  </a:defRPr>
                </a:pPr>
              </a:p>
            </c:txPr>
            <c:dLblPos val="b"/>
            <c:showLegendKey val="0"/>
            <c:showVal val="0"/>
            <c:showCatName val="0"/>
            <c:showSerName val="0"/>
            <c:showPercent val="0"/>
            <c:showBubbleSize val="0"/>
            <c:showLeaderLines val="0"/>
          </c:dLbls>
          <c:cat>
            <c:strRef>
              <c:f>Sheet1!$B$1:$N$1</c:f>
              <c:strCache>
                <c:ptCount val="13"/>
                <c:pt idx="0">
                  <c:v>Baseline</c:v>
                </c:pt>
                <c:pt idx="1">
                  <c:v>2023-Q1</c:v>
                </c:pt>
                <c:pt idx="2">
                  <c:v>2023-Q2</c:v>
                </c:pt>
                <c:pt idx="3">
                  <c:v>2023-Q3</c:v>
                </c:pt>
                <c:pt idx="4">
                  <c:v>2023-Q4</c:v>
                </c:pt>
                <c:pt idx="5">
                  <c:v>2024-Q1</c:v>
                </c:pt>
                <c:pt idx="6">
                  <c:v>2024-Q2</c:v>
                </c:pt>
                <c:pt idx="7">
                  <c:v>2024-Q3</c:v>
                </c:pt>
                <c:pt idx="8">
                  <c:v>2024-Q4</c:v>
                </c:pt>
                <c:pt idx="9">
                  <c:v>2025-Q1</c:v>
                </c:pt>
                <c:pt idx="10">
                  <c:v>2025-Q2</c:v>
                </c:pt>
                <c:pt idx="11">
                  <c:v>2025-Q3</c:v>
                </c:pt>
                <c:pt idx="12">
                  <c:v>2025-Q4</c:v>
                </c:pt>
              </c:strCache>
            </c:strRef>
          </c:cat>
          <c:val>
            <c:numRef>
              <c:f>Sheet1!$B$18:$N$18</c:f>
              <c:numCache>
                <c:ptCount val="13"/>
                <c:pt idx="0">
                  <c:v>43465.000000</c:v>
                </c:pt>
                <c:pt idx="1">
                  <c:v>43555.000000</c:v>
                </c:pt>
                <c:pt idx="2">
                  <c:v>43646.000000</c:v>
                </c:pt>
                <c:pt idx="3">
                  <c:v>43738.000000</c:v>
                </c:pt>
                <c:pt idx="4">
                  <c:v>43830.000000</c:v>
                </c:pt>
                <c:pt idx="5">
                  <c:v>43921.000000</c:v>
                </c:pt>
                <c:pt idx="6">
                  <c:v>44012.000000</c:v>
                </c:pt>
                <c:pt idx="7">
                  <c:v>44104.000000</c:v>
                </c:pt>
                <c:pt idx="8">
                  <c:v>44196.000000</c:v>
                </c:pt>
                <c:pt idx="9">
                  <c:v>44286.000000</c:v>
                </c:pt>
                <c:pt idx="10">
                  <c:v>44377.000000</c:v>
                </c:pt>
                <c:pt idx="11">
                  <c:v>44469.000000</c:v>
                </c:pt>
                <c:pt idx="12">
                  <c:v>44561.000000</c:v>
                </c:pt>
              </c:numCache>
            </c:numRef>
          </c:val>
          <c:smooth val="0"/>
        </c:ser>
        <c:marker val="1"/>
        <c:axId val="2094734552"/>
        <c:axId val="2094734553"/>
      </c:lineChart>
      <c:catAx>
        <c:axId val="2094734552"/>
        <c:scaling>
          <c:orientation val="minMax"/>
        </c:scaling>
        <c:delete val="0"/>
        <c:axPos val="b"/>
        <c:majorGridlines>
          <c:spPr>
            <a:ln w="6350" cap="flat">
              <a:solidFill>
                <a:srgbClr val="D5D5D5"/>
              </a:solidFill>
              <a:prstDash val="solid"/>
              <a:miter lim="400000"/>
            </a:ln>
          </c:spPr>
        </c:majorGridlines>
        <c:title>
          <c:tx>
            <c:rich>
              <a:bodyPr rot="0"/>
              <a:lstStyle/>
              <a:p>
                <a:pPr>
                  <a:defRPr b="0" i="0" strike="noStrike" sz="2400" u="none">
                    <a:solidFill>
                      <a:srgbClr val="000000"/>
                    </a:solidFill>
                    <a:latin typeface="Book Antiqua"/>
                  </a:defRPr>
                </a:pPr>
                <a:r>
                  <a:rPr b="0" i="0" strike="noStrike" sz="2400" u="none">
                    <a:solidFill>
                      <a:srgbClr val="000000"/>
                    </a:solidFill>
                    <a:latin typeface="Book Antiqua"/>
                  </a:rPr>
                  <a:t>Date</a:t>
                </a:r>
              </a:p>
            </c:rich>
          </c:tx>
          <c:layout/>
          <c:overlay val="1"/>
        </c:title>
        <c:numFmt formatCode="General" sourceLinked="0"/>
        <c:majorTickMark val="none"/>
        <c:minorTickMark val="none"/>
        <c:tickLblPos val="low"/>
        <c:spPr>
          <a:ln w="38100" cap="flat">
            <a:solidFill>
              <a:srgbClr val="000000"/>
            </a:solidFill>
            <a:prstDash val="solid"/>
            <a:miter lim="400000"/>
          </a:ln>
        </c:spPr>
        <c:txPr>
          <a:bodyPr rot="0"/>
          <a:lstStyle/>
          <a:p>
            <a:pPr>
              <a:defRPr b="0" i="0" strike="noStrike" sz="2400" u="none">
                <a:solidFill>
                  <a:srgbClr val="000000"/>
                </a:solidFill>
                <a:latin typeface="Book Antiqua"/>
              </a:defRPr>
            </a:pPr>
          </a:p>
        </c:txPr>
        <c:crossAx val="2094734553"/>
        <c:crosses val="autoZero"/>
        <c:auto val="1"/>
        <c:lblAlgn val="ctr"/>
        <c:noMultiLvlLbl val="1"/>
      </c:catAx>
      <c:valAx>
        <c:axId val="2094734553"/>
        <c:scaling>
          <c:orientation val="minMax"/>
          <c:max val="7.96608e+08"/>
          <c:min val="6.86189e+08"/>
        </c:scaling>
        <c:delete val="0"/>
        <c:axPos val="l"/>
        <c:majorGridlines>
          <c:spPr>
            <a:ln w="6350" cap="flat">
              <a:solidFill>
                <a:srgbClr val="B8B8B8"/>
              </a:solidFill>
              <a:prstDash val="solid"/>
              <a:miter lim="400000"/>
            </a:ln>
          </c:spPr>
        </c:majorGridlines>
        <c:title>
          <c:tx>
            <c:rich>
              <a:bodyPr rot="-5400000"/>
              <a:lstStyle/>
              <a:p>
                <a:pPr>
                  <a:defRPr b="0" i="0" strike="noStrike" sz="2400" u="none">
                    <a:solidFill>
                      <a:srgbClr val="000000"/>
                    </a:solidFill>
                    <a:latin typeface="Book Antiqua"/>
                  </a:defRPr>
                </a:pPr>
                <a:r>
                  <a:rPr b="0" i="0" strike="noStrike" sz="2400" u="none">
                    <a:solidFill>
                      <a:srgbClr val="000000"/>
                    </a:solidFill>
                    <a:latin typeface="Book Antiqua"/>
                  </a:rPr>
                  <a:t>Date</a:t>
                </a:r>
              </a:p>
            </c:rich>
          </c:tx>
          <c:layout/>
          <c:overlay val="1"/>
        </c:title>
        <c:numFmt formatCode="dd/mm/yy" sourceLinked="0"/>
        <c:majorTickMark val="none"/>
        <c:minorTickMark val="none"/>
        <c:tickLblPos val="nextTo"/>
        <c:spPr>
          <a:ln w="38100" cap="flat">
            <a:noFill/>
            <a:prstDash val="solid"/>
            <a:miter lim="400000"/>
          </a:ln>
        </c:spPr>
        <c:txPr>
          <a:bodyPr rot="0"/>
          <a:lstStyle/>
          <a:p>
            <a:pPr>
              <a:defRPr b="0" i="0" strike="noStrike" sz="2400" u="none">
                <a:solidFill>
                  <a:srgbClr val="000000"/>
                </a:solidFill>
                <a:latin typeface="Book Antiqua"/>
              </a:defRPr>
            </a:pPr>
          </a:p>
        </c:txPr>
        <c:crossAx val="2094734552"/>
        <c:crosses val="autoZero"/>
        <c:crossBetween val="midCat"/>
      </c:valAx>
      <c:spPr>
        <a:noFill/>
        <a:ln w="38100" cap="flat">
          <a:solidFill>
            <a:srgbClr val="000000"/>
          </a:solidFill>
          <a:prstDash val="solid"/>
          <a:miter lim="400000"/>
        </a:ln>
        <a:effectLst/>
      </c:spPr>
    </c:plotArea>
    <c:legend>
      <c:legendPos val="r"/>
      <c:layout>
        <c:manualLayout>
          <c:xMode val="edge"/>
          <c:yMode val="edge"/>
          <c:x val="0.178907"/>
          <c:y val="0"/>
          <c:w val="0.642807"/>
          <c:h val="0.552006"/>
        </c:manualLayout>
      </c:layout>
      <c:overlay val="1"/>
      <c:spPr>
        <a:noFill/>
        <a:ln w="12700" cap="flat">
          <a:noFill/>
          <a:miter lim="400000"/>
        </a:ln>
        <a:effectLst/>
      </c:spPr>
      <c:txPr>
        <a:bodyPr rot="0"/>
        <a:lstStyle/>
        <a:p>
          <a:pPr>
            <a:defRPr b="0" i="0" strike="noStrike" sz="2400" u="none">
              <a:solidFill>
                <a:srgbClr val="000000"/>
              </a:solidFill>
              <a:latin typeface="Book Antiqua"/>
            </a:defRPr>
          </a:pPr>
        </a:p>
      </c:txPr>
    </c:legend>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8" name="Shape 168"/>
          <p:cNvSpPr/>
          <p:nvPr>
            <p:ph type="sldImg"/>
          </p:nvPr>
        </p:nvSpPr>
        <p:spPr>
          <a:xfrm>
            <a:off x="1143000" y="685800"/>
            <a:ext cx="4572000" cy="3429000"/>
          </a:xfrm>
          <a:prstGeom prst="rect">
            <a:avLst/>
          </a:prstGeom>
        </p:spPr>
        <p:txBody>
          <a:bodyPr/>
          <a:lstStyle/>
          <a:p>
            <a:pPr/>
          </a:p>
        </p:txBody>
      </p:sp>
      <p:sp>
        <p:nvSpPr>
          <p:cNvPr id="169" name="Shape 16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bg>
      <p:bgPr>
        <a:solidFill>
          <a:srgbClr val="003462"/>
        </a:solidFill>
      </p:bgPr>
    </p:bg>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b="1" sz="3600">
                <a:solidFill>
                  <a:srgbClr val="FFFFFF"/>
                </a:solidFill>
              </a:defRPr>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FFFFFF"/>
                </a:solidFill>
              </a:defRPr>
            </a:lvl1pPr>
          </a:lstStyle>
          <a:p>
            <a:pPr/>
            <a:r>
              <a:t>Presentation Title</a:t>
            </a:r>
          </a:p>
        </p:txBody>
      </p:sp>
      <p:sp>
        <p:nvSpPr>
          <p:cNvPr id="13" name="Body Level One…"/>
          <p:cNvSpPr txBox="1"/>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b="1" sz="5500">
                <a:solidFill>
                  <a:schemeClr val="accent1"/>
                </a:solidFill>
              </a:defRPr>
            </a:lvl1pPr>
            <a:lvl2pPr marL="0" indent="457200" defTabSz="825500">
              <a:lnSpc>
                <a:spcPct val="100000"/>
              </a:lnSpc>
              <a:spcBef>
                <a:spcPts val="0"/>
              </a:spcBef>
              <a:buSzTx/>
              <a:buNone/>
              <a:defRPr b="1" sz="5500">
                <a:solidFill>
                  <a:schemeClr val="accent1"/>
                </a:solidFill>
              </a:defRPr>
            </a:lvl2pPr>
            <a:lvl3pPr marL="0" indent="914400" defTabSz="825500">
              <a:lnSpc>
                <a:spcPct val="100000"/>
              </a:lnSpc>
              <a:spcBef>
                <a:spcPts val="0"/>
              </a:spcBef>
              <a:buSzTx/>
              <a:buNone/>
              <a:defRPr b="1" sz="5500">
                <a:solidFill>
                  <a:schemeClr val="accent1"/>
                </a:solidFill>
              </a:defRPr>
            </a:lvl3pPr>
            <a:lvl4pPr marL="0" indent="1371600" defTabSz="825500">
              <a:lnSpc>
                <a:spcPct val="100000"/>
              </a:lnSpc>
              <a:spcBef>
                <a:spcPts val="0"/>
              </a:spcBef>
              <a:buSzTx/>
              <a:buNone/>
              <a:defRPr b="1" sz="5500">
                <a:solidFill>
                  <a:schemeClr val="accent1"/>
                </a:solidFill>
              </a:defRPr>
            </a:lvl4pPr>
            <a:lvl5pPr marL="0" indent="1828800" defTabSz="825500">
              <a:lnSpc>
                <a:spcPct val="100000"/>
              </a:lnSpc>
              <a:spcBef>
                <a:spcPts val="0"/>
              </a:spcBef>
              <a:buSzTx/>
              <a:buNone/>
              <a:defRPr b="1" sz="5500">
                <a:solidFill>
                  <a:schemeClr val="accent1"/>
                </a:solidFill>
              </a:defRPr>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9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100" name="Slide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10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109" name="Agenda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11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11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2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solidFill>
                  <a:schemeClr val="accent1">
                    <a:hueOff val="114395"/>
                    <a:lumOff val="-24975"/>
                  </a:schemeClr>
                </a:solidFill>
              </a:defRPr>
            </a:lvl1pPr>
            <a:lvl2pPr marL="0" indent="457200" algn="ctr">
              <a:lnSpc>
                <a:spcPct val="80000"/>
              </a:lnSpc>
              <a:spcBef>
                <a:spcPts val="0"/>
              </a:spcBef>
              <a:buSzTx/>
              <a:buNone/>
              <a:defRPr b="1" spc="-250" sz="25000">
                <a:solidFill>
                  <a:schemeClr val="accent1">
                    <a:hueOff val="114395"/>
                    <a:lumOff val="-24975"/>
                  </a:schemeClr>
                </a:solidFill>
              </a:defRPr>
            </a:lvl2pPr>
            <a:lvl3pPr marL="0" indent="914400" algn="ctr">
              <a:lnSpc>
                <a:spcPct val="80000"/>
              </a:lnSpc>
              <a:spcBef>
                <a:spcPts val="0"/>
              </a:spcBef>
              <a:buSzTx/>
              <a:buNone/>
              <a:defRPr b="1" spc="-250" sz="25000">
                <a:solidFill>
                  <a:schemeClr val="accent1">
                    <a:hueOff val="114395"/>
                    <a:lumOff val="-24975"/>
                  </a:schemeClr>
                </a:solidFill>
              </a:defRPr>
            </a:lvl3pPr>
            <a:lvl4pPr marL="0" indent="1371600" algn="ctr">
              <a:lnSpc>
                <a:spcPct val="80000"/>
              </a:lnSpc>
              <a:spcBef>
                <a:spcPts val="0"/>
              </a:spcBef>
              <a:buSzTx/>
              <a:buNone/>
              <a:defRPr b="1" spc="-250" sz="25000">
                <a:solidFill>
                  <a:schemeClr val="accent1">
                    <a:hueOff val="114395"/>
                    <a:lumOff val="-24975"/>
                  </a:schemeClr>
                </a:solidFill>
              </a:defRPr>
            </a:lvl4pPr>
            <a:lvl5pPr marL="0" indent="1828800" algn="ctr">
              <a:lnSpc>
                <a:spcPct val="80000"/>
              </a:lnSpc>
              <a:spcBef>
                <a:spcPts val="0"/>
              </a:spcBef>
              <a:buSzTx/>
              <a:buNone/>
              <a:defRPr b="1" spc="-250" sz="25000">
                <a:solidFill>
                  <a:schemeClr val="accent1">
                    <a:hueOff val="114395"/>
                    <a:lumOff val="-24975"/>
                  </a:schemeClr>
                </a:solidFill>
              </a:defRPr>
            </a:lvl5pPr>
          </a:lstStyle>
          <a:p>
            <a:pPr/>
            <a:r>
              <a:t>100%</a:t>
            </a:r>
          </a:p>
          <a:p>
            <a:pPr lvl="1"/>
            <a:r>
              <a:t/>
            </a:r>
          </a:p>
          <a:p>
            <a:pPr lvl="2"/>
            <a:r>
              <a:t/>
            </a:r>
          </a:p>
          <a:p>
            <a:pPr lvl="3"/>
            <a:r>
              <a:t/>
            </a:r>
          </a:p>
          <a:p>
            <a:pPr lvl="4"/>
            <a:r>
              <a:t/>
            </a:r>
          </a:p>
        </p:txBody>
      </p:sp>
      <p:sp>
        <p:nvSpPr>
          <p:cNvPr id="12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3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3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1pPr>
            <a:lvl2pPr marL="638923" indent="-12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2pPr>
            <a:lvl3pPr marL="638923" indent="4445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3pPr>
            <a:lvl4pPr marL="638923" indent="901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4pPr>
            <a:lvl5pPr marL="638923" indent="1358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44" name="Hot-air balloons viewed from below against a blue sky"/>
          <p:cNvSpPr/>
          <p:nvPr>
            <p:ph type="pic" sz="quarter" idx="21"/>
          </p:nvPr>
        </p:nvSpPr>
        <p:spPr>
          <a:xfrm>
            <a:off x="15436504" y="1270000"/>
            <a:ext cx="8167167" cy="5422900"/>
          </a:xfrm>
          <a:prstGeom prst="rect">
            <a:avLst/>
          </a:prstGeom>
        </p:spPr>
        <p:txBody>
          <a:bodyPr lIns="91439" tIns="45719" rIns="91439" bIns="45719">
            <a:noAutofit/>
          </a:bodyPr>
          <a:lstStyle/>
          <a:p>
            <a:pPr/>
          </a:p>
        </p:txBody>
      </p:sp>
      <p:sp>
        <p:nvSpPr>
          <p:cNvPr id="145" name="Close-up of the top of a hot-air balloon viewed from above"/>
          <p:cNvSpPr/>
          <p:nvPr>
            <p:ph type="pic" sz="quarter" idx="22"/>
          </p:nvPr>
        </p:nvSpPr>
        <p:spPr>
          <a:xfrm>
            <a:off x="15461772" y="7085972"/>
            <a:ext cx="8148414" cy="5432276"/>
          </a:xfrm>
          <a:prstGeom prst="rect">
            <a:avLst/>
          </a:prstGeom>
        </p:spPr>
        <p:txBody>
          <a:bodyPr lIns="91439" tIns="45719" rIns="91439" bIns="45719">
            <a:noAutofit/>
          </a:bodyPr>
          <a:lstStyle/>
          <a:p>
            <a:pPr/>
          </a:p>
        </p:txBody>
      </p:sp>
      <p:sp>
        <p:nvSpPr>
          <p:cNvPr id="146" name="Hot-air balloons viewed from below against a blue sky"/>
          <p:cNvSpPr/>
          <p:nvPr>
            <p:ph type="pic" idx="23"/>
          </p:nvPr>
        </p:nvSpPr>
        <p:spPr>
          <a:xfrm>
            <a:off x="-124635" y="1270000"/>
            <a:ext cx="16859219" cy="11239479"/>
          </a:xfrm>
          <a:prstGeom prst="rect">
            <a:avLst/>
          </a:prstGeom>
        </p:spPr>
        <p:txBody>
          <a:bodyPr lIns="91439" tIns="45719" rIns="91439" bIns="45719">
            <a:noAutofit/>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54" name="Hot-air balloons viewed from below against a blue sky"/>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15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Close-up of the top of a hot-air balloon viewed from above"/>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FFFFFF"/>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solidFill>
                  <a:srgbClr val="FFFFFF"/>
                </a:solidFill>
              </a:defRPr>
            </a:lvl1pPr>
            <a:lvl2pPr marL="0" indent="457200" defTabSz="825500">
              <a:lnSpc>
                <a:spcPct val="100000"/>
              </a:lnSpc>
              <a:spcBef>
                <a:spcPts val="0"/>
              </a:spcBef>
              <a:buSzTx/>
              <a:buNone/>
              <a:defRPr b="1" sz="5500">
                <a:solidFill>
                  <a:srgbClr val="FFFFFF"/>
                </a:solidFill>
              </a:defRPr>
            </a:lvl2pPr>
            <a:lvl3pPr marL="0" indent="914400" defTabSz="825500">
              <a:lnSpc>
                <a:spcPct val="100000"/>
              </a:lnSpc>
              <a:spcBef>
                <a:spcPts val="0"/>
              </a:spcBef>
              <a:buSzTx/>
              <a:buNone/>
              <a:defRPr b="1" sz="5500">
                <a:solidFill>
                  <a:srgbClr val="FFFFFF"/>
                </a:solidFill>
              </a:defRPr>
            </a:lvl3pPr>
            <a:lvl4pPr marL="0" indent="1371600" defTabSz="825500">
              <a:lnSpc>
                <a:spcPct val="100000"/>
              </a:lnSpc>
              <a:spcBef>
                <a:spcPts val="0"/>
              </a:spcBef>
              <a:buSzTx/>
              <a:buNone/>
              <a:defRPr b="1" sz="5500">
                <a:solidFill>
                  <a:srgbClr val="FFFFFF"/>
                </a:solidFill>
              </a:defRPr>
            </a:lvl4pPr>
            <a:lvl5pPr marL="0" indent="1828800" defTabSz="825500">
              <a:lnSpc>
                <a:spcPct val="100000"/>
              </a:lnSpc>
              <a:spcBef>
                <a:spcPts val="0"/>
              </a:spcBef>
              <a:buSzTx/>
              <a:buNone/>
              <a:defRPr b="1" sz="5500">
                <a:solidFill>
                  <a:srgbClr val="FFFFFF"/>
                </a:solidFill>
              </a:defRPr>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Close-up of a hot-air balloon viewed from below"/>
          <p:cNvSpPr/>
          <p:nvPr>
            <p:ph type="pic" idx="21"/>
          </p:nvPr>
        </p:nvSpPr>
        <p:spPr>
          <a:xfrm>
            <a:off x="9226574" y="1270000"/>
            <a:ext cx="16840152" cy="11184435"/>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Hot-air balloons viewed from below against a blue sky"/>
          <p:cNvSpPr/>
          <p:nvPr>
            <p:ph type="pic" idx="22"/>
          </p:nvPr>
        </p:nvSpPr>
        <p:spPr>
          <a:xfrm>
            <a:off x="8432800" y="1263848"/>
            <a:ext cx="16850011" cy="11188205"/>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1"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7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7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1"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8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solidFill>
          <a:srgbClr val="003462"/>
        </a:solidFill>
      </p:bgPr>
    </p:bg>
    <p:spTree>
      <p:nvGrpSpPr>
        <p:cNvPr id="1" name=""/>
        <p:cNvGrpSpPr/>
        <p:nvPr/>
      </p:nvGrpSpPr>
      <p:grpSpPr>
        <a:xfrm>
          <a:off x="0" y="0"/>
          <a:ext cx="0" cy="0"/>
          <a:chOff x="0" y="0"/>
          <a:chExt cx="0" cy="0"/>
        </a:xfrm>
      </p:grpSpPr>
      <p:sp>
        <p:nvSpPr>
          <p:cNvPr id="91"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FFFFFF"/>
                </a:solidFill>
                <a:latin typeface="Helvetica Neue Medium"/>
                <a:ea typeface="Helvetica Neue Medium"/>
                <a:cs typeface="Helvetica Neue Medium"/>
                <a:sym typeface="Helvetica Neue Medium"/>
              </a:defRPr>
            </a:lvl1pPr>
          </a:lstStyle>
          <a:p>
            <a:pPr/>
            <a:r>
              <a:t>Section Title</a:t>
            </a:r>
          </a:p>
        </p:txBody>
      </p:sp>
      <p:sp>
        <p:nvSpPr>
          <p:cNvPr id="92" name="Slide Number"/>
          <p:cNvSpPr txBox="1"/>
          <p:nvPr>
            <p:ph type="sldNum" sz="quarter" idx="2"/>
          </p:nvPr>
        </p:nvSpPr>
        <p:spPr>
          <a:xfrm>
            <a:off x="12001499" y="13085233"/>
            <a:ext cx="368505" cy="3746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Cristiano Galbiati | Princeton University | October 5, 2023"/>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Cristiano Galbiati | Princeton University | October 5, 2023</a:t>
            </a:r>
          </a:p>
        </p:txBody>
      </p:sp>
      <p:sp>
        <p:nvSpPr>
          <p:cNvPr id="172" name="NSF Status:…"/>
          <p:cNvSpPr txBox="1"/>
          <p:nvPr>
            <p:ph type="ctrTitle"/>
          </p:nvPr>
        </p:nvSpPr>
        <p:spPr>
          <a:prstGeom prst="rect">
            <a:avLst/>
          </a:prstGeom>
        </p:spPr>
        <p:txBody>
          <a:bodyPr/>
          <a:lstStyle/>
          <a:p>
            <a:pPr/>
            <a:r>
              <a:t>NSF Status:</a:t>
            </a:r>
          </a:p>
          <a:p>
            <a:pPr/>
            <a:r>
              <a:t>DarkSide-20k and Urania</a:t>
            </a:r>
          </a:p>
        </p:txBody>
      </p:sp>
      <p:sp>
        <p:nvSpPr>
          <p:cNvPr id="173" name="Presentation to DarkSide-20k RRB"/>
          <p:cNvSpPr txBox="1"/>
          <p:nvPr>
            <p:ph type="subTitle" sz="quarter" idx="1"/>
          </p:nvPr>
        </p:nvSpPr>
        <p:spPr>
          <a:prstGeom prst="rect">
            <a:avLst/>
          </a:prstGeom>
        </p:spPr>
        <p:txBody>
          <a:bodyPr/>
          <a:lstStyle/>
          <a:p>
            <a:pPr/>
            <a:r>
              <a:t>Presentation to DarkSide-20k RRB</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Status of Urania"/>
          <p:cNvSpPr txBox="1"/>
          <p:nvPr>
            <p:ph type="title"/>
          </p:nvPr>
        </p:nvSpPr>
        <p:spPr>
          <a:prstGeom prst="rect">
            <a:avLst/>
          </a:prstGeom>
        </p:spPr>
        <p:txBody>
          <a:bodyPr/>
          <a:lstStyle/>
          <a:p>
            <a:pPr/>
            <a:r>
              <a:t>Status of Urania</a:t>
            </a:r>
          </a:p>
        </p:txBody>
      </p:sp>
      <p:sp>
        <p:nvSpPr>
          <p:cNvPr id="202" name="Slide Subtitle"/>
          <p:cNvSpPr txBox="1"/>
          <p:nvPr>
            <p:ph type="body" idx="21"/>
          </p:nvPr>
        </p:nvSpPr>
        <p:spPr>
          <a:prstGeom prst="rect">
            <a:avLst/>
          </a:prstGeom>
        </p:spPr>
        <p:txBody>
          <a:bodyPr/>
          <a:lstStyle/>
          <a:p>
            <a:pPr/>
          </a:p>
        </p:txBody>
      </p:sp>
      <p:sp>
        <p:nvSpPr>
          <p:cNvPr id="203" name="KM connection and metering plant ($1.0M) on track for completion Nov 2023;…"/>
          <p:cNvSpPr txBox="1"/>
          <p:nvPr>
            <p:ph type="body" idx="1"/>
          </p:nvPr>
        </p:nvSpPr>
        <p:spPr>
          <a:prstGeom prst="rect">
            <a:avLst/>
          </a:prstGeom>
        </p:spPr>
        <p:txBody>
          <a:bodyPr/>
          <a:lstStyle/>
          <a:p>
            <a:pPr marL="414527" indent="-414527" defTabSz="1658070">
              <a:spcBef>
                <a:spcPts val="3000"/>
              </a:spcBef>
              <a:defRPr sz="3264"/>
            </a:pPr>
            <a:r>
              <a:t>KM connection and metering plant ($1.0M) on track for completion Nov 2023;</a:t>
            </a:r>
          </a:p>
          <a:p>
            <a:pPr marL="414527" indent="-414527" defTabSz="1658070">
              <a:spcBef>
                <a:spcPts val="3000"/>
              </a:spcBef>
              <a:defRPr sz="3264"/>
            </a:pPr>
            <a:r>
              <a:t>Design ($0.3M) completed for sitework, on track for completion for PEMB, HHV, and interconnections; </a:t>
            </a:r>
          </a:p>
          <a:p>
            <a:pPr marL="414527" indent="-414527" defTabSz="1658070">
              <a:spcBef>
                <a:spcPts val="3000"/>
              </a:spcBef>
              <a:defRPr sz="3264"/>
            </a:pPr>
            <a:r>
              <a:t>Sitework bids received, contract under way (~$0.9M+10% ctgcy);</a:t>
            </a:r>
          </a:p>
          <a:p>
            <a:pPr marL="414527" indent="-414527" defTabSz="1658070">
              <a:spcBef>
                <a:spcPts val="3000"/>
              </a:spcBef>
              <a:defRPr sz="3264"/>
            </a:pPr>
            <a:r>
              <a:t>Soon to hit the books: storage and transportation (~$0.2M), PEMB (~$0.2M), HHV connection and switchboard (~$0.2M), transformers (~$0.1M; ~70 weeks delivery in US problematic, to be sourced from Italy);</a:t>
            </a:r>
          </a:p>
          <a:p>
            <a:pPr marL="414527" indent="-414527" defTabSz="1658070">
              <a:spcBef>
                <a:spcPts val="3000"/>
              </a:spcBef>
              <a:defRPr sz="3264"/>
            </a:pPr>
            <a:r>
              <a:t>Tight fit into overall $3.0M overall budget;</a:t>
            </a:r>
          </a:p>
          <a:p>
            <a:pPr marL="414527" indent="-414527" defTabSz="1658070">
              <a:spcBef>
                <a:spcPts val="3000"/>
              </a:spcBef>
              <a:defRPr sz="3264"/>
            </a:pPr>
            <a:r>
              <a:t>Electrical and piping interconnections, under discussion with INFN possibility of direct assignment to their contracted plant builder to avoid disputes in commissioning;</a:t>
            </a:r>
          </a:p>
          <a:p>
            <a:pPr marL="414527" indent="-414527" defTabSz="1658070">
              <a:spcBef>
                <a:spcPts val="3000"/>
              </a:spcBef>
              <a:defRPr sz="3264"/>
            </a:pPr>
            <a:r>
              <a:t>Operations confirmed to be carried out by DOE, lead lab changed to from FNAL to PNNL as per communication of Gina Rameika on Sep 25 2023, move exploits expertise of personnel that led DS-50 operations (Back, Alexander);</a:t>
            </a:r>
          </a:p>
          <a:p>
            <a:pPr marL="414527" indent="-414527" defTabSz="1658070">
              <a:spcBef>
                <a:spcPts val="3000"/>
              </a:spcBef>
              <a:defRPr sz="3264"/>
            </a:pPr>
            <a:r>
              <a:t>Final permit hearing scheduled for Monday, October 16, 2023, groundbreaking shortly after if permit granted.</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Status of Urania Permits"/>
          <p:cNvSpPr txBox="1"/>
          <p:nvPr>
            <p:ph type="title"/>
          </p:nvPr>
        </p:nvSpPr>
        <p:spPr>
          <a:prstGeom prst="rect">
            <a:avLst/>
          </a:prstGeom>
        </p:spPr>
        <p:txBody>
          <a:bodyPr/>
          <a:lstStyle/>
          <a:p>
            <a:pPr/>
            <a:r>
              <a:t>Status of Urania Permits</a:t>
            </a:r>
          </a:p>
        </p:txBody>
      </p:sp>
      <p:sp>
        <p:nvSpPr>
          <p:cNvPr id="206" name="Slide Subtitle"/>
          <p:cNvSpPr txBox="1"/>
          <p:nvPr>
            <p:ph type="body" idx="21"/>
          </p:nvPr>
        </p:nvSpPr>
        <p:spPr>
          <a:prstGeom prst="rect">
            <a:avLst/>
          </a:prstGeom>
        </p:spPr>
        <p:txBody>
          <a:bodyPr/>
          <a:lstStyle/>
          <a:p>
            <a:pPr/>
          </a:p>
        </p:txBody>
      </p:sp>
      <p:pic>
        <p:nvPicPr>
          <p:cNvPr id="207" name="PH Notice for CC.pdf" descr="PH Notice for CC.pdf"/>
          <p:cNvPicPr>
            <a:picLocks noChangeAspect="1"/>
          </p:cNvPicPr>
          <p:nvPr/>
        </p:nvPicPr>
        <p:blipFill>
          <a:blip r:embed="rId2">
            <a:extLst/>
          </a:blip>
          <a:stretch>
            <a:fillRect/>
          </a:stretch>
        </p:blipFill>
        <p:spPr>
          <a:xfrm>
            <a:off x="-1" y="2151060"/>
            <a:ext cx="24384001" cy="10777987"/>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the end"/>
          <p:cNvSpPr txBox="1"/>
          <p:nvPr>
            <p:ph type="body" sz="half" idx="1"/>
          </p:nvPr>
        </p:nvSpPr>
        <p:spPr>
          <a:prstGeom prst="rect">
            <a:avLst/>
          </a:prstGeom>
        </p:spPr>
        <p:txBody>
          <a:bodyPr/>
          <a:lstStyle/>
          <a:p>
            <a:pPr/>
            <a:r>
              <a:t>the end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Status of DarkSide-20k"/>
          <p:cNvSpPr txBox="1"/>
          <p:nvPr>
            <p:ph type="title"/>
          </p:nvPr>
        </p:nvSpPr>
        <p:spPr>
          <a:prstGeom prst="rect">
            <a:avLst/>
          </a:prstGeom>
        </p:spPr>
        <p:txBody>
          <a:bodyPr/>
          <a:lstStyle/>
          <a:p>
            <a:pPr/>
            <a:r>
              <a:t>Status of DarkSide-20k</a:t>
            </a:r>
          </a:p>
        </p:txBody>
      </p:sp>
      <p:sp>
        <p:nvSpPr>
          <p:cNvPr id="176" name="Slide Subtitle"/>
          <p:cNvSpPr txBox="1"/>
          <p:nvPr>
            <p:ph type="body" idx="21"/>
          </p:nvPr>
        </p:nvSpPr>
        <p:spPr>
          <a:prstGeom prst="rect">
            <a:avLst/>
          </a:prstGeom>
        </p:spPr>
        <p:txBody>
          <a:bodyPr/>
          <a:lstStyle/>
          <a:p>
            <a:pPr/>
          </a:p>
        </p:txBody>
      </p:sp>
      <p:sp>
        <p:nvSpPr>
          <p:cNvPr id="177" name="From Q2 2023 EVM report (filed July 24, 2023; at work on Q3 2023 report, expected Oct 20):…"/>
          <p:cNvSpPr txBox="1"/>
          <p:nvPr>
            <p:ph type="body" idx="1"/>
          </p:nvPr>
        </p:nvSpPr>
        <p:spPr>
          <a:prstGeom prst="rect">
            <a:avLst/>
          </a:prstGeom>
        </p:spPr>
        <p:txBody>
          <a:bodyPr/>
          <a:lstStyle/>
          <a:p>
            <a:pPr marL="469391" indent="-469391" defTabSz="1877520">
              <a:spcBef>
                <a:spcPts val="3400"/>
              </a:spcBef>
              <a:defRPr sz="3696"/>
            </a:pPr>
            <a:r>
              <a:t>From Q2 2023 EVM report (filed July 24, 2023; at work on Q3 2023 report, expected Oct 20):</a:t>
            </a:r>
          </a:p>
          <a:p>
            <a:pPr lvl="1" marL="938783" indent="-469391" defTabSz="1877520">
              <a:spcBef>
                <a:spcPts val="700"/>
              </a:spcBef>
              <a:defRPr sz="3696"/>
            </a:pPr>
            <a:r>
              <a:t>CPI~125% &amp; SPI ~140%;</a:t>
            </a:r>
          </a:p>
          <a:p>
            <a:pPr marL="469391" indent="-469391" defTabSz="1877520">
              <a:spcBef>
                <a:spcPts val="3400"/>
              </a:spcBef>
              <a:defRPr sz="3696"/>
            </a:pPr>
            <a:r>
              <a:t>See following slides for summary of financials and schedule from Q2 2023;</a:t>
            </a:r>
          </a:p>
          <a:p>
            <a:pPr marL="469391" indent="-469391" defTabSz="1877520">
              <a:spcBef>
                <a:spcPts val="3400"/>
              </a:spcBef>
              <a:defRPr sz="3696"/>
            </a:pPr>
            <a:r>
              <a:t>Savings for $520k netted through Q2, expected to raise to ~$700k at the end of Q3 2023;</a:t>
            </a:r>
          </a:p>
          <a:p>
            <a:pPr marL="469391" indent="-469391" defTabSz="1877520">
              <a:spcBef>
                <a:spcPts val="3400"/>
              </a:spcBef>
              <a:defRPr sz="3696"/>
            </a:pPr>
            <a:r>
              <a:t>NSF granted all funds for Year 2 of the program (FY2024) on August 15, 2023;</a:t>
            </a:r>
          </a:p>
          <a:p>
            <a:pPr marL="469391" indent="-469391" defTabSz="1877520">
              <a:spcBef>
                <a:spcPts val="3400"/>
              </a:spcBef>
              <a:defRPr sz="3696"/>
            </a:pPr>
            <a:r>
              <a:t>I&amp;I grant (formerly known as “Base”) successfully renewed for 3 years on Augusts 31, 2023;</a:t>
            </a:r>
          </a:p>
          <a:p>
            <a:pPr marL="469391" indent="-469391" defTabSz="1877520">
              <a:spcBef>
                <a:spcPts val="3400"/>
              </a:spcBef>
              <a:defRPr sz="3696"/>
            </a:pPr>
            <a:r>
              <a:t>CR#1 and CR#2 duly examined and vetted but formal process of approval still pending;</a:t>
            </a:r>
          </a:p>
          <a:p>
            <a:pPr marL="469391" indent="-469391" defTabSz="1877520">
              <a:spcBef>
                <a:spcPts val="3400"/>
              </a:spcBef>
              <a:defRPr sz="3696"/>
            </a:pPr>
            <a:r>
              <a:t>CRs in the pipeline:</a:t>
            </a:r>
          </a:p>
          <a:p>
            <a:pPr lvl="1" marL="938783" indent="-469391" defTabSz="1877520">
              <a:spcBef>
                <a:spcPts val="700"/>
              </a:spcBef>
              <a:defRPr sz="3696"/>
            </a:pPr>
            <a:r>
              <a:t>Manufacturing of steel optical planes ($300k);</a:t>
            </a:r>
          </a:p>
          <a:p>
            <a:pPr lvl="1" marL="938783" indent="-469391" defTabSz="1877520">
              <a:spcBef>
                <a:spcPts val="700"/>
              </a:spcBef>
              <a:defRPr sz="3696"/>
            </a:pPr>
            <a:r>
              <a:t>Contribution to Gd-PMMA (t.b.d.).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Progress as of July 30, 2023"/>
          <p:cNvSpPr txBox="1"/>
          <p:nvPr>
            <p:ph type="title"/>
          </p:nvPr>
        </p:nvSpPr>
        <p:spPr>
          <a:prstGeom prst="rect">
            <a:avLst/>
          </a:prstGeom>
        </p:spPr>
        <p:txBody>
          <a:bodyPr/>
          <a:lstStyle/>
          <a:p>
            <a:pPr/>
            <a:r>
              <a:t>Progress as of July 30, 2023</a:t>
            </a:r>
          </a:p>
        </p:txBody>
      </p:sp>
      <p:sp>
        <p:nvSpPr>
          <p:cNvPr id="180" name="Slide Subtitle"/>
          <p:cNvSpPr txBox="1"/>
          <p:nvPr>
            <p:ph type="body" idx="21"/>
          </p:nvPr>
        </p:nvSpPr>
        <p:spPr>
          <a:prstGeom prst="rect">
            <a:avLst/>
          </a:prstGeom>
        </p:spPr>
        <p:txBody>
          <a:bodyPr/>
          <a:lstStyle/>
          <a:p>
            <a:pPr/>
          </a:p>
        </p:txBody>
      </p:sp>
      <p:graphicFrame>
        <p:nvGraphicFramePr>
          <p:cNvPr id="181" name="Table 2-2"/>
          <p:cNvGraphicFramePr/>
          <p:nvPr/>
        </p:nvGraphicFramePr>
        <p:xfrm>
          <a:off x="2031999" y="3810000"/>
          <a:ext cx="15742431" cy="10409269"/>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3438769"/>
                <a:gridCol w="5627077"/>
                <a:gridCol w="5627077"/>
                <a:gridCol w="5627077"/>
              </a:tblGrid>
              <a:tr h="1454164">
                <a:tc rowSpan="2">
                  <a:txBody>
                    <a:bodyPr/>
                    <a:lstStyle/>
                    <a:p>
                      <a:pPr defTabSz="457200">
                        <a:lnSpc>
                          <a:spcPct val="120000"/>
                        </a:lnSpc>
                        <a:spcBef>
                          <a:spcPts val="600"/>
                        </a:spcBef>
                        <a:defRPr b="1" sz="3600">
                          <a:uFill>
                            <a:solidFill>
                              <a:srgbClr val="000000"/>
                            </a:solidFill>
                          </a:uFill>
                          <a:latin typeface="Book Antiqua"/>
                          <a:ea typeface="Book Antiqua"/>
                          <a:cs typeface="Book Antiqua"/>
                          <a:sym typeface="Book Antiqua"/>
                        </a:defRPr>
                      </a:pPr>
                      <a:r>
                        <a:t>Award</a:t>
                      </a:r>
                    </a:p>
                  </a:txBody>
                  <a:tcPr marL="50800" marR="50800" marT="50800" marB="50800" anchor="ctr" anchorCtr="0" horzOverflow="overflow">
                    <a:lnL w="19050">
                      <a:solidFill>
                        <a:srgbClr val="000000"/>
                      </a:solidFill>
                      <a:miter lim="400000"/>
                    </a:lnL>
                    <a:lnT w="19050">
                      <a:solidFill>
                        <a:srgbClr val="000000"/>
                      </a:solidFill>
                      <a:miter lim="400000"/>
                    </a:lnT>
                    <a:lnB w="12700">
                      <a:solidFill>
                        <a:srgbClr val="595959"/>
                      </a:solidFill>
                      <a:miter lim="400000"/>
                    </a:lnB>
                    <a:solidFill>
                      <a:srgbClr val="D9D9D9"/>
                    </a:solidFill>
                  </a:tcPr>
                </a:tc>
                <a:tc>
                  <a:txBody>
                    <a:bodyPr/>
                    <a:lstStyle/>
                    <a:p>
                      <a:pPr defTabSz="457200">
                        <a:defRPr b="1" sz="3600">
                          <a:uFill>
                            <a:solidFill>
                              <a:srgbClr val="000000"/>
                            </a:solidFill>
                          </a:uFill>
                          <a:latin typeface="Book Antiqua"/>
                          <a:ea typeface="Book Antiqua"/>
                          <a:cs typeface="Book Antiqua"/>
                          <a:sym typeface="Book Antiqua"/>
                        </a:defRPr>
                      </a:pPr>
                      <a:r>
                        <a:t>Award Start</a:t>
                      </a:r>
                    </a:p>
                  </a:txBody>
                  <a:tcPr marL="50800" marR="50800" marT="50800" marB="50800" anchor="ctr" anchorCtr="0" horzOverflow="overflow">
                    <a:lnR w="6350">
                      <a:solidFill>
                        <a:srgbClr val="000000"/>
                      </a:solidFill>
                      <a:miter lim="400000"/>
                    </a:lnR>
                    <a:lnT w="19050">
                      <a:solidFill>
                        <a:srgbClr val="000000"/>
                      </a:solidFill>
                      <a:miter lim="400000"/>
                    </a:lnT>
                    <a:lnB w="12700">
                      <a:solidFill>
                        <a:srgbClr val="808080"/>
                      </a:solidFill>
                      <a:miter lim="400000"/>
                    </a:lnB>
                    <a:solidFill>
                      <a:srgbClr val="F2F2F2"/>
                    </a:solidFill>
                  </a:tcPr>
                </a:tc>
                <a:tc>
                  <a:txBody>
                    <a:bodyPr/>
                    <a:lstStyle/>
                    <a:p>
                      <a:pPr defTabSz="457200">
                        <a:defRPr b="1" sz="3600">
                          <a:uFill>
                            <a:solidFill>
                              <a:srgbClr val="000000"/>
                            </a:solidFill>
                          </a:uFill>
                          <a:latin typeface="Book Antiqua"/>
                          <a:ea typeface="Book Antiqua"/>
                          <a:cs typeface="Book Antiqua"/>
                          <a:sym typeface="Book Antiqua"/>
                        </a:defRPr>
                      </a:pPr>
                      <a:r>
                        <a:t>Award End</a:t>
                      </a:r>
                    </a:p>
                  </a:txBody>
                  <a:tcPr marL="50800" marR="50800" marT="50800" marB="50800" anchor="ctr" anchorCtr="0" horzOverflow="overflow">
                    <a:lnL w="6350">
                      <a:solidFill>
                        <a:srgbClr val="000000"/>
                      </a:solidFill>
                      <a:miter lim="400000"/>
                    </a:lnL>
                    <a:lnR w="6350">
                      <a:solidFill>
                        <a:srgbClr val="000000"/>
                      </a:solidFill>
                      <a:miter lim="400000"/>
                    </a:lnR>
                    <a:lnT w="19050">
                      <a:solidFill>
                        <a:srgbClr val="000000"/>
                      </a:solidFill>
                      <a:miter lim="400000"/>
                    </a:lnT>
                    <a:lnB w="12700">
                      <a:solidFill>
                        <a:srgbClr val="808080"/>
                      </a:solidFill>
                      <a:miter lim="400000"/>
                    </a:lnB>
                    <a:solidFill>
                      <a:srgbClr val="F2F2F2"/>
                    </a:solidFill>
                  </a:tcPr>
                </a:tc>
                <a:tc>
                  <a:txBody>
                    <a:bodyPr/>
                    <a:lstStyle/>
                    <a:p>
                      <a:pPr defTabSz="457200">
                        <a:defRPr sz="3600">
                          <a:uFill>
                            <a:solidFill>
                              <a:srgbClr val="000000"/>
                            </a:solidFill>
                          </a:uFill>
                          <a:latin typeface="Book Antiqua"/>
                          <a:ea typeface="Book Antiqua"/>
                          <a:cs typeface="Book Antiqua"/>
                          <a:sym typeface="Book Antiqua"/>
                        </a:defRPr>
                      </a:pPr>
                      <a:r>
                        <a:rPr b="1"/>
                        <a:t>Total Project Cost (TPC)</a:t>
                      </a:r>
                      <a:r>
                        <a:t> PMB + contingency</a:t>
                      </a:r>
                    </a:p>
                  </a:txBody>
                  <a:tcPr marL="50800" marR="50800" marT="50800" marB="50800" anchor="ctr" anchorCtr="0" horzOverflow="overflow">
                    <a:lnL w="6350">
                      <a:solidFill>
                        <a:srgbClr val="000000"/>
                      </a:solidFill>
                      <a:miter lim="400000"/>
                    </a:lnL>
                    <a:lnR w="19050">
                      <a:solidFill>
                        <a:srgbClr val="000000"/>
                      </a:solidFill>
                      <a:miter lim="400000"/>
                    </a:lnR>
                    <a:lnT w="19050">
                      <a:solidFill>
                        <a:srgbClr val="000000"/>
                      </a:solidFill>
                      <a:miter lim="400000"/>
                    </a:lnT>
                    <a:lnB w="12700">
                      <a:solidFill>
                        <a:srgbClr val="808080"/>
                      </a:solidFill>
                      <a:miter lim="400000"/>
                    </a:lnB>
                    <a:solidFill>
                      <a:srgbClr val="F2F2F2"/>
                    </a:solidFill>
                  </a:tcPr>
                </a:tc>
              </a:tr>
              <a:tr h="907563">
                <a:tc vMerge="1">
                  <a:tcPr/>
                </a:tc>
                <a:tc>
                  <a:txBody>
                    <a:bodyPr/>
                    <a:lstStyle/>
                    <a:p>
                      <a:pPr defTabSz="457200">
                        <a:defRPr sz="3600">
                          <a:uFill>
                            <a:solidFill>
                              <a:srgbClr val="000000"/>
                            </a:solidFill>
                          </a:uFill>
                          <a:latin typeface="Book Antiqua"/>
                          <a:ea typeface="Book Antiqua"/>
                          <a:cs typeface="Book Antiqua"/>
                          <a:sym typeface="Book Antiqua"/>
                        </a:defRPr>
                      </a:pPr>
                      <a:r>
                        <a:t>09/01/2022</a:t>
                      </a:r>
                    </a:p>
                  </a:txBody>
                  <a:tcPr marL="50800" marR="50800" marT="50800" marB="50800" anchor="ctr" anchorCtr="0" horzOverflow="overflow">
                    <a:lnR w="6350">
                      <a:solidFill>
                        <a:srgbClr val="000000"/>
                      </a:solidFill>
                      <a:miter lim="400000"/>
                    </a:lnR>
                    <a:lnT w="12700">
                      <a:solidFill>
                        <a:srgbClr val="808080"/>
                      </a:solidFill>
                      <a:miter lim="400000"/>
                    </a:lnT>
                    <a:lnB w="12700">
                      <a:solidFill>
                        <a:srgbClr val="595959"/>
                      </a:solidFill>
                      <a:miter lim="400000"/>
                    </a:lnB>
                    <a:noFill/>
                  </a:tcPr>
                </a:tc>
                <a:tc>
                  <a:txBody>
                    <a:bodyPr/>
                    <a:lstStyle/>
                    <a:p>
                      <a:pPr defTabSz="457200">
                        <a:defRPr sz="3600">
                          <a:uFill>
                            <a:solidFill>
                              <a:srgbClr val="000000"/>
                            </a:solidFill>
                          </a:uFill>
                          <a:latin typeface="Book Antiqua"/>
                          <a:ea typeface="Book Antiqua"/>
                          <a:cs typeface="Book Antiqua"/>
                          <a:sym typeface="Book Antiqua"/>
                        </a:defRPr>
                      </a:pPr>
                      <a:r>
                        <a:t>08/31/2025</a:t>
                      </a:r>
                    </a:p>
                  </a:txBody>
                  <a:tcPr marL="50800" marR="50800" marT="50800" marB="50800" anchor="ctr" anchorCtr="0" horzOverflow="overflow">
                    <a:lnL w="6350">
                      <a:solidFill>
                        <a:srgbClr val="000000"/>
                      </a:solidFill>
                      <a:miter lim="400000"/>
                    </a:lnL>
                    <a:lnR w="6350">
                      <a:solidFill>
                        <a:srgbClr val="000000"/>
                      </a:solidFill>
                      <a:miter lim="400000"/>
                    </a:lnR>
                    <a:lnT w="12700">
                      <a:solidFill>
                        <a:srgbClr val="808080"/>
                      </a:solidFill>
                      <a:miter lim="400000"/>
                    </a:lnT>
                    <a:lnB w="12700">
                      <a:solidFill>
                        <a:srgbClr val="595959"/>
                      </a:solidFill>
                      <a:miter lim="400000"/>
                    </a:lnB>
                    <a:noFill/>
                  </a:tcPr>
                </a:tc>
                <a:tc>
                  <a:txBody>
                    <a:bodyPr/>
                    <a:lstStyle/>
                    <a:p>
                      <a:pPr defTabSz="457200">
                        <a:defRPr sz="3600">
                          <a:uFill>
                            <a:solidFill>
                              <a:srgbClr val="000000"/>
                            </a:solidFill>
                          </a:uFill>
                          <a:latin typeface="Book Antiqua"/>
                          <a:ea typeface="Book Antiqua"/>
                          <a:cs typeface="Book Antiqua"/>
                          <a:sym typeface="Book Antiqua"/>
                        </a:defRPr>
                      </a:pPr>
                      <a:r>
                        <a:t>$11.711M</a:t>
                      </a:r>
                    </a:p>
                  </a:txBody>
                  <a:tcPr marL="50800" marR="50800" marT="50800" marB="50800" anchor="ctr" anchorCtr="0" horzOverflow="overflow">
                    <a:lnL w="6350">
                      <a:solidFill>
                        <a:srgbClr val="000000"/>
                      </a:solidFill>
                      <a:miter lim="400000"/>
                    </a:lnL>
                    <a:lnR w="19050">
                      <a:solidFill>
                        <a:srgbClr val="000000"/>
                      </a:solidFill>
                      <a:miter lim="400000"/>
                    </a:lnR>
                    <a:lnT w="12700">
                      <a:solidFill>
                        <a:srgbClr val="808080"/>
                      </a:solidFill>
                      <a:miter lim="400000"/>
                    </a:lnT>
                    <a:lnB w="12700">
                      <a:solidFill>
                        <a:srgbClr val="595959"/>
                      </a:solidFill>
                      <a:miter lim="400000"/>
                    </a:lnB>
                    <a:noFill/>
                  </a:tcPr>
                </a:tc>
              </a:tr>
              <a:tr h="1443851">
                <a:tc rowSpan="2">
                  <a:txBody>
                    <a:bodyPr/>
                    <a:lstStyle/>
                    <a:p>
                      <a:pPr defTabSz="457200">
                        <a:lnSpc>
                          <a:spcPct val="120000"/>
                        </a:lnSpc>
                        <a:spcBef>
                          <a:spcPts val="600"/>
                        </a:spcBef>
                        <a:defRPr b="1" sz="3600">
                          <a:uFill>
                            <a:solidFill>
                              <a:srgbClr val="000000"/>
                            </a:solidFill>
                          </a:uFill>
                          <a:latin typeface="Book Antiqua"/>
                          <a:ea typeface="Book Antiqua"/>
                          <a:cs typeface="Book Antiqua"/>
                          <a:sym typeface="Book Antiqua"/>
                        </a:defRPr>
                      </a:pPr>
                      <a:r>
                        <a:t>Project Budget</a:t>
                      </a:r>
                    </a:p>
                  </a:txBody>
                  <a:tcPr marL="50800" marR="50800" marT="50800" marB="50800" anchor="ctr" anchorCtr="0" horzOverflow="overflow">
                    <a:lnL w="19050">
                      <a:solidFill>
                        <a:srgbClr val="000000"/>
                      </a:solidFill>
                      <a:miter lim="400000"/>
                    </a:lnL>
                    <a:lnT w="12700">
                      <a:solidFill>
                        <a:srgbClr val="595959"/>
                      </a:solidFill>
                      <a:miter lim="400000"/>
                    </a:lnT>
                    <a:lnB w="12700">
                      <a:solidFill>
                        <a:srgbClr val="595959"/>
                      </a:solidFill>
                      <a:miter lim="400000"/>
                    </a:lnB>
                    <a:solidFill>
                      <a:srgbClr val="D9D9D9"/>
                    </a:solidFill>
                  </a:tcPr>
                </a:tc>
                <a:tc>
                  <a:txBody>
                    <a:bodyPr/>
                    <a:lstStyle/>
                    <a:p>
                      <a:pPr defTabSz="457200">
                        <a:defRPr b="1" sz="3600">
                          <a:uFill>
                            <a:solidFill>
                              <a:srgbClr val="000000"/>
                            </a:solidFill>
                          </a:uFill>
                          <a:latin typeface="Book Antiqua"/>
                          <a:ea typeface="Book Antiqua"/>
                          <a:cs typeface="Book Antiqua"/>
                          <a:sym typeface="Book Antiqua"/>
                        </a:defRPr>
                      </a:pPr>
                      <a:r>
                        <a:t>PMB</a:t>
                      </a:r>
                    </a:p>
                    <a:p>
                      <a:pPr defTabSz="457200">
                        <a:defRPr sz="3600">
                          <a:uFill>
                            <a:solidFill>
                              <a:srgbClr val="000000"/>
                            </a:solidFill>
                          </a:uFill>
                          <a:latin typeface="Book Antiqua"/>
                          <a:ea typeface="Book Antiqua"/>
                          <a:cs typeface="Book Antiqua"/>
                          <a:sym typeface="Book Antiqua"/>
                        </a:defRPr>
                      </a:pPr>
                      <a:r>
                        <a:t>Performance Mgmt Budget</a:t>
                      </a:r>
                    </a:p>
                  </a:txBody>
                  <a:tcPr marL="50800" marR="50800" marT="50800" marB="50800" anchor="ctr" anchorCtr="0" horzOverflow="overflow">
                    <a:lnR w="6350">
                      <a:solidFill>
                        <a:srgbClr val="000000"/>
                      </a:solidFill>
                      <a:miter lim="400000"/>
                    </a:lnR>
                    <a:lnT w="12700">
                      <a:solidFill>
                        <a:srgbClr val="595959"/>
                      </a:solidFill>
                      <a:miter lim="400000"/>
                    </a:lnT>
                    <a:lnB w="12700">
                      <a:solidFill>
                        <a:srgbClr val="808080"/>
                      </a:solidFill>
                      <a:miter lim="400000"/>
                    </a:lnB>
                    <a:solidFill>
                      <a:srgbClr val="F2F2F2"/>
                    </a:solidFill>
                  </a:tcPr>
                </a:tc>
                <a:tc>
                  <a:txBody>
                    <a:bodyPr/>
                    <a:lstStyle/>
                    <a:p>
                      <a:pPr defTabSz="457200">
                        <a:defRPr b="1" sz="3600">
                          <a:uFill>
                            <a:solidFill>
                              <a:srgbClr val="000000"/>
                            </a:solidFill>
                          </a:uFill>
                          <a:latin typeface="Book Antiqua"/>
                          <a:ea typeface="Book Antiqua"/>
                          <a:cs typeface="Book Antiqua"/>
                          <a:sym typeface="Book Antiqua"/>
                        </a:defRPr>
                      </a:pPr>
                      <a:r>
                        <a:t>ETC</a:t>
                      </a:r>
                    </a:p>
                    <a:p>
                      <a:pPr defTabSz="457200">
                        <a:defRPr sz="3600">
                          <a:uFill>
                            <a:solidFill>
                              <a:srgbClr val="000000"/>
                            </a:solidFill>
                          </a:uFill>
                          <a:latin typeface="Book Antiqua"/>
                          <a:ea typeface="Book Antiqua"/>
                          <a:cs typeface="Book Antiqua"/>
                          <a:sym typeface="Book Antiqua"/>
                        </a:defRPr>
                      </a:pPr>
                      <a:r>
                        <a:t>Estimate-to-Complete</a:t>
                      </a:r>
                    </a:p>
                  </a:txBody>
                  <a:tcPr marL="50800" marR="50800" marT="50800" marB="50800" anchor="ctr" anchorCtr="0" horzOverflow="overflow">
                    <a:lnL w="6350">
                      <a:solidFill>
                        <a:srgbClr val="000000"/>
                      </a:solidFill>
                      <a:miter lim="400000"/>
                    </a:lnL>
                    <a:lnR w="6350">
                      <a:solidFill>
                        <a:srgbClr val="000000"/>
                      </a:solidFill>
                      <a:miter lim="400000"/>
                    </a:lnR>
                    <a:lnT w="12700">
                      <a:solidFill>
                        <a:srgbClr val="595959"/>
                      </a:solidFill>
                      <a:miter lim="400000"/>
                    </a:lnT>
                    <a:lnB w="12700">
                      <a:solidFill>
                        <a:srgbClr val="808080"/>
                      </a:solidFill>
                      <a:miter lim="400000"/>
                    </a:lnB>
                    <a:solidFill>
                      <a:srgbClr val="F2F2F2"/>
                    </a:solidFill>
                  </a:tcPr>
                </a:tc>
                <a:tc>
                  <a:txBody>
                    <a:bodyPr/>
                    <a:lstStyle/>
                    <a:p>
                      <a:pPr defTabSz="457200">
                        <a:defRPr b="1" sz="3600">
                          <a:uFill>
                            <a:solidFill>
                              <a:srgbClr val="000000"/>
                            </a:solidFill>
                          </a:uFill>
                          <a:latin typeface="Book Antiqua"/>
                          <a:ea typeface="Book Antiqua"/>
                          <a:cs typeface="Book Antiqua"/>
                          <a:sym typeface="Book Antiqua"/>
                        </a:defRPr>
                      </a:pPr>
                      <a:r>
                        <a:t>Remaining Funds</a:t>
                      </a:r>
                    </a:p>
                  </a:txBody>
                  <a:tcPr marL="50800" marR="50800" marT="50800" marB="50800" anchor="ctr" anchorCtr="0" horzOverflow="overflow">
                    <a:lnL w="6350">
                      <a:solidFill>
                        <a:srgbClr val="000000"/>
                      </a:solidFill>
                      <a:miter lim="400000"/>
                    </a:lnL>
                    <a:lnR w="19050">
                      <a:solidFill>
                        <a:srgbClr val="000000"/>
                      </a:solidFill>
                      <a:miter lim="400000"/>
                    </a:lnR>
                    <a:lnT w="12700">
                      <a:solidFill>
                        <a:srgbClr val="595959"/>
                      </a:solidFill>
                      <a:miter lim="400000"/>
                    </a:lnT>
                    <a:lnB w="12700">
                      <a:solidFill>
                        <a:srgbClr val="808080"/>
                      </a:solidFill>
                      <a:miter lim="400000"/>
                    </a:lnB>
                    <a:solidFill>
                      <a:srgbClr val="F2F2F2"/>
                    </a:solidFill>
                  </a:tcPr>
                </a:tc>
              </a:tr>
              <a:tr h="907563">
                <a:tc vMerge="1">
                  <a:tcPr/>
                </a:tc>
                <a:tc>
                  <a:txBody>
                    <a:bodyPr/>
                    <a:lstStyle/>
                    <a:p>
                      <a:pPr defTabSz="457200">
                        <a:defRPr sz="3600">
                          <a:uFill>
                            <a:solidFill>
                              <a:srgbClr val="000000"/>
                            </a:solidFill>
                          </a:uFill>
                          <a:latin typeface="Book Antiqua"/>
                          <a:ea typeface="Book Antiqua"/>
                          <a:cs typeface="Book Antiqua"/>
                          <a:sym typeface="Book Antiqua"/>
                        </a:defRPr>
                      </a:pPr>
                      <a:r>
                        <a:t>$9.035M</a:t>
                      </a:r>
                    </a:p>
                  </a:txBody>
                  <a:tcPr marL="50800" marR="50800" marT="50800" marB="50800" anchor="ctr" anchorCtr="0" horzOverflow="overflow">
                    <a:lnR w="6350">
                      <a:solidFill>
                        <a:srgbClr val="000000"/>
                      </a:solidFill>
                      <a:miter lim="400000"/>
                    </a:lnR>
                    <a:lnT w="12700">
                      <a:solidFill>
                        <a:srgbClr val="808080"/>
                      </a:solidFill>
                      <a:miter lim="400000"/>
                    </a:lnT>
                    <a:lnB w="12700">
                      <a:solidFill>
                        <a:srgbClr val="595959"/>
                      </a:solidFill>
                      <a:miter lim="400000"/>
                    </a:lnB>
                    <a:noFill/>
                  </a:tcPr>
                </a:tc>
                <a:tc>
                  <a:txBody>
                    <a:bodyPr/>
                    <a:lstStyle/>
                    <a:p>
                      <a:pPr defTabSz="457200">
                        <a:defRPr sz="3600">
                          <a:uFill>
                            <a:solidFill>
                              <a:srgbClr val="000000"/>
                            </a:solidFill>
                          </a:uFill>
                          <a:latin typeface="Book Antiqua"/>
                          <a:ea typeface="Book Antiqua"/>
                          <a:cs typeface="Book Antiqua"/>
                          <a:sym typeface="Book Antiqua"/>
                        </a:defRPr>
                      </a:pPr>
                      <a:r>
                        <a:t>$7.495M</a:t>
                      </a:r>
                    </a:p>
                  </a:txBody>
                  <a:tcPr marL="50800" marR="50800" marT="50800" marB="50800" anchor="ctr" anchorCtr="0" horzOverflow="overflow">
                    <a:lnL w="6350">
                      <a:solidFill>
                        <a:srgbClr val="000000"/>
                      </a:solidFill>
                      <a:miter lim="400000"/>
                    </a:lnL>
                    <a:lnR w="6350">
                      <a:solidFill>
                        <a:srgbClr val="000000"/>
                      </a:solidFill>
                      <a:miter lim="400000"/>
                    </a:lnR>
                    <a:lnT w="12700">
                      <a:solidFill>
                        <a:srgbClr val="808080"/>
                      </a:solidFill>
                      <a:miter lim="400000"/>
                    </a:lnT>
                    <a:lnB w="12700">
                      <a:solidFill>
                        <a:srgbClr val="595959"/>
                      </a:solidFill>
                      <a:miter lim="400000"/>
                    </a:lnB>
                    <a:noFill/>
                  </a:tcPr>
                </a:tc>
                <a:tc>
                  <a:txBody>
                    <a:bodyPr/>
                    <a:lstStyle/>
                    <a:p>
                      <a:pPr defTabSz="457200">
                        <a:defRPr sz="3600">
                          <a:uFill>
                            <a:solidFill>
                              <a:srgbClr val="000000"/>
                            </a:solidFill>
                          </a:uFill>
                          <a:latin typeface="Book Antiqua"/>
                          <a:ea typeface="Book Antiqua"/>
                          <a:cs typeface="Book Antiqua"/>
                          <a:sym typeface="Book Antiqua"/>
                        </a:defRPr>
                      </a:pPr>
                      <a:r>
                        <a:t>$7.826M</a:t>
                      </a:r>
                    </a:p>
                  </a:txBody>
                  <a:tcPr marL="50800" marR="50800" marT="50800" marB="50800" anchor="ctr" anchorCtr="0" horzOverflow="overflow">
                    <a:lnL w="6350">
                      <a:solidFill>
                        <a:srgbClr val="000000"/>
                      </a:solidFill>
                      <a:miter lim="400000"/>
                    </a:lnL>
                    <a:lnR w="19050">
                      <a:solidFill>
                        <a:srgbClr val="000000"/>
                      </a:solidFill>
                      <a:miter lim="400000"/>
                    </a:lnR>
                    <a:lnT w="12700">
                      <a:solidFill>
                        <a:srgbClr val="808080"/>
                      </a:solidFill>
                      <a:miter lim="400000"/>
                    </a:lnT>
                    <a:lnB w="12700">
                      <a:solidFill>
                        <a:srgbClr val="595959"/>
                      </a:solidFill>
                      <a:miter lim="400000"/>
                    </a:lnB>
                    <a:noFill/>
                  </a:tcPr>
                </a:tc>
              </a:tr>
              <a:tr h="907563">
                <a:tc rowSpan="2">
                  <a:txBody>
                    <a:bodyPr/>
                    <a:lstStyle/>
                    <a:p>
                      <a:pPr defTabSz="457200">
                        <a:defRPr b="1" sz="3600">
                          <a:uFill>
                            <a:solidFill>
                              <a:srgbClr val="000000"/>
                            </a:solidFill>
                          </a:uFill>
                          <a:latin typeface="Book Antiqua"/>
                          <a:ea typeface="Book Antiqua"/>
                          <a:cs typeface="Book Antiqua"/>
                          <a:sym typeface="Book Antiqua"/>
                        </a:defRPr>
                      </a:pPr>
                      <a:r>
                        <a:t>Budget Contingency</a:t>
                      </a:r>
                    </a:p>
                  </a:txBody>
                  <a:tcPr marL="50800" marR="50800" marT="50800" marB="50800" anchor="ctr" anchorCtr="0" horzOverflow="overflow">
                    <a:lnL w="19050">
                      <a:solidFill>
                        <a:srgbClr val="000000"/>
                      </a:solidFill>
                      <a:miter lim="400000"/>
                    </a:lnL>
                    <a:lnT w="12700">
                      <a:solidFill>
                        <a:srgbClr val="595959"/>
                      </a:solidFill>
                      <a:miter lim="400000"/>
                    </a:lnT>
                    <a:lnB w="12700">
                      <a:solidFill>
                        <a:srgbClr val="595959"/>
                      </a:solidFill>
                      <a:miter lim="400000"/>
                    </a:lnB>
                    <a:solidFill>
                      <a:srgbClr val="D9D9D9"/>
                    </a:solidFill>
                  </a:tcPr>
                </a:tc>
                <a:tc>
                  <a:txBody>
                    <a:bodyPr/>
                    <a:lstStyle/>
                    <a:p>
                      <a:pPr defTabSz="457200">
                        <a:defRPr b="1" sz="3600">
                          <a:uFill>
                            <a:solidFill>
                              <a:srgbClr val="000000"/>
                            </a:solidFill>
                          </a:uFill>
                          <a:latin typeface="Book Antiqua"/>
                          <a:ea typeface="Book Antiqua"/>
                          <a:cs typeface="Book Antiqua"/>
                          <a:sym typeface="Book Antiqua"/>
                        </a:defRPr>
                      </a:pPr>
                      <a:r>
                        <a:t>Awarded</a:t>
                      </a:r>
                    </a:p>
                  </a:txBody>
                  <a:tcPr marL="50800" marR="50800" marT="50800" marB="50800" anchor="ctr" anchorCtr="0" horzOverflow="overflow">
                    <a:lnR w="6350">
                      <a:solidFill>
                        <a:srgbClr val="000000"/>
                      </a:solidFill>
                      <a:miter lim="400000"/>
                    </a:lnR>
                    <a:lnT w="12700">
                      <a:solidFill>
                        <a:srgbClr val="595959"/>
                      </a:solidFill>
                      <a:miter lim="400000"/>
                    </a:lnT>
                    <a:lnB w="12700">
                      <a:solidFill>
                        <a:srgbClr val="808080"/>
                      </a:solidFill>
                      <a:miter lim="400000"/>
                    </a:lnB>
                    <a:solidFill>
                      <a:srgbClr val="F2F2F2"/>
                    </a:solidFill>
                  </a:tcPr>
                </a:tc>
                <a:tc>
                  <a:txBody>
                    <a:bodyPr/>
                    <a:lstStyle/>
                    <a:p>
                      <a:pPr defTabSz="457200">
                        <a:defRPr b="1" sz="3600">
                          <a:uFill>
                            <a:solidFill>
                              <a:srgbClr val="000000"/>
                            </a:solidFill>
                          </a:uFill>
                          <a:latin typeface="Book Antiqua"/>
                          <a:ea typeface="Book Antiqua"/>
                          <a:cs typeface="Book Antiqua"/>
                          <a:sym typeface="Book Antiqua"/>
                        </a:defRPr>
                      </a:pPr>
                      <a:r>
                        <a:t>Remaining</a:t>
                      </a:r>
                    </a:p>
                  </a:txBody>
                  <a:tcPr marL="50800" marR="50800" marT="50800" marB="50800" anchor="ctr" anchorCtr="0" horzOverflow="overflow">
                    <a:lnL w="6350">
                      <a:solidFill>
                        <a:srgbClr val="000000"/>
                      </a:solidFill>
                      <a:miter lim="400000"/>
                    </a:lnL>
                    <a:lnR w="6350">
                      <a:solidFill>
                        <a:srgbClr val="000000"/>
                      </a:solidFill>
                      <a:miter lim="400000"/>
                    </a:lnR>
                    <a:lnT w="12700">
                      <a:solidFill>
                        <a:srgbClr val="595959"/>
                      </a:solidFill>
                      <a:miter lim="400000"/>
                    </a:lnT>
                    <a:lnB w="12700">
                      <a:solidFill>
                        <a:srgbClr val="808080"/>
                      </a:solidFill>
                      <a:miter lim="400000"/>
                    </a:lnB>
                    <a:solidFill>
                      <a:srgbClr val="F2F2F2"/>
                    </a:solidFill>
                  </a:tcPr>
                </a:tc>
                <a:tc>
                  <a:txBody>
                    <a:bodyPr/>
                    <a:lstStyle/>
                    <a:p>
                      <a:pPr defTabSz="457200">
                        <a:defRPr b="1" sz="36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19050">
                      <a:solidFill>
                        <a:srgbClr val="000000"/>
                      </a:solidFill>
                      <a:miter lim="400000"/>
                    </a:lnR>
                    <a:lnT w="12700">
                      <a:solidFill>
                        <a:srgbClr val="595959"/>
                      </a:solidFill>
                      <a:miter lim="400000"/>
                    </a:lnT>
                    <a:lnB w="12700">
                      <a:solidFill>
                        <a:srgbClr val="808080"/>
                      </a:solidFill>
                      <a:miter lim="400000"/>
                    </a:lnB>
                    <a:solidFill>
                      <a:srgbClr val="F2F2F2"/>
                    </a:solidFill>
                  </a:tcPr>
                </a:tc>
              </a:tr>
              <a:tr h="907563">
                <a:tc vMerge="1">
                  <a:tcPr/>
                </a:tc>
                <a:tc>
                  <a:txBody>
                    <a:bodyPr/>
                    <a:lstStyle/>
                    <a:p>
                      <a:pPr defTabSz="457200">
                        <a:defRPr sz="3600">
                          <a:uFill>
                            <a:solidFill>
                              <a:srgbClr val="000000"/>
                            </a:solidFill>
                          </a:uFill>
                          <a:latin typeface="Book Antiqua"/>
                          <a:ea typeface="Book Antiqua"/>
                          <a:cs typeface="Book Antiqua"/>
                          <a:sym typeface="Book Antiqua"/>
                        </a:defRPr>
                      </a:pPr>
                      <a:r>
                        <a:t>$2.675M</a:t>
                      </a:r>
                    </a:p>
                  </a:txBody>
                  <a:tcPr marL="50800" marR="50800" marT="50800" marB="50800" anchor="ctr" anchorCtr="0" horzOverflow="overflow">
                    <a:lnR w="6350">
                      <a:solidFill>
                        <a:srgbClr val="000000"/>
                      </a:solidFill>
                      <a:miter lim="400000"/>
                    </a:lnR>
                    <a:lnT w="12700">
                      <a:solidFill>
                        <a:srgbClr val="808080"/>
                      </a:solidFill>
                      <a:miter lim="400000"/>
                    </a:lnT>
                    <a:lnB w="12700">
                      <a:solidFill>
                        <a:srgbClr val="595959"/>
                      </a:solidFill>
                      <a:miter lim="400000"/>
                    </a:lnB>
                    <a:noFill/>
                  </a:tcPr>
                </a:tc>
                <a:tc>
                  <a:txBody>
                    <a:bodyPr/>
                    <a:lstStyle/>
                    <a:p>
                      <a:pPr defTabSz="457200">
                        <a:defRPr sz="3600">
                          <a:uFill>
                            <a:solidFill>
                              <a:srgbClr val="000000"/>
                            </a:solidFill>
                          </a:uFill>
                          <a:latin typeface="Book Antiqua"/>
                          <a:ea typeface="Book Antiqua"/>
                          <a:cs typeface="Book Antiqua"/>
                          <a:sym typeface="Book Antiqua"/>
                        </a:defRPr>
                      </a:pPr>
                      <a:r>
                        <a:t>$2.675M</a:t>
                      </a:r>
                    </a:p>
                  </a:txBody>
                  <a:tcPr marL="50800" marR="50800" marT="50800" marB="50800" anchor="ctr" anchorCtr="0" horzOverflow="overflow">
                    <a:lnL w="6350">
                      <a:solidFill>
                        <a:srgbClr val="000000"/>
                      </a:solidFill>
                      <a:miter lim="400000"/>
                    </a:lnL>
                    <a:lnR w="6350">
                      <a:solidFill>
                        <a:srgbClr val="000000"/>
                      </a:solidFill>
                      <a:miter lim="400000"/>
                    </a:lnR>
                    <a:lnT w="12700">
                      <a:solidFill>
                        <a:srgbClr val="808080"/>
                      </a:solidFill>
                      <a:miter lim="400000"/>
                    </a:lnT>
                    <a:lnB w="12700">
                      <a:solidFill>
                        <a:srgbClr val="595959"/>
                      </a:solidFill>
                      <a:miter lim="400000"/>
                    </a:lnB>
                    <a:noFill/>
                  </a:tcPr>
                </a:tc>
                <a:tc>
                  <a:txBody>
                    <a:bodyPr/>
                    <a:lstStyle/>
                    <a:p>
                      <a:pPr defTabSz="457200">
                        <a:defRPr sz="36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19050">
                      <a:solidFill>
                        <a:srgbClr val="000000"/>
                      </a:solidFill>
                      <a:miter lim="400000"/>
                    </a:lnR>
                    <a:lnT w="12700">
                      <a:solidFill>
                        <a:srgbClr val="808080"/>
                      </a:solidFill>
                      <a:miter lim="400000"/>
                    </a:lnT>
                    <a:lnB w="12700">
                      <a:solidFill>
                        <a:srgbClr val="595959"/>
                      </a:solidFill>
                      <a:miter lim="400000"/>
                    </a:lnB>
                    <a:noFill/>
                  </a:tcPr>
                </a:tc>
              </a:tr>
              <a:tr h="1443851">
                <a:tc rowSpan="2">
                  <a:txBody>
                    <a:bodyPr/>
                    <a:lstStyle/>
                    <a:p>
                      <a:pPr defTabSz="457200">
                        <a:defRPr b="1" sz="3600">
                          <a:uFill>
                            <a:solidFill>
                              <a:srgbClr val="000000"/>
                            </a:solidFill>
                          </a:uFill>
                          <a:latin typeface="Book Antiqua"/>
                          <a:ea typeface="Book Antiqua"/>
                          <a:cs typeface="Book Antiqua"/>
                          <a:sym typeface="Book Antiqua"/>
                        </a:defRPr>
                      </a:pPr>
                      <a:r>
                        <a:t>Performance Indicators</a:t>
                      </a:r>
                    </a:p>
                  </a:txBody>
                  <a:tcPr marL="50800" marR="50800" marT="50800" marB="50800" anchor="ctr" anchorCtr="0" horzOverflow="overflow">
                    <a:lnL w="19050">
                      <a:solidFill>
                        <a:srgbClr val="000000"/>
                      </a:solidFill>
                      <a:miter lim="400000"/>
                    </a:lnL>
                    <a:lnT w="12700">
                      <a:solidFill>
                        <a:srgbClr val="595959"/>
                      </a:solidFill>
                      <a:miter lim="400000"/>
                    </a:lnT>
                    <a:lnB w="19050">
                      <a:solidFill>
                        <a:srgbClr val="000000"/>
                      </a:solidFill>
                      <a:miter lim="400000"/>
                    </a:lnB>
                    <a:solidFill>
                      <a:srgbClr val="D9D9D9"/>
                    </a:solidFill>
                  </a:tcPr>
                </a:tc>
                <a:tc>
                  <a:txBody>
                    <a:bodyPr/>
                    <a:lstStyle/>
                    <a:p>
                      <a:pPr defTabSz="457200">
                        <a:defRPr b="1" sz="3600">
                          <a:uFill>
                            <a:solidFill>
                              <a:srgbClr val="000000"/>
                            </a:solidFill>
                          </a:uFill>
                          <a:latin typeface="Book Antiqua"/>
                          <a:ea typeface="Book Antiqua"/>
                          <a:cs typeface="Book Antiqua"/>
                          <a:sym typeface="Book Antiqua"/>
                        </a:defRPr>
                      </a:pPr>
                      <a:r>
                        <a:t>WC</a:t>
                      </a:r>
                      <a:br/>
                      <a:r>
                        <a:rPr b="0"/>
                        <a:t>Work Completed</a:t>
                      </a:r>
                    </a:p>
                  </a:txBody>
                  <a:tcPr marL="50800" marR="50800" marT="50800" marB="50800" anchor="ctr" anchorCtr="0" horzOverflow="overflow">
                    <a:lnR w="6350">
                      <a:solidFill>
                        <a:srgbClr val="000000"/>
                      </a:solidFill>
                      <a:miter lim="400000"/>
                    </a:lnR>
                    <a:lnT w="12700">
                      <a:solidFill>
                        <a:srgbClr val="595959"/>
                      </a:solidFill>
                      <a:miter lim="400000"/>
                    </a:lnT>
                    <a:lnB w="12700">
                      <a:solidFill>
                        <a:srgbClr val="808080"/>
                      </a:solidFill>
                      <a:miter lim="400000"/>
                    </a:lnB>
                    <a:solidFill>
                      <a:srgbClr val="F2F2F2"/>
                    </a:solidFill>
                  </a:tcPr>
                </a:tc>
                <a:tc>
                  <a:txBody>
                    <a:bodyPr/>
                    <a:lstStyle/>
                    <a:p>
                      <a:pPr defTabSz="457200">
                        <a:defRPr b="1" sz="3600">
                          <a:uFill>
                            <a:solidFill>
                              <a:srgbClr val="000000"/>
                            </a:solidFill>
                          </a:uFill>
                          <a:latin typeface="Book Antiqua"/>
                          <a:ea typeface="Book Antiqua"/>
                          <a:cs typeface="Book Antiqua"/>
                          <a:sym typeface="Book Antiqua"/>
                        </a:defRPr>
                      </a:pPr>
                      <a:r>
                        <a:t>CPI</a:t>
                      </a:r>
                    </a:p>
                    <a:p>
                      <a:pPr defTabSz="457200">
                        <a:defRPr sz="3600">
                          <a:uFill>
                            <a:solidFill>
                              <a:srgbClr val="000000"/>
                            </a:solidFill>
                          </a:uFill>
                          <a:latin typeface="Book Antiqua"/>
                          <a:ea typeface="Book Antiqua"/>
                          <a:cs typeface="Book Antiqua"/>
                          <a:sym typeface="Book Antiqua"/>
                        </a:defRPr>
                      </a:pPr>
                      <a:r>
                        <a:t>Cost Perf. Index</a:t>
                      </a:r>
                    </a:p>
                  </a:txBody>
                  <a:tcPr marL="50800" marR="50800" marT="50800" marB="50800" anchor="ctr" anchorCtr="0" horzOverflow="overflow">
                    <a:lnL w="6350">
                      <a:solidFill>
                        <a:srgbClr val="000000"/>
                      </a:solidFill>
                      <a:miter lim="400000"/>
                    </a:lnL>
                    <a:lnR w="6350">
                      <a:solidFill>
                        <a:srgbClr val="000000"/>
                      </a:solidFill>
                      <a:miter lim="400000"/>
                    </a:lnR>
                    <a:lnT w="12700">
                      <a:solidFill>
                        <a:srgbClr val="595959"/>
                      </a:solidFill>
                      <a:miter lim="400000"/>
                    </a:lnT>
                    <a:lnB w="12700">
                      <a:solidFill>
                        <a:srgbClr val="808080"/>
                      </a:solidFill>
                      <a:miter lim="400000"/>
                    </a:lnB>
                    <a:solidFill>
                      <a:srgbClr val="F2F2F2"/>
                    </a:solidFill>
                  </a:tcPr>
                </a:tc>
                <a:tc>
                  <a:txBody>
                    <a:bodyPr/>
                    <a:lstStyle/>
                    <a:p>
                      <a:pPr defTabSz="457200">
                        <a:defRPr b="1" sz="3600">
                          <a:uFill>
                            <a:solidFill>
                              <a:srgbClr val="000000"/>
                            </a:solidFill>
                          </a:uFill>
                          <a:latin typeface="Book Antiqua"/>
                          <a:ea typeface="Book Antiqua"/>
                          <a:cs typeface="Book Antiqua"/>
                          <a:sym typeface="Book Antiqua"/>
                        </a:defRPr>
                      </a:pPr>
                      <a:r>
                        <a:t>SPI</a:t>
                      </a:r>
                    </a:p>
                    <a:p>
                      <a:pPr defTabSz="457200">
                        <a:defRPr sz="3600">
                          <a:uFill>
                            <a:solidFill>
                              <a:srgbClr val="000000"/>
                            </a:solidFill>
                          </a:uFill>
                          <a:latin typeface="Book Antiqua"/>
                          <a:ea typeface="Book Antiqua"/>
                          <a:cs typeface="Book Antiqua"/>
                          <a:sym typeface="Book Antiqua"/>
                        </a:defRPr>
                      </a:pPr>
                      <a:r>
                        <a:t>Schedule Perf. Index</a:t>
                      </a:r>
                    </a:p>
                  </a:txBody>
                  <a:tcPr marL="50800" marR="50800" marT="50800" marB="50800" anchor="ctr" anchorCtr="0" horzOverflow="overflow">
                    <a:lnL w="6350">
                      <a:solidFill>
                        <a:srgbClr val="000000"/>
                      </a:solidFill>
                      <a:miter lim="400000"/>
                    </a:lnL>
                    <a:lnR w="19050">
                      <a:solidFill>
                        <a:srgbClr val="000000"/>
                      </a:solidFill>
                      <a:miter lim="400000"/>
                    </a:lnR>
                    <a:lnT w="12700">
                      <a:solidFill>
                        <a:srgbClr val="595959"/>
                      </a:solidFill>
                      <a:miter lim="400000"/>
                    </a:lnT>
                    <a:lnB w="12700">
                      <a:solidFill>
                        <a:srgbClr val="808080"/>
                      </a:solidFill>
                      <a:miter lim="400000"/>
                    </a:lnB>
                    <a:solidFill>
                      <a:srgbClr val="F2F2F2"/>
                    </a:solidFill>
                  </a:tcPr>
                </a:tc>
              </a:tr>
              <a:tr h="917877">
                <a:tc vMerge="1">
                  <a:tcPr/>
                </a:tc>
                <a:tc>
                  <a:txBody>
                    <a:bodyPr/>
                    <a:lstStyle/>
                    <a:p>
                      <a:pPr defTabSz="457200">
                        <a:defRPr sz="3600">
                          <a:uFill>
                            <a:solidFill>
                              <a:srgbClr val="000000"/>
                            </a:solidFill>
                          </a:uFill>
                          <a:latin typeface="Book Antiqua"/>
                          <a:ea typeface="Book Antiqua"/>
                          <a:cs typeface="Book Antiqua"/>
                          <a:sym typeface="Book Antiqua"/>
                        </a:defRPr>
                      </a:pPr>
                      <a:r>
                        <a:t>19.2%</a:t>
                      </a:r>
                    </a:p>
                  </a:txBody>
                  <a:tcPr marL="50800" marR="50800" marT="50800" marB="50800" anchor="ctr" anchorCtr="0" horzOverflow="overflow">
                    <a:lnR w="6350">
                      <a:solidFill>
                        <a:srgbClr val="000000"/>
                      </a:solidFill>
                      <a:miter lim="400000"/>
                    </a:lnR>
                    <a:lnT w="12700">
                      <a:solidFill>
                        <a:srgbClr val="808080"/>
                      </a:solidFill>
                      <a:miter lim="400000"/>
                    </a:lnT>
                    <a:lnB w="19050">
                      <a:solidFill>
                        <a:srgbClr val="000000"/>
                      </a:solidFill>
                      <a:miter lim="400000"/>
                    </a:lnB>
                    <a:noFill/>
                  </a:tcPr>
                </a:tc>
                <a:tc>
                  <a:txBody>
                    <a:bodyPr/>
                    <a:lstStyle/>
                    <a:p>
                      <a:pPr defTabSz="457200">
                        <a:defRPr sz="3600">
                          <a:uFill>
                            <a:solidFill>
                              <a:srgbClr val="000000"/>
                            </a:solidFill>
                          </a:uFill>
                          <a:latin typeface="Book Antiqua"/>
                          <a:ea typeface="Book Antiqua"/>
                          <a:cs typeface="Book Antiqua"/>
                          <a:sym typeface="Book Antiqua"/>
                        </a:defRPr>
                      </a:pPr>
                      <a:r>
                        <a:t>1.27</a:t>
                      </a:r>
                    </a:p>
                  </a:txBody>
                  <a:tcPr marL="50800" marR="50800" marT="50800" marB="50800" anchor="ctr" anchorCtr="0" horzOverflow="overflow">
                    <a:lnL w="6350">
                      <a:solidFill>
                        <a:srgbClr val="000000"/>
                      </a:solidFill>
                      <a:miter lim="400000"/>
                    </a:lnL>
                    <a:lnR w="6350">
                      <a:solidFill>
                        <a:srgbClr val="000000"/>
                      </a:solidFill>
                      <a:miter lim="400000"/>
                    </a:lnR>
                    <a:lnT w="12700">
                      <a:solidFill>
                        <a:srgbClr val="808080"/>
                      </a:solidFill>
                      <a:miter lim="400000"/>
                    </a:lnT>
                    <a:lnB w="19050">
                      <a:solidFill>
                        <a:srgbClr val="000000"/>
                      </a:solidFill>
                      <a:miter lim="400000"/>
                    </a:lnB>
                    <a:noFill/>
                  </a:tcPr>
                </a:tc>
                <a:tc>
                  <a:txBody>
                    <a:bodyPr/>
                    <a:lstStyle/>
                    <a:p>
                      <a:pPr defTabSz="457200">
                        <a:defRPr sz="3600">
                          <a:uFill>
                            <a:solidFill>
                              <a:srgbClr val="000000"/>
                            </a:solidFill>
                          </a:uFill>
                          <a:latin typeface="Book Antiqua"/>
                          <a:ea typeface="Book Antiqua"/>
                          <a:cs typeface="Book Antiqua"/>
                          <a:sym typeface="Book Antiqua"/>
                        </a:defRPr>
                      </a:pPr>
                      <a:r>
                        <a:t>1.42</a:t>
                      </a:r>
                    </a:p>
                  </a:txBody>
                  <a:tcPr marL="50800" marR="50800" marT="50800" marB="50800" anchor="ctr" anchorCtr="0" horzOverflow="overflow">
                    <a:lnL w="6350">
                      <a:solidFill>
                        <a:srgbClr val="000000"/>
                      </a:solidFill>
                      <a:miter lim="400000"/>
                    </a:lnL>
                    <a:lnR w="19050">
                      <a:solidFill>
                        <a:srgbClr val="000000"/>
                      </a:solidFill>
                      <a:miter lim="400000"/>
                    </a:lnR>
                    <a:lnT w="12700">
                      <a:solidFill>
                        <a:srgbClr val="808080"/>
                      </a:solidFill>
                      <a:miter lim="400000"/>
                    </a:lnT>
                    <a:lnB w="19050">
                      <a:solidFill>
                        <a:srgbClr val="000000"/>
                      </a:solidFill>
                      <a:miter lim="400000"/>
                    </a:lnB>
                    <a:noFill/>
                  </a:tcPr>
                </a:tc>
              </a:tr>
            </a:tbl>
          </a:graphicData>
        </a:graphic>
      </p:graphicFrame>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83" name="Table 1-1"/>
          <p:cNvGraphicFramePr/>
          <p:nvPr/>
        </p:nvGraphicFramePr>
        <p:xfrm>
          <a:off x="2032000" y="2074984"/>
          <a:ext cx="5994400" cy="3022601"/>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146505"/>
                <a:gridCol w="5650683"/>
                <a:gridCol w="9522813"/>
              </a:tblGrid>
              <a:tr h="702163">
                <a:tc gridSpan="3">
                  <a:txBody>
                    <a:bodyPr/>
                    <a:lstStyle/>
                    <a:p>
                      <a:pPr defTabSz="457200"/>
                      <a:r>
                        <a:rPr b="1" sz="3600">
                          <a:latin typeface="Book Antiqua"/>
                          <a:ea typeface="Book Antiqua"/>
                          <a:cs typeface="Book Antiqua"/>
                          <a:sym typeface="Book Antiqua"/>
                        </a:rPr>
                        <a:t>Earned Value Metrics Q2-2023</a:t>
                      </a:r>
                    </a:p>
                  </a:txBody>
                  <a:tcPr marL="63500" marR="63500" marT="0" marB="0" anchor="ctr" anchorCtr="0" horzOverflow="overflow">
                    <a:lnL w="19050">
                      <a:solidFill>
                        <a:srgbClr val="000000"/>
                      </a:solidFill>
                    </a:lnL>
                    <a:lnR w="19050">
                      <a:solidFill>
                        <a:srgbClr val="000000"/>
                      </a:solidFill>
                    </a:lnR>
                    <a:lnT w="19050">
                      <a:solidFill>
                        <a:srgbClr val="000000"/>
                      </a:solidFill>
                    </a:lnT>
                    <a:lnB w="12700">
                      <a:solidFill>
                        <a:srgbClr val="000000"/>
                      </a:solidFill>
                    </a:lnB>
                    <a:solidFill>
                      <a:srgbClr val="FFFFFF"/>
                    </a:solidFill>
                  </a:tcPr>
                </a:tc>
                <a:tc hMerge="1">
                  <a:tcPr/>
                </a:tc>
                <a:tc hMerge="1">
                  <a:tcPr/>
                </a:tc>
              </a:tr>
              <a:tr h="559695">
                <a:tc>
                  <a:txBody>
                    <a:bodyPr/>
                    <a:lstStyle/>
                    <a:p>
                      <a:pPr algn="l" defTabSz="457200"/>
                      <a:r>
                        <a:rPr sz="3600">
                          <a:latin typeface="Courier"/>
                          <a:ea typeface="Courier"/>
                          <a:cs typeface="Courier"/>
                          <a:sym typeface="Courier"/>
                        </a:rPr>
                        <a:t>BAC</a:t>
                      </a:r>
                    </a:p>
                  </a:txBody>
                  <a:tcPr marL="63500" marR="63500" marT="0" marB="0" anchor="ctr" anchorCtr="0" horzOverflow="overflow">
                    <a:lnL w="19050">
                      <a:solidFill>
                        <a:srgbClr val="000000"/>
                      </a:solidFill>
                    </a:lnL>
                    <a:lnR w="6350">
                      <a:solidFill>
                        <a:srgbClr val="000000"/>
                      </a:solidFill>
                    </a:lnR>
                    <a:lnT w="1270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9.034.829 US$</a:t>
                      </a:r>
                    </a:p>
                  </a:txBody>
                  <a:tcPr marL="63500" marR="63500" marT="0" marB="0" anchor="ctr" anchorCtr="0" horzOverflow="overflow">
                    <a:lnL w="6350">
                      <a:solidFill>
                        <a:srgbClr val="000000"/>
                      </a:solidFill>
                    </a:lnL>
                    <a:lnR w="6350">
                      <a:solidFill>
                        <a:srgbClr val="000000"/>
                      </a:solidFill>
                    </a:lnR>
                    <a:lnT w="12700">
                      <a:solidFill>
                        <a:srgbClr val="000000"/>
                      </a:solidFill>
                    </a:lnT>
                    <a:lnB w="6350">
                      <a:solidFill>
                        <a:srgbClr val="000000"/>
                      </a:solidFill>
                    </a:lnB>
                    <a:noFill/>
                  </a:tcPr>
                </a:tc>
                <a:tc>
                  <a:txBody>
                    <a:bodyPr/>
                    <a:lstStyle/>
                    <a:p>
                      <a:pPr algn="r" defTabSz="914400">
                        <a:defRPr sz="3600">
                          <a:latin typeface="Courier"/>
                          <a:ea typeface="Courier"/>
                          <a:cs typeface="Courier"/>
                          <a:sym typeface="Courier"/>
                        </a:defRPr>
                      </a:pPr>
                    </a:p>
                  </a:txBody>
                  <a:tcPr marL="63500" marR="63500" marT="0" marB="0" anchor="ctr" anchorCtr="0" horzOverflow="overflow">
                    <a:lnL w="6350">
                      <a:solidFill>
                        <a:srgbClr val="000000"/>
                      </a:solidFill>
                    </a:lnL>
                    <a:lnR w="19050">
                      <a:solidFill>
                        <a:srgbClr val="000000"/>
                      </a:solidFill>
                    </a:lnR>
                    <a:lnT w="12700">
                      <a:solidFill>
                        <a:srgbClr val="000000"/>
                      </a:solidFill>
                    </a:lnT>
                    <a:lnB w="6350">
                      <a:solidFill>
                        <a:srgbClr val="000000"/>
                      </a:solidFill>
                    </a:lnB>
                    <a:noFill/>
                  </a:tcPr>
                </a:tc>
              </a:tr>
              <a:tr h="549519">
                <a:tc>
                  <a:txBody>
                    <a:bodyPr/>
                    <a:lstStyle/>
                    <a:p>
                      <a:pPr algn="l" defTabSz="457200"/>
                      <a:r>
                        <a:rPr sz="3600">
                          <a:latin typeface="Courier"/>
                          <a:ea typeface="Courier"/>
                          <a:cs typeface="Courier"/>
                          <a:sym typeface="Courier"/>
                        </a:rPr>
                        <a:t>PV</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solidFill>
                      <a:schemeClr val="accent1">
                        <a:lumOff val="16847"/>
                      </a:schemeClr>
                    </a:solidFill>
                  </a:tcPr>
                </a:tc>
                <a:tc>
                  <a:txBody>
                    <a:bodyPr/>
                    <a:lstStyle/>
                    <a:p>
                      <a:pPr algn="r" defTabSz="457200"/>
                      <a:r>
                        <a:rPr sz="3600">
                          <a:latin typeface="Courier"/>
                          <a:ea typeface="Courier"/>
                          <a:cs typeface="Courier"/>
                          <a:sym typeface="Courier"/>
                        </a:rPr>
                        <a:t>1.083.550 US$</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lumOff val="16847"/>
                      </a:schemeClr>
                    </a:solidFill>
                  </a:tcPr>
                </a:tc>
                <a:tc>
                  <a:txBody>
                    <a:bodyPr/>
                    <a:lstStyle/>
                    <a:p>
                      <a:pPr algn="r" defTabSz="914400">
                        <a:defRPr sz="3600">
                          <a:latin typeface="Courier"/>
                          <a:ea typeface="Courier"/>
                          <a:cs typeface="Courier"/>
                          <a:sym typeface="Courier"/>
                        </a:defRPr>
                      </a:pP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solidFill>
                      <a:schemeClr val="accent1">
                        <a:lumOff val="16847"/>
                      </a:schemeClr>
                    </a:solidFill>
                  </a:tcPr>
                </a:tc>
              </a:tr>
              <a:tr h="549519">
                <a:tc>
                  <a:txBody>
                    <a:bodyPr/>
                    <a:lstStyle/>
                    <a:p>
                      <a:pPr algn="l" defTabSz="457200"/>
                      <a:r>
                        <a:rPr sz="3600">
                          <a:latin typeface="Courier"/>
                          <a:ea typeface="Courier"/>
                          <a:cs typeface="Courier"/>
                          <a:sym typeface="Courier"/>
                        </a:rPr>
                        <a:t>EV</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solidFill>
                      <a:schemeClr val="accent5">
                        <a:hueOff val="-82419"/>
                        <a:satOff val="-9513"/>
                        <a:lumOff val="-16343"/>
                      </a:schemeClr>
                    </a:solidFill>
                  </a:tcPr>
                </a:tc>
                <a:tc>
                  <a:txBody>
                    <a:bodyPr/>
                    <a:lstStyle/>
                    <a:p>
                      <a:pPr algn="r" defTabSz="457200"/>
                      <a:r>
                        <a:rPr sz="3600">
                          <a:latin typeface="Courier"/>
                          <a:ea typeface="Courier"/>
                          <a:cs typeface="Courier"/>
                          <a:sym typeface="Courier"/>
                        </a:rPr>
                        <a:t>1.540.348 US$</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5">
                        <a:hueOff val="-82419"/>
                        <a:satOff val="-9513"/>
                        <a:lumOff val="-16343"/>
                      </a:schemeClr>
                    </a:solidFill>
                  </a:tcPr>
                </a:tc>
                <a:tc>
                  <a:txBody>
                    <a:bodyPr/>
                    <a:lstStyle/>
                    <a:p>
                      <a:pPr algn="r" defTabSz="914400">
                        <a:defRPr sz="3600">
                          <a:latin typeface="Courier"/>
                          <a:ea typeface="Courier"/>
                          <a:cs typeface="Courier"/>
                          <a:sym typeface="Courier"/>
                        </a:defRPr>
                      </a:pP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solidFill>
                      <a:schemeClr val="accent5">
                        <a:hueOff val="-82419"/>
                        <a:satOff val="-9513"/>
                        <a:lumOff val="-16343"/>
                      </a:schemeClr>
                    </a:solidFill>
                  </a:tcPr>
                </a:tc>
              </a:tr>
              <a:tr h="549519">
                <a:tc>
                  <a:txBody>
                    <a:bodyPr/>
                    <a:lstStyle/>
                    <a:p>
                      <a:pPr algn="l" defTabSz="457200"/>
                      <a:r>
                        <a:rPr sz="3600">
                          <a:latin typeface="Courier"/>
                          <a:ea typeface="Courier"/>
                          <a:cs typeface="Courier"/>
                          <a:sym typeface="Courier"/>
                        </a:rPr>
                        <a:t>AC</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solidFill>
                      <a:schemeClr val="accent3">
                        <a:hueOff val="-274225"/>
                        <a:satOff val="26768"/>
                        <a:lumOff val="11368"/>
                      </a:schemeClr>
                    </a:solidFill>
                  </a:tcPr>
                </a:tc>
                <a:tc>
                  <a:txBody>
                    <a:bodyPr/>
                    <a:lstStyle/>
                    <a:p>
                      <a:pPr algn="r" defTabSz="457200"/>
                      <a:r>
                        <a:rPr sz="3600">
                          <a:latin typeface="Courier"/>
                          <a:ea typeface="Courier"/>
                          <a:cs typeface="Courier"/>
                          <a:sym typeface="Courier"/>
                        </a:rPr>
                        <a:t>1.209.153 US$</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3">
                        <a:hueOff val="-274225"/>
                        <a:satOff val="26768"/>
                        <a:lumOff val="11368"/>
                      </a:schemeClr>
                    </a:solidFill>
                  </a:tcPr>
                </a:tc>
                <a:tc>
                  <a:txBody>
                    <a:bodyPr/>
                    <a:lstStyle/>
                    <a:p>
                      <a:pPr algn="r" defTabSz="914400">
                        <a:defRPr sz="3600">
                          <a:latin typeface="Courier"/>
                          <a:ea typeface="Courier"/>
                          <a:cs typeface="Courier"/>
                          <a:sym typeface="Courier"/>
                        </a:defRPr>
                      </a:pP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solidFill>
                      <a:schemeClr val="accent3">
                        <a:hueOff val="-274225"/>
                        <a:satOff val="26768"/>
                        <a:lumOff val="11368"/>
                      </a:schemeClr>
                    </a:solidFill>
                  </a:tcPr>
                </a:tc>
              </a:tr>
              <a:tr h="549519">
                <a:tc>
                  <a:txBody>
                    <a:bodyPr/>
                    <a:lstStyle/>
                    <a:p>
                      <a:pPr algn="l" defTabSz="457200"/>
                      <a:r>
                        <a:rPr sz="3600">
                          <a:latin typeface="Courier"/>
                          <a:ea typeface="Courier"/>
                          <a:cs typeface="Courier"/>
                          <a:sym typeface="Courier"/>
                        </a:rPr>
                        <a:t>SPI</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142 %</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EV / PV</a:t>
                      </a: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noFill/>
                  </a:tcPr>
                </a:tc>
              </a:tr>
              <a:tr h="549519">
                <a:tc>
                  <a:txBody>
                    <a:bodyPr/>
                    <a:lstStyle/>
                    <a:p>
                      <a:pPr algn="l" defTabSz="457200"/>
                      <a:r>
                        <a:rPr sz="3600">
                          <a:latin typeface="Courier"/>
                          <a:ea typeface="Courier"/>
                          <a:cs typeface="Courier"/>
                          <a:sym typeface="Courier"/>
                        </a:rPr>
                        <a:t>CPI</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tcPr>
                </a:tc>
                <a:tc>
                  <a:txBody>
                    <a:bodyPr/>
                    <a:lstStyle/>
                    <a:p>
                      <a:pPr algn="r" defTabSz="457200"/>
                      <a:r>
                        <a:rPr sz="3600">
                          <a:latin typeface="Courier"/>
                          <a:ea typeface="Courier"/>
                          <a:cs typeface="Courier"/>
                          <a:sym typeface="Courier"/>
                        </a:rPr>
                        <a:t>127 %</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tcPr>
                </a:tc>
                <a:tc>
                  <a:txBody>
                    <a:bodyPr/>
                    <a:lstStyle/>
                    <a:p>
                      <a:pPr algn="r" defTabSz="457200"/>
                      <a:r>
                        <a:rPr sz="3600">
                          <a:latin typeface="Courier"/>
                          <a:ea typeface="Courier"/>
                          <a:cs typeface="Courier"/>
                          <a:sym typeface="Courier"/>
                        </a:rPr>
                        <a:t>EV / AC</a:t>
                      </a: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tcPr>
                </a:tc>
              </a:tr>
              <a:tr h="549519">
                <a:tc>
                  <a:txBody>
                    <a:bodyPr/>
                    <a:lstStyle/>
                    <a:p>
                      <a:pPr algn="l" defTabSz="457200"/>
                      <a:r>
                        <a:rPr sz="3600">
                          <a:latin typeface="Courier"/>
                          <a:ea typeface="Courier"/>
                          <a:cs typeface="Courier"/>
                          <a:sym typeface="Courier"/>
                        </a:rPr>
                        <a:t>EAC</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8.703.634 US$</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EAC = AC + (BAC – EV)</a:t>
                      </a: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noFill/>
                  </a:tcPr>
                </a:tc>
              </a:tr>
              <a:tr h="549519">
                <a:tc>
                  <a:txBody>
                    <a:bodyPr/>
                    <a:lstStyle/>
                    <a:p>
                      <a:pPr algn="l" defTabSz="457200"/>
                      <a:r>
                        <a:rPr sz="3600">
                          <a:latin typeface="Courier"/>
                          <a:ea typeface="Courier"/>
                          <a:cs typeface="Courier"/>
                          <a:sym typeface="Courier"/>
                        </a:rPr>
                        <a:t>EAC-C-PI</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tcPr>
                </a:tc>
                <a:tc>
                  <a:txBody>
                    <a:bodyPr/>
                    <a:lstStyle/>
                    <a:p>
                      <a:pPr algn="r" defTabSz="457200"/>
                      <a:r>
                        <a:rPr sz="3600">
                          <a:latin typeface="Courier"/>
                          <a:ea typeface="Courier"/>
                          <a:cs typeface="Courier"/>
                          <a:sym typeface="Courier"/>
                        </a:rPr>
                        <a:t>7.092.222 US$</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tcPr>
                </a:tc>
                <a:tc>
                  <a:txBody>
                    <a:bodyPr/>
                    <a:lstStyle/>
                    <a:p>
                      <a:pPr algn="r" defTabSz="457200"/>
                      <a:r>
                        <a:rPr sz="3600">
                          <a:latin typeface="Courier"/>
                          <a:ea typeface="Courier"/>
                          <a:cs typeface="Courier"/>
                          <a:sym typeface="Courier"/>
                        </a:rPr>
                        <a:t>BAC / CPI</a:t>
                      </a: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tcPr>
                </a:tc>
              </a:tr>
              <a:tr h="549519">
                <a:tc>
                  <a:txBody>
                    <a:bodyPr/>
                    <a:lstStyle/>
                    <a:p>
                      <a:pPr algn="l" defTabSz="457200"/>
                      <a:r>
                        <a:rPr sz="3600">
                          <a:latin typeface="Courier"/>
                          <a:ea typeface="Courier"/>
                          <a:cs typeface="Courier"/>
                          <a:sym typeface="Courier"/>
                        </a:rPr>
                        <a:t>EAC-C/S-PI</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5.437.568 US$</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AC + [(BAC – EV) / (CPI × SPI)]</a:t>
                      </a: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noFill/>
                  </a:tcPr>
                </a:tc>
              </a:tr>
              <a:tr h="549519">
                <a:tc>
                  <a:txBody>
                    <a:bodyPr/>
                    <a:lstStyle/>
                    <a:p>
                      <a:pPr algn="l" defTabSz="457200"/>
                      <a:r>
                        <a:rPr sz="3600">
                          <a:latin typeface="Courier"/>
                          <a:ea typeface="Courier"/>
                          <a:cs typeface="Courier"/>
                          <a:sym typeface="Courier"/>
                        </a:rPr>
                        <a:t>ETC-Simple</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tcPr>
                </a:tc>
                <a:tc>
                  <a:txBody>
                    <a:bodyPr/>
                    <a:lstStyle/>
                    <a:p>
                      <a:pPr algn="r" defTabSz="457200"/>
                      <a:r>
                        <a:rPr sz="3600">
                          <a:latin typeface="Courier"/>
                          <a:ea typeface="Courier"/>
                          <a:cs typeface="Courier"/>
                          <a:sym typeface="Courier"/>
                        </a:rPr>
                        <a:t>7.494.481 US$</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tcPr>
                </a:tc>
                <a:tc>
                  <a:txBody>
                    <a:bodyPr/>
                    <a:lstStyle/>
                    <a:p>
                      <a:pPr algn="r" defTabSz="457200"/>
                      <a:r>
                        <a:rPr sz="3600">
                          <a:latin typeface="Courier"/>
                          <a:ea typeface="Courier"/>
                          <a:cs typeface="Courier"/>
                          <a:sym typeface="Courier"/>
                        </a:rPr>
                        <a:t>EAC - AC</a:t>
                      </a: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tcPr>
                </a:tc>
              </a:tr>
              <a:tr h="549519">
                <a:tc>
                  <a:txBody>
                    <a:bodyPr/>
                    <a:lstStyle/>
                    <a:p>
                      <a:pPr algn="l" defTabSz="457200"/>
                      <a:r>
                        <a:rPr sz="3600">
                          <a:latin typeface="Courier"/>
                          <a:ea typeface="Courier"/>
                          <a:cs typeface="Courier"/>
                          <a:sym typeface="Courier"/>
                        </a:rPr>
                        <a:t>ETC-Trend</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5.883.069 US$</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(EAC - AC) / CPI</a:t>
                      </a: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noFill/>
                  </a:tcPr>
                </a:tc>
              </a:tr>
              <a:tr h="549519">
                <a:tc>
                  <a:txBody>
                    <a:bodyPr/>
                    <a:lstStyle/>
                    <a:p>
                      <a:pPr algn="l" defTabSz="457200"/>
                      <a:r>
                        <a:rPr sz="3600">
                          <a:latin typeface="Courier"/>
                          <a:ea typeface="Courier"/>
                          <a:cs typeface="Courier"/>
                          <a:sym typeface="Courier"/>
                        </a:rPr>
                        <a:t>SV</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tcPr>
                </a:tc>
                <a:tc>
                  <a:txBody>
                    <a:bodyPr/>
                    <a:lstStyle/>
                    <a:p>
                      <a:pPr algn="r" defTabSz="457200"/>
                      <a:r>
                        <a:rPr sz="3600">
                          <a:latin typeface="Courier"/>
                          <a:ea typeface="Courier"/>
                          <a:cs typeface="Courier"/>
                          <a:sym typeface="Courier"/>
                        </a:rPr>
                        <a:t>456.798 US$</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tcPr>
                </a:tc>
                <a:tc>
                  <a:txBody>
                    <a:bodyPr/>
                    <a:lstStyle/>
                    <a:p>
                      <a:pPr algn="r" defTabSz="457200"/>
                      <a:r>
                        <a:rPr sz="3600">
                          <a:latin typeface="Courier"/>
                          <a:ea typeface="Courier"/>
                          <a:cs typeface="Courier"/>
                          <a:sym typeface="Courier"/>
                        </a:rPr>
                        <a:t>EV - PV</a:t>
                      </a: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tcPr>
                </a:tc>
              </a:tr>
              <a:tr h="549519">
                <a:tc>
                  <a:txBody>
                    <a:bodyPr/>
                    <a:lstStyle/>
                    <a:p>
                      <a:pPr algn="l" defTabSz="457200"/>
                      <a:r>
                        <a:rPr sz="3600">
                          <a:latin typeface="Courier"/>
                          <a:ea typeface="Courier"/>
                          <a:cs typeface="Courier"/>
                          <a:sym typeface="Courier"/>
                        </a:rPr>
                        <a:t>CV</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331.195 US$</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EV - AC</a:t>
                      </a: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noFill/>
                  </a:tcPr>
                </a:tc>
              </a:tr>
              <a:tr h="549519">
                <a:tc>
                  <a:txBody>
                    <a:bodyPr/>
                    <a:lstStyle/>
                    <a:p>
                      <a:pPr algn="l" defTabSz="457200"/>
                      <a:r>
                        <a:rPr sz="3600">
                          <a:latin typeface="Courier"/>
                          <a:ea typeface="Courier"/>
                          <a:cs typeface="Courier"/>
                          <a:sym typeface="Courier"/>
                        </a:rPr>
                        <a:t>VAC</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tcPr>
                </a:tc>
                <a:tc>
                  <a:txBody>
                    <a:bodyPr/>
                    <a:lstStyle/>
                    <a:p>
                      <a:pPr algn="r" defTabSz="457200"/>
                      <a:r>
                        <a:rPr sz="3600">
                          <a:latin typeface="Courier"/>
                          <a:ea typeface="Courier"/>
                          <a:cs typeface="Courier"/>
                          <a:sym typeface="Courier"/>
                        </a:rPr>
                        <a:t>331.195 US$</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tcPr>
                </a:tc>
                <a:tc>
                  <a:txBody>
                    <a:bodyPr/>
                    <a:lstStyle/>
                    <a:p>
                      <a:pPr algn="r" defTabSz="457200"/>
                      <a:r>
                        <a:rPr sz="3600">
                          <a:latin typeface="Courier"/>
                          <a:ea typeface="Courier"/>
                          <a:cs typeface="Courier"/>
                          <a:sym typeface="Courier"/>
                        </a:rPr>
                        <a:t>BAC - EAC</a:t>
                      </a: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tcPr>
                </a:tc>
              </a:tr>
              <a:tr h="549519">
                <a:tc>
                  <a:txBody>
                    <a:bodyPr/>
                    <a:lstStyle/>
                    <a:p>
                      <a:pPr algn="l" defTabSz="457200"/>
                      <a:r>
                        <a:rPr sz="3600">
                          <a:latin typeface="Courier"/>
                          <a:ea typeface="Courier"/>
                          <a:cs typeface="Courier"/>
                          <a:sym typeface="Courier"/>
                        </a:rPr>
                        <a:t>WC</a:t>
                      </a:r>
                    </a:p>
                  </a:txBody>
                  <a:tcPr marL="63500" marR="63500" marT="0" marB="0" anchor="ctr" anchorCtr="0" horzOverflow="overflow">
                    <a:lnL w="190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r>
                        <a:rPr sz="3600">
                          <a:latin typeface="Courier"/>
                          <a:ea typeface="Courier"/>
                          <a:cs typeface="Courier"/>
                          <a:sym typeface="Courier"/>
                        </a:rPr>
                        <a:t>19,2 %</a:t>
                      </a:r>
                    </a:p>
                  </a:txBody>
                  <a:tcPr marL="63500" marR="63500" marT="0" marB="0" anchor="ctr" anchorCtr="0" horzOverflow="overflow">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r" defTabSz="457200">
                        <a:defRPr sz="3600">
                          <a:latin typeface="Courier"/>
                          <a:ea typeface="Courier"/>
                          <a:cs typeface="Courier"/>
                          <a:sym typeface="Courier"/>
                        </a:defRPr>
                      </a:pPr>
                      <a:r>
                        <a:t>∑</a:t>
                      </a:r>
                      <a:r>
                        <a:rPr baseline="-5999"/>
                        <a:t>i </a:t>
                      </a:r>
                      <a:r>
                        <a:t>(WC</a:t>
                      </a:r>
                      <a:r>
                        <a:rPr baseline="-5999"/>
                        <a:t>i</a:t>
                      </a:r>
                      <a:r>
                        <a:t> × BAC</a:t>
                      </a:r>
                      <a:r>
                        <a:rPr baseline="-5999"/>
                        <a:t>i</a:t>
                      </a:r>
                      <a:r>
                        <a:t>) / BAC</a:t>
                      </a:r>
                    </a:p>
                  </a:txBody>
                  <a:tcPr marL="63500" marR="63500" marT="0" marB="0" anchor="ctr" anchorCtr="0" horzOverflow="overflow">
                    <a:lnL w="6350">
                      <a:solidFill>
                        <a:srgbClr val="000000"/>
                      </a:solidFill>
                    </a:lnL>
                    <a:lnR w="19050">
                      <a:solidFill>
                        <a:srgbClr val="000000"/>
                      </a:solidFill>
                    </a:lnR>
                    <a:lnT w="6350">
                      <a:solidFill>
                        <a:srgbClr val="000000"/>
                      </a:solidFill>
                    </a:lnT>
                    <a:lnB w="6350">
                      <a:solidFill>
                        <a:srgbClr val="000000"/>
                      </a:solidFill>
                    </a:lnB>
                    <a:noFill/>
                  </a:tcPr>
                </a:tc>
              </a:tr>
              <a:tr h="569871">
                <a:tc>
                  <a:txBody>
                    <a:bodyPr/>
                    <a:lstStyle/>
                    <a:p>
                      <a:pPr algn="l" defTabSz="457200"/>
                      <a:r>
                        <a:rPr sz="3600">
                          <a:latin typeface="Courier"/>
                          <a:ea typeface="Courier"/>
                          <a:cs typeface="Courier"/>
                          <a:sym typeface="Courier"/>
                        </a:rPr>
                        <a:t>Remaining Funds</a:t>
                      </a:r>
                    </a:p>
                  </a:txBody>
                  <a:tcPr marL="63500" marR="63500" marT="0" marB="0" anchor="ctr" anchorCtr="0" horzOverflow="overflow">
                    <a:lnL w="19050">
                      <a:solidFill>
                        <a:srgbClr val="000000"/>
                      </a:solidFill>
                    </a:lnL>
                    <a:lnR w="6350">
                      <a:solidFill>
                        <a:srgbClr val="000000"/>
                      </a:solidFill>
                    </a:lnR>
                    <a:lnT w="6350">
                      <a:solidFill>
                        <a:srgbClr val="000000"/>
                      </a:solidFill>
                    </a:lnT>
                    <a:lnB w="19050">
                      <a:solidFill>
                        <a:srgbClr val="000000"/>
                      </a:solidFill>
                    </a:lnB>
                  </a:tcPr>
                </a:tc>
                <a:tc>
                  <a:txBody>
                    <a:bodyPr/>
                    <a:lstStyle/>
                    <a:p>
                      <a:pPr algn="r" defTabSz="457200"/>
                      <a:r>
                        <a:rPr sz="3600">
                          <a:latin typeface="Courier"/>
                          <a:ea typeface="Courier"/>
                          <a:cs typeface="Courier"/>
                          <a:sym typeface="Courier"/>
                        </a:rPr>
                        <a:t>7.825.676 US$</a:t>
                      </a:r>
                    </a:p>
                  </a:txBody>
                  <a:tcPr marL="63500" marR="63500" marT="0" marB="0" anchor="ctr" anchorCtr="0" horzOverflow="overflow">
                    <a:lnL w="6350">
                      <a:solidFill>
                        <a:srgbClr val="000000"/>
                      </a:solidFill>
                    </a:lnL>
                    <a:lnR w="6350">
                      <a:solidFill>
                        <a:srgbClr val="000000"/>
                      </a:solidFill>
                    </a:lnR>
                    <a:lnT w="6350">
                      <a:solidFill>
                        <a:srgbClr val="000000"/>
                      </a:solidFill>
                    </a:lnT>
                    <a:lnB w="19050">
                      <a:solidFill>
                        <a:srgbClr val="000000"/>
                      </a:solidFill>
                    </a:lnB>
                  </a:tcPr>
                </a:tc>
                <a:tc>
                  <a:txBody>
                    <a:bodyPr/>
                    <a:lstStyle/>
                    <a:p>
                      <a:pPr algn="r" defTabSz="457200"/>
                      <a:r>
                        <a:rPr sz="3600">
                          <a:latin typeface="Courier"/>
                          <a:ea typeface="Courier"/>
                          <a:cs typeface="Courier"/>
                          <a:sym typeface="Courier"/>
                        </a:rPr>
                        <a:t>BAC - AC</a:t>
                      </a:r>
                    </a:p>
                  </a:txBody>
                  <a:tcPr marL="63500" marR="63500" marT="0" marB="0" anchor="ctr" anchorCtr="0" horzOverflow="overflow">
                    <a:lnL w="6350">
                      <a:solidFill>
                        <a:srgbClr val="000000"/>
                      </a:solidFill>
                    </a:lnL>
                    <a:lnR w="19050">
                      <a:solidFill>
                        <a:srgbClr val="000000"/>
                      </a:solidFill>
                    </a:lnR>
                    <a:lnT w="6350">
                      <a:solidFill>
                        <a:srgbClr val="000000"/>
                      </a:solidFill>
                    </a:lnT>
                    <a:lnB w="19050">
                      <a:solidFill>
                        <a:srgbClr val="000000"/>
                      </a:solidFill>
                    </a:lnB>
                  </a:tcPr>
                </a:tc>
              </a:tr>
              <a:tr h="647700">
                <a:tc gridSpan="3">
                  <a:txBody>
                    <a:bodyPr/>
                    <a:lstStyle/>
                    <a:p>
                      <a:pPr defTabSz="457200">
                        <a:tabLst>
                          <a:tab pos="723900" algn="l"/>
                        </a:tabLst>
                        <a:defRPr sz="3600">
                          <a:latin typeface="Book Antiqua"/>
                          <a:ea typeface="Book Antiqua"/>
                          <a:cs typeface="Book Antiqua"/>
                          <a:sym typeface="Book Antiqua"/>
                        </a:defRPr>
                      </a:pPr>
                      <a:r>
                        <a:rPr b="1"/>
                        <a:t>Table II.B</a:t>
                      </a:r>
                      <a:r>
                        <a:t>: Earned value metrics for partial Q2-2023.</a:t>
                      </a:r>
                    </a:p>
                  </a:txBody>
                  <a:tcPr marL="50800" marR="50800" marT="139455" marB="50800" anchor="ctr" anchorCtr="0" horzOverflow="overflow">
                    <a:lnL/>
                    <a:lnR/>
                    <a:lnT/>
                    <a:lnB/>
                    <a:noFill/>
                  </a:tcPr>
                </a:tc>
                <a:tc hMerge="1">
                  <a:tcPr/>
                </a:tc>
                <a:tc hMerge="1">
                  <a:tcPr/>
                </a:tc>
              </a:tr>
            </a:tbl>
          </a:graphicData>
        </a:graphic>
      </p:graphicFrame>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87" name="Group"/>
          <p:cNvGrpSpPr/>
          <p:nvPr/>
        </p:nvGrpSpPr>
        <p:grpSpPr>
          <a:xfrm>
            <a:off x="15887" y="2032068"/>
            <a:ext cx="21974164" cy="10947264"/>
            <a:chOff x="-2651112" y="-546099"/>
            <a:chExt cx="21974162" cy="10947263"/>
          </a:xfrm>
        </p:grpSpPr>
        <p:graphicFrame>
          <p:nvGraphicFramePr>
            <p:cNvPr id="185" name="2D Line Chart"/>
            <p:cNvGraphicFramePr/>
            <p:nvPr/>
          </p:nvGraphicFramePr>
          <p:xfrm>
            <a:off x="-2651113" y="-546100"/>
            <a:ext cx="21974164" cy="9651864"/>
          </p:xfrm>
          <a:graphic xmlns:a="http://schemas.openxmlformats.org/drawingml/2006/main">
            <a:graphicData uri="http://schemas.openxmlformats.org/drawingml/2006/chart">
              <c:chart xmlns:c="http://schemas.openxmlformats.org/drawingml/2006/chart" r:id="rId2"/>
            </a:graphicData>
          </a:graphic>
        </p:graphicFrame>
        <p:sp>
          <p:nvSpPr>
            <p:cNvPr id="186" name="Caption"/>
            <p:cNvSpPr/>
            <p:nvPr/>
          </p:nvSpPr>
          <p:spPr>
            <a:xfrm>
              <a:off x="0" y="9207363"/>
              <a:ext cx="19050000" cy="1193801"/>
            </a:xfrm>
            <a:prstGeom prst="roundRect">
              <a:avLst>
                <a:gd name="adj" fmla="val 0"/>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p>
              <a:pPr algn="ctr" defTabSz="457200">
                <a:lnSpc>
                  <a:spcPct val="100000"/>
                </a:lnSpc>
                <a:spcBef>
                  <a:spcPts val="0"/>
                </a:spcBef>
                <a:tabLst>
                  <a:tab pos="723900" algn="l"/>
                </a:tabLst>
                <a:defRPr sz="3600">
                  <a:latin typeface="Book Antiqua"/>
                  <a:ea typeface="Book Antiqua"/>
                  <a:cs typeface="Book Antiqua"/>
                  <a:sym typeface="Book Antiqua"/>
                </a:defRPr>
              </a:pPr>
              <a:r>
                <a:rPr b="1"/>
                <a:t>Figure II.C:</a:t>
              </a:r>
              <a:r>
                <a:t> Work performed (EV), actual/obligated cost (AC), and baseline plan (PV) vs. time.</a:t>
              </a:r>
            </a:p>
          </p:txBody>
        </p:sp>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91" name="Group"/>
          <p:cNvGrpSpPr/>
          <p:nvPr/>
        </p:nvGrpSpPr>
        <p:grpSpPr>
          <a:xfrm>
            <a:off x="1186780" y="489572"/>
            <a:ext cx="20453128" cy="12931436"/>
            <a:chOff x="-2115219" y="-4543506"/>
            <a:chExt cx="20453126" cy="12931434"/>
          </a:xfrm>
        </p:grpSpPr>
        <p:graphicFrame>
          <p:nvGraphicFramePr>
            <p:cNvPr id="189" name="2D Line Chart"/>
            <p:cNvGraphicFramePr/>
            <p:nvPr/>
          </p:nvGraphicFramePr>
          <p:xfrm>
            <a:off x="-2115220" y="-4543507"/>
            <a:ext cx="20453128" cy="11991636"/>
          </p:xfrm>
          <a:graphic xmlns:a="http://schemas.openxmlformats.org/drawingml/2006/main">
            <a:graphicData uri="http://schemas.openxmlformats.org/drawingml/2006/chart">
              <c:chart xmlns:c="http://schemas.openxmlformats.org/drawingml/2006/chart" r:id="rId2"/>
            </a:graphicData>
          </a:graphic>
        </p:graphicFrame>
        <p:sp>
          <p:nvSpPr>
            <p:cNvPr id="190" name="Caption"/>
            <p:cNvSpPr/>
            <p:nvPr/>
          </p:nvSpPr>
          <p:spPr>
            <a:xfrm>
              <a:off x="0" y="7549728"/>
              <a:ext cx="17780000" cy="838201"/>
            </a:xfrm>
            <a:prstGeom prst="roundRect">
              <a:avLst>
                <a:gd name="adj" fmla="val 0"/>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p>
              <a:pPr algn="ctr" defTabSz="457200">
                <a:lnSpc>
                  <a:spcPct val="100000"/>
                </a:lnSpc>
                <a:spcBef>
                  <a:spcPts val="0"/>
                </a:spcBef>
                <a:tabLst>
                  <a:tab pos="723900" algn="l"/>
                </a:tabLst>
                <a:defRPr sz="2400">
                  <a:latin typeface="Book Antiqua"/>
                  <a:ea typeface="Book Antiqua"/>
                  <a:cs typeface="Book Antiqua"/>
                  <a:sym typeface="Book Antiqua"/>
                </a:defRPr>
              </a:pPr>
              <a:r>
                <a:rPr b="1"/>
                <a:t>Figure III.B:</a:t>
              </a:r>
              <a:r>
                <a:t> Forecast (and accomplished) date as function of time for the Key Deliverables (a.k.a. KPP, Key Performance Parameters) owned by the U.S. Institutions and within the scope of the NSF Midscale RI-1 DarkSide cooperative agreement.</a:t>
              </a:r>
            </a:p>
          </p:txBody>
        </p:sp>
      </p:gr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95" name="Group"/>
          <p:cNvGrpSpPr/>
          <p:nvPr/>
        </p:nvGrpSpPr>
        <p:grpSpPr>
          <a:xfrm>
            <a:off x="1965436" y="110599"/>
            <a:ext cx="20453128" cy="13556903"/>
            <a:chOff x="-2115219" y="-4432373"/>
            <a:chExt cx="20453126" cy="13556901"/>
          </a:xfrm>
        </p:grpSpPr>
        <p:graphicFrame>
          <p:nvGraphicFramePr>
            <p:cNvPr id="193" name="2D Line Chart"/>
            <p:cNvGraphicFramePr/>
            <p:nvPr/>
          </p:nvGraphicFramePr>
          <p:xfrm>
            <a:off x="-2115220" y="-4432374"/>
            <a:ext cx="20453128" cy="11880503"/>
          </p:xfrm>
          <a:graphic xmlns:a="http://schemas.openxmlformats.org/drawingml/2006/main">
            <a:graphicData uri="http://schemas.openxmlformats.org/drawingml/2006/chart">
              <c:chart xmlns:c="http://schemas.openxmlformats.org/drawingml/2006/chart" r:id="rId2"/>
            </a:graphicData>
          </a:graphic>
        </p:graphicFrame>
        <p:sp>
          <p:nvSpPr>
            <p:cNvPr id="194" name="Caption"/>
            <p:cNvSpPr/>
            <p:nvPr/>
          </p:nvSpPr>
          <p:spPr>
            <a:xfrm>
              <a:off x="0" y="7549728"/>
              <a:ext cx="17780000" cy="1574801"/>
            </a:xfrm>
            <a:prstGeom prst="roundRect">
              <a:avLst>
                <a:gd name="adj" fmla="val 0"/>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p>
              <a:pPr algn="ctr" defTabSz="457200">
                <a:lnSpc>
                  <a:spcPct val="100000"/>
                </a:lnSpc>
                <a:spcBef>
                  <a:spcPts val="0"/>
                </a:spcBef>
                <a:tabLst>
                  <a:tab pos="723900" algn="l"/>
                </a:tabLst>
                <a:defRPr sz="2400">
                  <a:latin typeface="Book Antiqua"/>
                  <a:ea typeface="Book Antiqua"/>
                  <a:cs typeface="Book Antiqua"/>
                  <a:sym typeface="Book Antiqua"/>
                </a:defRPr>
              </a:pPr>
              <a:r>
                <a:rPr b="1"/>
                <a:t>Figure III.D:</a:t>
              </a:r>
              <a:r>
                <a:t> Forecast (and accomplished) date as function of time for the Tier 1 milestones owned by the U.S. Institutions and within the scope of the NSF Midscale RI-1 DarkSide cooperative agreement.  Legenda: solid lines with black-filled romboids identify Tier 1 milestones already completed; dashed line identify Tier 1 milestones not yet completed, whose monitoring will continue in the next editions of this document.</a:t>
              </a:r>
            </a:p>
          </p:txBody>
        </p:sp>
      </p:gr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97" name="Table 6-1-1"/>
          <p:cNvGraphicFramePr/>
          <p:nvPr/>
        </p:nvGraphicFramePr>
        <p:xfrm>
          <a:off x="3302000" y="1533525"/>
          <a:ext cx="5994400" cy="4927600"/>
        </p:xfrm>
        <a:graphic xmlns:a="http://schemas.openxmlformats.org/drawingml/2006/main">
          <a:graphicData uri="http://schemas.openxmlformats.org/drawingml/2006/table">
            <a:tbl>
              <a:tblPr firstCol="0" firstRow="0" lastCol="0" lastRow="1" bandCol="0" bandRow="1" rtl="0">
                <a:tableStyleId>{4C3C2611-4C71-4FC5-86AE-919BDF0F9419}</a:tableStyleId>
              </a:tblPr>
              <a:tblGrid>
                <a:gridCol w="1914769"/>
                <a:gridCol w="3282461"/>
                <a:gridCol w="2735384"/>
                <a:gridCol w="1094153"/>
                <a:gridCol w="1094153"/>
                <a:gridCol w="1094153"/>
                <a:gridCol w="1094153"/>
                <a:gridCol w="1094153"/>
                <a:gridCol w="1094153"/>
                <a:gridCol w="1094153"/>
                <a:gridCol w="1094153"/>
                <a:gridCol w="1094153"/>
              </a:tblGrid>
              <a:tr h="1145864">
                <a:tc gridSpan="3">
                  <a:txBody>
                    <a:bodyPr/>
                    <a:lstStyle/>
                    <a:p>
                      <a:pPr defTabSz="457200">
                        <a:defRPr b="1" sz="2400">
                          <a:uFill>
                            <a:solidFill>
                              <a:srgbClr val="000000"/>
                            </a:solidFill>
                          </a:uFill>
                          <a:latin typeface="Book Antiqua"/>
                          <a:ea typeface="Book Antiqua"/>
                          <a:cs typeface="Book Antiqua"/>
                          <a:sym typeface="Book Antiqua"/>
                        </a:defRPr>
                      </a:pPr>
                      <a:r>
                        <a:t>Detailed EVM Data</a:t>
                      </a:r>
                    </a:p>
                  </a:txBody>
                  <a:tcPr marL="50800" marR="50800" marT="50800" marB="50800" anchor="ctr" anchorCtr="0" horzOverflow="overflow">
                    <a:lnL w="38100">
                      <a:solidFill>
                        <a:srgbClr val="000000"/>
                      </a:solidFill>
                      <a:miter lim="400000"/>
                    </a:lnL>
                    <a:lnR w="38100">
                      <a:solidFill>
                        <a:srgbClr val="000000"/>
                      </a:solidFill>
                      <a:miter lim="400000"/>
                    </a:lnR>
                    <a:lnT w="38100">
                      <a:solidFill>
                        <a:srgbClr val="000000"/>
                      </a:solidFill>
                      <a:miter lim="400000"/>
                    </a:lnT>
                    <a:lnB w="6350">
                      <a:solidFill>
                        <a:srgbClr val="000000"/>
                      </a:solidFill>
                      <a:miter lim="400000"/>
                    </a:lnB>
                    <a:solidFill>
                      <a:srgbClr val="F2F2F2"/>
                    </a:solidFill>
                  </a:tcPr>
                </a:tc>
                <a:tc hMerge="1">
                  <a:tcPr/>
                </a:tc>
                <a:tc hMerge="1">
                  <a:tcPr/>
                </a:tc>
                <a:tc gridSpan="9">
                  <a:txBody>
                    <a:bodyPr/>
                    <a:lstStyle/>
                    <a:p>
                      <a:pPr defTabSz="457200"/>
                      <a:r>
                        <a:rPr b="1" sz="2400">
                          <a:uFill>
                            <a:solidFill>
                              <a:srgbClr val="000000"/>
                            </a:solidFill>
                          </a:uFill>
                          <a:latin typeface="Book Antiqua"/>
                          <a:ea typeface="Book Antiqua"/>
                          <a:cs typeface="Book Antiqua"/>
                          <a:sym typeface="Book Antiqua"/>
                        </a:rPr>
                        <a:t>Budget Profile for Y1, Y2, Y3, and Cumulative Period
before and after submitted or approved CRs
[k$]</a:t>
                      </a:r>
                    </a:p>
                  </a:txBody>
                  <a:tcPr marL="50800" marR="50800" marT="50800" marB="50800" anchor="ctr" anchorCtr="0" horzOverflow="overflow">
                    <a:lnL w="38100">
                      <a:solidFill>
                        <a:srgbClr val="000000"/>
                      </a:solidFill>
                      <a:miter lim="400000"/>
                    </a:lnL>
                    <a:lnR w="38100">
                      <a:solidFill>
                        <a:srgbClr val="000000"/>
                      </a:solidFill>
                    </a:lnR>
                    <a:lnT w="38100">
                      <a:solidFill>
                        <a:srgbClr val="000000"/>
                      </a:solidFill>
                      <a:miter lim="400000"/>
                    </a:lnT>
                    <a:lnB w="38100">
                      <a:solidFill>
                        <a:srgbClr val="000000"/>
                      </a:solidFill>
                      <a:miter lim="400000"/>
                    </a:lnB>
                    <a:solidFill>
                      <a:srgbClr val="F2F2F2"/>
                    </a:solidFill>
                  </a:tcPr>
                </a:tc>
                <a:tc hMerge="1">
                  <a:tcPr/>
                </a:tc>
                <a:tc hMerge="1">
                  <a:tcPr/>
                </a:tc>
                <a:tc hMerge="1">
                  <a:tcPr/>
                </a:tc>
                <a:tc hMerge="1">
                  <a:tcPr/>
                </a:tc>
                <a:tc hMerge="1">
                  <a:tcPr/>
                </a:tc>
                <a:tc hMerge="1">
                  <a:tcPr/>
                </a:tc>
                <a:tc hMerge="1">
                  <a:tcPr/>
                </a:tc>
                <a:tc hMerge="1">
                  <a:tcPr/>
                </a:tc>
              </a:tr>
              <a:tr h="919209">
                <a:tc>
                  <a:txBody>
                    <a:bodyPr/>
                    <a:lstStyle/>
                    <a:p>
                      <a:pPr defTabSz="457200">
                        <a:defRPr b="1" sz="2400">
                          <a:uFill>
                            <a:solidFill>
                              <a:srgbClr val="000000"/>
                            </a:solidFill>
                          </a:uFill>
                          <a:latin typeface="Book Antiqua"/>
                          <a:ea typeface="Book Antiqua"/>
                          <a:cs typeface="Book Antiqua"/>
                          <a:sym typeface="Book Antiqua"/>
                        </a:defRPr>
                      </a:pPr>
                      <a:r>
                        <a:t>WBS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Description</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Institution</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38100">
                      <a:solidFill>
                        <a:srgbClr val="000000"/>
                      </a:solidFill>
                      <a:miter lim="400000"/>
                    </a:lnB>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CR#</a:t>
                      </a:r>
                    </a:p>
                  </a:txBody>
                  <a:tcPr marL="50800" marR="50800" marT="50800" marB="50800" anchor="ctr"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Y1 w/o CR</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38100">
                      <a:solidFill>
                        <a:srgbClr val="000000"/>
                      </a:solidFill>
                      <a:miter lim="400000"/>
                    </a:lnB>
                    <a:solidFill>
                      <a:srgbClr val="F2F2F2"/>
                    </a:solidFill>
                  </a:tcPr>
                </a:tc>
                <a:tc>
                  <a:txBody>
                    <a:bodyPr/>
                    <a:lstStyle/>
                    <a:p>
                      <a:pPr defTabSz="457200">
                        <a:defRPr b="1" sz="2400">
                          <a:uFill>
                            <a:solidFill>
                              <a:srgbClr val="000000"/>
                            </a:solidFill>
                          </a:uFill>
                          <a:latin typeface="Book Antiqua"/>
                          <a:ea typeface="Book Antiqua"/>
                          <a:cs typeface="Book Antiqua"/>
                          <a:sym typeface="Book Antiqua"/>
                        </a:defRPr>
                      </a:pPr>
                      <a:r>
                        <a:t>Y1</a:t>
                      </a:r>
                      <a:br/>
                      <a:r>
                        <a:t>w</a:t>
                      </a:r>
                      <a:br/>
                      <a:r>
                        <a:t>CR</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Y2 w/o CR</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38100">
                      <a:solidFill>
                        <a:srgbClr val="000000"/>
                      </a:solidFill>
                      <a:miter lim="400000"/>
                    </a:lnB>
                    <a:solidFill>
                      <a:srgbClr val="F2F2F2"/>
                    </a:solidFill>
                  </a:tcPr>
                </a:tc>
                <a:tc>
                  <a:txBody>
                    <a:bodyPr/>
                    <a:lstStyle/>
                    <a:p>
                      <a:pPr defTabSz="457200">
                        <a:defRPr b="1" sz="2400">
                          <a:uFill>
                            <a:solidFill>
                              <a:srgbClr val="000000"/>
                            </a:solidFill>
                          </a:uFill>
                          <a:latin typeface="Book Antiqua"/>
                          <a:ea typeface="Book Antiqua"/>
                          <a:cs typeface="Book Antiqua"/>
                          <a:sym typeface="Book Antiqua"/>
                        </a:defRPr>
                      </a:pPr>
                      <a:r>
                        <a:t>Y2</a:t>
                      </a:r>
                      <a:br/>
                      <a:r>
                        <a:t>w</a:t>
                      </a:r>
                      <a:br/>
                      <a:r>
                        <a:t>CR</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Y3 w/o CR</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38100">
                      <a:solidFill>
                        <a:srgbClr val="000000"/>
                      </a:solidFill>
                      <a:miter lim="400000"/>
                    </a:lnB>
                    <a:solidFill>
                      <a:srgbClr val="F2F2F2"/>
                    </a:solidFill>
                  </a:tcPr>
                </a:tc>
                <a:tc>
                  <a:txBody>
                    <a:bodyPr/>
                    <a:lstStyle/>
                    <a:p>
                      <a:pPr defTabSz="457200">
                        <a:defRPr b="1" sz="2400">
                          <a:uFill>
                            <a:solidFill>
                              <a:srgbClr val="000000"/>
                            </a:solidFill>
                          </a:uFill>
                          <a:latin typeface="Book Antiqua"/>
                          <a:ea typeface="Book Antiqua"/>
                          <a:cs typeface="Book Antiqua"/>
                          <a:sym typeface="Book Antiqua"/>
                        </a:defRPr>
                      </a:pPr>
                      <a:r>
                        <a:t>Y3</a:t>
                      </a:r>
                      <a:br/>
                      <a:r>
                        <a:t>w</a:t>
                      </a:r>
                      <a:br/>
                      <a:r>
                        <a:t>CR</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Y1-3 w/o CR</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38100">
                      <a:solidFill>
                        <a:srgbClr val="000000"/>
                      </a:solidFill>
                      <a:miter lim="400000"/>
                    </a:lnB>
                    <a:solidFill>
                      <a:srgbClr val="F2F2F2"/>
                    </a:solidFill>
                  </a:tcPr>
                </a:tc>
                <a:tc>
                  <a:txBody>
                    <a:bodyPr/>
                    <a:lstStyle/>
                    <a:p>
                      <a:pPr defTabSz="457200">
                        <a:defRPr b="1" sz="2400">
                          <a:uFill>
                            <a:solidFill>
                              <a:srgbClr val="000000"/>
                            </a:solidFill>
                          </a:uFill>
                          <a:latin typeface="Book Antiqua"/>
                          <a:ea typeface="Book Antiqua"/>
                          <a:cs typeface="Book Antiqua"/>
                          <a:sym typeface="Book Antiqua"/>
                        </a:defRPr>
                      </a:pPr>
                      <a:r>
                        <a:t>Y1-3</a:t>
                      </a:r>
                      <a:br/>
                      <a:r>
                        <a:t>w</a:t>
                      </a:r>
                      <a:br/>
                      <a:r>
                        <a:t>CR</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solidFill>
                      <a:srgbClr val="F2F2F2"/>
                    </a:solidFill>
                  </a:tcPr>
                </a:tc>
              </a:tr>
              <a:tr h="455975">
                <a:tc>
                  <a:txBody>
                    <a:bodyPr/>
                    <a:lstStyle/>
                    <a:p>
                      <a:pPr algn="l" defTabSz="457200">
                        <a:defRPr sz="2400">
                          <a:uFill>
                            <a:solidFill>
                              <a:srgbClr val="000000"/>
                            </a:solidFill>
                          </a:uFill>
                          <a:latin typeface="Book Antiqua"/>
                          <a:ea typeface="Book Antiqua"/>
                          <a:cs typeface="Book Antiqua"/>
                          <a:sym typeface="Book Antiqua"/>
                        </a:defRPr>
                      </a:pPr>
                      <a:r>
                        <a:t>0.01.02</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algn="l" defTabSz="457200">
                        <a:defRPr sz="2400">
                          <a:uFill>
                            <a:solidFill>
                              <a:srgbClr val="000000"/>
                            </a:solidFill>
                          </a:uFill>
                          <a:latin typeface="Book Antiqua"/>
                          <a:ea typeface="Book Antiqua"/>
                          <a:cs typeface="Book Antiqua"/>
                          <a:sym typeface="Book Antiqua"/>
                        </a:defRPr>
                      </a:pPr>
                      <a:r>
                        <a:t>Mgmt. Support NSF</a:t>
                      </a:r>
                    </a:p>
                  </a:txBody>
                  <a:tcPr marL="50800" marR="50800" marT="50800" marB="50800" anchor="ctr" anchorCtr="0" horzOverflow="overflow">
                    <a:lnL w="635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Princeton</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279</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279</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139</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139</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137</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137</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555</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555</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6350">
                      <a:solidFill>
                        <a:srgbClr val="000000"/>
                      </a:solidFill>
                      <a:miter lim="400000"/>
                    </a:lnB>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1.01.02.01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uFill>
                            <a:solidFill>
                              <a:srgbClr val="000000"/>
                            </a:solidFill>
                          </a:uFill>
                          <a:latin typeface="Book Antiqua"/>
                          <a:ea typeface="Book Antiqua"/>
                          <a:cs typeface="Book Antiqua"/>
                          <a:sym typeface="Book Antiqua"/>
                        </a:defRPr>
                      </a:pPr>
                      <a:r>
                        <a:t>UAr Base System</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UCLA</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130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130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121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121</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103</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103</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354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354</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1.01.02.02</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uFill>
                            <a:solidFill>
                              <a:srgbClr val="000000"/>
                            </a:solidFill>
                          </a:uFill>
                          <a:latin typeface="Book Antiqua"/>
                          <a:ea typeface="Book Antiqua"/>
                          <a:cs typeface="Book Antiqua"/>
                          <a:sym typeface="Book Antiqua"/>
                        </a:defRPr>
                      </a:pPr>
                      <a:r>
                        <a:t>UAr Pur. System</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r>
                        <a:t>Columbia</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591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591</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372</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372</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265</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265</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1.228</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1.228</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1.01.02.03</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uFill>
                            <a:solidFill>
                              <a:srgbClr val="000000"/>
                            </a:solidFill>
                          </a:uFill>
                          <a:latin typeface="Book Antiqua"/>
                          <a:ea typeface="Book Antiqua"/>
                          <a:cs typeface="Book Antiqua"/>
                          <a:sym typeface="Book Antiqua"/>
                        </a:defRPr>
                      </a:pPr>
                      <a:r>
                        <a:t>UAr Getter</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Princeton</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b="1" sz="2400">
                          <a:solidFill>
                            <a:schemeClr val="accent5">
                              <a:hueOff val="-82419"/>
                              <a:satOff val="-9513"/>
                              <a:lumOff val="-16343"/>
                            </a:schemeClr>
                          </a:solidFill>
                          <a:uFill>
                            <a:solidFill>
                              <a:srgbClr val="000000"/>
                            </a:solidFill>
                          </a:uFill>
                          <a:latin typeface="Book Antiqua"/>
                          <a:ea typeface="Book Antiqua"/>
                          <a:cs typeface="Book Antiqua"/>
                          <a:sym typeface="Book Antiqua"/>
                        </a:rPr>
                        <a:t>2</a:t>
                      </a: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solidFill>
                      <a:schemeClr val="accent4">
                        <a:hueOff val="348544"/>
                        <a:lumOff val="7139"/>
                      </a:schemeClr>
                    </a:solidFill>
                  </a:tcPr>
                </a:tc>
                <a:tc>
                  <a:txBody>
                    <a:bodyPr/>
                    <a:lstStyle/>
                    <a:p>
                      <a:pPr defTabSz="457200"/>
                      <a:r>
                        <a:rPr sz="2400">
                          <a:uFill>
                            <a:solidFill>
                              <a:srgbClr val="000000"/>
                            </a:solidFill>
                          </a:uFill>
                          <a:latin typeface="Book Antiqua"/>
                          <a:ea typeface="Book Antiqua"/>
                          <a:cs typeface="Book Antiqua"/>
                          <a:sym typeface="Book Antiqua"/>
                        </a:rPr>
                        <a:t>US$‎	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b="1" sz="2400">
                          <a:solidFill>
                            <a:schemeClr val="accent5">
                              <a:hueOff val="-82419"/>
                              <a:satOff val="-9513"/>
                              <a:lumOff val="-16343"/>
                            </a:schemeClr>
                          </a:solidFill>
                          <a:uFill>
                            <a:solidFill>
                              <a:srgbClr val="000000"/>
                            </a:solidFill>
                          </a:uFill>
                          <a:latin typeface="Book Antiqua"/>
                          <a:ea typeface="Book Antiqua"/>
                          <a:cs typeface="Book Antiqua"/>
                          <a:sym typeface="Book Antiqua"/>
                        </a:rPr>
                        <a:t>US$‎	487</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solidFill>
                      <a:schemeClr val="accent4">
                        <a:hueOff val="348544"/>
                        <a:lumOff val="7139"/>
                      </a:schemeClr>
                    </a:solidFill>
                  </a:tcPr>
                </a:tc>
                <a:tc>
                  <a:txBody>
                    <a:bodyPr/>
                    <a:lstStyle/>
                    <a:p>
                      <a:pPr defTabSz="457200"/>
                      <a:r>
                        <a:rPr sz="2400">
                          <a:uFill>
                            <a:solidFill>
                              <a:srgbClr val="000000"/>
                            </a:solidFill>
                          </a:uFill>
                          <a:latin typeface="Book Antiqua"/>
                          <a:ea typeface="Book Antiqua"/>
                          <a:cs typeface="Book Antiqua"/>
                          <a:sym typeface="Book Antiqua"/>
                        </a:rPr>
                        <a:t>US$‎	244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b="1" sz="2400">
                          <a:solidFill>
                            <a:schemeClr val="accent5">
                              <a:hueOff val="-82419"/>
                              <a:satOff val="-9513"/>
                              <a:lumOff val="-16343"/>
                            </a:schemeClr>
                          </a:solidFill>
                          <a:uFill>
                            <a:solidFill>
                              <a:srgbClr val="000000"/>
                            </a:solidFill>
                          </a:uFill>
                          <a:latin typeface="Book Antiqua"/>
                          <a:ea typeface="Book Antiqua"/>
                          <a:cs typeface="Book Antiqua"/>
                          <a:sym typeface="Book Antiqua"/>
                        </a:rPr>
                        <a:t>US$‎	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solidFill>
                      <a:schemeClr val="accent4">
                        <a:hueOff val="348544"/>
                        <a:lumOff val="7139"/>
                      </a:schemeClr>
                    </a:solidFill>
                  </a:tcPr>
                </a:tc>
                <a:tc>
                  <a:txBody>
                    <a:bodyPr/>
                    <a:lstStyle/>
                    <a:p>
                      <a:pPr defTabSz="457200"/>
                      <a:r>
                        <a:rPr sz="2400">
                          <a:uFill>
                            <a:solidFill>
                              <a:srgbClr val="000000"/>
                            </a:solidFill>
                          </a:uFill>
                          <a:latin typeface="Book Antiqua"/>
                          <a:ea typeface="Book Antiqua"/>
                          <a:cs typeface="Book Antiqua"/>
                          <a:sym typeface="Book Antiqua"/>
                        </a:rPr>
                        <a:t>US$‎	244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b="1" sz="2400">
                          <a:solidFill>
                            <a:schemeClr val="accent5">
                              <a:hueOff val="-82419"/>
                              <a:satOff val="-9513"/>
                              <a:lumOff val="-16343"/>
                            </a:schemeClr>
                          </a:solidFill>
                          <a:uFill>
                            <a:solidFill>
                              <a:srgbClr val="000000"/>
                            </a:solidFill>
                          </a:uFill>
                          <a:latin typeface="Book Antiqua"/>
                          <a:ea typeface="Book Antiqua"/>
                          <a:cs typeface="Book Antiqua"/>
                          <a:sym typeface="Book Antiqua"/>
                        </a:rPr>
                        <a:t>US$‎	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solidFill>
                      <a:schemeClr val="accent4">
                        <a:hueOff val="348544"/>
                        <a:lumOff val="7139"/>
                      </a:schemeClr>
                    </a:solidFill>
                  </a:tcPr>
                </a:tc>
                <a:tc>
                  <a:txBody>
                    <a:bodyPr/>
                    <a:lstStyle/>
                    <a:p>
                      <a:pPr defTabSz="457200"/>
                      <a:r>
                        <a:rPr sz="2400">
                          <a:uFill>
                            <a:solidFill>
                              <a:srgbClr val="000000"/>
                            </a:solidFill>
                          </a:uFill>
                          <a:latin typeface="Book Antiqua"/>
                          <a:ea typeface="Book Antiqua"/>
                          <a:cs typeface="Book Antiqua"/>
                          <a:sym typeface="Book Antiqua"/>
                        </a:rPr>
                        <a:t>US$‎	487</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487</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1.02.02.02</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uFill>
                            <a:solidFill>
                              <a:srgbClr val="000000"/>
                            </a:solidFill>
                          </a:uFill>
                          <a:latin typeface="Book Antiqua"/>
                          <a:ea typeface="Book Antiqua"/>
                          <a:cs typeface="Book Antiqua"/>
                          <a:sym typeface="Book Antiqua"/>
                        </a:defRPr>
                      </a:pPr>
                      <a:r>
                        <a:t>ID Assembly Tools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r>
                        <a:t>VTech &amp; Will.</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1.010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1.010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329</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329</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275</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275</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1.614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1.614</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1.02.04.01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uFill>
                            <a:solidFill>
                              <a:srgbClr val="000000"/>
                            </a:solidFill>
                          </a:uFill>
                          <a:latin typeface="Book Antiqua"/>
                          <a:ea typeface="Book Antiqua"/>
                          <a:cs typeface="Book Antiqua"/>
                          <a:sym typeface="Book Antiqua"/>
                        </a:defRPr>
                      </a:pPr>
                      <a:r>
                        <a:t>ID Acrylic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r>
                        <a:t>VTech &amp; Will.</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409</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409</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409</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409</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1.02.04.02</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uFill>
                            <a:solidFill>
                              <a:srgbClr val="000000"/>
                            </a:solidFill>
                          </a:uFill>
                          <a:latin typeface="Book Antiqua"/>
                          <a:ea typeface="Book Antiqua"/>
                          <a:cs typeface="Book Antiqua"/>
                          <a:sym typeface="Book Antiqua"/>
                        </a:defRPr>
                      </a:pPr>
                      <a:r>
                        <a:t>S2 System</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r>
                        <a:t>UCLA</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41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41</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45</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45</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6</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6</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93</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93</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1.02.04.03</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uFill>
                            <a:solidFill>
                              <a:srgbClr val="000000"/>
                            </a:solidFill>
                          </a:uFill>
                          <a:latin typeface="Book Antiqua"/>
                          <a:ea typeface="Book Antiqua"/>
                          <a:cs typeface="Book Antiqua"/>
                          <a:sym typeface="Book Antiqua"/>
                        </a:defRPr>
                      </a:pPr>
                      <a:r>
                        <a:t>Outer Cage</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r>
                        <a:t>Chicago &amp; UMass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b="1" sz="2400">
                          <a:solidFill>
                            <a:schemeClr val="accent5">
                              <a:hueOff val="-82419"/>
                              <a:satOff val="-9513"/>
                              <a:lumOff val="-16343"/>
                            </a:schemeClr>
                          </a:solidFill>
                          <a:uFill>
                            <a:solidFill>
                              <a:srgbClr val="000000"/>
                            </a:solidFill>
                          </a:uFill>
                          <a:latin typeface="Book Antiqua"/>
                          <a:ea typeface="Book Antiqua"/>
                          <a:cs typeface="Book Antiqua"/>
                          <a:sym typeface="Book Antiqua"/>
                        </a:rPr>
                        <a:t>1</a:t>
                      </a: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solidFill>
                      <a:schemeClr val="accent4">
                        <a:hueOff val="348544"/>
                        <a:lumOff val="7139"/>
                      </a:schemeClr>
                    </a:solidFill>
                  </a:tcPr>
                </a:tc>
                <a:tc>
                  <a:txBody>
                    <a:bodyPr/>
                    <a:lstStyle/>
                    <a:p>
                      <a:pPr defTabSz="457200"/>
                      <a:r>
                        <a:rPr sz="2400">
                          <a:uFill>
                            <a:solidFill>
                              <a:srgbClr val="000000"/>
                            </a:solidFill>
                          </a:uFill>
                          <a:latin typeface="Book Antiqua"/>
                          <a:ea typeface="Book Antiqua"/>
                          <a:cs typeface="Book Antiqua"/>
                          <a:sym typeface="Book Antiqua"/>
                        </a:rPr>
                        <a:t>US$‎	134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b="1" sz="2400">
                          <a:solidFill>
                            <a:schemeClr val="accent5">
                              <a:hueOff val="-82419"/>
                              <a:satOff val="-9513"/>
                              <a:lumOff val="-16343"/>
                            </a:schemeClr>
                          </a:solidFill>
                          <a:uFill>
                            <a:solidFill>
                              <a:srgbClr val="000000"/>
                            </a:solidFill>
                          </a:uFill>
                          <a:latin typeface="Book Antiqua"/>
                          <a:ea typeface="Book Antiqua"/>
                          <a:cs typeface="Book Antiqua"/>
                          <a:sym typeface="Book Antiqua"/>
                        </a:rPr>
                        <a:t>US$‎	302</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solidFill>
                      <a:schemeClr val="accent4">
                        <a:hueOff val="348544"/>
                        <a:lumOff val="7139"/>
                      </a:schemeClr>
                    </a:solidFill>
                  </a:tcPr>
                </a:tc>
                <a:tc>
                  <a:txBody>
                    <a:bodyPr/>
                    <a:lstStyle/>
                    <a:p>
                      <a:pPr defTabSz="457200"/>
                      <a:r>
                        <a:rPr sz="2400">
                          <a:uFill>
                            <a:solidFill>
                              <a:srgbClr val="000000"/>
                            </a:solidFill>
                          </a:uFill>
                          <a:latin typeface="Book Antiqua"/>
                          <a:ea typeface="Book Antiqua"/>
                          <a:cs typeface="Book Antiqua"/>
                          <a:sym typeface="Book Antiqua"/>
                        </a:rPr>
                        <a:t>US$‎	510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b="1" sz="2400">
                          <a:solidFill>
                            <a:schemeClr val="accent5">
                              <a:hueOff val="-82419"/>
                              <a:satOff val="-9513"/>
                              <a:lumOff val="-16343"/>
                            </a:schemeClr>
                          </a:solidFill>
                          <a:uFill>
                            <a:solidFill>
                              <a:srgbClr val="000000"/>
                            </a:solidFill>
                          </a:uFill>
                          <a:latin typeface="Book Antiqua"/>
                          <a:ea typeface="Book Antiqua"/>
                          <a:cs typeface="Book Antiqua"/>
                          <a:sym typeface="Book Antiqua"/>
                        </a:rPr>
                        <a:t>US$‎	342</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solidFill>
                      <a:schemeClr val="accent4">
                        <a:hueOff val="348544"/>
                        <a:lumOff val="7139"/>
                      </a:schemeClr>
                    </a:solidFill>
                  </a:tcPr>
                </a:tc>
                <a:tc>
                  <a:txBody>
                    <a:bodyPr/>
                    <a:lstStyle/>
                    <a:p>
                      <a:pPr defTabSz="457200">
                        <a:spcBef>
                          <a:spcPts val="1200"/>
                        </a:spcBef>
                      </a:pPr>
                      <a:r>
                        <a:rPr sz="2400">
                          <a:latin typeface="Book Antiqua"/>
                          <a:ea typeface="Book Antiqua"/>
                          <a:cs typeface="Book Antiqua"/>
                          <a:sym typeface="Book Antiqua"/>
                        </a:rPr>
                        <a:t>US$‎	74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74</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718</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718</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1.02.04.04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uFill>
                            <a:solidFill>
                              <a:srgbClr val="000000"/>
                            </a:solidFill>
                          </a:uFill>
                          <a:latin typeface="Book Antiqua"/>
                          <a:ea typeface="Book Antiqua"/>
                          <a:cs typeface="Book Antiqua"/>
                          <a:sym typeface="Book Antiqua"/>
                        </a:defRPr>
                      </a:pPr>
                      <a:r>
                        <a:t>HV System</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r>
                        <a:t>UC Davis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168</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168</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180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180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111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111</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459</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459</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1.02.04.05</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uFill>
                            <a:solidFill>
                              <a:srgbClr val="000000"/>
                            </a:solidFill>
                          </a:uFill>
                          <a:latin typeface="Book Antiqua"/>
                          <a:ea typeface="Book Antiqua"/>
                          <a:cs typeface="Book Antiqua"/>
                          <a:sym typeface="Book Antiqua"/>
                        </a:defRPr>
                      </a:pPr>
                      <a:r>
                        <a:t>Reflectors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r>
                        <a:t>UC Davis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32</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32</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99</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99</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131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131</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1.02.04.06</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uFill>
                            <a:solidFill>
                              <a:srgbClr val="000000"/>
                            </a:solidFill>
                          </a:uFill>
                          <a:latin typeface="Book Antiqua"/>
                          <a:ea typeface="Book Antiqua"/>
                          <a:cs typeface="Book Antiqua"/>
                          <a:sym typeface="Book Antiqua"/>
                        </a:defRPr>
                      </a:pPr>
                      <a:r>
                        <a:t>Wire Grid</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Houston</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215</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215</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202</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202</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213</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213</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630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630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1.02.05.01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uFill>
                            <a:solidFill>
                              <a:srgbClr val="000000"/>
                            </a:solidFill>
                          </a:uFill>
                          <a:latin typeface="Book Antiqua"/>
                          <a:ea typeface="Book Antiqua"/>
                          <a:cs typeface="Book Antiqua"/>
                          <a:sym typeface="Book Antiqua"/>
                        </a:defRPr>
                      </a:pPr>
                      <a:r>
                        <a:t>ID Flgs. &amp; Chimneys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UCLA</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118</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118</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240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240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154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154</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513</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513</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1.02.05.02</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uFill>
                            <a:solidFill>
                              <a:srgbClr val="000000"/>
                            </a:solidFill>
                          </a:uFill>
                          <a:latin typeface="Book Antiqua"/>
                          <a:ea typeface="Book Antiqua"/>
                          <a:cs typeface="Book Antiqua"/>
                          <a:sym typeface="Book Antiqua"/>
                        </a:defRPr>
                      </a:pPr>
                      <a:r>
                        <a:t>ID Adjustable Hangers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UCLA</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80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80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64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64</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56</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56</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200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200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1.02.05.03</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defRPr sz="2400">
                          <a:uFill>
                            <a:solidFill>
                              <a:srgbClr val="000000"/>
                            </a:solidFill>
                          </a:uFill>
                          <a:latin typeface="Book Antiqua"/>
                          <a:ea typeface="Book Antiqua"/>
                          <a:cs typeface="Book Antiqua"/>
                          <a:sym typeface="Book Antiqua"/>
                        </a:defRPr>
                      </a:pPr>
                      <a:r>
                        <a:t>ID Integration Support</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Princeton</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294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294</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450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450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306</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306</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1.051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1.051</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443309">
                <a:tc>
                  <a:txBody>
                    <a:bodyPr/>
                    <a:lstStyle/>
                    <a:p>
                      <a:pPr algn="l" defTabSz="457200">
                        <a:defRPr sz="2400">
                          <a:uFill>
                            <a:solidFill>
                              <a:srgbClr val="000000"/>
                            </a:solidFill>
                          </a:uFill>
                          <a:latin typeface="Book Antiqua"/>
                          <a:ea typeface="Book Antiqua"/>
                          <a:cs typeface="Book Antiqua"/>
                          <a:sym typeface="Book Antiqua"/>
                        </a:defRPr>
                      </a:pPr>
                      <a:r>
                        <a:t>1.04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defRPr sz="2400">
                          <a:uFill>
                            <a:solidFill>
                              <a:srgbClr val="000000"/>
                            </a:solidFill>
                          </a:uFill>
                          <a:latin typeface="Book Antiqua"/>
                          <a:ea typeface="Book Antiqua"/>
                          <a:cs typeface="Book Antiqua"/>
                          <a:sym typeface="Book Antiqua"/>
                        </a:defRPr>
                      </a:pPr>
                      <a:r>
                        <a:t>Calib. Deployment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Hawaii</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177</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177</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158</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158</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50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50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384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US$‎	384</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455975">
                <a:tc>
                  <a:txBody>
                    <a:bodyPr/>
                    <a:lstStyle/>
                    <a:p>
                      <a:pPr algn="l" defTabSz="457200">
                        <a:defRPr sz="2400">
                          <a:uFill>
                            <a:solidFill>
                              <a:srgbClr val="000000"/>
                            </a:solidFill>
                          </a:uFill>
                          <a:latin typeface="Book Antiqua"/>
                          <a:ea typeface="Book Antiqua"/>
                          <a:cs typeface="Book Antiqua"/>
                          <a:sym typeface="Book Antiqua"/>
                        </a:defRPr>
                      </a:pPr>
                      <a:r>
                        <a:t>1.09</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algn="l" defTabSz="457200">
                        <a:defRPr sz="2400">
                          <a:uFill>
                            <a:solidFill>
                              <a:srgbClr val="000000"/>
                            </a:solidFill>
                          </a:uFill>
                          <a:latin typeface="Book Antiqua"/>
                          <a:ea typeface="Book Antiqua"/>
                          <a:cs typeface="Book Antiqua"/>
                          <a:sym typeface="Book Antiqua"/>
                        </a:defRPr>
                      </a:pPr>
                      <a:r>
                        <a:t>Outreach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Fort Lewis &amp; PU</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70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70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70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70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71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71</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210</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US$‎	210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38100">
                      <a:solidFill>
                        <a:srgbClr val="000000"/>
                      </a:solidFill>
                      <a:miter lim="400000"/>
                    </a:lnB>
                    <a:noFill/>
                  </a:tcPr>
                </a:tc>
              </a:tr>
              <a:tr h="468641">
                <a:tc gridSpan="3">
                  <a:txBody>
                    <a:bodyPr/>
                    <a:lstStyle/>
                    <a:p>
                      <a:pPr defTabSz="457200">
                        <a:defRPr b="1" sz="2400">
                          <a:uFill>
                            <a:solidFill>
                              <a:srgbClr val="000000"/>
                            </a:solidFill>
                          </a:uFill>
                          <a:latin typeface="Book Antiqua"/>
                          <a:ea typeface="Book Antiqua"/>
                          <a:cs typeface="Book Antiqua"/>
                          <a:sym typeface="Book Antiqua"/>
                        </a:defRPr>
                      </a:pPr>
                      <a:r>
                        <a:t>All Sub-Systems</a:t>
                      </a:r>
                    </a:p>
                  </a:txBody>
                  <a:tcPr marL="50800" marR="50800" marT="50800" marB="50800" anchor="ctr" anchorCtr="0" horzOverflow="overflow">
                    <a:lnL w="38100">
                      <a:solidFill>
                        <a:srgbClr val="000000"/>
                      </a:solidFill>
                      <a:miter lim="400000"/>
                    </a:lnL>
                    <a:lnR w="38100">
                      <a:solidFill>
                        <a:srgbClr val="000000"/>
                      </a:solidFill>
                      <a:miter lim="400000"/>
                    </a:lnR>
                    <a:lnT w="38100">
                      <a:solidFill>
                        <a:srgbClr val="000000"/>
                      </a:solidFill>
                      <a:miter lim="400000"/>
                    </a:lnT>
                    <a:solidFill>
                      <a:srgbClr val="F2F2F2"/>
                    </a:solidFill>
                  </a:tcPr>
                </a:tc>
                <a:tc hMerge="1">
                  <a:tcPr/>
                </a:tc>
                <a:tc hMerge="1">
                  <a:tcPr/>
                </a:tc>
                <a:tc>
                  <a:txBody>
                    <a:bodyPr/>
                    <a:lstStyle/>
                    <a:p>
                      <a:pPr defTabSz="457200">
                        <a:defRPr b="1"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38100">
                      <a:solidFill>
                        <a:srgbClr val="000000"/>
                      </a:solidFill>
                      <a:miter lim="400000"/>
                    </a:lnL>
                    <a:lnR w="38100">
                      <a:solidFill>
                        <a:srgbClr val="000000"/>
                      </a:solidFill>
                      <a:miter lim="400000"/>
                    </a:lnR>
                    <a:lnT w="38100">
                      <a:solidFill>
                        <a:srgbClr val="000000"/>
                      </a:solidFill>
                      <a:miter lim="400000"/>
                    </a:lnT>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US$‎	3.749</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US$‎	4.405</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US$‎	3.223</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US$‎	2.811</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US$‎	2.063</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US$‎	1.819</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US$‎	9.036</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US$‎	9.036</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solidFill>
                      <a:srgbClr val="F2F2F2"/>
                    </a:solidFill>
                  </a:tcPr>
                </a:tc>
              </a:tr>
              <a:tr h="838200">
                <a:tc gridSpan="12">
                  <a:txBody>
                    <a:bodyPr/>
                    <a:lstStyle/>
                    <a:p>
                      <a:pPr indent="179999" defTabSz="457200">
                        <a:tabLst>
                          <a:tab pos="723900" algn="l"/>
                        </a:tabLst>
                        <a:defRPr b="0" sz="2400">
                          <a:latin typeface="Book Antiqua"/>
                          <a:ea typeface="Book Antiqua"/>
                          <a:cs typeface="Book Antiqua"/>
                          <a:sym typeface="Book Antiqua"/>
                        </a:defRPr>
                      </a:pPr>
                      <a:r>
                        <a:rPr b="1"/>
                        <a:t>Table V.A: </a:t>
                      </a:r>
                      <a:r>
                        <a:t>Budget profile by WBS, before and after consideration of the CRs submitted and/or approved.  Notable changes are highlighted.</a:t>
                      </a:r>
                    </a:p>
                  </a:txBody>
                  <a:tcPr marL="50800" marR="50800" marT="139700" marB="50800" anchor="ctr" anchorCtr="0" horzOverflow="overflow">
                    <a:lnL/>
                    <a:lnR/>
                    <a:lnT/>
                    <a:lnB/>
                  </a:tcPr>
                </a:tc>
                <a:tc hMerge="1">
                  <a:tcPr/>
                </a:tc>
                <a:tc hMerge="1">
                  <a:tcPr/>
                </a:tc>
                <a:tc hMerge="1">
                  <a:tcPr/>
                </a:tc>
                <a:tc hMerge="1">
                  <a:tcPr/>
                </a:tc>
                <a:tc hMerge="1">
                  <a:tcPr/>
                </a:tc>
                <a:tc hMerge="1">
                  <a:tcPr/>
                </a:tc>
                <a:tc hMerge="1">
                  <a:tcPr/>
                </a:tc>
                <a:tc hMerge="1">
                  <a:tcPr/>
                </a:tc>
                <a:tc hMerge="1">
                  <a:tcPr/>
                </a:tc>
                <a:tc hMerge="1">
                  <a:tcPr/>
                </a:tc>
                <a:tc hMerge="1">
                  <a:tcPr/>
                </a:tc>
              </a:tr>
            </a:tbl>
          </a:graphicData>
        </a:graphic>
      </p:graphicFrame>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99" name="Table 6"/>
          <p:cNvGraphicFramePr/>
          <p:nvPr/>
        </p:nvGraphicFramePr>
        <p:xfrm>
          <a:off x="3302000" y="2029129"/>
          <a:ext cx="5994400" cy="4546601"/>
        </p:xfrm>
        <a:graphic xmlns:a="http://schemas.openxmlformats.org/drawingml/2006/main">
          <a:graphicData uri="http://schemas.openxmlformats.org/drawingml/2006/table">
            <a:tbl>
              <a:tblPr firstCol="0" firstRow="0" lastCol="0" lastRow="1" bandCol="0" bandRow="1" rtl="0">
                <a:tableStyleId>{4C3C2611-4C71-4FC5-86AE-919BDF0F9419}</a:tableStyleId>
              </a:tblPr>
              <a:tblGrid>
                <a:gridCol w="2188307"/>
                <a:gridCol w="4103077"/>
                <a:gridCol w="2735384"/>
                <a:gridCol w="1367692"/>
                <a:gridCol w="1367692"/>
                <a:gridCol w="1367692"/>
                <a:gridCol w="1367692"/>
                <a:gridCol w="1094153"/>
                <a:gridCol w="1094153"/>
                <a:gridCol w="1094153"/>
              </a:tblGrid>
              <a:tr h="530960">
                <a:tc gridSpan="3">
                  <a:txBody>
                    <a:bodyPr/>
                    <a:lstStyle/>
                    <a:p>
                      <a:pPr defTabSz="457200">
                        <a:defRPr b="1" sz="2400">
                          <a:uFill>
                            <a:solidFill>
                              <a:srgbClr val="000000"/>
                            </a:solidFill>
                          </a:uFill>
                          <a:latin typeface="Book Antiqua"/>
                          <a:ea typeface="Book Antiqua"/>
                          <a:cs typeface="Book Antiqua"/>
                          <a:sym typeface="Book Antiqua"/>
                        </a:defRPr>
                      </a:pPr>
                      <a:r>
                        <a:t>Detailed EVM Data</a:t>
                      </a:r>
                    </a:p>
                  </a:txBody>
                  <a:tcPr marL="50800" marR="50800" marT="50800" marB="50800" anchor="ctr" anchorCtr="0" horzOverflow="overflow">
                    <a:lnL w="38100">
                      <a:solidFill>
                        <a:srgbClr val="000000"/>
                      </a:solidFill>
                      <a:miter lim="400000"/>
                    </a:lnL>
                    <a:lnR w="38100">
                      <a:solidFill>
                        <a:srgbClr val="000000"/>
                      </a:solidFill>
                      <a:miter lim="400000"/>
                    </a:lnR>
                    <a:lnT w="38100">
                      <a:solidFill>
                        <a:srgbClr val="000000"/>
                      </a:solidFill>
                      <a:miter lim="400000"/>
                    </a:lnT>
                    <a:lnB w="19050">
                      <a:solidFill>
                        <a:srgbClr val="000000"/>
                      </a:solidFill>
                      <a:miter lim="400000"/>
                    </a:lnB>
                    <a:solidFill>
                      <a:srgbClr val="F2F2F2"/>
                    </a:solidFill>
                  </a:tcPr>
                </a:tc>
                <a:tc hMerge="1">
                  <a:tcPr/>
                </a:tc>
                <a:tc hMerge="1">
                  <a:tcPr/>
                </a:tc>
                <a:tc gridSpan="4">
                  <a:txBody>
                    <a:bodyPr/>
                    <a:lstStyle/>
                    <a:p>
                      <a:pPr defTabSz="457200">
                        <a:defRPr b="1" sz="2400">
                          <a:uFill>
                            <a:solidFill>
                              <a:srgbClr val="000000"/>
                            </a:solidFill>
                          </a:uFill>
                          <a:latin typeface="Book Antiqua"/>
                          <a:ea typeface="Book Antiqua"/>
                          <a:cs typeface="Book Antiqua"/>
                          <a:sym typeface="Book Antiqua"/>
                        </a:defRPr>
                      </a:pPr>
                      <a:r>
                        <a:t>Cumulative [k$]</a:t>
                      </a:r>
                    </a:p>
                  </a:txBody>
                  <a:tcPr marL="50800" marR="50800" marT="50800" marB="50800" anchor="ctr" anchorCtr="0" horzOverflow="overflow">
                    <a:lnL w="38100">
                      <a:solidFill>
                        <a:srgbClr val="000000"/>
                      </a:solidFill>
                      <a:miter lim="400000"/>
                    </a:lnL>
                    <a:lnR w="38100">
                      <a:solidFill>
                        <a:srgbClr val="000000"/>
                      </a:solidFill>
                      <a:miter lim="400000"/>
                    </a:lnR>
                    <a:lnT w="38100">
                      <a:solidFill>
                        <a:srgbClr val="000000"/>
                      </a:solidFill>
                      <a:miter lim="400000"/>
                    </a:lnT>
                    <a:lnB w="19050">
                      <a:solidFill>
                        <a:srgbClr val="000000"/>
                      </a:solidFill>
                      <a:miter lim="400000"/>
                    </a:lnB>
                    <a:solidFill>
                      <a:srgbClr val="F2F2F2"/>
                    </a:solidFill>
                  </a:tcPr>
                </a:tc>
                <a:tc hMerge="1">
                  <a:tcPr/>
                </a:tc>
                <a:tc hMerge="1">
                  <a:tcPr/>
                </a:tc>
                <a:tc hMerge="1">
                  <a:tcPr/>
                </a:tc>
                <a:tc gridSpan="3">
                  <a:txBody>
                    <a:bodyPr/>
                    <a:lstStyle/>
                    <a:p>
                      <a:pPr defTabSz="457200">
                        <a:defRPr b="1" sz="2400">
                          <a:uFill>
                            <a:solidFill>
                              <a:srgbClr val="000000"/>
                            </a:solidFill>
                          </a:uFill>
                          <a:latin typeface="Book Antiqua"/>
                          <a:ea typeface="Book Antiqua"/>
                          <a:cs typeface="Book Antiqua"/>
                          <a:sym typeface="Book Antiqua"/>
                        </a:defRPr>
                      </a:pPr>
                      <a:r>
                        <a:t>Cumulative []</a:t>
                      </a:r>
                    </a:p>
                  </a:txBody>
                  <a:tcPr marL="50800" marR="50800" marT="50800" marB="50800" anchor="ctr" anchorCtr="0" horzOverflow="overflow">
                    <a:lnL w="38100">
                      <a:solidFill>
                        <a:srgbClr val="000000"/>
                      </a:solidFill>
                      <a:miter lim="400000"/>
                    </a:lnL>
                    <a:lnR w="38100">
                      <a:solidFill>
                        <a:srgbClr val="000000"/>
                      </a:solidFill>
                      <a:miter lim="400000"/>
                    </a:lnR>
                    <a:lnT w="38100">
                      <a:solidFill>
                        <a:srgbClr val="000000"/>
                      </a:solidFill>
                      <a:miter lim="400000"/>
                    </a:lnT>
                    <a:lnB w="19050">
                      <a:solidFill>
                        <a:srgbClr val="000000"/>
                      </a:solidFill>
                      <a:miter lim="400000"/>
                    </a:lnB>
                    <a:solidFill>
                      <a:srgbClr val="F2F2F2"/>
                    </a:solidFill>
                  </a:tcPr>
                </a:tc>
                <a:tc hMerge="1">
                  <a:tcPr/>
                </a:tc>
                <a:tc hMerge="1">
                  <a:tcPr/>
                </a:tc>
              </a:tr>
              <a:tr h="530960">
                <a:tc>
                  <a:txBody>
                    <a:bodyPr/>
                    <a:lstStyle/>
                    <a:p>
                      <a:pPr defTabSz="457200">
                        <a:defRPr b="1" sz="2400">
                          <a:uFill>
                            <a:solidFill>
                              <a:srgbClr val="000000"/>
                            </a:solidFill>
                          </a:uFill>
                          <a:latin typeface="Book Antiqua"/>
                          <a:ea typeface="Book Antiqua"/>
                          <a:cs typeface="Book Antiqua"/>
                          <a:sym typeface="Book Antiqua"/>
                        </a:defRPr>
                      </a:pPr>
                      <a:r>
                        <a:t>WBS</a:t>
                      </a:r>
                    </a:p>
                  </a:txBody>
                  <a:tcPr marL="50800" marR="50800" marT="50800" marB="50800" anchor="ctr" anchorCtr="0" horzOverflow="overflow">
                    <a:lnL w="38100">
                      <a:solidFill>
                        <a:srgbClr val="000000"/>
                      </a:solidFill>
                      <a:miter lim="400000"/>
                    </a:lnL>
                    <a:lnR w="6350">
                      <a:solidFill>
                        <a:srgbClr val="000000"/>
                      </a:solidFill>
                      <a:miter lim="400000"/>
                    </a:lnR>
                    <a:lnT w="19050">
                      <a:solidFill>
                        <a:srgbClr val="000000"/>
                      </a:solidFill>
                      <a:miter lim="400000"/>
                    </a:lnT>
                    <a:lnB w="38100">
                      <a:solidFill>
                        <a:srgbClr val="000000"/>
                      </a:solidFill>
                      <a:miter lim="400000"/>
                    </a:lnB>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Description</a:t>
                      </a:r>
                    </a:p>
                  </a:txBody>
                  <a:tcPr marL="50800" marR="50800" marT="50800" marB="50800" anchor="ctr" anchorCtr="0" horzOverflow="overflow">
                    <a:lnL w="6350">
                      <a:solidFill>
                        <a:srgbClr val="000000"/>
                      </a:solidFill>
                      <a:miter lim="400000"/>
                    </a:lnL>
                    <a:lnR w="6350">
                      <a:solidFill>
                        <a:srgbClr val="000000"/>
                      </a:solidFill>
                      <a:miter lim="400000"/>
                    </a:lnR>
                    <a:lnT w="19050">
                      <a:solidFill>
                        <a:srgbClr val="000000"/>
                      </a:solidFill>
                      <a:miter lim="400000"/>
                    </a:lnT>
                    <a:lnB w="38100">
                      <a:solidFill>
                        <a:srgbClr val="000000"/>
                      </a:solidFill>
                      <a:miter lim="400000"/>
                    </a:lnB>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Institution</a:t>
                      </a:r>
                    </a:p>
                  </a:txBody>
                  <a:tcPr marL="50800" marR="50800" marT="50800" marB="50800" anchor="ctr" anchorCtr="0" horzOverflow="overflow">
                    <a:lnL w="6350">
                      <a:solidFill>
                        <a:srgbClr val="000000"/>
                      </a:solidFill>
                      <a:miter lim="400000"/>
                    </a:lnL>
                    <a:lnR w="38100">
                      <a:solidFill>
                        <a:srgbClr val="000000"/>
                      </a:solidFill>
                      <a:miter lim="400000"/>
                    </a:lnR>
                    <a:lnT w="19050">
                      <a:solidFill>
                        <a:srgbClr val="000000"/>
                      </a:solidFill>
                      <a:miter lim="400000"/>
                    </a:lnT>
                    <a:lnB w="38100">
                      <a:solidFill>
                        <a:srgbClr val="000000"/>
                      </a:solidFill>
                      <a:miter lim="400000"/>
                    </a:lnB>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BAC</a:t>
                      </a:r>
                    </a:p>
                  </a:txBody>
                  <a:tcPr marL="50800" marR="50800" marT="50800" marB="50800" anchor="ctr" anchorCtr="0" horzOverflow="overflow">
                    <a:lnL w="38100">
                      <a:solidFill>
                        <a:srgbClr val="000000"/>
                      </a:solidFill>
                      <a:miter lim="400000"/>
                    </a:lnL>
                    <a:lnR w="6350">
                      <a:solidFill>
                        <a:srgbClr val="000000"/>
                      </a:solidFill>
                      <a:miter lim="400000"/>
                    </a:lnR>
                    <a:lnT w="19050">
                      <a:solidFill>
                        <a:srgbClr val="000000"/>
                      </a:solidFill>
                      <a:miter lim="400000"/>
                    </a:lnT>
                    <a:lnB w="38100">
                      <a:solidFill>
                        <a:srgbClr val="000000"/>
                      </a:solidFill>
                      <a:miter lim="400000"/>
                    </a:lnB>
                    <a:solidFill>
                      <a:srgbClr val="F2F2F2"/>
                    </a:solidFill>
                  </a:tcPr>
                </a:tc>
                <a:tc>
                  <a:txBody>
                    <a:bodyPr/>
                    <a:lstStyle/>
                    <a:p>
                      <a:pPr defTabSz="457200">
                        <a:defRPr b="1" sz="2400">
                          <a:uFill>
                            <a:solidFill>
                              <a:srgbClr val="000000"/>
                            </a:solidFill>
                          </a:uFill>
                          <a:latin typeface="Book Antiqua"/>
                          <a:ea typeface="Book Antiqua"/>
                          <a:cs typeface="Book Antiqua"/>
                          <a:sym typeface="Book Antiqua"/>
                        </a:defRPr>
                      </a:pPr>
                      <a:r>
                        <a:t>PV</a:t>
                      </a:r>
                    </a:p>
                  </a:txBody>
                  <a:tcPr marL="50800" marR="50800" marT="50800" marB="50800" anchor="ctr" anchorCtr="0" horzOverflow="overflow">
                    <a:lnL w="6350">
                      <a:solidFill>
                        <a:srgbClr val="000000"/>
                      </a:solidFill>
                      <a:miter lim="400000"/>
                    </a:lnL>
                    <a:lnR w="6350">
                      <a:solidFill>
                        <a:srgbClr val="000000"/>
                      </a:solidFill>
                      <a:miter lim="400000"/>
                    </a:lnR>
                    <a:lnT w="19050">
                      <a:solidFill>
                        <a:srgbClr val="000000"/>
                      </a:solidFill>
                      <a:miter lim="400000"/>
                    </a:lnT>
                    <a:lnB w="38100">
                      <a:solidFill>
                        <a:srgbClr val="000000"/>
                      </a:solidFill>
                      <a:miter lim="400000"/>
                    </a:lnB>
                    <a:solidFill>
                      <a:srgbClr val="F2F2F2"/>
                    </a:solidFill>
                  </a:tcPr>
                </a:tc>
                <a:tc>
                  <a:txBody>
                    <a:bodyPr/>
                    <a:lstStyle/>
                    <a:p>
                      <a:pPr defTabSz="457200">
                        <a:defRPr b="1" sz="2400">
                          <a:uFill>
                            <a:solidFill>
                              <a:srgbClr val="000000"/>
                            </a:solidFill>
                          </a:uFill>
                          <a:latin typeface="Book Antiqua"/>
                          <a:ea typeface="Book Antiqua"/>
                          <a:cs typeface="Book Antiqua"/>
                          <a:sym typeface="Book Antiqua"/>
                        </a:defRPr>
                      </a:pPr>
                      <a:r>
                        <a:t>EV</a:t>
                      </a:r>
                    </a:p>
                  </a:txBody>
                  <a:tcPr marL="50800" marR="50800" marT="50800" marB="50800" anchor="ctr" anchorCtr="0" horzOverflow="overflow">
                    <a:lnL w="6350">
                      <a:solidFill>
                        <a:srgbClr val="000000"/>
                      </a:solidFill>
                      <a:miter lim="400000"/>
                    </a:lnL>
                    <a:lnR w="6350">
                      <a:solidFill>
                        <a:srgbClr val="000000"/>
                      </a:solidFill>
                      <a:miter lim="400000"/>
                    </a:lnR>
                    <a:lnT w="19050">
                      <a:solidFill>
                        <a:srgbClr val="000000"/>
                      </a:solidFill>
                      <a:miter lim="400000"/>
                    </a:lnT>
                    <a:lnB w="38100">
                      <a:solidFill>
                        <a:srgbClr val="000000"/>
                      </a:solidFill>
                      <a:miter lim="400000"/>
                    </a:lnB>
                    <a:solidFill>
                      <a:srgbClr val="F2F2F2"/>
                    </a:solidFill>
                  </a:tcPr>
                </a:tc>
                <a:tc>
                  <a:txBody>
                    <a:bodyPr/>
                    <a:lstStyle/>
                    <a:p>
                      <a:pPr defTabSz="457200">
                        <a:defRPr b="1" sz="2400">
                          <a:uFill>
                            <a:solidFill>
                              <a:srgbClr val="000000"/>
                            </a:solidFill>
                          </a:uFill>
                          <a:latin typeface="Book Antiqua"/>
                          <a:ea typeface="Book Antiqua"/>
                          <a:cs typeface="Book Antiqua"/>
                          <a:sym typeface="Book Antiqua"/>
                        </a:defRPr>
                      </a:pPr>
                      <a:r>
                        <a:t>AC</a:t>
                      </a:r>
                    </a:p>
                  </a:txBody>
                  <a:tcPr marL="50800" marR="50800" marT="50800" marB="50800" anchor="ctr" anchorCtr="0" horzOverflow="overflow">
                    <a:lnL w="6350">
                      <a:solidFill>
                        <a:srgbClr val="000000"/>
                      </a:solidFill>
                      <a:miter lim="400000"/>
                    </a:lnL>
                    <a:lnR w="38100">
                      <a:solidFill>
                        <a:srgbClr val="000000"/>
                      </a:solidFill>
                      <a:miter lim="400000"/>
                    </a:lnR>
                    <a:lnT w="19050">
                      <a:solidFill>
                        <a:srgbClr val="000000"/>
                      </a:solidFill>
                      <a:miter lim="400000"/>
                    </a:lnT>
                    <a:lnB w="38100">
                      <a:solidFill>
                        <a:srgbClr val="000000"/>
                      </a:solidFill>
                      <a:miter lim="400000"/>
                    </a:lnB>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WC</a:t>
                      </a:r>
                    </a:p>
                  </a:txBody>
                  <a:tcPr marL="50800" marR="50800" marT="50800" marB="50800" anchor="ctr" anchorCtr="0" horzOverflow="overflow">
                    <a:lnL w="38100">
                      <a:solidFill>
                        <a:srgbClr val="000000"/>
                      </a:solidFill>
                      <a:miter lim="400000"/>
                    </a:lnL>
                    <a:lnR w="6350">
                      <a:solidFill>
                        <a:srgbClr val="000000"/>
                      </a:solidFill>
                      <a:miter lim="400000"/>
                    </a:lnR>
                    <a:lnT w="19050">
                      <a:solidFill>
                        <a:srgbClr val="000000"/>
                      </a:solidFill>
                      <a:miter lim="400000"/>
                    </a:lnT>
                    <a:lnB w="38100">
                      <a:solidFill>
                        <a:srgbClr val="000000"/>
                      </a:solidFill>
                      <a:miter lim="400000"/>
                    </a:lnB>
                    <a:solidFill>
                      <a:srgbClr val="F2F2F2"/>
                    </a:solidFill>
                  </a:tcPr>
                </a:tc>
                <a:tc>
                  <a:txBody>
                    <a:bodyPr/>
                    <a:lstStyle/>
                    <a:p>
                      <a:pPr defTabSz="457200">
                        <a:defRPr b="1" sz="2400">
                          <a:uFill>
                            <a:solidFill>
                              <a:srgbClr val="000000"/>
                            </a:solidFill>
                          </a:uFill>
                          <a:latin typeface="Book Antiqua"/>
                          <a:ea typeface="Book Antiqua"/>
                          <a:cs typeface="Book Antiqua"/>
                          <a:sym typeface="Book Antiqua"/>
                        </a:defRPr>
                      </a:pPr>
                      <a:r>
                        <a:t>CPI</a:t>
                      </a:r>
                    </a:p>
                  </a:txBody>
                  <a:tcPr marL="50800" marR="50800" marT="50800" marB="50800" anchor="ctr" anchorCtr="0" horzOverflow="overflow">
                    <a:lnL w="6350">
                      <a:solidFill>
                        <a:srgbClr val="000000"/>
                      </a:solidFill>
                      <a:miter lim="400000"/>
                    </a:lnL>
                    <a:lnR w="6350">
                      <a:solidFill>
                        <a:srgbClr val="000000"/>
                      </a:solidFill>
                      <a:miter lim="400000"/>
                    </a:lnR>
                    <a:lnT w="19050">
                      <a:solidFill>
                        <a:srgbClr val="000000"/>
                      </a:solidFill>
                      <a:miter lim="400000"/>
                    </a:lnT>
                    <a:lnB w="38100">
                      <a:solidFill>
                        <a:srgbClr val="000000"/>
                      </a:solidFill>
                      <a:miter lim="400000"/>
                    </a:lnB>
                    <a:solidFill>
                      <a:srgbClr val="F2F2F2"/>
                    </a:solidFill>
                  </a:tcPr>
                </a:tc>
                <a:tc>
                  <a:txBody>
                    <a:bodyPr/>
                    <a:lstStyle/>
                    <a:p>
                      <a:pPr defTabSz="457200">
                        <a:defRPr b="1" sz="2400">
                          <a:uFill>
                            <a:solidFill>
                              <a:srgbClr val="000000"/>
                            </a:solidFill>
                          </a:uFill>
                          <a:latin typeface="Book Antiqua"/>
                          <a:ea typeface="Book Antiqua"/>
                          <a:cs typeface="Book Antiqua"/>
                          <a:sym typeface="Book Antiqua"/>
                        </a:defRPr>
                      </a:pPr>
                      <a:r>
                        <a:t>SPI</a:t>
                      </a:r>
                    </a:p>
                  </a:txBody>
                  <a:tcPr marL="50800" marR="50800" marT="50800" marB="50800" anchor="ctr" anchorCtr="0" horzOverflow="overflow">
                    <a:lnL w="6350">
                      <a:solidFill>
                        <a:srgbClr val="000000"/>
                      </a:solidFill>
                      <a:miter lim="400000"/>
                    </a:lnL>
                    <a:lnR w="38100">
                      <a:solidFill>
                        <a:srgbClr val="000000"/>
                      </a:solidFill>
                      <a:miter lim="400000"/>
                    </a:lnR>
                    <a:lnT w="19050">
                      <a:solidFill>
                        <a:srgbClr val="000000"/>
                      </a:solidFill>
                      <a:miter lim="400000"/>
                    </a:lnT>
                    <a:lnB w="38100">
                      <a:solidFill>
                        <a:srgbClr val="000000"/>
                      </a:solidFill>
                      <a:miter lim="400000"/>
                    </a:lnB>
                    <a:solidFill>
                      <a:srgbClr val="F2F2F2"/>
                    </a:solidFill>
                  </a:tcPr>
                </a:tc>
              </a:tr>
              <a:tr h="516610">
                <a:tc>
                  <a:txBody>
                    <a:bodyPr/>
                    <a:lstStyle/>
                    <a:p>
                      <a:pPr algn="l" defTabSz="457200"/>
                      <a:r>
                        <a:rPr sz="2400">
                          <a:uFill>
                            <a:solidFill>
                              <a:srgbClr val="000000"/>
                            </a:solidFill>
                          </a:uFill>
                          <a:latin typeface="Book Antiqua"/>
                          <a:ea typeface="Book Antiqua"/>
                          <a:cs typeface="Book Antiqua"/>
                          <a:sym typeface="Book Antiqua"/>
                        </a:rPr>
                        <a:t>0.01.02</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algn="l" defTabSz="457200"/>
                      <a:r>
                        <a:rPr sz="2400">
                          <a:uFill>
                            <a:solidFill>
                              <a:srgbClr val="000000"/>
                            </a:solidFill>
                          </a:uFill>
                          <a:latin typeface="Book Antiqua"/>
                          <a:ea typeface="Book Antiqua"/>
                          <a:cs typeface="Book Antiqua"/>
                          <a:sym typeface="Book Antiqua"/>
                        </a:rPr>
                        <a:t>Mgmt. Support NSF</a:t>
                      </a:r>
                    </a:p>
                  </a:txBody>
                  <a:tcPr marL="50800" marR="50800" marT="50800" marB="50800" anchor="ctr" anchorCtr="0" horzOverflow="overflow">
                    <a:lnL w="635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Princeton</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555,1 US$</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229,2 US$</a:t>
                      </a:r>
                    </a:p>
                  </a:txBody>
                  <a:tcPr marL="50800" marR="50800" marT="50800" marB="50800" anchor="ctr" anchorCtr="0" horzOverflow="overflow">
                    <a:lnL w="635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229,2 US$</a:t>
                      </a:r>
                    </a:p>
                  </a:txBody>
                  <a:tcPr marL="50800" marR="50800" marT="50800" marB="50800" anchor="ctr" anchorCtr="0" horzOverflow="overflow">
                    <a:lnL w="635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165,6 US$</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16555,5 %</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0,41</a:t>
                      </a:r>
                    </a:p>
                  </a:txBody>
                  <a:tcPr marL="50800" marR="50800" marT="50800" marB="50800" anchor="ctr" anchorCtr="0" horzOverflow="overflow">
                    <a:lnL w="6350">
                      <a:solidFill>
                        <a:srgbClr val="000000"/>
                      </a:solidFill>
                      <a:miter lim="400000"/>
                    </a:lnL>
                    <a:lnR w="6350">
                      <a:solidFill>
                        <a:srgbClr val="000000"/>
                      </a:solidFill>
                      <a:miter lim="400000"/>
                    </a:lnR>
                    <a:lnT w="3810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1,38</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lnB w="6350">
                      <a:solidFill>
                        <a:srgbClr val="000000"/>
                      </a:solidFill>
                      <a:miter lim="400000"/>
                    </a:lnB>
                  </a:tcPr>
                </a:tc>
              </a:tr>
              <a:tr h="502259">
                <a:tc>
                  <a:txBody>
                    <a:bodyPr/>
                    <a:lstStyle/>
                    <a:p>
                      <a:pPr algn="l" defTabSz="457200"/>
                      <a:r>
                        <a:rPr sz="2400">
                          <a:uFill>
                            <a:solidFill>
                              <a:srgbClr val="000000"/>
                            </a:solidFill>
                          </a:uFill>
                          <a:latin typeface="Book Antiqua"/>
                          <a:ea typeface="Book Antiqua"/>
                          <a:cs typeface="Book Antiqua"/>
                          <a:sym typeface="Book Antiqua"/>
                        </a:rPr>
                        <a:t>1.01.02.01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r>
                        <a:rPr sz="2400">
                          <a:uFill>
                            <a:solidFill>
                              <a:srgbClr val="000000"/>
                            </a:solidFill>
                          </a:uFill>
                          <a:latin typeface="Book Antiqua"/>
                          <a:ea typeface="Book Antiqua"/>
                          <a:cs typeface="Book Antiqua"/>
                          <a:sym typeface="Book Antiqua"/>
                        </a:rPr>
                        <a:t>UAr Base System</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UCLA</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353,6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502259">
                <a:tc>
                  <a:txBody>
                    <a:bodyPr/>
                    <a:lstStyle/>
                    <a:p>
                      <a:pPr algn="l" defTabSz="457200"/>
                      <a:r>
                        <a:rPr sz="2400">
                          <a:uFill>
                            <a:solidFill>
                              <a:srgbClr val="000000"/>
                            </a:solidFill>
                          </a:uFill>
                          <a:latin typeface="Book Antiqua"/>
                          <a:ea typeface="Book Antiqua"/>
                          <a:cs typeface="Book Antiqua"/>
                          <a:sym typeface="Book Antiqua"/>
                        </a:rPr>
                        <a:t>1.01.02.02</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r>
                        <a:rPr sz="2400">
                          <a:uFill>
                            <a:solidFill>
                              <a:srgbClr val="000000"/>
                            </a:solidFill>
                          </a:uFill>
                          <a:latin typeface="Book Antiqua"/>
                          <a:ea typeface="Book Antiqua"/>
                          <a:cs typeface="Book Antiqua"/>
                          <a:sym typeface="Book Antiqua"/>
                        </a:rPr>
                        <a:t>UAr Purification System</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Columbia</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1.228,0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162,8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204,6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94,4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4408,806 %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0,17</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2,17</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502259">
                <a:tc>
                  <a:txBody>
                    <a:bodyPr/>
                    <a:lstStyle/>
                    <a:p>
                      <a:pPr algn="l" defTabSz="457200"/>
                      <a:r>
                        <a:rPr sz="2400">
                          <a:uFill>
                            <a:solidFill>
                              <a:srgbClr val="000000"/>
                            </a:solidFill>
                          </a:uFill>
                          <a:latin typeface="Book Antiqua"/>
                          <a:ea typeface="Book Antiqua"/>
                          <a:cs typeface="Book Antiqua"/>
                          <a:sym typeface="Book Antiqua"/>
                        </a:rPr>
                        <a:t>1.01.02.03</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r>
                        <a:rPr sz="2400">
                          <a:uFill>
                            <a:solidFill>
                              <a:srgbClr val="000000"/>
                            </a:solidFill>
                          </a:uFill>
                          <a:latin typeface="Book Antiqua"/>
                          <a:ea typeface="Book Antiqua"/>
                          <a:cs typeface="Book Antiqua"/>
                          <a:sym typeface="Book Antiqua"/>
                        </a:rPr>
                        <a:t>UAr Getter</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Princeton</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487,3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502259">
                <a:tc>
                  <a:txBody>
                    <a:bodyPr/>
                    <a:lstStyle/>
                    <a:p>
                      <a:pPr algn="l" defTabSz="457200"/>
                      <a:r>
                        <a:rPr sz="2400">
                          <a:uFill>
                            <a:solidFill>
                              <a:srgbClr val="000000"/>
                            </a:solidFill>
                          </a:uFill>
                          <a:latin typeface="Book Antiqua"/>
                          <a:ea typeface="Book Antiqua"/>
                          <a:cs typeface="Book Antiqua"/>
                          <a:sym typeface="Book Antiqua"/>
                        </a:rPr>
                        <a:t>1.02.02.02</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r>
                        <a:rPr sz="2400">
                          <a:uFill>
                            <a:solidFill>
                              <a:srgbClr val="000000"/>
                            </a:solidFill>
                          </a:uFill>
                          <a:latin typeface="Book Antiqua"/>
                          <a:ea typeface="Book Antiqua"/>
                          <a:cs typeface="Book Antiqua"/>
                          <a:sym typeface="Book Antiqua"/>
                        </a:rPr>
                        <a:t>ID Assembly Tools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VTech &amp; Will.</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1.613,9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197,6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661,7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558,0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0,37</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1,19</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502259">
                <a:tc>
                  <a:txBody>
                    <a:bodyPr/>
                    <a:lstStyle/>
                    <a:p>
                      <a:pPr algn="l" defTabSz="457200"/>
                      <a:r>
                        <a:rPr sz="2400">
                          <a:uFill>
                            <a:solidFill>
                              <a:srgbClr val="000000"/>
                            </a:solidFill>
                          </a:uFill>
                          <a:latin typeface="Book Antiqua"/>
                          <a:ea typeface="Book Antiqua"/>
                          <a:cs typeface="Book Antiqua"/>
                          <a:sym typeface="Book Antiqua"/>
                        </a:rPr>
                        <a:t>1.02.04.01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r>
                        <a:rPr sz="2400">
                          <a:uFill>
                            <a:solidFill>
                              <a:srgbClr val="000000"/>
                            </a:solidFill>
                          </a:uFill>
                          <a:latin typeface="Book Antiqua"/>
                          <a:ea typeface="Book Antiqua"/>
                          <a:cs typeface="Book Antiqua"/>
                          <a:sym typeface="Book Antiqua"/>
                        </a:rPr>
                        <a:t>ID Acrylic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VTech &amp; Will.</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409,2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141,9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245,5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205,4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0,90</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1,20</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502259">
                <a:tc>
                  <a:txBody>
                    <a:bodyPr/>
                    <a:lstStyle/>
                    <a:p>
                      <a:pPr algn="l" defTabSz="457200"/>
                      <a:r>
                        <a:rPr sz="2400">
                          <a:uFill>
                            <a:solidFill>
                              <a:srgbClr val="000000"/>
                            </a:solidFill>
                          </a:uFill>
                          <a:latin typeface="Book Antiqua"/>
                          <a:ea typeface="Book Antiqua"/>
                          <a:cs typeface="Book Antiqua"/>
                          <a:sym typeface="Book Antiqua"/>
                        </a:rPr>
                        <a:t>1.02.04.02</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r>
                        <a:rPr sz="2400">
                          <a:uFill>
                            <a:solidFill>
                              <a:srgbClr val="000000"/>
                            </a:solidFill>
                          </a:uFill>
                          <a:latin typeface="Book Antiqua"/>
                          <a:ea typeface="Book Antiqua"/>
                          <a:cs typeface="Book Antiqua"/>
                          <a:sym typeface="Book Antiqua"/>
                        </a:rPr>
                        <a:t>S2 System</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UCLA</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92,9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502259">
                <a:tc>
                  <a:txBody>
                    <a:bodyPr/>
                    <a:lstStyle/>
                    <a:p>
                      <a:pPr algn="l" defTabSz="457200"/>
                      <a:r>
                        <a:rPr sz="2400">
                          <a:uFill>
                            <a:solidFill>
                              <a:srgbClr val="000000"/>
                            </a:solidFill>
                          </a:uFill>
                          <a:latin typeface="Book Antiqua"/>
                          <a:ea typeface="Book Antiqua"/>
                          <a:cs typeface="Book Antiqua"/>
                          <a:sym typeface="Book Antiqua"/>
                        </a:rPr>
                        <a:t>1.02.04.03</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r>
                        <a:rPr sz="2400">
                          <a:uFill>
                            <a:solidFill>
                              <a:srgbClr val="000000"/>
                            </a:solidFill>
                          </a:uFill>
                          <a:latin typeface="Book Antiqua"/>
                          <a:ea typeface="Book Antiqua"/>
                          <a:cs typeface="Book Antiqua"/>
                          <a:sym typeface="Book Antiqua"/>
                        </a:rPr>
                        <a:t>Outer Cage</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Chicago &amp; UMass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717,0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61,6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56,4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51,9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3459,5 %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0,08</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1,09</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502259">
                <a:tc>
                  <a:txBody>
                    <a:bodyPr/>
                    <a:lstStyle/>
                    <a:p>
                      <a:pPr algn="l" defTabSz="457200"/>
                      <a:r>
                        <a:rPr sz="2400">
                          <a:uFill>
                            <a:solidFill>
                              <a:srgbClr val="000000"/>
                            </a:solidFill>
                          </a:uFill>
                          <a:latin typeface="Book Antiqua"/>
                          <a:ea typeface="Book Antiqua"/>
                          <a:cs typeface="Book Antiqua"/>
                          <a:sym typeface="Book Antiqua"/>
                        </a:rPr>
                        <a:t>1.02.04.04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r>
                        <a:rPr sz="2400">
                          <a:uFill>
                            <a:solidFill>
                              <a:srgbClr val="000000"/>
                            </a:solidFill>
                          </a:uFill>
                          <a:latin typeface="Book Antiqua"/>
                          <a:ea typeface="Book Antiqua"/>
                          <a:cs typeface="Book Antiqua"/>
                          <a:sym typeface="Book Antiqua"/>
                        </a:rPr>
                        <a:t>HV System</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UC Davis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457,6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3,2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502259">
                <a:tc>
                  <a:txBody>
                    <a:bodyPr/>
                    <a:lstStyle/>
                    <a:p>
                      <a:pPr algn="l" defTabSz="457200"/>
                      <a:r>
                        <a:rPr sz="2400">
                          <a:uFill>
                            <a:solidFill>
                              <a:srgbClr val="000000"/>
                            </a:solidFill>
                          </a:uFill>
                          <a:latin typeface="Book Antiqua"/>
                          <a:ea typeface="Book Antiqua"/>
                          <a:cs typeface="Book Antiqua"/>
                          <a:sym typeface="Book Antiqua"/>
                        </a:rPr>
                        <a:t>1.02.04.05</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r>
                        <a:rPr sz="2400">
                          <a:uFill>
                            <a:solidFill>
                              <a:srgbClr val="000000"/>
                            </a:solidFill>
                          </a:uFill>
                          <a:latin typeface="Book Antiqua"/>
                          <a:ea typeface="Book Antiqua"/>
                          <a:cs typeface="Book Antiqua"/>
                          <a:sym typeface="Book Antiqua"/>
                        </a:rPr>
                        <a:t>Reflectors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UC Davis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132,2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502259">
                <a:tc>
                  <a:txBody>
                    <a:bodyPr/>
                    <a:lstStyle/>
                    <a:p>
                      <a:pPr algn="l" defTabSz="457200"/>
                      <a:r>
                        <a:rPr sz="2400">
                          <a:uFill>
                            <a:solidFill>
                              <a:srgbClr val="000000"/>
                            </a:solidFill>
                          </a:uFill>
                          <a:latin typeface="Book Antiqua"/>
                          <a:ea typeface="Book Antiqua"/>
                          <a:cs typeface="Book Antiqua"/>
                          <a:sym typeface="Book Antiqua"/>
                        </a:rPr>
                        <a:t>1.02.04.06</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r>
                        <a:rPr sz="2400">
                          <a:uFill>
                            <a:solidFill>
                              <a:srgbClr val="000000"/>
                            </a:solidFill>
                          </a:uFill>
                          <a:latin typeface="Book Antiqua"/>
                          <a:ea typeface="Book Antiqua"/>
                          <a:cs typeface="Book Antiqua"/>
                          <a:sym typeface="Book Antiqua"/>
                        </a:rPr>
                        <a:t>Wire Grid</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Houston</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630,5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141,6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502259">
                <a:tc>
                  <a:txBody>
                    <a:bodyPr/>
                    <a:lstStyle/>
                    <a:p>
                      <a:pPr algn="l" defTabSz="457200"/>
                      <a:r>
                        <a:rPr sz="2400">
                          <a:uFill>
                            <a:solidFill>
                              <a:srgbClr val="000000"/>
                            </a:solidFill>
                          </a:uFill>
                          <a:latin typeface="Book Antiqua"/>
                          <a:ea typeface="Book Antiqua"/>
                          <a:cs typeface="Book Antiqua"/>
                          <a:sym typeface="Book Antiqua"/>
                        </a:rPr>
                        <a:t>1.02.05.01</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r>
                        <a:rPr sz="2400">
                          <a:uFill>
                            <a:solidFill>
                              <a:srgbClr val="000000"/>
                            </a:solidFill>
                          </a:uFill>
                          <a:latin typeface="Book Antiqua"/>
                          <a:ea typeface="Book Antiqua"/>
                          <a:cs typeface="Book Antiqua"/>
                          <a:sym typeface="Book Antiqua"/>
                        </a:rPr>
                        <a:t>ID Flanges &amp; Chimneys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UCLA</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512,5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502259">
                <a:tc>
                  <a:txBody>
                    <a:bodyPr/>
                    <a:lstStyle/>
                    <a:p>
                      <a:pPr algn="l" defTabSz="457200"/>
                      <a:r>
                        <a:rPr sz="2400">
                          <a:uFill>
                            <a:solidFill>
                              <a:srgbClr val="000000"/>
                            </a:solidFill>
                          </a:uFill>
                          <a:latin typeface="Book Antiqua"/>
                          <a:ea typeface="Book Antiqua"/>
                          <a:cs typeface="Book Antiqua"/>
                          <a:sym typeface="Book Antiqua"/>
                        </a:rPr>
                        <a:t>1.02.05.02</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r>
                        <a:rPr sz="2400">
                          <a:uFill>
                            <a:solidFill>
                              <a:srgbClr val="000000"/>
                            </a:solidFill>
                          </a:uFill>
                          <a:latin typeface="Book Antiqua"/>
                          <a:ea typeface="Book Antiqua"/>
                          <a:cs typeface="Book Antiqua"/>
                          <a:sym typeface="Book Antiqua"/>
                        </a:rPr>
                        <a:t>ID Adjustable Hangers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UCLA</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200,0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502259">
                <a:tc>
                  <a:txBody>
                    <a:bodyPr/>
                    <a:lstStyle/>
                    <a:p>
                      <a:pPr algn="l" defTabSz="457200"/>
                      <a:r>
                        <a:rPr sz="2400">
                          <a:uFill>
                            <a:solidFill>
                              <a:srgbClr val="000000"/>
                            </a:solidFill>
                          </a:uFill>
                          <a:latin typeface="Book Antiqua"/>
                          <a:ea typeface="Book Antiqua"/>
                          <a:cs typeface="Book Antiqua"/>
                          <a:sym typeface="Book Antiqua"/>
                        </a:rPr>
                        <a:t>1.02.05.03</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l" defTabSz="457200"/>
                      <a:r>
                        <a:rPr sz="2400">
                          <a:uFill>
                            <a:solidFill>
                              <a:srgbClr val="000000"/>
                            </a:solidFill>
                          </a:uFill>
                          <a:latin typeface="Book Antiqua"/>
                          <a:ea typeface="Book Antiqua"/>
                          <a:cs typeface="Book Antiqua"/>
                          <a:sym typeface="Book Antiqua"/>
                        </a:rPr>
                        <a:t>ID Integration Support</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Princeton</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1.050,6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119,6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124,7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116,7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11669,7 %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0,12</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1,07</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noFill/>
                  </a:tcPr>
                </a:tc>
              </a:tr>
              <a:tr h="502259">
                <a:tc>
                  <a:txBody>
                    <a:bodyPr/>
                    <a:lstStyle/>
                    <a:p>
                      <a:pPr algn="l" defTabSz="457200"/>
                      <a:r>
                        <a:rPr sz="2400">
                          <a:uFill>
                            <a:solidFill>
                              <a:srgbClr val="000000"/>
                            </a:solidFill>
                          </a:uFill>
                          <a:latin typeface="Book Antiqua"/>
                          <a:ea typeface="Book Antiqua"/>
                          <a:cs typeface="Book Antiqua"/>
                          <a:sym typeface="Book Antiqua"/>
                        </a:rPr>
                        <a:t>1.04</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l" defTabSz="457200"/>
                      <a:r>
                        <a:rPr sz="2400">
                          <a:uFill>
                            <a:solidFill>
                              <a:srgbClr val="000000"/>
                            </a:solidFill>
                          </a:uFill>
                          <a:latin typeface="Book Antiqua"/>
                          <a:ea typeface="Book Antiqua"/>
                          <a:cs typeface="Book Antiqua"/>
                          <a:sym typeface="Book Antiqua"/>
                        </a:rPr>
                        <a:t>Calib. Deployment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Hawaii</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384,4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1,1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algn="r" defTabSz="457200"/>
                      <a:r>
                        <a:rPr sz="2400">
                          <a:uFill>
                            <a:solidFill>
                              <a:srgbClr val="000000"/>
                            </a:solidFill>
                          </a:uFill>
                          <a:latin typeface="Book Antiqua"/>
                          <a:ea typeface="Book Antiqua"/>
                          <a:cs typeface="Book Antiqua"/>
                          <a:sym typeface="Book Antiqua"/>
                        </a:rPr>
                        <a:t>0,0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tcPr>
                </a:tc>
                <a:tc>
                  <a:txBody>
                    <a:bodyPr/>
                    <a:lstStyle/>
                    <a:p>
                      <a:pPr defTabSz="457200">
                        <a:defRPr sz="2400">
                          <a:uFill>
                            <a:solidFill>
                              <a:srgbClr val="000000"/>
                            </a:solidFill>
                          </a:uFill>
                          <a:latin typeface="Book Antiqua"/>
                          <a:ea typeface="Book Antiqua"/>
                          <a:cs typeface="Book Antiqua"/>
                          <a:sym typeface="Book Antiqua"/>
                        </a:defRPr>
                      </a:pP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6350">
                      <a:solidFill>
                        <a:srgbClr val="000000"/>
                      </a:solidFill>
                      <a:miter lim="400000"/>
                    </a:lnB>
                  </a:tcPr>
                </a:tc>
              </a:tr>
              <a:tr h="516610">
                <a:tc>
                  <a:txBody>
                    <a:bodyPr/>
                    <a:lstStyle/>
                    <a:p>
                      <a:pPr algn="l" defTabSz="457200"/>
                      <a:r>
                        <a:rPr sz="2400">
                          <a:uFill>
                            <a:solidFill>
                              <a:srgbClr val="000000"/>
                            </a:solidFill>
                          </a:uFill>
                          <a:latin typeface="Book Antiqua"/>
                          <a:ea typeface="Book Antiqua"/>
                          <a:cs typeface="Book Antiqua"/>
                          <a:sym typeface="Book Antiqua"/>
                        </a:rPr>
                        <a:t>1.09</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algn="l" defTabSz="457200"/>
                      <a:r>
                        <a:rPr sz="2400">
                          <a:uFill>
                            <a:solidFill>
                              <a:srgbClr val="000000"/>
                            </a:solidFill>
                          </a:uFill>
                          <a:latin typeface="Book Antiqua"/>
                          <a:ea typeface="Book Antiqua"/>
                          <a:cs typeface="Book Antiqua"/>
                          <a:sym typeface="Book Antiqua"/>
                        </a:rPr>
                        <a:t>Outreach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Fort Lewis &amp; PU</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3810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210,1 US$</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25,0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18,1 US$</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algn="r" defTabSz="457200"/>
                      <a:r>
                        <a:rPr sz="2400">
                          <a:uFill>
                            <a:solidFill>
                              <a:srgbClr val="000000"/>
                            </a:solidFill>
                          </a:uFill>
                          <a:latin typeface="Book Antiqua"/>
                          <a:ea typeface="Book Antiqua"/>
                          <a:cs typeface="Book Antiqua"/>
                          <a:sym typeface="Book Antiqua"/>
                        </a:rPr>
                        <a:t>13,1 US$</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0 %</a:t>
                      </a:r>
                    </a:p>
                  </a:txBody>
                  <a:tcPr marL="50800" marR="50800" marT="50800" marB="50800" anchor="ctr" anchorCtr="0" horzOverflow="overflow">
                    <a:lnL w="3810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8,6 %</a:t>
                      </a:r>
                    </a:p>
                  </a:txBody>
                  <a:tcPr marL="50800" marR="50800" marT="50800" marB="50800" anchor="ctr" anchorCtr="0" horzOverflow="overflow">
                    <a:lnL w="6350">
                      <a:solidFill>
                        <a:srgbClr val="000000"/>
                      </a:solidFill>
                      <a:miter lim="400000"/>
                    </a:lnL>
                    <a:lnR w="6350">
                      <a:solidFill>
                        <a:srgbClr val="000000"/>
                      </a:solidFill>
                      <a:miter lim="400000"/>
                    </a:lnR>
                    <a:lnT w="6350">
                      <a:solidFill>
                        <a:srgbClr val="000000"/>
                      </a:solidFill>
                      <a:miter lim="400000"/>
                    </a:lnT>
                    <a:lnB w="38100">
                      <a:solidFill>
                        <a:srgbClr val="000000"/>
                      </a:solidFill>
                      <a:miter lim="400000"/>
                    </a:lnB>
                    <a:noFill/>
                  </a:tcPr>
                </a:tc>
                <a:tc>
                  <a:txBody>
                    <a:bodyPr/>
                    <a:lstStyle/>
                    <a:p>
                      <a:pPr defTabSz="457200"/>
                      <a:r>
                        <a:rPr sz="2400">
                          <a:uFill>
                            <a:solidFill>
                              <a:srgbClr val="000000"/>
                            </a:solidFill>
                          </a:uFill>
                          <a:latin typeface="Book Antiqua"/>
                          <a:ea typeface="Book Antiqua"/>
                          <a:cs typeface="Book Antiqua"/>
                          <a:sym typeface="Book Antiqua"/>
                        </a:rPr>
                        <a:t>1,39</a:t>
                      </a:r>
                    </a:p>
                  </a:txBody>
                  <a:tcPr marL="50800" marR="50800" marT="50800" marB="50800" anchor="ctr" anchorCtr="0" horzOverflow="overflow">
                    <a:lnL w="6350">
                      <a:solidFill>
                        <a:srgbClr val="000000"/>
                      </a:solidFill>
                      <a:miter lim="400000"/>
                    </a:lnL>
                    <a:lnR w="38100">
                      <a:solidFill>
                        <a:srgbClr val="000000"/>
                      </a:solidFill>
                      <a:miter lim="400000"/>
                    </a:lnR>
                    <a:lnT w="6350">
                      <a:solidFill>
                        <a:srgbClr val="000000"/>
                      </a:solidFill>
                      <a:miter lim="400000"/>
                    </a:lnT>
                    <a:lnB w="38100">
                      <a:solidFill>
                        <a:srgbClr val="000000"/>
                      </a:solidFill>
                      <a:miter lim="400000"/>
                    </a:lnB>
                    <a:noFill/>
                  </a:tcPr>
                </a:tc>
              </a:tr>
              <a:tr h="530960">
                <a:tc gridSpan="3">
                  <a:txBody>
                    <a:bodyPr/>
                    <a:lstStyle/>
                    <a:p>
                      <a:pPr defTabSz="457200"/>
                      <a:r>
                        <a:rPr b="1" sz="2400">
                          <a:uFill>
                            <a:solidFill>
                              <a:srgbClr val="000000"/>
                            </a:solidFill>
                          </a:uFill>
                          <a:latin typeface="Book Antiqua"/>
                          <a:ea typeface="Book Antiqua"/>
                          <a:cs typeface="Book Antiqua"/>
                          <a:sym typeface="Book Antiqua"/>
                        </a:rPr>
                        <a:t>All Sub-Systems</a:t>
                      </a:r>
                    </a:p>
                  </a:txBody>
                  <a:tcPr marL="50800" marR="50800" marT="50800" marB="50800" anchor="ctr" anchorCtr="0" horzOverflow="overflow">
                    <a:lnL w="38100">
                      <a:solidFill>
                        <a:srgbClr val="000000"/>
                      </a:solidFill>
                      <a:miter lim="400000"/>
                    </a:lnL>
                    <a:lnR w="38100">
                      <a:solidFill>
                        <a:srgbClr val="000000"/>
                      </a:solidFill>
                      <a:miter lim="400000"/>
                    </a:lnR>
                    <a:lnT w="38100">
                      <a:solidFill>
                        <a:srgbClr val="000000"/>
                      </a:solidFill>
                      <a:miter lim="400000"/>
                    </a:lnT>
                    <a:solidFill>
                      <a:srgbClr val="F2F2F2"/>
                    </a:solidFill>
                  </a:tcPr>
                </a:tc>
                <a:tc hMerge="1">
                  <a:tcPr/>
                </a:tc>
                <a:tc hMerge="1">
                  <a:tcPr/>
                </a:tc>
                <a:tc>
                  <a:txBody>
                    <a:bodyPr/>
                    <a:lstStyle/>
                    <a:p>
                      <a:pPr algn="r" defTabSz="457200"/>
                      <a:r>
                        <a:rPr b="1" sz="2400">
                          <a:uFill>
                            <a:solidFill>
                              <a:srgbClr val="000000"/>
                            </a:solidFill>
                          </a:uFill>
                          <a:latin typeface="Book Antiqua"/>
                          <a:ea typeface="Book Antiqua"/>
                          <a:cs typeface="Book Antiqua"/>
                          <a:sym typeface="Book Antiqua"/>
                        </a:rPr>
                        <a:t>9.034,8 US$</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solidFill>
                      <a:srgbClr val="F2F2F2"/>
                    </a:solidFill>
                  </a:tcPr>
                </a:tc>
                <a:tc>
                  <a:txBody>
                    <a:bodyPr/>
                    <a:lstStyle/>
                    <a:p>
                      <a:pPr algn="r" defTabSz="457200"/>
                      <a:r>
                        <a:rPr b="1" sz="2400">
                          <a:uFill>
                            <a:solidFill>
                              <a:srgbClr val="000000"/>
                            </a:solidFill>
                          </a:uFill>
                          <a:latin typeface="Book Antiqua"/>
                          <a:ea typeface="Book Antiqua"/>
                          <a:cs typeface="Book Antiqua"/>
                          <a:sym typeface="Book Antiqua"/>
                        </a:rPr>
                        <a:t>1.083,6 US$</a:t>
                      </a:r>
                    </a:p>
                  </a:txBody>
                  <a:tcPr marL="50800" marR="50800" marT="50800" marB="50800" anchor="ctr" anchorCtr="0" horzOverflow="overflow">
                    <a:lnL w="6350">
                      <a:solidFill>
                        <a:srgbClr val="000000"/>
                      </a:solidFill>
                      <a:miter lim="400000"/>
                    </a:lnL>
                    <a:lnR w="6350">
                      <a:solidFill>
                        <a:srgbClr val="000000"/>
                      </a:solidFill>
                      <a:miter lim="400000"/>
                    </a:lnR>
                    <a:lnT w="38100">
                      <a:solidFill>
                        <a:srgbClr val="000000"/>
                      </a:solidFill>
                      <a:miter lim="400000"/>
                    </a:lnT>
                    <a:solidFill>
                      <a:srgbClr val="F2F2F2"/>
                    </a:solidFill>
                  </a:tcPr>
                </a:tc>
                <a:tc>
                  <a:txBody>
                    <a:bodyPr/>
                    <a:lstStyle/>
                    <a:p>
                      <a:pPr algn="r" defTabSz="457200"/>
                      <a:r>
                        <a:rPr b="1" sz="2400">
                          <a:uFill>
                            <a:solidFill>
                              <a:srgbClr val="000000"/>
                            </a:solidFill>
                          </a:uFill>
                          <a:latin typeface="Book Antiqua"/>
                          <a:ea typeface="Book Antiqua"/>
                          <a:cs typeface="Book Antiqua"/>
                          <a:sym typeface="Book Antiqua"/>
                        </a:rPr>
                        <a:t>1.540,3 US$</a:t>
                      </a:r>
                    </a:p>
                  </a:txBody>
                  <a:tcPr marL="50800" marR="50800" marT="50800" marB="50800" anchor="ctr" anchorCtr="0" horzOverflow="overflow">
                    <a:lnL w="6350">
                      <a:solidFill>
                        <a:srgbClr val="000000"/>
                      </a:solidFill>
                      <a:miter lim="400000"/>
                    </a:lnL>
                    <a:lnR w="6350">
                      <a:solidFill>
                        <a:srgbClr val="000000"/>
                      </a:solidFill>
                      <a:miter lim="400000"/>
                    </a:lnR>
                    <a:lnT w="38100">
                      <a:solidFill>
                        <a:srgbClr val="000000"/>
                      </a:solidFill>
                      <a:miter lim="400000"/>
                    </a:lnT>
                    <a:solidFill>
                      <a:srgbClr val="F2F2F2"/>
                    </a:solidFill>
                  </a:tcPr>
                </a:tc>
                <a:tc>
                  <a:txBody>
                    <a:bodyPr/>
                    <a:lstStyle/>
                    <a:p>
                      <a:pPr algn="r" defTabSz="457200"/>
                      <a:r>
                        <a:rPr b="1" sz="2400">
                          <a:uFill>
                            <a:solidFill>
                              <a:srgbClr val="000000"/>
                            </a:solidFill>
                          </a:uFill>
                          <a:latin typeface="Book Antiqua"/>
                          <a:ea typeface="Book Antiqua"/>
                          <a:cs typeface="Book Antiqua"/>
                          <a:sym typeface="Book Antiqua"/>
                        </a:rPr>
                        <a:t>1.209,2 US$</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36093,5 %</a:t>
                      </a:r>
                    </a:p>
                  </a:txBody>
                  <a:tcPr marL="50800" marR="50800" marT="50800" marB="50800" anchor="ctr" anchorCtr="0" horzOverflow="overflow">
                    <a:lnL w="38100">
                      <a:solidFill>
                        <a:srgbClr val="000000"/>
                      </a:solidFill>
                      <a:miter lim="400000"/>
                    </a:lnL>
                    <a:lnR w="6350">
                      <a:solidFill>
                        <a:srgbClr val="000000"/>
                      </a:solidFill>
                      <a:miter lim="400000"/>
                    </a:lnR>
                    <a:lnT w="38100">
                      <a:solidFill>
                        <a:srgbClr val="000000"/>
                      </a:solidFill>
                      <a:miter lim="400000"/>
                    </a:lnT>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0,19</a:t>
                      </a:r>
                    </a:p>
                  </a:txBody>
                  <a:tcPr marL="50800" marR="50800" marT="50800" marB="50800" anchor="ctr" anchorCtr="0" horzOverflow="overflow">
                    <a:lnL w="6350">
                      <a:solidFill>
                        <a:srgbClr val="000000"/>
                      </a:solidFill>
                      <a:miter lim="400000"/>
                    </a:lnL>
                    <a:lnR w="6350">
                      <a:solidFill>
                        <a:srgbClr val="000000"/>
                      </a:solidFill>
                      <a:miter lim="400000"/>
                    </a:lnR>
                    <a:lnT w="38100">
                      <a:solidFill>
                        <a:srgbClr val="000000"/>
                      </a:solidFill>
                      <a:miter lim="400000"/>
                    </a:lnT>
                    <a:solidFill>
                      <a:srgbClr val="F2F2F2"/>
                    </a:solidFill>
                  </a:tcPr>
                </a:tc>
                <a:tc>
                  <a:txBody>
                    <a:bodyPr/>
                    <a:lstStyle/>
                    <a:p>
                      <a:pPr defTabSz="457200"/>
                      <a:r>
                        <a:rPr b="1" sz="2400">
                          <a:uFill>
                            <a:solidFill>
                              <a:srgbClr val="000000"/>
                            </a:solidFill>
                          </a:uFill>
                          <a:latin typeface="Book Antiqua"/>
                          <a:ea typeface="Book Antiqua"/>
                          <a:cs typeface="Book Antiqua"/>
                          <a:sym typeface="Book Antiqua"/>
                        </a:rPr>
                        <a:t>1,27</a:t>
                      </a:r>
                    </a:p>
                  </a:txBody>
                  <a:tcPr marL="50800" marR="50800" marT="50800" marB="50800" anchor="ctr" anchorCtr="0" horzOverflow="overflow">
                    <a:lnL w="6350">
                      <a:solidFill>
                        <a:srgbClr val="000000"/>
                      </a:solidFill>
                      <a:miter lim="400000"/>
                    </a:lnL>
                    <a:lnR w="38100">
                      <a:solidFill>
                        <a:srgbClr val="000000"/>
                      </a:solidFill>
                      <a:miter lim="400000"/>
                    </a:lnR>
                    <a:lnT w="38100">
                      <a:solidFill>
                        <a:srgbClr val="000000"/>
                      </a:solidFill>
                      <a:miter lim="400000"/>
                    </a:lnT>
                    <a:solidFill>
                      <a:srgbClr val="F2F2F2"/>
                    </a:solidFill>
                  </a:tcPr>
                </a:tc>
              </a:tr>
              <a:tr h="469900">
                <a:tc gridSpan="10">
                  <a:txBody>
                    <a:bodyPr/>
                    <a:lstStyle/>
                    <a:p>
                      <a:pPr indent="179999" defTabSz="457200">
                        <a:tabLst>
                          <a:tab pos="723900" algn="l"/>
                        </a:tabLst>
                        <a:defRPr b="0" sz="2400">
                          <a:latin typeface="Book Antiqua"/>
                          <a:ea typeface="Book Antiqua"/>
                          <a:cs typeface="Book Antiqua"/>
                          <a:sym typeface="Book Antiqua"/>
                        </a:defRPr>
                      </a:pPr>
                      <a:r>
                        <a:rPr b="1"/>
                        <a:t>Table VI.A: </a:t>
                      </a:r>
                      <a:r>
                        <a:t>Detailed cost and performance data.</a:t>
                      </a:r>
                    </a:p>
                  </a:txBody>
                  <a:tcPr marL="50800" marR="50800" marT="139090" marB="50800" anchor="ctr" anchorCtr="0" horzOverflow="overflow">
                    <a:lnL/>
                    <a:lnR/>
                    <a:lnT/>
                    <a:lnB/>
                  </a:tcPr>
                </a:tc>
                <a:tc hMerge="1">
                  <a:tcPr/>
                </a:tc>
                <a:tc hMerge="1">
                  <a:tcPr/>
                </a:tc>
                <a:tc hMerge="1">
                  <a:tcPr/>
                </a:tc>
                <a:tc hMerge="1">
                  <a:tcPr/>
                </a:tc>
                <a:tc hMerge="1">
                  <a:tcPr/>
                </a:tc>
                <a:tc hMerge="1">
                  <a:tcPr/>
                </a:tc>
                <a:tc hMerge="1">
                  <a:tcPr/>
                </a:tc>
                <a:tc hMerge="1">
                  <a:tcPr/>
                </a:tc>
                <a:tc hMerge="1">
                  <a:tcPr/>
                </a:tc>
              </a:tr>
            </a:tbl>
          </a:graphicData>
        </a:graphic>
      </p:graphicFrame>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0_BasicColor">
  <a:themeElements>
    <a:clrScheme name="30_BasicColor">
      <a:dk1>
        <a:srgbClr val="000000"/>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