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BD877-7028-2B05-E7A0-1A23C5632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D334E3-7606-9FF8-8E71-E8E628FF7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83110-A2D3-0D3C-46EE-D50D8BCF6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F4FDE-E912-02FE-5FA8-A5A2BA0B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DEF92-0A45-6E69-5337-28601CE90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23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5B883-3130-2C5B-80D7-6F4CDA75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BB8134-46E1-B72F-5563-831280654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2B63A-F27B-505B-F0D0-91485530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E02D8-C923-2E34-5191-835A94E5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CAE0C-021B-58EA-124E-84C465330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02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35275B-C6EF-67C6-1DFD-E5AB7F3A26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EC78D4-39CB-2BD0-6DCB-E2D12B9B4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66BF2-8099-BBBF-E049-2E477E3BA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E796B-8536-1698-B5E9-4603C5C23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4EB01-4533-6A5B-9558-DA52AE37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597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3EA1A-B857-EAC3-C271-707F66574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AA4DE-8F2D-8B64-B686-C48594A27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1D1DC-837A-4F1B-7063-EB3ED30AC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F7389-68BC-2092-AFF5-AD38ACB10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23F71-C085-D6D2-204F-42BDDA876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25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EC734-8A99-D048-E80F-A87831924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DDBE9-D01F-2EB8-58BE-623609D86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3CE3E-A1BC-EDFA-8FB3-BF4966260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19E3A-C124-0522-090E-8F21A3161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FD7FF-5E6D-D1A6-457B-CFE90627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14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46ABF-28A7-FBF7-C58A-3389DBF7F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BE4A1-E4A3-2449-4E25-9865A7774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46E1B-EE29-F983-2FBE-9C25DA45D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E47A6-181B-3246-6970-501EA0B7D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F9B86-4F5C-535E-A354-8D05D0ACB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8F4F8-2D15-BB8F-2D7A-600ED0AB7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86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FC719-3AC7-B5A4-CAA3-9012080CA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06ADA-91DF-333D-91D1-F67B38946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C690C-D978-55B8-36DA-D06D29E4B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9287AB-3FCD-2E64-DB90-8CB3A4594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E1793F-306B-8901-61BA-60B5A8C0C8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627451-6923-5A37-92D3-68DBFA619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515162-B893-3143-7F72-7F020419F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BB4D9B-ECA2-7627-CC4E-FD89B4E07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75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24E7-1256-3F47-EECC-E55BCB2EF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E8421-F684-6032-466C-530C3CEF7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A2E75D-AB78-646F-6D87-E903620F3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D99422-4121-FAC9-B84B-ABC309B0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216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B43FA-E2CC-A093-584C-4E18B37BE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370C17-45E7-B885-C9DB-C03178D7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7627C-3806-71A0-8C66-59E30AAC0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96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DE297-F5C3-FEF8-D021-B2E23A64B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4300A-F479-DB93-73E1-95C6BB1BD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BE7D0-ABE8-A133-33C1-78A91635D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61743-560B-84C5-C76A-AEC55FAE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A7421-DE9A-C80C-503E-6F3F37104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E05D38-C693-8917-9AF0-6A7E0F7C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5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BBB9E-817E-B426-6E30-B47AF4C2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C34FD6-FCD8-2FA7-6573-5608B3D21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46E643-2E8F-0480-1D49-875D66A9C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7B0223-FDF3-DE6F-AA0C-7905453B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3988D-3167-38BE-56B0-E9BB8D1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91707-D878-184C-DED6-4FFA1764C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68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BBE58D-C978-25E0-1304-FAC426358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F349F-B41F-7336-E916-A83FBB44B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152C2-8482-3BCA-440A-B272C9704A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B7EC4-E486-427A-A710-D88DF1BF5BA0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6DDEC-1C79-A133-1603-39AA2AEFC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2900-1017-CBD9-5608-A2C33D37E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7D554-31E8-4A43-866E-3B0334ABA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3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E48DC2-AC87-32D7-3A4F-5A68B1692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33" y="1048572"/>
            <a:ext cx="5531698" cy="51649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5CF307F-F5BB-DE88-A540-8D4880A45D28}"/>
              </a:ext>
            </a:extLst>
          </p:cNvPr>
          <p:cNvSpPr txBox="1"/>
          <p:nvPr/>
        </p:nvSpPr>
        <p:spPr>
          <a:xfrm>
            <a:off x="650087" y="350416"/>
            <a:ext cx="7135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New multi purpose resonator test mask @ FBK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D0C72D-E410-8EF7-1137-863B1EB788F0}"/>
              </a:ext>
            </a:extLst>
          </p:cNvPr>
          <p:cNvSpPr txBox="1"/>
          <p:nvPr/>
        </p:nvSpPr>
        <p:spPr>
          <a:xfrm>
            <a:off x="6032578" y="1725906"/>
            <a:ext cx="47160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Transmission line resonators (CPW):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various couplings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λ</a:t>
            </a:r>
            <a:r>
              <a:rPr lang="en-US" dirty="0"/>
              <a:t>/2 &amp; </a:t>
            </a:r>
            <a:r>
              <a:rPr lang="el-GR" dirty="0"/>
              <a:t>λ </a:t>
            </a:r>
            <a:r>
              <a:rPr lang="en-US" dirty="0"/>
              <a:t>/4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optimized for Lk=0pH/sq, 10pH/sq, 30pH/sq</a:t>
            </a:r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A62BD65-1A4E-F86B-23CB-E0B594BED7FA}"/>
              </a:ext>
            </a:extLst>
          </p:cNvPr>
          <p:cNvGrpSpPr/>
          <p:nvPr/>
        </p:nvGrpSpPr>
        <p:grpSpPr>
          <a:xfrm>
            <a:off x="10208353" y="235501"/>
            <a:ext cx="1617614" cy="1456123"/>
            <a:chOff x="579120" y="4317124"/>
            <a:chExt cx="1724880" cy="1552680"/>
          </a:xfrm>
        </p:grpSpPr>
        <p:pic>
          <p:nvPicPr>
            <p:cNvPr id="16" name="Immagine 1" descr="Immagine 1">
              <a:extLst>
                <a:ext uri="{FF2B5EF4-FFF2-40B4-BE49-F238E27FC236}">
                  <a16:creationId xmlns:a16="http://schemas.microsoft.com/office/drawing/2014/main" id="{E6EE3424-6A6B-7B12-98E1-80E234B8C4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9120" y="4317124"/>
              <a:ext cx="1724880" cy="75413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3A57613-1516-8DF3-FCFB-F163EFA143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9120" y="5184111"/>
              <a:ext cx="1664380" cy="685693"/>
            </a:xfrm>
            <a:prstGeom prst="rect">
              <a:avLst/>
            </a:prstGeom>
          </p:spPr>
        </p:pic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503C6EF5-B7F1-2129-869E-D92BABFD1E58}"/>
              </a:ext>
            </a:extLst>
          </p:cNvPr>
          <p:cNvSpPr/>
          <p:nvPr/>
        </p:nvSpPr>
        <p:spPr>
          <a:xfrm>
            <a:off x="471905" y="312347"/>
            <a:ext cx="71120" cy="599358"/>
          </a:xfrm>
          <a:prstGeom prst="rect">
            <a:avLst/>
          </a:prstGeom>
          <a:solidFill>
            <a:srgbClr val="0068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75D8B05-F944-8837-33AB-7DB2977870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8576" y="2939160"/>
            <a:ext cx="5601466" cy="145299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8F732F3-332B-928D-6DFF-4D67A7F214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85182" y="4436449"/>
            <a:ext cx="2309286" cy="212469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3ED00275-0DE3-69F1-7EA0-DAFC63E5CEC7}"/>
              </a:ext>
            </a:extLst>
          </p:cNvPr>
          <p:cNvSpPr/>
          <p:nvPr/>
        </p:nvSpPr>
        <p:spPr>
          <a:xfrm>
            <a:off x="10454640" y="3545840"/>
            <a:ext cx="731520" cy="762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0AC1940-23C5-F82F-27D4-E6E75B2BFE82}"/>
              </a:ext>
            </a:extLst>
          </p:cNvPr>
          <p:cNvCxnSpPr>
            <a:cxnSpLocks/>
          </p:cNvCxnSpPr>
          <p:nvPr/>
        </p:nvCxnSpPr>
        <p:spPr>
          <a:xfrm flipV="1">
            <a:off x="7785182" y="3545840"/>
            <a:ext cx="2669458" cy="8592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47553F5-3466-8CCE-AFAA-CEFB9F5AA94E}"/>
              </a:ext>
            </a:extLst>
          </p:cNvPr>
          <p:cNvCxnSpPr>
            <a:cxnSpLocks/>
          </p:cNvCxnSpPr>
          <p:nvPr/>
        </p:nvCxnSpPr>
        <p:spPr>
          <a:xfrm flipV="1">
            <a:off x="10094468" y="4307840"/>
            <a:ext cx="1091692" cy="22533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81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E48DC2-AC87-32D7-3A4F-5A68B1692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33" y="1048572"/>
            <a:ext cx="5531698" cy="51649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B3AD15-A75A-06B1-7022-8B888BCCF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8576" y="4770521"/>
            <a:ext cx="5601466" cy="14381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B9F99B3-2191-53D4-E881-B939390DBD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8576" y="2939160"/>
            <a:ext cx="5601466" cy="144334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5CF307F-F5BB-DE88-A540-8D4880A45D28}"/>
              </a:ext>
            </a:extLst>
          </p:cNvPr>
          <p:cNvSpPr txBox="1"/>
          <p:nvPr/>
        </p:nvSpPr>
        <p:spPr>
          <a:xfrm>
            <a:off x="650087" y="350416"/>
            <a:ext cx="7135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New multi purpose resonator test mask @ FBK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353CE5-235E-3E18-7096-FE6FD6E4981A}"/>
              </a:ext>
            </a:extLst>
          </p:cNvPr>
          <p:cNvSpPr txBox="1"/>
          <p:nvPr/>
        </p:nvSpPr>
        <p:spPr>
          <a:xfrm>
            <a:off x="6032578" y="1725906"/>
            <a:ext cx="58462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Lumped element resonators: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Benchmark design PC_4_3_5 (used in ResTest3 &amp; 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Large design </a:t>
            </a:r>
            <a:r>
              <a:rPr lang="en-US" dirty="0" err="1"/>
              <a:t>optimised</a:t>
            </a:r>
            <a:r>
              <a:rPr lang="en-US" dirty="0"/>
              <a:t> for microfabrication development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A62BD65-1A4E-F86B-23CB-E0B594BED7FA}"/>
              </a:ext>
            </a:extLst>
          </p:cNvPr>
          <p:cNvGrpSpPr/>
          <p:nvPr/>
        </p:nvGrpSpPr>
        <p:grpSpPr>
          <a:xfrm>
            <a:off x="10208353" y="235499"/>
            <a:ext cx="1617614" cy="1456125"/>
            <a:chOff x="579120" y="4317124"/>
            <a:chExt cx="1724880" cy="1552683"/>
          </a:xfrm>
        </p:grpSpPr>
        <p:pic>
          <p:nvPicPr>
            <p:cNvPr id="16" name="Immagine 1" descr="Immagine 1">
              <a:extLst>
                <a:ext uri="{FF2B5EF4-FFF2-40B4-BE49-F238E27FC236}">
                  <a16:creationId xmlns:a16="http://schemas.microsoft.com/office/drawing/2014/main" id="{E6EE3424-6A6B-7B12-98E1-80E234B8C4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9120" y="4317124"/>
              <a:ext cx="1724880" cy="75413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3A57613-1516-8DF3-FCFB-F163EFA143D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79120" y="5184111"/>
              <a:ext cx="1664380" cy="685693"/>
            </a:xfrm>
            <a:prstGeom prst="rect">
              <a:avLst/>
            </a:prstGeom>
          </p:spPr>
        </p:pic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503C6EF5-B7F1-2129-869E-D92BABFD1E58}"/>
              </a:ext>
            </a:extLst>
          </p:cNvPr>
          <p:cNvSpPr/>
          <p:nvPr/>
        </p:nvSpPr>
        <p:spPr>
          <a:xfrm>
            <a:off x="471905" y="312347"/>
            <a:ext cx="71120" cy="599358"/>
          </a:xfrm>
          <a:prstGeom prst="rect">
            <a:avLst/>
          </a:prstGeom>
          <a:solidFill>
            <a:srgbClr val="0068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45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008380E-2CC9-3E22-127F-352D99BB1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881" y="1514526"/>
            <a:ext cx="2970062" cy="2972581"/>
          </a:xfrm>
          <a:prstGeom prst="rect">
            <a:avLst/>
          </a:prstGeom>
          <a:ln w="57150">
            <a:solidFill>
              <a:srgbClr val="FFC000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8044CA3-83C4-1E93-B3A4-5DDB974625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4316" y="1514526"/>
            <a:ext cx="2355599" cy="2214376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156FE1C-A44F-A8E1-C64B-48851871AF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4315" y="4631810"/>
            <a:ext cx="2355599" cy="1990945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1F2136-A0E9-7256-3941-31DDE9544D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997" y="1514526"/>
            <a:ext cx="2918409" cy="2214376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356FBD6-DE6E-3CD3-628E-43D5E4626566}"/>
              </a:ext>
            </a:extLst>
          </p:cNvPr>
          <p:cNvSpPr txBox="1"/>
          <p:nvPr/>
        </p:nvSpPr>
        <p:spPr>
          <a:xfrm>
            <a:off x="492417" y="65018"/>
            <a:ext cx="7700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Qubit design adapted to FBK fabrication process – design 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7F01568-2B57-4626-27D9-0E7B78DB4D13}"/>
              </a:ext>
            </a:extLst>
          </p:cNvPr>
          <p:cNvSpPr/>
          <p:nvPr/>
        </p:nvSpPr>
        <p:spPr>
          <a:xfrm>
            <a:off x="4812927" y="3435304"/>
            <a:ext cx="505326" cy="336884"/>
          </a:xfrm>
          <a:prstGeom prst="rect">
            <a:avLst/>
          </a:prstGeom>
          <a:noFill/>
          <a:ln w="57150" cap="rnd">
            <a:solidFill>
              <a:srgbClr val="00B050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F6D4D63-8B66-F4C2-C8F7-EF7AB535E1FF}"/>
              </a:ext>
            </a:extLst>
          </p:cNvPr>
          <p:cNvCxnSpPr>
            <a:cxnSpLocks/>
          </p:cNvCxnSpPr>
          <p:nvPr/>
        </p:nvCxnSpPr>
        <p:spPr>
          <a:xfrm>
            <a:off x="3516524" y="1485561"/>
            <a:ext cx="1296403" cy="194974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F9D4608-4B0E-36D2-F85B-6F289453A39D}"/>
              </a:ext>
            </a:extLst>
          </p:cNvPr>
          <p:cNvCxnSpPr>
            <a:cxnSpLocks/>
          </p:cNvCxnSpPr>
          <p:nvPr/>
        </p:nvCxnSpPr>
        <p:spPr>
          <a:xfrm>
            <a:off x="3516524" y="3757867"/>
            <a:ext cx="1296403" cy="1432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10780F3-B151-DCB9-E347-6E5BDBC1DF5C}"/>
              </a:ext>
            </a:extLst>
          </p:cNvPr>
          <p:cNvCxnSpPr>
            <a:cxnSpLocks/>
          </p:cNvCxnSpPr>
          <p:nvPr/>
        </p:nvCxnSpPr>
        <p:spPr>
          <a:xfrm flipV="1">
            <a:off x="6795505" y="1485561"/>
            <a:ext cx="1507332" cy="70228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6526FB61-9FF5-CCEB-5E04-B0D5EAB4EF4C}"/>
              </a:ext>
            </a:extLst>
          </p:cNvPr>
          <p:cNvSpPr/>
          <p:nvPr/>
        </p:nvSpPr>
        <p:spPr>
          <a:xfrm>
            <a:off x="6448568" y="2187842"/>
            <a:ext cx="346937" cy="388332"/>
          </a:xfrm>
          <a:prstGeom prst="rect">
            <a:avLst/>
          </a:prstGeom>
          <a:noFill/>
          <a:ln w="57150" cap="rnd">
            <a:solidFill>
              <a:srgbClr val="FF0000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8100762-27D6-BCDB-82DC-025FE2D0539C}"/>
              </a:ext>
            </a:extLst>
          </p:cNvPr>
          <p:cNvCxnSpPr>
            <a:cxnSpLocks/>
          </p:cNvCxnSpPr>
          <p:nvPr/>
        </p:nvCxnSpPr>
        <p:spPr>
          <a:xfrm>
            <a:off x="6795505" y="2576174"/>
            <a:ext cx="1507332" cy="118169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968F240-7F1C-D77B-3E0A-3221131424F5}"/>
              </a:ext>
            </a:extLst>
          </p:cNvPr>
          <p:cNvCxnSpPr>
            <a:cxnSpLocks/>
          </p:cNvCxnSpPr>
          <p:nvPr/>
        </p:nvCxnSpPr>
        <p:spPr>
          <a:xfrm flipV="1">
            <a:off x="8302837" y="2576173"/>
            <a:ext cx="703897" cy="202644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E950954E-9312-3C77-850E-0B6F48BBE879}"/>
              </a:ext>
            </a:extLst>
          </p:cNvPr>
          <p:cNvSpPr/>
          <p:nvPr/>
        </p:nvSpPr>
        <p:spPr>
          <a:xfrm>
            <a:off x="9006734" y="1596994"/>
            <a:ext cx="975360" cy="979179"/>
          </a:xfrm>
          <a:prstGeom prst="rect">
            <a:avLst/>
          </a:prstGeom>
          <a:noFill/>
          <a:ln w="57150" cap="rnd">
            <a:solidFill>
              <a:srgbClr val="00B0F0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8AAD148-A760-4F6D-DA62-2CBE26EEF3D4}"/>
              </a:ext>
            </a:extLst>
          </p:cNvPr>
          <p:cNvCxnSpPr>
            <a:cxnSpLocks/>
          </p:cNvCxnSpPr>
          <p:nvPr/>
        </p:nvCxnSpPr>
        <p:spPr>
          <a:xfrm>
            <a:off x="9982094" y="2576173"/>
            <a:ext cx="719299" cy="202644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52" name="Picture 51">
            <a:extLst>
              <a:ext uri="{FF2B5EF4-FFF2-40B4-BE49-F238E27FC236}">
                <a16:creationId xmlns:a16="http://schemas.microsoft.com/office/drawing/2014/main" id="{E9ABD05A-9D48-77DB-284F-65C3303309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9881" y="4734534"/>
            <a:ext cx="2657331" cy="1888221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C571DC11-7381-7A56-87AC-DEEDA1D030B1}"/>
              </a:ext>
            </a:extLst>
          </p:cNvPr>
          <p:cNvSpPr/>
          <p:nvPr/>
        </p:nvSpPr>
        <p:spPr>
          <a:xfrm>
            <a:off x="9123065" y="5477881"/>
            <a:ext cx="707291" cy="483705"/>
          </a:xfrm>
          <a:prstGeom prst="rect">
            <a:avLst/>
          </a:prstGeom>
          <a:noFill/>
          <a:ln w="57150" cap="rnd">
            <a:solidFill>
              <a:srgbClr val="7030A0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66B067F-89BF-6887-9229-3D898D36A180}"/>
              </a:ext>
            </a:extLst>
          </p:cNvPr>
          <p:cNvCxnSpPr>
            <a:cxnSpLocks/>
          </p:cNvCxnSpPr>
          <p:nvPr/>
        </p:nvCxnSpPr>
        <p:spPr>
          <a:xfrm>
            <a:off x="6933618" y="4708081"/>
            <a:ext cx="2189447" cy="7698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5FC8220-16DF-5836-19E6-16980AC79B5B}"/>
              </a:ext>
            </a:extLst>
          </p:cNvPr>
          <p:cNvCxnSpPr>
            <a:cxnSpLocks/>
          </p:cNvCxnSpPr>
          <p:nvPr/>
        </p:nvCxnSpPr>
        <p:spPr>
          <a:xfrm flipV="1">
            <a:off x="6933618" y="5961586"/>
            <a:ext cx="2189447" cy="68652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4698CFD8-D732-554A-6A3E-C0DEAB434548}"/>
              </a:ext>
            </a:extLst>
          </p:cNvPr>
          <p:cNvSpPr txBox="1"/>
          <p:nvPr/>
        </p:nvSpPr>
        <p:spPr>
          <a:xfrm>
            <a:off x="569997" y="5240830"/>
            <a:ext cx="277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Aluminium layer 1 </a:t>
            </a:r>
            <a:r>
              <a:rPr lang="en-US" b="1" dirty="0"/>
              <a:t>(etched)</a:t>
            </a:r>
            <a:endParaRPr lang="en-GB" b="1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401CBA-899F-06AA-4D2C-13570291A5FD}"/>
              </a:ext>
            </a:extLst>
          </p:cNvPr>
          <p:cNvSpPr txBox="1"/>
          <p:nvPr/>
        </p:nvSpPr>
        <p:spPr>
          <a:xfrm>
            <a:off x="569997" y="4734534"/>
            <a:ext cx="273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Aluminium layer 2 </a:t>
            </a:r>
            <a:r>
              <a:rPr lang="en-US" b="1" dirty="0"/>
              <a:t>(lift-off)</a:t>
            </a:r>
            <a:endParaRPr lang="en-GB" b="1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5FD0987-49D7-0F94-DC00-EC03442A7471}"/>
              </a:ext>
            </a:extLst>
          </p:cNvPr>
          <p:cNvSpPr txBox="1"/>
          <p:nvPr/>
        </p:nvSpPr>
        <p:spPr>
          <a:xfrm>
            <a:off x="569997" y="6253423"/>
            <a:ext cx="2575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Cross Josephson junction</a:t>
            </a:r>
            <a:endParaRPr lang="en-GB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03FBA46-3D1C-FE17-0258-56F87842A953}"/>
              </a:ext>
            </a:extLst>
          </p:cNvPr>
          <p:cNvSpPr txBox="1"/>
          <p:nvPr/>
        </p:nvSpPr>
        <p:spPr>
          <a:xfrm>
            <a:off x="569997" y="5747126"/>
            <a:ext cx="1705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Wafer substrate</a:t>
            </a:r>
            <a:endParaRPr lang="en-GB" b="1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8899657B-C95F-2881-DCF6-EE6019EE71EF}"/>
              </a:ext>
            </a:extLst>
          </p:cNvPr>
          <p:cNvCxnSpPr>
            <a:stCxn id="70" idx="3"/>
          </p:cNvCxnSpPr>
          <p:nvPr/>
        </p:nvCxnSpPr>
        <p:spPr>
          <a:xfrm flipV="1">
            <a:off x="3308119" y="4855030"/>
            <a:ext cx="1188238" cy="641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66E7EAE-A165-FEFC-6E77-ED402C4342A2}"/>
              </a:ext>
            </a:extLst>
          </p:cNvPr>
          <p:cNvCxnSpPr>
            <a:cxnSpLocks/>
            <a:stCxn id="69" idx="3"/>
          </p:cNvCxnSpPr>
          <p:nvPr/>
        </p:nvCxnSpPr>
        <p:spPr>
          <a:xfrm flipV="1">
            <a:off x="3346591" y="5240830"/>
            <a:ext cx="1149766" cy="184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162A1072-FA94-5782-D116-9D18A836440D}"/>
              </a:ext>
            </a:extLst>
          </p:cNvPr>
          <p:cNvCxnSpPr>
            <a:cxnSpLocks/>
            <a:stCxn id="72" idx="3"/>
          </p:cNvCxnSpPr>
          <p:nvPr/>
        </p:nvCxnSpPr>
        <p:spPr>
          <a:xfrm flipV="1">
            <a:off x="2275849" y="5719733"/>
            <a:ext cx="2399412" cy="21205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61189E4-3278-BE21-DF5C-5E9155877A94}"/>
              </a:ext>
            </a:extLst>
          </p:cNvPr>
          <p:cNvCxnSpPr>
            <a:cxnSpLocks/>
            <a:stCxn id="71" idx="3"/>
          </p:cNvCxnSpPr>
          <p:nvPr/>
        </p:nvCxnSpPr>
        <p:spPr>
          <a:xfrm flipV="1">
            <a:off x="3145126" y="5733430"/>
            <a:ext cx="2395461" cy="70465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C162B9A0-A156-6B0E-3581-024AB50E9572}"/>
              </a:ext>
            </a:extLst>
          </p:cNvPr>
          <p:cNvSpPr txBox="1"/>
          <p:nvPr/>
        </p:nvSpPr>
        <p:spPr>
          <a:xfrm>
            <a:off x="8759534" y="3842594"/>
            <a:ext cx="1469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FIB alignment</a:t>
            </a:r>
          </a:p>
          <a:p>
            <a:pPr algn="ctr"/>
            <a:r>
              <a:rPr lang="en-US" dirty="0"/>
              <a:t>structures</a:t>
            </a:r>
            <a:endParaRPr lang="en-GB" dirty="0"/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BE06419-02B2-D735-A8AA-A07F8C6D10AF}"/>
              </a:ext>
            </a:extLst>
          </p:cNvPr>
          <p:cNvCxnSpPr>
            <a:cxnSpLocks/>
          </p:cNvCxnSpPr>
          <p:nvPr/>
        </p:nvCxnSpPr>
        <p:spPr>
          <a:xfrm>
            <a:off x="10003049" y="4331155"/>
            <a:ext cx="247650" cy="5880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436AFB23-87FF-BDEE-A6B0-B63D30E00383}"/>
              </a:ext>
            </a:extLst>
          </p:cNvPr>
          <p:cNvCxnSpPr>
            <a:cxnSpLocks/>
          </p:cNvCxnSpPr>
          <p:nvPr/>
        </p:nvCxnSpPr>
        <p:spPr>
          <a:xfrm flipH="1">
            <a:off x="8734904" y="4331154"/>
            <a:ext cx="247650" cy="5880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D745EAAC-A2B6-7843-E30F-DE929869AD78}"/>
              </a:ext>
            </a:extLst>
          </p:cNvPr>
          <p:cNvSpPr txBox="1"/>
          <p:nvPr/>
        </p:nvSpPr>
        <p:spPr>
          <a:xfrm>
            <a:off x="459688" y="530850"/>
            <a:ext cx="8669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Cross-JJ area limited to ≥ 3x3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GB" sz="2400" baseline="30000" dirty="0"/>
              <a:t>2</a:t>
            </a:r>
            <a:r>
              <a:rPr lang="en-GB" sz="2400" dirty="0"/>
              <a:t> (mask lithography @ FBK</a:t>
            </a:r>
            <a:r>
              <a:rPr lang="en-US" sz="2400" dirty="0"/>
              <a:t>)</a:t>
            </a:r>
            <a:endParaRPr lang="en-GB" sz="2400" baseline="30000" dirty="0"/>
          </a:p>
          <a:p>
            <a:r>
              <a:rPr lang="en-GB" sz="2400" dirty="0"/>
              <a:t>→ use Focused Ion Beam (FIB) to reduce JJ area after production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720039-81EA-2759-8E9D-D0404B5B70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03599" y="199024"/>
            <a:ext cx="787141" cy="787141"/>
          </a:xfrm>
          <a:prstGeom prst="rect">
            <a:avLst/>
          </a:prstGeom>
        </p:spPr>
      </p:pic>
      <p:pic>
        <p:nvPicPr>
          <p:cNvPr id="3" name="Immagine 1" descr="Immagine 1">
            <a:extLst>
              <a:ext uri="{FF2B5EF4-FFF2-40B4-BE49-F238E27FC236}">
                <a16:creationId xmlns:a16="http://schemas.microsoft.com/office/drawing/2014/main" id="{94983827-84A3-388F-C5BC-A91462DB03B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49182"/>
          <a:stretch/>
        </p:blipFill>
        <p:spPr>
          <a:xfrm>
            <a:off x="11151977" y="220980"/>
            <a:ext cx="850157" cy="73143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863346-8796-E391-61B0-FC6A487206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68233" y="220980"/>
            <a:ext cx="1775410" cy="73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87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78AB7E01-BC64-0C71-9C5D-7942AC02FB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84" r="5483"/>
          <a:stretch/>
        </p:blipFill>
        <p:spPr>
          <a:xfrm>
            <a:off x="4249881" y="4717272"/>
            <a:ext cx="2846730" cy="1905483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B95A823-A072-EB8F-2540-42F62F72B9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997" y="1514526"/>
            <a:ext cx="2918409" cy="2209622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010123-46DD-2430-AAAA-79F6ED8948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4315" y="4409341"/>
            <a:ext cx="2346104" cy="2213414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D454337-BB74-5447-339F-37B94DE064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4316" y="1514526"/>
            <a:ext cx="2359196" cy="2361567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D286A6D-214B-E696-5910-20D09AB2ED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9881" y="1514526"/>
            <a:ext cx="2970062" cy="2975113"/>
          </a:xfrm>
          <a:prstGeom prst="rect">
            <a:avLst/>
          </a:prstGeom>
          <a:ln w="57150">
            <a:solidFill>
              <a:srgbClr val="FFC000"/>
            </a:solidFill>
          </a:ln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356FBD6-DE6E-3CD3-628E-43D5E4626566}"/>
              </a:ext>
            </a:extLst>
          </p:cNvPr>
          <p:cNvSpPr txBox="1"/>
          <p:nvPr/>
        </p:nvSpPr>
        <p:spPr>
          <a:xfrm>
            <a:off x="492417" y="65018"/>
            <a:ext cx="7700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Qubit design adapted to FBK fabrication process – design 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7F01568-2B57-4626-27D9-0E7B78DB4D13}"/>
              </a:ext>
            </a:extLst>
          </p:cNvPr>
          <p:cNvSpPr/>
          <p:nvPr/>
        </p:nvSpPr>
        <p:spPr>
          <a:xfrm>
            <a:off x="4812927" y="3435304"/>
            <a:ext cx="505326" cy="336884"/>
          </a:xfrm>
          <a:prstGeom prst="rect">
            <a:avLst/>
          </a:prstGeom>
          <a:noFill/>
          <a:ln w="57150" cap="rnd">
            <a:solidFill>
              <a:srgbClr val="00B050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F6D4D63-8B66-F4C2-C8F7-EF7AB535E1FF}"/>
              </a:ext>
            </a:extLst>
          </p:cNvPr>
          <p:cNvCxnSpPr>
            <a:cxnSpLocks/>
          </p:cNvCxnSpPr>
          <p:nvPr/>
        </p:nvCxnSpPr>
        <p:spPr>
          <a:xfrm>
            <a:off x="3516524" y="1485561"/>
            <a:ext cx="1296403" cy="194974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F9D4608-4B0E-36D2-F85B-6F289453A39D}"/>
              </a:ext>
            </a:extLst>
          </p:cNvPr>
          <p:cNvCxnSpPr>
            <a:cxnSpLocks/>
          </p:cNvCxnSpPr>
          <p:nvPr/>
        </p:nvCxnSpPr>
        <p:spPr>
          <a:xfrm>
            <a:off x="3488406" y="3751607"/>
            <a:ext cx="1324521" cy="2058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10780F3-B151-DCB9-E347-6E5BDBC1DF5C}"/>
              </a:ext>
            </a:extLst>
          </p:cNvPr>
          <p:cNvCxnSpPr>
            <a:cxnSpLocks/>
          </p:cNvCxnSpPr>
          <p:nvPr/>
        </p:nvCxnSpPr>
        <p:spPr>
          <a:xfrm flipV="1">
            <a:off x="6795505" y="1485561"/>
            <a:ext cx="1507332" cy="70228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6526FB61-9FF5-CCEB-5E04-B0D5EAB4EF4C}"/>
              </a:ext>
            </a:extLst>
          </p:cNvPr>
          <p:cNvSpPr/>
          <p:nvPr/>
        </p:nvSpPr>
        <p:spPr>
          <a:xfrm>
            <a:off x="6448568" y="2187842"/>
            <a:ext cx="346937" cy="388332"/>
          </a:xfrm>
          <a:prstGeom prst="rect">
            <a:avLst/>
          </a:prstGeom>
          <a:noFill/>
          <a:ln w="57150" cap="rnd">
            <a:solidFill>
              <a:srgbClr val="FF0000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8100762-27D6-BCDB-82DC-025FE2D0539C}"/>
              </a:ext>
            </a:extLst>
          </p:cNvPr>
          <p:cNvCxnSpPr>
            <a:cxnSpLocks/>
          </p:cNvCxnSpPr>
          <p:nvPr/>
        </p:nvCxnSpPr>
        <p:spPr>
          <a:xfrm>
            <a:off x="6795505" y="2576174"/>
            <a:ext cx="1507332" cy="133145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968F240-7F1C-D77B-3E0A-3221131424F5}"/>
              </a:ext>
            </a:extLst>
          </p:cNvPr>
          <p:cNvCxnSpPr>
            <a:cxnSpLocks/>
          </p:cNvCxnSpPr>
          <p:nvPr/>
        </p:nvCxnSpPr>
        <p:spPr>
          <a:xfrm flipV="1">
            <a:off x="8302837" y="2576173"/>
            <a:ext cx="703897" cy="178362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E950954E-9312-3C77-850E-0B6F48BBE879}"/>
              </a:ext>
            </a:extLst>
          </p:cNvPr>
          <p:cNvSpPr/>
          <p:nvPr/>
        </p:nvSpPr>
        <p:spPr>
          <a:xfrm>
            <a:off x="9006734" y="1596994"/>
            <a:ext cx="975360" cy="979179"/>
          </a:xfrm>
          <a:prstGeom prst="rect">
            <a:avLst/>
          </a:prstGeom>
          <a:noFill/>
          <a:ln w="57150" cap="rnd">
            <a:solidFill>
              <a:srgbClr val="00B0F0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8AAD148-A760-4F6D-DA62-2CBE26EEF3D4}"/>
              </a:ext>
            </a:extLst>
          </p:cNvPr>
          <p:cNvCxnSpPr>
            <a:cxnSpLocks/>
          </p:cNvCxnSpPr>
          <p:nvPr/>
        </p:nvCxnSpPr>
        <p:spPr>
          <a:xfrm>
            <a:off x="9982094" y="2576173"/>
            <a:ext cx="709804" cy="180781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C571DC11-7381-7A56-87AC-DEEDA1D030B1}"/>
              </a:ext>
            </a:extLst>
          </p:cNvPr>
          <p:cNvSpPr/>
          <p:nvPr/>
        </p:nvSpPr>
        <p:spPr>
          <a:xfrm>
            <a:off x="9145925" y="5287381"/>
            <a:ext cx="707291" cy="483705"/>
          </a:xfrm>
          <a:prstGeom prst="rect">
            <a:avLst/>
          </a:prstGeom>
          <a:noFill/>
          <a:ln w="57150" cap="rnd">
            <a:solidFill>
              <a:srgbClr val="7030A0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66B067F-89BF-6887-9229-3D898D36A180}"/>
              </a:ext>
            </a:extLst>
          </p:cNvPr>
          <p:cNvCxnSpPr>
            <a:cxnSpLocks/>
          </p:cNvCxnSpPr>
          <p:nvPr/>
        </p:nvCxnSpPr>
        <p:spPr>
          <a:xfrm>
            <a:off x="7141369" y="4709911"/>
            <a:ext cx="1981696" cy="57747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5FC8220-16DF-5836-19E6-16980AC79B5B}"/>
              </a:ext>
            </a:extLst>
          </p:cNvPr>
          <p:cNvCxnSpPr>
            <a:cxnSpLocks/>
          </p:cNvCxnSpPr>
          <p:nvPr/>
        </p:nvCxnSpPr>
        <p:spPr>
          <a:xfrm flipV="1">
            <a:off x="7122319" y="5771086"/>
            <a:ext cx="2023606" cy="87702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1401CBA-899F-06AA-4D2C-13570291A5FD}"/>
              </a:ext>
            </a:extLst>
          </p:cNvPr>
          <p:cNvSpPr txBox="1"/>
          <p:nvPr/>
        </p:nvSpPr>
        <p:spPr>
          <a:xfrm>
            <a:off x="569997" y="6253423"/>
            <a:ext cx="273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Aluminium layer 2 </a:t>
            </a:r>
            <a:r>
              <a:rPr lang="en-US" b="1" dirty="0"/>
              <a:t>(lift-off)</a:t>
            </a:r>
            <a:endParaRPr lang="en-GB" b="1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8899657B-C95F-2881-DCF6-EE6019EE71EF}"/>
              </a:ext>
            </a:extLst>
          </p:cNvPr>
          <p:cNvCxnSpPr>
            <a:cxnSpLocks/>
            <a:stCxn id="70" idx="3"/>
          </p:cNvCxnSpPr>
          <p:nvPr/>
        </p:nvCxnSpPr>
        <p:spPr>
          <a:xfrm flipV="1">
            <a:off x="3308119" y="6161948"/>
            <a:ext cx="2010134" cy="2761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4698CFD8-D732-554A-6A3E-C0DEAB434548}"/>
              </a:ext>
            </a:extLst>
          </p:cNvPr>
          <p:cNvSpPr txBox="1"/>
          <p:nvPr/>
        </p:nvSpPr>
        <p:spPr>
          <a:xfrm>
            <a:off x="569997" y="4717272"/>
            <a:ext cx="277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Aluminium layer 1 </a:t>
            </a:r>
            <a:r>
              <a:rPr lang="en-US" b="1" dirty="0"/>
              <a:t>(etched)</a:t>
            </a:r>
            <a:endParaRPr lang="en-GB" b="1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5FD0987-49D7-0F94-DC00-EC03442A7471}"/>
              </a:ext>
            </a:extLst>
          </p:cNvPr>
          <p:cNvSpPr txBox="1"/>
          <p:nvPr/>
        </p:nvSpPr>
        <p:spPr>
          <a:xfrm>
            <a:off x="569997" y="5729865"/>
            <a:ext cx="2575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Cross Josephson junction</a:t>
            </a:r>
            <a:endParaRPr lang="en-GB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03FBA46-3D1C-FE17-0258-56F87842A953}"/>
              </a:ext>
            </a:extLst>
          </p:cNvPr>
          <p:cNvSpPr txBox="1"/>
          <p:nvPr/>
        </p:nvSpPr>
        <p:spPr>
          <a:xfrm>
            <a:off x="569997" y="5223568"/>
            <a:ext cx="1705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Wafer substrate</a:t>
            </a:r>
            <a:endParaRPr lang="en-GB" b="1" dirty="0"/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66E7EAE-A165-FEFC-6E77-ED402C4342A2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3346591" y="4901938"/>
            <a:ext cx="1227704" cy="429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162A1072-FA94-5782-D116-9D18A836440D}"/>
              </a:ext>
            </a:extLst>
          </p:cNvPr>
          <p:cNvCxnSpPr>
            <a:cxnSpLocks/>
            <a:stCxn id="72" idx="3"/>
          </p:cNvCxnSpPr>
          <p:nvPr/>
        </p:nvCxnSpPr>
        <p:spPr>
          <a:xfrm>
            <a:off x="2275849" y="5408234"/>
            <a:ext cx="2537078" cy="535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61189E4-3278-BE21-DF5C-5E9155877A94}"/>
              </a:ext>
            </a:extLst>
          </p:cNvPr>
          <p:cNvCxnSpPr>
            <a:cxnSpLocks/>
            <a:stCxn id="71" idx="3"/>
          </p:cNvCxnSpPr>
          <p:nvPr/>
        </p:nvCxnSpPr>
        <p:spPr>
          <a:xfrm flipV="1">
            <a:off x="3145126" y="5644926"/>
            <a:ext cx="2471897" cy="2696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C162B9A0-A156-6B0E-3581-024AB50E9572}"/>
              </a:ext>
            </a:extLst>
          </p:cNvPr>
          <p:cNvSpPr txBox="1"/>
          <p:nvPr/>
        </p:nvSpPr>
        <p:spPr>
          <a:xfrm>
            <a:off x="8832374" y="3842594"/>
            <a:ext cx="1324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FIB alignment</a:t>
            </a:r>
          </a:p>
          <a:p>
            <a:pPr algn="ctr"/>
            <a:r>
              <a:rPr lang="en-US" sz="1600" dirty="0"/>
              <a:t>structures</a:t>
            </a:r>
            <a:endParaRPr lang="en-GB" sz="1600" dirty="0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436AFB23-87FF-BDEE-A6B0-B63D30E00383}"/>
              </a:ext>
            </a:extLst>
          </p:cNvPr>
          <p:cNvCxnSpPr>
            <a:cxnSpLocks/>
          </p:cNvCxnSpPr>
          <p:nvPr/>
        </p:nvCxnSpPr>
        <p:spPr>
          <a:xfrm flipH="1">
            <a:off x="8610640" y="4174833"/>
            <a:ext cx="394767" cy="3148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D745EAAC-A2B6-7843-E30F-DE929869AD78}"/>
              </a:ext>
            </a:extLst>
          </p:cNvPr>
          <p:cNvSpPr txBox="1"/>
          <p:nvPr/>
        </p:nvSpPr>
        <p:spPr>
          <a:xfrm>
            <a:off x="459688" y="530850"/>
            <a:ext cx="8669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Cross-JJ area limited to ≥ 3x3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GB" sz="2400" baseline="30000" dirty="0"/>
              <a:t>2</a:t>
            </a:r>
            <a:r>
              <a:rPr lang="en-GB" sz="2400" dirty="0"/>
              <a:t> (mask lithography @ FBK</a:t>
            </a:r>
            <a:r>
              <a:rPr lang="en-US" sz="2400" dirty="0"/>
              <a:t>)</a:t>
            </a:r>
            <a:endParaRPr lang="en-GB" sz="2400" baseline="30000" dirty="0"/>
          </a:p>
          <a:p>
            <a:r>
              <a:rPr lang="en-GB" sz="2400" dirty="0"/>
              <a:t>→ use Focused Ion Beam (FIB) to reduce JJ area after production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08BC94C-0159-FB9E-F155-96A1AFF3F699}"/>
              </a:ext>
            </a:extLst>
          </p:cNvPr>
          <p:cNvCxnSpPr>
            <a:cxnSpLocks/>
          </p:cNvCxnSpPr>
          <p:nvPr/>
        </p:nvCxnSpPr>
        <p:spPr>
          <a:xfrm>
            <a:off x="9987690" y="4189069"/>
            <a:ext cx="394767" cy="3148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C1BD10C6-9235-249D-8BC2-9C921B3749D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03599" y="199024"/>
            <a:ext cx="787141" cy="787141"/>
          </a:xfrm>
          <a:prstGeom prst="rect">
            <a:avLst/>
          </a:prstGeom>
        </p:spPr>
      </p:pic>
      <p:pic>
        <p:nvPicPr>
          <p:cNvPr id="5" name="Immagine 1" descr="Immagine 1">
            <a:extLst>
              <a:ext uri="{FF2B5EF4-FFF2-40B4-BE49-F238E27FC236}">
                <a16:creationId xmlns:a16="http://schemas.microsoft.com/office/drawing/2014/main" id="{6C40BD7B-29F5-E3A1-5C66-A0D0C339C5D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49182"/>
          <a:stretch/>
        </p:blipFill>
        <p:spPr>
          <a:xfrm>
            <a:off x="11151977" y="220980"/>
            <a:ext cx="850157" cy="73143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CA71F7-0219-87D2-1790-3CDE1D1371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68233" y="220980"/>
            <a:ext cx="1775410" cy="73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8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Felix Klaus Ahrens</dc:creator>
  <cp:lastModifiedBy>Paolo Falferi</cp:lastModifiedBy>
  <cp:revision>6</cp:revision>
  <dcterms:created xsi:type="dcterms:W3CDTF">2023-10-24T10:26:17Z</dcterms:created>
  <dcterms:modified xsi:type="dcterms:W3CDTF">2023-10-26T16:20:14Z</dcterms:modified>
</cp:coreProperties>
</file>