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70" r:id="rId4"/>
    <p:sldId id="260" r:id="rId5"/>
    <p:sldId id="276" r:id="rId6"/>
    <p:sldId id="261" r:id="rId7"/>
    <p:sldId id="262" r:id="rId8"/>
    <p:sldId id="263" r:id="rId9"/>
    <p:sldId id="264" r:id="rId10"/>
    <p:sldId id="274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804" y="56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A4454E-166C-4755-B490-65CAFA666854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A9A21-FED6-4536-B9A4-99F0C30EC3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55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928BF-0AF5-40CE-964B-158A6935B9B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60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271CD-A0EE-9A0A-3BFA-02B1E2805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F2C9AD7-D637-F5C1-4D3B-1DA3A7162F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FE714E-B19E-003E-9C0C-36D0BBA4D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DFA0F-F7D2-4639-BDF1-9D558A7B248B}" type="datetime1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9DF76C-3F19-5D27-18AD-954AB53E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55D808-13E1-9A8A-7696-9284D50A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41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1C8CCF-6308-841F-9DB7-FF9EB3526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8734DBC-D1A4-DFB5-F345-0C25FAA1C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8499F97-8C62-CC81-3920-D64514A85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CB55A-9089-4DA4-AF7C-46058A365535}" type="datetime1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BB01E4-FCEB-B2E6-0250-86D5B790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CDA90C-C743-9700-0FA7-11CB5349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918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2859362-EF4D-BAC3-47C4-AC76B5E195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2F3AE8-FB59-1AE8-9154-73CB936178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8E7FB1-90DC-37FA-DB2F-A60A7AEE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4F793-A4C3-4DE4-96E2-6AC852913799}" type="datetime1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F450A0-EF7A-EEC5-9B75-73E085426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C92B56-27DB-0326-075B-42AC46A0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0459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E44BC1-C66C-EB92-1620-BE1519E0B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811CBF-3A53-F5DC-93D6-74663793B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1562B8-EF91-3E3B-74B0-92E2926B4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0674-FB9F-41AE-A09D-06374B6CAD29}" type="datetime1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C092D9-60FC-942F-1F46-20718CE3C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F3E93A-484E-9AEF-8623-79C743B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04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B78E8E-0693-6DAB-36DF-01BC0E4A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136A46-71F5-64BA-6D4B-AB6223A47E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30D57E-F108-A4FC-CE9F-7D54AAD1D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333F8-7EAD-4831-BE42-5C5FECAF1728}" type="datetime1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02062A-CD11-40DA-BAA1-8B8C9CBC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F4C654-8897-71BB-6084-5525C9C2A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5960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8758A-4286-AF18-A665-3F1BB4EB1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F5219EE-25B9-B3D8-4663-E30C80F1F2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3ABEFC-2B5A-6BC9-7F65-3976A2375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81B7998-D760-1D1F-C7A8-DEBFEBBA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0B0D2-2CB1-402A-BD98-3922ADD0926C}" type="datetime1">
              <a:rPr lang="it-IT" smtClean="0"/>
              <a:t>25/10/2023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B66FBB-5711-C147-5D94-CB2EAEC3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33978D-5BAA-9891-B603-4BC6B9489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197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8C3A06-93E8-00F0-B0D5-7B93B13F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27773E-103F-D5E7-B381-28A47D0B5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FFFA6B-C916-A155-A91C-DBB9DD099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7A9F076-F31A-AF08-9815-945263E14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4BB681-613F-E8A8-275E-AF4F9AB0E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7488BE1-5CDD-0B20-C52D-BAEAFEE69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90E41-716B-4256-A058-56DE7F3F1D92}" type="datetime1">
              <a:rPr lang="it-IT" smtClean="0"/>
              <a:t>25/10/2023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9E48D79-D22B-279D-662D-4E38D04EC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99B9950-6834-F7FA-7409-D5595442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3221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857B0-DCA8-EF14-B6D7-E9508E0FC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47C630-CC8C-B693-4D12-17997048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A9F2F-3B76-4309-8A3E-4DE361725AEA}" type="datetime1">
              <a:rPr lang="it-IT" smtClean="0"/>
              <a:t>25/10/2023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D7192CC-4656-BADD-C604-38A2B883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FFBF86-2FD0-A9C9-9E60-D0B13A9FE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99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44C877F-0A4D-5247-CCC5-C223A8B9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3A066-440C-4CFA-B9AD-8D8523DBA297}" type="datetime1">
              <a:rPr lang="it-IT" smtClean="0"/>
              <a:t>25/10/2023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A9BC933-3C75-23AE-7FE7-36336628E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A0313BC-8620-5A67-71D5-A1E3662A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69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BD56D-C81C-6E1E-A380-4865FC52A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82C7C2-6F21-B555-61EB-B397F62E6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DD83CFE-1AA8-BD53-5580-60713C94AF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FED594-8E6A-20B2-B05A-A88277744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E63A-6330-4C2E-880D-2B5A87F92C8A}" type="datetime1">
              <a:rPr lang="it-IT" smtClean="0"/>
              <a:t>25/10/2023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9BCF75-2829-D563-DEB3-EB4E57923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6E0945D-114A-692D-D0D6-F36810E1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55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B9796-33D0-0A2A-99B7-D80A7FCA7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9A9ED4-35F5-75D3-C9DA-9AE178A266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3F3D76-E30B-0EC0-2D47-06CE4D25B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9C550FF-95D3-5179-9E9A-96D352EEF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70160-A049-4F25-99AB-4A88ACF19A27}" type="datetime1">
              <a:rPr lang="it-IT" smtClean="0"/>
              <a:t>25/10/2023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4F42650-81BC-4337-C5DB-7145B79EF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52318C-F6C5-D323-7EB2-4E33FEE3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721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B7FD6BE-DD0D-E6CC-D964-E0C52675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296B96-879E-5EAC-2BEB-CCE00D3DB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26A664-D573-1E15-5A52-99510DF62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92C0A-6ADA-4601-A34C-5E421A08E2E0}" type="datetime1">
              <a:rPr lang="it-IT" smtClean="0"/>
              <a:t>25/10/2023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0C0904-A0F0-ACC6-6FD9-E21BEDFC8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6A86C3-8677-268F-7047-D7176EF182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C87DD-53B3-4061-A63A-E83DDE0DD1C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72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78FCE4-A8D2-158D-F9A3-4A04FB898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Falferi - Joint </a:t>
            </a:r>
            <a:r>
              <a:rPr lang="en-US" dirty="0" err="1"/>
              <a:t>QubIT</a:t>
            </a:r>
            <a:r>
              <a:rPr lang="en-US" dirty="0"/>
              <a:t>-PNRR meeting 25/10/23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F08DBF-5CB5-FA45-5361-AA47592EA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1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DCF0C8-2E06-0FFB-B4D8-88BA79B2A65C}"/>
              </a:ext>
            </a:extLst>
          </p:cNvPr>
          <p:cNvSpPr txBox="1"/>
          <p:nvPr/>
        </p:nvSpPr>
        <p:spPr>
          <a:xfrm>
            <a:off x="3237657" y="1686560"/>
            <a:ext cx="6221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/>
              <a:t>Qub</a:t>
            </a:r>
            <a:r>
              <a:rPr lang="it-IT" sz="2400" dirty="0"/>
              <a:t>-IT – </a:t>
            </a:r>
            <a:r>
              <a:rPr lang="it-IT" sz="2400" dirty="0" err="1"/>
              <a:t>Resonators</a:t>
            </a:r>
            <a:r>
              <a:rPr lang="it-IT" sz="2400" dirty="0"/>
              <a:t> and Next </a:t>
            </a:r>
            <a:r>
              <a:rPr lang="it-IT" sz="2400" dirty="0" err="1"/>
              <a:t>Fabrication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FBK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869E0C9-4654-E433-FF66-71DC7FE90B6B}"/>
              </a:ext>
            </a:extLst>
          </p:cNvPr>
          <p:cNvSpPr txBox="1"/>
          <p:nvPr/>
        </p:nvSpPr>
        <p:spPr>
          <a:xfrm>
            <a:off x="525660" y="3059668"/>
            <a:ext cx="1114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Felix </a:t>
            </a:r>
            <a:r>
              <a:rPr lang="it-IT" dirty="0" err="1"/>
              <a:t>Ahrens</a:t>
            </a:r>
            <a:r>
              <a:rPr lang="it-IT" dirty="0"/>
              <a:t>, Nicolò Crescini, Paolo Falferi, Federica </a:t>
            </a:r>
            <a:r>
              <a:rPr lang="it-IT" dirty="0" err="1"/>
              <a:t>Mantegazzini</a:t>
            </a:r>
            <a:r>
              <a:rPr lang="it-IT" dirty="0"/>
              <a:t>, Benno </a:t>
            </a:r>
            <a:r>
              <a:rPr lang="it-IT" dirty="0" err="1"/>
              <a:t>Margesin</a:t>
            </a:r>
            <a:r>
              <a:rPr lang="it-IT" dirty="0"/>
              <a:t>, Renato Mezzena, Andrea Vinante</a:t>
            </a:r>
          </a:p>
        </p:txBody>
      </p:sp>
      <p:pic>
        <p:nvPicPr>
          <p:cNvPr id="2" name="Immagine 1" descr="Immagine che contiene testo, Carattere, logo, schermata&#10;&#10;Descrizione generata automaticamente">
            <a:extLst>
              <a:ext uri="{FF2B5EF4-FFF2-40B4-BE49-F238E27FC236}">
                <a16:creationId xmlns:a16="http://schemas.microsoft.com/office/drawing/2014/main" id="{AE95ADAA-3434-EDB5-E7DC-373FE6107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44" y="4741174"/>
            <a:ext cx="1735509" cy="1021058"/>
          </a:xfrm>
          <a:prstGeom prst="rect">
            <a:avLst/>
          </a:prstGeom>
        </p:spPr>
      </p:pic>
      <p:pic>
        <p:nvPicPr>
          <p:cNvPr id="8" name="Picture 2" descr="Statistical and Biological Physics group">
            <a:extLst>
              <a:ext uri="{FF2B5EF4-FFF2-40B4-BE49-F238E27FC236}">
                <a16:creationId xmlns:a16="http://schemas.microsoft.com/office/drawing/2014/main" id="{FCCC0373-4B42-DC25-F4AF-4CE201A0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54" y="147291"/>
            <a:ext cx="1065604" cy="105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C56931-5BD2-57BF-3CE3-32D7585F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113" y="260598"/>
            <a:ext cx="1557226" cy="93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B01B9261-61EE-FDBD-1594-F96981F64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4" y="340462"/>
            <a:ext cx="1257993" cy="63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" descr="Immagine 1">
            <a:extLst>
              <a:ext uri="{FF2B5EF4-FFF2-40B4-BE49-F238E27FC236}">
                <a16:creationId xmlns:a16="http://schemas.microsoft.com/office/drawing/2014/main" id="{2E301B81-5C49-F8E0-3519-165FF8BBEF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8992" y="4890882"/>
            <a:ext cx="2296464" cy="10040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512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5971CF0-CE86-48A9-E868-4879EEAD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2C14CE6-AB23-D3D9-C2EB-BC4FEB82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10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6DA058-4C07-B79F-7496-A34C8DE8B79D}"/>
              </a:ext>
            </a:extLst>
          </p:cNvPr>
          <p:cNvSpPr txBox="1"/>
          <p:nvPr/>
        </p:nvSpPr>
        <p:spPr>
          <a:xfrm>
            <a:off x="1904048" y="1219200"/>
            <a:ext cx="8310880" cy="30162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2000" dirty="0" err="1"/>
              <a:t>Conclusions</a:t>
            </a:r>
            <a:endParaRPr lang="it-IT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Good news: high Q are possible (up to 5 million)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Bad news: we are unable to reproduce the results</a:t>
            </a:r>
          </a:p>
          <a:p>
            <a:pPr>
              <a:spcAft>
                <a:spcPts val="1200"/>
              </a:spcAft>
            </a:pPr>
            <a:endParaRPr lang="en-US" sz="2000" dirty="0"/>
          </a:p>
          <a:p>
            <a:pPr>
              <a:spcAft>
                <a:spcPts val="1200"/>
              </a:spcAft>
            </a:pPr>
            <a:r>
              <a:rPr lang="en-US" sz="2000" dirty="0"/>
              <a:t>The next refrigerator runs will be dedicated to achieving reproducibility, evaluating Two-Level-States losses, avoiding stray resonances</a:t>
            </a:r>
          </a:p>
          <a:p>
            <a:pPr>
              <a:spcAft>
                <a:spcPts val="1200"/>
              </a:spcAft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351686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695FA9-B523-D3ED-52B9-6311F693CDBD}"/>
              </a:ext>
            </a:extLst>
          </p:cNvPr>
          <p:cNvGraphicFramePr>
            <a:graphicFrameLocks noGrp="1"/>
          </p:cNvGraphicFramePr>
          <p:nvPr/>
        </p:nvGraphicFramePr>
        <p:xfrm>
          <a:off x="508000" y="1331042"/>
          <a:ext cx="11244708" cy="1760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8461">
                  <a:extLst>
                    <a:ext uri="{9D8B030D-6E8A-4147-A177-3AD203B41FA5}">
                      <a16:colId xmlns:a16="http://schemas.microsoft.com/office/drawing/2014/main" val="3284657892"/>
                    </a:ext>
                  </a:extLst>
                </a:gridCol>
                <a:gridCol w="2336737">
                  <a:extLst>
                    <a:ext uri="{9D8B030D-6E8A-4147-A177-3AD203B41FA5}">
                      <a16:colId xmlns:a16="http://schemas.microsoft.com/office/drawing/2014/main" val="431834314"/>
                    </a:ext>
                  </a:extLst>
                </a:gridCol>
                <a:gridCol w="2503170">
                  <a:extLst>
                    <a:ext uri="{9D8B030D-6E8A-4147-A177-3AD203B41FA5}">
                      <a16:colId xmlns:a16="http://schemas.microsoft.com/office/drawing/2014/main" val="3075676386"/>
                    </a:ext>
                  </a:extLst>
                </a:gridCol>
                <a:gridCol w="2503170">
                  <a:extLst>
                    <a:ext uri="{9D8B030D-6E8A-4147-A177-3AD203B41FA5}">
                      <a16:colId xmlns:a16="http://schemas.microsoft.com/office/drawing/2014/main" val="2833615955"/>
                    </a:ext>
                  </a:extLst>
                </a:gridCol>
                <a:gridCol w="2503170">
                  <a:extLst>
                    <a:ext uri="{9D8B030D-6E8A-4147-A177-3AD203B41FA5}">
                      <a16:colId xmlns:a16="http://schemas.microsoft.com/office/drawing/2014/main" val="19115304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Fabrication step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First </a:t>
                      </a:r>
                      <a:r>
                        <a:rPr lang="en-GB" sz="1200" dirty="0" err="1"/>
                        <a:t>Qub</a:t>
                      </a:r>
                      <a:r>
                        <a:rPr lang="en-GB" sz="1200" dirty="0"/>
                        <a:t>-IT resonators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Res-Test-2 w1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Res-Test-3 w3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Res-Test-3 w4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1571"/>
                  </a:ext>
                </a:extLst>
              </a:tr>
              <a:tr h="289481">
                <a:tc>
                  <a:txBody>
                    <a:bodyPr/>
                    <a:lstStyle/>
                    <a:p>
                      <a:r>
                        <a:rPr lang="en-GB" sz="1200" b="1" dirty="0"/>
                        <a:t>Substrate oxide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Removed </a:t>
                      </a:r>
                      <a:r>
                        <a:rPr lang="en-US" sz="1200" dirty="0"/>
                        <a:t>&amp; regrown (high quality)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Removed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Removed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Removed</a:t>
                      </a:r>
                      <a:endParaRPr lang="en-GB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451978"/>
                  </a:ext>
                </a:extLst>
              </a:tr>
              <a:tr h="241390">
                <a:tc>
                  <a:txBody>
                    <a:bodyPr/>
                    <a:lstStyle/>
                    <a:p>
                      <a:r>
                        <a:rPr lang="en-GB" sz="1200" b="1" dirty="0"/>
                        <a:t>Sputter deposition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fast &amp; hot deposition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slow &amp; cold deposition 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slow &amp; cold deposition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slow &amp; cold deposition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086741"/>
                  </a:ext>
                </a:extLst>
              </a:tr>
              <a:tr h="269838">
                <a:tc>
                  <a:txBody>
                    <a:bodyPr/>
                    <a:lstStyle/>
                    <a:p>
                      <a:r>
                        <a:rPr lang="en-GB" sz="1200" b="1" dirty="0"/>
                        <a:t>Lithography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Stepper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Mask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Mask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Mask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07470"/>
                  </a:ext>
                </a:extLst>
              </a:tr>
              <a:tr h="277108">
                <a:tc>
                  <a:txBody>
                    <a:bodyPr/>
                    <a:lstStyle/>
                    <a:p>
                      <a:r>
                        <a:rPr lang="en-US" sz="1200" b="1" dirty="0"/>
                        <a:t>Resonator design</a:t>
                      </a:r>
                      <a:endParaRPr lang="en-GB" sz="12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l-GR" sz="1200" dirty="0"/>
                        <a:t>λ</a:t>
                      </a:r>
                      <a:r>
                        <a:rPr lang="en-US" sz="1200" dirty="0"/>
                        <a:t>/4 &amp; </a:t>
                      </a:r>
                      <a:r>
                        <a:rPr lang="el-GR" sz="1200" dirty="0"/>
                        <a:t>λ</a:t>
                      </a:r>
                      <a:r>
                        <a:rPr lang="en-US" sz="1200" dirty="0"/>
                        <a:t>/2 CPW resonators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compact lumped element resonators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compact lumped element resonators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compact lumped element resonators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763280"/>
                  </a:ext>
                </a:extLst>
              </a:tr>
              <a:tr h="257387">
                <a:tc>
                  <a:txBody>
                    <a:bodyPr/>
                    <a:lstStyle/>
                    <a:p>
                      <a:r>
                        <a:rPr lang="en-GB" sz="1200" b="1" dirty="0"/>
                        <a:t>Etching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Dry etching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Wet etching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Wet etching (CR-M)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Wet etching (CR-M)</a:t>
                      </a:r>
                      <a:endParaRPr lang="en-GB" sz="12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853246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7082CBE0-1341-CDBB-0E13-247AC6A5D11F}"/>
              </a:ext>
            </a:extLst>
          </p:cNvPr>
          <p:cNvGrpSpPr/>
          <p:nvPr/>
        </p:nvGrpSpPr>
        <p:grpSpPr>
          <a:xfrm>
            <a:off x="728980" y="555413"/>
            <a:ext cx="10979288" cy="461665"/>
            <a:chOff x="508000" y="555413"/>
            <a:chExt cx="10979288" cy="46166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D1E6D0E-4BCA-1BFF-40CF-CBC95405E774}"/>
                </a:ext>
              </a:extLst>
            </p:cNvPr>
            <p:cNvSpPr/>
            <p:nvPr/>
          </p:nvSpPr>
          <p:spPr>
            <a:xfrm>
              <a:off x="5997644" y="555413"/>
              <a:ext cx="2570623" cy="46166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80A725E-4347-9810-C7E5-FB2D90EFBC8C}"/>
                </a:ext>
              </a:extLst>
            </p:cNvPr>
            <p:cNvSpPr/>
            <p:nvPr/>
          </p:nvSpPr>
          <p:spPr>
            <a:xfrm>
              <a:off x="8866151" y="555413"/>
              <a:ext cx="2330169" cy="46166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E8562D8-141A-1BC1-06D8-2447447C3733}"/>
                </a:ext>
              </a:extLst>
            </p:cNvPr>
            <p:cNvSpPr txBox="1"/>
            <p:nvPr/>
          </p:nvSpPr>
          <p:spPr>
            <a:xfrm>
              <a:off x="508000" y="555413"/>
              <a:ext cx="10979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68B4"/>
                  </a:solidFill>
                </a:rPr>
                <a:t>Aluminium</a:t>
              </a:r>
              <a:r>
                <a:rPr lang="en-US" sz="2400" b="1" dirty="0">
                  <a:solidFill>
                    <a:srgbClr val="0068B4"/>
                  </a:solidFill>
                </a:rPr>
                <a:t> resonator fabrication @ FBK in </a:t>
              </a:r>
              <a:r>
                <a:rPr lang="en-US" sz="2400" b="1" dirty="0"/>
                <a:t>Cleanroom Detector </a:t>
              </a:r>
              <a:r>
                <a:rPr lang="en-US" sz="2400" b="1" dirty="0">
                  <a:solidFill>
                    <a:srgbClr val="0068B4"/>
                  </a:solidFill>
                </a:rPr>
                <a:t>&amp;</a:t>
              </a:r>
              <a:r>
                <a:rPr lang="en-US" sz="2400" b="1" dirty="0"/>
                <a:t> Cleanroom MEMS</a:t>
              </a:r>
              <a:endParaRPr lang="en-GB" sz="2400" b="1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025527-4033-ED1D-CD45-FC6842671F98}"/>
              </a:ext>
            </a:extLst>
          </p:cNvPr>
          <p:cNvGrpSpPr/>
          <p:nvPr/>
        </p:nvGrpSpPr>
        <p:grpSpPr>
          <a:xfrm>
            <a:off x="3660844" y="3335435"/>
            <a:ext cx="4459679" cy="3057207"/>
            <a:chOff x="5307467" y="3209477"/>
            <a:chExt cx="4459679" cy="353622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107736-5541-740A-C81F-A05BF1553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8427" y="3209477"/>
              <a:ext cx="4458719" cy="353622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9F4ACC-A9C4-4FB5-0A49-3E701D1B6440}"/>
                </a:ext>
              </a:extLst>
            </p:cNvPr>
            <p:cNvSpPr txBox="1"/>
            <p:nvPr/>
          </p:nvSpPr>
          <p:spPr>
            <a:xfrm>
              <a:off x="5307467" y="3355755"/>
              <a:ext cx="18904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Ground plane</a:t>
              </a:r>
              <a:endParaRPr lang="en-GB" dirty="0">
                <a:solidFill>
                  <a:schemeClr val="accent5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609E26A-4A12-4BA2-01A4-1D04ECFF523D}"/>
                </a:ext>
              </a:extLst>
            </p:cNvPr>
            <p:cNvCxnSpPr>
              <a:cxnSpLocks/>
            </p:cNvCxnSpPr>
            <p:nvPr/>
          </p:nvCxnSpPr>
          <p:spPr>
            <a:xfrm>
              <a:off x="6874702" y="3544008"/>
              <a:ext cx="408253" cy="0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FB96CE0-2468-EB5E-1260-57F9363AD1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38720" y="3725087"/>
              <a:ext cx="0" cy="948513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C77268-6AC5-DE8B-76CB-11150F3347A7}"/>
                </a:ext>
              </a:extLst>
            </p:cNvPr>
            <p:cNvSpPr txBox="1"/>
            <p:nvPr/>
          </p:nvSpPr>
          <p:spPr>
            <a:xfrm>
              <a:off x="8568267" y="3364363"/>
              <a:ext cx="10629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Feedline</a:t>
              </a:r>
              <a:endParaRPr lang="en-GB" dirty="0">
                <a:solidFill>
                  <a:schemeClr val="accent5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9BDAC67-2D2A-DDD5-BFB4-ABB921AC64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29010" y="3733695"/>
              <a:ext cx="0" cy="635105"/>
            </a:xfrm>
            <a:prstGeom prst="straightConnector1">
              <a:avLst/>
            </a:prstGeom>
            <a:ln w="38100">
              <a:solidFill>
                <a:schemeClr val="accent5">
                  <a:lumMod val="20000"/>
                  <a:lumOff val="80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30D754B-8CA5-2570-3114-024998CD9C11}"/>
                </a:ext>
              </a:extLst>
            </p:cNvPr>
            <p:cNvSpPr txBox="1"/>
            <p:nvPr/>
          </p:nvSpPr>
          <p:spPr>
            <a:xfrm>
              <a:off x="5968222" y="4181715"/>
              <a:ext cx="31315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Lumped element resonator</a:t>
              </a:r>
              <a:endParaRPr lang="en-GB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57A6EF-9B1A-E1E7-A08F-E9664E1BC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33981" y="4504013"/>
              <a:ext cx="0" cy="31860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348EED32-7E1B-3C7E-DBB5-4250A86819D8}"/>
              </a:ext>
            </a:extLst>
          </p:cNvPr>
          <p:cNvSpPr/>
          <p:nvPr/>
        </p:nvSpPr>
        <p:spPr>
          <a:xfrm>
            <a:off x="508000" y="487680"/>
            <a:ext cx="71120" cy="599358"/>
          </a:xfrm>
          <a:prstGeom prst="rect">
            <a:avLst/>
          </a:prstGeom>
          <a:solidFill>
            <a:srgbClr val="0068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B33F04-A253-43B8-B48E-427F789C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77A439-5FF1-5872-8293-AC1DBF62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950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8AF164E-20E6-5FA8-0F59-563C08994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4FCCCE7-2109-872A-F227-87EF20A0B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3</a:t>
            </a:fld>
            <a:endParaRPr lang="it-IT"/>
          </a:p>
        </p:txBody>
      </p:sp>
      <p:pic>
        <p:nvPicPr>
          <p:cNvPr id="4" name="Immagine 3" descr="Immagine che contiene specchio, Rettangolo, interno&#10;&#10;Descrizione generata automaticamente">
            <a:extLst>
              <a:ext uri="{FF2B5EF4-FFF2-40B4-BE49-F238E27FC236}">
                <a16:creationId xmlns:a16="http://schemas.microsoft.com/office/drawing/2014/main" id="{89AD03EB-9248-DDE7-78EF-95786F4BF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28" y="1505250"/>
            <a:ext cx="5400000" cy="3847499"/>
          </a:xfrm>
          <a:prstGeom prst="rect">
            <a:avLst/>
          </a:prstGeom>
        </p:spPr>
      </p:pic>
      <p:pic>
        <p:nvPicPr>
          <p:cNvPr id="6" name="Immagine 5" descr="Immagine che contiene metallo, chiusura, Ferramenta, lucchetto/serratura&#10;&#10;Descrizione generata automaticamente">
            <a:extLst>
              <a:ext uri="{FF2B5EF4-FFF2-40B4-BE49-F238E27FC236}">
                <a16:creationId xmlns:a16="http://schemas.microsoft.com/office/drawing/2014/main" id="{B1AA8038-1259-DE9B-7D41-131425134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774" y="2132999"/>
            <a:ext cx="5400000" cy="25919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E22786-2F0E-0EB3-FDD8-4DFF268035F6}"/>
              </a:ext>
            </a:extLst>
          </p:cNvPr>
          <p:cNvSpPr txBox="1"/>
          <p:nvPr/>
        </p:nvSpPr>
        <p:spPr>
          <a:xfrm>
            <a:off x="4777337" y="431771"/>
            <a:ext cx="263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COPPER HOLDER</a:t>
            </a:r>
          </a:p>
        </p:txBody>
      </p:sp>
    </p:spTree>
    <p:extLst>
      <p:ext uri="{BB962C8B-B14F-4D97-AF65-F5344CB8AC3E}">
        <p14:creationId xmlns:p14="http://schemas.microsoft.com/office/powerpoint/2010/main" val="77754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etallo, ottone&#10;&#10;Descrizione generata automaticamente">
            <a:extLst>
              <a:ext uri="{FF2B5EF4-FFF2-40B4-BE49-F238E27FC236}">
                <a16:creationId xmlns:a16="http://schemas.microsoft.com/office/drawing/2014/main" id="{FBBB1C57-5835-3225-2F33-DA62A2365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7" y="1643063"/>
            <a:ext cx="5400000" cy="3644999"/>
          </a:xfrm>
          <a:prstGeom prst="rect">
            <a:avLst/>
          </a:prstGeom>
        </p:spPr>
      </p:pic>
      <p:pic>
        <p:nvPicPr>
          <p:cNvPr id="7" name="Immagine 6" descr="Immagine che contiene metallo, chiusura&#10;&#10;Descrizione generata automaticamente">
            <a:extLst>
              <a:ext uri="{FF2B5EF4-FFF2-40B4-BE49-F238E27FC236}">
                <a16:creationId xmlns:a16="http://schemas.microsoft.com/office/drawing/2014/main" id="{7A7F28A3-D9A0-FE87-383F-4800E88D8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1953948"/>
            <a:ext cx="5400000" cy="3010500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0D4EA20-9D54-7EFC-29EF-DEC94A4C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63890B5-A690-437B-4807-E18D449C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BDC87DD-53B3-4061-A63A-E83DDE0DD1C0}" type="slidenum">
              <a:rPr lang="it-IT" smtClean="0"/>
              <a:pPr>
                <a:spcAft>
                  <a:spcPts val="600"/>
                </a:spcAft>
              </a:pPr>
              <a:t>4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2D357C-5112-079A-B7E3-FD8B326E9AE0}"/>
              </a:ext>
            </a:extLst>
          </p:cNvPr>
          <p:cNvSpPr txBox="1"/>
          <p:nvPr/>
        </p:nvSpPr>
        <p:spPr>
          <a:xfrm>
            <a:off x="4485462" y="442969"/>
            <a:ext cx="322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ALUMINUM HOLDER</a:t>
            </a:r>
          </a:p>
        </p:txBody>
      </p:sp>
    </p:spTree>
    <p:extLst>
      <p:ext uri="{BB962C8B-B14F-4D97-AF65-F5344CB8AC3E}">
        <p14:creationId xmlns:p14="http://schemas.microsoft.com/office/powerpoint/2010/main" val="3682201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88C92A-85BB-5EA2-A2E4-B4A6C1EA4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D2C346-4386-6C6E-F2F4-480F943D9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5</a:t>
            </a:fld>
            <a:endParaRPr lang="it-IT"/>
          </a:p>
        </p:txBody>
      </p:sp>
      <p:pic>
        <p:nvPicPr>
          <p:cNvPr id="4" name="Immagine 46">
            <a:extLst>
              <a:ext uri="{FF2B5EF4-FFF2-40B4-BE49-F238E27FC236}">
                <a16:creationId xmlns:a16="http://schemas.microsoft.com/office/drawing/2014/main" id="{C6E19D1B-796C-2E1C-8882-27A3AB241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531" y="653895"/>
            <a:ext cx="3011206" cy="55303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8E51AC-CDA3-96E1-E207-0939ED5621F9}"/>
              </a:ext>
            </a:extLst>
          </p:cNvPr>
          <p:cNvSpPr txBox="1"/>
          <p:nvPr/>
        </p:nvSpPr>
        <p:spPr>
          <a:xfrm>
            <a:off x="5125720" y="2146543"/>
            <a:ext cx="5410200" cy="2139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DILUTION REFRIGERATOR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Janis, Model JDry-100-ASTRA, </a:t>
            </a:r>
            <a:r>
              <a:rPr lang="en-US" dirty="0">
                <a:solidFill>
                  <a:prstClr val="black"/>
                </a:solidFill>
              </a:rPr>
              <a:t>Cryogen-free</a:t>
            </a:r>
          </a:p>
          <a:p>
            <a:pPr>
              <a:spcAft>
                <a:spcPts val="600"/>
              </a:spcAf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Pre-cooling: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Cryomech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PT-405 Pulse Tube cryo-cooler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100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black"/>
                </a:solidFill>
              </a:rPr>
              <a:t>W @ 100mK</a:t>
            </a:r>
          </a:p>
          <a:p>
            <a:pPr lvl="0">
              <a:spcAft>
                <a:spcPts val="600"/>
              </a:spcAft>
              <a:defRPr/>
            </a:pPr>
            <a:r>
              <a:rPr lang="en-US" dirty="0" err="1">
                <a:solidFill>
                  <a:prstClr val="black"/>
                </a:solidFill>
              </a:rPr>
              <a:t>T</a:t>
            </a:r>
            <a:r>
              <a:rPr lang="en-US" baseline="-25000" dirty="0" err="1">
                <a:solidFill>
                  <a:prstClr val="black"/>
                </a:solidFill>
              </a:rPr>
              <a:t>base</a:t>
            </a:r>
            <a:r>
              <a:rPr lang="en-US" dirty="0">
                <a:solidFill>
                  <a:prstClr val="black"/>
                </a:solidFill>
              </a:rPr>
              <a:t>= 20 </a:t>
            </a:r>
            <a:r>
              <a:rPr lang="en-US" dirty="0" err="1">
                <a:solidFill>
                  <a:prstClr val="black"/>
                </a:solidFill>
              </a:rPr>
              <a:t>mK</a:t>
            </a:r>
            <a:endParaRPr lang="en-US" dirty="0">
              <a:solidFill>
                <a:prstClr val="black"/>
              </a:solidFill>
            </a:endParaRPr>
          </a:p>
          <a:p>
            <a:pPr lvl="0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Mixing Chamber Plate diam 320 mm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67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3307569-A64B-D239-9264-6D05EBDD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1F3DDE1-AE95-2FCE-A11A-BBCF4A694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BDC87DD-53B3-4061-A63A-E83DDE0DD1C0}" type="slidenum">
              <a:rPr lang="it-IT" smtClean="0"/>
              <a:pPr>
                <a:spcAft>
                  <a:spcPts val="600"/>
                </a:spcAft>
              </a:pPr>
              <a:t>6</a:t>
            </a:fld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C32A34C-0B4E-FABB-8D1A-EBCBA9C7750C}"/>
              </a:ext>
            </a:extLst>
          </p:cNvPr>
          <p:cNvGrpSpPr>
            <a:grpSpLocks noChangeAspect="1"/>
          </p:cNvGrpSpPr>
          <p:nvPr/>
        </p:nvGrpSpPr>
        <p:grpSpPr>
          <a:xfrm>
            <a:off x="7003129" y="1984693"/>
            <a:ext cx="4627753" cy="4108653"/>
            <a:chOff x="7003129" y="1984693"/>
            <a:chExt cx="4161195" cy="3694429"/>
          </a:xfrm>
        </p:grpSpPr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A42E0809-57D7-9476-CAF7-08BD85CC4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3129" y="1984693"/>
              <a:ext cx="4161195" cy="3572192"/>
            </a:xfrm>
            <a:prstGeom prst="rect">
              <a:avLst/>
            </a:prstGeom>
          </p:spPr>
        </p:pic>
        <p:sp>
          <p:nvSpPr>
            <p:cNvPr id="65" name="Ovale 64">
              <a:extLst>
                <a:ext uri="{FF2B5EF4-FFF2-40B4-BE49-F238E27FC236}">
                  <a16:creationId xmlns:a16="http://schemas.microsoft.com/office/drawing/2014/main" id="{9ED545D6-66A4-EF56-1497-3CA4EC2FE979}"/>
                </a:ext>
              </a:extLst>
            </p:cNvPr>
            <p:cNvSpPr/>
            <p:nvPr/>
          </p:nvSpPr>
          <p:spPr>
            <a:xfrm>
              <a:off x="7853680" y="4785360"/>
              <a:ext cx="1706880" cy="89376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Ovale 66">
              <a:extLst>
                <a:ext uri="{FF2B5EF4-FFF2-40B4-BE49-F238E27FC236}">
                  <a16:creationId xmlns:a16="http://schemas.microsoft.com/office/drawing/2014/main" id="{69384E53-9A29-2FED-7374-EA131ABF5776}"/>
                </a:ext>
              </a:extLst>
            </p:cNvPr>
            <p:cNvSpPr/>
            <p:nvPr/>
          </p:nvSpPr>
          <p:spPr>
            <a:xfrm>
              <a:off x="9438640" y="4785360"/>
              <a:ext cx="883920" cy="771525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05F24893-9FB5-FFFB-ADEE-90A70DA7EB6B}"/>
              </a:ext>
            </a:extLst>
          </p:cNvPr>
          <p:cNvGrpSpPr>
            <a:grpSpLocks noChangeAspect="1"/>
          </p:cNvGrpSpPr>
          <p:nvPr/>
        </p:nvGrpSpPr>
        <p:grpSpPr>
          <a:xfrm>
            <a:off x="561118" y="2413094"/>
            <a:ext cx="5928589" cy="2849786"/>
            <a:chOff x="896399" y="2443574"/>
            <a:chExt cx="5099446" cy="2451229"/>
          </a:xfrm>
        </p:grpSpPr>
        <p:pic>
          <p:nvPicPr>
            <p:cNvPr id="11" name="Immagine 10" descr="Immagine che contiene barca, interno, nave, legno&#10;&#10;Descrizione generata automaticamente">
              <a:extLst>
                <a:ext uri="{FF2B5EF4-FFF2-40B4-BE49-F238E27FC236}">
                  <a16:creationId xmlns:a16="http://schemas.microsoft.com/office/drawing/2014/main" id="{29A6817E-3D32-3D62-FD24-E4E4F8A43A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0" r="-2" b="5183"/>
            <a:stretch/>
          </p:blipFill>
          <p:spPr>
            <a:xfrm>
              <a:off x="896399" y="2443574"/>
              <a:ext cx="5099446" cy="2451229"/>
            </a:xfrm>
            <a:prstGeom prst="rect">
              <a:avLst/>
            </a:prstGeom>
          </p:spPr>
        </p:pic>
        <p:sp>
          <p:nvSpPr>
            <p:cNvPr id="66" name="Ovale 65">
              <a:extLst>
                <a:ext uri="{FF2B5EF4-FFF2-40B4-BE49-F238E27FC236}">
                  <a16:creationId xmlns:a16="http://schemas.microsoft.com/office/drawing/2014/main" id="{AE935640-8B84-FAAD-0063-FF3968E6DA81}"/>
                </a:ext>
              </a:extLst>
            </p:cNvPr>
            <p:cNvSpPr/>
            <p:nvPr/>
          </p:nvSpPr>
          <p:spPr>
            <a:xfrm rot="19622687">
              <a:off x="2367281" y="3186581"/>
              <a:ext cx="1706880" cy="893762"/>
            </a:xfrm>
            <a:prstGeom prst="ellipse">
              <a:avLst/>
            </a:prstGeom>
            <a:noFill/>
            <a:ln w="25400">
              <a:solidFill>
                <a:srgbClr val="FF0000">
                  <a:alpha val="97000"/>
                </a:srgb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Ovale 68">
              <a:extLst>
                <a:ext uri="{FF2B5EF4-FFF2-40B4-BE49-F238E27FC236}">
                  <a16:creationId xmlns:a16="http://schemas.microsoft.com/office/drawing/2014/main" id="{77418EE6-00CD-BA8E-52CC-642BC5B96AF6}"/>
                </a:ext>
              </a:extLst>
            </p:cNvPr>
            <p:cNvSpPr/>
            <p:nvPr/>
          </p:nvSpPr>
          <p:spPr>
            <a:xfrm rot="18688054">
              <a:off x="3640416" y="3258553"/>
              <a:ext cx="1399317" cy="1024473"/>
            </a:xfrm>
            <a:prstGeom prst="ellipse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DE60D485-AA67-39D6-BC9A-060281CFFED8}"/>
              </a:ext>
            </a:extLst>
          </p:cNvPr>
          <p:cNvSpPr txBox="1"/>
          <p:nvPr/>
        </p:nvSpPr>
        <p:spPr>
          <a:xfrm>
            <a:off x="4221031" y="538933"/>
            <a:ext cx="3749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REFRIGERATOR RUN 128</a:t>
            </a:r>
          </a:p>
        </p:txBody>
      </p:sp>
    </p:spTree>
    <p:extLst>
      <p:ext uri="{BB962C8B-B14F-4D97-AF65-F5344CB8AC3E}">
        <p14:creationId xmlns:p14="http://schemas.microsoft.com/office/powerpoint/2010/main" val="3252437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redo, interno, arte, pavimento&#10;&#10;Descrizione generata automaticamente">
            <a:extLst>
              <a:ext uri="{FF2B5EF4-FFF2-40B4-BE49-F238E27FC236}">
                <a16:creationId xmlns:a16="http://schemas.microsoft.com/office/drawing/2014/main" id="{F033E054-5153-6CDA-7CD0-2FA0CDDD9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11" y="305264"/>
            <a:ext cx="3240000" cy="1757700"/>
          </a:xfrm>
          <a:prstGeom prst="rect">
            <a:avLst/>
          </a:prstGeom>
        </p:spPr>
      </p:pic>
      <p:pic>
        <p:nvPicPr>
          <p:cNvPr id="15" name="Immagine 14" descr="Immagine che contiene Impianto elettrico, Componente di circuito passivo, interno, legno&#10;&#10;Descrizione generata automaticamente">
            <a:extLst>
              <a:ext uri="{FF2B5EF4-FFF2-40B4-BE49-F238E27FC236}">
                <a16:creationId xmlns:a16="http://schemas.microsoft.com/office/drawing/2014/main" id="{F9806801-3E3A-18F4-6D85-91EAD1DCE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10" y="2264138"/>
            <a:ext cx="3240000" cy="4062696"/>
          </a:xfrm>
          <a:prstGeom prst="rect">
            <a:avLst/>
          </a:prstGeom>
        </p:spPr>
      </p:pic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69FE48C-2896-7ABE-29C0-8D5E39BB8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732" y="6491307"/>
            <a:ext cx="4114800" cy="27432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Falferi - Joint QubIT-PNRR meeting 25/10/23</a:t>
            </a:r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4F26D57-0CD2-E003-A86C-381AC5E6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17767" y="6491307"/>
            <a:ext cx="952499" cy="27432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BDC87DD-53B3-4061-A63A-E83DDE0DD1C0}" type="slidenum">
              <a:rPr lang="it-IT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it-I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B216528-66D3-B90E-4EC0-CB01C4F4611D}"/>
              </a:ext>
            </a:extLst>
          </p:cNvPr>
          <p:cNvGrpSpPr>
            <a:grpSpLocks noChangeAspect="1"/>
          </p:cNvGrpSpPr>
          <p:nvPr/>
        </p:nvGrpSpPr>
        <p:grpSpPr>
          <a:xfrm>
            <a:off x="5078974" y="1587681"/>
            <a:ext cx="6389219" cy="4357035"/>
            <a:chOff x="5523205" y="1535765"/>
            <a:chExt cx="5957596" cy="4062696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6F1F3AC7-CDCC-FB9F-1EEB-4B07385B1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3205" y="1535765"/>
              <a:ext cx="5957596" cy="4062696"/>
            </a:xfrm>
            <a:prstGeom prst="rect">
              <a:avLst/>
            </a:prstGeom>
          </p:spPr>
        </p:pic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61B7B9D7-A3F2-0A83-9176-264EAB7EFF8B}"/>
                </a:ext>
              </a:extLst>
            </p:cNvPr>
            <p:cNvSpPr/>
            <p:nvPr/>
          </p:nvSpPr>
          <p:spPr>
            <a:xfrm>
              <a:off x="7790112" y="4117244"/>
              <a:ext cx="1040938" cy="41074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EE6EA893-93AC-F66F-BE13-82FA90D6BCD1}"/>
                </a:ext>
              </a:extLst>
            </p:cNvPr>
            <p:cNvSpPr/>
            <p:nvPr/>
          </p:nvSpPr>
          <p:spPr>
            <a:xfrm>
              <a:off x="7790112" y="4563666"/>
              <a:ext cx="1040938" cy="410747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7A045A1A-E0AD-281E-509E-CF8F1F48EDA4}"/>
                </a:ext>
              </a:extLst>
            </p:cNvPr>
            <p:cNvSpPr/>
            <p:nvPr/>
          </p:nvSpPr>
          <p:spPr>
            <a:xfrm>
              <a:off x="7683344" y="5096030"/>
              <a:ext cx="1040938" cy="410747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Ovale 20">
            <a:extLst>
              <a:ext uri="{FF2B5EF4-FFF2-40B4-BE49-F238E27FC236}">
                <a16:creationId xmlns:a16="http://schemas.microsoft.com/office/drawing/2014/main" id="{2EB32819-09F2-BDE4-CC44-AD704AD15401}"/>
              </a:ext>
            </a:extLst>
          </p:cNvPr>
          <p:cNvSpPr/>
          <p:nvPr/>
        </p:nvSpPr>
        <p:spPr>
          <a:xfrm>
            <a:off x="2118326" y="1176934"/>
            <a:ext cx="1040938" cy="410747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004EEA12-9378-0C37-F712-99E5286F974B}"/>
              </a:ext>
            </a:extLst>
          </p:cNvPr>
          <p:cNvSpPr/>
          <p:nvPr/>
        </p:nvSpPr>
        <p:spPr>
          <a:xfrm>
            <a:off x="2444817" y="2934634"/>
            <a:ext cx="481264" cy="953216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06CAA978-CBD1-6335-6BE0-9F84CE92FB93}"/>
              </a:ext>
            </a:extLst>
          </p:cNvPr>
          <p:cNvSpPr/>
          <p:nvPr/>
        </p:nvSpPr>
        <p:spPr>
          <a:xfrm>
            <a:off x="1963553" y="3005858"/>
            <a:ext cx="481264" cy="81076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F066A33-4E89-F850-6B34-BB69CD7F113B}"/>
              </a:ext>
            </a:extLst>
          </p:cNvPr>
          <p:cNvSpPr txBox="1"/>
          <p:nvPr/>
        </p:nvSpPr>
        <p:spPr>
          <a:xfrm>
            <a:off x="6019351" y="538933"/>
            <a:ext cx="3749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REFRIGERATOR RUN 129</a:t>
            </a:r>
          </a:p>
        </p:txBody>
      </p:sp>
    </p:spTree>
    <p:extLst>
      <p:ext uri="{BB962C8B-B14F-4D97-AF65-F5344CB8AC3E}">
        <p14:creationId xmlns:p14="http://schemas.microsoft.com/office/powerpoint/2010/main" val="2532973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157A142-7526-3998-61AC-73231FE6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3D66FFB-F0D9-2EC2-080B-525D47A8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8</a:t>
            </a:fld>
            <a:endParaRPr lang="it-IT"/>
          </a:p>
        </p:txBody>
      </p:sp>
      <p:pic>
        <p:nvPicPr>
          <p:cNvPr id="7" name="Immagine 6" descr="Immagine che contiene interno, arte&#10;&#10;Descrizione generata automaticamente">
            <a:extLst>
              <a:ext uri="{FF2B5EF4-FFF2-40B4-BE49-F238E27FC236}">
                <a16:creationId xmlns:a16="http://schemas.microsoft.com/office/drawing/2014/main" id="{1FC3A141-B4E0-4DB6-2F5C-932EED476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89" y="4820118"/>
            <a:ext cx="3240000" cy="1822500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61BFF2AB-2EB5-35CD-E434-C3374C5F7FD5}"/>
              </a:ext>
            </a:extLst>
          </p:cNvPr>
          <p:cNvSpPr/>
          <p:nvPr/>
        </p:nvSpPr>
        <p:spPr>
          <a:xfrm>
            <a:off x="2171197" y="5504950"/>
            <a:ext cx="803082" cy="4571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2D21E9C4-60CD-57D9-92E0-AE8A5E9863F6}"/>
              </a:ext>
            </a:extLst>
          </p:cNvPr>
          <p:cNvGrpSpPr>
            <a:grpSpLocks noChangeAspect="1"/>
          </p:cNvGrpSpPr>
          <p:nvPr/>
        </p:nvGrpSpPr>
        <p:grpSpPr>
          <a:xfrm>
            <a:off x="4897771" y="1619136"/>
            <a:ext cx="6662458" cy="4121264"/>
            <a:chOff x="6096000" y="1334814"/>
            <a:chExt cx="5705274" cy="3529169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2788DAE4-4693-2274-9506-1B336D60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334814"/>
              <a:ext cx="5705274" cy="3529169"/>
            </a:xfrm>
            <a:prstGeom prst="rect">
              <a:avLst/>
            </a:prstGeom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2BAB2661-1E34-450A-E1B6-F728220A2FF3}"/>
                </a:ext>
              </a:extLst>
            </p:cNvPr>
            <p:cNvSpPr/>
            <p:nvPr/>
          </p:nvSpPr>
          <p:spPr>
            <a:xfrm>
              <a:off x="8126756" y="4408398"/>
              <a:ext cx="1040938" cy="410747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5D52AEB8-7058-88D3-97D0-DBC5E5854B34}"/>
                </a:ext>
              </a:extLst>
            </p:cNvPr>
            <p:cNvSpPr/>
            <p:nvPr/>
          </p:nvSpPr>
          <p:spPr>
            <a:xfrm>
              <a:off x="8245036" y="3940417"/>
              <a:ext cx="1040938" cy="410747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F7B99D59-261C-2CCC-D772-248A81C2A613}"/>
                </a:ext>
              </a:extLst>
            </p:cNvPr>
            <p:cNvSpPr/>
            <p:nvPr/>
          </p:nvSpPr>
          <p:spPr>
            <a:xfrm>
              <a:off x="8245036" y="3545111"/>
              <a:ext cx="1040938" cy="410747"/>
            </a:xfrm>
            <a:prstGeom prst="ellipse">
              <a:avLst/>
            </a:prstGeom>
            <a:noFill/>
            <a:ln w="254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1" name="Immagine 20" descr="Immagine che contiene Impianto elettrico, cavo, Ingegneria elettronica, Alimentazione elettrica&#10;&#10;Descrizione generata automaticamente">
            <a:extLst>
              <a:ext uri="{FF2B5EF4-FFF2-40B4-BE49-F238E27FC236}">
                <a16:creationId xmlns:a16="http://schemas.microsoft.com/office/drawing/2014/main" id="{F761026C-6855-7B34-D973-DF92BE993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54" y="336724"/>
            <a:ext cx="3240000" cy="4322858"/>
          </a:xfrm>
          <a:prstGeom prst="rect">
            <a:avLst/>
          </a:prstGeom>
        </p:spPr>
      </p:pic>
      <p:sp>
        <p:nvSpPr>
          <p:cNvPr id="18" name="Ovale 17">
            <a:extLst>
              <a:ext uri="{FF2B5EF4-FFF2-40B4-BE49-F238E27FC236}">
                <a16:creationId xmlns:a16="http://schemas.microsoft.com/office/drawing/2014/main" id="{51BEA82A-CA94-1D02-3E60-99EA5289AB19}"/>
              </a:ext>
            </a:extLst>
          </p:cNvPr>
          <p:cNvSpPr/>
          <p:nvPr/>
        </p:nvSpPr>
        <p:spPr>
          <a:xfrm>
            <a:off x="1992482" y="1200649"/>
            <a:ext cx="517038" cy="836974"/>
          </a:xfrm>
          <a:prstGeom prst="ellips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78EAF82A-41AA-875A-24CA-5CF2B91E4A1D}"/>
              </a:ext>
            </a:extLst>
          </p:cNvPr>
          <p:cNvSpPr/>
          <p:nvPr/>
        </p:nvSpPr>
        <p:spPr>
          <a:xfrm>
            <a:off x="1513839" y="1200649"/>
            <a:ext cx="517039" cy="836974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1F80067-BAFC-6E50-B73C-52C05CA39EE3}"/>
              </a:ext>
            </a:extLst>
          </p:cNvPr>
          <p:cNvSpPr txBox="1"/>
          <p:nvPr/>
        </p:nvSpPr>
        <p:spPr>
          <a:xfrm>
            <a:off x="6019351" y="538933"/>
            <a:ext cx="3749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REFRIGERATOR RUN 130</a:t>
            </a:r>
          </a:p>
        </p:txBody>
      </p:sp>
    </p:spTree>
    <p:extLst>
      <p:ext uri="{BB962C8B-B14F-4D97-AF65-F5344CB8AC3E}">
        <p14:creationId xmlns:p14="http://schemas.microsoft.com/office/powerpoint/2010/main" val="1703075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0F22AB1-FEC2-CDB4-F1FE-575488950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Falferi - Joint QubIT-PNRR meeting 25/10/23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9BFD104-1FF7-6E06-1307-2217444A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C87DD-53B3-4061-A63A-E83DDE0DD1C0}" type="slidenum">
              <a:rPr lang="it-IT" smtClean="0"/>
              <a:t>9</a:t>
            </a:fld>
            <a:endParaRPr lang="it-IT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98457B26-C9AC-590D-F8D3-141D00B51E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805417"/>
              </p:ext>
            </p:extLst>
          </p:nvPr>
        </p:nvGraphicFramePr>
        <p:xfrm>
          <a:off x="300000" y="1054946"/>
          <a:ext cx="11592000" cy="43699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309901003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56530588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04896233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7785950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82795117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19151654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80884250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68367365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64958448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4206571949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11516884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02516613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800450147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741157385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45794748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618532158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337403409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646702856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1286231025"/>
                    </a:ext>
                  </a:extLst>
                </a:gridCol>
              </a:tblGrid>
              <a:tr h="518255">
                <a:tc>
                  <a:txBody>
                    <a:bodyPr/>
                    <a:lstStyle/>
                    <a:p>
                      <a:r>
                        <a:rPr lang="it-IT" sz="1600" dirty="0"/>
                        <a:t>RUN</a:t>
                      </a: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it-IT" dirty="0"/>
                        <a:t>ResTest2w1 CR-M </a:t>
                      </a:r>
                      <a:r>
                        <a:rPr lang="it-IT" dirty="0" err="1"/>
                        <a:t>Kenosistec</a:t>
                      </a:r>
                      <a:r>
                        <a:rPr lang="it-IT" dirty="0"/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ResTest3w3 CR-D Eclipse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ResTest3w4 CR-M </a:t>
                      </a:r>
                      <a:r>
                        <a:rPr lang="it-IT" dirty="0" err="1"/>
                        <a:t>Kenosistec</a:t>
                      </a:r>
                      <a:r>
                        <a:rPr lang="it-IT" dirty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2305178"/>
                  </a:ext>
                </a:extLst>
              </a:tr>
              <a:tr h="518255">
                <a:tc>
                  <a:txBody>
                    <a:bodyPr/>
                    <a:lstStyle/>
                    <a:p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4°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6°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4°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6°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1°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2°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3°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4°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5°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dirty="0"/>
                        <a:t>6°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197375"/>
                  </a:ext>
                </a:extLst>
              </a:tr>
              <a:tr h="458704">
                <a:tc rowSpan="2">
                  <a:txBody>
                    <a:bodyPr/>
                    <a:lstStyle/>
                    <a:p>
                      <a:r>
                        <a:rPr lang="it-IT" sz="1600" dirty="0"/>
                        <a:t>128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r>
                        <a:rPr lang="en-GB" sz="1100" dirty="0"/>
                        <a:t>Setup: Cu Holder 1, outside shields, no switch, no IR filters</a:t>
                      </a:r>
                    </a:p>
                  </a:txBody>
                  <a:tcPr marL="88564" marR="88564" marT="44282" marB="44282"/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8564" marR="88564" marT="44282" marB="44282"/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8564" marR="88564" marT="44282" marB="44282"/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8564" marR="88564" marT="44282" marB="44282"/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8564" marR="88564" marT="44282" marB="44282"/>
                </a:tc>
                <a:tc hMerge="1">
                  <a:txBody>
                    <a:bodyPr/>
                    <a:lstStyle/>
                    <a:p>
                      <a:endParaRPr lang="en-GB" sz="1100" dirty="0"/>
                    </a:p>
                  </a:txBody>
                  <a:tcPr marL="88564" marR="88564" marT="44282" marB="44282"/>
                </a:tc>
                <a:tc gridSpan="6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613492"/>
                  </a:ext>
                </a:extLst>
              </a:tr>
              <a:tr h="458704">
                <a:tc vMerge="1">
                  <a:txBody>
                    <a:bodyPr/>
                    <a:lstStyle/>
                    <a:p>
                      <a:r>
                        <a:rPr lang="it-IT" sz="16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420 k</a:t>
                      </a:r>
                      <a:endParaRPr lang="en-GB" sz="11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00"/>
                          </a:solidFill>
                        </a:rPr>
                        <a:t>920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790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hidden by stray resonance</a:t>
                      </a:r>
                      <a:endParaRPr lang="en-GB" sz="8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32 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near stray resonance</a:t>
                      </a: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77 k</a:t>
                      </a:r>
                      <a:endParaRPr lang="en-GB" sz="11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826113"/>
                  </a:ext>
                </a:extLst>
              </a:tr>
              <a:tr h="518255">
                <a:tc rowSpan="2">
                  <a:txBody>
                    <a:bodyPr/>
                    <a:lstStyle/>
                    <a:p>
                      <a:r>
                        <a:rPr lang="it-IT" sz="1600" dirty="0"/>
                        <a:t>129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r>
                        <a:rPr lang="it-IT" sz="1100" dirty="0"/>
                        <a:t>Setup: Chip </a:t>
                      </a:r>
                      <a:r>
                        <a:rPr lang="it-IT" sz="1100" dirty="0" err="1"/>
                        <a:t>moved</a:t>
                      </a:r>
                      <a:r>
                        <a:rPr lang="it-IT" sz="1100" dirty="0"/>
                        <a:t> in Al holder, inside </a:t>
                      </a:r>
                      <a:r>
                        <a:rPr lang="it-IT" sz="1100" dirty="0" err="1"/>
                        <a:t>shields</a:t>
                      </a:r>
                      <a:r>
                        <a:rPr lang="it-IT" sz="1100" dirty="0"/>
                        <a:t>, 3 switches, IR filters, DAMAGED CABLE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en-GB" sz="1100" dirty="0"/>
                        <a:t>Setup: Cu Holder 1,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outside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shields</a:t>
                      </a:r>
                      <a:r>
                        <a:rPr lang="it-IT" sz="1100" dirty="0"/>
                        <a:t>, 1 switch, no IR filters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it-IT" sz="1100" dirty="0"/>
                        <a:t>Setup: Cu Holder 2, inside </a:t>
                      </a:r>
                      <a:r>
                        <a:rPr lang="it-IT" sz="1100" dirty="0" err="1"/>
                        <a:t>shields</a:t>
                      </a:r>
                      <a:r>
                        <a:rPr lang="it-IT" sz="1100" dirty="0"/>
                        <a:t>, 3 switches, IR filters, DAMAGED CABLE</a:t>
                      </a:r>
                    </a:p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986"/>
                  </a:ext>
                </a:extLst>
              </a:tr>
              <a:tr h="518255">
                <a:tc vMerge="1">
                  <a:txBody>
                    <a:bodyPr/>
                    <a:lstStyle/>
                    <a:p>
                      <a:r>
                        <a:rPr lang="it-IT" sz="1600" dirty="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16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88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200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250k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210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00"/>
                          </a:solidFill>
                        </a:rPr>
                        <a:t>1050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00"/>
                          </a:solidFill>
                        </a:rPr>
                        <a:t>5090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270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46 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near stray resonance</a:t>
                      </a: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310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hidden by stray resonance</a:t>
                      </a:r>
                      <a:endParaRPr lang="en-GB" sz="8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96 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near stray resonance</a:t>
                      </a: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460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00"/>
                          </a:solidFill>
                        </a:rPr>
                        <a:t>940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410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US" sz="800" dirty="0"/>
                        <a:t>hidden by stray resonance</a:t>
                      </a:r>
                      <a:endParaRPr lang="en-GB" sz="8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68 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near stray resonance</a:t>
                      </a: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150 k</a:t>
                      </a:r>
                    </a:p>
                  </a:txBody>
                  <a:tcPr marL="88564" marR="88564" marT="44282" marB="44282"/>
                </a:tc>
                <a:extLst>
                  <a:ext uri="{0D108BD9-81ED-4DB2-BD59-A6C34878D82A}">
                    <a16:rowId xmlns:a16="http://schemas.microsoft.com/office/drawing/2014/main" val="2358944884"/>
                  </a:ext>
                </a:extLst>
              </a:tr>
              <a:tr h="518255">
                <a:tc rowSpan="2">
                  <a:txBody>
                    <a:bodyPr/>
                    <a:lstStyle/>
                    <a:p>
                      <a:r>
                        <a:rPr lang="it-IT" sz="1600" dirty="0"/>
                        <a:t>130</a:t>
                      </a:r>
                    </a:p>
                  </a:txBody>
                  <a:tcPr anchor="ctr"/>
                </a:tc>
                <a:tc gridSpan="6">
                  <a:txBody>
                    <a:bodyPr/>
                    <a:lstStyle/>
                    <a:p>
                      <a:r>
                        <a:rPr lang="it-IT" sz="1100" dirty="0"/>
                        <a:t>Setup: </a:t>
                      </a:r>
                      <a:r>
                        <a:rPr lang="it-IT" sz="1100" dirty="0" err="1"/>
                        <a:t>Without</a:t>
                      </a:r>
                      <a:r>
                        <a:rPr lang="it-IT" sz="1100" dirty="0"/>
                        <a:t> opening </a:t>
                      </a:r>
                      <a:r>
                        <a:rPr lang="it-IT" sz="1100" dirty="0" err="1"/>
                        <a:t>moved</a:t>
                      </a:r>
                      <a:r>
                        <a:rPr lang="it-IT" sz="1100" dirty="0"/>
                        <a:t> holder out of </a:t>
                      </a:r>
                      <a:r>
                        <a:rPr lang="it-IT" sz="1100" dirty="0" err="1"/>
                        <a:t>shields</a:t>
                      </a:r>
                      <a:r>
                        <a:rPr lang="it-IT" sz="1100" dirty="0"/>
                        <a:t>, 1 switch, no IR filters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it-IT" sz="1100" dirty="0"/>
                        <a:t>Setup: </a:t>
                      </a:r>
                      <a:r>
                        <a:rPr lang="it-IT" sz="1100" dirty="0" err="1"/>
                        <a:t>Without</a:t>
                      </a:r>
                      <a:r>
                        <a:rPr lang="it-IT" sz="1100" dirty="0"/>
                        <a:t> opening </a:t>
                      </a:r>
                      <a:r>
                        <a:rPr lang="it-IT" sz="1100" dirty="0" err="1"/>
                        <a:t>moved</a:t>
                      </a:r>
                      <a:r>
                        <a:rPr lang="it-IT" sz="1100" dirty="0"/>
                        <a:t> holder inside </a:t>
                      </a:r>
                      <a:r>
                        <a:rPr lang="it-IT" sz="1100" dirty="0" err="1"/>
                        <a:t>shields</a:t>
                      </a:r>
                      <a:r>
                        <a:rPr lang="it-IT" sz="1100" dirty="0"/>
                        <a:t>, 3 switches, IR filters, </a:t>
                      </a:r>
                      <a:r>
                        <a:rPr lang="it-IT" sz="1100" dirty="0" err="1"/>
                        <a:t>removed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damaged</a:t>
                      </a:r>
                      <a:r>
                        <a:rPr lang="it-IT" sz="1100" dirty="0"/>
                        <a:t> cable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it-IT" sz="1100" dirty="0" err="1"/>
                        <a:t>Without</a:t>
                      </a:r>
                      <a:r>
                        <a:rPr lang="it-IT" sz="1100" dirty="0"/>
                        <a:t> opening </a:t>
                      </a:r>
                      <a:r>
                        <a:rPr lang="it-IT" sz="1100" dirty="0" err="1"/>
                        <a:t>left</a:t>
                      </a:r>
                      <a:r>
                        <a:rPr lang="it-IT" sz="1100" dirty="0"/>
                        <a:t> holder </a:t>
                      </a:r>
                      <a:r>
                        <a:rPr lang="it-IT" sz="1100" dirty="0" err="1"/>
                        <a:t>where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it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was</a:t>
                      </a:r>
                      <a:r>
                        <a:rPr lang="it-IT" sz="1100" dirty="0"/>
                        <a:t>, </a:t>
                      </a:r>
                      <a:r>
                        <a:rPr lang="it-IT" sz="1100" dirty="0" err="1"/>
                        <a:t>removed</a:t>
                      </a:r>
                      <a:r>
                        <a:rPr lang="it-IT" sz="1100" dirty="0"/>
                        <a:t> </a:t>
                      </a:r>
                      <a:r>
                        <a:rPr lang="it-IT" sz="1100" dirty="0" err="1"/>
                        <a:t>damaged</a:t>
                      </a:r>
                      <a:r>
                        <a:rPr lang="it-IT" sz="1100" dirty="0"/>
                        <a:t> cable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47916"/>
                  </a:ext>
                </a:extLst>
              </a:tr>
              <a:tr h="518255">
                <a:tc vMerge="1">
                  <a:txBody>
                    <a:bodyPr/>
                    <a:lstStyle/>
                    <a:p>
                      <a:r>
                        <a:rPr lang="it-IT" sz="1600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?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330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370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270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?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00"/>
                          </a:solidFill>
                        </a:rPr>
                        <a:t>2050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160 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near stray resonance</a:t>
                      </a: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560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12 k</a:t>
                      </a:r>
                    </a:p>
                    <a:p>
                      <a:r>
                        <a:rPr lang="en-US" sz="800" dirty="0"/>
                        <a:t>hidden by stray resonance</a:t>
                      </a:r>
                      <a:endParaRPr lang="en-GB" sz="8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440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b="1" dirty="0">
                          <a:solidFill>
                            <a:srgbClr val="FF0000"/>
                          </a:solidFill>
                        </a:rPr>
                        <a:t>1190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500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13 k</a:t>
                      </a:r>
                    </a:p>
                    <a:p>
                      <a:r>
                        <a:rPr lang="en-US" sz="800" dirty="0"/>
                        <a:t>hidden by stray resonance</a:t>
                      </a:r>
                      <a:endParaRPr lang="en-GB" sz="8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440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430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480 k</a:t>
                      </a:r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9 k</a:t>
                      </a:r>
                    </a:p>
                    <a:p>
                      <a:r>
                        <a:rPr lang="en-US" sz="800" dirty="0"/>
                        <a:t>hidden by stray resonance</a:t>
                      </a:r>
                      <a:endParaRPr lang="en-GB" sz="800" dirty="0"/>
                    </a:p>
                  </a:txBody>
                  <a:tcPr marL="88564" marR="88564" marT="44282" marB="44282"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28 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near stray resonance</a:t>
                      </a: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564" marR="88564" marT="44282" marB="44282"/>
                </a:tc>
                <a:extLst>
                  <a:ext uri="{0D108BD9-81ED-4DB2-BD59-A6C34878D82A}">
                    <a16:rowId xmlns:a16="http://schemas.microsoft.com/office/drawing/2014/main" val="3800808517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C03B92-EC76-DDC1-51B8-96973451879E}"/>
              </a:ext>
            </a:extLst>
          </p:cNvPr>
          <p:cNvSpPr txBox="1"/>
          <p:nvPr/>
        </p:nvSpPr>
        <p:spPr>
          <a:xfrm>
            <a:off x="4306503" y="380104"/>
            <a:ext cx="3578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err="1"/>
              <a:t>Internal</a:t>
            </a:r>
            <a:r>
              <a:rPr lang="it-IT" sz="2800" dirty="0"/>
              <a:t> Quality </a:t>
            </a:r>
            <a:r>
              <a:rPr lang="it-IT" sz="2800" dirty="0" err="1"/>
              <a:t>Factors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4349177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3004</TotalTime>
  <Words>563</Words>
  <Application>Microsoft Office PowerPoint</Application>
  <PresentationFormat>Widescreen</PresentationFormat>
  <Paragraphs>157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Roboto</vt:lpstr>
      <vt:lpstr>Symbol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Falferi</dc:creator>
  <cp:lastModifiedBy>Paolo Falferi</cp:lastModifiedBy>
  <cp:revision>62</cp:revision>
  <dcterms:created xsi:type="dcterms:W3CDTF">2023-10-23T07:14:45Z</dcterms:created>
  <dcterms:modified xsi:type="dcterms:W3CDTF">2023-10-25T15:32:52Z</dcterms:modified>
</cp:coreProperties>
</file>