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4.png" ContentType="image/png"/>
  <Override PartName="/ppt/media/image27.png" ContentType="image/png"/>
  <Override PartName="/ppt/media/image28.png" ContentType="image/png"/>
  <Override PartName="/ppt/media/image5.png" ContentType="image/png"/>
  <Override PartName="/ppt/media/image30.png" ContentType="image/png"/>
  <Override PartName="/ppt/media/image10.png" ContentType="image/png"/>
  <Override PartName="/ppt/media/image29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.png" ContentType="image/png"/>
  <Override PartName="/ppt/media/image26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19.png" ContentType="image/png"/>
  <Override PartName="/ppt/media/image21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173C0E-FC2C-481F-940A-A98F4F45B3C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9569D4-E4F8-4A90-92FF-9FAD0E6F29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1810A7-8155-49FC-8395-4223F6F6E88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DF2D58-0AD7-4628-B195-9CD5E0B6744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531EC9-91F2-47BC-A393-3B14AF1FFBF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2C13D1-08CA-49B0-A196-A3BB413641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9D5A42-EDA8-41C4-8DDD-879998DFC4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B6CE15-5AD9-4506-80AE-4FE24D4C32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9F7ED2-1602-4B46-8C83-FBA4FB2B0E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10DCFB-CC65-4D34-ABAB-B2C7D49DD8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620BE9-4590-4488-8C32-5663990995B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B046F7-8E99-4BC4-BE67-18F0B503DC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it-IT" sz="1400" spc="-1" strike="noStrike">
                <a:latin typeface="Times New Roman"/>
              </a:defRPr>
            </a:lvl1pPr>
          </a:lstStyle>
          <a:p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1F48ABD8-4D2E-4441-A9F4-5CA327281E2C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 txBox="1"/>
          <p:nvPr/>
        </p:nvSpPr>
        <p:spPr>
          <a:xfrm>
            <a:off x="2610000" y="2340000"/>
            <a:ext cx="48600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it-IT" sz="2400" spc="-1" strike="noStrike">
                <a:latin typeface="Arial"/>
              </a:rPr>
              <a:t>Temperature measurements and evaluation for FOOT ECAL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2700000" y="3420000"/>
            <a:ext cx="486000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it-IT" sz="1300" spc="-1" strike="noStrike">
                <a:latin typeface="Arial"/>
              </a:rPr>
              <a:t>B. Spadavecchia</a:t>
            </a:r>
            <a:endParaRPr b="0" lang="it-IT" sz="13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180000" y="180000"/>
            <a:ext cx="2978640" cy="7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"/>
          <p:cNvSpPr txBox="1"/>
          <p:nvPr/>
        </p:nvSpPr>
        <p:spPr>
          <a:xfrm>
            <a:off x="5760000" y="2985480"/>
            <a:ext cx="3780000" cy="97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This plot reports the average T in each quarter (the error is already reported on the mean values, not on the single measurements).</a:t>
            </a:r>
            <a:endParaRPr b="0" lang="it-IT" sz="15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80000" y="180000"/>
            <a:ext cx="2978640" cy="720000"/>
          </a:xfrm>
          <a:prstGeom prst="rect">
            <a:avLst/>
          </a:prstGeom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9000000" y="123840"/>
            <a:ext cx="938880" cy="956520"/>
          </a:xfrm>
          <a:prstGeom prst="rect">
            <a:avLst/>
          </a:prstGeom>
          <a:ln w="0">
            <a:noFill/>
          </a:ln>
        </p:spPr>
      </p:pic>
      <p:sp>
        <p:nvSpPr>
          <p:cNvPr id="98" name=""/>
          <p:cNvSpPr txBox="1"/>
          <p:nvPr/>
        </p:nvSpPr>
        <p:spPr>
          <a:xfrm>
            <a:off x="360000" y="1080000"/>
            <a:ext cx="4140000" cy="53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it-IT" sz="2400" spc="-1" strike="noStrike">
                <a:latin typeface="Arial"/>
              </a:rPr>
              <a:t>Results from CNAO2023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3"/>
          <a:stretch/>
        </p:blipFill>
        <p:spPr>
          <a:xfrm>
            <a:off x="720000" y="1710360"/>
            <a:ext cx="4860000" cy="353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3" descr=""/>
          <p:cNvPicPr/>
          <p:nvPr/>
        </p:nvPicPr>
        <p:blipFill>
          <a:blip r:embed="rId1"/>
          <a:srcRect l="0" t="0" r="31864" b="33335"/>
          <a:stretch/>
        </p:blipFill>
        <p:spPr>
          <a:xfrm>
            <a:off x="4500000" y="1620360"/>
            <a:ext cx="5219640" cy="323964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 txBox="1"/>
          <p:nvPr/>
        </p:nvSpPr>
        <p:spPr>
          <a:xfrm>
            <a:off x="540000" y="1980000"/>
            <a:ext cx="3963960" cy="23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Each crystal was put in a climate chamber whose temperature was raised 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in the range 22.5 – 50°C in 2.5°C steps.  </a:t>
            </a:r>
            <a:endParaRPr b="0" lang="it-IT" sz="1500" spc="-1" strike="noStrike">
              <a:latin typeface="Arial"/>
            </a:endParaRPr>
          </a:p>
          <a:p>
            <a:endParaRPr b="0" lang="it-IT" sz="1500" spc="-1" strike="noStrike"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Arduino ADC channel were read and converted via the Steinhart – Hart expression:</a:t>
            </a:r>
            <a:endParaRPr b="0" lang="it-IT" sz="1500" spc="-1" strike="noStrike">
              <a:latin typeface="Arial"/>
            </a:endParaRPr>
          </a:p>
          <a:p>
            <a:endParaRPr b="0" lang="it-IT" sz="1500" spc="-1" strike="noStrike"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ln(1/T) = p</a:t>
            </a:r>
            <a:r>
              <a:rPr b="0" lang="en-US" sz="1500" spc="-1" strike="noStrike" baseline="-8000">
                <a:solidFill>
                  <a:srgbClr val="000000"/>
                </a:solidFill>
                <a:latin typeface="Calibri"/>
              </a:rPr>
              <a:t>0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 + p</a:t>
            </a:r>
            <a:r>
              <a:rPr b="0" lang="en-US" sz="1500" spc="-1" strike="noStrike" baseline="-8000">
                <a:solidFill>
                  <a:srgbClr val="000000"/>
                </a:solidFill>
                <a:latin typeface="Calibri"/>
              </a:rPr>
              <a:t>1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 ln(T</a:t>
            </a:r>
            <a:r>
              <a:rPr b="0" lang="en-US" sz="1500" spc="-1" strike="noStrike" baseline="-8000">
                <a:solidFill>
                  <a:srgbClr val="000000"/>
                </a:solidFill>
                <a:latin typeface="Calibri"/>
              </a:rPr>
              <a:t>ADC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) + p</a:t>
            </a:r>
            <a:r>
              <a:rPr b="0" lang="en-US" sz="1500" spc="-1" strike="noStrike" baseline="-8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 ln(T</a:t>
            </a:r>
            <a:r>
              <a:rPr b="0" lang="en-US" sz="1500" spc="-1" strike="noStrike" baseline="-8000">
                <a:solidFill>
                  <a:srgbClr val="000000"/>
                </a:solidFill>
                <a:latin typeface="Calibri"/>
              </a:rPr>
              <a:t>ADC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0" lang="en-US" sz="1500" spc="-1" strike="noStrike" baseline="33000">
                <a:solidFill>
                  <a:srgbClr val="000000"/>
                </a:solidFill>
                <a:latin typeface="Calibri"/>
              </a:rPr>
              <a:t>3</a:t>
            </a:r>
            <a:endParaRPr b="0" lang="it-IT" sz="15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180000" y="180000"/>
            <a:ext cx="2978640" cy="72000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9000000" y="123840"/>
            <a:ext cx="938880" cy="956520"/>
          </a:xfrm>
          <a:prstGeom prst="rect">
            <a:avLst/>
          </a:prstGeom>
          <a:ln w="0">
            <a:noFill/>
          </a:ln>
        </p:spPr>
      </p:pic>
      <p:sp>
        <p:nvSpPr>
          <p:cNvPr id="48" name=""/>
          <p:cNvSpPr txBox="1"/>
          <p:nvPr/>
        </p:nvSpPr>
        <p:spPr>
          <a:xfrm>
            <a:off x="540000" y="1080360"/>
            <a:ext cx="342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it-IT" sz="2400" spc="-1" strike="noStrike">
                <a:latin typeface="Arial"/>
              </a:rPr>
              <a:t>A small recap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"/>
          <p:cNvSpPr txBox="1"/>
          <p:nvPr/>
        </p:nvSpPr>
        <p:spPr>
          <a:xfrm>
            <a:off x="5220000" y="2700000"/>
            <a:ext cx="4500000" cy="119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The so-obtained coefficients p</a:t>
            </a:r>
            <a:r>
              <a:rPr b="0" lang="en-US" sz="15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0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, p</a:t>
            </a:r>
            <a:r>
              <a:rPr b="0" lang="en-US" sz="15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1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, p</a:t>
            </a:r>
            <a:r>
              <a:rPr b="0" lang="en-US" sz="15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2 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were updated in the file </a:t>
            </a:r>
            <a:endParaRPr b="0" lang="it-IT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500" spc="-1" strike="noStrike">
                <a:solidFill>
                  <a:srgbClr val="000000"/>
                </a:solidFill>
                <a:latin typeface="Calibri"/>
              </a:rPr>
              <a:t>Reconstruction/config/TACA_Temperature_Calibration_perCry.map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540000" y="1080000"/>
            <a:ext cx="342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it-IT" sz="2400" spc="-1" strike="noStrike">
                <a:latin typeface="Arial"/>
              </a:rPr>
              <a:t>A small recap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51" name="Picture 4" descr=""/>
          <p:cNvPicPr/>
          <p:nvPr/>
        </p:nvPicPr>
        <p:blipFill>
          <a:blip r:embed="rId1"/>
          <a:stretch/>
        </p:blipFill>
        <p:spPr>
          <a:xfrm>
            <a:off x="540000" y="1800000"/>
            <a:ext cx="4500000" cy="3047760"/>
          </a:xfrm>
          <a:prstGeom prst="rect">
            <a:avLst/>
          </a:prstGeom>
          <a:ln w="0">
            <a:noFill/>
          </a:ln>
        </p:spPr>
      </p:pic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180000" y="180000"/>
            <a:ext cx="2978640" cy="720000"/>
          </a:xfrm>
          <a:prstGeom prst="rect">
            <a:avLst/>
          </a:prstGeom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9000000" y="123840"/>
            <a:ext cx="938880" cy="95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 txBox="1"/>
          <p:nvPr/>
        </p:nvSpPr>
        <p:spPr>
          <a:xfrm>
            <a:off x="360000" y="1080000"/>
            <a:ext cx="4140000" cy="53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it-IT" sz="2400" spc="-1" strike="noStrike">
                <a:latin typeface="Arial"/>
              </a:rPr>
              <a:t>Results from CNAO2023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rcRect l="14375" t="16499" r="12600" b="13654"/>
          <a:stretch/>
        </p:blipFill>
        <p:spPr>
          <a:xfrm>
            <a:off x="4860000" y="1080000"/>
            <a:ext cx="4140000" cy="3960000"/>
          </a:xfrm>
          <a:prstGeom prst="rect">
            <a:avLst/>
          </a:prstGeom>
          <a:ln w="0">
            <a:noFill/>
          </a:ln>
        </p:spPr>
      </p:pic>
      <p:sp>
        <p:nvSpPr>
          <p:cNvPr id="56" name=""/>
          <p:cNvSpPr txBox="1"/>
          <p:nvPr/>
        </p:nvSpPr>
        <p:spPr>
          <a:xfrm>
            <a:off x="720000" y="2146320"/>
            <a:ext cx="3780000" cy="235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During the screen saver runs (27-28/10/2023) the 4 quarters of the calorimeter were irradiated with C ions @ 115, 150, 200, 250 MeV/u.</a:t>
            </a:r>
            <a:endParaRPr b="0" lang="it-IT" sz="1400" spc="-1" strike="noStrike">
              <a:latin typeface="Arial"/>
            </a:endParaRPr>
          </a:p>
          <a:p>
            <a:endParaRPr b="0" lang="it-IT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The last quarter also a point @ 300 MeV/u was measured.</a:t>
            </a:r>
            <a:endParaRPr b="0" lang="it-IT" sz="1400" spc="-1" strike="noStrike">
              <a:latin typeface="Arial"/>
            </a:endParaRPr>
          </a:p>
          <a:p>
            <a:endParaRPr b="0" lang="it-IT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Note: Cry 131 and 313 were shut down due to technical issues.  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180000" y="180000"/>
            <a:ext cx="2978640" cy="720000"/>
          </a:xfrm>
          <a:prstGeom prst="rect">
            <a:avLst/>
          </a:prstGeom>
          <a:ln w="0">
            <a:noFill/>
          </a:ln>
        </p:spPr>
      </p:pic>
      <p:pic>
        <p:nvPicPr>
          <p:cNvPr id="58" name="" descr=""/>
          <p:cNvPicPr/>
          <p:nvPr/>
        </p:nvPicPr>
        <p:blipFill>
          <a:blip r:embed="rId3"/>
          <a:stretch/>
        </p:blipFill>
        <p:spPr>
          <a:xfrm>
            <a:off x="9000000" y="123840"/>
            <a:ext cx="938880" cy="95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540000" y="1800000"/>
            <a:ext cx="5580000" cy="3380040"/>
          </a:xfrm>
          <a:prstGeom prst="rect">
            <a:avLst/>
          </a:prstGeom>
          <a:ln w="0">
            <a:noFill/>
          </a:ln>
        </p:spPr>
      </p:pic>
      <p:sp>
        <p:nvSpPr>
          <p:cNvPr id="60" name=""/>
          <p:cNvSpPr txBox="1"/>
          <p:nvPr/>
        </p:nvSpPr>
        <p:spPr>
          <a:xfrm>
            <a:off x="5940000" y="2764440"/>
            <a:ext cx="3780000" cy="191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The file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 </a:t>
            </a:r>
            <a:r>
              <a:rPr b="0" i="1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DecodeCA.cc 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converts ADC read temperatures into real, calibrated values</a:t>
            </a:r>
            <a:r>
              <a:rPr b="0" i="1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.</a:t>
            </a:r>
            <a:endParaRPr b="0" lang="it-IT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For each run, a histogram is plotted and for each crystal the mean temperature value is extracted (with a 0.1 °C sensitivity)</a:t>
            </a:r>
            <a:r>
              <a:rPr b="0" i="1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.</a:t>
            </a:r>
            <a:endParaRPr b="0" lang="it-IT" sz="1500" spc="-1" strike="noStrike"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2"/>
          <a:stretch/>
        </p:blipFill>
        <p:spPr>
          <a:xfrm>
            <a:off x="180000" y="180000"/>
            <a:ext cx="2978640" cy="720000"/>
          </a:xfrm>
          <a:prstGeom prst="rect">
            <a:avLst/>
          </a:prstGeom>
          <a:ln w="0">
            <a:noFill/>
          </a:ln>
        </p:spPr>
      </p:pic>
      <p:pic>
        <p:nvPicPr>
          <p:cNvPr id="62" name="" descr=""/>
          <p:cNvPicPr/>
          <p:nvPr/>
        </p:nvPicPr>
        <p:blipFill>
          <a:blip r:embed="rId3"/>
          <a:stretch/>
        </p:blipFill>
        <p:spPr>
          <a:xfrm>
            <a:off x="9000000" y="123840"/>
            <a:ext cx="938880" cy="956520"/>
          </a:xfrm>
          <a:prstGeom prst="rect">
            <a:avLst/>
          </a:prstGeom>
          <a:ln w="0">
            <a:noFill/>
          </a:ln>
        </p:spPr>
      </p:pic>
      <p:sp>
        <p:nvSpPr>
          <p:cNvPr id="63" name=""/>
          <p:cNvSpPr txBox="1"/>
          <p:nvPr/>
        </p:nvSpPr>
        <p:spPr>
          <a:xfrm>
            <a:off x="360000" y="1080000"/>
            <a:ext cx="4140000" cy="53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it-IT" sz="2400" spc="-1" strike="noStrike">
                <a:latin typeface="Arial"/>
              </a:rPr>
              <a:t>Results from CNAO2023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180000" y="180000"/>
            <a:ext cx="2978640" cy="720000"/>
          </a:xfrm>
          <a:prstGeom prst="rect">
            <a:avLst/>
          </a:prstGeom>
          <a:ln w="0">
            <a:noFill/>
          </a:ln>
        </p:spPr>
      </p:pic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9000000" y="123480"/>
            <a:ext cx="938880" cy="956520"/>
          </a:xfrm>
          <a:prstGeom prst="rect">
            <a:avLst/>
          </a:prstGeom>
          <a:ln w="0">
            <a:noFill/>
          </a:ln>
        </p:spPr>
      </p:pic>
      <p:pic>
        <p:nvPicPr>
          <p:cNvPr id="66" name="" descr=""/>
          <p:cNvPicPr/>
          <p:nvPr/>
        </p:nvPicPr>
        <p:blipFill>
          <a:blip r:embed="rId3"/>
          <a:stretch/>
        </p:blipFill>
        <p:spPr>
          <a:xfrm>
            <a:off x="119160" y="1008360"/>
            <a:ext cx="6180840" cy="4571640"/>
          </a:xfrm>
          <a:prstGeom prst="rect">
            <a:avLst/>
          </a:prstGeom>
          <a:ln w="0">
            <a:noFill/>
          </a:ln>
        </p:spPr>
      </p:pic>
      <p:sp>
        <p:nvSpPr>
          <p:cNvPr id="67" name=""/>
          <p:cNvSpPr txBox="1"/>
          <p:nvPr/>
        </p:nvSpPr>
        <p:spPr>
          <a:xfrm>
            <a:off x="6660000" y="1880280"/>
            <a:ext cx="3060000" cy="207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The figure shows σ</a:t>
            </a:r>
            <a:r>
              <a:rPr b="0" lang="en-US" sz="15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T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 on single T measurements for each crystal.</a:t>
            </a:r>
            <a:endParaRPr b="0" lang="it-IT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The dispersion on T</a:t>
            </a:r>
            <a:r>
              <a:rPr b="0" lang="en-US" sz="15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average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 for each crystal is 2 times smaller (√5 for the 4</a:t>
            </a:r>
            <a:r>
              <a:rPr b="0" lang="en-US" sz="1500" spc="-1" strike="noStrike" baseline="33000">
                <a:solidFill>
                  <a:srgbClr val="000000"/>
                </a:solidFill>
                <a:latin typeface="Calibri"/>
                <a:ea typeface="Noto Sans CJK SC"/>
              </a:rPr>
              <a:t>th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 quarter) → within the experimental resolution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Noto Sans CJK SC"/>
              </a:rPr>
              <a:t>...</a:t>
            </a:r>
            <a:endParaRPr b="0" lang="it-IT" sz="15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8" name=""/>
              <p:cNvSpPr txBox="1"/>
              <p:nvPr/>
            </p:nvSpPr>
            <p:spPr>
              <a:xfrm>
                <a:off x="6612120" y="276336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9" name=""/>
              <p:cNvSpPr txBox="1"/>
              <p:nvPr/>
            </p:nvSpPr>
            <p:spPr>
              <a:xfrm>
                <a:off x="6602760" y="277272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0" name=""/>
              <p:cNvSpPr txBox="1"/>
              <p:nvPr/>
            </p:nvSpPr>
            <p:spPr>
              <a:xfrm>
                <a:off x="6602760" y="277272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1" name=""/>
              <p:cNvSpPr txBox="1"/>
              <p:nvPr/>
            </p:nvSpPr>
            <p:spPr>
              <a:xfrm>
                <a:off x="4536000" y="277272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180000" y="180000"/>
            <a:ext cx="2978640" cy="720000"/>
          </a:xfrm>
          <a:prstGeom prst="rect">
            <a:avLst/>
          </a:prstGeom>
          <a:ln w="0">
            <a:noFill/>
          </a:ln>
        </p:spPr>
      </p:pic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9000000" y="123480"/>
            <a:ext cx="938880" cy="95652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74" name=""/>
              <p:cNvSpPr txBox="1"/>
              <p:nvPr/>
            </p:nvSpPr>
            <p:spPr>
              <a:xfrm>
                <a:off x="6612120" y="276336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5" name=""/>
              <p:cNvSpPr txBox="1"/>
              <p:nvPr/>
            </p:nvSpPr>
            <p:spPr>
              <a:xfrm>
                <a:off x="6602760" y="277272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6" name=""/>
              <p:cNvSpPr txBox="1"/>
              <p:nvPr/>
            </p:nvSpPr>
            <p:spPr>
              <a:xfrm>
                <a:off x="6602760" y="277272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7" name=""/>
              <p:cNvSpPr txBox="1"/>
              <p:nvPr/>
            </p:nvSpPr>
            <p:spPr>
              <a:xfrm>
                <a:off x="4536000" y="277272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800360" y="962640"/>
            <a:ext cx="6208920" cy="4257360"/>
          </a:xfrm>
          <a:prstGeom prst="rect">
            <a:avLst/>
          </a:prstGeom>
          <a:ln w="0">
            <a:noFill/>
          </a:ln>
        </p:spPr>
      </p:pic>
      <p:sp>
        <p:nvSpPr>
          <p:cNvPr id="79" name=""/>
          <p:cNvSpPr txBox="1"/>
          <p:nvPr/>
        </p:nvSpPr>
        <p:spPr>
          <a:xfrm>
            <a:off x="1980000" y="1620000"/>
            <a:ext cx="2880000" cy="943560"/>
          </a:xfrm>
          <a:prstGeom prst="rect">
            <a:avLst/>
          </a:prstGeom>
          <a:solidFill>
            <a:srgbClr val="fff5ce">
              <a:alpha val="94000"/>
            </a:srgbClr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it-IT" sz="1200" spc="-1" strike="noStrike">
                <a:latin typeface="Arial"/>
              </a:rPr>
              <a:t>...for each crystal, T</a:t>
            </a:r>
            <a:r>
              <a:rPr b="0" lang="it-IT" sz="1200" spc="-1" strike="noStrike" baseline="-8000">
                <a:latin typeface="Arial"/>
              </a:rPr>
              <a:t>average</a:t>
            </a:r>
            <a:r>
              <a:rPr b="0" lang="it-IT" sz="1200" spc="-1" strike="noStrike">
                <a:latin typeface="Arial"/>
              </a:rPr>
              <a:t> was calculated by </a:t>
            </a:r>
            <a:r>
              <a:rPr b="0" lang="it-IT" sz="1200" spc="-1" strike="noStrike">
                <a:latin typeface="Arial"/>
              </a:rPr>
              <a:t>mediating among the measurements in </a:t>
            </a:r>
            <a:r>
              <a:rPr b="0" lang="it-IT" sz="1200" spc="-1" strike="noStrike">
                <a:latin typeface="Arial"/>
              </a:rPr>
              <a:t>different runs, then used in order to </a:t>
            </a:r>
            <a:r>
              <a:rPr b="0" lang="it-IT" sz="1200" spc="-1" strike="noStrike">
                <a:latin typeface="Arial"/>
              </a:rPr>
              <a:t>properly calibrate the energy response.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5040000" y="3897720"/>
            <a:ext cx="2880000" cy="602280"/>
          </a:xfrm>
          <a:prstGeom prst="rect">
            <a:avLst/>
          </a:prstGeom>
          <a:solidFill>
            <a:srgbClr val="fff5ce">
              <a:alpha val="94000"/>
            </a:srgbClr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it-IT" sz="1200" spc="-1" strike="noStrike">
                <a:latin typeface="Arial"/>
              </a:rPr>
              <a:t>Note: 244 and 248 gave no T signal → their temperature was mediated among the closest crystals.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180000" y="180000"/>
            <a:ext cx="2978640" cy="72000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9000000" y="123480"/>
            <a:ext cx="938880" cy="95652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83" name=""/>
              <p:cNvSpPr txBox="1"/>
              <p:nvPr/>
            </p:nvSpPr>
            <p:spPr>
              <a:xfrm>
                <a:off x="6612120" y="276336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84" name=""/>
              <p:cNvSpPr txBox="1"/>
              <p:nvPr/>
            </p:nvSpPr>
            <p:spPr>
              <a:xfrm>
                <a:off x="6602760" y="277272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85" name=""/>
              <p:cNvSpPr txBox="1"/>
              <p:nvPr/>
            </p:nvSpPr>
            <p:spPr>
              <a:xfrm>
                <a:off x="6602760" y="277272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86" name=""/>
              <p:cNvSpPr txBox="1"/>
              <p:nvPr/>
            </p:nvSpPr>
            <p:spPr>
              <a:xfrm>
                <a:off x="4536000" y="277272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1800000" y="962640"/>
            <a:ext cx="6208920" cy="4257360"/>
          </a:xfrm>
          <a:prstGeom prst="rect">
            <a:avLst/>
          </a:prstGeom>
          <a:ln w="0">
            <a:noFill/>
          </a:ln>
        </p:spPr>
      </p:pic>
      <p:sp>
        <p:nvSpPr>
          <p:cNvPr id="88" name=""/>
          <p:cNvSpPr txBox="1"/>
          <p:nvPr/>
        </p:nvSpPr>
        <p:spPr>
          <a:xfrm>
            <a:off x="3420000" y="2772720"/>
            <a:ext cx="3002760" cy="772920"/>
          </a:xfrm>
          <a:prstGeom prst="rect">
            <a:avLst/>
          </a:prstGeom>
          <a:solidFill>
            <a:srgbClr val="fff5ce">
              <a:alpha val="94000"/>
            </a:srgbClr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200" spc="-1" strike="noStrike">
                <a:latin typeface="Arial"/>
                <a:ea typeface="Noto Sans CJK SC"/>
              </a:rPr>
              <a:t>T</a:t>
            </a:r>
            <a:r>
              <a:rPr b="0" lang="it-IT" sz="1200" spc="-1" strike="noStrike">
                <a:latin typeface="Arial"/>
                <a:ea typeface="Noto Sans CJK SC"/>
              </a:rPr>
              <a:t>h</a:t>
            </a:r>
            <a:r>
              <a:rPr b="0" lang="it-IT" sz="1200" spc="-1" strike="noStrike">
                <a:latin typeface="Arial"/>
                <a:ea typeface="Noto Sans CJK SC"/>
              </a:rPr>
              <a:t>e</a:t>
            </a:r>
            <a:r>
              <a:rPr b="0" lang="it-IT" sz="1200" spc="-1" strike="noStrike">
                <a:latin typeface="Arial"/>
                <a:ea typeface="Noto Sans CJK SC"/>
              </a:rPr>
              <a:t>s</a:t>
            </a:r>
            <a:r>
              <a:rPr b="0" lang="it-IT" sz="1200" spc="-1" strike="noStrike">
                <a:latin typeface="Arial"/>
                <a:ea typeface="Noto Sans CJK SC"/>
              </a:rPr>
              <a:t>e</a:t>
            </a:r>
            <a:r>
              <a:rPr b="0" lang="it-IT" sz="1200" spc="-1" strike="noStrike">
                <a:latin typeface="Arial"/>
                <a:ea typeface="Noto Sans CJK SC"/>
              </a:rPr>
              <a:t> </a:t>
            </a:r>
            <a:r>
              <a:rPr b="0" lang="it-IT" sz="1200" spc="-1" strike="noStrike">
                <a:latin typeface="Arial"/>
                <a:ea typeface="Noto Sans CJK SC"/>
              </a:rPr>
              <a:t>p</a:t>
            </a:r>
            <a:r>
              <a:rPr b="0" lang="it-IT" sz="1200" spc="-1" strike="noStrike">
                <a:latin typeface="Arial"/>
                <a:ea typeface="Noto Sans CJK SC"/>
              </a:rPr>
              <a:t>l</a:t>
            </a:r>
            <a:r>
              <a:rPr b="0" lang="it-IT" sz="1200" spc="-1" strike="noStrike">
                <a:latin typeface="Arial"/>
                <a:ea typeface="Noto Sans CJK SC"/>
              </a:rPr>
              <a:t>o</a:t>
            </a:r>
            <a:r>
              <a:rPr b="0" lang="it-IT" sz="1200" spc="-1" strike="noStrike">
                <a:latin typeface="Arial"/>
                <a:ea typeface="Noto Sans CJK SC"/>
              </a:rPr>
              <a:t>t</a:t>
            </a:r>
            <a:r>
              <a:rPr b="0" lang="it-IT" sz="1200" spc="-1" strike="noStrike">
                <a:latin typeface="Arial"/>
                <a:ea typeface="Noto Sans CJK SC"/>
              </a:rPr>
              <a:t>s</a:t>
            </a:r>
            <a:r>
              <a:rPr b="0" lang="it-IT" sz="1200" spc="-1" strike="noStrike">
                <a:latin typeface="Arial"/>
                <a:ea typeface="Noto Sans CJK SC"/>
              </a:rPr>
              <a:t> </a:t>
            </a:r>
            <a:r>
              <a:rPr b="0" lang="it-IT" sz="1200" spc="-1" strike="noStrike">
                <a:latin typeface="Arial"/>
                <a:ea typeface="Noto Sans CJK SC"/>
              </a:rPr>
              <a:t>r</a:t>
            </a:r>
            <a:r>
              <a:rPr b="0" lang="it-IT" sz="1200" spc="-1" strike="noStrike">
                <a:latin typeface="Arial"/>
                <a:ea typeface="Noto Sans CJK SC"/>
              </a:rPr>
              <a:t>e</a:t>
            </a:r>
            <a:r>
              <a:rPr b="0" lang="it-IT" sz="1200" spc="-1" strike="noStrike">
                <a:latin typeface="Arial"/>
                <a:ea typeface="Noto Sans CJK SC"/>
              </a:rPr>
              <a:t>p</a:t>
            </a:r>
            <a:r>
              <a:rPr b="0" lang="it-IT" sz="1200" spc="-1" strike="noStrike">
                <a:latin typeface="Arial"/>
                <a:ea typeface="Noto Sans CJK SC"/>
              </a:rPr>
              <a:t>r</a:t>
            </a:r>
            <a:r>
              <a:rPr b="0" lang="it-IT" sz="1200" spc="-1" strike="noStrike">
                <a:latin typeface="Arial"/>
                <a:ea typeface="Noto Sans CJK SC"/>
              </a:rPr>
              <a:t>e</a:t>
            </a:r>
            <a:r>
              <a:rPr b="0" lang="it-IT" sz="1200" spc="-1" strike="noStrike">
                <a:latin typeface="Arial"/>
                <a:ea typeface="Noto Sans CJK SC"/>
              </a:rPr>
              <a:t>s</a:t>
            </a:r>
            <a:r>
              <a:rPr b="0" lang="it-IT" sz="1200" spc="-1" strike="noStrike">
                <a:latin typeface="Arial"/>
                <a:ea typeface="Noto Sans CJK SC"/>
              </a:rPr>
              <a:t>e</a:t>
            </a:r>
            <a:r>
              <a:rPr b="0" lang="it-IT" sz="1200" spc="-1" strike="noStrike">
                <a:latin typeface="Arial"/>
                <a:ea typeface="Noto Sans CJK SC"/>
              </a:rPr>
              <a:t>n</a:t>
            </a:r>
            <a:r>
              <a:rPr b="0" lang="it-IT" sz="1200" spc="-1" strike="noStrike">
                <a:latin typeface="Arial"/>
                <a:ea typeface="Noto Sans CJK SC"/>
              </a:rPr>
              <a:t>t</a:t>
            </a:r>
            <a:r>
              <a:rPr b="0" lang="it-IT" sz="1200" spc="-1" strike="noStrike">
                <a:latin typeface="Arial"/>
                <a:ea typeface="Noto Sans CJK SC"/>
              </a:rPr>
              <a:t> </a:t>
            </a:r>
            <a:r>
              <a:rPr b="0" lang="it-IT" sz="1200" spc="-1" strike="noStrike">
                <a:latin typeface="Arial"/>
                <a:ea typeface="Noto Sans CJK SC"/>
              </a:rPr>
              <a:t>t</a:t>
            </a:r>
            <a:r>
              <a:rPr b="0" lang="it-IT" sz="1200" spc="-1" strike="noStrike">
                <a:latin typeface="Arial"/>
                <a:ea typeface="Noto Sans CJK SC"/>
              </a:rPr>
              <a:t>h</a:t>
            </a:r>
            <a:r>
              <a:rPr b="0" lang="it-IT" sz="1200" spc="-1" strike="noStrike">
                <a:latin typeface="Arial"/>
                <a:ea typeface="Noto Sans CJK SC"/>
              </a:rPr>
              <a:t>e</a:t>
            </a:r>
            <a:r>
              <a:rPr b="0" lang="it-IT" sz="1200" spc="-1" strike="noStrike">
                <a:latin typeface="Arial"/>
                <a:ea typeface="Noto Sans CJK SC"/>
              </a:rPr>
              <a:t> </a:t>
            </a:r>
            <a:r>
              <a:rPr b="0" lang="it-IT" sz="1200" spc="-1" strike="noStrike">
                <a:latin typeface="Arial"/>
                <a:ea typeface="Noto Sans CJK SC"/>
              </a:rPr>
              <a:t>a</a:t>
            </a:r>
            <a:r>
              <a:rPr b="0" lang="it-IT" sz="1200" spc="-1" strike="noStrike">
                <a:latin typeface="Arial"/>
                <a:ea typeface="Noto Sans CJK SC"/>
              </a:rPr>
              <a:t>v</a:t>
            </a:r>
            <a:r>
              <a:rPr b="0" lang="it-IT" sz="1200" spc="-1" strike="noStrike">
                <a:latin typeface="Arial"/>
                <a:ea typeface="Noto Sans CJK SC"/>
              </a:rPr>
              <a:t>e</a:t>
            </a:r>
            <a:r>
              <a:rPr b="0" lang="it-IT" sz="1200" spc="-1" strike="noStrike">
                <a:latin typeface="Arial"/>
                <a:ea typeface="Noto Sans CJK SC"/>
              </a:rPr>
              <a:t>r</a:t>
            </a:r>
            <a:r>
              <a:rPr b="0" lang="it-IT" sz="1200" spc="-1" strike="noStrike">
                <a:latin typeface="Arial"/>
                <a:ea typeface="Noto Sans CJK SC"/>
              </a:rPr>
              <a:t>a</a:t>
            </a:r>
            <a:r>
              <a:rPr b="0" lang="it-IT" sz="1200" spc="-1" strike="noStrike">
                <a:latin typeface="Arial"/>
                <a:ea typeface="Noto Sans CJK SC"/>
              </a:rPr>
              <a:t>g</a:t>
            </a:r>
            <a:r>
              <a:rPr b="0" lang="it-IT" sz="1200" spc="-1" strike="noStrike">
                <a:latin typeface="Arial"/>
                <a:ea typeface="Noto Sans CJK SC"/>
              </a:rPr>
              <a:t>e</a:t>
            </a:r>
            <a:r>
              <a:rPr b="0" lang="it-IT" sz="1200" spc="-1" strike="noStrike">
                <a:latin typeface="Arial"/>
                <a:ea typeface="Noto Sans CJK SC"/>
              </a:rPr>
              <a:t> </a:t>
            </a:r>
            <a:r>
              <a:rPr b="0" lang="it-IT" sz="1200" spc="-1" strike="noStrike">
                <a:latin typeface="Arial"/>
                <a:ea typeface="Noto Sans CJK SC"/>
              </a:rPr>
              <a:t>|</a:t>
            </a:r>
            <a:r>
              <a:rPr b="0" lang="it-IT" sz="1200" spc="-1" strike="noStrike">
                <a:latin typeface="Arial"/>
              </a:rPr>
              <a:t>Δ</a:t>
            </a:r>
            <a:r>
              <a:rPr b="0" lang="it-IT" sz="1200" spc="-1" strike="noStrike">
                <a:latin typeface="Arial"/>
              </a:rPr>
              <a:t>T</a:t>
            </a:r>
            <a:r>
              <a:rPr b="0" lang="it-IT" sz="1200" spc="-1" strike="noStrike">
                <a:latin typeface="Arial"/>
              </a:rPr>
              <a:t>|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a</a:t>
            </a:r>
            <a:r>
              <a:rPr b="0" lang="it-IT" sz="1200" spc="-1" strike="noStrike">
                <a:latin typeface="Arial"/>
              </a:rPr>
              <a:t>m</a:t>
            </a:r>
            <a:r>
              <a:rPr b="0" lang="it-IT" sz="1200" spc="-1" strike="noStrike">
                <a:latin typeface="Arial"/>
              </a:rPr>
              <a:t>o</a:t>
            </a:r>
            <a:r>
              <a:rPr b="0" lang="it-IT" sz="1200" spc="-1" strike="noStrike">
                <a:latin typeface="Arial"/>
              </a:rPr>
              <a:t>n</a:t>
            </a:r>
            <a:r>
              <a:rPr b="0" lang="it-IT" sz="1200" spc="-1" strike="noStrike">
                <a:latin typeface="Arial"/>
              </a:rPr>
              <a:t>g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o</a:t>
            </a:r>
            <a:r>
              <a:rPr b="0" lang="it-IT" sz="1200" spc="-1" strike="noStrike">
                <a:latin typeface="Arial"/>
              </a:rPr>
              <a:t>n</a:t>
            </a:r>
            <a:r>
              <a:rPr b="0" lang="it-IT" sz="1200" spc="-1" strike="noStrike">
                <a:latin typeface="Arial"/>
              </a:rPr>
              <a:t>e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c</a:t>
            </a:r>
            <a:r>
              <a:rPr b="0" lang="it-IT" sz="1200" spc="-1" strike="noStrike">
                <a:latin typeface="Arial"/>
              </a:rPr>
              <a:t>r</a:t>
            </a:r>
            <a:r>
              <a:rPr b="0" lang="it-IT" sz="1200" spc="-1" strike="noStrike">
                <a:latin typeface="Arial"/>
              </a:rPr>
              <a:t>y</a:t>
            </a:r>
            <a:r>
              <a:rPr b="0" lang="it-IT" sz="1200" spc="-1" strike="noStrike">
                <a:latin typeface="Arial"/>
              </a:rPr>
              <a:t>s</a:t>
            </a:r>
            <a:r>
              <a:rPr b="0" lang="it-IT" sz="1200" spc="-1" strike="noStrike">
                <a:latin typeface="Arial"/>
              </a:rPr>
              <a:t>t</a:t>
            </a:r>
            <a:r>
              <a:rPr b="0" lang="it-IT" sz="1200" spc="-1" strike="noStrike">
                <a:latin typeface="Arial"/>
              </a:rPr>
              <a:t>a</a:t>
            </a:r>
            <a:r>
              <a:rPr b="0" lang="it-IT" sz="1200" spc="-1" strike="noStrike">
                <a:latin typeface="Arial"/>
              </a:rPr>
              <a:t>l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a</a:t>
            </a:r>
            <a:r>
              <a:rPr b="0" lang="it-IT" sz="1200" spc="-1" strike="noStrike">
                <a:latin typeface="Arial"/>
              </a:rPr>
              <a:t>n</a:t>
            </a:r>
            <a:r>
              <a:rPr b="0" lang="it-IT" sz="1200" spc="-1" strike="noStrike">
                <a:latin typeface="Arial"/>
              </a:rPr>
              <a:t>d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t</a:t>
            </a:r>
            <a:r>
              <a:rPr b="0" lang="it-IT" sz="1200" spc="-1" strike="noStrike">
                <a:latin typeface="Arial"/>
              </a:rPr>
              <a:t>h</a:t>
            </a:r>
            <a:r>
              <a:rPr b="0" lang="it-IT" sz="1200" spc="-1" strike="noStrike">
                <a:latin typeface="Arial"/>
              </a:rPr>
              <a:t>e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n</a:t>
            </a:r>
            <a:r>
              <a:rPr b="0" lang="it-IT" sz="1200" spc="-1" strike="noStrike">
                <a:latin typeface="Arial"/>
              </a:rPr>
              <a:t>e</a:t>
            </a:r>
            <a:r>
              <a:rPr b="0" lang="it-IT" sz="1200" spc="-1" strike="noStrike">
                <a:latin typeface="Arial"/>
              </a:rPr>
              <a:t>a</a:t>
            </a:r>
            <a:r>
              <a:rPr b="0" lang="it-IT" sz="1200" spc="-1" strike="noStrike">
                <a:latin typeface="Arial"/>
              </a:rPr>
              <a:t>r</a:t>
            </a:r>
            <a:r>
              <a:rPr b="0" lang="it-IT" sz="1200" spc="-1" strike="noStrike">
                <a:latin typeface="Arial"/>
              </a:rPr>
              <a:t>e</a:t>
            </a:r>
            <a:r>
              <a:rPr b="0" lang="it-IT" sz="1200" spc="-1" strike="noStrike">
                <a:latin typeface="Arial"/>
              </a:rPr>
              <a:t>s</a:t>
            </a:r>
            <a:r>
              <a:rPr b="0" lang="it-IT" sz="1200" spc="-1" strike="noStrike">
                <a:latin typeface="Arial"/>
              </a:rPr>
              <a:t>t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o</a:t>
            </a:r>
            <a:r>
              <a:rPr b="0" lang="it-IT" sz="1200" spc="-1" strike="noStrike">
                <a:latin typeface="Arial"/>
              </a:rPr>
              <a:t>n</a:t>
            </a:r>
            <a:r>
              <a:rPr b="0" lang="it-IT" sz="1200" spc="-1" strike="noStrike">
                <a:latin typeface="Arial"/>
              </a:rPr>
              <a:t>e</a:t>
            </a:r>
            <a:r>
              <a:rPr b="0" lang="it-IT" sz="1200" spc="-1" strike="noStrike">
                <a:latin typeface="Arial"/>
              </a:rPr>
              <a:t>s</a:t>
            </a:r>
            <a:r>
              <a:rPr b="0" lang="it-IT" sz="1200" spc="-1" strike="noStrike">
                <a:latin typeface="Arial"/>
              </a:rPr>
              <a:t> </a:t>
            </a:r>
            <a:endParaRPr b="0" lang="it-IT" sz="1200" spc="-1" strike="noStrike">
              <a:latin typeface="Arial"/>
            </a:endParaRPr>
          </a:p>
          <a:p>
            <a:pPr algn="ctr">
              <a:buNone/>
            </a:pPr>
            <a:endParaRPr b="0" lang="it-IT" sz="1200" spc="-1" strike="noStrike">
              <a:latin typeface="Arial"/>
            </a:endParaRPr>
          </a:p>
          <a:p>
            <a:pPr algn="ctr">
              <a:buNone/>
            </a:pPr>
            <a:r>
              <a:rPr b="0" lang="it-IT" sz="1200" spc="-1" strike="noStrike">
                <a:latin typeface="Arial"/>
              </a:rPr>
              <a:t>.</a:t>
            </a:r>
            <a:r>
              <a:rPr b="0" lang="it-IT" sz="1200" spc="-1" strike="noStrike">
                <a:latin typeface="Arial"/>
              </a:rPr>
              <a:t>.</a:t>
            </a:r>
            <a:r>
              <a:rPr b="0" lang="it-IT" sz="1200" spc="-1" strike="noStrike">
                <a:latin typeface="Arial"/>
              </a:rPr>
              <a:t>f</a:t>
            </a:r>
            <a:r>
              <a:rPr b="0" lang="it-IT" sz="1200" spc="-1" strike="noStrike">
                <a:latin typeface="Arial"/>
              </a:rPr>
              <a:t>o</a:t>
            </a:r>
            <a:r>
              <a:rPr b="0" lang="it-IT" sz="1200" spc="-1" strike="noStrike">
                <a:latin typeface="Arial"/>
              </a:rPr>
              <a:t>r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s</a:t>
            </a:r>
            <a:r>
              <a:rPr b="0" lang="it-IT" sz="1200" spc="-1" strike="noStrike">
                <a:latin typeface="Arial"/>
              </a:rPr>
              <a:t>o</a:t>
            </a:r>
            <a:r>
              <a:rPr b="0" lang="it-IT" sz="1200" spc="-1" strike="noStrike">
                <a:latin typeface="Arial"/>
              </a:rPr>
              <a:t>m</a:t>
            </a:r>
            <a:r>
              <a:rPr b="0" lang="it-IT" sz="1200" spc="-1" strike="noStrike">
                <a:latin typeface="Arial"/>
              </a:rPr>
              <a:t>e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c</a:t>
            </a:r>
            <a:r>
              <a:rPr b="0" lang="it-IT" sz="1200" spc="-1" strike="noStrike">
                <a:latin typeface="Arial"/>
              </a:rPr>
              <a:t>r</a:t>
            </a:r>
            <a:r>
              <a:rPr b="0" lang="it-IT" sz="1200" spc="-1" strike="noStrike">
                <a:latin typeface="Arial"/>
              </a:rPr>
              <a:t>y</a:t>
            </a:r>
            <a:r>
              <a:rPr b="0" lang="it-IT" sz="1200" spc="-1" strike="noStrike">
                <a:latin typeface="Arial"/>
              </a:rPr>
              <a:t>s</a:t>
            </a:r>
            <a:r>
              <a:rPr b="0" lang="it-IT" sz="1200" spc="-1" strike="noStrike">
                <a:latin typeface="Arial"/>
              </a:rPr>
              <a:t>t</a:t>
            </a:r>
            <a:r>
              <a:rPr b="0" lang="it-IT" sz="1200" spc="-1" strike="noStrike">
                <a:latin typeface="Arial"/>
              </a:rPr>
              <a:t>a</a:t>
            </a:r>
            <a:r>
              <a:rPr b="0" lang="it-IT" sz="1200" spc="-1" strike="noStrike">
                <a:latin typeface="Arial"/>
              </a:rPr>
              <a:t>l</a:t>
            </a:r>
            <a:r>
              <a:rPr b="0" lang="it-IT" sz="1200" spc="-1" strike="noStrike">
                <a:latin typeface="Arial"/>
              </a:rPr>
              <a:t>s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s</a:t>
            </a:r>
            <a:r>
              <a:rPr b="0" lang="it-IT" sz="1200" spc="-1" strike="noStrike">
                <a:latin typeface="Arial"/>
              </a:rPr>
              <a:t>h</a:t>
            </a:r>
            <a:r>
              <a:rPr b="0" lang="it-IT" sz="1200" spc="-1" strike="noStrike">
                <a:latin typeface="Arial"/>
              </a:rPr>
              <a:t>o</a:t>
            </a:r>
            <a:r>
              <a:rPr b="0" lang="it-IT" sz="1200" spc="-1" strike="noStrike">
                <a:latin typeface="Arial"/>
              </a:rPr>
              <a:t>w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Δ</a:t>
            </a:r>
            <a:r>
              <a:rPr b="0" lang="it-IT" sz="1200" spc="-1" strike="noStrike">
                <a:latin typeface="Arial"/>
              </a:rPr>
              <a:t>T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&gt;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2</a:t>
            </a:r>
            <a:r>
              <a:rPr b="0" lang="it-IT" sz="1200" spc="-1" strike="noStrike">
                <a:latin typeface="Arial"/>
              </a:rPr>
              <a:t> </a:t>
            </a:r>
            <a:r>
              <a:rPr b="0" lang="it-IT" sz="1200" spc="-1" strike="noStrike">
                <a:latin typeface="Arial"/>
              </a:rPr>
              <a:t>°</a:t>
            </a:r>
            <a:r>
              <a:rPr b="0" lang="it-IT" sz="1200" spc="-1" strike="noStrike">
                <a:latin typeface="Arial"/>
              </a:rPr>
              <a:t>C</a:t>
            </a:r>
            <a:r>
              <a:rPr b="0" lang="it-IT" sz="1200" spc="-1" strike="noStrike">
                <a:latin typeface="Arial"/>
              </a:rPr>
              <a:t>.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180000" y="180000"/>
            <a:ext cx="2978640" cy="72000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9000000" y="123480"/>
            <a:ext cx="938880" cy="95652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1800000" y="3060000"/>
            <a:ext cx="3142080" cy="216000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4"/>
          <a:stretch/>
        </p:blipFill>
        <p:spPr>
          <a:xfrm>
            <a:off x="5040000" y="3110040"/>
            <a:ext cx="3060000" cy="209196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5"/>
          <a:stretch/>
        </p:blipFill>
        <p:spPr>
          <a:xfrm>
            <a:off x="5040000" y="972720"/>
            <a:ext cx="3060000" cy="208728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6"/>
          <a:stretch/>
        </p:blipFill>
        <p:spPr>
          <a:xfrm>
            <a:off x="1800000" y="923400"/>
            <a:ext cx="3080520" cy="21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2023-12-03T12:11:11Z</dcterms:created>
  <dc:creator/>
  <dc:description/>
  <dc:language>it-IT</dc:language>
  <cp:lastModifiedBy/>
  <dcterms:modified xsi:type="dcterms:W3CDTF">2023-12-04T17:54:41Z</dcterms:modified>
  <cp:revision>11</cp:revision>
  <dc:subject/>
  <dc:title/>
</cp:coreProperties>
</file>