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10" r:id="rId3"/>
    <p:sldId id="330" r:id="rId4"/>
    <p:sldId id="332" r:id="rId5"/>
    <p:sldId id="331" r:id="rId6"/>
    <p:sldId id="333" r:id="rId7"/>
    <p:sldId id="32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76" d="100"/>
          <a:sy n="76" d="100"/>
        </p:scale>
        <p:origin x="1768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6757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Next steps"/>
          <p:cNvSpPr txBox="1"/>
          <p:nvPr userDrawn="1"/>
        </p:nvSpPr>
        <p:spPr>
          <a:xfrm>
            <a:off x="10366466" y="706523"/>
            <a:ext cx="102592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lang="en-US" dirty="0"/>
          </a:p>
        </p:txBody>
      </p:sp>
      <p:pic>
        <p:nvPicPr>
          <p:cNvPr id="6" name="FOOTlogo.png" descr="FOOT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" name="Rounded Rectangle"/>
          <p:cNvSpPr/>
          <p:nvPr userDrawn="1"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Proton beam"/>
          <p:cNvSpPr txBox="1"/>
          <p:nvPr userDrawn="1"/>
        </p:nvSpPr>
        <p:spPr>
          <a:xfrm>
            <a:off x="295916" y="9161482"/>
            <a:ext cx="1175638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FOOT Collaboration Meeting                                             			December  2023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Proton beam"/>
          <p:cNvSpPr txBox="1"/>
          <p:nvPr/>
        </p:nvSpPr>
        <p:spPr>
          <a:xfrm>
            <a:off x="9049137" y="1307198"/>
            <a:ext cx="29191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3600" dirty="0"/>
              <a:t>Status Report</a:t>
            </a:r>
            <a:endParaRPr sz="3600" dirty="0"/>
          </a:p>
        </p:txBody>
      </p:sp>
      <p:sp>
        <p:nvSpPr>
          <p:cNvPr id="23" name="Proton beam"/>
          <p:cNvSpPr txBox="1"/>
          <p:nvPr/>
        </p:nvSpPr>
        <p:spPr>
          <a:xfrm>
            <a:off x="1928323" y="3652150"/>
            <a:ext cx="624850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3600" b="1" dirty="0"/>
              <a:t>Construction and operation</a:t>
            </a:r>
            <a:endParaRPr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1C7CC-5B25-C04C-94A2-9AB9F4296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3" y="4548494"/>
            <a:ext cx="5784994" cy="3865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D1DF1-B33C-0D4F-9D7B-3756D35F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57" y="3360473"/>
            <a:ext cx="3681311" cy="48892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774968"/>
            <a:ext cx="12088707" cy="795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Missing items:</a:t>
            </a:r>
          </a:p>
          <a:p>
            <a:pPr algn="l">
              <a:spcBef>
                <a:spcPts val="1500"/>
              </a:spcBef>
              <a:defRPr sz="3000"/>
            </a:pP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Mechanical pieces: 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- 31 modules out of 36 (mechanical constraints)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- 32 ready and calibrated, 33 to be assembled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- 34 to 36: crystals already glued, to be wrapped and assembled						 (next January/February)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vertical module holders being redesigned to mount in a 6x6 configuration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6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Detectors:</a:t>
            </a:r>
          </a:p>
          <a:p>
            <a:pPr lvl="8" indent="0"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delivery of 15 spare tiles at the beginning of December</a:t>
            </a:r>
          </a:p>
          <a:p>
            <a:pPr lvl="8" indent="0" algn="l">
              <a:spcBef>
                <a:spcPts val="1500"/>
              </a:spcBef>
              <a:defRPr sz="2500"/>
            </a:pPr>
            <a:endParaRPr lang="en-US" b="0" dirty="0">
              <a:solidFill>
                <a:schemeClr val="accent5">
                  <a:lumMod val="50000"/>
                </a:schemeClr>
              </a:solidFill>
            </a:endParaRPr>
          </a:p>
          <a:p>
            <a:pPr lvl="6" indent="0" algn="l">
              <a:spcBef>
                <a:spcPts val="1500"/>
              </a:spcBef>
              <a:defRPr sz="2500"/>
            </a:pPr>
            <a:endParaRPr lang="en-US" b="0" dirty="0">
              <a:solidFill>
                <a:schemeClr val="accent5">
                  <a:lumMod val="50000"/>
                </a:schemeClr>
              </a:solidFill>
            </a:endParaRPr>
          </a:p>
          <a:p>
            <a:pPr lvl="4" indent="0" algn="l">
              <a:spcBef>
                <a:spcPts val="1500"/>
              </a:spcBef>
              <a:defRPr sz="2500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90618" y="706523"/>
            <a:ext cx="16543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276030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90618" y="706523"/>
            <a:ext cx="16543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8B965-9B1B-E14C-A6C6-CFBFC47A1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3" y="1591944"/>
            <a:ext cx="4946606" cy="6569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8C281-20B0-CD45-B3EA-617813B6D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7278" y="2659280"/>
            <a:ext cx="5906569" cy="44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21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774968"/>
            <a:ext cx="12088707" cy="6027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Construction issues:</a:t>
            </a:r>
          </a:p>
          <a:p>
            <a:pPr algn="l">
              <a:spcBef>
                <a:spcPts val="1500"/>
              </a:spcBef>
              <a:defRPr sz="3000"/>
            </a:pP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Mechanical structure to be redesigned (circular to square symmetry): 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new vertical bars (2 ordered, 4 with 2024 budget)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new holding scheme for modules, easier to assemble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switchboard with non-aligned connectors: 8 new boards ordered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signal cables </a:t>
            </a:r>
            <a:r>
              <a:rPr lang="en-US" b="0" dirty="0" err="1">
                <a:solidFill>
                  <a:schemeClr val="accent5">
                    <a:lumMod val="50000"/>
                  </a:schemeClr>
                </a:solidFill>
              </a:rPr>
              <a:t>wavedaq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 connectors sometimes break: spare cables to be 			ordered on 2024 budget (but replacing them is a long and difficult task!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cable holder with LEGO works very well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connection scheme for power supply cables to be redefined taking into 				account to module mounting order</a:t>
            </a: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90618" y="706523"/>
            <a:ext cx="16543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497389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774968"/>
            <a:ext cx="12257331" cy="448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Installation / Operation:</a:t>
            </a:r>
          </a:p>
          <a:p>
            <a:pPr algn="l">
              <a:spcBef>
                <a:spcPts val="1500"/>
              </a:spcBef>
              <a:defRPr sz="3000"/>
            </a:pP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Overall, power supply stability, thermal stability and energy resolution ok 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new table perfectly suitable for CNAO, but the old one must be used at GSI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only 1 problem with power supply: 1 channel tripped during the first night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	(strange effect of signal saturating after the power supply trip now 				understood)</a:t>
            </a:r>
          </a:p>
          <a:p>
            <a:pPr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	- might be useful to monitor Voltage and current </a:t>
            </a: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90618" y="706523"/>
            <a:ext cx="16543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963799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90618" y="706523"/>
            <a:ext cx="16543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7EF16-6641-1D48-9366-E974BDAC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21" y="4876800"/>
            <a:ext cx="5402793" cy="387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E117E-EBE3-5A4D-81A5-0C05748DB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9" y="1793196"/>
            <a:ext cx="5470596" cy="38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447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774968"/>
            <a:ext cx="12088707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Timeline for 2024:</a:t>
            </a: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New mechanical design: </a:t>
            </a:r>
          </a:p>
          <a:p>
            <a:pPr lvl="1" indent="0"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- wait for delivery of all the new pieces before dismounting</a:t>
            </a:r>
          </a:p>
          <a:p>
            <a:pPr lvl="1" indent="0" algn="l">
              <a:spcBef>
                <a:spcPts val="1500"/>
              </a:spcBef>
              <a:defRPr sz="2500"/>
            </a:pPr>
            <a:endParaRPr lang="en-US" b="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Missing modules: assembly and temperature calibration</a:t>
            </a:r>
          </a:p>
          <a:p>
            <a:pPr lvl="1" indent="0" algn="l">
              <a:spcBef>
                <a:spcPts val="1500"/>
              </a:spcBef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- to be completed by end of February</a:t>
            </a:r>
          </a:p>
          <a:p>
            <a:pPr lvl="1" indent="0" algn="l">
              <a:spcBef>
                <a:spcPts val="1500"/>
              </a:spcBef>
              <a:defRPr sz="2500"/>
            </a:pPr>
            <a:endParaRPr lang="en-US" b="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takings: </a:t>
            </a:r>
          </a:p>
          <a:p>
            <a:pPr lvl="1" indent="0"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- calibration run in spring</a:t>
            </a:r>
          </a:p>
          <a:p>
            <a:pPr lvl="1" indent="0" algn="l">
              <a:spcBef>
                <a:spcPts val="1500"/>
              </a:spcBef>
              <a:defRPr sz="2500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	- common FOOT run in October/</a:t>
            </a:r>
            <a:r>
              <a:rPr lang="en-US" b="0" dirty="0" err="1">
                <a:solidFill>
                  <a:schemeClr val="accent5">
                    <a:lumMod val="50000"/>
                  </a:schemeClr>
                </a:solidFill>
              </a:rPr>
              <a:t>november</a:t>
            </a:r>
            <a:endParaRPr lang="en-US" b="0" dirty="0">
              <a:solidFill>
                <a:schemeClr val="accent5">
                  <a:lumMod val="50000"/>
                </a:schemeClr>
              </a:solidFill>
            </a:endParaRPr>
          </a:p>
          <a:p>
            <a:pPr lvl="1" indent="0" algn="l">
              <a:spcBef>
                <a:spcPts val="1500"/>
              </a:spcBef>
              <a:defRPr sz="2500"/>
            </a:pPr>
            <a:endParaRPr lang="en-US" b="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System re-assembly:</a:t>
            </a:r>
          </a:p>
          <a:p>
            <a:pPr lvl="1" indent="0" algn="l">
              <a:spcBef>
                <a:spcPts val="1500"/>
              </a:spcBef>
              <a:defRPr sz="25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- between calibration and common data takings</a:t>
            </a: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90618" y="706523"/>
            <a:ext cx="16543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494C5-C676-4E49-B056-C4543E3E6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94" y="1817879"/>
            <a:ext cx="3193242" cy="2257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6BBE4-1328-E745-A230-F9278FDFC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94" y="4806655"/>
            <a:ext cx="3191213" cy="22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874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15099</TotalTime>
  <Words>375</Words>
  <Application>Microsoft Macintosh PowerPoint</Application>
  <PresentationFormat>Custom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Avenir Next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Piergiorgio Cerello</cp:lastModifiedBy>
  <cp:revision>379</cp:revision>
  <cp:lastPrinted>2018-06-03T22:13:19Z</cp:lastPrinted>
  <dcterms:modified xsi:type="dcterms:W3CDTF">2023-12-12T08:32:57Z</dcterms:modified>
</cp:coreProperties>
</file>