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426" r:id="rId2"/>
    <p:sldId id="430" r:id="rId3"/>
    <p:sldId id="431" r:id="rId4"/>
    <p:sldId id="432" r:id="rId5"/>
    <p:sldId id="428" r:id="rId6"/>
    <p:sldId id="433" r:id="rId7"/>
    <p:sldId id="434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FC"/>
    <a:srgbClr val="FEA443"/>
    <a:srgbClr val="1CB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/>
    <p:restoredTop sz="93011"/>
  </p:normalViewPr>
  <p:slideViewPr>
    <p:cSldViewPr snapToGrid="0" snapToObjects="1">
      <p:cViewPr varScale="1">
        <p:scale>
          <a:sx n="152" d="100"/>
          <a:sy n="152" d="100"/>
        </p:scale>
        <p:origin x="29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8BB4B-853E-C541-B03D-14EDCC84FEA0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BB105-A310-B044-A3B7-F2376D2798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BB105-A310-B044-A3B7-F2376D27980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591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12/12/2023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</a:t>
            </a:fld>
            <a:endParaRPr lang="it-IT"/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EB5BA737-D2FB-A247-923F-0C5BC58DDAB4}"/>
              </a:ext>
            </a:extLst>
          </p:cNvPr>
          <p:cNvSpPr/>
          <p:nvPr/>
        </p:nvSpPr>
        <p:spPr>
          <a:xfrm rot="10800000">
            <a:off x="8783272" y="5337948"/>
            <a:ext cx="2066063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41A6281-9013-9D46-BA27-4A0943FAC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810" y="181141"/>
            <a:ext cx="7599028" cy="830997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/>
              <a:t>Trento</a:t>
            </a:r>
            <a:r>
              <a:rPr lang="it-IT" sz="2400" b="1" dirty="0">
                <a:effectLst/>
              </a:rPr>
              <a:t> FOOT general meeting ( </a:t>
            </a:r>
            <a:r>
              <a:rPr lang="it-IT" sz="2400" b="1" dirty="0" err="1">
                <a:effectLst/>
              </a:rPr>
              <a:t>december</a:t>
            </a:r>
            <a:r>
              <a:rPr lang="it-IT" sz="2400" b="1" dirty="0">
                <a:effectLst/>
              </a:rPr>
              <a:t> 2023 )</a:t>
            </a:r>
          </a:p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Vertex</a:t>
            </a:r>
            <a:r>
              <a:rPr lang="it-IT" sz="2400" b="1" dirty="0">
                <a:solidFill>
                  <a:srgbClr val="FF0000"/>
                </a:solidFill>
              </a:rPr>
              <a:t> and Inner </a:t>
            </a:r>
            <a:r>
              <a:rPr lang="it-IT" sz="2400" b="1" dirty="0" err="1">
                <a:solidFill>
                  <a:srgbClr val="FF0000"/>
                </a:solidFill>
              </a:rPr>
              <a:t>Tracker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endParaRPr lang="it-IT" sz="2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752F07-9BF6-B14C-AD8B-0B3156C549D0}"/>
              </a:ext>
            </a:extLst>
          </p:cNvPr>
          <p:cNvSpPr txBox="1"/>
          <p:nvPr/>
        </p:nvSpPr>
        <p:spPr>
          <a:xfrm>
            <a:off x="1342664" y="1337488"/>
            <a:ext cx="8136715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 err="1">
                <a:solidFill>
                  <a:srgbClr val="FF0000"/>
                </a:solidFill>
              </a:rPr>
              <a:t>Where</a:t>
            </a:r>
            <a:r>
              <a:rPr lang="it-IT" sz="2200" b="1" dirty="0">
                <a:solidFill>
                  <a:srgbClr val="FF0000"/>
                </a:solidFill>
              </a:rPr>
              <a:t> do </a:t>
            </a:r>
            <a:r>
              <a:rPr lang="it-IT" sz="2200" b="1" dirty="0" err="1">
                <a:solidFill>
                  <a:srgbClr val="FF0000"/>
                </a:solidFill>
              </a:rPr>
              <a:t>we</a:t>
            </a:r>
            <a:r>
              <a:rPr lang="it-IT" sz="2200" b="1" dirty="0">
                <a:solidFill>
                  <a:srgbClr val="FF0000"/>
                </a:solidFill>
              </a:rPr>
              <a:t> stand</a:t>
            </a:r>
          </a:p>
          <a:p>
            <a:pPr marL="504000" indent="-285750">
              <a:buFont typeface="Wingdings" pitchFamily="2" charset="2"/>
              <a:buChar char="q"/>
            </a:pPr>
            <a:r>
              <a:rPr lang="it-IT" dirty="0"/>
              <a:t>Spring 2023 - Inner </a:t>
            </a:r>
            <a:r>
              <a:rPr lang="it-IT" dirty="0" err="1"/>
              <a:t>tracker</a:t>
            </a:r>
            <a:r>
              <a:rPr lang="it-IT" dirty="0"/>
              <a:t> </a:t>
            </a:r>
            <a:r>
              <a:rPr lang="it-IT" dirty="0" err="1"/>
              <a:t>ladders</a:t>
            </a:r>
            <a:r>
              <a:rPr lang="it-IT" dirty="0"/>
              <a:t> </a:t>
            </a:r>
            <a:r>
              <a:rPr lang="it-IT" dirty="0" err="1"/>
              <a:t>arrived</a:t>
            </a:r>
            <a:endParaRPr lang="it-IT" dirty="0"/>
          </a:p>
          <a:p>
            <a:pPr marL="504000" indent="-285750">
              <a:buFont typeface="Wingdings" pitchFamily="2" charset="2"/>
              <a:buChar char="q"/>
            </a:pPr>
            <a:r>
              <a:rPr lang="it-IT" dirty="0"/>
              <a:t>August 2023 –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arrived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LNF</a:t>
            </a:r>
          </a:p>
          <a:p>
            <a:pPr marL="504000" indent="-285750">
              <a:buFont typeface="Wingdings" pitchFamily="2" charset="2"/>
              <a:buChar char="q"/>
            </a:pPr>
            <a:r>
              <a:rPr lang="it-IT" dirty="0" err="1"/>
              <a:t>September</a:t>
            </a:r>
            <a:r>
              <a:rPr lang="it-IT" dirty="0"/>
              <a:t> 2023 – </a:t>
            </a:r>
            <a:r>
              <a:rPr lang="it-IT" dirty="0" err="1"/>
              <a:t>Magnet</a:t>
            </a:r>
            <a:r>
              <a:rPr lang="it-IT" dirty="0"/>
              <a:t>/IT </a:t>
            </a:r>
            <a:r>
              <a:rPr lang="it-IT" dirty="0" err="1"/>
              <a:t>mechanics</a:t>
            </a:r>
            <a:r>
              <a:rPr lang="it-IT" dirty="0"/>
              <a:t> </a:t>
            </a:r>
            <a:r>
              <a:rPr lang="it-IT" dirty="0" err="1"/>
              <a:t>arrived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LNF </a:t>
            </a:r>
          </a:p>
          <a:p>
            <a:pPr marL="504000" indent="-285750">
              <a:buFont typeface="Wingdings" pitchFamily="2" charset="2"/>
              <a:buChar char="q"/>
            </a:pPr>
            <a:r>
              <a:rPr lang="it-IT" dirty="0" err="1"/>
              <a:t>Summer</a:t>
            </a:r>
            <a:r>
              <a:rPr lang="it-IT" dirty="0"/>
              <a:t> 2023 – Inner </a:t>
            </a:r>
            <a:r>
              <a:rPr lang="it-IT" dirty="0" err="1"/>
              <a:t>tracker</a:t>
            </a:r>
            <a:r>
              <a:rPr lang="it-IT" dirty="0"/>
              <a:t> </a:t>
            </a:r>
            <a:r>
              <a:rPr lang="it-IT" dirty="0" err="1"/>
              <a:t>ladders</a:t>
            </a:r>
            <a:r>
              <a:rPr lang="it-IT" dirty="0"/>
              <a:t> </a:t>
            </a:r>
            <a:r>
              <a:rPr lang="it-IT" dirty="0" err="1"/>
              <a:t>tested</a:t>
            </a:r>
            <a:r>
              <a:rPr lang="it-IT" dirty="0"/>
              <a:t> in lab</a:t>
            </a:r>
          </a:p>
          <a:p>
            <a:pPr marL="504000" indent="-285750">
              <a:buFont typeface="Wingdings" pitchFamily="2" charset="2"/>
              <a:buChar char="q"/>
            </a:pPr>
            <a:r>
              <a:rPr lang="it-IT" dirty="0" err="1"/>
              <a:t>September</a:t>
            </a:r>
            <a:r>
              <a:rPr lang="it-IT" dirty="0"/>
              <a:t> 2023 – Full Inner </a:t>
            </a:r>
            <a:r>
              <a:rPr lang="it-IT" dirty="0" err="1"/>
              <a:t>tracker</a:t>
            </a:r>
            <a:r>
              <a:rPr lang="it-IT" dirty="0"/>
              <a:t> </a:t>
            </a:r>
            <a:r>
              <a:rPr lang="it-IT" dirty="0" err="1"/>
              <a:t>tested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BTF (LNF)</a:t>
            </a:r>
          </a:p>
          <a:p>
            <a:pPr marL="504000" indent="-285750">
              <a:buFont typeface="Wingdings" pitchFamily="2" charset="2"/>
              <a:buChar char="q"/>
            </a:pPr>
            <a:r>
              <a:rPr lang="it-IT" dirty="0" err="1"/>
              <a:t>October</a:t>
            </a:r>
            <a:r>
              <a:rPr lang="it-IT" dirty="0"/>
              <a:t> 2023 – Full Inner </a:t>
            </a:r>
            <a:r>
              <a:rPr lang="it-IT" dirty="0" err="1"/>
              <a:t>Tracker</a:t>
            </a:r>
            <a:r>
              <a:rPr lang="it-IT" dirty="0"/>
              <a:t> (with </a:t>
            </a:r>
            <a:r>
              <a:rPr lang="it-IT" dirty="0" err="1"/>
              <a:t>old</a:t>
            </a:r>
            <a:r>
              <a:rPr lang="it-IT" dirty="0"/>
              <a:t> </a:t>
            </a:r>
            <a:r>
              <a:rPr lang="it-IT" dirty="0" err="1"/>
              <a:t>Vertex</a:t>
            </a:r>
            <a:r>
              <a:rPr lang="it-IT" dirty="0"/>
              <a:t> </a:t>
            </a:r>
            <a:r>
              <a:rPr lang="it-IT" dirty="0" err="1"/>
              <a:t>version</a:t>
            </a:r>
            <a:r>
              <a:rPr lang="it-IT" dirty="0"/>
              <a:t>) </a:t>
            </a:r>
            <a:r>
              <a:rPr lang="it-IT" dirty="0" err="1"/>
              <a:t>operational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CNAO</a:t>
            </a:r>
          </a:p>
          <a:p>
            <a:pPr marL="504000" indent="-285750">
              <a:buFont typeface="Wingdings" pitchFamily="2" charset="2"/>
              <a:buChar char="q"/>
            </a:pP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operational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CNAO</a:t>
            </a:r>
          </a:p>
          <a:p>
            <a:pPr marL="504000" indent="-285750">
              <a:buFont typeface="Wingdings" pitchFamily="2" charset="2"/>
              <a:buChar char="q"/>
            </a:pPr>
            <a:r>
              <a:rPr lang="it-IT" dirty="0" err="1"/>
              <a:t>December</a:t>
            </a:r>
            <a:r>
              <a:rPr lang="it-IT" dirty="0"/>
              <a:t> 2023 – Full pixel </a:t>
            </a:r>
            <a:r>
              <a:rPr lang="it-IT" dirty="0" err="1"/>
              <a:t>tracking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back </a:t>
            </a:r>
            <a:r>
              <a:rPr lang="it-IT" dirty="0" err="1"/>
              <a:t>at</a:t>
            </a:r>
            <a:r>
              <a:rPr lang="it-IT" dirty="0"/>
              <a:t> LNF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 err="1">
                <a:solidFill>
                  <a:srgbClr val="FF0000"/>
                </a:solidFill>
              </a:rPr>
              <a:t>Where</a:t>
            </a:r>
            <a:r>
              <a:rPr lang="it-IT" sz="2200" b="1" dirty="0">
                <a:solidFill>
                  <a:srgbClr val="FF0000"/>
                </a:solidFill>
              </a:rPr>
              <a:t> do </a:t>
            </a:r>
            <a:r>
              <a:rPr lang="it-IT" sz="2200" b="1" dirty="0" err="1">
                <a:solidFill>
                  <a:srgbClr val="FF0000"/>
                </a:solidFill>
              </a:rPr>
              <a:t>we</a:t>
            </a:r>
            <a:r>
              <a:rPr lang="it-IT" sz="2200" b="1" dirty="0">
                <a:solidFill>
                  <a:srgbClr val="FF0000"/>
                </a:solidFill>
              </a:rPr>
              <a:t> go</a:t>
            </a:r>
          </a:p>
          <a:p>
            <a:pPr marL="504000" indent="-342900">
              <a:buFont typeface="Wingdings" pitchFamily="2" charset="2"/>
              <a:buChar char="q"/>
            </a:pPr>
            <a:r>
              <a:rPr lang="it-IT" dirty="0" err="1"/>
              <a:t>October</a:t>
            </a:r>
            <a:r>
              <a:rPr lang="it-IT" dirty="0"/>
              <a:t> 2023 – HP-DMAPS (PRIN2022) </a:t>
            </a:r>
            <a:r>
              <a:rPr lang="it-IT" dirty="0" err="1"/>
              <a:t>started</a:t>
            </a:r>
            <a:endParaRPr lang="it-IT" dirty="0"/>
          </a:p>
          <a:p>
            <a:pPr marL="504000" indent="-342900">
              <a:buFont typeface="Wingdings" pitchFamily="2" charset="2"/>
              <a:buChar char="q"/>
            </a:pPr>
            <a:r>
              <a:rPr lang="it-IT" dirty="0" err="1"/>
              <a:t>December</a:t>
            </a:r>
            <a:r>
              <a:rPr lang="it-IT" dirty="0"/>
              <a:t> 2023 – HP-DMAPS DAQ </a:t>
            </a:r>
            <a:r>
              <a:rPr lang="it-IT" dirty="0" err="1"/>
              <a:t>board</a:t>
            </a:r>
            <a:r>
              <a:rPr lang="it-IT" dirty="0"/>
              <a:t> design under way </a:t>
            </a:r>
            <a:r>
              <a:rPr lang="it-IT" dirty="0" err="1"/>
              <a:t>at</a:t>
            </a:r>
            <a:r>
              <a:rPr lang="it-IT" dirty="0"/>
              <a:t> LNF</a:t>
            </a:r>
          </a:p>
          <a:p>
            <a:pPr marL="504000" indent="-342900">
              <a:buFont typeface="Wingdings" pitchFamily="2" charset="2"/>
              <a:buChar char="q"/>
            </a:pPr>
            <a:r>
              <a:rPr lang="it-IT" dirty="0" err="1"/>
              <a:t>December</a:t>
            </a:r>
            <a:r>
              <a:rPr lang="it-IT" dirty="0"/>
              <a:t> 2023 – HP-DMAPS slow control software </a:t>
            </a:r>
            <a:r>
              <a:rPr lang="it-IT" dirty="0" err="1"/>
              <a:t>started</a:t>
            </a:r>
            <a:r>
              <a:rPr lang="it-IT" dirty="0"/>
              <a:t> in Bologna</a:t>
            </a:r>
          </a:p>
          <a:p>
            <a:pPr marL="504000" indent="-342900">
              <a:buFont typeface="Wingdings" pitchFamily="2" charset="2"/>
              <a:buChar char="q"/>
            </a:pPr>
            <a:r>
              <a:rPr lang="it-IT" dirty="0"/>
              <a:t>Spring 2024 – HP-DMAPS </a:t>
            </a:r>
            <a:r>
              <a:rPr lang="it-IT" dirty="0" err="1"/>
              <a:t>proximity</a:t>
            </a:r>
            <a:r>
              <a:rPr lang="it-IT" dirty="0"/>
              <a:t> </a:t>
            </a:r>
            <a:r>
              <a:rPr lang="it-IT" dirty="0" err="1"/>
              <a:t>board</a:t>
            </a:r>
            <a:r>
              <a:rPr lang="it-IT" dirty="0"/>
              <a:t> design </a:t>
            </a:r>
            <a:r>
              <a:rPr lang="it-IT" dirty="0" err="1"/>
              <a:t>foreseen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LNF</a:t>
            </a:r>
          </a:p>
          <a:p>
            <a:pPr marL="504000" indent="-342900">
              <a:buFont typeface="Wingdings" pitchFamily="2" charset="2"/>
              <a:buChar char="q"/>
            </a:pPr>
            <a:r>
              <a:rPr lang="it-IT" dirty="0" err="1"/>
              <a:t>December</a:t>
            </a:r>
            <a:r>
              <a:rPr lang="it-IT" dirty="0"/>
              <a:t> 11° 2023 – «MIMOSIS-2.1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approved</a:t>
            </a:r>
            <a:r>
              <a:rPr lang="it-IT" dirty="0"/>
              <a:t> for </a:t>
            </a:r>
            <a:r>
              <a:rPr lang="it-IT" dirty="0" err="1"/>
              <a:t>submission</a:t>
            </a:r>
            <a:r>
              <a:rPr lang="it-IT" dirty="0"/>
              <a:t>» </a:t>
            </a:r>
          </a:p>
          <a:p>
            <a:pPr marL="504000" indent="-342900">
              <a:buFont typeface="Wingdings" pitchFamily="2" charset="2"/>
              <a:buChar char="q"/>
            </a:pPr>
            <a:r>
              <a:rPr lang="it-IT" dirty="0" err="1"/>
              <a:t>January</a:t>
            </a:r>
            <a:r>
              <a:rPr lang="it-IT" dirty="0"/>
              <a:t> 2024 – MIMOSIS1 test </a:t>
            </a:r>
            <a:r>
              <a:rPr lang="it-IT" dirty="0" err="1"/>
              <a:t>boards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(</a:t>
            </a:r>
            <a:r>
              <a:rPr lang="it-IT" dirty="0" err="1"/>
              <a:t>at</a:t>
            </a:r>
            <a:r>
              <a:rPr lang="it-IT" dirty="0"/>
              <a:t> LNF and Bo)</a:t>
            </a:r>
          </a:p>
          <a:p>
            <a:pPr marL="504000" indent="-342900">
              <a:buFont typeface="Wingdings" pitchFamily="2" charset="2"/>
              <a:buChar char="q"/>
            </a:pPr>
            <a:r>
              <a:rPr lang="it-IT" dirty="0" err="1"/>
              <a:t>Beginning</a:t>
            </a:r>
            <a:r>
              <a:rPr lang="it-IT" dirty="0"/>
              <a:t> 2024 – </a:t>
            </a:r>
            <a:r>
              <a:rPr lang="it-IT" dirty="0" err="1"/>
              <a:t>refurbishment</a:t>
            </a:r>
            <a:r>
              <a:rPr lang="it-IT" dirty="0"/>
              <a:t> of </a:t>
            </a:r>
            <a:r>
              <a:rPr lang="it-IT" dirty="0" err="1"/>
              <a:t>Vertex</a:t>
            </a:r>
            <a:endParaRPr lang="it-IT" dirty="0"/>
          </a:p>
          <a:p>
            <a:pPr marL="504000" indent="-285750">
              <a:buFont typeface="Wingdings" pitchFamily="2" charset="2"/>
              <a:buChar char="q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319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90CE0D-AACB-5345-9BAE-16CD4D7B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BC6D3F-46E9-1C42-AF78-44CDEC43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B09389-E776-DB4C-BD11-B3E13DF3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D7E96A5-2148-B24E-9A58-2B50E940A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366" y="115069"/>
            <a:ext cx="7599028" cy="830997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 err="1"/>
              <a:t>Where</a:t>
            </a:r>
            <a:r>
              <a:rPr lang="it-IT" sz="2400" b="1" dirty="0"/>
              <a:t> </a:t>
            </a:r>
            <a:r>
              <a:rPr lang="it-IT" sz="2400" b="1" dirty="0" err="1"/>
              <a:t>we</a:t>
            </a:r>
            <a:r>
              <a:rPr lang="it-IT" sz="2400" b="1" dirty="0"/>
              <a:t> </a:t>
            </a:r>
            <a:r>
              <a:rPr lang="it-IT" sz="2400" b="1" dirty="0" err="1"/>
              <a:t>were</a:t>
            </a:r>
            <a:endParaRPr lang="it-IT" sz="2400" b="1" dirty="0"/>
          </a:p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a</a:t>
            </a:r>
            <a:r>
              <a:rPr lang="it-IT" sz="2400" b="1" dirty="0" err="1">
                <a:solidFill>
                  <a:srgbClr val="FF0000"/>
                </a:solidFill>
                <a:effectLst/>
              </a:rPr>
              <a:t>t</a:t>
            </a:r>
            <a:r>
              <a:rPr lang="it-IT" sz="2400" b="1" dirty="0">
                <a:solidFill>
                  <a:srgbClr val="FF0000"/>
                </a:solidFill>
                <a:effectLst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effectLst/>
              </a:rPr>
              <a:t>december</a:t>
            </a:r>
            <a:r>
              <a:rPr lang="it-IT" sz="2400" b="1" dirty="0">
                <a:solidFill>
                  <a:srgbClr val="FF0000"/>
                </a:solidFill>
                <a:effectLst/>
              </a:rPr>
              <a:t> 12° 2022 FOOT General meeting in Perugia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7C4167-E0AF-9641-90B9-211459A891E1}"/>
              </a:ext>
            </a:extLst>
          </p:cNvPr>
          <p:cNvSpPr txBox="1"/>
          <p:nvPr/>
        </p:nvSpPr>
        <p:spPr>
          <a:xfrm>
            <a:off x="453006" y="1190704"/>
            <a:ext cx="10983984" cy="49244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err="1">
                <a:solidFill>
                  <a:srgbClr val="00B0F0"/>
                </a:solidFill>
              </a:rPr>
              <a:t>Vertex</a:t>
            </a:r>
            <a:r>
              <a:rPr lang="it-IT" sz="2600" b="1" dirty="0">
                <a:solidFill>
                  <a:srgbClr val="00B0F0"/>
                </a:solidFill>
              </a:rPr>
              <a:t>  and Inner </a:t>
            </a:r>
            <a:r>
              <a:rPr lang="it-IT" sz="2600" b="1" dirty="0" err="1">
                <a:solidFill>
                  <a:srgbClr val="00B0F0"/>
                </a:solidFill>
              </a:rPr>
              <a:t>Tracker</a:t>
            </a:r>
            <a:r>
              <a:rPr lang="it-IT" sz="2600" b="1" dirty="0">
                <a:solidFill>
                  <a:srgbClr val="00B0F0"/>
                </a:solidFill>
              </a:rPr>
              <a:t> </a:t>
            </a:r>
            <a:r>
              <a:rPr lang="it-IT" sz="2600" b="1" dirty="0" err="1">
                <a:solidFill>
                  <a:srgbClr val="00B0F0"/>
                </a:solidFill>
              </a:rPr>
              <a:t>summary</a:t>
            </a:r>
            <a:endParaRPr lang="it-IT" sz="2600" b="1" dirty="0">
              <a:solidFill>
                <a:srgbClr val="00B0F0"/>
              </a:solidFill>
            </a:endParaRPr>
          </a:p>
          <a:p>
            <a:r>
              <a:rPr lang="it-IT" sz="1600" b="1" dirty="0"/>
              <a:t>FOOT </a:t>
            </a:r>
            <a:r>
              <a:rPr lang="it-IT" sz="1600" b="1" dirty="0" err="1"/>
              <a:t>tracker</a:t>
            </a:r>
            <a:r>
              <a:rPr lang="it-IT" sz="1600" b="1" dirty="0"/>
              <a:t> </a:t>
            </a:r>
            <a:r>
              <a:rPr lang="it-IT" sz="1600" b="1" dirty="0" err="1"/>
              <a:t>mechanical</a:t>
            </a:r>
            <a:r>
              <a:rPr lang="it-IT" sz="1600" b="1" dirty="0"/>
              <a:t> setup</a:t>
            </a:r>
            <a:r>
              <a:rPr lang="it-IT" sz="1600" dirty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 err="1"/>
              <a:t>Final</a:t>
            </a:r>
            <a:r>
              <a:rPr lang="it-IT" sz="1600" dirty="0"/>
              <a:t> </a:t>
            </a:r>
            <a:r>
              <a:rPr lang="it-IT" sz="1600" dirty="0" err="1"/>
              <a:t>mechanical</a:t>
            </a:r>
            <a:r>
              <a:rPr lang="it-IT" sz="1600" dirty="0"/>
              <a:t> design </a:t>
            </a:r>
            <a:r>
              <a:rPr lang="it-IT" sz="1600" dirty="0" err="1"/>
              <a:t>available</a:t>
            </a:r>
            <a:r>
              <a:rPr lang="it-IT" sz="1600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/>
              <a:t>Electronic </a:t>
            </a:r>
            <a:r>
              <a:rPr lang="it-IT" sz="1600" dirty="0" err="1"/>
              <a:t>system</a:t>
            </a:r>
            <a:r>
              <a:rPr lang="it-IT" sz="1600" dirty="0"/>
              <a:t> </a:t>
            </a:r>
            <a:r>
              <a:rPr lang="it-IT" sz="1600" dirty="0" err="1"/>
              <a:t>support</a:t>
            </a:r>
            <a:r>
              <a:rPr lang="it-IT" sz="1600" dirty="0"/>
              <a:t> </a:t>
            </a:r>
            <a:r>
              <a:rPr lang="it-IT" sz="1600" dirty="0" err="1"/>
              <a:t>table</a:t>
            </a:r>
            <a:r>
              <a:rPr lang="it-IT" sz="1600" dirty="0"/>
              <a:t> </a:t>
            </a:r>
            <a:r>
              <a:rPr lang="it-IT" sz="1600" dirty="0" err="1"/>
              <a:t>ordered</a:t>
            </a:r>
            <a:r>
              <a:rPr lang="it-IT" sz="1600" dirty="0"/>
              <a:t>. </a:t>
            </a:r>
            <a:r>
              <a:rPr lang="it-IT" sz="1600" dirty="0" err="1"/>
              <a:t>We’ll</a:t>
            </a:r>
            <a:r>
              <a:rPr lang="it-IT" sz="1600" dirty="0"/>
              <a:t> </a:t>
            </a:r>
            <a:r>
              <a:rPr lang="it-IT" sz="1600" dirty="0" err="1"/>
              <a:t>give</a:t>
            </a:r>
            <a:r>
              <a:rPr lang="it-IT" sz="1600" dirty="0"/>
              <a:t> start production </a:t>
            </a:r>
            <a:r>
              <a:rPr lang="it-IT" sz="1600" dirty="0" err="1"/>
              <a:t>beginning</a:t>
            </a:r>
            <a:r>
              <a:rPr lang="it-IT" sz="1600" dirty="0"/>
              <a:t> 2023.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/>
              <a:t>Inner </a:t>
            </a:r>
            <a:r>
              <a:rPr lang="it-IT" sz="1600" dirty="0" err="1"/>
              <a:t>Tracker</a:t>
            </a:r>
            <a:r>
              <a:rPr lang="it-IT" sz="1600" dirty="0"/>
              <a:t> </a:t>
            </a:r>
            <a:r>
              <a:rPr lang="it-IT" sz="1600" dirty="0" err="1"/>
              <a:t>readout</a:t>
            </a:r>
            <a:r>
              <a:rPr lang="it-IT" sz="1600" dirty="0"/>
              <a:t> </a:t>
            </a:r>
            <a:r>
              <a:rPr lang="it-IT" sz="1600" dirty="0" err="1"/>
              <a:t>electronics</a:t>
            </a:r>
            <a:r>
              <a:rPr lang="it-IT" sz="1600" dirty="0"/>
              <a:t> (</a:t>
            </a:r>
            <a:r>
              <a:rPr lang="it-IT" sz="1600" dirty="0" err="1"/>
              <a:t>Terasic</a:t>
            </a:r>
            <a:r>
              <a:rPr lang="it-IT" sz="1600" dirty="0"/>
              <a:t> </a:t>
            </a:r>
            <a:r>
              <a:rPr lang="it-IT" sz="1600" dirty="0" err="1"/>
              <a:t>boards</a:t>
            </a:r>
            <a:r>
              <a:rPr lang="it-IT" sz="1600" dirty="0"/>
              <a:t>)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support</a:t>
            </a:r>
            <a:r>
              <a:rPr lang="it-IT" sz="1600" dirty="0"/>
              <a:t> under design.</a:t>
            </a:r>
          </a:p>
          <a:p>
            <a:r>
              <a:rPr lang="it-IT" sz="1600" b="1" dirty="0" err="1"/>
              <a:t>Magnet</a:t>
            </a:r>
            <a:r>
              <a:rPr lang="it-IT" sz="1600" b="1" dirty="0"/>
              <a:t> </a:t>
            </a:r>
            <a:r>
              <a:rPr lang="it-IT" sz="1600" b="1" dirty="0" err="1"/>
              <a:t>system</a:t>
            </a:r>
            <a:r>
              <a:rPr lang="it-IT" sz="1600" dirty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/>
              <a:t>Delivery </a:t>
            </a:r>
            <a:r>
              <a:rPr lang="it-IT" sz="1600" dirty="0" err="1"/>
              <a:t>foreseen</a:t>
            </a:r>
            <a:r>
              <a:rPr lang="it-IT" sz="1600" dirty="0"/>
              <a:t> </a:t>
            </a:r>
            <a:r>
              <a:rPr lang="it-IT" sz="1600" dirty="0" err="1"/>
              <a:t>june</a:t>
            </a:r>
            <a:r>
              <a:rPr lang="it-IT" sz="1600" dirty="0"/>
              <a:t>/</a:t>
            </a:r>
            <a:r>
              <a:rPr lang="it-IT" sz="1600" dirty="0" err="1"/>
              <a:t>july</a:t>
            </a:r>
            <a:r>
              <a:rPr lang="it-IT" sz="1600" dirty="0"/>
              <a:t> 2023</a:t>
            </a:r>
          </a:p>
          <a:p>
            <a:r>
              <a:rPr lang="it-IT" sz="1600" b="1" dirty="0"/>
              <a:t>Pixel </a:t>
            </a:r>
            <a:r>
              <a:rPr lang="it-IT" sz="1600" b="1" dirty="0" err="1"/>
              <a:t>vertex</a:t>
            </a:r>
            <a:r>
              <a:rPr lang="it-IT" sz="1600" b="1" dirty="0"/>
              <a:t> detector</a:t>
            </a:r>
            <a:r>
              <a:rPr lang="it-IT" sz="1600" dirty="0"/>
              <a:t>: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 err="1"/>
              <a:t>Used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GSI and </a:t>
            </a:r>
            <a:r>
              <a:rPr lang="it-IT" sz="1600" dirty="0" err="1"/>
              <a:t>at</a:t>
            </a:r>
            <a:r>
              <a:rPr lang="it-IT" sz="1600" dirty="0"/>
              <a:t> CNAO (last </a:t>
            </a:r>
            <a:r>
              <a:rPr lang="it-IT" sz="1600" dirty="0" err="1"/>
              <a:t>november</a:t>
            </a:r>
            <a:r>
              <a:rPr lang="it-IT" sz="1600" dirty="0"/>
              <a:t>) </a:t>
            </a:r>
            <a:r>
              <a:rPr lang="it-IT" sz="1600" dirty="0" err="1"/>
              <a:t>see</a:t>
            </a:r>
            <a:r>
              <a:rPr lang="it-IT" sz="1600" dirty="0"/>
              <a:t> 30 </a:t>
            </a:r>
            <a:r>
              <a:rPr lang="it-IT" sz="1600" dirty="0" err="1"/>
              <a:t>november</a:t>
            </a:r>
            <a:r>
              <a:rPr lang="it-IT" sz="1600" dirty="0"/>
              <a:t> Christian </a:t>
            </a:r>
            <a:r>
              <a:rPr lang="it-IT" sz="1600" dirty="0" err="1"/>
              <a:t>presentation</a:t>
            </a:r>
            <a:r>
              <a:rPr lang="it-IT" sz="16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/>
              <a:t>New </a:t>
            </a:r>
            <a:r>
              <a:rPr lang="it-IT" sz="1600" dirty="0" err="1"/>
              <a:t>Vertex</a:t>
            </a:r>
            <a:r>
              <a:rPr lang="it-IT" sz="1600" dirty="0"/>
              <a:t> </a:t>
            </a:r>
            <a:r>
              <a:rPr lang="it-IT" sz="1600" dirty="0" err="1"/>
              <a:t>readout</a:t>
            </a:r>
            <a:r>
              <a:rPr lang="it-IT" sz="1600" dirty="0"/>
              <a:t> </a:t>
            </a:r>
            <a:r>
              <a:rPr lang="it-IT" sz="1600" dirty="0" err="1"/>
              <a:t>board</a:t>
            </a:r>
            <a:r>
              <a:rPr lang="it-IT" sz="1600" dirty="0"/>
              <a:t> under production (DE0nano </a:t>
            </a:r>
            <a:r>
              <a:rPr lang="it-IT" sz="1600" dirty="0" err="1"/>
              <a:t>board</a:t>
            </a:r>
            <a:r>
              <a:rPr lang="it-IT" sz="1600" dirty="0"/>
              <a:t> </a:t>
            </a:r>
            <a:r>
              <a:rPr lang="it-IT" sz="1600" dirty="0" err="1"/>
              <a:t>compatible</a:t>
            </a:r>
            <a:r>
              <a:rPr lang="it-IT" sz="1600" dirty="0"/>
              <a:t>)</a:t>
            </a:r>
          </a:p>
          <a:p>
            <a:r>
              <a:rPr lang="it-IT" sz="1600" b="1" dirty="0"/>
              <a:t>Inner </a:t>
            </a:r>
            <a:r>
              <a:rPr lang="it-IT" sz="1600" b="1" dirty="0" err="1"/>
              <a:t>Tracker</a:t>
            </a:r>
            <a:r>
              <a:rPr lang="it-IT" sz="1600" b="1" dirty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/>
              <a:t> </a:t>
            </a:r>
            <a:r>
              <a:rPr lang="it-IT" sz="1600" dirty="0" err="1"/>
              <a:t>Plume</a:t>
            </a:r>
            <a:r>
              <a:rPr lang="it-IT" sz="1600" dirty="0"/>
              <a:t> </a:t>
            </a:r>
            <a:r>
              <a:rPr lang="it-IT" sz="1600" dirty="0" err="1"/>
              <a:t>ladder</a:t>
            </a:r>
            <a:r>
              <a:rPr lang="it-IT" sz="1600" dirty="0"/>
              <a:t> </a:t>
            </a:r>
            <a:r>
              <a:rPr lang="it-IT" sz="1600" dirty="0" err="1"/>
              <a:t>assembly</a:t>
            </a:r>
            <a:r>
              <a:rPr lang="it-IT" sz="1600" dirty="0"/>
              <a:t> </a:t>
            </a:r>
            <a:r>
              <a:rPr lang="it-IT" sz="1600" dirty="0" err="1"/>
              <a:t>process</a:t>
            </a:r>
            <a:r>
              <a:rPr lang="it-IT" sz="1600" dirty="0"/>
              <a:t> </a:t>
            </a:r>
            <a:r>
              <a:rPr lang="it-IT" sz="1600" dirty="0" err="1"/>
              <a:t>definition</a:t>
            </a:r>
            <a:r>
              <a:rPr lang="it-IT" sz="1600" dirty="0"/>
              <a:t> </a:t>
            </a:r>
            <a:r>
              <a:rPr lang="it-IT" sz="1600" dirty="0" err="1"/>
              <a:t>concluded</a:t>
            </a:r>
            <a:r>
              <a:rPr lang="it-IT" sz="1600" dirty="0"/>
              <a:t> in Strasbourg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1600" dirty="0" err="1"/>
              <a:t>All</a:t>
            </a:r>
            <a:r>
              <a:rPr lang="it-IT" sz="1600" dirty="0"/>
              <a:t> production </a:t>
            </a:r>
            <a:r>
              <a:rPr lang="it-IT" sz="1600" dirty="0" err="1"/>
              <a:t>tools</a:t>
            </a:r>
            <a:r>
              <a:rPr lang="it-IT" sz="1600" dirty="0"/>
              <a:t> </a:t>
            </a:r>
            <a:r>
              <a:rPr lang="it-IT" sz="1600" dirty="0" err="1"/>
              <a:t>available</a:t>
            </a:r>
            <a:endParaRPr lang="it-IT" sz="1600" dirty="0"/>
          </a:p>
          <a:p>
            <a:pPr marL="342900" indent="-342900">
              <a:buFont typeface="Arial" charset="0"/>
              <a:buChar char="•"/>
            </a:pPr>
            <a:r>
              <a:rPr lang="it-IT" sz="1600" b="1" dirty="0"/>
              <a:t>First </a:t>
            </a:r>
            <a:r>
              <a:rPr lang="it-IT" sz="1600" b="1" dirty="0" err="1"/>
              <a:t>module</a:t>
            </a:r>
            <a:r>
              <a:rPr lang="it-IT" sz="1600" b="1" dirty="0"/>
              <a:t> </a:t>
            </a:r>
            <a:r>
              <a:rPr lang="it-IT" sz="1600" b="1" dirty="0" err="1"/>
              <a:t>tested</a:t>
            </a:r>
            <a:r>
              <a:rPr lang="it-IT" sz="1600" b="1" dirty="0"/>
              <a:t> </a:t>
            </a:r>
            <a:r>
              <a:rPr lang="it-IT" sz="1600" b="1" dirty="0" err="1"/>
              <a:t>at</a:t>
            </a:r>
            <a:r>
              <a:rPr lang="it-IT" sz="1600" b="1" dirty="0"/>
              <a:t> LNF, </a:t>
            </a:r>
            <a:r>
              <a:rPr lang="it-IT" sz="1600" b="1" dirty="0" err="1">
                <a:solidFill>
                  <a:srgbClr val="FF0000"/>
                </a:solidFill>
              </a:rPr>
              <a:t>wrong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bonding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discovered</a:t>
            </a:r>
            <a:r>
              <a:rPr lang="it-IT" sz="1600" b="1" dirty="0">
                <a:solidFill>
                  <a:srgbClr val="FF0000"/>
                </a:solidFill>
              </a:rPr>
              <a:t> (</a:t>
            </a:r>
            <a:r>
              <a:rPr lang="it-IT" sz="1600" b="1" dirty="0" err="1">
                <a:solidFill>
                  <a:srgbClr val="FF0000"/>
                </a:solidFill>
              </a:rPr>
              <a:t>bonding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plan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modified</a:t>
            </a:r>
            <a:r>
              <a:rPr lang="it-IT" sz="1600" b="1" dirty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it-IT" sz="1600" dirty="0"/>
              <a:t>10 </a:t>
            </a:r>
            <a:r>
              <a:rPr lang="it-IT" sz="1600" dirty="0" err="1"/>
              <a:t>modules</a:t>
            </a:r>
            <a:r>
              <a:rPr lang="it-IT" sz="1600" dirty="0"/>
              <a:t> </a:t>
            </a:r>
            <a:r>
              <a:rPr lang="it-IT" sz="1600" dirty="0" err="1"/>
              <a:t>assembled</a:t>
            </a:r>
            <a:endParaRPr lang="it-IT" sz="1600" dirty="0"/>
          </a:p>
          <a:p>
            <a:pPr marL="342900" indent="-342900">
              <a:buFont typeface="Arial" charset="0"/>
              <a:buChar char="•"/>
            </a:pPr>
            <a:r>
              <a:rPr lang="it-IT" sz="1600" dirty="0"/>
              <a:t>1 </a:t>
            </a:r>
            <a:r>
              <a:rPr lang="it-IT" sz="1600" dirty="0" err="1"/>
              <a:t>ladder</a:t>
            </a:r>
            <a:r>
              <a:rPr lang="it-IT" sz="1600" dirty="0"/>
              <a:t> (out of 5) </a:t>
            </a:r>
            <a:r>
              <a:rPr lang="it-IT" sz="1600" dirty="0" err="1"/>
              <a:t>assembled</a:t>
            </a:r>
            <a:r>
              <a:rPr lang="it-IT" sz="1600" dirty="0"/>
              <a:t>  ( </a:t>
            </a:r>
            <a:r>
              <a:rPr lang="it-IT" sz="1600" b="1" dirty="0" err="1">
                <a:solidFill>
                  <a:srgbClr val="FF0000"/>
                </a:solidFill>
              </a:rPr>
              <a:t>problems</a:t>
            </a:r>
            <a:r>
              <a:rPr lang="it-IT" sz="1600" b="1" dirty="0">
                <a:solidFill>
                  <a:srgbClr val="FF0000"/>
                </a:solidFill>
              </a:rPr>
              <a:t> in dead </a:t>
            </a:r>
            <a:r>
              <a:rPr lang="it-IT" sz="1600" b="1" dirty="0" err="1">
                <a:solidFill>
                  <a:srgbClr val="FF0000"/>
                </a:solidFill>
              </a:rPr>
              <a:t>sensors</a:t>
            </a:r>
            <a:r>
              <a:rPr lang="it-IT" sz="1600" b="1" dirty="0">
                <a:solidFill>
                  <a:srgbClr val="FF0000"/>
                </a:solidFill>
              </a:rPr>
              <a:t>!!!</a:t>
            </a:r>
            <a:r>
              <a:rPr lang="it-IT" sz="1600" dirty="0"/>
              <a:t> )               SHOWSTOPPER</a:t>
            </a:r>
          </a:p>
          <a:p>
            <a:pPr marL="342900" indent="-342900">
              <a:buFont typeface="Arial" charset="0"/>
              <a:buChar char="•"/>
            </a:pPr>
            <a:r>
              <a:rPr lang="it-IT" sz="1600" dirty="0" err="1"/>
              <a:t>All</a:t>
            </a:r>
            <a:r>
              <a:rPr lang="it-IT" sz="1600" dirty="0"/>
              <a:t> </a:t>
            </a:r>
            <a:r>
              <a:rPr lang="it-IT" sz="1600" dirty="0" err="1"/>
              <a:t>needed</a:t>
            </a:r>
            <a:r>
              <a:rPr lang="it-IT" sz="1600" dirty="0"/>
              <a:t> hardware/software </a:t>
            </a:r>
            <a:r>
              <a:rPr lang="it-IT" sz="1600" dirty="0" err="1"/>
              <a:t>pieces</a:t>
            </a:r>
            <a:r>
              <a:rPr lang="it-IT" sz="1600" dirty="0"/>
              <a:t> </a:t>
            </a:r>
            <a:r>
              <a:rPr lang="it-IT" sz="1600" dirty="0" err="1"/>
              <a:t>available</a:t>
            </a:r>
            <a:r>
              <a:rPr lang="it-IT" sz="1600" dirty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1600" dirty="0"/>
              <a:t>Intermediate PC </a:t>
            </a:r>
            <a:r>
              <a:rPr lang="it-IT" sz="1600" dirty="0" err="1"/>
              <a:t>readout</a:t>
            </a:r>
            <a:r>
              <a:rPr lang="it-IT" sz="1600" dirty="0"/>
              <a:t> software (</a:t>
            </a:r>
            <a:r>
              <a:rPr lang="it-IT" sz="1600" dirty="0" err="1"/>
              <a:t>event</a:t>
            </a:r>
            <a:r>
              <a:rPr lang="it-IT" sz="1600" dirty="0"/>
              <a:t> building) </a:t>
            </a:r>
            <a:r>
              <a:rPr lang="it-IT" sz="1600" dirty="0" err="1"/>
              <a:t>written</a:t>
            </a:r>
            <a:r>
              <a:rPr lang="it-IT" sz="1600" dirty="0"/>
              <a:t> and </a:t>
            </a:r>
            <a:r>
              <a:rPr lang="it-IT" sz="1600" dirty="0" err="1"/>
              <a:t>tested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CNAO (for 2 </a:t>
            </a:r>
            <a:r>
              <a:rPr lang="it-IT" sz="1600" dirty="0" err="1"/>
              <a:t>channels</a:t>
            </a:r>
            <a:r>
              <a:rPr lang="it-IT" sz="1600" dirty="0"/>
              <a:t> out of 8 – </a:t>
            </a:r>
            <a:r>
              <a:rPr lang="it-IT" sz="1600" dirty="0" err="1"/>
              <a:t>extension</a:t>
            </a:r>
            <a:r>
              <a:rPr lang="it-IT" sz="1600" dirty="0"/>
              <a:t> to 8 </a:t>
            </a:r>
            <a:r>
              <a:rPr lang="it-IT" sz="1600" dirty="0" err="1"/>
              <a:t>not</a:t>
            </a:r>
            <a:r>
              <a:rPr lang="it-IT" sz="1600" dirty="0"/>
              <a:t> a </a:t>
            </a:r>
            <a:r>
              <a:rPr lang="it-IT" sz="1600" dirty="0" err="1"/>
              <a:t>problem</a:t>
            </a:r>
            <a:r>
              <a:rPr lang="it-IT" sz="1600" dirty="0"/>
              <a:t>) </a:t>
            </a:r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66AACAF0-5C1D-5A42-BE95-D549573CAF96}"/>
              </a:ext>
            </a:extLst>
          </p:cNvPr>
          <p:cNvSpPr/>
          <p:nvPr/>
        </p:nvSpPr>
        <p:spPr>
          <a:xfrm rot="10800000">
            <a:off x="6016578" y="4984434"/>
            <a:ext cx="580916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46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90CE0D-AACB-5345-9BAE-16CD4D7B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BC6D3F-46E9-1C42-AF78-44CDEC43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B09389-E776-DB4C-BD11-B3E13DF3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E8890C7-854F-AE40-9DF9-7CFFDEDCD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84" t="-7562" r="-9066" b="-1"/>
          <a:stretch/>
        </p:blipFill>
        <p:spPr>
          <a:xfrm>
            <a:off x="629175" y="241282"/>
            <a:ext cx="11325137" cy="6421741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9F643F1B-47AE-6948-A9DD-12796AE4A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366" y="165511"/>
            <a:ext cx="7599028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/>
              <a:t>Picture </a:t>
            </a:r>
            <a:r>
              <a:rPr lang="it-IT" sz="2400" b="1" dirty="0" err="1"/>
              <a:t>taken</a:t>
            </a:r>
            <a:r>
              <a:rPr lang="it-IT" sz="2400" b="1" dirty="0"/>
              <a:t> </a:t>
            </a:r>
            <a:r>
              <a:rPr lang="it-IT" sz="2400" b="1" dirty="0" err="1"/>
              <a:t>at</a:t>
            </a:r>
            <a:r>
              <a:rPr lang="it-IT" sz="2400" b="1" dirty="0"/>
              <a:t> CNAO ( end of </a:t>
            </a:r>
            <a:r>
              <a:rPr lang="it-IT" sz="2400" b="1" dirty="0" err="1"/>
              <a:t>october</a:t>
            </a:r>
            <a:r>
              <a:rPr lang="it-IT" sz="2400" b="1" dirty="0"/>
              <a:t> 2023 )</a:t>
            </a:r>
            <a:endParaRPr lang="it-IT" sz="24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3910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90CE0D-AACB-5345-9BAE-16CD4D7B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BC6D3F-46E9-1C42-AF78-44CDEC43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B09389-E776-DB4C-BD11-B3E13DF3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4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5E82BDC-611B-AA4F-A5B8-EF46F3ED1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366" y="165511"/>
            <a:ext cx="7599028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/>
              <a:t>Picture </a:t>
            </a:r>
            <a:r>
              <a:rPr lang="it-IT" sz="2400" b="1" dirty="0" err="1"/>
              <a:t>taken</a:t>
            </a:r>
            <a:r>
              <a:rPr lang="it-IT" sz="2400" b="1" dirty="0"/>
              <a:t> </a:t>
            </a:r>
            <a:r>
              <a:rPr lang="it-IT" sz="2400" b="1" dirty="0" err="1"/>
              <a:t>at</a:t>
            </a:r>
            <a:r>
              <a:rPr lang="it-IT" sz="2400" b="1" dirty="0"/>
              <a:t> CNAO ( end of </a:t>
            </a:r>
            <a:r>
              <a:rPr lang="it-IT" sz="2400" b="1" dirty="0" err="1"/>
              <a:t>october</a:t>
            </a:r>
            <a:r>
              <a:rPr lang="it-IT" sz="2400" b="1" dirty="0"/>
              <a:t> 2023 )</a:t>
            </a:r>
            <a:endParaRPr lang="it-IT" sz="24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580D1D-41EB-7C44-812E-CF3863629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7" t="4280" r="5526" b="3976"/>
          <a:stretch/>
        </p:blipFill>
        <p:spPr>
          <a:xfrm>
            <a:off x="829811" y="761300"/>
            <a:ext cx="3080303" cy="53353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30DFA4-4085-164A-A286-8D4C256DB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4" t="2414" r="5938" b="4465"/>
          <a:stretch/>
        </p:blipFill>
        <p:spPr>
          <a:xfrm>
            <a:off x="4533066" y="761300"/>
            <a:ext cx="3013675" cy="53354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EF84EC5-CDFC-7B41-A715-DDB6065AD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9" t="1991" r="6143" b="4831"/>
          <a:stretch/>
        </p:blipFill>
        <p:spPr>
          <a:xfrm>
            <a:off x="8227358" y="719092"/>
            <a:ext cx="3013675" cy="53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08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143A56-52F5-3E43-A5EE-A83A5D3DF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E094EE-DF9C-E44A-A10B-274A469A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E3CECA-B697-9E45-B4AE-BA7E19AD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1832" y="6356350"/>
            <a:ext cx="2743200" cy="365125"/>
          </a:xfrm>
        </p:spPr>
        <p:txBody>
          <a:bodyPr/>
          <a:lstStyle/>
          <a:p>
            <a:fld id="{6580AB3D-0863-C64D-BDBD-14347617F61D}" type="slidenum">
              <a:rPr lang="it-IT" smtClean="0"/>
              <a:t>5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C2C03E4-B73D-4C4B-B465-FC65DFB2B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56" y="223133"/>
            <a:ext cx="11306287" cy="892552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>
                <a:effectLst/>
              </a:rPr>
              <a:t>PRIN 2022</a:t>
            </a:r>
          </a:p>
          <a:p>
            <a:pPr algn="ctr"/>
            <a:r>
              <a:rPr lang="it-IT" sz="2400" dirty="0">
                <a:effectLst/>
                <a:latin typeface="DejaVuSans"/>
              </a:rPr>
              <a:t>«High performance DMAPS (</a:t>
            </a:r>
            <a:r>
              <a:rPr lang="it-IT" sz="2400" dirty="0" err="1">
                <a:effectLst/>
                <a:latin typeface="DejaVuSans"/>
              </a:rPr>
              <a:t>Depleted</a:t>
            </a:r>
            <a:r>
              <a:rPr lang="it-IT" sz="2400" dirty="0">
                <a:effectLst/>
                <a:latin typeface="DejaVuSans"/>
              </a:rPr>
              <a:t> </a:t>
            </a:r>
            <a:r>
              <a:rPr lang="it-IT" sz="2400" dirty="0" err="1">
                <a:effectLst/>
                <a:latin typeface="DejaVuSans"/>
              </a:rPr>
              <a:t>Monolithic</a:t>
            </a:r>
            <a:r>
              <a:rPr lang="it-IT" sz="2400" dirty="0">
                <a:effectLst/>
                <a:latin typeface="DejaVuSans"/>
              </a:rPr>
              <a:t> Active Pixel Sensor) for </a:t>
            </a:r>
            <a:r>
              <a:rPr lang="it-IT" sz="2400" dirty="0" err="1">
                <a:effectLst/>
                <a:latin typeface="DejaVuSans"/>
              </a:rPr>
              <a:t>hadrontherapy</a:t>
            </a:r>
            <a:r>
              <a:rPr lang="it-IT" sz="2400" dirty="0">
                <a:effectLst/>
                <a:latin typeface="DejaVuSans"/>
              </a:rPr>
              <a:t>»</a:t>
            </a:r>
            <a:r>
              <a:rPr lang="it-IT" sz="1800" dirty="0">
                <a:effectLst/>
                <a:latin typeface="DejaVuSans"/>
              </a:rPr>
              <a:t> </a:t>
            </a:r>
            <a:endParaRPr lang="it-IT" sz="2800" dirty="0">
              <a:effectLst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3276D6-2CC6-CB49-AADB-438A99E8458E}"/>
              </a:ext>
            </a:extLst>
          </p:cNvPr>
          <p:cNvSpPr txBox="1"/>
          <p:nvPr/>
        </p:nvSpPr>
        <p:spPr>
          <a:xfrm>
            <a:off x="442855" y="1344707"/>
            <a:ext cx="11306288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effectLst/>
                <a:latin typeface="DejaVuSans"/>
              </a:rPr>
              <a:t>«…….</a:t>
            </a:r>
            <a:r>
              <a:rPr lang="it-IT" sz="1800" dirty="0" err="1">
                <a:effectLst/>
                <a:latin typeface="DejaVuSans"/>
              </a:rPr>
              <a:t>we</a:t>
            </a:r>
            <a:r>
              <a:rPr lang="it-IT" sz="1800" dirty="0">
                <a:effectLst/>
                <a:latin typeface="DejaVuSans"/>
              </a:rPr>
              <a:t> propose </a:t>
            </a:r>
            <a:r>
              <a:rPr lang="it-IT" sz="1800" dirty="0" err="1">
                <a:effectLst/>
                <a:latin typeface="DejaVuSans"/>
              </a:rPr>
              <a:t>this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dirty="0" err="1">
                <a:effectLst/>
                <a:latin typeface="DejaVuSans"/>
              </a:rPr>
              <a:t>project</a:t>
            </a:r>
            <a:r>
              <a:rPr lang="it-IT" sz="1800" dirty="0">
                <a:effectLst/>
                <a:latin typeface="DejaVuSans"/>
              </a:rPr>
              <a:t> with the </a:t>
            </a:r>
            <a:r>
              <a:rPr lang="it-IT" sz="1800" dirty="0" err="1">
                <a:effectLst/>
                <a:latin typeface="DejaVuSans"/>
              </a:rPr>
              <a:t>aim</a:t>
            </a:r>
            <a:r>
              <a:rPr lang="it-IT" sz="1800" dirty="0">
                <a:effectLst/>
                <a:latin typeface="DejaVuSans"/>
              </a:rPr>
              <a:t> of </a:t>
            </a:r>
            <a:r>
              <a:rPr lang="it-IT" sz="1800" dirty="0" err="1">
                <a:effectLst/>
                <a:latin typeface="DejaVuSans"/>
              </a:rPr>
              <a:t>significantly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improving</a:t>
            </a:r>
            <a:r>
              <a:rPr lang="it-IT" sz="1800" b="1" dirty="0">
                <a:solidFill>
                  <a:srgbClr val="FF0000"/>
                </a:solidFill>
                <a:effectLst/>
                <a:latin typeface="DejaVuSans"/>
              </a:rPr>
              <a:t> the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capabilities</a:t>
            </a:r>
            <a:r>
              <a:rPr lang="it-IT" sz="1800" b="1" dirty="0">
                <a:solidFill>
                  <a:srgbClr val="FF0000"/>
                </a:solidFill>
                <a:effectLst/>
                <a:latin typeface="DejaVuSans"/>
              </a:rPr>
              <a:t> of the pixel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tracker</a:t>
            </a:r>
            <a:r>
              <a:rPr lang="it-IT" sz="1800" dirty="0">
                <a:effectLst/>
                <a:latin typeface="DejaVuSans"/>
              </a:rPr>
              <a:t>, </a:t>
            </a:r>
            <a:r>
              <a:rPr lang="it-IT" sz="1800" dirty="0" err="1">
                <a:effectLst/>
                <a:latin typeface="DejaVuSans"/>
              </a:rPr>
              <a:t>particularly</a:t>
            </a:r>
            <a:r>
              <a:rPr lang="it-IT" sz="1800" dirty="0">
                <a:effectLst/>
                <a:latin typeface="DejaVuSans"/>
              </a:rPr>
              <a:t> in </a:t>
            </a:r>
            <a:r>
              <a:rPr lang="it-IT" sz="1800" dirty="0" err="1">
                <a:effectLst/>
                <a:latin typeface="DejaVuSans"/>
              </a:rPr>
              <a:t>terms</a:t>
            </a:r>
            <a:r>
              <a:rPr lang="it-IT" sz="1800" dirty="0">
                <a:effectLst/>
                <a:latin typeface="DejaVuSans"/>
              </a:rPr>
              <a:t> of the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amount</a:t>
            </a:r>
            <a:r>
              <a:rPr lang="it-IT" sz="1800" b="1" dirty="0">
                <a:solidFill>
                  <a:srgbClr val="FF0000"/>
                </a:solidFill>
                <a:effectLst/>
                <a:latin typeface="DejaVuSans"/>
              </a:rPr>
              <a:t> of data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that</a:t>
            </a:r>
            <a:r>
              <a:rPr lang="it-IT" sz="1800" b="1" dirty="0">
                <a:solidFill>
                  <a:srgbClr val="FF0000"/>
                </a:solidFill>
                <a:effectLst/>
                <a:latin typeface="DejaVuSans"/>
              </a:rPr>
              <a:t> can be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collected</a:t>
            </a:r>
            <a:r>
              <a:rPr lang="it-IT" sz="1800" b="1" dirty="0">
                <a:solidFill>
                  <a:srgbClr val="FF0000"/>
                </a:solidFill>
                <a:effectLst/>
                <a:latin typeface="DejaVuSans"/>
              </a:rPr>
              <a:t> for the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same</a:t>
            </a:r>
            <a:r>
              <a:rPr lang="it-IT" sz="1800" b="1" dirty="0">
                <a:solidFill>
                  <a:srgbClr val="FF0000"/>
                </a:solidFill>
                <a:effectLst/>
                <a:latin typeface="DejaVuSans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amount</a:t>
            </a:r>
            <a:r>
              <a:rPr lang="it-IT" sz="1800" b="1" dirty="0">
                <a:solidFill>
                  <a:srgbClr val="FF0000"/>
                </a:solidFill>
                <a:effectLst/>
                <a:latin typeface="DejaVuSans"/>
              </a:rPr>
              <a:t> of time and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spatial</a:t>
            </a:r>
            <a:r>
              <a:rPr lang="it-IT" sz="1800" b="1" dirty="0">
                <a:solidFill>
                  <a:srgbClr val="FF0000"/>
                </a:solidFill>
                <a:effectLst/>
                <a:latin typeface="DejaVuSans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resolution</a:t>
            </a:r>
            <a:r>
              <a:rPr lang="it-IT" sz="1800" dirty="0">
                <a:effectLst/>
                <a:latin typeface="DejaVuSans"/>
              </a:rPr>
              <a:t>, </a:t>
            </a:r>
            <a:r>
              <a:rPr lang="it-IT" sz="1800" dirty="0" err="1">
                <a:effectLst/>
                <a:latin typeface="DejaVuSans"/>
              </a:rPr>
              <a:t>which</a:t>
            </a:r>
            <a:r>
              <a:rPr lang="it-IT" sz="1800" dirty="0">
                <a:effectLst/>
                <a:latin typeface="DejaVuSans"/>
              </a:rPr>
              <a:t> for </a:t>
            </a:r>
            <a:r>
              <a:rPr lang="it-IT" sz="1800" dirty="0" err="1">
                <a:effectLst/>
                <a:latin typeface="DejaVuSans"/>
              </a:rPr>
              <a:t>obvious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dirty="0" err="1">
                <a:effectLst/>
                <a:latin typeface="DejaVuSans"/>
              </a:rPr>
              <a:t>statistical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dirty="0" err="1">
                <a:effectLst/>
                <a:latin typeface="DejaVuSans"/>
              </a:rPr>
              <a:t>reasons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dirty="0" err="1">
                <a:effectLst/>
                <a:latin typeface="DejaVuSans"/>
              </a:rPr>
              <a:t>allows</a:t>
            </a:r>
            <a:r>
              <a:rPr lang="it-IT" sz="1800" dirty="0">
                <a:effectLst/>
                <a:latin typeface="DejaVuSans"/>
              </a:rPr>
              <a:t> for </a:t>
            </a:r>
            <a:r>
              <a:rPr lang="it-IT" sz="1800" dirty="0" err="1">
                <a:effectLst/>
                <a:latin typeface="DejaVuSans"/>
              </a:rPr>
              <a:t>greater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dirty="0" err="1">
                <a:effectLst/>
                <a:latin typeface="DejaVuSans"/>
              </a:rPr>
              <a:t>accuracy</a:t>
            </a:r>
            <a:r>
              <a:rPr lang="it-IT" sz="1800" dirty="0">
                <a:effectLst/>
                <a:latin typeface="DejaVuSans"/>
              </a:rPr>
              <a:t> of the </a:t>
            </a:r>
            <a:r>
              <a:rPr lang="it-IT" sz="1800" dirty="0" err="1">
                <a:effectLst/>
                <a:latin typeface="DejaVuSans"/>
              </a:rPr>
              <a:t>measurements</a:t>
            </a:r>
            <a:r>
              <a:rPr lang="it-IT" sz="1800" dirty="0">
                <a:effectLst/>
                <a:latin typeface="DejaVuSans"/>
              </a:rPr>
              <a:t> to be made………»</a:t>
            </a:r>
            <a:endParaRPr lang="it-IT" dirty="0">
              <a:effectLst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79E12E-B07B-5446-AFF1-DAA25610BAA4}"/>
              </a:ext>
            </a:extLst>
          </p:cNvPr>
          <p:cNvSpPr txBox="1"/>
          <p:nvPr/>
        </p:nvSpPr>
        <p:spPr>
          <a:xfrm>
            <a:off x="442855" y="2440859"/>
            <a:ext cx="11306288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effectLst/>
                <a:latin typeface="DejaVuSans"/>
              </a:rPr>
              <a:t>We</a:t>
            </a:r>
            <a:r>
              <a:rPr lang="it-IT" sz="1800" dirty="0">
                <a:effectLst/>
                <a:latin typeface="DejaVuSans"/>
              </a:rPr>
              <a:t> propose to </a:t>
            </a:r>
            <a:r>
              <a:rPr lang="it-IT" sz="1800" dirty="0" err="1">
                <a:effectLst/>
                <a:latin typeface="DejaVuSans"/>
              </a:rPr>
              <a:t>improve</a:t>
            </a:r>
            <a:r>
              <a:rPr lang="it-IT" sz="1800" dirty="0">
                <a:effectLst/>
                <a:latin typeface="DejaVuSans"/>
              </a:rPr>
              <a:t> the </a:t>
            </a:r>
            <a:r>
              <a:rPr lang="it-IT" sz="1800" dirty="0" err="1">
                <a:effectLst/>
                <a:latin typeface="DejaVuSans"/>
              </a:rPr>
              <a:t>detection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dirty="0" err="1">
                <a:effectLst/>
                <a:latin typeface="DejaVuSans"/>
              </a:rPr>
              <a:t>characteristics</a:t>
            </a:r>
            <a:r>
              <a:rPr lang="it-IT" sz="1800" dirty="0">
                <a:effectLst/>
                <a:latin typeface="DejaVuSans"/>
              </a:rPr>
              <a:t> of the FOOT </a:t>
            </a:r>
            <a:r>
              <a:rPr lang="it-IT" sz="1800" dirty="0" err="1">
                <a:effectLst/>
                <a:latin typeface="DejaVuSans"/>
              </a:rPr>
              <a:t>experiment's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b="1" dirty="0" err="1">
                <a:effectLst/>
                <a:latin typeface="DejaVuSans"/>
              </a:rPr>
              <a:t>vertex</a:t>
            </a:r>
            <a:r>
              <a:rPr lang="it-IT" sz="1800" b="1" dirty="0">
                <a:effectLst/>
                <a:latin typeface="DejaVuSans"/>
              </a:rPr>
              <a:t> detector </a:t>
            </a:r>
            <a:r>
              <a:rPr lang="it-IT" sz="1800" dirty="0">
                <a:effectLst/>
                <a:latin typeface="DejaVuSans"/>
              </a:rPr>
              <a:t>by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using</a:t>
            </a:r>
            <a:r>
              <a:rPr lang="it-IT" sz="1800" b="1" dirty="0">
                <a:solidFill>
                  <a:srgbClr val="FF0000"/>
                </a:solidFill>
                <a:effectLst/>
                <a:latin typeface="DejaVuSans"/>
              </a:rPr>
              <a:t> the MIMOSIS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DejaVuSans"/>
              </a:rPr>
              <a:t>sensor</a:t>
            </a:r>
            <a:r>
              <a:rPr lang="it-IT" sz="1800" dirty="0">
                <a:effectLst/>
                <a:latin typeface="DejaVuSans"/>
              </a:rPr>
              <a:t>, </a:t>
            </a:r>
            <a:r>
              <a:rPr lang="it-IT" sz="1800" dirty="0" err="1">
                <a:effectLst/>
                <a:latin typeface="DejaVuSans"/>
              </a:rPr>
              <a:t>recently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dirty="0" err="1">
                <a:effectLst/>
                <a:latin typeface="DejaVuSans"/>
              </a:rPr>
              <a:t>developed</a:t>
            </a:r>
            <a:r>
              <a:rPr lang="it-IT" sz="1800" dirty="0">
                <a:effectLst/>
                <a:latin typeface="DejaVuSans"/>
              </a:rPr>
              <a:t> for the CBM </a:t>
            </a:r>
            <a:r>
              <a:rPr lang="it-IT" sz="1800" dirty="0" err="1">
                <a:effectLst/>
                <a:latin typeface="DejaVuSans"/>
              </a:rPr>
              <a:t>experiment</a:t>
            </a:r>
            <a:r>
              <a:rPr lang="it-IT" sz="1800" dirty="0">
                <a:effectLst/>
                <a:latin typeface="DejaVuSans"/>
              </a:rPr>
              <a:t> by the In2p3 </a:t>
            </a:r>
            <a:r>
              <a:rPr lang="it-IT" sz="1800" dirty="0" err="1">
                <a:effectLst/>
                <a:latin typeface="DejaVuSans"/>
              </a:rPr>
              <a:t>research</a:t>
            </a:r>
            <a:r>
              <a:rPr lang="it-IT" sz="1800" dirty="0">
                <a:effectLst/>
                <a:latin typeface="DejaVuSans"/>
              </a:rPr>
              <a:t> </a:t>
            </a:r>
            <a:r>
              <a:rPr lang="it-IT" sz="1800" dirty="0" err="1">
                <a:effectLst/>
                <a:latin typeface="DejaVuSans"/>
              </a:rPr>
              <a:t>group</a:t>
            </a:r>
            <a:r>
              <a:rPr lang="it-IT" sz="1800" dirty="0">
                <a:effectLst/>
                <a:latin typeface="DejaVuSans"/>
              </a:rPr>
              <a:t> in Strasbourg. </a:t>
            </a:r>
            <a:endParaRPr lang="it-IT" dirty="0">
              <a:effectLst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81838FA0-0D48-1648-8FB6-9D7E9FCCE340}"/>
              </a:ext>
            </a:extLst>
          </p:cNvPr>
          <p:cNvGrpSpPr/>
          <p:nvPr/>
        </p:nvGrpSpPr>
        <p:grpSpPr>
          <a:xfrm>
            <a:off x="442855" y="3607724"/>
            <a:ext cx="11292262" cy="2434908"/>
            <a:chOff x="442855" y="3181004"/>
            <a:chExt cx="11292262" cy="243490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DA62729-62FC-DD4C-B501-2EA7ACF7F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41" r="20731" b="17332"/>
            <a:stretch/>
          </p:blipFill>
          <p:spPr>
            <a:xfrm>
              <a:off x="442855" y="3230010"/>
              <a:ext cx="5292787" cy="2385902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A0B87FD-5981-864C-8460-61D653CC5BF6}"/>
                </a:ext>
              </a:extLst>
            </p:cNvPr>
            <p:cNvSpPr txBox="1"/>
            <p:nvPr/>
          </p:nvSpPr>
          <p:spPr>
            <a:xfrm>
              <a:off x="5017139" y="3181004"/>
              <a:ext cx="2364109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/>
                <a:t>A. </a:t>
              </a:r>
              <a:r>
                <a:rPr lang="it-IT" dirty="0" err="1"/>
                <a:t>Dorokhov</a:t>
              </a:r>
              <a:r>
                <a:rPr lang="it-IT" dirty="0"/>
                <a:t> (VCI 2022)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71909CE-1024-AB45-8FE4-C49D74141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3271" y="3627842"/>
              <a:ext cx="5931846" cy="198807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1650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90CE0D-AACB-5345-9BAE-16CD4D7B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BC6D3F-46E9-1C42-AF78-44CDEC43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B09389-E776-DB4C-BD11-B3E13DF3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6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B2E9567-CE63-FA45-B5C5-DE101B13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963" y="544242"/>
            <a:ext cx="8462295" cy="423821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983C4C-913D-1449-B994-E982D2C9626C}"/>
              </a:ext>
            </a:extLst>
          </p:cNvPr>
          <p:cNvSpPr txBox="1"/>
          <p:nvPr/>
        </p:nvSpPr>
        <p:spPr>
          <a:xfrm>
            <a:off x="1439855" y="4684825"/>
            <a:ext cx="8576387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sz="1500" dirty="0">
                <a:effectLst/>
                <a:latin typeface="Arial" panose="020B0604020202020204" pitchFamily="34" charset="0"/>
              </a:rPr>
              <a:t> 9 chips </a:t>
            </a:r>
            <a:r>
              <a:rPr lang="it-IT" sz="1500" dirty="0" err="1">
                <a:effectLst/>
                <a:latin typeface="Arial" panose="020B0604020202020204" pitchFamily="34" charset="0"/>
              </a:rPr>
              <a:t>diced</a:t>
            </a:r>
            <a:r>
              <a:rPr lang="it-IT" sz="1500" dirty="0">
                <a:effectLst/>
                <a:latin typeface="Arial" panose="020B0604020202020204" pitchFamily="34" charset="0"/>
              </a:rPr>
              <a:t> and </a:t>
            </a:r>
            <a:r>
              <a:rPr lang="it-IT" sz="1500" dirty="0" err="1">
                <a:effectLst/>
                <a:latin typeface="Arial" panose="020B0604020202020204" pitchFamily="34" charset="0"/>
              </a:rPr>
              <a:t>tested</a:t>
            </a:r>
            <a:r>
              <a:rPr lang="it-IT" sz="1500" dirty="0">
                <a:effectLst/>
                <a:latin typeface="Arial" panose="020B0604020202020204" pitchFamily="34" charset="0"/>
              </a:rPr>
              <a:t> ( from </a:t>
            </a:r>
            <a:r>
              <a:rPr lang="it-IT" sz="1500" dirty="0" err="1">
                <a:effectLst/>
                <a:latin typeface="Arial" panose="020B0604020202020204" pitchFamily="34" charset="0"/>
              </a:rPr>
              <a:t>different</a:t>
            </a:r>
            <a:r>
              <a:rPr lang="it-IT" sz="1500" dirty="0">
                <a:effectLst/>
                <a:latin typeface="Arial" panose="020B0604020202020204" pitchFamily="34" charset="0"/>
              </a:rPr>
              <a:t> </a:t>
            </a:r>
            <a:r>
              <a:rPr lang="it-IT" sz="1500" dirty="0" err="1">
                <a:effectLst/>
                <a:latin typeface="Arial" panose="020B0604020202020204" pitchFamily="34" charset="0"/>
              </a:rPr>
              <a:t>wafers</a:t>
            </a:r>
            <a:r>
              <a:rPr lang="it-IT" sz="1500" dirty="0">
                <a:effectLst/>
                <a:latin typeface="Arial" panose="020B0604020202020204" pitchFamily="34" charset="0"/>
              </a:rPr>
              <a:t>/</a:t>
            </a:r>
            <a:r>
              <a:rPr lang="it-IT" sz="1500" dirty="0" err="1">
                <a:effectLst/>
                <a:latin typeface="Arial" panose="020B0604020202020204" pitchFamily="34" charset="0"/>
              </a:rPr>
              <a:t>process</a:t>
            </a:r>
            <a:r>
              <a:rPr lang="it-IT" sz="1500" dirty="0">
                <a:effectLst/>
                <a:latin typeface="Arial" panose="020B0604020202020204" pitchFamily="34" charset="0"/>
              </a:rPr>
              <a:t>)</a:t>
            </a:r>
          </a:p>
          <a:p>
            <a:pPr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sz="1500" dirty="0">
                <a:effectLst/>
                <a:latin typeface="Arial" panose="020B0604020202020204" pitchFamily="34" charset="0"/>
              </a:rPr>
              <a:t> MIMOSIS-2 </a:t>
            </a:r>
            <a:r>
              <a:rPr lang="it-IT" sz="1500" dirty="0" err="1">
                <a:effectLst/>
                <a:latin typeface="Arial" panose="020B0604020202020204" pitchFamily="34" charset="0"/>
              </a:rPr>
              <a:t>does</a:t>
            </a:r>
            <a:r>
              <a:rPr lang="it-IT" sz="1500" dirty="0">
                <a:effectLst/>
                <a:latin typeface="Arial" panose="020B0604020202020204" pitchFamily="34" charset="0"/>
              </a:rPr>
              <a:t> </a:t>
            </a:r>
            <a:r>
              <a:rPr lang="it-IT" sz="1500" dirty="0" err="1">
                <a:effectLst/>
                <a:latin typeface="Arial" panose="020B0604020202020204" pitchFamily="34" charset="0"/>
              </a:rPr>
              <a:t>not</a:t>
            </a:r>
            <a:r>
              <a:rPr lang="it-IT" sz="1500" dirty="0">
                <a:effectLst/>
                <a:latin typeface="Arial" panose="020B0604020202020204" pitchFamily="34" charset="0"/>
              </a:rPr>
              <a:t> work </a:t>
            </a:r>
            <a:r>
              <a:rPr lang="it-IT" sz="1500" dirty="0" err="1">
                <a:effectLst/>
                <a:latin typeface="Arial" panose="020B0604020202020204" pitchFamily="34" charset="0"/>
              </a:rPr>
              <a:t>properly</a:t>
            </a:r>
            <a:r>
              <a:rPr lang="it-IT" sz="1500" dirty="0">
                <a:effectLst/>
                <a:latin typeface="Arial" panose="020B0604020202020204" pitchFamily="34" charset="0"/>
              </a:rPr>
              <a:t> 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FF0000"/>
                </a:solidFill>
                <a:effectLst/>
                <a:latin typeface="Wingdings" pitchFamily="2" charset="2"/>
              </a:rPr>
              <a:t>  </a:t>
            </a:r>
            <a:r>
              <a:rPr lang="it-IT" sz="1400" dirty="0" err="1">
                <a:solidFill>
                  <a:srgbClr val="FF0000"/>
                </a:solidFill>
                <a:effectLst/>
                <a:latin typeface="Arial,Bold"/>
              </a:rPr>
              <a:t>Unexpected</a:t>
            </a:r>
            <a:r>
              <a:rPr lang="it-IT" sz="1400" dirty="0">
                <a:solidFill>
                  <a:srgbClr val="FF0000"/>
                </a:solidFill>
                <a:effectLst/>
                <a:latin typeface="Arial,Bold"/>
              </a:rPr>
              <a:t> </a:t>
            </a:r>
            <a:r>
              <a:rPr lang="it-IT" sz="1400" dirty="0" err="1">
                <a:solidFill>
                  <a:srgbClr val="FF0000"/>
                </a:solidFill>
                <a:effectLst/>
                <a:latin typeface="Arial,Bold"/>
              </a:rPr>
              <a:t>issues</a:t>
            </a:r>
            <a:r>
              <a:rPr lang="it-IT" sz="1400" dirty="0">
                <a:solidFill>
                  <a:srgbClr val="FF0000"/>
                </a:solidFill>
                <a:effectLst/>
                <a:latin typeface="Arial,Bold"/>
              </a:rPr>
              <a:t> on the design </a:t>
            </a:r>
            <a:r>
              <a:rPr lang="it-IT" sz="1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(e.g. </a:t>
            </a:r>
            <a:r>
              <a:rPr lang="it-IT" sz="1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frequency</a:t>
            </a:r>
            <a:r>
              <a:rPr lang="it-IT" sz="1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limitation</a:t>
            </a:r>
            <a:r>
              <a:rPr lang="it-IT" sz="1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for some standard </a:t>
            </a:r>
            <a:r>
              <a:rPr lang="it-IT" sz="1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cells</a:t>
            </a:r>
            <a:r>
              <a:rPr lang="it-IT" sz="1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, reset) </a:t>
            </a:r>
            <a:endParaRPr lang="it-IT" sz="150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FF"/>
                </a:solidFill>
                <a:effectLst/>
                <a:latin typeface="Wingdings" pitchFamily="2" charset="2"/>
              </a:rPr>
              <a:t>  </a:t>
            </a:r>
            <a:r>
              <a:rPr lang="it-IT" sz="1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Ongoing</a:t>
            </a:r>
            <a:r>
              <a:rPr lang="it-IT" sz="1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discussions</a:t>
            </a:r>
            <a:r>
              <a:rPr lang="it-IT" sz="1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with the </a:t>
            </a:r>
            <a:r>
              <a:rPr lang="it-IT" sz="1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foundry</a:t>
            </a:r>
            <a:r>
              <a:rPr lang="it-IT" sz="1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(NDA) </a:t>
            </a:r>
          </a:p>
          <a:p>
            <a:pPr marL="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</a:rPr>
              <a:t>MIMOSIS-2.1 </a:t>
            </a:r>
            <a:r>
              <a:rPr lang="it-IT" sz="1400" dirty="0" err="1">
                <a:latin typeface="Arial" panose="020B0604020202020204" pitchFamily="34" charset="0"/>
              </a:rPr>
              <a:t>submitted</a:t>
            </a:r>
            <a:r>
              <a:rPr lang="it-IT" sz="1400" dirty="0">
                <a:latin typeface="Arial" panose="020B0604020202020204" pitchFamily="34" charset="0"/>
              </a:rPr>
              <a:t> to </a:t>
            </a:r>
            <a:r>
              <a:rPr lang="it-IT" sz="1400" dirty="0" err="1">
                <a:latin typeface="Arial" panose="020B0604020202020204" pitchFamily="34" charset="0"/>
              </a:rPr>
              <a:t>foundry</a:t>
            </a:r>
            <a:r>
              <a:rPr lang="it-IT" sz="1400" dirty="0">
                <a:latin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</a:rPr>
              <a:t>december</a:t>
            </a:r>
            <a:r>
              <a:rPr lang="it-IT" sz="1400" dirty="0">
                <a:latin typeface="Arial" panose="020B0604020202020204" pitchFamily="34" charset="0"/>
              </a:rPr>
              <a:t> 11°</a:t>
            </a:r>
          </a:p>
          <a:p>
            <a:pPr marL="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effectLst/>
                <a:latin typeface="Arial" panose="020B0604020202020204" pitchFamily="34" charset="0"/>
              </a:rPr>
              <a:t>MIMOSIS.2.1 back from </a:t>
            </a:r>
            <a:r>
              <a:rPr lang="it-IT" sz="1400" dirty="0" err="1">
                <a:effectLst/>
                <a:latin typeface="Arial" panose="020B0604020202020204" pitchFamily="34" charset="0"/>
              </a:rPr>
              <a:t>foundry</a:t>
            </a:r>
            <a:r>
              <a:rPr lang="it-IT" sz="1400" dirty="0">
                <a:effectLst/>
                <a:latin typeface="Arial" panose="020B0604020202020204" pitchFamily="34" charset="0"/>
              </a:rPr>
              <a:t> in</a:t>
            </a:r>
            <a:r>
              <a:rPr lang="it-IT" sz="1400" dirty="0">
                <a:latin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</a:rPr>
              <a:t>four</a:t>
            </a:r>
            <a:r>
              <a:rPr lang="it-IT" sz="1400" dirty="0">
                <a:effectLst/>
                <a:latin typeface="Arial" panose="020B0604020202020204" pitchFamily="34" charset="0"/>
              </a:rPr>
              <a:t> </a:t>
            </a:r>
            <a:r>
              <a:rPr lang="it-IT" sz="1400" dirty="0" err="1">
                <a:effectLst/>
                <a:latin typeface="Arial" panose="020B0604020202020204" pitchFamily="34" charset="0"/>
              </a:rPr>
              <a:t>months</a:t>
            </a:r>
            <a:endParaRPr lang="it-IT" sz="1500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5E82BDC-611B-AA4F-A5B8-EF46F3ED1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535" y="174801"/>
            <a:ext cx="7599028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/>
              <a:t>Status of MIMOSIS2 </a:t>
            </a:r>
            <a:r>
              <a:rPr lang="it-IT" sz="2400" b="1" dirty="0" err="1"/>
              <a:t>sensor</a:t>
            </a:r>
            <a:r>
              <a:rPr lang="it-IT" sz="2400" b="1" dirty="0"/>
              <a:t> ( </a:t>
            </a:r>
            <a:r>
              <a:rPr lang="it-IT" sz="2400" b="1" dirty="0" err="1"/>
              <a:t>december</a:t>
            </a:r>
            <a:r>
              <a:rPr lang="it-IT" sz="2400" b="1" dirty="0"/>
              <a:t> 2023 )</a:t>
            </a:r>
            <a:endParaRPr lang="it-IT" sz="24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3363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90CE0D-AACB-5345-9BAE-16CD4D7B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12/12/2023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BC6D3F-46E9-1C42-AF78-44CDEC43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Trento)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B09389-E776-DB4C-BD11-B3E13DF3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7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5E82BDC-611B-AA4F-A5B8-EF46F3ED1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366" y="165511"/>
            <a:ext cx="7599028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/>
              <a:t>Picture </a:t>
            </a:r>
            <a:r>
              <a:rPr lang="it-IT" sz="2400" b="1" dirty="0" err="1"/>
              <a:t>taken</a:t>
            </a:r>
            <a:r>
              <a:rPr lang="it-IT" sz="2400" b="1" dirty="0"/>
              <a:t> </a:t>
            </a:r>
            <a:r>
              <a:rPr lang="it-IT" sz="2400" b="1" dirty="0" err="1"/>
              <a:t>at</a:t>
            </a:r>
            <a:r>
              <a:rPr lang="it-IT" sz="2400" b="1" dirty="0"/>
              <a:t> CNAO ( end of </a:t>
            </a:r>
            <a:r>
              <a:rPr lang="it-IT" sz="2400" b="1" dirty="0" err="1"/>
              <a:t>october</a:t>
            </a:r>
            <a:r>
              <a:rPr lang="it-IT" sz="2400" b="1" dirty="0"/>
              <a:t> 2023 )</a:t>
            </a:r>
            <a:endParaRPr lang="it-IT" sz="24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E9F41B-C083-5C4F-9EBB-BFAADE67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77809" y="-1750966"/>
            <a:ext cx="6323911" cy="1062807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3A24FD-912A-4A44-B326-9BB536B5E5AC}"/>
              </a:ext>
            </a:extLst>
          </p:cNvPr>
          <p:cNvSpPr txBox="1"/>
          <p:nvPr/>
        </p:nvSpPr>
        <p:spPr>
          <a:xfrm>
            <a:off x="3041928" y="1374116"/>
            <a:ext cx="5627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Partial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view</a:t>
            </a:r>
            <a:r>
              <a:rPr lang="it-IT" sz="2400" b="1" dirty="0">
                <a:solidFill>
                  <a:srgbClr val="FF0000"/>
                </a:solidFill>
              </a:rPr>
              <a:t> of the FOOT </a:t>
            </a:r>
            <a:r>
              <a:rPr lang="it-IT" sz="2400" b="1" dirty="0" err="1">
                <a:solidFill>
                  <a:srgbClr val="FF0000"/>
                </a:solidFill>
              </a:rPr>
              <a:t>crew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at</a:t>
            </a:r>
            <a:r>
              <a:rPr lang="it-IT" sz="2400" b="1" dirty="0">
                <a:solidFill>
                  <a:srgbClr val="FF0000"/>
                </a:solidFill>
              </a:rPr>
              <a:t> CNAO!!!!!</a:t>
            </a:r>
          </a:p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Many</a:t>
            </a:r>
            <a:r>
              <a:rPr lang="it-IT" sz="2400" b="1" dirty="0">
                <a:solidFill>
                  <a:srgbClr val="FF0000"/>
                </a:solidFill>
              </a:rPr>
              <a:t> more </a:t>
            </a:r>
            <a:r>
              <a:rPr lang="it-IT" sz="2400" b="1" dirty="0" err="1">
                <a:solidFill>
                  <a:srgbClr val="FF0000"/>
                </a:solidFill>
              </a:rPr>
              <a:t>pictures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available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222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656</Words>
  <Application>Microsoft Macintosh PowerPoint</Application>
  <PresentationFormat>Widescreen</PresentationFormat>
  <Paragraphs>78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4" baseType="lpstr">
      <vt:lpstr>Arial</vt:lpstr>
      <vt:lpstr>Arial,Bold</vt:lpstr>
      <vt:lpstr>Calibri</vt:lpstr>
      <vt:lpstr>Calibri Light</vt:lpstr>
      <vt:lpstr>DejaVuSans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Eleuterio Spiriti</dc:creator>
  <cp:lastModifiedBy>Eleuterio Spiriti</cp:lastModifiedBy>
  <cp:revision>73</cp:revision>
  <dcterms:created xsi:type="dcterms:W3CDTF">2021-11-28T17:57:37Z</dcterms:created>
  <dcterms:modified xsi:type="dcterms:W3CDTF">2023-12-12T08:00:36Z</dcterms:modified>
</cp:coreProperties>
</file>