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>
  <p:sldMasterIdLst>
    <p:sldMasterId id="2147483651" r:id="rId1"/>
  </p:sldMasterIdLst>
  <p:notesMasterIdLst>
    <p:notesMasterId r:id="rId27"/>
  </p:notesMasterIdLst>
  <p:handoutMasterIdLst>
    <p:handoutMasterId r:id="rId28"/>
  </p:handoutMasterIdLst>
  <p:sldIdLst>
    <p:sldId id="269" r:id="rId2"/>
    <p:sldId id="272" r:id="rId3"/>
    <p:sldId id="288" r:id="rId4"/>
    <p:sldId id="273" r:id="rId5"/>
    <p:sldId id="274" r:id="rId6"/>
    <p:sldId id="281" r:id="rId7"/>
    <p:sldId id="275" r:id="rId8"/>
    <p:sldId id="289" r:id="rId9"/>
    <p:sldId id="284" r:id="rId10"/>
    <p:sldId id="285" r:id="rId11"/>
    <p:sldId id="286" r:id="rId12"/>
    <p:sldId id="287" r:id="rId13"/>
    <p:sldId id="290" r:id="rId14"/>
    <p:sldId id="294" r:id="rId15"/>
    <p:sldId id="295" r:id="rId16"/>
    <p:sldId id="296" r:id="rId17"/>
    <p:sldId id="297" r:id="rId18"/>
    <p:sldId id="276" r:id="rId19"/>
    <p:sldId id="278" r:id="rId20"/>
    <p:sldId id="279" r:id="rId21"/>
    <p:sldId id="280" r:id="rId22"/>
    <p:sldId id="277" r:id="rId23"/>
    <p:sldId id="291" r:id="rId24"/>
    <p:sldId id="292" r:id="rId25"/>
    <p:sldId id="293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B35"/>
    <a:srgbClr val="00CE00"/>
    <a:srgbClr val="235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26"/>
    <p:restoredTop sz="96327"/>
  </p:normalViewPr>
  <p:slideViewPr>
    <p:cSldViewPr snapToGrid="0" snapToObjects="1">
      <p:cViewPr>
        <p:scale>
          <a:sx n="41" d="100"/>
          <a:sy n="41" d="100"/>
        </p:scale>
        <p:origin x="1536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344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45C391-A2FF-F04B-B149-3F74BE125E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D752FA-3B10-9440-95FF-5F2D5BA298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C2275-F6BD-4D49-847E-4245515485A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474BC-DE20-D34D-9010-9D0C3A535C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E6AD2-FFA3-F045-9053-FE85B4101B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9027B-6B79-A548-8E44-6ED8C5BED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613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9B0F9-CD68-FF49-8408-353AE765A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4134" y="5113866"/>
            <a:ext cx="18288000" cy="1770592"/>
          </a:xfrm>
        </p:spPr>
        <p:txBody>
          <a:bodyPr anchor="b">
            <a:normAutofit/>
          </a:bodyPr>
          <a:lstStyle>
            <a:lvl1pPr algn="ctr">
              <a:defRPr sz="10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93EF3E-C19E-814B-A0CC-BD4922942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068608"/>
            <a:ext cx="18288000" cy="1127125"/>
          </a:xfrm>
        </p:spPr>
        <p:txBody>
          <a:bodyPr>
            <a:normAutofit/>
          </a:bodyPr>
          <a:lstStyle>
            <a:lvl1pPr marL="0" indent="0" algn="ctr">
              <a:buNone/>
              <a:defRPr sz="5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2FB3E38-643D-984F-8CF8-658D98AC1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6412" y="377958"/>
            <a:ext cx="5325439" cy="258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7A8C033-D224-F641-8F88-5BDBA1DD08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4886" y="877342"/>
            <a:ext cx="4965701" cy="163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023F92A-982A-2E4E-82F2-553051CFA5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87807" y="985852"/>
            <a:ext cx="2765025" cy="139126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E0A32FC6-D68F-144C-B8F6-39DB936CBEE5}"/>
              </a:ext>
            </a:extLst>
          </p:cNvPr>
          <p:cNvSpPr/>
          <p:nvPr userDrawn="1"/>
        </p:nvSpPr>
        <p:spPr>
          <a:xfrm>
            <a:off x="547992" y="856992"/>
            <a:ext cx="13607396" cy="1661567"/>
          </a:xfrm>
          <a:prstGeom prst="rect">
            <a:avLst/>
          </a:prstGeom>
          <a:noFill/>
          <a:ln w="63500">
            <a:solidFill>
              <a:srgbClr val="782B35"/>
            </a:solidFill>
            <a:miter lim="400000"/>
          </a:ln>
          <a:effectLst>
            <a:outerShdw blurRad="63500" dist="25400" dir="36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017E7BCF-D170-0145-857D-CEF4DFE509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245969" y="11601096"/>
            <a:ext cx="4724374" cy="160121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AFBDB2-5BF8-F742-9105-9E3DD32AE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7863" y="9855730"/>
            <a:ext cx="13208000" cy="1049337"/>
          </a:xfrm>
        </p:spPr>
        <p:txBody>
          <a:bodyPr/>
          <a:lstStyle>
            <a:lvl1pPr marL="0" indent="0" algn="ctr">
              <a:buNone/>
              <a:defRPr sz="5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83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AC6CA-9F0D-4E43-AA99-64C09D7BD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67" y="0"/>
            <a:ext cx="15527866" cy="1957393"/>
          </a:xfrm>
        </p:spPr>
        <p:txBody>
          <a:bodyPr>
            <a:normAutofit/>
          </a:bodyPr>
          <a:lstStyle>
            <a:lvl1pPr algn="ctr">
              <a:defRPr sz="7600">
                <a:solidFill>
                  <a:srgbClr val="23576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E4BDE-4576-9C47-96A3-BECCCDACD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800" y="2702983"/>
            <a:ext cx="21031200" cy="87026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0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0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0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67CB2-3E8B-E24B-8978-F48D32262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6265" y="12815999"/>
            <a:ext cx="4995335" cy="666000"/>
          </a:xfrm>
        </p:spPr>
        <p:txBody>
          <a:bodyPr/>
          <a:lstStyle>
            <a:lvl1pPr algn="ctr">
              <a:defRPr b="1"/>
            </a:lvl1pPr>
          </a:lstStyle>
          <a:p>
            <a:fld id="{6BC06F01-D08D-9D4D-90B0-EBB272307BA8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4C630-4F52-4142-9B12-4A9BD7D6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3322" y="12814300"/>
            <a:ext cx="13057356" cy="66463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FOOT general meeting, Trento 2023</a:t>
            </a:r>
            <a:endParaRPr lang="en-GB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3F0FA2F9-65E2-6347-A064-303A6E496893}"/>
              </a:ext>
            </a:extLst>
          </p:cNvPr>
          <p:cNvSpPr/>
          <p:nvPr userDrawn="1"/>
        </p:nvSpPr>
        <p:spPr>
          <a:xfrm>
            <a:off x="229932" y="1741663"/>
            <a:ext cx="23827301" cy="187276"/>
          </a:xfrm>
          <a:prstGeom prst="rect">
            <a:avLst/>
          </a:prstGeom>
          <a:solidFill>
            <a:srgbClr val="2357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C71FAFA-39AF-134A-AE0F-D74E12D02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82086" y="12395199"/>
            <a:ext cx="3397390" cy="115146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ED4458D-EAB5-FF48-B1C1-5A5A50E9715A}"/>
              </a:ext>
            </a:extLst>
          </p:cNvPr>
          <p:cNvSpPr txBox="1">
            <a:spLocks/>
          </p:cNvSpPr>
          <p:nvPr userDrawn="1"/>
        </p:nvSpPr>
        <p:spPr>
          <a:xfrm>
            <a:off x="23125991" y="12816000"/>
            <a:ext cx="831272" cy="666000"/>
          </a:xfrm>
          <a:prstGeom prst="rect">
            <a:avLst/>
          </a:prstGeom>
          <a:ln w="47625">
            <a:solidFill>
              <a:srgbClr val="782B35"/>
            </a:solidFill>
          </a:ln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/>
            <a:fld id="{30D9E30B-C36D-3240-8ECF-8B74A298D985}" type="slidenum">
              <a:rPr lang="en-GB" b="1" smtClean="0">
                <a:solidFill>
                  <a:srgbClr val="782B35"/>
                </a:solidFill>
              </a:rPr>
              <a:pPr algn="ctr"/>
              <a:t>‹#›</a:t>
            </a:fld>
            <a:endParaRPr lang="en-GB" b="1" dirty="0">
              <a:solidFill>
                <a:srgbClr val="782B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0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249305-AE67-C34B-9E80-A98435B3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844BE-A543-4647-BD94-29FDBA8D4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A16F4-790A-9045-9639-A165DE031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C1ECD-C975-BD4C-BA58-53BD9E2E5C13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02FAF-60A9-2740-B298-42FF88A2CD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FOOT general meeting, Trento 2023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DA7A0-24DD-E74C-8DB4-6D61557CA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6D393-D62A-1649-AB9A-41A875FAF98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79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0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50000"/>
            <a:lumOff val="50000"/>
          </a:schemeClr>
        </a:buClr>
        <a:buSzPct val="120000"/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Ø"/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Ø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Ø"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Ø"/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7E31-0EE4-454B-9F82-34B1B2978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5635" y="5113866"/>
            <a:ext cx="20295703" cy="1770592"/>
          </a:xfrm>
        </p:spPr>
        <p:txBody>
          <a:bodyPr>
            <a:normAutofit fontScale="90000"/>
          </a:bodyPr>
          <a:lstStyle/>
          <a:p>
            <a:r>
              <a:rPr lang="en-GB" dirty="0"/>
              <a:t>ST performance @ CNAO vs past campaigns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6480CE-7229-8A44-8829-794BCCD0E0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Giacomo Traini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98EA2-2F7C-C142-848A-E0DE5B2B3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FOOT general meeting, Trento, 11</a:t>
            </a:r>
            <a:r>
              <a:rPr lang="en-GB" baseline="30000" dirty="0"/>
              <a:t>th</a:t>
            </a:r>
            <a:r>
              <a:rPr lang="en-GB" dirty="0"/>
              <a:t> December 2023</a:t>
            </a:r>
          </a:p>
        </p:txBody>
      </p:sp>
    </p:spTree>
    <p:extLst>
      <p:ext uri="{BB962C8B-B14F-4D97-AF65-F5344CB8AC3E}">
        <p14:creationId xmlns:p14="http://schemas.microsoft.com/office/powerpoint/2010/main" val="274479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5553-62BF-4840-82C7-15DC97BF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23AD6-1572-A445-A34D-A5EB8AC35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778" y="2465301"/>
            <a:ext cx="7830827" cy="10780435"/>
          </a:xfrm>
        </p:spPr>
        <p:txBody>
          <a:bodyPr>
            <a:normAutofit/>
          </a:bodyPr>
          <a:lstStyle/>
          <a:p>
            <a:r>
              <a:rPr lang="en-GB" sz="4600" dirty="0"/>
              <a:t>A lot of quick attempts (smoothing, low-pass, peak finder to automatically look for noise peak…)</a:t>
            </a:r>
          </a:p>
          <a:p>
            <a:endParaRPr lang="en-GB" sz="4600" dirty="0"/>
          </a:p>
          <a:p>
            <a:r>
              <a:rPr lang="en-GB" sz="4600" dirty="0"/>
              <a:t>I show you just the best  (at present) option: rough cut on single frequencies “by hand”</a:t>
            </a:r>
            <a:br>
              <a:rPr lang="en-GB" sz="4600" dirty="0"/>
            </a:br>
            <a:br>
              <a:rPr lang="en-GB" sz="4600" dirty="0"/>
            </a:br>
            <a:endParaRPr lang="en-GB" sz="4600" dirty="0"/>
          </a:p>
          <a:p>
            <a:pPr marL="0" indent="0">
              <a:buNone/>
            </a:pPr>
            <a:br>
              <a:rPr lang="en-GB" sz="4600" dirty="0"/>
            </a:br>
            <a:br>
              <a:rPr lang="en-GB" sz="4600" dirty="0"/>
            </a:br>
            <a:br>
              <a:rPr lang="en-GB" sz="4600" dirty="0"/>
            </a:br>
            <a:endParaRPr lang="en-GB" sz="4600" dirty="0"/>
          </a:p>
          <a:p>
            <a:pPr marL="0" indent="0">
              <a:buNone/>
            </a:pPr>
            <a:endParaRPr lang="en-GB" sz="4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BA8F0-6204-F148-B9C3-16D6080B1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C45B6-1087-2E4D-ADD0-F83CD869CBFD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A1EF2-E431-B24F-8E18-969C1B1B3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A6C354-B7A3-A048-B5B9-9FA8DEE0B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174" y="2481975"/>
            <a:ext cx="10684263" cy="95225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26B33B-72A9-3248-AC0C-93538D0FB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9437" y="2356339"/>
            <a:ext cx="6313942" cy="59527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677E2A-3B64-154E-AB44-E1DB22B5E140}"/>
              </a:ext>
            </a:extLst>
          </p:cNvPr>
          <p:cNvSpPr txBox="1"/>
          <p:nvPr/>
        </p:nvSpPr>
        <p:spPr>
          <a:xfrm>
            <a:off x="21177504" y="4443984"/>
            <a:ext cx="203773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Orig.</a:t>
            </a:r>
          </a:p>
          <a:p>
            <a:pPr algn="l"/>
            <a:endParaRPr lang="en-GB" sz="5000" dirty="0"/>
          </a:p>
          <a:p>
            <a:pPr algn="l"/>
            <a:r>
              <a:rPr lang="en-GB" sz="5000" dirty="0" err="1">
                <a:solidFill>
                  <a:srgbClr val="9C33FF"/>
                </a:solidFill>
              </a:rPr>
              <a:t>Inv.FFT</a:t>
            </a:r>
            <a:endParaRPr lang="en-GB" sz="5000" dirty="0">
              <a:solidFill>
                <a:srgbClr val="9C33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1D0940-7E05-2045-88DE-B244FC4C9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86" y="8885446"/>
            <a:ext cx="5613366" cy="3161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7731EE-ED6F-974B-BF31-FBB1D355DAFC}"/>
              </a:ext>
            </a:extLst>
          </p:cNvPr>
          <p:cNvSpPr txBox="1"/>
          <p:nvPr/>
        </p:nvSpPr>
        <p:spPr>
          <a:xfrm>
            <a:off x="19265463" y="9049406"/>
            <a:ext cx="54548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000" dirty="0"/>
              <a:t>There is room for improvement…</a:t>
            </a:r>
          </a:p>
        </p:txBody>
      </p:sp>
    </p:spTree>
    <p:extLst>
      <p:ext uri="{BB962C8B-B14F-4D97-AF65-F5344CB8AC3E}">
        <p14:creationId xmlns:p14="http://schemas.microsoft.com/office/powerpoint/2010/main" val="404245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4A596-855F-744C-855D-BA7D9335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on the ST response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44EF8-4FAC-9D4D-84C2-175FB8A8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4F82-626C-824E-872A-251D0D232DC7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862FB-5E44-1F41-8E3C-05671735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304237-E2BB-4741-89B5-B0FD22364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98" y="3175011"/>
            <a:ext cx="8208080" cy="7260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AF305C-7102-494F-8B9E-6AFF988DE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094" y="3257799"/>
            <a:ext cx="7957478" cy="729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F7B93F-8FAB-4048-9B4B-8B17F60B4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87"/>
          <a:stretch/>
        </p:blipFill>
        <p:spPr>
          <a:xfrm>
            <a:off x="15975982" y="3287367"/>
            <a:ext cx="8408018" cy="7442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3F1149-42DD-4F40-BFE2-59857A68A66C}"/>
              </a:ext>
            </a:extLst>
          </p:cNvPr>
          <p:cNvSpPr txBox="1"/>
          <p:nvPr/>
        </p:nvSpPr>
        <p:spPr>
          <a:xfrm>
            <a:off x="9344722" y="2094892"/>
            <a:ext cx="6341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Rise time enhancement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5A922-11F1-5B48-B88B-3E748CA7A9FD}"/>
              </a:ext>
            </a:extLst>
          </p:cNvPr>
          <p:cNvSpPr txBox="1"/>
          <p:nvPr/>
        </p:nvSpPr>
        <p:spPr>
          <a:xfrm>
            <a:off x="2271132" y="2158083"/>
            <a:ext cx="43204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Noise reduction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BD5C8-9E68-2540-92BD-0F0E25796BB3}"/>
              </a:ext>
            </a:extLst>
          </p:cNvPr>
          <p:cNvSpPr txBox="1"/>
          <p:nvPr/>
        </p:nvSpPr>
        <p:spPr>
          <a:xfrm>
            <a:off x="17570605" y="2046570"/>
            <a:ext cx="53222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Amplitude lowering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DCC01-A619-8B43-A83B-CA040D38AD7C}"/>
              </a:ext>
            </a:extLst>
          </p:cNvPr>
          <p:cNvSpPr txBox="1"/>
          <p:nvPr/>
        </p:nvSpPr>
        <p:spPr>
          <a:xfrm>
            <a:off x="3310759" y="11161986"/>
            <a:ext cx="190760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Noise is reduced at expense of signal steepness... It seems not promising</a:t>
            </a:r>
          </a:p>
        </p:txBody>
      </p:sp>
    </p:spTree>
    <p:extLst>
      <p:ext uri="{BB962C8B-B14F-4D97-AF65-F5344CB8AC3E}">
        <p14:creationId xmlns:p14="http://schemas.microsoft.com/office/powerpoint/2010/main" val="2842034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D61995-06F6-5349-B51A-05C487463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8" b="2214"/>
          <a:stretch/>
        </p:blipFill>
        <p:spPr>
          <a:xfrm>
            <a:off x="94594" y="2146021"/>
            <a:ext cx="11372707" cy="10341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E5553-62BF-4840-82C7-15DC97BF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on time of flight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23AD6-1572-A445-A34D-A5EB8AC35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9543" y="2311228"/>
            <a:ext cx="11824857" cy="127606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800" dirty="0"/>
          </a:p>
          <a:p>
            <a:r>
              <a:rPr lang="en-GB" sz="4800" dirty="0" err="1"/>
              <a:t>ToF</a:t>
            </a:r>
            <a:r>
              <a:rPr lang="en-GB" sz="4800" dirty="0"/>
              <a:t> resolution passes by 86 </a:t>
            </a:r>
            <a:r>
              <a:rPr lang="en-GB" sz="4800" dirty="0" err="1"/>
              <a:t>ps</a:t>
            </a:r>
            <a:r>
              <a:rPr lang="en-GB" sz="4800" dirty="0"/>
              <a:t> to 71 </a:t>
            </a:r>
            <a:r>
              <a:rPr lang="en-GB" sz="4800" dirty="0" err="1"/>
              <a:t>ps</a:t>
            </a:r>
            <a:endParaRPr lang="en-GB" sz="4800" dirty="0"/>
          </a:p>
          <a:p>
            <a:pPr marL="0" indent="0">
              <a:buNone/>
            </a:pPr>
            <a:endParaRPr lang="en-GB" sz="4800" dirty="0"/>
          </a:p>
          <a:p>
            <a:r>
              <a:rPr lang="en-GB" sz="4800" dirty="0"/>
              <a:t>Good improvement, we are quite close to CNAO2021 resolution. </a:t>
            </a:r>
          </a:p>
          <a:p>
            <a:endParaRPr lang="en-GB" sz="4800" dirty="0"/>
          </a:p>
          <a:p>
            <a:r>
              <a:rPr lang="en-GB" sz="4800" dirty="0"/>
              <a:t>Possible explanation of such counterintuitive behaviour:</a:t>
            </a:r>
          </a:p>
          <a:p>
            <a:pPr lvl="1"/>
            <a:r>
              <a:rPr lang="en-GB" sz="4800" dirty="0"/>
              <a:t>More favourable S/N ratio</a:t>
            </a:r>
          </a:p>
          <a:p>
            <a:pPr lvl="1"/>
            <a:r>
              <a:rPr lang="en-GB" sz="4800" dirty="0"/>
              <a:t>Better assessment of baseline (helps in CFD algorithm)</a:t>
            </a:r>
          </a:p>
          <a:p>
            <a:endParaRPr lang="en-GB" sz="5800" dirty="0"/>
          </a:p>
          <a:p>
            <a:endParaRPr lang="en-GB" sz="4200" dirty="0"/>
          </a:p>
          <a:p>
            <a:endParaRPr lang="en-GB" sz="4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BA8F0-6204-F148-B9C3-16D6080B1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7AC7D-445E-AF48-B25C-92B1DFCB026E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A1EF2-E431-B24F-8E18-969C1B1B3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EC776-709C-384D-8595-E98B8D618D01}"/>
              </a:ext>
            </a:extLst>
          </p:cNvPr>
          <p:cNvSpPr/>
          <p:nvPr/>
        </p:nvSpPr>
        <p:spPr>
          <a:xfrm>
            <a:off x="5707118" y="3909848"/>
            <a:ext cx="5801711" cy="1040524"/>
          </a:xfrm>
          <a:prstGeom prst="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00B679-C607-5E4E-B883-CEBAFC88E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9242" y="678574"/>
            <a:ext cx="4211802" cy="24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70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E0811-51FF-D844-93E4-7F3A6B05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06070-FDA0-4647-B038-E8CCF4764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489" y="2513797"/>
            <a:ext cx="22483379" cy="940493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Such method seems to be capable of </a:t>
            </a:r>
            <a:r>
              <a:rPr lang="en-GB" u="sng" dirty="0"/>
              <a:t>improving time resolution</a:t>
            </a:r>
            <a:r>
              <a:rPr lang="en-GB" dirty="0"/>
              <a:t>. As the FFT is computed just on the sum signal, it has a negligible computational cost in shoe too.</a:t>
            </a:r>
          </a:p>
          <a:p>
            <a:endParaRPr lang="en-GB" dirty="0"/>
          </a:p>
          <a:p>
            <a:r>
              <a:rPr lang="en-GB" u="sng" dirty="0"/>
              <a:t>However inconsistencies between campaign still remain </a:t>
            </a:r>
            <a:r>
              <a:rPr lang="en-GB" dirty="0"/>
              <a:t>(CNAO2022??)  and should be understood to be prepared for next data taking</a:t>
            </a:r>
          </a:p>
          <a:p>
            <a:endParaRPr lang="en-GB" dirty="0"/>
          </a:p>
          <a:p>
            <a:r>
              <a:rPr lang="en-GB" dirty="0"/>
              <a:t>Lot of curiosity in:</a:t>
            </a:r>
          </a:p>
          <a:p>
            <a:pPr lvl="1"/>
            <a:r>
              <a:rPr lang="en-GB" dirty="0"/>
              <a:t>Apply the filtering process in the past campaign runs</a:t>
            </a:r>
          </a:p>
          <a:p>
            <a:pPr lvl="1"/>
            <a:r>
              <a:rPr lang="en-GB" dirty="0"/>
              <a:t>Apply the filtering process to TW signals </a:t>
            </a:r>
          </a:p>
          <a:p>
            <a:pPr lvl="1"/>
            <a:endParaRPr lang="en-GB" dirty="0"/>
          </a:p>
          <a:p>
            <a:r>
              <a:rPr lang="en-GB" dirty="0"/>
              <a:t>From HW point of view a check on scintillator performance should be done (it  was mounted in 2018..) 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0BEA-DBC7-4147-B57C-A657813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55E7-06D3-F646-8F0D-E16E7FE5159A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CD022-C57C-6B46-BA94-57A35FF3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950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30C4D-D6A1-3A48-9FBC-80DA67DF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Addendum: beam tuning @ CNAO2023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554D6-43E1-2843-A954-153CEC547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2" y="2702983"/>
            <a:ext cx="9680028" cy="870267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We used the low intensity beam monitor to create a set of  configurations spanning on different energies of p and </a:t>
            </a:r>
            <a:r>
              <a:rPr lang="en-GB" baseline="30000" dirty="0"/>
              <a:t>12</a:t>
            </a:r>
            <a:r>
              <a:rPr lang="en-GB" dirty="0"/>
              <a:t>C </a:t>
            </a:r>
          </a:p>
          <a:p>
            <a:endParaRPr lang="en-GB" dirty="0"/>
          </a:p>
          <a:p>
            <a:r>
              <a:rPr lang="en-GB" dirty="0"/>
              <a:t>Goal: match the rate requirements while keeping the beam as narrow as possible</a:t>
            </a:r>
          </a:p>
          <a:p>
            <a:endParaRPr lang="en-GB" dirty="0"/>
          </a:p>
          <a:p>
            <a:r>
              <a:rPr lang="en-GB" dirty="0"/>
              <a:t>Unfortunately, beam time structure at </a:t>
            </a:r>
            <a:r>
              <a:rPr lang="el-GR" dirty="0"/>
              <a:t>μ</a:t>
            </a:r>
            <a:r>
              <a:rPr lang="en-US" dirty="0"/>
              <a:t>s level </a:t>
            </a:r>
            <a:r>
              <a:rPr lang="en-GB" dirty="0"/>
              <a:t>is not directly measurable with such detector…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06F08-17D5-8C4B-AB64-CF854CA2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6F01-D08D-9D4D-90B0-EBB272307BA8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943FF-5EEB-5E48-97DE-515988A1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39D299-EEA4-8E4E-A981-747FBC9EA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0329" y="2320158"/>
            <a:ext cx="11156512" cy="8952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D96DA5-7799-4840-B11F-0E93C784B8BA}"/>
              </a:ext>
            </a:extLst>
          </p:cNvPr>
          <p:cNvSpPr txBox="1"/>
          <p:nvPr/>
        </p:nvSpPr>
        <p:spPr>
          <a:xfrm>
            <a:off x="12738538" y="2554014"/>
            <a:ext cx="38876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b="1" dirty="0">
                <a:solidFill>
                  <a:schemeClr val="bg1"/>
                </a:solidFill>
              </a:rPr>
              <a:t>archive image</a:t>
            </a:r>
          </a:p>
        </p:txBody>
      </p:sp>
    </p:spTree>
    <p:extLst>
      <p:ext uri="{BB962C8B-B14F-4D97-AF65-F5344CB8AC3E}">
        <p14:creationId xmlns:p14="http://schemas.microsoft.com/office/powerpoint/2010/main" val="2620158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4503-80B3-8041-8EB9-63CF97BC2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report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AAA81-F5B6-ED49-97ED-2F9AA2A2F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869" y="2576859"/>
            <a:ext cx="10152994" cy="959412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Two time-shifts was needed to create ~ 15 different configurations</a:t>
            </a:r>
            <a:br>
              <a:rPr lang="en-GB" dirty="0"/>
            </a:br>
            <a:endParaRPr lang="en-GB" dirty="0"/>
          </a:p>
          <a:p>
            <a:r>
              <a:rPr lang="en-GB" dirty="0"/>
              <a:t>Beam size was in the range 3-8 mm (highest and lowest energies are the most critical), systematically larger in y axis.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Comments:</a:t>
            </a:r>
          </a:p>
          <a:p>
            <a:pPr lvl="1"/>
            <a:r>
              <a:rPr lang="en-GB" dirty="0"/>
              <a:t> </a:t>
            </a:r>
            <a:r>
              <a:rPr lang="en-GB" u="sng" dirty="0"/>
              <a:t>not always the prepared beam settings worked as expected during the data taking (</a:t>
            </a:r>
            <a:r>
              <a:rPr lang="en-GB" u="sng" baseline="30000" dirty="0"/>
              <a:t>12</a:t>
            </a:r>
            <a:r>
              <a:rPr lang="en-GB" u="sng" dirty="0"/>
              <a:t>C 115 MeV/u  and 250 MeV/u)</a:t>
            </a:r>
          </a:p>
          <a:p>
            <a:pPr lvl="1"/>
            <a:r>
              <a:rPr lang="en-GB" u="sng" dirty="0"/>
              <a:t>Some minor adjustments needs to be done online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Particular care has been addressed to avoid beam fluctuation for physics run.   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8CA24-F0F0-AC4F-9CD5-0C3290B9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6F01-D08D-9D4D-90B0-EBB272307BA8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828EF-A277-294A-AD86-31C23B17A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465EC-0FA4-BF40-BBE3-56D99CB88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306" y="2377527"/>
            <a:ext cx="10672817" cy="9885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DF23F1-68B4-7D42-A512-E63EEBBED43E}"/>
              </a:ext>
            </a:extLst>
          </p:cNvPr>
          <p:cNvSpPr txBox="1"/>
          <p:nvPr/>
        </p:nvSpPr>
        <p:spPr>
          <a:xfrm>
            <a:off x="18288001" y="4035971"/>
            <a:ext cx="43512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000" dirty="0"/>
              <a:t>Configuration for physics run  </a:t>
            </a:r>
          </a:p>
        </p:txBody>
      </p:sp>
    </p:spTree>
    <p:extLst>
      <p:ext uri="{BB962C8B-B14F-4D97-AF65-F5344CB8AC3E}">
        <p14:creationId xmlns:p14="http://schemas.microsoft.com/office/powerpoint/2010/main" val="348464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4503-80B3-8041-8EB9-63CF97BC2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report 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8CA24-F0F0-AC4F-9CD5-0C3290B9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6F01-D08D-9D4D-90B0-EBB272307BA8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828EF-A277-294A-AD86-31C23B17A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A97E2-A02C-3245-B467-7B4326D0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2" y="3966996"/>
            <a:ext cx="11014841" cy="9465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A1314C-9A03-DB46-A656-44337A3F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4758" y="3652307"/>
            <a:ext cx="10972799" cy="979374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A4064C-8D39-A749-8EA3-393C2BB57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594" y="7409740"/>
            <a:ext cx="5078247" cy="15766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“Config31” 12C @ 200 MeV/u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315EFFB-6403-6841-A75E-552A22BA6724}"/>
              </a:ext>
            </a:extLst>
          </p:cNvPr>
          <p:cNvSpPr txBox="1">
            <a:spLocks/>
          </p:cNvSpPr>
          <p:nvPr/>
        </p:nvSpPr>
        <p:spPr>
          <a:xfrm>
            <a:off x="15222484" y="7283669"/>
            <a:ext cx="6060964" cy="286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Attempt to enhance the intensity  12C @ 200 MeV/u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3B288C-0B07-5743-92BF-97887DF359D4}"/>
              </a:ext>
            </a:extLst>
          </p:cNvPr>
          <p:cNvSpPr/>
          <p:nvPr/>
        </p:nvSpPr>
        <p:spPr>
          <a:xfrm>
            <a:off x="7346731" y="6117022"/>
            <a:ext cx="4887310" cy="11351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9850D1-CA56-4740-9634-4FF2D65CDB9A}"/>
              </a:ext>
            </a:extLst>
          </p:cNvPr>
          <p:cNvSpPr/>
          <p:nvPr/>
        </p:nvSpPr>
        <p:spPr>
          <a:xfrm>
            <a:off x="19071020" y="5764925"/>
            <a:ext cx="4887310" cy="11351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00D027-774D-8A48-9F37-2AEDF66A4B90}"/>
              </a:ext>
            </a:extLst>
          </p:cNvPr>
          <p:cNvSpPr txBox="1"/>
          <p:nvPr/>
        </p:nvSpPr>
        <p:spPr>
          <a:xfrm>
            <a:off x="1450429" y="2207172"/>
            <a:ext cx="22355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000" dirty="0"/>
              <a:t>Take home message: a very accurate assessment of our beam rate capability( i.e. pile-up rejection ) is fundamental </a:t>
            </a:r>
          </a:p>
        </p:txBody>
      </p:sp>
    </p:spTree>
    <p:extLst>
      <p:ext uri="{BB962C8B-B14F-4D97-AF65-F5344CB8AC3E}">
        <p14:creationId xmlns:p14="http://schemas.microsoft.com/office/powerpoint/2010/main" val="798155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ACE29-087A-724A-8A9B-30F985102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474" y="5927835"/>
            <a:ext cx="15527866" cy="1957393"/>
          </a:xfrm>
        </p:spPr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ED9FE-D91A-C74D-98BD-C848AA038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6F01-D08D-9D4D-90B0-EBB272307BA8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65187-2C14-0641-A4D5-1DA43E0EA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730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3615-1967-4C43-8EDF-1128B06D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 single channels response (Amplitude)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028D9-B01C-F044-9B53-EF72357F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91A1-220B-E445-B936-07127C6B6707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B3A31-F527-994D-A954-17517BF5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998BF-B2FE-BB40-9BA1-408927BF5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792" y="2013926"/>
            <a:ext cx="21270547" cy="106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81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4893B-6EE1-5543-AF66-725E32EA3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 single channels response (Rise Time)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A06AE-CD9A-F74B-9F9F-A22490F41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7F2E-D159-1540-ACB8-20EFF8C8E7BA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260D7-D1DD-2147-9080-502890B8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7C9051-378D-F647-8AAA-2056D9E0E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27" y="1962639"/>
            <a:ext cx="21545550" cy="107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04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E4AA-6899-6640-8F5E-05CE1B421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ToF</a:t>
            </a:r>
            <a:r>
              <a:rPr lang="en-GB" dirty="0"/>
              <a:t> Comparison with the past campaigns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8B56F-2DB2-AA4A-A767-1A2F6119A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9213-991C-8745-A8B5-3315572007D1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CBC5B-E1BC-274A-8545-FE62F0FF8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66D5E-78D0-7D44-B2DB-70202F1BE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"/>
          <a:stretch/>
        </p:blipFill>
        <p:spPr>
          <a:xfrm>
            <a:off x="549555" y="2170676"/>
            <a:ext cx="10972799" cy="10181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FDAF40-B573-7949-B9D0-AFD7E7AE5AF0}"/>
              </a:ext>
            </a:extLst>
          </p:cNvPr>
          <p:cNvSpPr txBox="1"/>
          <p:nvPr/>
        </p:nvSpPr>
        <p:spPr>
          <a:xfrm>
            <a:off x="3635298" y="3144359"/>
            <a:ext cx="7698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000" baseline="30000" dirty="0"/>
              <a:t>12</a:t>
            </a:r>
            <a:r>
              <a:rPr lang="en-GB" sz="5000" dirty="0"/>
              <a:t>C @ 200 MeV/u with C target**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D36EBD-90E1-9343-9049-32D2F924A5CB}"/>
              </a:ext>
            </a:extLst>
          </p:cNvPr>
          <p:cNvSpPr txBox="1"/>
          <p:nvPr/>
        </p:nvSpPr>
        <p:spPr>
          <a:xfrm>
            <a:off x="2294863" y="11772256"/>
            <a:ext cx="663675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600" dirty="0"/>
              <a:t>CNAO2023 Run 6172 (Maj)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0DDDF-7E55-F14F-9560-8D81B3680301}"/>
              </a:ext>
            </a:extLst>
          </p:cNvPr>
          <p:cNvSpPr txBox="1"/>
          <p:nvPr/>
        </p:nvSpPr>
        <p:spPr>
          <a:xfrm>
            <a:off x="2297153" y="3370527"/>
            <a:ext cx="1141659" cy="8617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GB" sz="5000" b="1" dirty="0" err="1"/>
              <a:t>ToF</a:t>
            </a:r>
            <a:endParaRPr lang="en-GB" sz="5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D0F98-CBFF-8D41-9B62-827FE0F17720}"/>
              </a:ext>
            </a:extLst>
          </p:cNvPr>
          <p:cNvSpPr txBox="1"/>
          <p:nvPr/>
        </p:nvSpPr>
        <p:spPr>
          <a:xfrm>
            <a:off x="11361938" y="2852404"/>
            <a:ext cx="12443991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5000" dirty="0">
                <a:solidFill>
                  <a:schemeClr val="tx1"/>
                </a:solidFill>
              </a:rPr>
              <a:t>As spotted by Roberto during the analysis meeting the </a:t>
            </a:r>
            <a:r>
              <a:rPr lang="en-GB" sz="5000" dirty="0" err="1">
                <a:solidFill>
                  <a:schemeClr val="tx1"/>
                </a:solidFill>
              </a:rPr>
              <a:t>ToF</a:t>
            </a:r>
            <a:r>
              <a:rPr lang="en-GB" sz="5000" dirty="0">
                <a:solidFill>
                  <a:schemeClr val="tx1"/>
                </a:solidFill>
              </a:rPr>
              <a:t> resolution @ CNAO202{2,3} is significantly worse than the past</a:t>
            </a:r>
          </a:p>
          <a:p>
            <a:pPr algn="l"/>
            <a:endParaRPr lang="en-GB" sz="5000" dirty="0">
              <a:solidFill>
                <a:schemeClr val="tx1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5000" dirty="0">
                <a:solidFill>
                  <a:schemeClr val="tx1"/>
                </a:solidFill>
              </a:rPr>
              <a:t>Comparing with the data published in old papers, thesis, presentations, it seems that the effect is due to the ST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GB" sz="5000" dirty="0">
              <a:solidFill>
                <a:schemeClr val="tx1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5000" dirty="0">
                <a:solidFill>
                  <a:schemeClr val="tx1"/>
                </a:solidFill>
              </a:rPr>
              <a:t>Negligible impact in Z-id but potentially serious impact in </a:t>
            </a:r>
            <a:r>
              <a:rPr lang="en-GB" sz="5000" b="1" u="sng" dirty="0">
                <a:solidFill>
                  <a:schemeClr val="tx1"/>
                </a:solidFill>
              </a:rPr>
              <a:t>mass resolution</a:t>
            </a:r>
          </a:p>
          <a:p>
            <a:pPr algn="l"/>
            <a:endParaRPr lang="en-GB" sz="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958DFD-49DF-F54A-BA04-88D49AC935DA}"/>
              </a:ext>
            </a:extLst>
          </p:cNvPr>
          <p:cNvSpPr txBox="1"/>
          <p:nvPr/>
        </p:nvSpPr>
        <p:spPr>
          <a:xfrm>
            <a:off x="17250078" y="11733371"/>
            <a:ext cx="6901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0" dirty="0"/>
              <a:t>**except GSI 16O @ 400 MeV/u</a:t>
            </a:r>
          </a:p>
        </p:txBody>
      </p:sp>
    </p:spTree>
    <p:extLst>
      <p:ext uri="{BB962C8B-B14F-4D97-AF65-F5344CB8AC3E}">
        <p14:creationId xmlns:p14="http://schemas.microsoft.com/office/powerpoint/2010/main" val="837099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D8849-4CF3-924A-8183-2E16578D3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 single channels response (Time </a:t>
            </a:r>
            <a:r>
              <a:rPr lang="en-GB" dirty="0" err="1"/>
              <a:t>reso</a:t>
            </a:r>
            <a:r>
              <a:rPr lang="en-GB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3A8BE-17BA-974A-8448-47D66F521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FA23-C784-C343-8BEA-30FEA108B6AE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50079-81C2-4441-B6CC-4B95AD42C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32E9F8-5E80-2B4B-AF36-B41AC552C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557" y="2161720"/>
            <a:ext cx="20844329" cy="104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75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C1E9F-4D6C-EC4C-A6BC-25282B254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Noise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BB582-1D2B-F14C-981B-A9B64E25C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2983-8D81-3541-8614-4A412D4B92AF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D7DA4-E7C3-DA4A-9F2A-4AF3398EA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187894-D017-874C-BE82-7B7BCAF35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5" y="2048329"/>
            <a:ext cx="21488400" cy="107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66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BB99A-8665-3F42-8A3B-B67F2ACC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43" y="0"/>
            <a:ext cx="20203886" cy="1957393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WaveDream</a:t>
            </a:r>
            <a:r>
              <a:rPr lang="en-GB" dirty="0"/>
              <a:t> clocks synchronisation and time calibration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43883-A768-CA42-A9C3-38AF9E2E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B692-71A3-0245-9E56-E4BF0EA7C46D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DCA4C-0FFA-684C-9E16-94D6A776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D203BAC2-B131-3B4E-9D39-C469CD3CD8DD}"/>
              </a:ext>
            </a:extLst>
          </p:cNvPr>
          <p:cNvGraphicFramePr>
            <a:graphicFrameLocks/>
          </p:cNvGraphicFramePr>
          <p:nvPr/>
        </p:nvGraphicFramePr>
        <p:xfrm>
          <a:off x="304799" y="2696307"/>
          <a:ext cx="11364685" cy="66735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2937">
                  <a:extLst>
                    <a:ext uri="{9D8B030D-6E8A-4147-A177-3AD203B41FA5}">
                      <a16:colId xmlns:a16="http://schemas.microsoft.com/office/drawing/2014/main" val="1657841508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3642573203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806083898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2167112204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3498495421"/>
                    </a:ext>
                  </a:extLst>
                </a:gridCol>
              </a:tblGrid>
              <a:tr h="915987">
                <a:tc>
                  <a:txBody>
                    <a:bodyPr/>
                    <a:lstStyle/>
                    <a:p>
                      <a:pPr algn="ctr"/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600" dirty="0"/>
                        <a:t>σ</a:t>
                      </a:r>
                      <a:r>
                        <a:rPr lang="en-US" sz="3600" baseline="-25000" dirty="0"/>
                        <a:t>TW</a:t>
                      </a:r>
                      <a:endParaRPr lang="en-GB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/>
                        <a:t> </a:t>
                      </a:r>
                      <a:r>
                        <a:rPr lang="el-GR" sz="3600" dirty="0"/>
                        <a:t>σ</a:t>
                      </a:r>
                      <a:r>
                        <a:rPr lang="en-US" sz="3600" baseline="-25000" dirty="0"/>
                        <a:t>ST </a:t>
                      </a:r>
                      <a:r>
                        <a:rPr lang="en-US" sz="3600" baseline="0" dirty="0"/>
                        <a:t>(Met1)</a:t>
                      </a:r>
                      <a:endParaRPr lang="en-GB" sz="3600" baseline="-25000" dirty="0"/>
                    </a:p>
                    <a:p>
                      <a:pPr algn="ctr"/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/>
                        <a:t> </a:t>
                      </a:r>
                      <a:r>
                        <a:rPr lang="el-GR" sz="3600" dirty="0"/>
                        <a:t>σ</a:t>
                      </a:r>
                      <a:r>
                        <a:rPr lang="en-US" sz="3600" baseline="-25000" dirty="0"/>
                        <a:t>ST </a:t>
                      </a:r>
                      <a:r>
                        <a:rPr lang="en-US" sz="3600" baseline="0" dirty="0"/>
                        <a:t>(Met2)</a:t>
                      </a:r>
                      <a:endParaRPr lang="en-GB" sz="3600" baseline="-25000" dirty="0"/>
                    </a:p>
                    <a:p>
                      <a:pPr algn="ctr"/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600" dirty="0" err="1"/>
                        <a:t>σ</a:t>
                      </a:r>
                      <a:r>
                        <a:rPr lang="el-GR" sz="3600" baseline="-25000" dirty="0" err="1"/>
                        <a:t>Δ</a:t>
                      </a:r>
                      <a:r>
                        <a:rPr lang="en-US" sz="3600" baseline="-25000" dirty="0" err="1"/>
                        <a:t>clk</a:t>
                      </a:r>
                      <a:r>
                        <a:rPr lang="en-US" sz="3600" baseline="-25000" dirty="0"/>
                        <a:t> </a:t>
                      </a:r>
                      <a:endParaRPr lang="en-GB" sz="3600" baseline="-25000" dirty="0"/>
                    </a:p>
                    <a:p>
                      <a:pPr algn="ctr"/>
                      <a:endParaRPr lang="en-GB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296787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GSI2021*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30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46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43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16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146392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CNAO2021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36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55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42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36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823670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CNAO2022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37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71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62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35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974161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HIT2022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48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509043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CNAO2023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40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76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60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47 </a:t>
                      </a:r>
                      <a:r>
                        <a:rPr lang="en-GB" sz="3600" dirty="0" err="1"/>
                        <a:t>ps</a:t>
                      </a:r>
                      <a:endParaRPr lang="en-GB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13177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91EF70-BA32-2A48-A297-0486F07800E8}"/>
              </a:ext>
            </a:extLst>
          </p:cNvPr>
          <p:cNvSpPr txBox="1">
            <a:spLocks/>
          </p:cNvSpPr>
          <p:nvPr/>
        </p:nvSpPr>
        <p:spPr>
          <a:xfrm>
            <a:off x="13133755" y="2562307"/>
            <a:ext cx="9679354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70000"/>
              <a:buFont typeface="Wingdings" pitchFamily="2" charset="2"/>
              <a:buChar char="Ø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GB" sz="1600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DA2D0-5504-C340-8CCF-8BE7EE75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176" y="9978291"/>
            <a:ext cx="7861300" cy="14732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24F6CB-D180-7B4E-B56A-49CFFB2A0328}"/>
              </a:ext>
            </a:extLst>
          </p:cNvPr>
          <p:cNvCxnSpPr/>
          <p:nvPr/>
        </p:nvCxnSpPr>
        <p:spPr>
          <a:xfrm>
            <a:off x="12279086" y="2286000"/>
            <a:ext cx="0" cy="9949543"/>
          </a:xfrm>
          <a:prstGeom prst="line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0533C83-54E9-B841-B843-40C4840B094B}"/>
              </a:ext>
            </a:extLst>
          </p:cNvPr>
          <p:cNvSpPr txBox="1"/>
          <p:nvPr/>
        </p:nvSpPr>
        <p:spPr>
          <a:xfrm>
            <a:off x="12605657" y="2547258"/>
            <a:ext cx="1121228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5000" dirty="0"/>
              <a:t>No change using differences using old time calibrations in CNAO2023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GB" sz="5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5000" dirty="0"/>
              <a:t>In CNAO2021 we used board 173 instead of the 27 for the ST… this is of course suspicious, as we noticed at that time that F type boards was more noisy at gain 50…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0C88AC-D640-4742-B326-1A7ABB6B1450}"/>
              </a:ext>
            </a:extLst>
          </p:cNvPr>
          <p:cNvSpPr txBox="1"/>
          <p:nvPr/>
        </p:nvSpPr>
        <p:spPr>
          <a:xfrm>
            <a:off x="457199" y="11430000"/>
            <a:ext cx="115259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Does the noise have impact also in </a:t>
            </a:r>
            <a:r>
              <a:rPr lang="en-GB" sz="5000" dirty="0" err="1"/>
              <a:t>clk</a:t>
            </a:r>
            <a:r>
              <a:rPr lang="en-GB" sz="5000" dirty="0"/>
              <a:t> sync?</a:t>
            </a:r>
          </a:p>
        </p:txBody>
      </p:sp>
    </p:spTree>
    <p:extLst>
      <p:ext uri="{BB962C8B-B14F-4D97-AF65-F5344CB8AC3E}">
        <p14:creationId xmlns:p14="http://schemas.microsoft.com/office/powerpoint/2010/main" val="57443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662C9-1BE6-CE4D-9588-A66339486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in lab with LED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6D069-F50D-FD4F-850A-057D8AC94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EAE8-068B-5941-AE39-F4BDDA67F814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B9797-946D-974A-A1BD-8C4A58992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357291-5EEE-8E46-B55C-8068951B20B9}"/>
              </a:ext>
            </a:extLst>
          </p:cNvPr>
          <p:cNvSpPr/>
          <p:nvPr/>
        </p:nvSpPr>
        <p:spPr>
          <a:xfrm>
            <a:off x="1371601" y="2982687"/>
            <a:ext cx="3418114" cy="3766457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Content Placeholder 7" descr="Lightbulb and gear">
            <a:extLst>
              <a:ext uri="{FF2B5EF4-FFF2-40B4-BE49-F238E27FC236}">
                <a16:creationId xmlns:a16="http://schemas.microsoft.com/office/drawing/2014/main" id="{717E0708-31EF-9B4B-AE80-61FEAB47E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518527">
            <a:off x="2550999" y="4246335"/>
            <a:ext cx="914400" cy="9144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3911D5-964D-8346-96E0-FCD6438C8606}"/>
              </a:ext>
            </a:extLst>
          </p:cNvPr>
          <p:cNvSpPr txBox="1"/>
          <p:nvPr/>
        </p:nvSpPr>
        <p:spPr>
          <a:xfrm>
            <a:off x="3897085" y="2982686"/>
            <a:ext cx="7922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ST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34CD94-F436-D84A-BA55-5613B3294F8B}"/>
              </a:ext>
            </a:extLst>
          </p:cNvPr>
          <p:cNvSpPr/>
          <p:nvPr/>
        </p:nvSpPr>
        <p:spPr>
          <a:xfrm>
            <a:off x="478155" y="4898571"/>
            <a:ext cx="3751070" cy="3548244"/>
          </a:xfrm>
          <a:custGeom>
            <a:avLst/>
            <a:gdLst>
              <a:gd name="connsiteX0" fmla="*/ 2243274 w 3751070"/>
              <a:gd name="connsiteY0" fmla="*/ 0 h 3548244"/>
              <a:gd name="connsiteX1" fmla="*/ 828131 w 3751070"/>
              <a:gd name="connsiteY1" fmla="*/ 152400 h 3548244"/>
              <a:gd name="connsiteX2" fmla="*/ 283845 w 3751070"/>
              <a:gd name="connsiteY2" fmla="*/ 827315 h 3548244"/>
              <a:gd name="connsiteX3" fmla="*/ 283845 w 3751070"/>
              <a:gd name="connsiteY3" fmla="*/ 2046515 h 3548244"/>
              <a:gd name="connsiteX4" fmla="*/ 588645 w 3751070"/>
              <a:gd name="connsiteY4" fmla="*/ 2307772 h 3548244"/>
              <a:gd name="connsiteX5" fmla="*/ 1394188 w 3751070"/>
              <a:gd name="connsiteY5" fmla="*/ 2220686 h 3548244"/>
              <a:gd name="connsiteX6" fmla="*/ 1960245 w 3751070"/>
              <a:gd name="connsiteY6" fmla="*/ 1415143 h 3548244"/>
              <a:gd name="connsiteX7" fmla="*/ 2352131 w 3751070"/>
              <a:gd name="connsiteY7" fmla="*/ 1197429 h 3548244"/>
              <a:gd name="connsiteX8" fmla="*/ 2852874 w 3751070"/>
              <a:gd name="connsiteY8" fmla="*/ 1045029 h 3548244"/>
              <a:gd name="connsiteX9" fmla="*/ 3745502 w 3751070"/>
              <a:gd name="connsiteY9" fmla="*/ 1741715 h 3548244"/>
              <a:gd name="connsiteX10" fmla="*/ 3157674 w 3751070"/>
              <a:gd name="connsiteY10" fmla="*/ 2786743 h 3548244"/>
              <a:gd name="connsiteX11" fmla="*/ 1742531 w 3751070"/>
              <a:gd name="connsiteY11" fmla="*/ 3526972 h 3548244"/>
              <a:gd name="connsiteX12" fmla="*/ 240302 w 3751070"/>
              <a:gd name="connsiteY12" fmla="*/ 3331029 h 3548244"/>
              <a:gd name="connsiteX13" fmla="*/ 22588 w 3751070"/>
              <a:gd name="connsiteY13" fmla="*/ 3156858 h 354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51070" h="3548244">
                <a:moveTo>
                  <a:pt x="2243274" y="0"/>
                </a:moveTo>
                <a:cubicBezTo>
                  <a:pt x="1698988" y="7257"/>
                  <a:pt x="1154702" y="14514"/>
                  <a:pt x="828131" y="152400"/>
                </a:cubicBezTo>
                <a:cubicBezTo>
                  <a:pt x="501560" y="290286"/>
                  <a:pt x="374559" y="511629"/>
                  <a:pt x="283845" y="827315"/>
                </a:cubicBezTo>
                <a:cubicBezTo>
                  <a:pt x="193131" y="1143001"/>
                  <a:pt x="233045" y="1799772"/>
                  <a:pt x="283845" y="2046515"/>
                </a:cubicBezTo>
                <a:cubicBezTo>
                  <a:pt x="334645" y="2293258"/>
                  <a:pt x="403588" y="2278744"/>
                  <a:pt x="588645" y="2307772"/>
                </a:cubicBezTo>
                <a:cubicBezTo>
                  <a:pt x="773702" y="2336801"/>
                  <a:pt x="1165588" y="2369457"/>
                  <a:pt x="1394188" y="2220686"/>
                </a:cubicBezTo>
                <a:cubicBezTo>
                  <a:pt x="1622788" y="2071915"/>
                  <a:pt x="1800588" y="1585686"/>
                  <a:pt x="1960245" y="1415143"/>
                </a:cubicBezTo>
                <a:cubicBezTo>
                  <a:pt x="2119902" y="1244600"/>
                  <a:pt x="2203360" y="1259115"/>
                  <a:pt x="2352131" y="1197429"/>
                </a:cubicBezTo>
                <a:cubicBezTo>
                  <a:pt x="2500902" y="1135743"/>
                  <a:pt x="2620646" y="954315"/>
                  <a:pt x="2852874" y="1045029"/>
                </a:cubicBezTo>
                <a:cubicBezTo>
                  <a:pt x="3085102" y="1135743"/>
                  <a:pt x="3694702" y="1451429"/>
                  <a:pt x="3745502" y="1741715"/>
                </a:cubicBezTo>
                <a:cubicBezTo>
                  <a:pt x="3796302" y="2032001"/>
                  <a:pt x="3491502" y="2489200"/>
                  <a:pt x="3157674" y="2786743"/>
                </a:cubicBezTo>
                <a:cubicBezTo>
                  <a:pt x="2823846" y="3084286"/>
                  <a:pt x="2228760" y="3436258"/>
                  <a:pt x="1742531" y="3526972"/>
                </a:cubicBezTo>
                <a:cubicBezTo>
                  <a:pt x="1256302" y="3617686"/>
                  <a:pt x="526959" y="3392715"/>
                  <a:pt x="240302" y="3331029"/>
                </a:cubicBezTo>
                <a:cubicBezTo>
                  <a:pt x="-46355" y="3269343"/>
                  <a:pt x="-11884" y="3213100"/>
                  <a:pt x="22588" y="31568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F7304-6FD2-EE40-9E3F-223DDB68B5CD}"/>
              </a:ext>
            </a:extLst>
          </p:cNvPr>
          <p:cNvSpPr txBox="1"/>
          <p:nvPr/>
        </p:nvSpPr>
        <p:spPr>
          <a:xfrm>
            <a:off x="3331028" y="4288972"/>
            <a:ext cx="9877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led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CCFAAB-87CD-184B-A51B-5924C99943F3}"/>
              </a:ext>
            </a:extLst>
          </p:cNvPr>
          <p:cNvSpPr txBox="1"/>
          <p:nvPr/>
        </p:nvSpPr>
        <p:spPr>
          <a:xfrm>
            <a:off x="696687" y="8643256"/>
            <a:ext cx="646611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3500" dirty="0"/>
              <a:t>The light has been tuned to reasonably reproduced the signals obtains with C ions</a:t>
            </a:r>
            <a:br>
              <a:rPr lang="en-GB" sz="3500" dirty="0"/>
            </a:br>
            <a:endParaRPr lang="en-GB" sz="35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3500" dirty="0"/>
              <a:t>We measured the ST time resolution using board 27 and 172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8A207B-423A-4E44-A579-C7B82C207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221" y="2112736"/>
            <a:ext cx="7132864" cy="6601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D985D9-FB97-E741-9CF9-7D6A03A90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7015" y="2177142"/>
            <a:ext cx="7100355" cy="6604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56A940-5667-154C-951C-F92C6BFF463A}"/>
              </a:ext>
            </a:extLst>
          </p:cNvPr>
          <p:cNvSpPr txBox="1"/>
          <p:nvPr/>
        </p:nvSpPr>
        <p:spPr>
          <a:xfrm>
            <a:off x="20247429" y="5203371"/>
            <a:ext cx="3200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000" dirty="0"/>
              <a:t>Amplitude of sum channel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138E02-9AE9-8349-81C3-B0C8F35F6103}"/>
              </a:ext>
            </a:extLst>
          </p:cNvPr>
          <p:cNvSpPr txBox="1"/>
          <p:nvPr/>
        </p:nvSpPr>
        <p:spPr>
          <a:xfrm>
            <a:off x="12431486" y="5159828"/>
            <a:ext cx="3200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000" dirty="0"/>
              <a:t>Rise time of sum channel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F8061F-111A-1B4C-B61A-FC2785D80809}"/>
              </a:ext>
            </a:extLst>
          </p:cNvPr>
          <p:cNvSpPr txBox="1"/>
          <p:nvPr/>
        </p:nvSpPr>
        <p:spPr>
          <a:xfrm>
            <a:off x="9231087" y="8839199"/>
            <a:ext cx="138030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5000" dirty="0"/>
              <a:t>Same setup, same amount of light, same geometry, same signal peak </a:t>
            </a:r>
            <a:r>
              <a:rPr lang="en-GB" sz="5000" dirty="0" err="1"/>
              <a:t>butdifferent</a:t>
            </a:r>
            <a:r>
              <a:rPr lang="en-GB" sz="5000" dirty="0"/>
              <a:t> rising time!</a:t>
            </a:r>
          </a:p>
        </p:txBody>
      </p:sp>
    </p:spTree>
    <p:extLst>
      <p:ext uri="{BB962C8B-B14F-4D97-AF65-F5344CB8AC3E}">
        <p14:creationId xmlns:p14="http://schemas.microsoft.com/office/powerpoint/2010/main" val="1155416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662C9-1BE6-CE4D-9588-A66339486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in lab with LED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6D069-F50D-FD4F-850A-057D8AC94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EE50-85EA-294C-BAD9-1F8E5437DF13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B9797-946D-974A-A1BD-8C4A58992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357291-5EEE-8E46-B55C-8068951B20B9}"/>
              </a:ext>
            </a:extLst>
          </p:cNvPr>
          <p:cNvSpPr/>
          <p:nvPr/>
        </p:nvSpPr>
        <p:spPr>
          <a:xfrm>
            <a:off x="1371601" y="2982687"/>
            <a:ext cx="3418114" cy="3766457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Content Placeholder 7" descr="Lightbulb and gear">
            <a:extLst>
              <a:ext uri="{FF2B5EF4-FFF2-40B4-BE49-F238E27FC236}">
                <a16:creationId xmlns:a16="http://schemas.microsoft.com/office/drawing/2014/main" id="{717E0708-31EF-9B4B-AE80-61FEAB47E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518527">
            <a:off x="2550999" y="4246335"/>
            <a:ext cx="914400" cy="9144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3911D5-964D-8346-96E0-FCD6438C8606}"/>
              </a:ext>
            </a:extLst>
          </p:cNvPr>
          <p:cNvSpPr txBox="1"/>
          <p:nvPr/>
        </p:nvSpPr>
        <p:spPr>
          <a:xfrm>
            <a:off x="3897085" y="2982686"/>
            <a:ext cx="7922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ST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34CD94-F436-D84A-BA55-5613B3294F8B}"/>
              </a:ext>
            </a:extLst>
          </p:cNvPr>
          <p:cNvSpPr/>
          <p:nvPr/>
        </p:nvSpPr>
        <p:spPr>
          <a:xfrm>
            <a:off x="478155" y="4898571"/>
            <a:ext cx="3751070" cy="3548244"/>
          </a:xfrm>
          <a:custGeom>
            <a:avLst/>
            <a:gdLst>
              <a:gd name="connsiteX0" fmla="*/ 2243274 w 3751070"/>
              <a:gd name="connsiteY0" fmla="*/ 0 h 3548244"/>
              <a:gd name="connsiteX1" fmla="*/ 828131 w 3751070"/>
              <a:gd name="connsiteY1" fmla="*/ 152400 h 3548244"/>
              <a:gd name="connsiteX2" fmla="*/ 283845 w 3751070"/>
              <a:gd name="connsiteY2" fmla="*/ 827315 h 3548244"/>
              <a:gd name="connsiteX3" fmla="*/ 283845 w 3751070"/>
              <a:gd name="connsiteY3" fmla="*/ 2046515 h 3548244"/>
              <a:gd name="connsiteX4" fmla="*/ 588645 w 3751070"/>
              <a:gd name="connsiteY4" fmla="*/ 2307772 h 3548244"/>
              <a:gd name="connsiteX5" fmla="*/ 1394188 w 3751070"/>
              <a:gd name="connsiteY5" fmla="*/ 2220686 h 3548244"/>
              <a:gd name="connsiteX6" fmla="*/ 1960245 w 3751070"/>
              <a:gd name="connsiteY6" fmla="*/ 1415143 h 3548244"/>
              <a:gd name="connsiteX7" fmla="*/ 2352131 w 3751070"/>
              <a:gd name="connsiteY7" fmla="*/ 1197429 h 3548244"/>
              <a:gd name="connsiteX8" fmla="*/ 2852874 w 3751070"/>
              <a:gd name="connsiteY8" fmla="*/ 1045029 h 3548244"/>
              <a:gd name="connsiteX9" fmla="*/ 3745502 w 3751070"/>
              <a:gd name="connsiteY9" fmla="*/ 1741715 h 3548244"/>
              <a:gd name="connsiteX10" fmla="*/ 3157674 w 3751070"/>
              <a:gd name="connsiteY10" fmla="*/ 2786743 h 3548244"/>
              <a:gd name="connsiteX11" fmla="*/ 1742531 w 3751070"/>
              <a:gd name="connsiteY11" fmla="*/ 3526972 h 3548244"/>
              <a:gd name="connsiteX12" fmla="*/ 240302 w 3751070"/>
              <a:gd name="connsiteY12" fmla="*/ 3331029 h 3548244"/>
              <a:gd name="connsiteX13" fmla="*/ 22588 w 3751070"/>
              <a:gd name="connsiteY13" fmla="*/ 3156858 h 354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51070" h="3548244">
                <a:moveTo>
                  <a:pt x="2243274" y="0"/>
                </a:moveTo>
                <a:cubicBezTo>
                  <a:pt x="1698988" y="7257"/>
                  <a:pt x="1154702" y="14514"/>
                  <a:pt x="828131" y="152400"/>
                </a:cubicBezTo>
                <a:cubicBezTo>
                  <a:pt x="501560" y="290286"/>
                  <a:pt x="374559" y="511629"/>
                  <a:pt x="283845" y="827315"/>
                </a:cubicBezTo>
                <a:cubicBezTo>
                  <a:pt x="193131" y="1143001"/>
                  <a:pt x="233045" y="1799772"/>
                  <a:pt x="283845" y="2046515"/>
                </a:cubicBezTo>
                <a:cubicBezTo>
                  <a:pt x="334645" y="2293258"/>
                  <a:pt x="403588" y="2278744"/>
                  <a:pt x="588645" y="2307772"/>
                </a:cubicBezTo>
                <a:cubicBezTo>
                  <a:pt x="773702" y="2336801"/>
                  <a:pt x="1165588" y="2369457"/>
                  <a:pt x="1394188" y="2220686"/>
                </a:cubicBezTo>
                <a:cubicBezTo>
                  <a:pt x="1622788" y="2071915"/>
                  <a:pt x="1800588" y="1585686"/>
                  <a:pt x="1960245" y="1415143"/>
                </a:cubicBezTo>
                <a:cubicBezTo>
                  <a:pt x="2119902" y="1244600"/>
                  <a:pt x="2203360" y="1259115"/>
                  <a:pt x="2352131" y="1197429"/>
                </a:cubicBezTo>
                <a:cubicBezTo>
                  <a:pt x="2500902" y="1135743"/>
                  <a:pt x="2620646" y="954315"/>
                  <a:pt x="2852874" y="1045029"/>
                </a:cubicBezTo>
                <a:cubicBezTo>
                  <a:pt x="3085102" y="1135743"/>
                  <a:pt x="3694702" y="1451429"/>
                  <a:pt x="3745502" y="1741715"/>
                </a:cubicBezTo>
                <a:cubicBezTo>
                  <a:pt x="3796302" y="2032001"/>
                  <a:pt x="3491502" y="2489200"/>
                  <a:pt x="3157674" y="2786743"/>
                </a:cubicBezTo>
                <a:cubicBezTo>
                  <a:pt x="2823846" y="3084286"/>
                  <a:pt x="2228760" y="3436258"/>
                  <a:pt x="1742531" y="3526972"/>
                </a:cubicBezTo>
                <a:cubicBezTo>
                  <a:pt x="1256302" y="3617686"/>
                  <a:pt x="526959" y="3392715"/>
                  <a:pt x="240302" y="3331029"/>
                </a:cubicBezTo>
                <a:cubicBezTo>
                  <a:pt x="-46355" y="3269343"/>
                  <a:pt x="-11884" y="3213100"/>
                  <a:pt x="22588" y="31568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F7304-6FD2-EE40-9E3F-223DDB68B5CD}"/>
              </a:ext>
            </a:extLst>
          </p:cNvPr>
          <p:cNvSpPr txBox="1"/>
          <p:nvPr/>
        </p:nvSpPr>
        <p:spPr>
          <a:xfrm>
            <a:off x="3331028" y="4288972"/>
            <a:ext cx="9877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led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CCFAAB-87CD-184B-A51B-5924C99943F3}"/>
              </a:ext>
            </a:extLst>
          </p:cNvPr>
          <p:cNvSpPr txBox="1"/>
          <p:nvPr/>
        </p:nvSpPr>
        <p:spPr>
          <a:xfrm>
            <a:off x="696687" y="8643256"/>
            <a:ext cx="646611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3500" dirty="0"/>
              <a:t>The light has been tuned to reasonably reproduced the signals obtains with C ions</a:t>
            </a:r>
            <a:br>
              <a:rPr lang="en-GB" sz="3500" dirty="0"/>
            </a:br>
            <a:endParaRPr lang="en-GB" sz="35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3500" dirty="0"/>
              <a:t>We measured the ST time resolution using board 27 and 172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F8061F-111A-1B4C-B61A-FC2785D80809}"/>
              </a:ext>
            </a:extLst>
          </p:cNvPr>
          <p:cNvSpPr txBox="1"/>
          <p:nvPr/>
        </p:nvSpPr>
        <p:spPr>
          <a:xfrm>
            <a:off x="8120743" y="9666512"/>
            <a:ext cx="138030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5000" dirty="0"/>
              <a:t>Time resolution computed using the difference between the ST time and the LED trigger signal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5000" dirty="0"/>
              <a:t>Board 27 seems to be better, as expected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GB" sz="5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B20D6D-EB15-AB4B-AC72-E23FA8A14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5615" y="2370363"/>
            <a:ext cx="7781470" cy="70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94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52E0-C2C9-1744-A221-9BBFDEC1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42" y="0"/>
            <a:ext cx="20813485" cy="1957393"/>
          </a:xfrm>
        </p:spPr>
        <p:txBody>
          <a:bodyPr>
            <a:normAutofit fontScale="90000"/>
          </a:bodyPr>
          <a:lstStyle/>
          <a:p>
            <a:r>
              <a:rPr lang="en-GB" dirty="0"/>
              <a:t>Are we able to improve resolution with software trick?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18FCA-CAC8-8D4E-8B54-15860CAB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53F5-F4D1-6549-9BBF-D88519560A0C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1AAA0-7D42-8749-89ED-68A25356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1E7F3-FADB-324E-B765-74249B663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06" y="2876550"/>
            <a:ext cx="12410621" cy="7787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0CB8E6-14B4-6F4F-BE08-75083872D6E6}"/>
              </a:ext>
            </a:extLst>
          </p:cNvPr>
          <p:cNvSpPr txBox="1"/>
          <p:nvPr/>
        </p:nvSpPr>
        <p:spPr>
          <a:xfrm>
            <a:off x="13585371" y="2939142"/>
            <a:ext cx="986245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000" dirty="0"/>
              <a:t>I tried to re-optimise the </a:t>
            </a:r>
            <a:r>
              <a:rPr lang="en-GB" sz="5000" dirty="0" err="1"/>
              <a:t>cfd</a:t>
            </a:r>
            <a:r>
              <a:rPr lang="en-GB" sz="5000" dirty="0"/>
              <a:t> parameters..</a:t>
            </a:r>
          </a:p>
          <a:p>
            <a:pPr algn="l"/>
            <a:endParaRPr lang="en-GB" sz="5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5000" dirty="0"/>
              <a:t>HW </a:t>
            </a:r>
            <a:r>
              <a:rPr lang="en-GB" sz="5000" dirty="0" err="1"/>
              <a:t>cfd</a:t>
            </a:r>
            <a:r>
              <a:rPr lang="en-GB" sz="5000" dirty="0"/>
              <a:t> behave like </a:t>
            </a:r>
            <a:r>
              <a:rPr lang="en-GB" sz="5000" dirty="0" err="1"/>
              <a:t>simpleCFD</a:t>
            </a:r>
            <a:r>
              <a:rPr lang="en-GB" sz="5000" dirty="0"/>
              <a:t> (as expected)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5000" dirty="0" err="1"/>
              <a:t>ZarrCFD</a:t>
            </a:r>
            <a:r>
              <a:rPr lang="en-GB" sz="5000" dirty="0"/>
              <a:t> performs worsen than simple CFD (sorry Roberto)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5000" dirty="0"/>
              <a:t>The </a:t>
            </a:r>
            <a:r>
              <a:rPr lang="en-GB" sz="5000" dirty="0" err="1"/>
              <a:t>simpleCFD</a:t>
            </a:r>
            <a:r>
              <a:rPr lang="en-GB" sz="5000" dirty="0"/>
              <a:t> fraction that lead to resolution remains 20%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9938AB-9B86-FF48-AF3D-26AE029C398D}"/>
              </a:ext>
            </a:extLst>
          </p:cNvPr>
          <p:cNvCxnSpPr/>
          <p:nvPr/>
        </p:nvCxnSpPr>
        <p:spPr>
          <a:xfrm flipH="1" flipV="1">
            <a:off x="10907486" y="8577943"/>
            <a:ext cx="2917371" cy="5660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84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E4AA-6899-6640-8F5E-05CE1B421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TW response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8B56F-2DB2-AA4A-A767-1A2F6119A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3315-A702-3E46-ABF7-AD22987D2D12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CBC5B-E1BC-274A-8545-FE62F0FF8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9BA7A-5B55-0342-9F85-B8D11F87D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"/>
          <a:stretch/>
        </p:blipFill>
        <p:spPr>
          <a:xfrm>
            <a:off x="726831" y="2016372"/>
            <a:ext cx="10949354" cy="10008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448C1A-427D-3A47-B178-E15CE3DCFA94}"/>
              </a:ext>
            </a:extLst>
          </p:cNvPr>
          <p:cNvSpPr txBox="1"/>
          <p:nvPr/>
        </p:nvSpPr>
        <p:spPr>
          <a:xfrm>
            <a:off x="5533292" y="3094892"/>
            <a:ext cx="60491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000" dirty="0"/>
              <a:t>12C @ 200 MeV/u with C target**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473D6-A10D-144E-8845-7C6CA803C754}"/>
              </a:ext>
            </a:extLst>
          </p:cNvPr>
          <p:cNvSpPr txBox="1"/>
          <p:nvPr/>
        </p:nvSpPr>
        <p:spPr>
          <a:xfrm>
            <a:off x="1125415" y="11934093"/>
            <a:ext cx="6901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0" dirty="0"/>
              <a:t>**except GSI 16O @ 400 MeV/u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CE313-98A3-3C49-ABB1-76817BE4E8AB}"/>
              </a:ext>
            </a:extLst>
          </p:cNvPr>
          <p:cNvSpPr txBox="1"/>
          <p:nvPr/>
        </p:nvSpPr>
        <p:spPr>
          <a:xfrm>
            <a:off x="2145323" y="3200400"/>
            <a:ext cx="2379177" cy="8617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GB" sz="5000" b="1" dirty="0"/>
              <a:t>TW </a:t>
            </a:r>
            <a:r>
              <a:rPr lang="en-GB" sz="5000" b="1" dirty="0" err="1"/>
              <a:t>reso</a:t>
            </a:r>
            <a:endParaRPr lang="en-GB" sz="5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776F0-1FB0-CC4A-9F50-ECA2F28B48D4}"/>
              </a:ext>
            </a:extLst>
          </p:cNvPr>
          <p:cNvSpPr txBox="1"/>
          <p:nvPr/>
        </p:nvSpPr>
        <p:spPr>
          <a:xfrm>
            <a:off x="12467064" y="3300761"/>
            <a:ext cx="1066056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5000" dirty="0">
                <a:solidFill>
                  <a:schemeClr val="tx1"/>
                </a:solidFill>
              </a:rPr>
              <a:t>Looking at the </a:t>
            </a:r>
            <a:r>
              <a:rPr lang="el-GR" sz="5000" dirty="0">
                <a:solidFill>
                  <a:schemeClr val="tx1"/>
                </a:solidFill>
              </a:rPr>
              <a:t>Δ</a:t>
            </a:r>
            <a:r>
              <a:rPr lang="en-US" sz="5000" dirty="0">
                <a:solidFill>
                  <a:schemeClr val="tx1"/>
                </a:solidFill>
              </a:rPr>
              <a:t>t between the central bars, the TW seems to be quite stable, even if numbers suggest that a tiny effect is present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5000" dirty="0">
              <a:solidFill>
                <a:schemeClr val="tx1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5000" dirty="0">
                <a:solidFill>
                  <a:schemeClr val="tx1"/>
                </a:solidFill>
              </a:rPr>
              <a:t>However, the TW contribution to the </a:t>
            </a:r>
            <a:r>
              <a:rPr lang="en-US" sz="5000" dirty="0" err="1">
                <a:solidFill>
                  <a:schemeClr val="tx1"/>
                </a:solidFill>
              </a:rPr>
              <a:t>ToF</a:t>
            </a:r>
            <a:r>
              <a:rPr lang="en-US" sz="5000" dirty="0">
                <a:solidFill>
                  <a:schemeClr val="tx1"/>
                </a:solidFill>
              </a:rPr>
              <a:t> is negligible as expected</a:t>
            </a:r>
          </a:p>
        </p:txBody>
      </p:sp>
    </p:spTree>
    <p:extLst>
      <p:ext uri="{BB962C8B-B14F-4D97-AF65-F5344CB8AC3E}">
        <p14:creationId xmlns:p14="http://schemas.microsoft.com/office/powerpoint/2010/main" val="3458559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BB99A-8665-3F42-8A3B-B67F2ACC0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1580-EB85-3142-9CF5-3E0A955E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00812" y="2335279"/>
            <a:ext cx="9679354" cy="8702675"/>
          </a:xfrm>
        </p:spPr>
        <p:txBody>
          <a:bodyPr>
            <a:normAutofit fontScale="25000" lnSpcReduction="20000"/>
          </a:bodyPr>
          <a:lstStyle/>
          <a:p>
            <a:r>
              <a:rPr lang="en-GB" sz="18400" dirty="0"/>
              <a:t>Method 1:</a:t>
            </a:r>
          </a:p>
          <a:p>
            <a:pPr marL="0" indent="0">
              <a:buNone/>
            </a:pPr>
            <a:endParaRPr lang="en-GB" sz="18400" dirty="0"/>
          </a:p>
          <a:p>
            <a:pPr lvl="1"/>
            <a:r>
              <a:rPr lang="en-GB" sz="18400" dirty="0"/>
              <a:t>We can not unfold the resolution contribution due to  the clock synchronization!</a:t>
            </a:r>
          </a:p>
          <a:p>
            <a:pPr marL="457200" lvl="1" indent="0">
              <a:buNone/>
            </a:pPr>
            <a:endParaRPr lang="en-GB" sz="18400" dirty="0"/>
          </a:p>
          <a:p>
            <a:r>
              <a:rPr lang="en-GB" sz="18400" dirty="0"/>
              <a:t>Method2:</a:t>
            </a:r>
          </a:p>
          <a:p>
            <a:endParaRPr lang="en-GB" sz="18400" dirty="0"/>
          </a:p>
          <a:p>
            <a:pPr marL="457200" lvl="1" indent="0">
              <a:buNone/>
            </a:pPr>
            <a:endParaRPr lang="en-GB" sz="18400" dirty="0"/>
          </a:p>
          <a:p>
            <a:pPr marL="457200" lvl="1" indent="0">
              <a:buNone/>
            </a:pPr>
            <a:endParaRPr lang="en-GB" sz="18400" dirty="0"/>
          </a:p>
          <a:p>
            <a:pPr marL="457200" lvl="1" indent="0">
              <a:buNone/>
            </a:pPr>
            <a:endParaRPr lang="en-GB" sz="18400" dirty="0"/>
          </a:p>
          <a:p>
            <a:pPr lvl="1"/>
            <a:r>
              <a:rPr lang="en-GB" sz="18400" dirty="0"/>
              <a:t>	Correlation between channels is not taken into account</a:t>
            </a:r>
          </a:p>
          <a:p>
            <a:pPr lvl="1"/>
            <a:r>
              <a:rPr lang="en-GB" sz="18400" dirty="0"/>
              <a:t>Not exactly the method that we use to compute the </a:t>
            </a:r>
            <a:r>
              <a:rPr lang="en-GB" sz="18400" dirty="0" err="1"/>
              <a:t>ToF</a:t>
            </a:r>
            <a:endParaRPr lang="en-GB" sz="18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43883-A768-CA42-A9C3-38AF9E2E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9E589-A68A-E448-88CF-D46F77044E4B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DCA4C-0FFA-684C-9E16-94D6A776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0CB897BD-A3C1-D243-9EEB-587ABE3376CC}"/>
              </a:ext>
            </a:extLst>
          </p:cNvPr>
          <p:cNvGraphicFramePr>
            <a:graphicFrameLocks/>
          </p:cNvGraphicFramePr>
          <p:nvPr/>
        </p:nvGraphicFramePr>
        <p:xfrm>
          <a:off x="707536" y="2696307"/>
          <a:ext cx="11929940" cy="6795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2485">
                  <a:extLst>
                    <a:ext uri="{9D8B030D-6E8A-4147-A177-3AD203B41FA5}">
                      <a16:colId xmlns:a16="http://schemas.microsoft.com/office/drawing/2014/main" val="1657841508"/>
                    </a:ext>
                  </a:extLst>
                </a:gridCol>
                <a:gridCol w="2982485">
                  <a:extLst>
                    <a:ext uri="{9D8B030D-6E8A-4147-A177-3AD203B41FA5}">
                      <a16:colId xmlns:a16="http://schemas.microsoft.com/office/drawing/2014/main" val="3642573203"/>
                    </a:ext>
                  </a:extLst>
                </a:gridCol>
                <a:gridCol w="2982485">
                  <a:extLst>
                    <a:ext uri="{9D8B030D-6E8A-4147-A177-3AD203B41FA5}">
                      <a16:colId xmlns:a16="http://schemas.microsoft.com/office/drawing/2014/main" val="806083898"/>
                    </a:ext>
                  </a:extLst>
                </a:gridCol>
                <a:gridCol w="2982485">
                  <a:extLst>
                    <a:ext uri="{9D8B030D-6E8A-4147-A177-3AD203B41FA5}">
                      <a16:colId xmlns:a16="http://schemas.microsoft.com/office/drawing/2014/main" val="2167112204"/>
                    </a:ext>
                  </a:extLst>
                </a:gridCol>
              </a:tblGrid>
              <a:tr h="915987">
                <a:tc>
                  <a:txBody>
                    <a:bodyPr/>
                    <a:lstStyle/>
                    <a:p>
                      <a:pPr algn="ctr"/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dirty="0"/>
                        <a:t>σ</a:t>
                      </a:r>
                      <a:r>
                        <a:rPr lang="en-US" sz="4000" baseline="-25000" dirty="0"/>
                        <a:t>TW</a:t>
                      </a:r>
                      <a:endParaRPr lang="en-GB" sz="4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/>
                        <a:t> </a:t>
                      </a:r>
                      <a:r>
                        <a:rPr lang="el-GR" sz="4000" dirty="0"/>
                        <a:t>σ</a:t>
                      </a:r>
                      <a:r>
                        <a:rPr lang="en-US" sz="4000" baseline="-25000" dirty="0"/>
                        <a:t>ST </a:t>
                      </a:r>
                      <a:r>
                        <a:rPr lang="en-US" sz="4000" baseline="0" dirty="0"/>
                        <a:t>(Met1)</a:t>
                      </a:r>
                      <a:endParaRPr lang="en-GB" sz="4000" baseline="-25000" dirty="0"/>
                    </a:p>
                    <a:p>
                      <a:pPr algn="ctr"/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/>
                        <a:t> </a:t>
                      </a:r>
                      <a:r>
                        <a:rPr lang="el-GR" sz="4000" dirty="0"/>
                        <a:t>σ</a:t>
                      </a:r>
                      <a:r>
                        <a:rPr lang="en-US" sz="4000" baseline="-25000" dirty="0"/>
                        <a:t>ST </a:t>
                      </a:r>
                      <a:r>
                        <a:rPr lang="en-US" sz="4000" baseline="0" dirty="0"/>
                        <a:t>(Met2)</a:t>
                      </a:r>
                      <a:endParaRPr lang="en-GB" sz="4000" baseline="-25000" dirty="0"/>
                    </a:p>
                    <a:p>
                      <a:pPr algn="ctr"/>
                      <a:endParaRPr lang="en-GB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296787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GSI2021*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30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46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43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146392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CNAO2021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36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55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42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823670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CNAO2022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37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71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62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974161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HIT2022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48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509043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CNAO2023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40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76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60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1317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9FFF012-E635-F044-B100-37727AD1E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47" b="23349"/>
          <a:stretch/>
        </p:blipFill>
        <p:spPr>
          <a:xfrm>
            <a:off x="16432193" y="2505387"/>
            <a:ext cx="4991100" cy="961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7835C-C4CC-CB44-A884-51A730EF0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9077" y="5842455"/>
            <a:ext cx="4036648" cy="1548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DC1CAC-27E7-2B4A-894B-1DA717E2C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9285" y="5896708"/>
            <a:ext cx="3191365" cy="8557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85D19B-0358-3C4E-A981-C877D62E7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0927" y="7099788"/>
            <a:ext cx="3517900" cy="2095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49A27-7192-D341-A0D0-9AA556F1D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843" y="7083670"/>
            <a:ext cx="46101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26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BB99A-8665-3F42-8A3B-B67F2ACC0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1580-EB85-3142-9CF5-3E0A955E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3755" y="2562307"/>
            <a:ext cx="9679354" cy="8702675"/>
          </a:xfrm>
        </p:spPr>
        <p:txBody>
          <a:bodyPr>
            <a:normAutofit lnSpcReduction="10000"/>
          </a:bodyPr>
          <a:lstStyle/>
          <a:p>
            <a:r>
              <a:rPr lang="en-GB" sz="4600" dirty="0"/>
              <a:t>Comments:</a:t>
            </a:r>
            <a:br>
              <a:rPr lang="en-GB" sz="4600" dirty="0"/>
            </a:br>
            <a:endParaRPr lang="en-GB" sz="4600" dirty="0"/>
          </a:p>
          <a:p>
            <a:pPr lvl="1"/>
            <a:r>
              <a:rPr lang="en-GB" sz="4600" dirty="0"/>
              <a:t>The </a:t>
            </a:r>
            <a:r>
              <a:rPr lang="en-GB" sz="4600" b="1" u="sng" dirty="0"/>
              <a:t>ST channels power supply has been </a:t>
            </a:r>
            <a:r>
              <a:rPr lang="en-GB" sz="4600" b="1" u="sng" dirty="0" err="1"/>
              <a:t>slighlty</a:t>
            </a:r>
            <a:r>
              <a:rPr lang="en-GB" sz="4600" b="1" u="sng" dirty="0"/>
              <a:t> changed in each campaign </a:t>
            </a:r>
            <a:r>
              <a:rPr lang="en-GB" sz="4600" dirty="0"/>
              <a:t>to “equalize” noise (i.e. to have no random coincidences with majority=5) . A straight comparison is not really possible</a:t>
            </a:r>
            <a:br>
              <a:rPr lang="en-GB" sz="4600" dirty="0"/>
            </a:br>
            <a:endParaRPr lang="en-GB" sz="4600" dirty="0"/>
          </a:p>
          <a:p>
            <a:pPr lvl="1"/>
            <a:r>
              <a:rPr lang="en-GB" sz="4600" dirty="0"/>
              <a:t>Nevertheless, a significant difference is observed in CNAO202{2,3} campaigns </a:t>
            </a:r>
          </a:p>
          <a:p>
            <a:pPr lvl="1"/>
            <a:endParaRPr lang="en-GB" sz="4000" dirty="0"/>
          </a:p>
          <a:p>
            <a:pPr lvl="1"/>
            <a:endParaRPr lang="en-GB" sz="160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43883-A768-CA42-A9C3-38AF9E2E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9FB2-182F-0843-8B21-F8642B9BEE98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DCA4C-0FFA-684C-9E16-94D6A776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D203BAC2-B131-3B4E-9D39-C469CD3CD8DD}"/>
              </a:ext>
            </a:extLst>
          </p:cNvPr>
          <p:cNvGraphicFramePr>
            <a:graphicFrameLocks/>
          </p:cNvGraphicFramePr>
          <p:nvPr/>
        </p:nvGraphicFramePr>
        <p:xfrm>
          <a:off x="707536" y="2696307"/>
          <a:ext cx="11929940" cy="6795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2485">
                  <a:extLst>
                    <a:ext uri="{9D8B030D-6E8A-4147-A177-3AD203B41FA5}">
                      <a16:colId xmlns:a16="http://schemas.microsoft.com/office/drawing/2014/main" val="1657841508"/>
                    </a:ext>
                  </a:extLst>
                </a:gridCol>
                <a:gridCol w="2982485">
                  <a:extLst>
                    <a:ext uri="{9D8B030D-6E8A-4147-A177-3AD203B41FA5}">
                      <a16:colId xmlns:a16="http://schemas.microsoft.com/office/drawing/2014/main" val="3642573203"/>
                    </a:ext>
                  </a:extLst>
                </a:gridCol>
                <a:gridCol w="2982485">
                  <a:extLst>
                    <a:ext uri="{9D8B030D-6E8A-4147-A177-3AD203B41FA5}">
                      <a16:colId xmlns:a16="http://schemas.microsoft.com/office/drawing/2014/main" val="806083898"/>
                    </a:ext>
                  </a:extLst>
                </a:gridCol>
                <a:gridCol w="2982485">
                  <a:extLst>
                    <a:ext uri="{9D8B030D-6E8A-4147-A177-3AD203B41FA5}">
                      <a16:colId xmlns:a16="http://schemas.microsoft.com/office/drawing/2014/main" val="2167112204"/>
                    </a:ext>
                  </a:extLst>
                </a:gridCol>
              </a:tblGrid>
              <a:tr h="915987">
                <a:tc>
                  <a:txBody>
                    <a:bodyPr/>
                    <a:lstStyle/>
                    <a:p>
                      <a:pPr algn="ctr"/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 dirty="0"/>
                        <a:t>σ</a:t>
                      </a:r>
                      <a:r>
                        <a:rPr lang="en-US" sz="4000" baseline="-25000" dirty="0"/>
                        <a:t>TW</a:t>
                      </a:r>
                      <a:endParaRPr lang="en-GB" sz="4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/>
                        <a:t> </a:t>
                      </a:r>
                      <a:r>
                        <a:rPr lang="el-GR" sz="4000" dirty="0"/>
                        <a:t>σ</a:t>
                      </a:r>
                      <a:r>
                        <a:rPr lang="en-US" sz="4000" baseline="-25000" dirty="0"/>
                        <a:t>ST </a:t>
                      </a:r>
                      <a:r>
                        <a:rPr lang="en-US" sz="4000" baseline="0" dirty="0"/>
                        <a:t>(Met1)</a:t>
                      </a:r>
                      <a:endParaRPr lang="en-GB" sz="4000" baseline="-25000" dirty="0"/>
                    </a:p>
                    <a:p>
                      <a:pPr algn="ctr"/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/>
                        <a:t> </a:t>
                      </a:r>
                      <a:r>
                        <a:rPr lang="el-GR" sz="4000" dirty="0"/>
                        <a:t>σ</a:t>
                      </a:r>
                      <a:r>
                        <a:rPr lang="en-US" sz="4000" baseline="-25000" dirty="0"/>
                        <a:t>ST </a:t>
                      </a:r>
                      <a:r>
                        <a:rPr lang="en-US" sz="4000" baseline="0" dirty="0"/>
                        <a:t>(Met2)</a:t>
                      </a:r>
                      <a:endParaRPr lang="en-GB" sz="4000" baseline="-25000" dirty="0"/>
                    </a:p>
                    <a:p>
                      <a:pPr algn="ctr"/>
                      <a:endParaRPr lang="en-GB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296787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GSI2021*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30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46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43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146392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CNAO2021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36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55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42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823670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CNAO2022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37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71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62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974161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HIT2022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48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509043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CNAO2023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40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76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60 </a:t>
                      </a:r>
                      <a:r>
                        <a:rPr lang="en-GB" sz="4000" dirty="0" err="1"/>
                        <a:t>ps</a:t>
                      </a:r>
                      <a:endParaRPr lang="en-GB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13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950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66CE2-4290-3A48-8BE0-0933CD45F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0"/>
            <a:ext cx="19877314" cy="1957393"/>
          </a:xfrm>
        </p:spPr>
        <p:txBody>
          <a:bodyPr>
            <a:normAutofit/>
          </a:bodyPr>
          <a:lstStyle/>
          <a:p>
            <a:r>
              <a:rPr lang="en-GB" dirty="0"/>
              <a:t>An always useful reminder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1DF60-5BC6-E246-82F3-E7278E888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6D8F-0D2C-2947-BB27-A558F63C5026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7C9B7-1E26-5846-B2E2-248BE013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5C412-6D84-1C4F-BE2A-72D9DC86A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8"/>
          <a:stretch/>
        </p:blipFill>
        <p:spPr>
          <a:xfrm>
            <a:off x="10995101" y="2497873"/>
            <a:ext cx="12823903" cy="8641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1BC0B5-A08A-F448-85E7-3AA5415A3AD1}"/>
              </a:ext>
            </a:extLst>
          </p:cNvPr>
          <p:cNvSpPr txBox="1"/>
          <p:nvPr/>
        </p:nvSpPr>
        <p:spPr>
          <a:xfrm>
            <a:off x="18728739" y="9107360"/>
            <a:ext cx="449674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From W.R. Leo…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5FCE28F-A0D1-D941-A40E-3AB956BDC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961" y="2234632"/>
            <a:ext cx="10557727" cy="9897895"/>
          </a:xfrm>
        </p:spPr>
        <p:txBody>
          <a:bodyPr>
            <a:normAutofit lnSpcReduction="10000"/>
          </a:bodyPr>
          <a:lstStyle/>
          <a:p>
            <a:r>
              <a:rPr lang="en-GB" u="sng" dirty="0"/>
              <a:t>ST time evaluation method:</a:t>
            </a:r>
          </a:p>
          <a:p>
            <a:pPr lvl="1"/>
            <a:r>
              <a:rPr lang="en-GB" dirty="0"/>
              <a:t>The 8 collected signals are  summed up</a:t>
            </a:r>
          </a:p>
          <a:p>
            <a:pPr lvl="1"/>
            <a:r>
              <a:rPr lang="en-GB" dirty="0"/>
              <a:t>Time is taken @ 20% of max amplitude with respect to the baseline (using linear interpolation)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u="sng" dirty="0"/>
              <a:t>Resolution depends on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Time steepness</a:t>
            </a:r>
          </a:p>
          <a:p>
            <a:pPr lvl="1"/>
            <a:r>
              <a:rPr lang="en-GB" dirty="0"/>
              <a:t>Electronic noise</a:t>
            </a:r>
          </a:p>
          <a:p>
            <a:pPr lvl="1"/>
            <a:r>
              <a:rPr lang="en-GB" dirty="0"/>
              <a:t>Sampling rate, accuracy in amplitude and baseline evaluation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907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46844-8425-3E4E-B503-DACCE0807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 response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23327-A0D3-D644-9D4F-BA7D3147B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9A92-C2BC-E24E-B3FC-96E7DE331FF4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E61D1-2D1F-6949-B906-42ECB825C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97854-E705-414D-B12E-6CA04BB38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"/>
          <a:stretch/>
        </p:blipFill>
        <p:spPr>
          <a:xfrm>
            <a:off x="1359878" y="2156556"/>
            <a:ext cx="11183816" cy="10336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67BFC-17F8-8C45-A0A9-40C741DE2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515" y="2151018"/>
            <a:ext cx="10403254" cy="10403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3D03CB-7B35-DD42-9DBC-DE0B5EE81DE7}"/>
              </a:ext>
            </a:extLst>
          </p:cNvPr>
          <p:cNvSpPr txBox="1"/>
          <p:nvPr/>
        </p:nvSpPr>
        <p:spPr>
          <a:xfrm>
            <a:off x="2790092" y="3399692"/>
            <a:ext cx="57677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000" dirty="0"/>
              <a:t>CNAO2021 has the lower amplitude, unexpected…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AB15CB-F79A-AE44-A511-2ED5ECCBD321}"/>
              </a:ext>
            </a:extLst>
          </p:cNvPr>
          <p:cNvSpPr txBox="1"/>
          <p:nvPr/>
        </p:nvSpPr>
        <p:spPr>
          <a:xfrm>
            <a:off x="18211656" y="7012973"/>
            <a:ext cx="57677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000" dirty="0"/>
              <a:t>CNAO2023 has a more spread rise time distribution</a:t>
            </a:r>
          </a:p>
        </p:txBody>
      </p:sp>
    </p:spTree>
    <p:extLst>
      <p:ext uri="{BB962C8B-B14F-4D97-AF65-F5344CB8AC3E}">
        <p14:creationId xmlns:p14="http://schemas.microsoft.com/office/powerpoint/2010/main" val="384862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074F-D7FD-7C4D-A56F-23FDB76BE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927" y="0"/>
            <a:ext cx="18371128" cy="1957393"/>
          </a:xfrm>
        </p:spPr>
        <p:txBody>
          <a:bodyPr>
            <a:normAutofit/>
          </a:bodyPr>
          <a:lstStyle/>
          <a:p>
            <a:r>
              <a:rPr lang="en-US" dirty="0"/>
              <a:t>Noise…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EAA90-1379-3E44-9849-EE895B1A7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3A7B-E47A-264E-9F2C-8F241D3B2A95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AA944-08FC-8E43-AC7F-0851BE5B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E45574-18E8-3C4B-B5E7-8FD491690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19" y="2490951"/>
            <a:ext cx="10841671" cy="9533847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EEBAEE0-87B4-554E-A875-429218B1B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6062" y="2639921"/>
            <a:ext cx="10849114" cy="8702675"/>
          </a:xfrm>
        </p:spPr>
        <p:txBody>
          <a:bodyPr/>
          <a:lstStyle/>
          <a:p>
            <a:r>
              <a:rPr lang="en-GB" dirty="0"/>
              <a:t>Electronic noise (i.e. baseline fluctuations) seems to be significantly larger @ CNAO2023</a:t>
            </a:r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A107177-4194-CC47-B834-18A57A1B2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471472"/>
              </p:ext>
            </p:extLst>
          </p:nvPr>
        </p:nvGraphicFramePr>
        <p:xfrm>
          <a:off x="7638647" y="2640030"/>
          <a:ext cx="4703514" cy="538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757">
                  <a:extLst>
                    <a:ext uri="{9D8B030D-6E8A-4147-A177-3AD203B41FA5}">
                      <a16:colId xmlns:a16="http://schemas.microsoft.com/office/drawing/2014/main" val="247459485"/>
                    </a:ext>
                  </a:extLst>
                </a:gridCol>
                <a:gridCol w="2351757">
                  <a:extLst>
                    <a:ext uri="{9D8B030D-6E8A-4147-A177-3AD203B41FA5}">
                      <a16:colId xmlns:a16="http://schemas.microsoft.com/office/drawing/2014/main" val="187034092"/>
                    </a:ext>
                  </a:extLst>
                </a:gridCol>
              </a:tblGrid>
              <a:tr h="898000"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3200" dirty="0"/>
                        <a:t>σ</a:t>
                      </a:r>
                      <a:r>
                        <a:rPr lang="en-US" sz="3200" baseline="-25000" dirty="0"/>
                        <a:t>noise</a:t>
                      </a:r>
                      <a:endParaRPr lang="en-GB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44160"/>
                  </a:ext>
                </a:extLst>
              </a:tr>
              <a:tr h="898000">
                <a:tc>
                  <a:txBody>
                    <a:bodyPr/>
                    <a:lstStyle/>
                    <a:p>
                      <a:r>
                        <a:rPr lang="en-GB" sz="3200" dirty="0"/>
                        <a:t>GSI2021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12 mV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306281"/>
                  </a:ext>
                </a:extLst>
              </a:tr>
              <a:tr h="898000">
                <a:tc>
                  <a:txBody>
                    <a:bodyPr/>
                    <a:lstStyle/>
                    <a:p>
                      <a:r>
                        <a:rPr lang="en-GB" sz="3200" dirty="0"/>
                        <a:t>CNAO2021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11 mV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786549"/>
                  </a:ext>
                </a:extLst>
              </a:tr>
              <a:tr h="898000">
                <a:tc>
                  <a:txBody>
                    <a:bodyPr/>
                    <a:lstStyle/>
                    <a:p>
                      <a:r>
                        <a:rPr lang="en-GB" sz="3200" dirty="0"/>
                        <a:t>CNAO2022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13 mV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523292"/>
                  </a:ext>
                </a:extLst>
              </a:tr>
              <a:tr h="898000">
                <a:tc>
                  <a:txBody>
                    <a:bodyPr/>
                    <a:lstStyle/>
                    <a:p>
                      <a:r>
                        <a:rPr lang="en-GB" sz="3200" dirty="0"/>
                        <a:t>HIT2022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12 mV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600552"/>
                  </a:ext>
                </a:extLst>
              </a:tr>
              <a:tr h="898000">
                <a:tc>
                  <a:txBody>
                    <a:bodyPr/>
                    <a:lstStyle/>
                    <a:p>
                      <a:r>
                        <a:rPr lang="en-GB" sz="3200" dirty="0"/>
                        <a:t>CNAO2023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31 mV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88949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70D4D9F-D4A8-3243-B941-D6084934B4CE}"/>
              </a:ext>
            </a:extLst>
          </p:cNvPr>
          <p:cNvGrpSpPr/>
          <p:nvPr/>
        </p:nvGrpSpPr>
        <p:grpSpPr>
          <a:xfrm>
            <a:off x="13623128" y="5232932"/>
            <a:ext cx="9904364" cy="7165201"/>
            <a:chOff x="563110" y="5620215"/>
            <a:chExt cx="9904364" cy="71652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42E54C-39F4-3C48-95F3-1399BEF59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110" y="5620215"/>
              <a:ext cx="6980512" cy="65216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3F69B9-829F-7F4B-BC17-39A8662CB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075" t="8543" r="70383" b="73601"/>
            <a:stretch/>
          </p:blipFill>
          <p:spPr>
            <a:xfrm>
              <a:off x="5597911" y="8162693"/>
              <a:ext cx="4846517" cy="4609336"/>
            </a:xfrm>
            <a:prstGeom prst="rect">
              <a:avLst/>
            </a:prstGeom>
            <a:ln w="34925">
              <a:solidFill>
                <a:schemeClr val="accent1">
                  <a:alpha val="80000"/>
                </a:schemeClr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05AB12-D1BB-2D40-ADA6-2A737F6F457F}"/>
                </a:ext>
              </a:extLst>
            </p:cNvPr>
            <p:cNvSpPr/>
            <p:nvPr/>
          </p:nvSpPr>
          <p:spPr>
            <a:xfrm>
              <a:off x="4117147" y="6224141"/>
              <a:ext cx="1224874" cy="130762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F828F7-6A77-AA4A-95AA-9AE4CBED06B0}"/>
                </a:ext>
              </a:extLst>
            </p:cNvPr>
            <p:cNvCxnSpPr/>
            <p:nvPr/>
          </p:nvCxnSpPr>
          <p:spPr>
            <a:xfrm>
              <a:off x="5390147" y="6256421"/>
              <a:ext cx="5077327" cy="190099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2107F4-8110-924E-A623-3FE2E8CADB4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938" y="7541777"/>
              <a:ext cx="1456566" cy="5243639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1E28756-ABA9-FD44-A7EC-B8CB0CB0FD16}"/>
              </a:ext>
            </a:extLst>
          </p:cNvPr>
          <p:cNvSpPr txBox="1"/>
          <p:nvPr/>
        </p:nvSpPr>
        <p:spPr>
          <a:xfrm>
            <a:off x="19107807" y="8544910"/>
            <a:ext cx="43140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0" dirty="0"/>
              <a:t>Can be filtered?</a:t>
            </a:r>
          </a:p>
        </p:txBody>
      </p:sp>
    </p:spTree>
    <p:extLst>
      <p:ext uri="{BB962C8B-B14F-4D97-AF65-F5344CB8AC3E}">
        <p14:creationId xmlns:p14="http://schemas.microsoft.com/office/powerpoint/2010/main" val="3214897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7FDC9-D5D6-C945-97EE-EBB87DEC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Fourier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82ACA-2B8D-DE4E-A2E8-B6C255194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59" y="2356141"/>
            <a:ext cx="10659243" cy="968871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FFT implemented in shoe (ROOT libraries), still to be pushed</a:t>
            </a:r>
          </a:p>
          <a:p>
            <a:endParaRPr lang="en-GB" dirty="0"/>
          </a:p>
          <a:p>
            <a:r>
              <a:rPr lang="en-GB" dirty="0"/>
              <a:t>Clear peaks due to electronic noise can be observed in frequency spectrum</a:t>
            </a:r>
          </a:p>
          <a:p>
            <a:endParaRPr lang="en-GB" dirty="0"/>
          </a:p>
          <a:p>
            <a:r>
              <a:rPr lang="en-GB" dirty="0"/>
              <a:t>Let’s try to implement a filter. The idea is to :</a:t>
            </a:r>
          </a:p>
          <a:p>
            <a:pPr lvl="1"/>
            <a:r>
              <a:rPr lang="en-GB" dirty="0"/>
              <a:t>Compute the frequency spectrum event-by-event</a:t>
            </a:r>
          </a:p>
          <a:p>
            <a:pPr lvl="1"/>
            <a:r>
              <a:rPr lang="en-GB" dirty="0"/>
              <a:t>Apply a filter</a:t>
            </a:r>
          </a:p>
          <a:p>
            <a:pPr lvl="1"/>
            <a:r>
              <a:rPr lang="en-GB" dirty="0"/>
              <a:t>Compute the inverse Fourier transform on the manipulated spectrum to re-obtain the signal in the time domain 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3D6D-1B86-E649-AD28-38F17EB37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E5294-F3AD-1D46-BF0B-E7A5640D33FF}" type="datetime1">
              <a:rPr lang="it-IT" smtClean="0"/>
              <a:t>11/12/23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C9C6A-4E02-454F-BAEB-F81384100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 general meeting, Trento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AB70EF-AB46-FE48-975A-0D6C8212F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428" y="1975469"/>
            <a:ext cx="11543992" cy="10061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62783-8E61-FA4B-AFD5-CC7B8095CB01}"/>
              </a:ext>
            </a:extLst>
          </p:cNvPr>
          <p:cNvSpPr txBox="1"/>
          <p:nvPr/>
        </p:nvSpPr>
        <p:spPr>
          <a:xfrm>
            <a:off x="15350836" y="2632364"/>
            <a:ext cx="6516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/>
              <a:t>230 MHz peak observed in waveform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ECED48-5693-4C43-98C2-C8A3A981DAF1}"/>
              </a:ext>
            </a:extLst>
          </p:cNvPr>
          <p:cNvCxnSpPr>
            <a:cxnSpLocks/>
          </p:cNvCxnSpPr>
          <p:nvPr/>
        </p:nvCxnSpPr>
        <p:spPr>
          <a:xfrm flipV="1">
            <a:off x="14325600" y="3158836"/>
            <a:ext cx="914400" cy="720437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E1FD6D5-5E51-2944-BB5C-D57818975DEA}"/>
              </a:ext>
            </a:extLst>
          </p:cNvPr>
          <p:cNvSpPr txBox="1"/>
          <p:nvPr/>
        </p:nvSpPr>
        <p:spPr>
          <a:xfrm>
            <a:off x="13116911" y="9995338"/>
            <a:ext cx="5738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000" dirty="0"/>
              <a:t>average on ~ </a:t>
            </a:r>
            <a:r>
              <a:rPr lang="en-GB" sz="5000" dirty="0" err="1"/>
              <a:t>kEvents</a:t>
            </a:r>
            <a:endParaRPr lang="en-GB" sz="5000" dirty="0"/>
          </a:p>
        </p:txBody>
      </p:sp>
    </p:spTree>
    <p:extLst>
      <p:ext uri="{BB962C8B-B14F-4D97-AF65-F5344CB8AC3E}">
        <p14:creationId xmlns:p14="http://schemas.microsoft.com/office/powerpoint/2010/main" val="387904307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5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SBAI" id="{298EBFCB-3C91-C547-BF0D-D6BCA4226630}" vid="{19344E28-3506-4C48-A205-6524F0A52FEC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244</TotalTime>
  <Words>1273</Words>
  <Application>Microsoft Macintosh PowerPoint</Application>
  <PresentationFormat>Custom</PresentationFormat>
  <Paragraphs>291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Helvetica Neue</vt:lpstr>
      <vt:lpstr>Helvetica Neue Medium</vt:lpstr>
      <vt:lpstr>Wingdings</vt:lpstr>
      <vt:lpstr>Custom Design</vt:lpstr>
      <vt:lpstr>ST performance @ CNAO vs past campaigns</vt:lpstr>
      <vt:lpstr>ToF Comparison with the past campaigns</vt:lpstr>
      <vt:lpstr>TW response</vt:lpstr>
      <vt:lpstr>ST performance</vt:lpstr>
      <vt:lpstr>ST performance</vt:lpstr>
      <vt:lpstr>An always useful reminder</vt:lpstr>
      <vt:lpstr>ST response</vt:lpstr>
      <vt:lpstr>Noise…</vt:lpstr>
      <vt:lpstr>Fourier analysis</vt:lpstr>
      <vt:lpstr>Filter</vt:lpstr>
      <vt:lpstr>Effect on the ST response</vt:lpstr>
      <vt:lpstr>Effect on time of flight</vt:lpstr>
      <vt:lpstr>Conclusions</vt:lpstr>
      <vt:lpstr>Addendum: beam tuning @ CNAO2023</vt:lpstr>
      <vt:lpstr>Final report I</vt:lpstr>
      <vt:lpstr>Final report II</vt:lpstr>
      <vt:lpstr>Backup</vt:lpstr>
      <vt:lpstr>ST single channels response (Amplitude)</vt:lpstr>
      <vt:lpstr>ST single channels response (Rise Time)</vt:lpstr>
      <vt:lpstr>ST single channels response (Time reso)</vt:lpstr>
      <vt:lpstr>Noise</vt:lpstr>
      <vt:lpstr>WaveDream clocks synchronisation and time calibration</vt:lpstr>
      <vt:lpstr>Test in lab with LED</vt:lpstr>
      <vt:lpstr>Test in lab with LED</vt:lpstr>
      <vt:lpstr>Are we able to improve resolution with software trick?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performance @ CNAO vs past campaign</dc:title>
  <dc:creator>Giacomo Traini</dc:creator>
  <cp:lastModifiedBy>Giacomo Traini</cp:lastModifiedBy>
  <cp:revision>38</cp:revision>
  <cp:lastPrinted>2021-11-29T08:15:29Z</cp:lastPrinted>
  <dcterms:created xsi:type="dcterms:W3CDTF">2023-12-11T07:55:20Z</dcterms:created>
  <dcterms:modified xsi:type="dcterms:W3CDTF">2023-12-11T12:00:20Z</dcterms:modified>
</cp:coreProperties>
</file>