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>
  <p:sldMasterIdLst>
    <p:sldMasterId id="2147483651" r:id="rId1"/>
  </p:sldMasterIdLst>
  <p:notesMasterIdLst>
    <p:notesMasterId r:id="rId8"/>
  </p:notesMasterIdLst>
  <p:handoutMasterIdLst>
    <p:handoutMasterId r:id="rId9"/>
  </p:handoutMasterIdLst>
  <p:sldIdLst>
    <p:sldId id="269" r:id="rId2"/>
    <p:sldId id="274" r:id="rId3"/>
    <p:sldId id="273" r:id="rId4"/>
    <p:sldId id="271" r:id="rId5"/>
    <p:sldId id="275" r:id="rId6"/>
    <p:sldId id="276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2B35"/>
    <a:srgbClr val="00CE00"/>
    <a:srgbClr val="235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85"/>
    <p:restoredTop sz="96327"/>
  </p:normalViewPr>
  <p:slideViewPr>
    <p:cSldViewPr snapToGrid="0" snapToObjects="1">
      <p:cViewPr>
        <p:scale>
          <a:sx n="54" d="100"/>
          <a:sy n="54" d="100"/>
        </p:scale>
        <p:origin x="1088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45C391-A2FF-F04B-B149-3F74BE125E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D752FA-3B10-9440-95FF-5F2D5BA298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C2275-F6BD-4D49-847E-4245515485A9}" type="datetimeFigureOut">
              <a:rPr lang="en-GB" smtClean="0"/>
              <a:t>12/12/2023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1474BC-DE20-D34D-9010-9D0C3A535C0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3E6AD2-FFA3-F045-9053-FE85B4101BE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9027B-6B79-A548-8E44-6ED8C5BEDE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613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9B0F9-CD68-FF49-8408-353AE765A5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14134" y="5113866"/>
            <a:ext cx="18288000" cy="1770592"/>
          </a:xfrm>
        </p:spPr>
        <p:txBody>
          <a:bodyPr anchor="b">
            <a:normAutofit/>
          </a:bodyPr>
          <a:lstStyle>
            <a:lvl1pPr algn="ctr">
              <a:defRPr sz="10000"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93EF3E-C19E-814B-A0CC-BD4922942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068608"/>
            <a:ext cx="18288000" cy="1127125"/>
          </a:xfrm>
        </p:spPr>
        <p:txBody>
          <a:bodyPr>
            <a:normAutofit/>
          </a:bodyPr>
          <a:lstStyle>
            <a:lvl1pPr marL="0" indent="0" algn="ctr">
              <a:buNone/>
              <a:defRPr sz="5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5AFBDB2-5BF8-F742-9105-9E3DD32AEC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7863" y="9855730"/>
            <a:ext cx="13208000" cy="1049337"/>
          </a:xfrm>
        </p:spPr>
        <p:txBody>
          <a:bodyPr/>
          <a:lstStyle>
            <a:lvl1pPr marL="0" indent="0" algn="ctr">
              <a:buNone/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6736ED-C7B8-DA47-A31E-792B32DBE3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326" y="10843357"/>
            <a:ext cx="2280653" cy="23562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414EDC-31B1-7647-B834-7611A55BEC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71" y="10678023"/>
            <a:ext cx="4407234" cy="27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3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C6CA-9F0D-4E43-AA99-64C09D7B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67" y="0"/>
            <a:ext cx="15527866" cy="1957393"/>
          </a:xfrm>
        </p:spPr>
        <p:txBody>
          <a:bodyPr>
            <a:normAutofit/>
          </a:bodyPr>
          <a:lstStyle>
            <a:lvl1pPr algn="ctr">
              <a:defRPr sz="7600">
                <a:solidFill>
                  <a:srgbClr val="23576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E4BDE-4576-9C47-96A3-BECCCDACDA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4800" y="2702983"/>
            <a:ext cx="21031200" cy="87026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5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67CB2-3E8B-E24B-8978-F48D32262B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6265" y="12815999"/>
            <a:ext cx="4995335" cy="666000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it-IT"/>
              <a:t>13/12/23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4C630-4F52-4142-9B12-4A9BD7D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63322" y="12814300"/>
            <a:ext cx="13057356" cy="664633"/>
          </a:xfrm>
        </p:spPr>
        <p:txBody>
          <a:bodyPr/>
          <a:lstStyle>
            <a:lvl1pPr>
              <a:defRPr b="1"/>
            </a:lvl1pPr>
          </a:lstStyle>
          <a:p>
            <a:r>
              <a:rPr lang="en-GB"/>
              <a:t>FOOT general meeting - Trento 2023</a:t>
            </a:r>
            <a:endParaRPr lang="en-GB" dirty="0"/>
          </a:p>
        </p:txBody>
      </p:sp>
      <p:sp>
        <p:nvSpPr>
          <p:cNvPr id="7" name="Rectangle">
            <a:extLst>
              <a:ext uri="{FF2B5EF4-FFF2-40B4-BE49-F238E27FC236}">
                <a16:creationId xmlns:a16="http://schemas.microsoft.com/office/drawing/2014/main" id="{3F0FA2F9-65E2-6347-A064-303A6E496893}"/>
              </a:ext>
            </a:extLst>
          </p:cNvPr>
          <p:cNvSpPr/>
          <p:nvPr userDrawn="1"/>
        </p:nvSpPr>
        <p:spPr>
          <a:xfrm>
            <a:off x="229932" y="1741663"/>
            <a:ext cx="23827301" cy="187276"/>
          </a:xfrm>
          <a:prstGeom prst="rect">
            <a:avLst/>
          </a:prstGeom>
          <a:solidFill>
            <a:srgbClr val="23576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9ED4458D-EAB5-FF48-B1C1-5A5A50E9715A}"/>
              </a:ext>
            </a:extLst>
          </p:cNvPr>
          <p:cNvSpPr txBox="1">
            <a:spLocks/>
          </p:cNvSpPr>
          <p:nvPr userDrawn="1"/>
        </p:nvSpPr>
        <p:spPr>
          <a:xfrm>
            <a:off x="23125991" y="12816000"/>
            <a:ext cx="831272" cy="666000"/>
          </a:xfrm>
          <a:prstGeom prst="rect">
            <a:avLst/>
          </a:prstGeom>
          <a:ln w="47625">
            <a:solidFill>
              <a:srgbClr val="782B35"/>
            </a:solidFill>
          </a:ln>
        </p:spPr>
        <p:txBody>
          <a:bodyPr vert="horz" lIns="91440" tIns="45720" rIns="91440" bIns="45720" rtlCol="0" anchor="ctr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5E5E5E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fld id="{30D9E30B-C36D-3240-8ECF-8B74A298D985}" type="slidenum">
              <a:rPr lang="en-GB" b="1" smtClean="0">
                <a:solidFill>
                  <a:srgbClr val="782B35"/>
                </a:solidFill>
              </a:rPr>
              <a:pPr algn="ctr"/>
              <a:t>‹#›</a:t>
            </a:fld>
            <a:endParaRPr lang="en-GB" b="1" dirty="0">
              <a:solidFill>
                <a:srgbClr val="782B35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ECB348-E1AF-2E4B-B115-C4DE576EB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0804" y="144378"/>
            <a:ext cx="1410060" cy="145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09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249305-AE67-C34B-9E80-A98435B3A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120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844BE-A543-4647-BD94-29FDBA8D4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A16F4-790A-9045-9639-A165DE031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13/12/23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02FAF-60A9-2740-B298-42FF88A2C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FOOT general meeting - Trento 2023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DA7A0-24DD-E74C-8DB4-6D61557C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0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6D393-D62A-1649-AB9A-41A875FAF9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179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50000"/>
            <a:lumOff val="50000"/>
          </a:schemeClr>
        </a:buClr>
        <a:buSzPct val="120000"/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70000"/>
        <a:buFont typeface="Wingdings" pitchFamily="2" charset="2"/>
        <a:buChar char="Ø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1323113/abstracts/" TargetMode="External"/><Relationship Id="rId3" Type="http://schemas.openxmlformats.org/officeDocument/2006/relationships/hyperlink" Target="http://www.pi.infn.it/pm" TargetMode="External"/><Relationship Id="rId7" Type="http://schemas.openxmlformats.org/officeDocument/2006/relationships/hyperlink" Target="https://indico.cern.ch/event/1339557/" TargetMode="External"/><Relationship Id="rId2" Type="http://schemas.openxmlformats.org/officeDocument/2006/relationships/hyperlink" Target="https://indico.mitp.uni-mainz.de/event/38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cr2024.org/index.html" TargetMode="External"/><Relationship Id="rId5" Type="http://schemas.openxmlformats.org/officeDocument/2006/relationships/hyperlink" Target="https://nn2024.triumf.ca/" TargetMode="External"/><Relationship Id="rId4" Type="http://schemas.openxmlformats.org/officeDocument/2006/relationships/hyperlink" Target="https://agenda.infn.it/e/infn2024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ndico.cern.ch/event/1323113/abstracts/" TargetMode="External"/><Relationship Id="rId3" Type="http://schemas.openxmlformats.org/officeDocument/2006/relationships/hyperlink" Target="http://www.pi.infn.it/pm" TargetMode="External"/><Relationship Id="rId7" Type="http://schemas.openxmlformats.org/officeDocument/2006/relationships/hyperlink" Target="https://indico.cern.ch/event/1339557/" TargetMode="External"/><Relationship Id="rId2" Type="http://schemas.openxmlformats.org/officeDocument/2006/relationships/hyperlink" Target="https://indico.mitp.uni-mainz.de/event/38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ccr2024.org/index.html" TargetMode="External"/><Relationship Id="rId11" Type="http://schemas.openxmlformats.org/officeDocument/2006/relationships/image" Target="../media/image7.gif"/><Relationship Id="rId5" Type="http://schemas.openxmlformats.org/officeDocument/2006/relationships/hyperlink" Target="https://nn2024.triumf.ca/" TargetMode="External"/><Relationship Id="rId10" Type="http://schemas.openxmlformats.org/officeDocument/2006/relationships/image" Target="../media/image6.gif"/><Relationship Id="rId4" Type="http://schemas.openxmlformats.org/officeDocument/2006/relationships/hyperlink" Target="https://agenda.infn.it/e/infn2024" TargetMode="External"/><Relationship Id="rId9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17E31-0EE4-454B-9F82-34B1B29787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EB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6480CE-7229-8A44-8829-794BCCD0E0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Giacomo Traini, </a:t>
            </a:r>
            <a:r>
              <a:rPr lang="en-GB" dirty="0" err="1"/>
              <a:t>Aafke</a:t>
            </a:r>
            <a:r>
              <a:rPr lang="en-GB" dirty="0"/>
              <a:t> </a:t>
            </a:r>
            <a:r>
              <a:rPr lang="en-GB" dirty="0" err="1"/>
              <a:t>Kraan</a:t>
            </a:r>
            <a:r>
              <a:rPr lang="en-GB" dirty="0"/>
              <a:t>, Adele </a:t>
            </a:r>
            <a:r>
              <a:rPr lang="en-GB" dirty="0" err="1"/>
              <a:t>Lauria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98EA2-2F7C-C142-848A-E0DE5B2B31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FOOT general meeting, Trento 13</a:t>
            </a:r>
            <a:r>
              <a:rPr lang="en-GB" baseline="30000" dirty="0"/>
              <a:t>th</a:t>
            </a:r>
            <a:r>
              <a:rPr lang="en-GB" dirty="0"/>
              <a:t> December 2023</a:t>
            </a:r>
          </a:p>
        </p:txBody>
      </p:sp>
    </p:spTree>
    <p:extLst>
      <p:ext uri="{BB962C8B-B14F-4D97-AF65-F5344CB8AC3E}">
        <p14:creationId xmlns:p14="http://schemas.microsoft.com/office/powerpoint/2010/main" val="274479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B074F-D7FD-7C4D-A56F-23FDB76B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Papers 2023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EAA90-1379-3E44-9849-EE895B1A7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8AA944-08FC-8E43-AC7F-0851BE5B1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Trento 2023</a:t>
            </a:r>
            <a:endParaRPr lang="en-GB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CE7620-7B28-CF4F-B45E-5D712FE7F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799112"/>
              </p:ext>
            </p:extLst>
          </p:nvPr>
        </p:nvGraphicFramePr>
        <p:xfrm>
          <a:off x="760395" y="2069431"/>
          <a:ext cx="22821498" cy="7904384"/>
        </p:xfrm>
        <a:graphic>
          <a:graphicData uri="http://schemas.openxmlformats.org/drawingml/2006/table">
            <a:tbl>
              <a:tblPr/>
              <a:tblGrid>
                <a:gridCol w="3579517">
                  <a:extLst>
                    <a:ext uri="{9D8B030D-6E8A-4147-A177-3AD203B41FA5}">
                      <a16:colId xmlns:a16="http://schemas.microsoft.com/office/drawing/2014/main" val="1274773337"/>
                    </a:ext>
                  </a:extLst>
                </a:gridCol>
                <a:gridCol w="11467443">
                  <a:extLst>
                    <a:ext uri="{9D8B030D-6E8A-4147-A177-3AD203B41FA5}">
                      <a16:colId xmlns:a16="http://schemas.microsoft.com/office/drawing/2014/main" val="3870430178"/>
                    </a:ext>
                  </a:extLst>
                </a:gridCol>
                <a:gridCol w="3887269">
                  <a:extLst>
                    <a:ext uri="{9D8B030D-6E8A-4147-A177-3AD203B41FA5}">
                      <a16:colId xmlns:a16="http://schemas.microsoft.com/office/drawing/2014/main" val="3249765260"/>
                    </a:ext>
                  </a:extLst>
                </a:gridCol>
                <a:gridCol w="3887269">
                  <a:extLst>
                    <a:ext uri="{9D8B030D-6E8A-4147-A177-3AD203B41FA5}">
                      <a16:colId xmlns:a16="http://schemas.microsoft.com/office/drawing/2014/main" val="3082510813"/>
                    </a:ext>
                  </a:extLst>
                </a:gridCol>
              </a:tblGrid>
              <a:tr h="887236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L. Galli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The </a:t>
                      </a:r>
                      <a:r>
                        <a:rPr lang="it-IT" sz="26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600" b="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trigger of the FOOT </a:t>
                      </a:r>
                      <a:r>
                        <a:rPr lang="it-IT" sz="2600" b="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experiment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Proceeding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NIMA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30731"/>
                  </a:ext>
                </a:extLst>
              </a:tr>
              <a:tr h="887236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Ubaldi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FOOT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A first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cross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for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hadrontherapy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Proceeding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 Nuovo Cimento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772467"/>
                  </a:ext>
                </a:extLst>
              </a:tr>
              <a:tr h="887236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Ubaldi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60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60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60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cross </a:t>
                      </a:r>
                      <a:r>
                        <a:rPr lang="it-IT" sz="260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section</a:t>
                      </a:r>
                      <a:r>
                        <a:rPr lang="it-IT" sz="260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measurements</a:t>
                      </a:r>
                      <a:r>
                        <a:rPr lang="it-IT" sz="2600" i="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with the FOOT </a:t>
                      </a:r>
                      <a:r>
                        <a:rPr lang="it-IT" sz="2600" i="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experiment</a:t>
                      </a:r>
                      <a:endParaRPr lang="it-IT" sz="2600" i="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rtl="0" fontAlgn="b"/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Proceeding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Zakopane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proceeding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28903"/>
                  </a:ext>
                </a:extLst>
              </a:tr>
              <a:tr h="686352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Ridolfi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6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6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cross </a:t>
                      </a:r>
                      <a:r>
                        <a:rPr lang="it-IT" sz="26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  <a:r>
                        <a:rPr lang="it-IT" sz="26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measurements</a:t>
                      </a:r>
                      <a:r>
                        <a:rPr lang="it-IT" sz="26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the FOOT </a:t>
                      </a:r>
                      <a:r>
                        <a:rPr lang="it-IT" sz="26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endParaRPr lang="it-IT" sz="2600" b="0" dirty="0">
                        <a:solidFill>
                          <a:srgbClr val="1F1F1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Proceeding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EPJ Web of </a:t>
                      </a:r>
                      <a:r>
                        <a:rPr lang="it-IT" sz="26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Conferences</a:t>
                      </a:r>
                      <a:endParaRPr lang="it-IT" sz="2600" b="0" dirty="0">
                        <a:solidFill>
                          <a:srgbClr val="1F1F1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285633"/>
                  </a:ext>
                </a:extLst>
              </a:tr>
              <a:tr h="802096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A. Kraan 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Calibration and performance assessment of the TOF-Wall detector of the FOOT experiment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Proceeding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NIM A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671546"/>
                  </a:ext>
                </a:extLst>
              </a:tr>
              <a:tr h="887236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G. Galati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Charge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identification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fragments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produced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by 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16O 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200MeV/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400MeV/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C and C2H4 target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paper</a:t>
                      </a:r>
                      <a:endParaRPr lang="it-IT" sz="2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Frontiers</a:t>
                      </a:r>
                      <a:r>
                        <a:rPr lang="it-IT" sz="2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it-IT" sz="26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Physics</a:t>
                      </a:r>
                      <a:endParaRPr lang="it-IT" sz="26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603094"/>
                  </a:ext>
                </a:extLst>
              </a:tr>
              <a:tr h="887236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R. Zarella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Characterization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FOOT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neutron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detectors for 5</a:t>
                      </a:r>
                      <a:b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measurements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n_TOF</a:t>
                      </a:r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facility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paper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JINST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867655"/>
                  </a:ext>
                </a:extLst>
              </a:tr>
              <a:tr h="686352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 Peverini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new photon calibration method for silicon microstrip sensors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paper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JINST o NIMA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16596"/>
                  </a:ext>
                </a:extLst>
              </a:tr>
              <a:tr h="802096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M. </a:t>
                      </a:r>
                      <a:r>
                        <a:rPr lang="it-IT" sz="26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Montesi</a:t>
                      </a:r>
                      <a:endParaRPr lang="it-IT" sz="2600" b="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O16 ions at 200 MeV Nuclear reaction cross section on carbon and polyethilene targets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paper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 Physics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2756274"/>
                  </a:ext>
                </a:extLst>
              </a:tr>
              <a:tr h="419445"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 (PG)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Construction and </a:t>
                      </a:r>
                      <a:r>
                        <a:rPr lang="it-IT" sz="2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commissioning</a:t>
                      </a:r>
                      <a:r>
                        <a:rPr lang="it-IT" sz="2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</a:t>
                      </a:r>
                      <a:r>
                        <a:rPr lang="it-IT" sz="2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MicroStrip</a:t>
                      </a:r>
                      <a:r>
                        <a:rPr lang="it-IT" sz="2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Detector for the FOOT </a:t>
                      </a:r>
                      <a:r>
                        <a:rPr lang="it-IT" sz="2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endParaRPr lang="it-IT" sz="2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Research paper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28575" marR="28575" marT="19050" marB="1905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9960787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4811FFE9-02BD-1249-BA8F-3B249E06A144}"/>
              </a:ext>
            </a:extLst>
          </p:cNvPr>
          <p:cNvGrpSpPr/>
          <p:nvPr/>
        </p:nvGrpSpPr>
        <p:grpSpPr>
          <a:xfrm>
            <a:off x="18820044" y="10121608"/>
            <a:ext cx="3414805" cy="3231091"/>
            <a:chOff x="17517035" y="10395551"/>
            <a:chExt cx="1849732" cy="192821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BA107DD-A06A-5547-A90D-661C511845D3}"/>
                </a:ext>
              </a:extLst>
            </p:cNvPr>
            <p:cNvSpPr/>
            <p:nvPr/>
          </p:nvSpPr>
          <p:spPr>
            <a:xfrm>
              <a:off x="17517035" y="10452847"/>
              <a:ext cx="322730" cy="286871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BB4C61E-A78C-E647-AB8B-68AB58D9BB19}"/>
                </a:ext>
              </a:extLst>
            </p:cNvPr>
            <p:cNvSpPr/>
            <p:nvPr/>
          </p:nvSpPr>
          <p:spPr>
            <a:xfrm>
              <a:off x="17525999" y="11236758"/>
              <a:ext cx="322730" cy="28687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EACC817-CC4C-1C43-8DFB-B15E28F07204}"/>
                </a:ext>
              </a:extLst>
            </p:cNvPr>
            <p:cNvSpPr/>
            <p:nvPr/>
          </p:nvSpPr>
          <p:spPr>
            <a:xfrm>
              <a:off x="17534964" y="11636511"/>
              <a:ext cx="322730" cy="28687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2D932E-B4F0-8844-80A7-9D0B20EEDD4A}"/>
                </a:ext>
              </a:extLst>
            </p:cNvPr>
            <p:cNvSpPr/>
            <p:nvPr/>
          </p:nvSpPr>
          <p:spPr>
            <a:xfrm>
              <a:off x="17543928" y="12003979"/>
              <a:ext cx="322730" cy="286871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61E4487-8BEA-4C4F-97D3-0AA52085AA9F}"/>
                </a:ext>
              </a:extLst>
            </p:cNvPr>
            <p:cNvSpPr txBox="1"/>
            <p:nvPr/>
          </p:nvSpPr>
          <p:spPr>
            <a:xfrm>
              <a:off x="17881170" y="10395551"/>
              <a:ext cx="1036073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Published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CEF96A-EE5D-DA4F-B42B-EA01AA8FEA24}"/>
                </a:ext>
              </a:extLst>
            </p:cNvPr>
            <p:cNvSpPr txBox="1"/>
            <p:nvPr/>
          </p:nvSpPr>
          <p:spPr>
            <a:xfrm>
              <a:off x="17889199" y="11188683"/>
              <a:ext cx="1098592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Submitted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EB91717-CF93-BB41-9973-399FB86EF59B}"/>
                </a:ext>
              </a:extLst>
            </p:cNvPr>
            <p:cNvSpPr txBox="1"/>
            <p:nvPr/>
          </p:nvSpPr>
          <p:spPr>
            <a:xfrm>
              <a:off x="17892194" y="11584659"/>
              <a:ext cx="1474573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Revised by EB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C208F8-CC5D-4C44-B534-E7C28154F3F4}"/>
                </a:ext>
              </a:extLst>
            </p:cNvPr>
            <p:cNvSpPr txBox="1"/>
            <p:nvPr/>
          </p:nvSpPr>
          <p:spPr>
            <a:xfrm>
              <a:off x="17896548" y="11956425"/>
              <a:ext cx="591496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Draft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DC1611D-4624-3142-ABA1-0DDB2757EAAB}"/>
              </a:ext>
            </a:extLst>
          </p:cNvPr>
          <p:cNvSpPr txBox="1"/>
          <p:nvPr/>
        </p:nvSpPr>
        <p:spPr>
          <a:xfrm>
            <a:off x="1387241" y="10283388"/>
            <a:ext cx="1584198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50% detector performance, 50% analysis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5000" dirty="0"/>
              <a:t>Preview on 2024: two proceedings related to 2023 conferences, GSI data, </a:t>
            </a:r>
            <a:r>
              <a:rPr lang="en-GB" sz="5000" dirty="0" err="1"/>
              <a:t>calo</a:t>
            </a:r>
            <a:r>
              <a:rPr lang="en-GB" sz="5000" dirty="0"/>
              <a:t> performance?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5000" dirty="0"/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5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8EE21C-BD88-BB42-B208-D07BD0B4BBE6}"/>
              </a:ext>
            </a:extLst>
          </p:cNvPr>
          <p:cNvSpPr/>
          <p:nvPr/>
        </p:nvSpPr>
        <p:spPr>
          <a:xfrm>
            <a:off x="18839299" y="10875329"/>
            <a:ext cx="595794" cy="4807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2E9AE3-8557-F84F-8647-F29398331819}"/>
              </a:ext>
            </a:extLst>
          </p:cNvPr>
          <p:cNvSpPr txBox="1"/>
          <p:nvPr/>
        </p:nvSpPr>
        <p:spPr>
          <a:xfrm>
            <a:off x="19511532" y="10779319"/>
            <a:ext cx="470513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3400" dirty="0"/>
              <a:t>Accepted for publication</a:t>
            </a:r>
          </a:p>
        </p:txBody>
      </p:sp>
    </p:spTree>
    <p:extLst>
      <p:ext uri="{BB962C8B-B14F-4D97-AF65-F5344CB8AC3E}">
        <p14:creationId xmlns:p14="http://schemas.microsoft.com/office/powerpoint/2010/main" val="107854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772F1-3BD9-7B42-ACBE-87C91B8DD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Conferences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741F3-789E-934C-8520-B7C1506CE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5EBD8-44AB-A44F-A834-983299870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Trento 2023</a:t>
            </a:r>
            <a:endParaRPr lang="en-GB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350876C-1437-714A-B10A-4B7B6420A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379077"/>
              </p:ext>
            </p:extLst>
          </p:nvPr>
        </p:nvGraphicFramePr>
        <p:xfrm>
          <a:off x="777240" y="2286000"/>
          <a:ext cx="23042882" cy="6676855"/>
        </p:xfrm>
        <a:graphic>
          <a:graphicData uri="http://schemas.openxmlformats.org/drawingml/2006/table">
            <a:tbl>
              <a:tblPr/>
              <a:tblGrid>
                <a:gridCol w="5754423">
                  <a:extLst>
                    <a:ext uri="{9D8B030D-6E8A-4147-A177-3AD203B41FA5}">
                      <a16:colId xmlns:a16="http://schemas.microsoft.com/office/drawing/2014/main" val="2560823875"/>
                    </a:ext>
                  </a:extLst>
                </a:gridCol>
                <a:gridCol w="5754423">
                  <a:extLst>
                    <a:ext uri="{9D8B030D-6E8A-4147-A177-3AD203B41FA5}">
                      <a16:colId xmlns:a16="http://schemas.microsoft.com/office/drawing/2014/main" val="1923345106"/>
                    </a:ext>
                  </a:extLst>
                </a:gridCol>
                <a:gridCol w="5779613">
                  <a:extLst>
                    <a:ext uri="{9D8B030D-6E8A-4147-A177-3AD203B41FA5}">
                      <a16:colId xmlns:a16="http://schemas.microsoft.com/office/drawing/2014/main" val="1134481405"/>
                    </a:ext>
                  </a:extLst>
                </a:gridCol>
                <a:gridCol w="5754423">
                  <a:extLst>
                    <a:ext uri="{9D8B030D-6E8A-4147-A177-3AD203B41FA5}">
                      <a16:colId xmlns:a16="http://schemas.microsoft.com/office/drawing/2014/main" val="4118554944"/>
                    </a:ext>
                  </a:extLst>
                </a:gridCol>
              </a:tblGrid>
              <a:tr h="1038266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Bormio 2023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Bormio, </a:t>
                      </a:r>
                      <a:r>
                        <a:rPr lang="it-IT" sz="2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  <a:endParaRPr lang="it-IT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Francesca Cavanna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Measuring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Impact of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Interaction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Therapy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Radio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Protection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the FOOT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endParaRPr lang="it-IT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538585"/>
                  </a:ext>
                </a:extLst>
              </a:tr>
              <a:tr h="663973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PTCOG61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Madrid, Spain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Vincenzo Boccia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hadron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the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endParaRPr lang="it-IT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733908"/>
                  </a:ext>
                </a:extLst>
              </a:tr>
              <a:tr h="98950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 </a:t>
                      </a:r>
                      <a:r>
                        <a:rPr lang="it-IT" sz="2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Zakopane</a:t>
                      </a:r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Conference</a:t>
                      </a:r>
                    </a:p>
                  </a:txBody>
                  <a:tcPr marL="0" marR="0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Zakopane, Poland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Giacomo Ubaldi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cross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measurements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with the FOOT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endParaRPr lang="it-IT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784664"/>
                  </a:ext>
                </a:extLst>
              </a:tr>
              <a:tr h="2546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TIPP 2023</a:t>
                      </a:r>
                    </a:p>
                  </a:txBody>
                  <a:tcPr marL="9971" marR="9971" marT="6647" marB="6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Cape Cape Town, South Africa</a:t>
                      </a:r>
                    </a:p>
                    <a:p>
                      <a:pPr algn="l" rtl="0" fontAlgn="ctr"/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Town, South Africa</a:t>
                      </a:r>
                    </a:p>
                  </a:txBody>
                  <a:tcPr marL="9971" marR="9971" marT="6647" marB="664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Gaia </a:t>
                      </a:r>
                      <a:r>
                        <a:rPr lang="it-IT" sz="28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Franciosini</a:t>
                      </a:r>
                      <a:endParaRPr lang="it-IT" sz="2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Status of the FOOT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experiment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first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measurements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16O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cross </a:t>
                      </a:r>
                      <a:r>
                        <a:rPr lang="it-IT" sz="2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sections</a:t>
                      </a:r>
                      <a:r>
                        <a:rPr lang="it-IT" sz="2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on C target”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4713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GB" sz="2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Alessandro Valetti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Energy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response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function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calibration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FOOT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calorimeter</a:t>
                      </a:r>
                      <a:endParaRPr lang="it-IT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32466"/>
                  </a:ext>
                </a:extLst>
              </a:tr>
              <a:tr h="60696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SIF 2023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Salerno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Giuliana Galati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STUDY OF HADRON BEAM FRAGMENTATION WITH THE FOOT EXPERIMENT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11762"/>
                  </a:ext>
                </a:extLst>
              </a:tr>
              <a:tr h="55925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ICFNP 2023</a:t>
                      </a:r>
                    </a:p>
                  </a:txBody>
                  <a:tcPr marL="0" marR="0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Crete, Greece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Angelica De Gregorio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it-IT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9378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IPRD 2023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Siena, Italy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Roberto Zarrella</a:t>
                      </a: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Characterization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FOOT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neutron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detectors for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fragmentation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measurements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n_TOF</a:t>
                      </a:r>
                      <a:r>
                        <a:rPr lang="it-IT" sz="2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200" b="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facility</a:t>
                      </a:r>
                      <a:endParaRPr lang="it-IT" sz="2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971" marR="9971" marT="6647" marB="6647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90908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7509A0EB-D4F4-8646-8F4A-475C894112C4}"/>
              </a:ext>
            </a:extLst>
          </p:cNvPr>
          <p:cNvGrpSpPr/>
          <p:nvPr/>
        </p:nvGrpSpPr>
        <p:grpSpPr>
          <a:xfrm>
            <a:off x="1691582" y="10781647"/>
            <a:ext cx="1985612" cy="1318521"/>
            <a:chOff x="17525999" y="10844043"/>
            <a:chExt cx="1075567" cy="78685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AD5EE1-1F58-7A43-B812-22EB0AAA5AB8}"/>
                </a:ext>
              </a:extLst>
            </p:cNvPr>
            <p:cNvSpPr/>
            <p:nvPr/>
          </p:nvSpPr>
          <p:spPr>
            <a:xfrm>
              <a:off x="17525999" y="10892118"/>
              <a:ext cx="322730" cy="28687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592E340-CD8B-AE4B-A08C-94C444A3856D}"/>
                </a:ext>
              </a:extLst>
            </p:cNvPr>
            <p:cNvSpPr/>
            <p:nvPr/>
          </p:nvSpPr>
          <p:spPr>
            <a:xfrm>
              <a:off x="17531548" y="11311135"/>
              <a:ext cx="322730" cy="286871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5C6E3F0-A00F-284C-B95E-300BBE97FBD4}"/>
                </a:ext>
              </a:extLst>
            </p:cNvPr>
            <p:cNvSpPr txBox="1"/>
            <p:nvPr/>
          </p:nvSpPr>
          <p:spPr>
            <a:xfrm>
              <a:off x="17889199" y="10844043"/>
              <a:ext cx="505533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Oral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8AB8AEC-DD7F-B446-8EF8-08ABAD76635C}"/>
                </a:ext>
              </a:extLst>
            </p:cNvPr>
            <p:cNvSpPr txBox="1"/>
            <p:nvPr/>
          </p:nvSpPr>
          <p:spPr>
            <a:xfrm>
              <a:off x="17884164" y="11263555"/>
              <a:ext cx="717402" cy="3673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3400" dirty="0"/>
                <a:t>Poster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46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FE4AA-6899-6640-8F5E-05CE1B421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8B56F-2DB2-AA4A-A767-1A2F6119A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7CBC5B-E1BC-274A-8545-FE62F0FF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Trento 2023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0E7A9-9135-9F46-B6CF-17EEC0C775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4"/>
          <a:stretch/>
        </p:blipFill>
        <p:spPr>
          <a:xfrm>
            <a:off x="360615" y="2582445"/>
            <a:ext cx="16914341" cy="9136314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86972E39-6C76-E947-89A9-6DE80A5E6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0210" y="3035260"/>
            <a:ext cx="4529973" cy="8195133"/>
          </a:xfrm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B172ECEA-0E8A-0843-8188-DB7639BF3C66}"/>
              </a:ext>
            </a:extLst>
          </p:cNvPr>
          <p:cNvSpPr/>
          <p:nvPr/>
        </p:nvSpPr>
        <p:spPr>
          <a:xfrm>
            <a:off x="13306926" y="6136106"/>
            <a:ext cx="4475748" cy="1879724"/>
          </a:xfrm>
          <a:custGeom>
            <a:avLst/>
            <a:gdLst>
              <a:gd name="connsiteX0" fmla="*/ 0 w 4475748"/>
              <a:gd name="connsiteY0" fmla="*/ 0 h 1879724"/>
              <a:gd name="connsiteX1" fmla="*/ 2983832 w 4475748"/>
              <a:gd name="connsiteY1" fmla="*/ 1876926 h 1879724"/>
              <a:gd name="connsiteX2" fmla="*/ 4475748 w 4475748"/>
              <a:gd name="connsiteY2" fmla="*/ 336884 h 1879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5748" h="1879724">
                <a:moveTo>
                  <a:pt x="0" y="0"/>
                </a:moveTo>
                <a:cubicBezTo>
                  <a:pt x="1118937" y="910389"/>
                  <a:pt x="2237874" y="1820779"/>
                  <a:pt x="2983832" y="1876926"/>
                </a:cubicBezTo>
                <a:cubicBezTo>
                  <a:pt x="3729790" y="1933073"/>
                  <a:pt x="4102769" y="1134978"/>
                  <a:pt x="4475748" y="336884"/>
                </a:cubicBezTo>
              </a:path>
            </a:pathLst>
          </a:custGeom>
          <a:noFill/>
          <a:ln w="60325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577A5C-F47F-834D-BC47-116A8C8B8EA2}"/>
              </a:ext>
            </a:extLst>
          </p:cNvPr>
          <p:cNvSpPr txBox="1"/>
          <p:nvPr/>
        </p:nvSpPr>
        <p:spPr>
          <a:xfrm>
            <a:off x="17084842" y="10130589"/>
            <a:ext cx="14863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5000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93412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7934-3B42-5741-AD89-BE559FC9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first look at 2024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C30420E-B175-0D43-BDAA-5E12A0D59B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240048"/>
              </p:ext>
            </p:extLst>
          </p:nvPr>
        </p:nvGraphicFramePr>
        <p:xfrm>
          <a:off x="912492" y="2377440"/>
          <a:ext cx="22724750" cy="8732521"/>
        </p:xfrm>
        <a:graphic>
          <a:graphicData uri="http://schemas.openxmlformats.org/drawingml/2006/table">
            <a:tbl>
              <a:tblPr/>
              <a:tblGrid>
                <a:gridCol w="6677028">
                  <a:extLst>
                    <a:ext uri="{9D8B030D-6E8A-4147-A177-3AD203B41FA5}">
                      <a16:colId xmlns:a16="http://schemas.microsoft.com/office/drawing/2014/main" val="2177061785"/>
                    </a:ext>
                  </a:extLst>
                </a:gridCol>
                <a:gridCol w="2737506">
                  <a:extLst>
                    <a:ext uri="{9D8B030D-6E8A-4147-A177-3AD203B41FA5}">
                      <a16:colId xmlns:a16="http://schemas.microsoft.com/office/drawing/2014/main" val="2315915402"/>
                    </a:ext>
                  </a:extLst>
                </a:gridCol>
                <a:gridCol w="2951270">
                  <a:extLst>
                    <a:ext uri="{9D8B030D-6E8A-4147-A177-3AD203B41FA5}">
                      <a16:colId xmlns:a16="http://schemas.microsoft.com/office/drawing/2014/main" val="9279740"/>
                    </a:ext>
                  </a:extLst>
                </a:gridCol>
                <a:gridCol w="3592384">
                  <a:extLst>
                    <a:ext uri="{9D8B030D-6E8A-4147-A177-3AD203B41FA5}">
                      <a16:colId xmlns:a16="http://schemas.microsoft.com/office/drawing/2014/main" val="4084941391"/>
                    </a:ext>
                  </a:extLst>
                </a:gridCol>
                <a:gridCol w="4820519">
                  <a:extLst>
                    <a:ext uri="{9D8B030D-6E8A-4147-A177-3AD203B41FA5}">
                      <a16:colId xmlns:a16="http://schemas.microsoft.com/office/drawing/2014/main" val="423153925"/>
                    </a:ext>
                  </a:extLst>
                </a:gridCol>
                <a:gridCol w="1946043">
                  <a:extLst>
                    <a:ext uri="{9D8B030D-6E8A-4147-A177-3AD203B41FA5}">
                      <a16:colId xmlns:a16="http://schemas.microsoft.com/office/drawing/2014/main" val="3225302483"/>
                    </a:ext>
                  </a:extLst>
                </a:gridCol>
              </a:tblGrid>
              <a:tr h="99999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What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Where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When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Deadline</a:t>
                      </a:r>
                      <a:r>
                        <a:rPr lang="it-IT" sz="30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for </a:t>
                      </a:r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abstract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Canditate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45646"/>
                  </a:ext>
                </a:extLst>
              </a:tr>
              <a:tr h="99999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60th International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Winter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Meeting on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22-26.01.2024 (Bormio)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Bormio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22-26/01/2024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5/11/2023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https://indico.mitp.uni-mainz.de/event/380/</a:t>
                      </a:r>
                      <a:endParaRPr lang="it-IT" sz="2800" b="0" u="sng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Silvia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0359"/>
                  </a:ext>
                </a:extLst>
              </a:tr>
              <a:tr h="97287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16th Pisa Meeting on Advanced Detectors in La Biodola, Isola d’Elba (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CALOR2024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 d'Elba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26/5-1/6 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24/1/2023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www.pi.infn.it/pm</a:t>
                      </a:r>
                      <a:endParaRPr lang="it-IT" sz="2800" b="0" u="sng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Giuliana, Vincenzo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736656"/>
                  </a:ext>
                </a:extLst>
              </a:tr>
              <a:tr h="94832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Sesto Incontro Nazionale di Fisica Nucleare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Trento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26-28/02/2024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5/12/2023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https://agenda.infn.it/e/infn2024</a:t>
                      </a:r>
                      <a:endParaRPr lang="it-IT" sz="2800" b="0" u="sng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Yun 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904353"/>
                  </a:ext>
                </a:extLst>
              </a:tr>
              <a:tr h="10650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14th International Conference on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Nucleus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Nucleus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Collisions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(NN2024)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Whistler, British Columbia, Canada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18-23\8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31/12/2023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https://nn2024.triumf.ca/</a:t>
                      </a:r>
                      <a:endParaRPr lang="it-IT" sz="2800" b="0" u="sng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695435"/>
                  </a:ext>
                </a:extLst>
              </a:tr>
              <a:tr h="117269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rgbClr val="2F17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 th International Conference on the use of Computers in Radiation therapy (ICCR)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Lyon, France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rgbClr val="2F17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8-11\7\2024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31/1/2024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https://www.iccr2024.org/index.html</a:t>
                      </a:r>
                      <a:endParaRPr lang="it-IT" sz="2800" b="0" u="sng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877573"/>
                  </a:ext>
                </a:extLst>
              </a:tr>
              <a:tr h="117269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Conference on </a:t>
                      </a:r>
                      <a:r>
                        <a:rPr lang="it-IT" sz="28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Calorimetry</a:t>
                      </a:r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it-IT" sz="28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</a:t>
                      </a:r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8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Physics</a:t>
                      </a:r>
                      <a:endParaRPr lang="it-IT" sz="2800" b="0" dirty="0">
                        <a:solidFill>
                          <a:srgbClr val="1F1F1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Tsukuba, Japan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20-24/5/2024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boh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https://indico.cern.ch/event/1339557/</a:t>
                      </a:r>
                      <a:endParaRPr lang="it-IT" sz="2800" b="0" u="sng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84077"/>
                  </a:ext>
                </a:extLst>
              </a:tr>
              <a:tr h="140089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12th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edition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Telescopes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Test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Workshop (BTTB12)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Edinburgh</a:t>
                      </a:r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Scotland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15-19/4/2024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14\1\2024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https://indico.cern.ch/event/1323113/abstracts/</a:t>
                      </a:r>
                      <a:endParaRPr lang="it-IT" sz="2800" u="sng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86473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BCDF9-E212-2949-A5A6-F49B3AE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548E-4239-1E48-88B6-BDBB1124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Trento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58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87934-3B42-5741-AD89-BE559FC9A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 first look at </a:t>
            </a:r>
            <a:r>
              <a:rPr lang="en-GB" dirty="0"/>
              <a:t>2024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C30420E-B175-0D43-BDAA-5E12A0D59B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2492" y="2377440"/>
          <a:ext cx="22724750" cy="8732521"/>
        </p:xfrm>
        <a:graphic>
          <a:graphicData uri="http://schemas.openxmlformats.org/drawingml/2006/table">
            <a:tbl>
              <a:tblPr/>
              <a:tblGrid>
                <a:gridCol w="6677028">
                  <a:extLst>
                    <a:ext uri="{9D8B030D-6E8A-4147-A177-3AD203B41FA5}">
                      <a16:colId xmlns:a16="http://schemas.microsoft.com/office/drawing/2014/main" val="2177061785"/>
                    </a:ext>
                  </a:extLst>
                </a:gridCol>
                <a:gridCol w="2737506">
                  <a:extLst>
                    <a:ext uri="{9D8B030D-6E8A-4147-A177-3AD203B41FA5}">
                      <a16:colId xmlns:a16="http://schemas.microsoft.com/office/drawing/2014/main" val="2315915402"/>
                    </a:ext>
                  </a:extLst>
                </a:gridCol>
                <a:gridCol w="2951270">
                  <a:extLst>
                    <a:ext uri="{9D8B030D-6E8A-4147-A177-3AD203B41FA5}">
                      <a16:colId xmlns:a16="http://schemas.microsoft.com/office/drawing/2014/main" val="9279740"/>
                    </a:ext>
                  </a:extLst>
                </a:gridCol>
                <a:gridCol w="3592384">
                  <a:extLst>
                    <a:ext uri="{9D8B030D-6E8A-4147-A177-3AD203B41FA5}">
                      <a16:colId xmlns:a16="http://schemas.microsoft.com/office/drawing/2014/main" val="4084941391"/>
                    </a:ext>
                  </a:extLst>
                </a:gridCol>
                <a:gridCol w="4820519">
                  <a:extLst>
                    <a:ext uri="{9D8B030D-6E8A-4147-A177-3AD203B41FA5}">
                      <a16:colId xmlns:a16="http://schemas.microsoft.com/office/drawing/2014/main" val="423153925"/>
                    </a:ext>
                  </a:extLst>
                </a:gridCol>
                <a:gridCol w="1946043">
                  <a:extLst>
                    <a:ext uri="{9D8B030D-6E8A-4147-A177-3AD203B41FA5}">
                      <a16:colId xmlns:a16="http://schemas.microsoft.com/office/drawing/2014/main" val="3225302483"/>
                    </a:ext>
                  </a:extLst>
                </a:gridCol>
              </a:tblGrid>
              <a:tr h="999995"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What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Where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When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Deadline</a:t>
                      </a:r>
                      <a:r>
                        <a:rPr lang="it-IT" sz="300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for </a:t>
                      </a:r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abstract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t-IT" sz="3000" b="1" u="non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Canditate</a:t>
                      </a:r>
                      <a:endParaRPr lang="it-IT" sz="3000" b="1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545646"/>
                  </a:ext>
                </a:extLst>
              </a:tr>
              <a:tr h="99999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60th International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Winter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Meeting on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Nuclear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22-26.01.2024 (Bormio)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Bormio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22-26/01/2024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 dirty="0">
                          <a:solidFill>
                            <a:srgbClr val="0563C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5/11/2023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2"/>
                        </a:rPr>
                        <a:t>https://indico.mitp.uni-mainz.de/event/380/</a:t>
                      </a:r>
                      <a:endParaRPr lang="it-IT" sz="2800" b="0" u="sng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Silvia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0359"/>
                  </a:ext>
                </a:extLst>
              </a:tr>
              <a:tr h="972874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16th Pisa Meeting on Advanced Detectors in La Biodola, Isola d’Elba (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Italy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), CALOR2024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 d'Elba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26/5-1/6 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24/1/2023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3"/>
                        </a:rPr>
                        <a:t>www.pi.infn.it/pm</a:t>
                      </a:r>
                      <a:endParaRPr lang="it-IT" sz="2800" b="0" u="sng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Giuliana, Vincenzo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736656"/>
                  </a:ext>
                </a:extLst>
              </a:tr>
              <a:tr h="948327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Sesto Incontro Nazionale di Fisica Nucleare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Trento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26-28/02/2024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5/12/2023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4"/>
                        </a:rPr>
                        <a:t>https://agenda.infn.it/e/infn2024</a:t>
                      </a:r>
                      <a:endParaRPr lang="it-IT" sz="2800" b="0" u="sng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Yun 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904353"/>
                  </a:ext>
                </a:extLst>
              </a:tr>
              <a:tr h="1065035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14th International Conference on Nucleus Nucleus Collisions (NN2024)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Whistler, British Columbia, Canada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18-23\8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31/12/2023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5"/>
                        </a:rPr>
                        <a:t>https://nn2024.triumf.ca/</a:t>
                      </a:r>
                      <a:endParaRPr lang="it-IT" sz="2800" b="0" u="sng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695435"/>
                  </a:ext>
                </a:extLst>
              </a:tr>
              <a:tr h="117269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rgbClr val="2F17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XX th International Conference on the use of Computers in Radiation therapy (ICCR)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Lyon, France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solidFill>
                            <a:srgbClr val="2F1708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8-11\7\2024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31/1/2024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solidFill>
                            <a:srgbClr val="1155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6"/>
                        </a:rPr>
                        <a:t>https://www.iccr2024.org/index.html</a:t>
                      </a:r>
                      <a:endParaRPr lang="it-IT" sz="2800" b="0" u="sng">
                        <a:solidFill>
                          <a:srgbClr val="1155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80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0877573"/>
                  </a:ext>
                </a:extLst>
              </a:tr>
              <a:tr h="1172698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International Conference on </a:t>
                      </a:r>
                      <a:r>
                        <a:rPr lang="it-IT" sz="28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Calorimetry</a:t>
                      </a:r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 </a:t>
                      </a:r>
                      <a:r>
                        <a:rPr lang="it-IT" sz="28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Particle</a:t>
                      </a:r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8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Physics</a:t>
                      </a:r>
                      <a:endParaRPr lang="it-IT" sz="2800" b="0" dirty="0">
                        <a:solidFill>
                          <a:srgbClr val="1F1F1F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Tsukuba, Japan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20-24/5/2024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boh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u="sng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7"/>
                        </a:rPr>
                        <a:t>https://indico.cern.ch/event/1339557/</a:t>
                      </a:r>
                      <a:endParaRPr lang="it-IT" sz="2800" b="0" u="sng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184077"/>
                  </a:ext>
                </a:extLst>
              </a:tr>
              <a:tr h="1400899"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12th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edition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the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Telescopes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and Test </a:t>
                      </a:r>
                      <a:r>
                        <a:rPr lang="it-IT" sz="2800" b="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Beams</a:t>
                      </a:r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Workshop (BTTB12)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 err="1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Edinburgh</a:t>
                      </a:r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Scotland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solidFill>
                            <a:srgbClr val="1F1F1F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15-19/4/2024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14\1\2024</a:t>
                      </a: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it-IT" sz="2800" u="sng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  <a:hlinkClick r:id="rId8"/>
                        </a:rPr>
                        <a:t>https://indico.cern.ch/event/1323113/abstracts/</a:t>
                      </a:r>
                      <a:endParaRPr lang="it-IT" sz="2800" u="sng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it-IT" sz="2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0285" marR="10285" marT="6857" marB="685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7864730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BCDF9-E212-2949-A5A6-F49B3AE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13/12/23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B548E-4239-1E48-88B6-BDBB11244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 general meeting - Trento 2023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847E53-78A3-6E42-ABF2-DD357DB341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059" y="7652084"/>
            <a:ext cx="7271649" cy="46935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7C7D94-ACAA-E544-8837-85BF940771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397" y="6931793"/>
            <a:ext cx="5505918" cy="55059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F36A79-08FF-714D-9843-181325354F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6842" y="8280552"/>
            <a:ext cx="7245684" cy="40180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17C12-2303-5F4E-AA88-53FDF18DD270}"/>
              </a:ext>
            </a:extLst>
          </p:cNvPr>
          <p:cNvSpPr txBox="1"/>
          <p:nvPr/>
        </p:nvSpPr>
        <p:spPr>
          <a:xfrm>
            <a:off x="17617841" y="498107"/>
            <a:ext cx="35661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5000" b="1" dirty="0"/>
              <a:t>Submit!!!</a:t>
            </a:r>
          </a:p>
        </p:txBody>
      </p:sp>
    </p:spTree>
    <p:extLst>
      <p:ext uri="{BB962C8B-B14F-4D97-AF65-F5344CB8AC3E}">
        <p14:creationId xmlns:p14="http://schemas.microsoft.com/office/powerpoint/2010/main" val="332765191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5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SBAI" id="{298EBFCB-3C91-C547-BF0D-D6BCA4226630}" vid="{19344E28-3506-4C48-A205-6524F0A52FEC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1461</TotalTime>
  <Words>839</Words>
  <Application>Microsoft Macintosh PowerPoint</Application>
  <PresentationFormat>Custom</PresentationFormat>
  <Paragraphs>185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Helvetica Neue Medium</vt:lpstr>
      <vt:lpstr>Wingdings</vt:lpstr>
      <vt:lpstr>Custom Design</vt:lpstr>
      <vt:lpstr>EB report</vt:lpstr>
      <vt:lpstr>Papers 2023 </vt:lpstr>
      <vt:lpstr>Conferences 2023</vt:lpstr>
      <vt:lpstr>Summary</vt:lpstr>
      <vt:lpstr>A first look at 2024</vt:lpstr>
      <vt:lpstr>A first look at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Giacomo Traini</dc:creator>
  <cp:lastModifiedBy>Giacomo Traini</cp:lastModifiedBy>
  <cp:revision>50</cp:revision>
  <cp:lastPrinted>2021-11-29T08:15:29Z</cp:lastPrinted>
  <dcterms:created xsi:type="dcterms:W3CDTF">2023-12-12T08:08:03Z</dcterms:created>
  <dcterms:modified xsi:type="dcterms:W3CDTF">2023-12-13T08:29:59Z</dcterms:modified>
</cp:coreProperties>
</file>