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1"/>
  </p:notesMasterIdLst>
  <p:sldIdLst>
    <p:sldId id="256" r:id="rId2"/>
    <p:sldId id="261" r:id="rId3"/>
    <p:sldId id="294" r:id="rId4"/>
    <p:sldId id="415" r:id="rId5"/>
    <p:sldId id="366" r:id="rId6"/>
    <p:sldId id="265" r:id="rId7"/>
    <p:sldId id="267" r:id="rId8"/>
    <p:sldId id="259" r:id="rId9"/>
    <p:sldId id="274" r:id="rId10"/>
    <p:sldId id="257" r:id="rId11"/>
    <p:sldId id="380" r:id="rId12"/>
    <p:sldId id="407" r:id="rId13"/>
    <p:sldId id="297" r:id="rId14"/>
    <p:sldId id="276" r:id="rId15"/>
    <p:sldId id="279" r:id="rId16"/>
    <p:sldId id="404" r:id="rId17"/>
    <p:sldId id="393" r:id="rId18"/>
    <p:sldId id="408" r:id="rId19"/>
    <p:sldId id="300" r:id="rId20"/>
    <p:sldId id="399" r:id="rId21"/>
    <p:sldId id="272" r:id="rId22"/>
    <p:sldId id="420" r:id="rId23"/>
    <p:sldId id="302" r:id="rId24"/>
    <p:sldId id="285" r:id="rId25"/>
    <p:sldId id="423" r:id="rId26"/>
    <p:sldId id="424" r:id="rId27"/>
    <p:sldId id="382" r:id="rId28"/>
    <p:sldId id="383" r:id="rId29"/>
    <p:sldId id="384" r:id="rId30"/>
    <p:sldId id="417" r:id="rId31"/>
    <p:sldId id="419" r:id="rId32"/>
    <p:sldId id="271" r:id="rId33"/>
    <p:sldId id="275" r:id="rId34"/>
    <p:sldId id="379" r:id="rId35"/>
    <p:sldId id="264" r:id="rId36"/>
    <p:sldId id="426" r:id="rId37"/>
    <p:sldId id="425" r:id="rId38"/>
    <p:sldId id="268" r:id="rId39"/>
    <p:sldId id="410" r:id="rId40"/>
    <p:sldId id="411" r:id="rId41"/>
    <p:sldId id="413" r:id="rId42"/>
    <p:sldId id="373" r:id="rId43"/>
    <p:sldId id="363" r:id="rId44"/>
    <p:sldId id="374" r:id="rId45"/>
    <p:sldId id="365" r:id="rId46"/>
    <p:sldId id="287" r:id="rId47"/>
    <p:sldId id="402" r:id="rId48"/>
    <p:sldId id="422" r:id="rId49"/>
    <p:sldId id="26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17" userDrawn="1">
          <p15:clr>
            <a:srgbClr val="A4A3A4"/>
          </p15:clr>
        </p15:guide>
        <p15:guide id="2"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a:srgbClr val="6787A4"/>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387" autoAdjust="0"/>
  </p:normalViewPr>
  <p:slideViewPr>
    <p:cSldViewPr snapToGrid="0">
      <p:cViewPr varScale="1">
        <p:scale>
          <a:sx n="66" d="100"/>
          <a:sy n="66" d="100"/>
        </p:scale>
        <p:origin x="1330" y="62"/>
      </p:cViewPr>
      <p:guideLst>
        <p:guide pos="3817"/>
        <p:guide orient="horz" pos="216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0385A9-5AB0-034A-AA88-F5EFDBE4516B}" type="doc">
      <dgm:prSet loTypeId="urn:microsoft.com/office/officeart/2005/8/layout/process1" loCatId="process" qsTypeId="urn:microsoft.com/office/officeart/2005/8/quickstyle/simple4" qsCatId="simple" csTypeId="urn:microsoft.com/office/officeart/2005/8/colors/accent1_2" csCatId="accent1" phldr="1"/>
      <dgm:spPr/>
    </dgm:pt>
    <dgm:pt modelId="{66A86B92-15C1-C646-BC01-7219E7BD81C5}">
      <dgm:prSet phldrT="[Text]" custT="1"/>
      <dgm:spPr/>
      <dgm:t>
        <a:bodyPr/>
        <a:lstStyle/>
        <a:p>
          <a:r>
            <a:rPr lang="en-US" sz="1400" dirty="0">
              <a:latin typeface="Handwriting - Dakota"/>
            </a:rPr>
            <a:t>SAMPLE INTRODUCTION SYSTEM</a:t>
          </a:r>
        </a:p>
      </dgm:t>
    </dgm:pt>
    <dgm:pt modelId="{3DC8230E-153A-DB4F-B6BC-892DB3D5D6C4}" type="parTrans" cxnId="{DDF39C39-10E5-914C-A8F7-5F0A8F847696}">
      <dgm:prSet/>
      <dgm:spPr/>
      <dgm:t>
        <a:bodyPr/>
        <a:lstStyle/>
        <a:p>
          <a:endParaRPr lang="en-US" sz="1400">
            <a:latin typeface="Handwriting - Dakota"/>
          </a:endParaRPr>
        </a:p>
      </dgm:t>
    </dgm:pt>
    <dgm:pt modelId="{32D99A40-AA01-994C-97E2-950E95085A86}" type="sibTrans" cxnId="{DDF39C39-10E5-914C-A8F7-5F0A8F847696}">
      <dgm:prSet custT="1"/>
      <dgm:spPr/>
      <dgm:t>
        <a:bodyPr/>
        <a:lstStyle/>
        <a:p>
          <a:endParaRPr lang="en-US" sz="1400">
            <a:latin typeface="Handwriting - Dakota"/>
          </a:endParaRPr>
        </a:p>
      </dgm:t>
    </dgm:pt>
    <dgm:pt modelId="{3ECB49C6-6626-3D4E-B2B0-5B4D8D6CDBFA}">
      <dgm:prSet phldrT="[Text]" custT="1"/>
      <dgm:spPr/>
      <dgm:t>
        <a:bodyPr/>
        <a:lstStyle/>
        <a:p>
          <a:r>
            <a:rPr lang="en-US" sz="1400" dirty="0">
              <a:latin typeface="Handwriting - Dakota"/>
            </a:rPr>
            <a:t>SAMPLE IONIZATION (ION SOURCE)</a:t>
          </a:r>
        </a:p>
      </dgm:t>
    </dgm:pt>
    <dgm:pt modelId="{118FEFEA-6614-6D40-8013-B0BE5C5090CF}" type="parTrans" cxnId="{4CAD7D52-8174-3C41-8FE8-EF5F4C255E49}">
      <dgm:prSet/>
      <dgm:spPr/>
      <dgm:t>
        <a:bodyPr/>
        <a:lstStyle/>
        <a:p>
          <a:endParaRPr lang="en-US" sz="1400">
            <a:latin typeface="Handwriting - Dakota"/>
          </a:endParaRPr>
        </a:p>
      </dgm:t>
    </dgm:pt>
    <dgm:pt modelId="{811CC936-7DE2-054D-BCE1-009ED897301D}" type="sibTrans" cxnId="{4CAD7D52-8174-3C41-8FE8-EF5F4C255E49}">
      <dgm:prSet custT="1"/>
      <dgm:spPr/>
      <dgm:t>
        <a:bodyPr/>
        <a:lstStyle/>
        <a:p>
          <a:endParaRPr lang="en-US" sz="1400">
            <a:latin typeface="Handwriting - Dakota"/>
          </a:endParaRPr>
        </a:p>
      </dgm:t>
    </dgm:pt>
    <dgm:pt modelId="{F9814E9C-B6E5-5241-85BA-05BF3E583D72}">
      <dgm:prSet phldrT="[Text]" custT="1"/>
      <dgm:spPr/>
      <dgm:t>
        <a:bodyPr/>
        <a:lstStyle/>
        <a:p>
          <a:r>
            <a:rPr lang="en-US" sz="1400" dirty="0">
              <a:latin typeface="Handwriting - Dakota"/>
            </a:rPr>
            <a:t>MASS ANALYZER  (</a:t>
          </a:r>
          <a:r>
            <a:rPr lang="en-US" sz="1400" dirty="0" err="1">
              <a:latin typeface="Handwriting - Dakota"/>
            </a:rPr>
            <a:t>m/z</a:t>
          </a:r>
          <a:r>
            <a:rPr lang="en-US" sz="1400" dirty="0">
              <a:latin typeface="Handwriting - Dakota"/>
            </a:rPr>
            <a:t>)</a:t>
          </a:r>
        </a:p>
      </dgm:t>
    </dgm:pt>
    <dgm:pt modelId="{94D4D380-B6D3-F644-9AA9-6291B53FA76F}" type="parTrans" cxnId="{2FCB4D76-3A99-F44A-B529-90B502D89EE6}">
      <dgm:prSet/>
      <dgm:spPr/>
      <dgm:t>
        <a:bodyPr/>
        <a:lstStyle/>
        <a:p>
          <a:endParaRPr lang="en-US" sz="1400">
            <a:latin typeface="Handwriting - Dakota"/>
          </a:endParaRPr>
        </a:p>
      </dgm:t>
    </dgm:pt>
    <dgm:pt modelId="{5EBC7F0E-1508-AD48-A40E-1468C43E4105}" type="sibTrans" cxnId="{2FCB4D76-3A99-F44A-B529-90B502D89EE6}">
      <dgm:prSet custT="1"/>
      <dgm:spPr/>
      <dgm:t>
        <a:bodyPr/>
        <a:lstStyle/>
        <a:p>
          <a:endParaRPr lang="en-US" sz="1400">
            <a:latin typeface="Handwriting - Dakota"/>
          </a:endParaRPr>
        </a:p>
      </dgm:t>
    </dgm:pt>
    <dgm:pt modelId="{44F0BB9F-B1DF-B543-9B28-AD8D3D3D3592}">
      <dgm:prSet custT="1"/>
      <dgm:spPr/>
      <dgm:t>
        <a:bodyPr/>
        <a:lstStyle/>
        <a:p>
          <a:r>
            <a:rPr lang="en-US" sz="1400" dirty="0">
              <a:latin typeface="Handwriting - Dakota"/>
            </a:rPr>
            <a:t>DETECTOR</a:t>
          </a:r>
        </a:p>
      </dgm:t>
    </dgm:pt>
    <dgm:pt modelId="{A56679E0-040A-D449-A573-82EA82382DE3}" type="parTrans" cxnId="{20B92B63-DD42-474F-B425-6476B8FD6FFC}">
      <dgm:prSet/>
      <dgm:spPr/>
      <dgm:t>
        <a:bodyPr/>
        <a:lstStyle/>
        <a:p>
          <a:endParaRPr lang="en-US" sz="1400">
            <a:latin typeface="Handwriting - Dakota"/>
          </a:endParaRPr>
        </a:p>
      </dgm:t>
    </dgm:pt>
    <dgm:pt modelId="{69742E41-2512-EF42-848D-0291C867B1F9}" type="sibTrans" cxnId="{20B92B63-DD42-474F-B425-6476B8FD6FFC}">
      <dgm:prSet/>
      <dgm:spPr/>
      <dgm:t>
        <a:bodyPr/>
        <a:lstStyle/>
        <a:p>
          <a:endParaRPr lang="en-US" sz="1400">
            <a:latin typeface="Handwriting - Dakota"/>
          </a:endParaRPr>
        </a:p>
      </dgm:t>
    </dgm:pt>
    <dgm:pt modelId="{1E47FD8E-44B7-054B-A34B-C7227B80AD5A}" type="pres">
      <dgm:prSet presAssocID="{5E0385A9-5AB0-034A-AA88-F5EFDBE4516B}" presName="Name0" presStyleCnt="0">
        <dgm:presLayoutVars>
          <dgm:dir/>
          <dgm:resizeHandles val="exact"/>
        </dgm:presLayoutVars>
      </dgm:prSet>
      <dgm:spPr/>
    </dgm:pt>
    <dgm:pt modelId="{00733290-2EA2-394A-BA12-119DECFBCE3D}" type="pres">
      <dgm:prSet presAssocID="{66A86B92-15C1-C646-BC01-7219E7BD81C5}" presName="node" presStyleLbl="node1" presStyleIdx="0" presStyleCnt="4" custScaleX="134305">
        <dgm:presLayoutVars>
          <dgm:bulletEnabled val="1"/>
        </dgm:presLayoutVars>
      </dgm:prSet>
      <dgm:spPr/>
    </dgm:pt>
    <dgm:pt modelId="{185D38A6-11A2-684E-84D0-85E0955A9640}" type="pres">
      <dgm:prSet presAssocID="{32D99A40-AA01-994C-97E2-950E95085A86}" presName="sibTrans" presStyleLbl="sibTrans2D1" presStyleIdx="0" presStyleCnt="3"/>
      <dgm:spPr/>
    </dgm:pt>
    <dgm:pt modelId="{4E6AF36E-E5B0-D246-ADD4-2CCFF3BAC2AB}" type="pres">
      <dgm:prSet presAssocID="{32D99A40-AA01-994C-97E2-950E95085A86}" presName="connectorText" presStyleLbl="sibTrans2D1" presStyleIdx="0" presStyleCnt="3"/>
      <dgm:spPr/>
    </dgm:pt>
    <dgm:pt modelId="{26BD2655-8CE8-D341-B3FE-BE4CB8A671A2}" type="pres">
      <dgm:prSet presAssocID="{3ECB49C6-6626-3D4E-B2B0-5B4D8D6CDBFA}" presName="node" presStyleLbl="node1" presStyleIdx="1" presStyleCnt="4" custScaleX="113542">
        <dgm:presLayoutVars>
          <dgm:bulletEnabled val="1"/>
        </dgm:presLayoutVars>
      </dgm:prSet>
      <dgm:spPr/>
    </dgm:pt>
    <dgm:pt modelId="{047ECD30-5A14-F149-BD8E-A6D707803D9A}" type="pres">
      <dgm:prSet presAssocID="{811CC936-7DE2-054D-BCE1-009ED897301D}" presName="sibTrans" presStyleLbl="sibTrans2D1" presStyleIdx="1" presStyleCnt="3"/>
      <dgm:spPr/>
    </dgm:pt>
    <dgm:pt modelId="{C2F56A4F-4F6E-384B-BF47-6DF438687E51}" type="pres">
      <dgm:prSet presAssocID="{811CC936-7DE2-054D-BCE1-009ED897301D}" presName="connectorText" presStyleLbl="sibTrans2D1" presStyleIdx="1" presStyleCnt="3"/>
      <dgm:spPr/>
    </dgm:pt>
    <dgm:pt modelId="{D62941D1-36AF-6547-9C22-A48E2BAE7F28}" type="pres">
      <dgm:prSet presAssocID="{F9814E9C-B6E5-5241-85BA-05BF3E583D72}" presName="node" presStyleLbl="node1" presStyleIdx="2" presStyleCnt="4" custScaleX="101263">
        <dgm:presLayoutVars>
          <dgm:bulletEnabled val="1"/>
        </dgm:presLayoutVars>
      </dgm:prSet>
      <dgm:spPr/>
    </dgm:pt>
    <dgm:pt modelId="{007D0DF1-7C2D-184C-A629-59414EEBA1CA}" type="pres">
      <dgm:prSet presAssocID="{5EBC7F0E-1508-AD48-A40E-1468C43E4105}" presName="sibTrans" presStyleLbl="sibTrans2D1" presStyleIdx="2" presStyleCnt="3"/>
      <dgm:spPr/>
    </dgm:pt>
    <dgm:pt modelId="{439BE25B-CB68-DE47-BB0C-5DDFB15D403F}" type="pres">
      <dgm:prSet presAssocID="{5EBC7F0E-1508-AD48-A40E-1468C43E4105}" presName="connectorText" presStyleLbl="sibTrans2D1" presStyleIdx="2" presStyleCnt="3"/>
      <dgm:spPr/>
    </dgm:pt>
    <dgm:pt modelId="{BC411A3E-09BB-D849-9DCF-B932FBE25E03}" type="pres">
      <dgm:prSet presAssocID="{44F0BB9F-B1DF-B543-9B28-AD8D3D3D3592}" presName="node" presStyleLbl="node1" presStyleIdx="3" presStyleCnt="4" custScaleX="81918">
        <dgm:presLayoutVars>
          <dgm:bulletEnabled val="1"/>
        </dgm:presLayoutVars>
      </dgm:prSet>
      <dgm:spPr/>
    </dgm:pt>
  </dgm:ptLst>
  <dgm:cxnLst>
    <dgm:cxn modelId="{908AEE0A-95B5-4029-937D-317E94FB5DAE}" type="presOf" srcId="{811CC936-7DE2-054D-BCE1-009ED897301D}" destId="{047ECD30-5A14-F149-BD8E-A6D707803D9A}" srcOrd="0" destOrd="0" presId="urn:microsoft.com/office/officeart/2005/8/layout/process1"/>
    <dgm:cxn modelId="{5601AB23-EC85-43C5-A04A-A4510404A769}" type="presOf" srcId="{44F0BB9F-B1DF-B543-9B28-AD8D3D3D3592}" destId="{BC411A3E-09BB-D849-9DCF-B932FBE25E03}" srcOrd="0" destOrd="0" presId="urn:microsoft.com/office/officeart/2005/8/layout/process1"/>
    <dgm:cxn modelId="{CA7DCC26-0A5C-47EF-BE18-21A39C0589C0}" type="presOf" srcId="{5EBC7F0E-1508-AD48-A40E-1468C43E4105}" destId="{007D0DF1-7C2D-184C-A629-59414EEBA1CA}" srcOrd="0" destOrd="0" presId="urn:microsoft.com/office/officeart/2005/8/layout/process1"/>
    <dgm:cxn modelId="{DDF39C39-10E5-914C-A8F7-5F0A8F847696}" srcId="{5E0385A9-5AB0-034A-AA88-F5EFDBE4516B}" destId="{66A86B92-15C1-C646-BC01-7219E7BD81C5}" srcOrd="0" destOrd="0" parTransId="{3DC8230E-153A-DB4F-B6BC-892DB3D5D6C4}" sibTransId="{32D99A40-AA01-994C-97E2-950E95085A86}"/>
    <dgm:cxn modelId="{20B92B63-DD42-474F-B425-6476B8FD6FFC}" srcId="{5E0385A9-5AB0-034A-AA88-F5EFDBE4516B}" destId="{44F0BB9F-B1DF-B543-9B28-AD8D3D3D3592}" srcOrd="3" destOrd="0" parTransId="{A56679E0-040A-D449-A573-82EA82382DE3}" sibTransId="{69742E41-2512-EF42-848D-0291C867B1F9}"/>
    <dgm:cxn modelId="{4CAD7D52-8174-3C41-8FE8-EF5F4C255E49}" srcId="{5E0385A9-5AB0-034A-AA88-F5EFDBE4516B}" destId="{3ECB49C6-6626-3D4E-B2B0-5B4D8D6CDBFA}" srcOrd="1" destOrd="0" parTransId="{118FEFEA-6614-6D40-8013-B0BE5C5090CF}" sibTransId="{811CC936-7DE2-054D-BCE1-009ED897301D}"/>
    <dgm:cxn modelId="{31111653-26D3-4017-908A-5952280ABF52}" type="presOf" srcId="{3ECB49C6-6626-3D4E-B2B0-5B4D8D6CDBFA}" destId="{26BD2655-8CE8-D341-B3FE-BE4CB8A671A2}" srcOrd="0" destOrd="0" presId="urn:microsoft.com/office/officeart/2005/8/layout/process1"/>
    <dgm:cxn modelId="{7A249254-5BBF-43F7-B071-19CC1693CD99}" type="presOf" srcId="{F9814E9C-B6E5-5241-85BA-05BF3E583D72}" destId="{D62941D1-36AF-6547-9C22-A48E2BAE7F28}" srcOrd="0" destOrd="0" presId="urn:microsoft.com/office/officeart/2005/8/layout/process1"/>
    <dgm:cxn modelId="{2FCB4D76-3A99-F44A-B529-90B502D89EE6}" srcId="{5E0385A9-5AB0-034A-AA88-F5EFDBE4516B}" destId="{F9814E9C-B6E5-5241-85BA-05BF3E583D72}" srcOrd="2" destOrd="0" parTransId="{94D4D380-B6D3-F644-9AA9-6291B53FA76F}" sibTransId="{5EBC7F0E-1508-AD48-A40E-1468C43E4105}"/>
    <dgm:cxn modelId="{555DA35A-568E-40F1-9D35-1C7381EE82CE}" type="presOf" srcId="{811CC936-7DE2-054D-BCE1-009ED897301D}" destId="{C2F56A4F-4F6E-384B-BF47-6DF438687E51}" srcOrd="1" destOrd="0" presId="urn:microsoft.com/office/officeart/2005/8/layout/process1"/>
    <dgm:cxn modelId="{D11E007D-2BD6-454D-A7D1-DAF38C061946}" type="presOf" srcId="{5EBC7F0E-1508-AD48-A40E-1468C43E4105}" destId="{439BE25B-CB68-DE47-BB0C-5DDFB15D403F}" srcOrd="1" destOrd="0" presId="urn:microsoft.com/office/officeart/2005/8/layout/process1"/>
    <dgm:cxn modelId="{823AF87D-B2EF-45C9-B391-B31CEEE96617}" type="presOf" srcId="{32D99A40-AA01-994C-97E2-950E95085A86}" destId="{4E6AF36E-E5B0-D246-ADD4-2CCFF3BAC2AB}" srcOrd="1" destOrd="0" presId="urn:microsoft.com/office/officeart/2005/8/layout/process1"/>
    <dgm:cxn modelId="{013FE491-8078-475E-A1A4-F5E97CC15C98}" type="presOf" srcId="{32D99A40-AA01-994C-97E2-950E95085A86}" destId="{185D38A6-11A2-684E-84D0-85E0955A9640}" srcOrd="0" destOrd="0" presId="urn:microsoft.com/office/officeart/2005/8/layout/process1"/>
    <dgm:cxn modelId="{00D70F9D-CF9D-499E-8DF5-B72ED24F5811}" type="presOf" srcId="{66A86B92-15C1-C646-BC01-7219E7BD81C5}" destId="{00733290-2EA2-394A-BA12-119DECFBCE3D}" srcOrd="0" destOrd="0" presId="urn:microsoft.com/office/officeart/2005/8/layout/process1"/>
    <dgm:cxn modelId="{A8C9E4BD-A71F-4720-AC60-E008107A896D}" type="presOf" srcId="{5E0385A9-5AB0-034A-AA88-F5EFDBE4516B}" destId="{1E47FD8E-44B7-054B-A34B-C7227B80AD5A}" srcOrd="0" destOrd="0" presId="urn:microsoft.com/office/officeart/2005/8/layout/process1"/>
    <dgm:cxn modelId="{273F9D76-3B69-42EB-BC68-F347BB13B9BD}" type="presParOf" srcId="{1E47FD8E-44B7-054B-A34B-C7227B80AD5A}" destId="{00733290-2EA2-394A-BA12-119DECFBCE3D}" srcOrd="0" destOrd="0" presId="urn:microsoft.com/office/officeart/2005/8/layout/process1"/>
    <dgm:cxn modelId="{11E436E4-EC5D-44F1-B161-0BF5E3C46663}" type="presParOf" srcId="{1E47FD8E-44B7-054B-A34B-C7227B80AD5A}" destId="{185D38A6-11A2-684E-84D0-85E0955A9640}" srcOrd="1" destOrd="0" presId="urn:microsoft.com/office/officeart/2005/8/layout/process1"/>
    <dgm:cxn modelId="{2E1EE4FB-E81B-475C-8AF3-025B4A5CE7B1}" type="presParOf" srcId="{185D38A6-11A2-684E-84D0-85E0955A9640}" destId="{4E6AF36E-E5B0-D246-ADD4-2CCFF3BAC2AB}" srcOrd="0" destOrd="0" presId="urn:microsoft.com/office/officeart/2005/8/layout/process1"/>
    <dgm:cxn modelId="{BAAE8395-3E29-4A6D-985D-FE976C1DA9B1}" type="presParOf" srcId="{1E47FD8E-44B7-054B-A34B-C7227B80AD5A}" destId="{26BD2655-8CE8-D341-B3FE-BE4CB8A671A2}" srcOrd="2" destOrd="0" presId="urn:microsoft.com/office/officeart/2005/8/layout/process1"/>
    <dgm:cxn modelId="{2C286054-65BA-44F8-9E05-FFE90EC0BB1F}" type="presParOf" srcId="{1E47FD8E-44B7-054B-A34B-C7227B80AD5A}" destId="{047ECD30-5A14-F149-BD8E-A6D707803D9A}" srcOrd="3" destOrd="0" presId="urn:microsoft.com/office/officeart/2005/8/layout/process1"/>
    <dgm:cxn modelId="{69438224-C7A6-42EA-9345-8FA826F1AB0B}" type="presParOf" srcId="{047ECD30-5A14-F149-BD8E-A6D707803D9A}" destId="{C2F56A4F-4F6E-384B-BF47-6DF438687E51}" srcOrd="0" destOrd="0" presId="urn:microsoft.com/office/officeart/2005/8/layout/process1"/>
    <dgm:cxn modelId="{CB17CC3B-A13F-49DB-BF4E-2D2753074570}" type="presParOf" srcId="{1E47FD8E-44B7-054B-A34B-C7227B80AD5A}" destId="{D62941D1-36AF-6547-9C22-A48E2BAE7F28}" srcOrd="4" destOrd="0" presId="urn:microsoft.com/office/officeart/2005/8/layout/process1"/>
    <dgm:cxn modelId="{E6A41C07-E04A-4285-8E84-50F7C27387FF}" type="presParOf" srcId="{1E47FD8E-44B7-054B-A34B-C7227B80AD5A}" destId="{007D0DF1-7C2D-184C-A629-59414EEBA1CA}" srcOrd="5" destOrd="0" presId="urn:microsoft.com/office/officeart/2005/8/layout/process1"/>
    <dgm:cxn modelId="{4A5CBC6E-0D58-49C1-8233-94BD39B49780}" type="presParOf" srcId="{007D0DF1-7C2D-184C-A629-59414EEBA1CA}" destId="{439BE25B-CB68-DE47-BB0C-5DDFB15D403F}" srcOrd="0" destOrd="0" presId="urn:microsoft.com/office/officeart/2005/8/layout/process1"/>
    <dgm:cxn modelId="{7B5D5896-8046-4999-9629-07C8AF7C7A11}" type="presParOf" srcId="{1E47FD8E-44B7-054B-A34B-C7227B80AD5A}" destId="{BC411A3E-09BB-D849-9DCF-B932FBE25E03}"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9F09CC-08AC-6846-B1EA-C299216CEB72}" type="doc">
      <dgm:prSet loTypeId="urn:microsoft.com/office/officeart/2005/8/layout/hChevron3" loCatId="process" qsTypeId="urn:microsoft.com/office/officeart/2005/8/quickstyle/simple4" qsCatId="simple" csTypeId="urn:microsoft.com/office/officeart/2005/8/colors/accent1_2" csCatId="accent1" phldr="1"/>
      <dgm:spPr/>
    </dgm:pt>
    <dgm:pt modelId="{8285ACB4-0E63-C44C-A3C6-6B0D7A7C63EB}">
      <dgm:prSet phldrT="[Text]" custT="1"/>
      <dgm:spPr/>
      <dgm:t>
        <a:bodyPr/>
        <a:lstStyle/>
        <a:p>
          <a:r>
            <a:rPr lang="en-US" sz="2400" dirty="0">
              <a:solidFill>
                <a:schemeClr val="bg1"/>
              </a:solidFill>
              <a:latin typeface="Handwriting - Dakota"/>
            </a:rPr>
            <a:t>Ultra - trace</a:t>
          </a:r>
        </a:p>
      </dgm:t>
    </dgm:pt>
    <dgm:pt modelId="{1D1110F1-D04B-EB4D-BE66-7C617E9FBA04}" type="parTrans" cxnId="{86D9C4D0-6C57-C845-9CA6-BD63222E23B6}">
      <dgm:prSet/>
      <dgm:spPr/>
      <dgm:t>
        <a:bodyPr/>
        <a:lstStyle/>
        <a:p>
          <a:endParaRPr lang="en-US" sz="2400">
            <a:solidFill>
              <a:schemeClr val="bg1"/>
            </a:solidFill>
            <a:latin typeface="Handwriting - Dakota"/>
          </a:endParaRPr>
        </a:p>
      </dgm:t>
    </dgm:pt>
    <dgm:pt modelId="{D177B0F9-A4EB-0343-9474-4C7F074E1C18}" type="sibTrans" cxnId="{86D9C4D0-6C57-C845-9CA6-BD63222E23B6}">
      <dgm:prSet/>
      <dgm:spPr/>
      <dgm:t>
        <a:bodyPr/>
        <a:lstStyle/>
        <a:p>
          <a:endParaRPr lang="en-US" sz="2400">
            <a:solidFill>
              <a:schemeClr val="bg1"/>
            </a:solidFill>
            <a:latin typeface="Handwriting - Dakota"/>
          </a:endParaRPr>
        </a:p>
      </dgm:t>
    </dgm:pt>
    <dgm:pt modelId="{99A4B1A2-FEF7-5E4A-B9EF-27797726A251}">
      <dgm:prSet phldrT="[Text]" custT="1"/>
      <dgm:spPr/>
      <dgm:t>
        <a:bodyPr/>
        <a:lstStyle/>
        <a:p>
          <a:r>
            <a:rPr lang="en-US" sz="2400" dirty="0">
              <a:solidFill>
                <a:schemeClr val="bg1"/>
              </a:solidFill>
              <a:latin typeface="Handwriting - Dakota"/>
            </a:rPr>
            <a:t>Trace</a:t>
          </a:r>
        </a:p>
      </dgm:t>
    </dgm:pt>
    <dgm:pt modelId="{12B96F2C-D33A-5641-BC87-6332851E7C79}" type="parTrans" cxnId="{DA1A028D-7E94-6E43-BBF5-9498B3678E42}">
      <dgm:prSet/>
      <dgm:spPr/>
      <dgm:t>
        <a:bodyPr/>
        <a:lstStyle/>
        <a:p>
          <a:endParaRPr lang="en-US" sz="2400">
            <a:solidFill>
              <a:schemeClr val="bg1"/>
            </a:solidFill>
            <a:latin typeface="Handwriting - Dakota"/>
          </a:endParaRPr>
        </a:p>
      </dgm:t>
    </dgm:pt>
    <dgm:pt modelId="{8824DE36-535F-A441-BBF4-0C1B489C4E48}" type="sibTrans" cxnId="{DA1A028D-7E94-6E43-BBF5-9498B3678E42}">
      <dgm:prSet/>
      <dgm:spPr/>
      <dgm:t>
        <a:bodyPr/>
        <a:lstStyle/>
        <a:p>
          <a:endParaRPr lang="en-US" sz="2400">
            <a:solidFill>
              <a:schemeClr val="bg1"/>
            </a:solidFill>
            <a:latin typeface="Handwriting - Dakota"/>
          </a:endParaRPr>
        </a:p>
      </dgm:t>
    </dgm:pt>
    <dgm:pt modelId="{6E19A627-6EB3-4140-BA91-41DC13C11715}" type="pres">
      <dgm:prSet presAssocID="{079F09CC-08AC-6846-B1EA-C299216CEB72}" presName="Name0" presStyleCnt="0">
        <dgm:presLayoutVars>
          <dgm:dir/>
          <dgm:resizeHandles val="exact"/>
        </dgm:presLayoutVars>
      </dgm:prSet>
      <dgm:spPr/>
    </dgm:pt>
    <dgm:pt modelId="{1141074B-26B2-4C41-ACD1-796B23CCD2FB}" type="pres">
      <dgm:prSet presAssocID="{8285ACB4-0E63-C44C-A3C6-6B0D7A7C63EB}" presName="parTxOnly" presStyleLbl="node1" presStyleIdx="0" presStyleCnt="2" custScaleX="222045" custLinFactNeighborY="-16667">
        <dgm:presLayoutVars>
          <dgm:bulletEnabled val="1"/>
        </dgm:presLayoutVars>
      </dgm:prSet>
      <dgm:spPr/>
    </dgm:pt>
    <dgm:pt modelId="{FA141BE6-57C1-E64F-8EEF-7E5077CB37B3}" type="pres">
      <dgm:prSet presAssocID="{D177B0F9-A4EB-0343-9474-4C7F074E1C18}" presName="parSpace" presStyleCnt="0"/>
      <dgm:spPr/>
    </dgm:pt>
    <dgm:pt modelId="{579AFD40-4901-7741-B635-E5803D86F110}" type="pres">
      <dgm:prSet presAssocID="{99A4B1A2-FEF7-5E4A-B9EF-27797726A251}" presName="parTxOnly" presStyleLbl="node1" presStyleIdx="1" presStyleCnt="2">
        <dgm:presLayoutVars>
          <dgm:bulletEnabled val="1"/>
        </dgm:presLayoutVars>
      </dgm:prSet>
      <dgm:spPr/>
    </dgm:pt>
  </dgm:ptLst>
  <dgm:cxnLst>
    <dgm:cxn modelId="{6D921C63-70AD-43E8-95EF-6719A6B30B6A}" type="presOf" srcId="{8285ACB4-0E63-C44C-A3C6-6B0D7A7C63EB}" destId="{1141074B-26B2-4C41-ACD1-796B23CCD2FB}" srcOrd="0" destOrd="0" presId="urn:microsoft.com/office/officeart/2005/8/layout/hChevron3"/>
    <dgm:cxn modelId="{DA1A028D-7E94-6E43-BBF5-9498B3678E42}" srcId="{079F09CC-08AC-6846-B1EA-C299216CEB72}" destId="{99A4B1A2-FEF7-5E4A-B9EF-27797726A251}" srcOrd="1" destOrd="0" parTransId="{12B96F2C-D33A-5641-BC87-6332851E7C79}" sibTransId="{8824DE36-535F-A441-BBF4-0C1B489C4E48}"/>
    <dgm:cxn modelId="{644BBAC9-41C3-406B-868D-0EFCB920B810}" type="presOf" srcId="{079F09CC-08AC-6846-B1EA-C299216CEB72}" destId="{6E19A627-6EB3-4140-BA91-41DC13C11715}" srcOrd="0" destOrd="0" presId="urn:microsoft.com/office/officeart/2005/8/layout/hChevron3"/>
    <dgm:cxn modelId="{86D9C4D0-6C57-C845-9CA6-BD63222E23B6}" srcId="{079F09CC-08AC-6846-B1EA-C299216CEB72}" destId="{8285ACB4-0E63-C44C-A3C6-6B0D7A7C63EB}" srcOrd="0" destOrd="0" parTransId="{1D1110F1-D04B-EB4D-BE66-7C617E9FBA04}" sibTransId="{D177B0F9-A4EB-0343-9474-4C7F074E1C18}"/>
    <dgm:cxn modelId="{AC40F3D2-9596-439C-972C-AA169762E115}" type="presOf" srcId="{99A4B1A2-FEF7-5E4A-B9EF-27797726A251}" destId="{579AFD40-4901-7741-B635-E5803D86F110}" srcOrd="0" destOrd="0" presId="urn:microsoft.com/office/officeart/2005/8/layout/hChevron3"/>
    <dgm:cxn modelId="{F56CEB51-63C4-4554-A0E1-A0791629424C}" type="presParOf" srcId="{6E19A627-6EB3-4140-BA91-41DC13C11715}" destId="{1141074B-26B2-4C41-ACD1-796B23CCD2FB}" srcOrd="0" destOrd="0" presId="urn:microsoft.com/office/officeart/2005/8/layout/hChevron3"/>
    <dgm:cxn modelId="{CC2AC3AF-9602-4718-AE89-F420F1197B55}" type="presParOf" srcId="{6E19A627-6EB3-4140-BA91-41DC13C11715}" destId="{FA141BE6-57C1-E64F-8EEF-7E5077CB37B3}" srcOrd="1" destOrd="0" presId="urn:microsoft.com/office/officeart/2005/8/layout/hChevron3"/>
    <dgm:cxn modelId="{90E39721-8F7C-4DA3-9015-BAD141475856}" type="presParOf" srcId="{6E19A627-6EB3-4140-BA91-41DC13C11715}" destId="{579AFD40-4901-7741-B635-E5803D86F110}"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33290-2EA2-394A-BA12-119DECFBCE3D}">
      <dsp:nvSpPr>
        <dsp:cNvPr id="0" name=""/>
        <dsp:cNvSpPr/>
      </dsp:nvSpPr>
      <dsp:spPr>
        <a:xfrm>
          <a:off x="1853" y="458723"/>
          <a:ext cx="1986368" cy="8873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andwriting - Dakota"/>
            </a:rPr>
            <a:t>SAMPLE INTRODUCTION SYSTEM</a:t>
          </a:r>
        </a:p>
      </dsp:txBody>
      <dsp:txXfrm>
        <a:off x="27844" y="484714"/>
        <a:ext cx="1934386" cy="835416"/>
      </dsp:txXfrm>
    </dsp:sp>
    <dsp:sp modelId="{185D38A6-11A2-684E-84D0-85E0955A9640}">
      <dsp:nvSpPr>
        <dsp:cNvPr id="0" name=""/>
        <dsp:cNvSpPr/>
      </dsp:nvSpPr>
      <dsp:spPr>
        <a:xfrm>
          <a:off x="2136121" y="719026"/>
          <a:ext cx="313547" cy="36679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Handwriting - Dakota"/>
          </a:endParaRPr>
        </a:p>
      </dsp:txBody>
      <dsp:txXfrm>
        <a:off x="2136121" y="792384"/>
        <a:ext cx="219483" cy="220075"/>
      </dsp:txXfrm>
    </dsp:sp>
    <dsp:sp modelId="{26BD2655-8CE8-D341-B3FE-BE4CB8A671A2}">
      <dsp:nvSpPr>
        <dsp:cNvPr id="0" name=""/>
        <dsp:cNvSpPr/>
      </dsp:nvSpPr>
      <dsp:spPr>
        <a:xfrm>
          <a:off x="2579820" y="458723"/>
          <a:ext cx="1679283" cy="8873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andwriting - Dakota"/>
            </a:rPr>
            <a:t>SAMPLE IONIZATION (ION SOURCE)</a:t>
          </a:r>
        </a:p>
      </dsp:txBody>
      <dsp:txXfrm>
        <a:off x="2605811" y="484714"/>
        <a:ext cx="1627301" cy="835416"/>
      </dsp:txXfrm>
    </dsp:sp>
    <dsp:sp modelId="{047ECD30-5A14-F149-BD8E-A6D707803D9A}">
      <dsp:nvSpPr>
        <dsp:cNvPr id="0" name=""/>
        <dsp:cNvSpPr/>
      </dsp:nvSpPr>
      <dsp:spPr>
        <a:xfrm>
          <a:off x="4407004" y="719026"/>
          <a:ext cx="313547" cy="36679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Handwriting - Dakota"/>
          </a:endParaRPr>
        </a:p>
      </dsp:txBody>
      <dsp:txXfrm>
        <a:off x="4407004" y="792384"/>
        <a:ext cx="219483" cy="220075"/>
      </dsp:txXfrm>
    </dsp:sp>
    <dsp:sp modelId="{D62941D1-36AF-6547-9C22-A48E2BAE7F28}">
      <dsp:nvSpPr>
        <dsp:cNvPr id="0" name=""/>
        <dsp:cNvSpPr/>
      </dsp:nvSpPr>
      <dsp:spPr>
        <a:xfrm>
          <a:off x="4850703" y="458723"/>
          <a:ext cx="1497677" cy="8873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andwriting - Dakota"/>
            </a:rPr>
            <a:t>MASS ANALYZER  (</a:t>
          </a:r>
          <a:r>
            <a:rPr lang="en-US" sz="1400" kern="1200" dirty="0" err="1">
              <a:latin typeface="Handwriting - Dakota"/>
            </a:rPr>
            <a:t>m/z</a:t>
          </a:r>
          <a:r>
            <a:rPr lang="en-US" sz="1400" kern="1200" dirty="0">
              <a:latin typeface="Handwriting - Dakota"/>
            </a:rPr>
            <a:t>)</a:t>
          </a:r>
        </a:p>
      </dsp:txBody>
      <dsp:txXfrm>
        <a:off x="4876694" y="484714"/>
        <a:ext cx="1445695" cy="835416"/>
      </dsp:txXfrm>
    </dsp:sp>
    <dsp:sp modelId="{007D0DF1-7C2D-184C-A629-59414EEBA1CA}">
      <dsp:nvSpPr>
        <dsp:cNvPr id="0" name=""/>
        <dsp:cNvSpPr/>
      </dsp:nvSpPr>
      <dsp:spPr>
        <a:xfrm>
          <a:off x="6496280" y="719026"/>
          <a:ext cx="313547" cy="36679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latin typeface="Handwriting - Dakota"/>
          </a:endParaRPr>
        </a:p>
      </dsp:txBody>
      <dsp:txXfrm>
        <a:off x="6496280" y="792384"/>
        <a:ext cx="219483" cy="220075"/>
      </dsp:txXfrm>
    </dsp:sp>
    <dsp:sp modelId="{BC411A3E-09BB-D849-9DCF-B932FBE25E03}">
      <dsp:nvSpPr>
        <dsp:cNvPr id="0" name=""/>
        <dsp:cNvSpPr/>
      </dsp:nvSpPr>
      <dsp:spPr>
        <a:xfrm>
          <a:off x="6939980" y="458723"/>
          <a:ext cx="1211565" cy="8873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Handwriting - Dakota"/>
            </a:rPr>
            <a:t>DETECTOR</a:t>
          </a:r>
        </a:p>
      </dsp:txBody>
      <dsp:txXfrm>
        <a:off x="6965971" y="484714"/>
        <a:ext cx="1159583" cy="835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1074B-26B2-4C41-ACD1-796B23CCD2FB}">
      <dsp:nvSpPr>
        <dsp:cNvPr id="0" name=""/>
        <dsp:cNvSpPr/>
      </dsp:nvSpPr>
      <dsp:spPr>
        <a:xfrm>
          <a:off x="216" y="0"/>
          <a:ext cx="4829423" cy="632978"/>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Handwriting - Dakota"/>
            </a:rPr>
            <a:t>Ultra - trace</a:t>
          </a:r>
        </a:p>
      </dsp:txBody>
      <dsp:txXfrm>
        <a:off x="216" y="0"/>
        <a:ext cx="4671179" cy="632978"/>
      </dsp:txXfrm>
    </dsp:sp>
    <dsp:sp modelId="{579AFD40-4901-7741-B635-E5803D86F110}">
      <dsp:nvSpPr>
        <dsp:cNvPr id="0" name=""/>
        <dsp:cNvSpPr/>
      </dsp:nvSpPr>
      <dsp:spPr>
        <a:xfrm>
          <a:off x="4394644" y="0"/>
          <a:ext cx="2174975" cy="632978"/>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latin typeface="Handwriting - Dakota"/>
            </a:rPr>
            <a:t>Trace</a:t>
          </a:r>
        </a:p>
      </dsp:txBody>
      <dsp:txXfrm>
        <a:off x="4711133" y="0"/>
        <a:ext cx="1541997" cy="63297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6B986B-ABB5-4762-9641-66802D0F1473}"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990041-8016-4329-A6F3-1B378AF4C16E}" type="slidenum">
              <a:rPr lang="en-US" smtClean="0"/>
              <a:t>‹N›</a:t>
            </a:fld>
            <a:endParaRPr lang="en-US"/>
          </a:p>
        </p:txBody>
      </p:sp>
    </p:spTree>
    <p:extLst>
      <p:ext uri="{BB962C8B-B14F-4D97-AF65-F5344CB8AC3E}">
        <p14:creationId xmlns:p14="http://schemas.microsoft.com/office/powerpoint/2010/main" val="46327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n.wikipedia.org/wiki/Mass_spectru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section is dedicated to the ultra low level radioactive measurement. Lorenzo has just spoke about radiometric technique. Now we will focus on the </a:t>
            </a:r>
            <a:r>
              <a:rPr lang="en-GB" dirty="0" err="1"/>
              <a:t>massa</a:t>
            </a:r>
            <a:r>
              <a:rPr lang="en-GB" dirty="0"/>
              <a:t> spectrometry. We will see it’s potentiality and issues. </a:t>
            </a:r>
          </a:p>
          <a:p>
            <a:endParaRPr lang="en-GB" dirty="0"/>
          </a:p>
          <a:p>
            <a:endParaRPr lang="en-GB" dirty="0"/>
          </a:p>
          <a:p>
            <a:endParaRPr lang="en-GB" dirty="0"/>
          </a:p>
          <a:p>
            <a:r>
              <a:rPr lang="en-GB" dirty="0"/>
              <a:t>In this talk I will briefly introduce the LNGS, </a:t>
            </a:r>
          </a:p>
          <a:p>
            <a:r>
              <a:rPr lang="en-GB" dirty="0"/>
              <a:t>We’ll see the relevance of background in the field of nuclear physic research and then the tools available at LNGS for screening of radiopure  material to be used in the </a:t>
            </a:r>
            <a:r>
              <a:rPr lang="en-GB" dirty="0" err="1"/>
              <a:t>apparata</a:t>
            </a:r>
            <a:r>
              <a:rPr lang="en-GB" dirty="0"/>
              <a:t> building.</a:t>
            </a:r>
          </a:p>
          <a:p>
            <a:r>
              <a:rPr lang="en-GB" dirty="0"/>
              <a:t>We’ll focus on the natural decay chains and secular equilibrium.</a:t>
            </a:r>
          </a:p>
          <a:p>
            <a:r>
              <a:rPr lang="en-GB" dirty="0"/>
              <a:t>At the end, Some cases of study will be presented </a:t>
            </a:r>
          </a:p>
          <a:p>
            <a:endParaRPr lang="en-GB" dirty="0"/>
          </a:p>
        </p:txBody>
      </p:sp>
      <p:sp>
        <p:nvSpPr>
          <p:cNvPr id="4" name="Slide Number Placeholder 3"/>
          <p:cNvSpPr>
            <a:spLocks noGrp="1"/>
          </p:cNvSpPr>
          <p:nvPr>
            <p:ph type="sldNum" sz="quarter" idx="5"/>
          </p:nvPr>
        </p:nvSpPr>
        <p:spPr/>
        <p:txBody>
          <a:bodyPr/>
          <a:lstStyle/>
          <a:p>
            <a:fld id="{1B990041-8016-4329-A6F3-1B378AF4C16E}" type="slidenum">
              <a:rPr lang="en-US" smtClean="0"/>
              <a:t>2</a:t>
            </a:fld>
            <a:endParaRPr lang="en-US"/>
          </a:p>
        </p:txBody>
      </p:sp>
    </p:spTree>
    <p:extLst>
      <p:ext uri="{BB962C8B-B14F-4D97-AF65-F5344CB8AC3E}">
        <p14:creationId xmlns:p14="http://schemas.microsoft.com/office/powerpoint/2010/main" val="331744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049177EB-507C-9DF4-451C-05809EC8878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45C2314-0CC1-4596-8721-0BE2C749D7E2}" type="slidenum">
              <a:rPr lang="en-US" altLang="en-US"/>
              <a:pPr eaLnBrk="1" hangingPunct="1"/>
              <a:t>11</a:t>
            </a:fld>
            <a:endParaRPr lang="en-US" altLang="en-US"/>
          </a:p>
        </p:txBody>
      </p:sp>
      <p:sp>
        <p:nvSpPr>
          <p:cNvPr id="49155" name="Rectangle 2">
            <a:extLst>
              <a:ext uri="{FF2B5EF4-FFF2-40B4-BE49-F238E27FC236}">
                <a16:creationId xmlns:a16="http://schemas.microsoft.com/office/drawing/2014/main" id="{FDCF40C2-83B8-5144-F40E-C8B8F0F32D06}"/>
              </a:ext>
            </a:extLst>
          </p:cNvPr>
          <p:cNvSpPr>
            <a:spLocks noGrp="1" noRot="1" noChangeAspect="1" noChangeArrowheads="1" noTextEdit="1"/>
          </p:cNvSpPr>
          <p:nvPr>
            <p:ph type="sldImg"/>
          </p:nvPr>
        </p:nvSpPr>
        <p:spPr>
          <a:xfrm>
            <a:off x="382588" y="685800"/>
            <a:ext cx="6096000" cy="3429000"/>
          </a:xfrm>
          <a:ln/>
        </p:spPr>
      </p:sp>
      <p:sp>
        <p:nvSpPr>
          <p:cNvPr id="49156" name="Rectangle 3">
            <a:extLst>
              <a:ext uri="{FF2B5EF4-FFF2-40B4-BE49-F238E27FC236}">
                <a16:creationId xmlns:a16="http://schemas.microsoft.com/office/drawing/2014/main" id="{8CCD3FA7-E784-8D14-99A5-16B122BDF80D}"/>
              </a:ext>
            </a:extLst>
          </p:cNvPr>
          <p:cNvSpPr>
            <a:spLocks noGrp="1" noChangeArrowheads="1"/>
          </p:cNvSpPr>
          <p:nvPr>
            <p:ph type="body" idx="1"/>
          </p:nvPr>
        </p:nvSpPr>
        <p:spPr>
          <a:noFill/>
        </p:spPr>
        <p:txBody>
          <a:bodyPr/>
          <a:lstStyle/>
          <a:p>
            <a:pPr eaLnBrk="1" hangingPunct="1"/>
            <a:r>
              <a:rPr lang="en-US" altLang="en-US" dirty="0"/>
              <a:t>The trajectory of an ion of mass m that flies into the constant magnetic field at velocity v became circular. The radius r depends on the ratio mass/charge. This is the effect of equilibrium between Lorentz and centrifugal forces. </a:t>
            </a:r>
          </a:p>
          <a:p>
            <a:pPr eaLnBrk="1" hangingPunct="1"/>
            <a:r>
              <a:rPr lang="en-US" altLang="en-US" dirty="0"/>
              <a:t>In the figure m1 is lighter than m2 which is lighter than m3. Because the velocity of ion is determined by its kinetic energy acquired during acceleration is distributed around an average value (energy spread)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525C748-F1D0-1F33-5A9B-D6E7B1413C9E}"/>
              </a:ext>
            </a:extLst>
          </p:cNvPr>
          <p:cNvSpPr>
            <a:spLocks noGrp="1" noRot="1" noChangeAspect="1" noTextEdit="1"/>
          </p:cNvSpPr>
          <p:nvPr>
            <p:ph type="sldImg"/>
          </p:nvPr>
        </p:nvSpPr>
        <p:spPr>
          <a:ln/>
        </p:spPr>
      </p:sp>
      <p:sp>
        <p:nvSpPr>
          <p:cNvPr id="51203" name="Notes Placeholder 2">
            <a:extLst>
              <a:ext uri="{FF2B5EF4-FFF2-40B4-BE49-F238E27FC236}">
                <a16:creationId xmlns:a16="http://schemas.microsoft.com/office/drawing/2014/main" id="{83BCD828-80E3-31C1-1D9C-DF7E16A2498C}"/>
              </a:ext>
            </a:extLst>
          </p:cNvPr>
          <p:cNvSpPr>
            <a:spLocks noGrp="1"/>
          </p:cNvSpPr>
          <p:nvPr>
            <p:ph type="body" idx="1"/>
          </p:nvPr>
        </p:nvSpPr>
        <p:spPr>
          <a:noFill/>
        </p:spPr>
        <p:txBody>
          <a:bodyPr/>
          <a:lstStyle/>
          <a:p>
            <a:r>
              <a:rPr lang="en-US" altLang="en-US" dirty="0"/>
              <a:t>In the evolution of mass spectrometry at beginning of eighties a milestone was set since  a couple of groups used the plasma as ion source.</a:t>
            </a:r>
          </a:p>
          <a:p>
            <a:endParaRPr lang="en-US" altLang="en-US" dirty="0"/>
          </a:p>
          <a:p>
            <a:r>
              <a:rPr lang="en-US" altLang="en-US" dirty="0"/>
              <a:t>Then about ten years were spent to produce the first commercial instrumentation.</a:t>
            </a:r>
          </a:p>
        </p:txBody>
      </p:sp>
      <p:sp>
        <p:nvSpPr>
          <p:cNvPr id="51204" name="Slide Number Placeholder 3">
            <a:extLst>
              <a:ext uri="{FF2B5EF4-FFF2-40B4-BE49-F238E27FC236}">
                <a16:creationId xmlns:a16="http://schemas.microsoft.com/office/drawing/2014/main" id="{9A8D32A6-0480-0256-920B-67150323D120}"/>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928BBA7-D0A3-4533-9CBC-059EB716B48C}" type="slidenum">
              <a:rPr lang="en-US" altLang="en-US"/>
              <a:pPr eaLnBrk="1" hangingPunct="1"/>
              <a:t>12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E31905D5-F405-9897-C397-F5ED78608464}"/>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86F40D-8FC9-4DD5-9D77-3ED86BCA8458}" type="slidenum">
              <a:rPr lang="en-US" altLang="en-US"/>
              <a:pPr eaLnBrk="1" hangingPunct="1"/>
              <a:t>13</a:t>
            </a:fld>
            <a:endParaRPr lang="en-US" altLang="en-US"/>
          </a:p>
        </p:txBody>
      </p:sp>
      <p:sp>
        <p:nvSpPr>
          <p:cNvPr id="39939" name="Slide Image Placeholder 1">
            <a:extLst>
              <a:ext uri="{FF2B5EF4-FFF2-40B4-BE49-F238E27FC236}">
                <a16:creationId xmlns:a16="http://schemas.microsoft.com/office/drawing/2014/main" id="{A90464F5-30A8-E0B6-BCB7-FD70105BAACF}"/>
              </a:ext>
            </a:extLst>
          </p:cNvPr>
          <p:cNvSpPr>
            <a:spLocks noGrp="1" noRot="1" noChangeAspect="1" noTextEdit="1"/>
          </p:cNvSpPr>
          <p:nvPr>
            <p:ph type="sldImg"/>
          </p:nvPr>
        </p:nvSpPr>
        <p:spPr>
          <a:ln/>
        </p:spPr>
      </p:sp>
      <p:sp>
        <p:nvSpPr>
          <p:cNvPr id="39940" name="Notes Placeholder 2">
            <a:extLst>
              <a:ext uri="{FF2B5EF4-FFF2-40B4-BE49-F238E27FC236}">
                <a16:creationId xmlns:a16="http://schemas.microsoft.com/office/drawing/2014/main" id="{2D2598EF-2EAD-F517-3E88-E0B5A9D47C7E}"/>
              </a:ext>
            </a:extLst>
          </p:cNvPr>
          <p:cNvSpPr>
            <a:spLocks noGrp="1"/>
          </p:cNvSpPr>
          <p:nvPr>
            <p:ph type="body" idx="1"/>
          </p:nvPr>
        </p:nvSpPr>
        <p:spPr>
          <a:noFill/>
        </p:spPr>
        <p:txBody>
          <a:bodyPr/>
          <a:lstStyle/>
          <a:p>
            <a:pPr defTabSz="457200">
              <a:spcBef>
                <a:spcPct val="0"/>
              </a:spcBef>
            </a:pPr>
            <a:r>
              <a:rPr lang="it-IT" altLang="en-US" dirty="0"/>
              <a:t>In ICP MS the </a:t>
            </a:r>
            <a:r>
              <a:rPr lang="it-IT" altLang="en-US" dirty="0" err="1"/>
              <a:t>ion</a:t>
            </a:r>
            <a:r>
              <a:rPr lang="it-IT" altLang="en-US" dirty="0"/>
              <a:t> source </a:t>
            </a:r>
            <a:r>
              <a:rPr lang="it-IT" altLang="en-US" dirty="0" err="1"/>
              <a:t>is</a:t>
            </a:r>
            <a:r>
              <a:rPr lang="it-IT" altLang="en-US" dirty="0"/>
              <a:t> a plasma, </a:t>
            </a:r>
            <a:r>
              <a:rPr lang="it-IT" altLang="en-US" dirty="0" err="1"/>
              <a:t>generally</a:t>
            </a:r>
            <a:r>
              <a:rPr lang="it-IT" altLang="en-US" dirty="0"/>
              <a:t> Ar plasma, </a:t>
            </a:r>
            <a:r>
              <a:rPr lang="it-IT" altLang="en-US" dirty="0" err="1"/>
              <a:t>where</a:t>
            </a:r>
            <a:r>
              <a:rPr lang="it-IT" altLang="en-US" dirty="0"/>
              <a:t> the sample </a:t>
            </a:r>
            <a:r>
              <a:rPr lang="it-IT" altLang="en-US" dirty="0" err="1"/>
              <a:t>is</a:t>
            </a:r>
            <a:r>
              <a:rPr lang="it-IT" altLang="en-US" dirty="0"/>
              <a:t> </a:t>
            </a:r>
            <a:r>
              <a:rPr lang="it-IT" altLang="en-US" dirty="0" err="1"/>
              <a:t>introduced</a:t>
            </a:r>
            <a:r>
              <a:rPr lang="it-IT" altLang="en-US" dirty="0"/>
              <a:t> </a:t>
            </a:r>
            <a:r>
              <a:rPr lang="it-IT" altLang="en-US" dirty="0" err="1"/>
              <a:t>as</a:t>
            </a:r>
            <a:r>
              <a:rPr lang="it-IT" altLang="en-US" dirty="0"/>
              <a:t> an </a:t>
            </a:r>
            <a:r>
              <a:rPr lang="it-IT" altLang="en-US" dirty="0" err="1"/>
              <a:t>nebulized</a:t>
            </a:r>
            <a:r>
              <a:rPr lang="it-IT" altLang="en-US" dirty="0"/>
              <a:t> </a:t>
            </a:r>
            <a:r>
              <a:rPr lang="it-IT" altLang="en-US" dirty="0" err="1"/>
              <a:t>aqueous</a:t>
            </a:r>
            <a:r>
              <a:rPr lang="it-IT" altLang="en-US" dirty="0"/>
              <a:t> </a:t>
            </a:r>
            <a:r>
              <a:rPr lang="it-IT" altLang="en-US" dirty="0" err="1"/>
              <a:t>solution</a:t>
            </a:r>
            <a:r>
              <a:rPr lang="it-IT" altLang="en-US" dirty="0"/>
              <a:t> </a:t>
            </a:r>
            <a:r>
              <a:rPr lang="it-IT" altLang="en-US" dirty="0" err="1"/>
              <a:t>through</a:t>
            </a:r>
            <a:r>
              <a:rPr lang="it-IT" altLang="en-US" dirty="0"/>
              <a:t> a carrier gas flow.</a:t>
            </a:r>
          </a:p>
          <a:p>
            <a:pPr defTabSz="457200">
              <a:spcBef>
                <a:spcPct val="0"/>
              </a:spcBef>
            </a:pPr>
            <a:r>
              <a:rPr lang="it-IT" altLang="en-US" dirty="0"/>
              <a:t>The energy </a:t>
            </a:r>
            <a:r>
              <a:rPr lang="it-IT" altLang="en-US" dirty="0" err="1"/>
              <a:t>contribute</a:t>
            </a:r>
            <a:r>
              <a:rPr lang="it-IT" altLang="en-US" dirty="0"/>
              <a:t> of the </a:t>
            </a:r>
            <a:r>
              <a:rPr lang="it-IT" altLang="en-US" dirty="0" err="1"/>
              <a:t>torch</a:t>
            </a:r>
            <a:r>
              <a:rPr lang="it-IT" altLang="en-US" dirty="0"/>
              <a:t> </a:t>
            </a:r>
            <a:r>
              <a:rPr lang="it-IT" altLang="en-US" dirty="0" err="1"/>
              <a:t>is</a:t>
            </a:r>
            <a:r>
              <a:rPr lang="it-IT" altLang="en-US" dirty="0"/>
              <a:t> </a:t>
            </a:r>
            <a:r>
              <a:rPr lang="it-IT" altLang="en-US" dirty="0" err="1"/>
              <a:t>important</a:t>
            </a:r>
            <a:r>
              <a:rPr lang="it-IT" altLang="en-US" dirty="0"/>
              <a:t>, The plasma temperature </a:t>
            </a:r>
            <a:r>
              <a:rPr lang="it-IT" altLang="en-US" dirty="0" err="1"/>
              <a:t>is</a:t>
            </a:r>
            <a:r>
              <a:rPr lang="it-IT" altLang="en-US" dirty="0"/>
              <a:t> </a:t>
            </a:r>
            <a:r>
              <a:rPr lang="it-IT" altLang="en-US" dirty="0" err="1"/>
              <a:t>very</a:t>
            </a:r>
            <a:r>
              <a:rPr lang="it-IT" altLang="en-US" dirty="0"/>
              <a:t> high </a:t>
            </a:r>
            <a:r>
              <a:rPr lang="it-IT" altLang="en-US" dirty="0" err="1"/>
              <a:t>then</a:t>
            </a:r>
            <a:r>
              <a:rPr lang="it-IT" altLang="en-US" dirty="0"/>
              <a:t> the sample, </a:t>
            </a:r>
            <a:r>
              <a:rPr lang="it-IT" altLang="en-US" dirty="0" err="1"/>
              <a:t>along</a:t>
            </a:r>
            <a:r>
              <a:rPr lang="it-IT" altLang="en-US" dirty="0"/>
              <a:t> the </a:t>
            </a:r>
            <a:r>
              <a:rPr lang="it-IT" altLang="en-US" dirty="0" err="1"/>
              <a:t>torch</a:t>
            </a:r>
            <a:r>
              <a:rPr lang="it-IT" altLang="en-US" dirty="0"/>
              <a:t> </a:t>
            </a:r>
            <a:r>
              <a:rPr lang="it-IT" altLang="en-US" dirty="0" err="1"/>
              <a:t>profile</a:t>
            </a:r>
            <a:r>
              <a:rPr lang="it-IT" altLang="en-US" dirty="0"/>
              <a:t>, </a:t>
            </a:r>
            <a:r>
              <a:rPr lang="it-IT" altLang="en-US" dirty="0" err="1"/>
              <a:t>is</a:t>
            </a:r>
            <a:r>
              <a:rPr lang="it-IT" altLang="en-US" dirty="0"/>
              <a:t> </a:t>
            </a:r>
            <a:r>
              <a:rPr lang="it-IT" altLang="en-US" dirty="0" err="1"/>
              <a:t>almost</a:t>
            </a:r>
            <a:r>
              <a:rPr lang="it-IT" altLang="en-US" dirty="0"/>
              <a:t> </a:t>
            </a:r>
            <a:r>
              <a:rPr lang="it-IT" altLang="en-US" dirty="0" err="1"/>
              <a:t>completely</a:t>
            </a:r>
            <a:r>
              <a:rPr lang="it-IT" altLang="en-US" dirty="0"/>
              <a:t>  </a:t>
            </a:r>
            <a:r>
              <a:rPr lang="it-IT" altLang="en-US" dirty="0" err="1"/>
              <a:t>desolvated</a:t>
            </a:r>
            <a:r>
              <a:rPr lang="it-IT" altLang="en-US" dirty="0"/>
              <a:t>, </a:t>
            </a:r>
            <a:r>
              <a:rPr lang="it-IT" altLang="en-US" dirty="0" err="1"/>
              <a:t>atomized</a:t>
            </a:r>
            <a:r>
              <a:rPr lang="it-IT" altLang="en-US" dirty="0"/>
              <a:t> and </a:t>
            </a:r>
            <a:r>
              <a:rPr lang="it-IT" altLang="en-US" dirty="0" err="1"/>
              <a:t>ionized</a:t>
            </a:r>
            <a:r>
              <a:rPr lang="it-IT" altLang="en-US" dirty="0"/>
              <a:t>. ICPMS </a:t>
            </a:r>
            <a:r>
              <a:rPr lang="it-IT" altLang="en-US" dirty="0" err="1"/>
              <a:t>is</a:t>
            </a:r>
            <a:r>
              <a:rPr lang="it-IT" altLang="en-US" dirty="0"/>
              <a:t> </a:t>
            </a:r>
            <a:r>
              <a:rPr lang="it-IT" altLang="en-US" dirty="0" err="1"/>
              <a:t>suitable</a:t>
            </a:r>
            <a:r>
              <a:rPr lang="it-IT" altLang="en-US" dirty="0"/>
              <a:t> for </a:t>
            </a:r>
            <a:r>
              <a:rPr lang="it-IT" altLang="en-US" dirty="0" err="1"/>
              <a:t>elemental</a:t>
            </a:r>
            <a:r>
              <a:rPr lang="it-IT" altLang="en-US" dirty="0"/>
              <a:t> </a:t>
            </a:r>
            <a:r>
              <a:rPr lang="it-IT" altLang="en-US" dirty="0" err="1"/>
              <a:t>analysis</a:t>
            </a:r>
            <a:r>
              <a:rPr lang="it-IT" altLang="en-US" dirty="0"/>
              <a:t>.</a:t>
            </a:r>
          </a:p>
        </p:txBody>
      </p:sp>
      <p:sp>
        <p:nvSpPr>
          <p:cNvPr id="39941" name="Slide Number Placeholder 3">
            <a:extLst>
              <a:ext uri="{FF2B5EF4-FFF2-40B4-BE49-F238E27FC236}">
                <a16:creationId xmlns:a16="http://schemas.microsoft.com/office/drawing/2014/main" id="{EB1DED6E-6818-FDC7-CB15-43C52AC8EBE4}"/>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989BEA-B4B6-40BB-833F-55FD8EF3B589}" type="slidenum">
              <a:rPr lang="it-IT" altLang="en-US" sz="1200">
                <a:latin typeface="Calibri" panose="020F0502020204030204" pitchFamily="34" charset="0"/>
                <a:ea typeface="ＭＳ Ｐゴシック" panose="020B0600070205080204" pitchFamily="34" charset="-128"/>
              </a:rPr>
              <a:pPr algn="r" eaLnBrk="1" hangingPunct="1"/>
              <a:t>13</a:t>
            </a:fld>
            <a:endParaRPr lang="it-IT"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D8C4A777-35BB-41B4-C2F9-EF1AD5EE8377}"/>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E95A16-8642-4051-B037-08202609CCCB}" type="slidenum">
              <a:rPr lang="en-US" altLang="en-US"/>
              <a:pPr eaLnBrk="1" hangingPunct="1"/>
              <a:t>14</a:t>
            </a:fld>
            <a:endParaRPr lang="en-US" altLang="en-US"/>
          </a:p>
        </p:txBody>
      </p:sp>
      <p:sp>
        <p:nvSpPr>
          <p:cNvPr id="23555" name="Slide Image Placeholder 1">
            <a:extLst>
              <a:ext uri="{FF2B5EF4-FFF2-40B4-BE49-F238E27FC236}">
                <a16:creationId xmlns:a16="http://schemas.microsoft.com/office/drawing/2014/main" id="{55A31CEC-DC20-F34F-7994-C5128D1A173F}"/>
              </a:ext>
            </a:extLst>
          </p:cNvPr>
          <p:cNvSpPr>
            <a:spLocks noGrp="1" noRot="1" noChangeAspect="1" noTextEdit="1"/>
          </p:cNvSpPr>
          <p:nvPr>
            <p:ph type="sldImg"/>
          </p:nvPr>
        </p:nvSpPr>
        <p:spPr>
          <a:ln/>
        </p:spPr>
      </p:sp>
      <p:sp>
        <p:nvSpPr>
          <p:cNvPr id="23556" name="Notes Placeholder 2">
            <a:extLst>
              <a:ext uri="{FF2B5EF4-FFF2-40B4-BE49-F238E27FC236}">
                <a16:creationId xmlns:a16="http://schemas.microsoft.com/office/drawing/2014/main" id="{B80E8E5C-74FB-F169-16AC-82A67A98059C}"/>
              </a:ext>
            </a:extLst>
          </p:cNvPr>
          <p:cNvSpPr>
            <a:spLocks noGrp="1"/>
          </p:cNvSpPr>
          <p:nvPr>
            <p:ph type="body" idx="1"/>
          </p:nvPr>
        </p:nvSpPr>
        <p:spPr>
          <a:noFill/>
        </p:spPr>
        <p:txBody>
          <a:bodyPr/>
          <a:lstStyle/>
          <a:p>
            <a:pPr defTabSz="457200" eaLnBrk="1" hangingPunct="1">
              <a:spcBef>
                <a:spcPct val="0"/>
              </a:spcBef>
            </a:pPr>
            <a:r>
              <a:rPr lang="it-IT" altLang="en-US" dirty="0"/>
              <a:t>In </a:t>
            </a:r>
            <a:r>
              <a:rPr lang="it-IT" altLang="en-US" dirty="0" err="1"/>
              <a:t>this</a:t>
            </a:r>
            <a:r>
              <a:rPr lang="it-IT" altLang="en-US" dirty="0"/>
              <a:t> slide </a:t>
            </a:r>
            <a:r>
              <a:rPr lang="it-IT" altLang="en-US" dirty="0" err="1"/>
              <a:t>we</a:t>
            </a:r>
            <a:r>
              <a:rPr lang="it-IT" altLang="en-US" dirty="0"/>
              <a:t> can </a:t>
            </a:r>
            <a:r>
              <a:rPr lang="it-IT" altLang="en-US" dirty="0" err="1"/>
              <a:t>see</a:t>
            </a:r>
            <a:r>
              <a:rPr lang="it-IT" altLang="en-US" dirty="0"/>
              <a:t> </a:t>
            </a:r>
            <a:r>
              <a:rPr lang="it-IT" altLang="en-US" dirty="0" err="1"/>
              <a:t>which</a:t>
            </a:r>
            <a:r>
              <a:rPr lang="it-IT" altLang="en-US" dirty="0"/>
              <a:t> are the </a:t>
            </a:r>
            <a:r>
              <a:rPr lang="it-IT" altLang="en-US" dirty="0" err="1"/>
              <a:t>elements</a:t>
            </a:r>
            <a:r>
              <a:rPr lang="it-IT" altLang="en-US" dirty="0"/>
              <a:t> </a:t>
            </a:r>
            <a:r>
              <a:rPr lang="it-IT" altLang="en-US" dirty="0" err="1"/>
              <a:t>that</a:t>
            </a:r>
            <a:r>
              <a:rPr lang="it-IT" altLang="en-US" dirty="0"/>
              <a:t> can be </a:t>
            </a:r>
            <a:r>
              <a:rPr lang="it-IT" altLang="en-US" dirty="0" err="1"/>
              <a:t>measured</a:t>
            </a:r>
            <a:r>
              <a:rPr lang="it-IT" altLang="en-US" dirty="0"/>
              <a:t> by ICP MS and </a:t>
            </a:r>
            <a:r>
              <a:rPr lang="it-IT" altLang="en-US" dirty="0" err="1"/>
              <a:t>at</a:t>
            </a:r>
            <a:r>
              <a:rPr lang="it-IT" altLang="en-US" dirty="0"/>
              <a:t> </a:t>
            </a:r>
            <a:r>
              <a:rPr lang="it-IT" altLang="en-US" dirty="0" err="1"/>
              <a:t>which</a:t>
            </a:r>
            <a:r>
              <a:rPr lang="it-IT" altLang="en-US" dirty="0"/>
              <a:t> </a:t>
            </a:r>
            <a:r>
              <a:rPr lang="it-IT" altLang="en-US" dirty="0" err="1"/>
              <a:t>concentration</a:t>
            </a:r>
            <a:r>
              <a:rPr lang="it-IT" altLang="en-US" dirty="0"/>
              <a:t> </a:t>
            </a:r>
            <a:r>
              <a:rPr lang="it-IT" altLang="en-US" dirty="0" err="1"/>
              <a:t>level</a:t>
            </a:r>
            <a:r>
              <a:rPr lang="it-IT" altLang="en-US" dirty="0"/>
              <a:t>.</a:t>
            </a:r>
          </a:p>
          <a:p>
            <a:pPr defTabSz="457200" eaLnBrk="1" hangingPunct="1">
              <a:spcBef>
                <a:spcPct val="0"/>
              </a:spcBef>
            </a:pPr>
            <a:endParaRPr lang="it-IT" altLang="en-US" dirty="0"/>
          </a:p>
          <a:p>
            <a:pPr defTabSz="457200" eaLnBrk="1" hangingPunct="1">
              <a:spcBef>
                <a:spcPct val="0"/>
              </a:spcBef>
            </a:pPr>
            <a:r>
              <a:rPr lang="it-IT" altLang="en-US" dirty="0" err="1"/>
              <a:t>It</a:t>
            </a:r>
            <a:r>
              <a:rPr lang="it-IT" altLang="en-US" dirty="0"/>
              <a:t> </a:t>
            </a:r>
            <a:r>
              <a:rPr lang="it-IT" altLang="en-US" dirty="0" err="1"/>
              <a:t>is</a:t>
            </a:r>
            <a:r>
              <a:rPr lang="it-IT" altLang="en-US" dirty="0"/>
              <a:t> </a:t>
            </a:r>
            <a:r>
              <a:rPr lang="it-IT" altLang="en-US" dirty="0" err="1"/>
              <a:t>possible</a:t>
            </a:r>
            <a:r>
              <a:rPr lang="it-IT" altLang="en-US" dirty="0"/>
              <a:t> to </a:t>
            </a:r>
            <a:r>
              <a:rPr lang="it-IT" altLang="en-US" dirty="0" err="1"/>
              <a:t>measure</a:t>
            </a:r>
            <a:r>
              <a:rPr lang="it-IT" altLang="en-US" dirty="0"/>
              <a:t> </a:t>
            </a:r>
            <a:r>
              <a:rPr lang="it-IT" altLang="en-US" dirty="0" err="1"/>
              <a:t>almost</a:t>
            </a:r>
            <a:r>
              <a:rPr lang="it-IT" altLang="en-US" dirty="0"/>
              <a:t> </a:t>
            </a:r>
            <a:r>
              <a:rPr lang="it-IT" altLang="en-US" dirty="0" err="1"/>
              <a:t>all</a:t>
            </a:r>
            <a:r>
              <a:rPr lang="it-IT" altLang="en-US" dirty="0"/>
              <a:t> the </a:t>
            </a:r>
            <a:r>
              <a:rPr lang="it-IT" altLang="en-US" dirty="0" err="1"/>
              <a:t>periodic</a:t>
            </a:r>
            <a:r>
              <a:rPr lang="it-IT" altLang="en-US" dirty="0"/>
              <a:t> </a:t>
            </a:r>
            <a:r>
              <a:rPr lang="it-IT" altLang="en-US" dirty="0" err="1"/>
              <a:t>table</a:t>
            </a:r>
            <a:r>
              <a:rPr lang="it-IT" altLang="en-US" dirty="0"/>
              <a:t>…</a:t>
            </a:r>
          </a:p>
          <a:p>
            <a:pPr defTabSz="457200" eaLnBrk="1" hangingPunct="1">
              <a:spcBef>
                <a:spcPct val="0"/>
              </a:spcBef>
            </a:pPr>
            <a:endParaRPr lang="it-IT" altLang="en-US" dirty="0"/>
          </a:p>
          <a:p>
            <a:pPr defTabSz="457200" eaLnBrk="1" hangingPunct="1">
              <a:spcBef>
                <a:spcPct val="0"/>
              </a:spcBef>
            </a:pPr>
            <a:r>
              <a:rPr lang="it-IT" altLang="en-US" dirty="0" err="1"/>
              <a:t>ranging</a:t>
            </a:r>
            <a:endParaRPr lang="it-IT" altLang="en-US" dirty="0"/>
          </a:p>
        </p:txBody>
      </p:sp>
      <p:sp>
        <p:nvSpPr>
          <p:cNvPr id="23557" name="Slide Number Placeholder 3">
            <a:extLst>
              <a:ext uri="{FF2B5EF4-FFF2-40B4-BE49-F238E27FC236}">
                <a16:creationId xmlns:a16="http://schemas.microsoft.com/office/drawing/2014/main" id="{A6C7316E-8328-EFEF-197F-47369184B8F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E312C5E-1894-44EB-93F4-A3D8367DE5BC}" type="slidenum">
              <a:rPr lang="it-IT" altLang="en-US" sz="1200">
                <a:latin typeface="Calibri" panose="020F0502020204030204" pitchFamily="34" charset="0"/>
                <a:ea typeface="ＭＳ Ｐゴシック" panose="020B0600070205080204" pitchFamily="34" charset="-128"/>
              </a:rPr>
              <a:pPr algn="r" eaLnBrk="1" hangingPunct="1"/>
              <a:t>14</a:t>
            </a:fld>
            <a:endParaRPr lang="it-IT"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8DB731C4-0B56-7B55-7030-18C2FDB07886}"/>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46A932-E052-4529-85A1-71EC689106AE}" type="slidenum">
              <a:rPr lang="en-US" altLang="en-US"/>
              <a:pPr eaLnBrk="1" hangingPunct="1"/>
              <a:t>15</a:t>
            </a:fld>
            <a:endParaRPr lang="en-US" altLang="en-US"/>
          </a:p>
        </p:txBody>
      </p:sp>
      <p:sp>
        <p:nvSpPr>
          <p:cNvPr id="47107" name="Rectangle 2">
            <a:extLst>
              <a:ext uri="{FF2B5EF4-FFF2-40B4-BE49-F238E27FC236}">
                <a16:creationId xmlns:a16="http://schemas.microsoft.com/office/drawing/2014/main" id="{5C7B1242-2490-453D-BCDA-AE127E3B5286}"/>
              </a:ext>
            </a:extLst>
          </p:cNvPr>
          <p:cNvSpPr>
            <a:spLocks noGrp="1" noRot="1" noChangeAspect="1" noChangeArrowheads="1" noTextEdit="1"/>
          </p:cNvSpPr>
          <p:nvPr>
            <p:ph type="sldImg"/>
          </p:nvPr>
        </p:nvSpPr>
        <p:spPr>
          <a:xfrm>
            <a:off x="387350" y="688975"/>
            <a:ext cx="6086475" cy="3424238"/>
          </a:xfrm>
          <a:ln/>
        </p:spPr>
      </p:sp>
      <p:sp>
        <p:nvSpPr>
          <p:cNvPr id="47108" name="Rectangle 3">
            <a:extLst>
              <a:ext uri="{FF2B5EF4-FFF2-40B4-BE49-F238E27FC236}">
                <a16:creationId xmlns:a16="http://schemas.microsoft.com/office/drawing/2014/main" id="{308A6969-07D5-5AB5-4969-4866FE20C595}"/>
              </a:ext>
            </a:extLst>
          </p:cNvPr>
          <p:cNvSpPr>
            <a:spLocks noGrp="1" noChangeArrowheads="1"/>
          </p:cNvSpPr>
          <p:nvPr>
            <p:ph type="body" idx="1"/>
          </p:nvPr>
        </p:nvSpPr>
        <p:spPr>
          <a:xfrm>
            <a:off x="914400" y="4343400"/>
            <a:ext cx="5029200" cy="4113213"/>
          </a:xfrm>
          <a:noFill/>
        </p:spPr>
        <p:txBody>
          <a:bodyPr/>
          <a:lstStyle/>
          <a:p>
            <a:pPr eaLnBrk="1" hangingPunct="1"/>
            <a:r>
              <a:rPr lang="en-GB" altLang="en-US" dirty="0"/>
              <a:t>The quadrupole mass </a:t>
            </a:r>
            <a:r>
              <a:rPr lang="en-GB" altLang="en-US" dirty="0" err="1"/>
              <a:t>analyzer</a:t>
            </a:r>
            <a:r>
              <a:rPr lang="en-GB" altLang="en-US" dirty="0"/>
              <a:t> consists…</a:t>
            </a:r>
          </a:p>
          <a:p>
            <a:pPr eaLnBrk="1" hangingPunct="1"/>
            <a:endParaRPr lang="en-GB" altLang="en-US" dirty="0"/>
          </a:p>
          <a:p>
            <a:pPr eaLnBrk="1" hangingPunct="1"/>
            <a:r>
              <a:rPr lang="en-GB" altLang="en-US" dirty="0"/>
              <a:t>The injected ions, moving along the z </a:t>
            </a:r>
            <a:r>
              <a:rPr lang="en-GB" altLang="en-US" dirty="0" err="1"/>
              <a:t>axix</a:t>
            </a:r>
            <a:r>
              <a:rPr lang="en-GB" altLang="en-US" dirty="0"/>
              <a:t>, are subjected to the influence of total electric field resulting from the application of potential to the rods.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0A153456-BF22-78BA-DE27-383B6EB4F722}"/>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93D2DCB7-F966-A223-BABC-BC8DEFBFD788}"/>
              </a:ext>
            </a:extLst>
          </p:cNvPr>
          <p:cNvSpPr>
            <a:spLocks noGrp="1"/>
          </p:cNvSpPr>
          <p:nvPr>
            <p:ph type="body" idx="1"/>
          </p:nvPr>
        </p:nvSpPr>
        <p:spPr>
          <a:noFill/>
        </p:spPr>
        <p:txBody>
          <a:bodyPr/>
          <a:lstStyle/>
          <a:p>
            <a:r>
              <a:rPr lang="en-US" altLang="en-US" dirty="0"/>
              <a:t>In this slide the  ICPMS development in the last 30 years is showed.  Of course, the same happened for other companies: Elan and </a:t>
            </a:r>
            <a:r>
              <a:rPr lang="en-US" altLang="en-US" dirty="0" err="1"/>
              <a:t>Nexiom</a:t>
            </a:r>
            <a:r>
              <a:rPr lang="en-US" altLang="en-US" dirty="0"/>
              <a:t> series for Perkin Elmer, X </a:t>
            </a:r>
            <a:r>
              <a:rPr lang="en-US" altLang="en-US" dirty="0" err="1"/>
              <a:t>serie</a:t>
            </a:r>
            <a:r>
              <a:rPr lang="en-US" altLang="en-US" dirty="0"/>
              <a:t> for </a:t>
            </a:r>
            <a:r>
              <a:rPr lang="en-US" altLang="en-US" dirty="0" err="1"/>
              <a:t>Thermo</a:t>
            </a:r>
            <a:r>
              <a:rPr lang="en-US" altLang="en-US" dirty="0"/>
              <a:t> </a:t>
            </a:r>
            <a:r>
              <a:rPr lang="en-US" altLang="en-US" dirty="0" err="1"/>
              <a:t>ect</a:t>
            </a:r>
            <a:r>
              <a:rPr lang="en-US" altLang="en-US" dirty="0"/>
              <a:t> </a:t>
            </a:r>
          </a:p>
          <a:p>
            <a:r>
              <a:rPr lang="en-US" altLang="en-US" dirty="0"/>
              <a:t>In this period the technological innovations have been so relevant that at least  4 o 5 ICPMS generation have been introduced on the market.</a:t>
            </a:r>
          </a:p>
        </p:txBody>
      </p:sp>
      <p:sp>
        <p:nvSpPr>
          <p:cNvPr id="52228" name="Slide Number Placeholder 3">
            <a:extLst>
              <a:ext uri="{FF2B5EF4-FFF2-40B4-BE49-F238E27FC236}">
                <a16:creationId xmlns:a16="http://schemas.microsoft.com/office/drawing/2014/main" id="{CB110E7B-72FA-DB10-218F-74885224B69E}"/>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8C87F40-6CEF-4862-B655-C19F16509B12}" type="slidenum">
              <a:rPr lang="en-US" altLang="en-US"/>
              <a:pPr eaLnBrk="1" hangingPunct="1"/>
              <a:t>16</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EEBD311-44A6-1C2B-F46E-93D98E0FA04E}"/>
              </a:ext>
            </a:extLst>
          </p:cNvPr>
          <p:cNvSpPr>
            <a:spLocks noGrp="1" noRot="1" noChangeAspect="1" noTextEdit="1"/>
          </p:cNvSpPr>
          <p:nvPr>
            <p:ph type="sldImg"/>
          </p:nvPr>
        </p:nvSpPr>
        <p:spPr>
          <a:ln/>
        </p:spPr>
      </p:sp>
      <p:sp>
        <p:nvSpPr>
          <p:cNvPr id="54275" name="Notes Placeholder 2">
            <a:extLst>
              <a:ext uri="{FF2B5EF4-FFF2-40B4-BE49-F238E27FC236}">
                <a16:creationId xmlns:a16="http://schemas.microsoft.com/office/drawing/2014/main" id="{7D827CDE-3C0D-9A70-6122-92C69C4D73BF}"/>
              </a:ext>
            </a:extLst>
          </p:cNvPr>
          <p:cNvSpPr>
            <a:spLocks noGrp="1"/>
          </p:cNvSpPr>
          <p:nvPr>
            <p:ph type="body" idx="1"/>
          </p:nvPr>
        </p:nvSpPr>
        <p:spPr>
          <a:noFill/>
        </p:spPr>
        <p:txBody>
          <a:bodyPr/>
          <a:lstStyle/>
          <a:p>
            <a:r>
              <a:rPr lang="en-US" altLang="en-US" dirty="0"/>
              <a:t>I prepared this slide thinking about the fire triangle where fuel, O2 and heat are  concurrently  needed for fire presence….</a:t>
            </a:r>
          </a:p>
          <a:p>
            <a:r>
              <a:rPr lang="en-US" altLang="en-US" dirty="0"/>
              <a:t>We briefly spoke about the ICPMS instrumentation but this is only the first condition to carry out ultra trace measurement.</a:t>
            </a:r>
          </a:p>
          <a:p>
            <a:r>
              <a:rPr lang="en-US" altLang="en-US" dirty="0"/>
              <a:t>Suitable lab and sample treatment procedures play a fundamental role in order to achieve excellent detection limit. </a:t>
            </a:r>
          </a:p>
          <a:p>
            <a:endParaRPr lang="en-US" altLang="en-US" dirty="0"/>
          </a:p>
          <a:p>
            <a:r>
              <a:rPr lang="en-US" altLang="en-US" dirty="0"/>
              <a:t>vertices of the triangle</a:t>
            </a:r>
          </a:p>
        </p:txBody>
      </p:sp>
      <p:sp>
        <p:nvSpPr>
          <p:cNvPr id="54276" name="Slide Number Placeholder 3">
            <a:extLst>
              <a:ext uri="{FF2B5EF4-FFF2-40B4-BE49-F238E27FC236}">
                <a16:creationId xmlns:a16="http://schemas.microsoft.com/office/drawing/2014/main" id="{33AEBBD4-4BE4-D71A-BB9D-B4D885C11E0A}"/>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359449-767B-49E4-BED7-777012084134}" type="slidenum">
              <a:rPr lang="en-US" altLang="en-US"/>
              <a:pPr eaLnBrk="1" hangingPunct="1"/>
              <a:t>18</a:t>
            </a:fld>
            <a:endParaRPr lang="en-US" altLang="en-US"/>
          </a:p>
        </p:txBody>
      </p:sp>
    </p:spTree>
    <p:extLst>
      <p:ext uri="{BB962C8B-B14F-4D97-AF65-F5344CB8AC3E}">
        <p14:creationId xmlns:p14="http://schemas.microsoft.com/office/powerpoint/2010/main" val="3941368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D4BD08BF-37F0-CA11-6A6F-CAE7D69AFF6F}"/>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200DF09-B2D7-48C5-9B29-C67917C54EE3}" type="slidenum">
              <a:rPr lang="en-US" altLang="en-US"/>
              <a:pPr eaLnBrk="1" hangingPunct="1"/>
              <a:t>19</a:t>
            </a:fld>
            <a:endParaRPr lang="en-US" altLang="en-US"/>
          </a:p>
        </p:txBody>
      </p:sp>
      <p:sp>
        <p:nvSpPr>
          <p:cNvPr id="46083" name="Rectangle 2">
            <a:extLst>
              <a:ext uri="{FF2B5EF4-FFF2-40B4-BE49-F238E27FC236}">
                <a16:creationId xmlns:a16="http://schemas.microsoft.com/office/drawing/2014/main" id="{06F66CA6-DD2D-6EA4-F7DA-154F4F168283}"/>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FB44248C-79BC-72BD-9110-E52B79A9FB32}"/>
              </a:ext>
            </a:extLst>
          </p:cNvPr>
          <p:cNvSpPr>
            <a:spLocks noGrp="1" noChangeArrowheads="1"/>
          </p:cNvSpPr>
          <p:nvPr>
            <p:ph type="body" idx="1"/>
          </p:nvPr>
        </p:nvSpPr>
        <p:spPr>
          <a:noFill/>
        </p:spPr>
        <p:txBody>
          <a:bodyPr/>
          <a:lstStyle/>
          <a:p>
            <a:pPr defTabSz="457200"/>
            <a:r>
              <a:rPr lang="en-US" altLang="en-US" dirty="0"/>
              <a:t>At LNGS there are two ICPMS, both installed in a clean room ISO6.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EF94E1E6-C283-D41A-FAB0-1EE57600AF51}"/>
              </a:ext>
            </a:extLst>
          </p:cNvPr>
          <p:cNvSpPr>
            <a:spLocks noGrp="1" noRot="1" noChangeAspect="1" noTextEdit="1"/>
          </p:cNvSpPr>
          <p:nvPr>
            <p:ph type="sldImg"/>
          </p:nvPr>
        </p:nvSpPr>
        <p:spPr>
          <a:ln/>
        </p:spPr>
      </p:sp>
      <p:sp>
        <p:nvSpPr>
          <p:cNvPr id="53251" name="Notes Placeholder 2">
            <a:extLst>
              <a:ext uri="{FF2B5EF4-FFF2-40B4-BE49-F238E27FC236}">
                <a16:creationId xmlns:a16="http://schemas.microsoft.com/office/drawing/2014/main" id="{C8314BCD-7628-5FCE-2F6E-45E06B7C89BF}"/>
              </a:ext>
            </a:extLst>
          </p:cNvPr>
          <p:cNvSpPr>
            <a:spLocks noGrp="1"/>
          </p:cNvSpPr>
          <p:nvPr>
            <p:ph type="body" idx="1"/>
          </p:nvPr>
        </p:nvSpPr>
        <p:spPr>
          <a:noFill/>
        </p:spPr>
        <p:txBody>
          <a:bodyPr/>
          <a:lstStyle/>
          <a:p>
            <a:r>
              <a:rPr lang="en-US" altLang="en-US"/>
              <a:t>In parallel the plasma source was applied also for magnetic analyzer MS. In particular the double focusing(HR) ICPMS were built. In this sketch the reverse Nier…..  </a:t>
            </a:r>
          </a:p>
          <a:p>
            <a:endParaRPr lang="en-US" altLang="en-US"/>
          </a:p>
          <a:p>
            <a:r>
              <a:rPr lang="en-US" altLang="en-US"/>
              <a:t>Currently the direct Nier Johnson geometry has usually adopted on MC ICPMS</a:t>
            </a:r>
          </a:p>
        </p:txBody>
      </p:sp>
      <p:sp>
        <p:nvSpPr>
          <p:cNvPr id="53252" name="Slide Number Placeholder 3">
            <a:extLst>
              <a:ext uri="{FF2B5EF4-FFF2-40B4-BE49-F238E27FC236}">
                <a16:creationId xmlns:a16="http://schemas.microsoft.com/office/drawing/2014/main" id="{7A78ACA7-EBE0-EF04-F3D5-1C26B1CED8F9}"/>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775C3F1-AE84-48D9-9B73-6697353E5E1E}" type="slidenum">
              <a:rPr lang="en-US" altLang="en-US"/>
              <a:pPr eaLnBrk="1" hangingPunct="1"/>
              <a:t>20</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77262B95-CE7B-8F1C-B9B4-6D3713AB9F2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831CF04-043D-46E1-B682-DF4A5A0CEA2F}" type="slidenum">
              <a:rPr lang="en-US" altLang="en-US"/>
              <a:pPr eaLnBrk="1" hangingPunct="1"/>
              <a:t>21</a:t>
            </a:fld>
            <a:endParaRPr lang="en-US" altLang="en-US"/>
          </a:p>
        </p:txBody>
      </p:sp>
      <p:sp>
        <p:nvSpPr>
          <p:cNvPr id="50179" name="Rectangle 7">
            <a:extLst>
              <a:ext uri="{FF2B5EF4-FFF2-40B4-BE49-F238E27FC236}">
                <a16:creationId xmlns:a16="http://schemas.microsoft.com/office/drawing/2014/main" id="{F27BDEAE-5089-C6F0-C5F6-2B5F887B5C0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621E6A6C-75C4-434E-B450-CEB294AAF913}" type="slidenum">
              <a:rPr lang="en-GB" altLang="en-US" sz="1200">
                <a:latin typeface="Times New Roman" panose="02020603050405020304" pitchFamily="18" charset="0"/>
              </a:rPr>
              <a:pPr algn="r" eaLnBrk="1" hangingPunct="1"/>
              <a:t>21</a:t>
            </a:fld>
            <a:endParaRPr lang="en-GB" altLang="en-US" sz="1200">
              <a:latin typeface="Times New Roman" panose="02020603050405020304" pitchFamily="18" charset="0"/>
            </a:endParaRPr>
          </a:p>
        </p:txBody>
      </p:sp>
      <p:sp>
        <p:nvSpPr>
          <p:cNvPr id="50180" name="Rectangle 2">
            <a:extLst>
              <a:ext uri="{FF2B5EF4-FFF2-40B4-BE49-F238E27FC236}">
                <a16:creationId xmlns:a16="http://schemas.microsoft.com/office/drawing/2014/main" id="{2634E87A-3EC2-E5C8-DCF0-B910BE523CC7}"/>
              </a:ext>
            </a:extLst>
          </p:cNvPr>
          <p:cNvSpPr>
            <a:spLocks noGrp="1" noRot="1" noChangeAspect="1" noChangeArrowheads="1" noTextEdit="1"/>
          </p:cNvSpPr>
          <p:nvPr>
            <p:ph type="sldImg"/>
          </p:nvPr>
        </p:nvSpPr>
        <p:spPr>
          <a:xfrm>
            <a:off x="382588" y="685800"/>
            <a:ext cx="6096000" cy="3429000"/>
          </a:xfrm>
          <a:ln/>
        </p:spPr>
      </p:sp>
      <p:sp>
        <p:nvSpPr>
          <p:cNvPr id="47109" name="Rectangle 3">
            <a:extLst>
              <a:ext uri="{FF2B5EF4-FFF2-40B4-BE49-F238E27FC236}">
                <a16:creationId xmlns:a16="http://schemas.microsoft.com/office/drawing/2014/main" id="{1BEA7EB3-6EA6-29D5-1B64-39DF483F331C}"/>
              </a:ext>
            </a:extLst>
          </p:cNvPr>
          <p:cNvSpPr>
            <a:spLocks noGrp="1" noChangeArrowheads="1"/>
          </p:cNvSpPr>
          <p:nvPr>
            <p:ph type="body" idx="1"/>
          </p:nvPr>
        </p:nvSpPr>
        <p:spPr/>
        <p:txBody>
          <a:bodyPr lIns="91432" tIns="45716" rIns="91432" bIns="45716"/>
          <a:lstStyle/>
          <a:p>
            <a:pPr eaLnBrk="1" hangingPunct="1">
              <a:defRPr/>
            </a:pPr>
            <a:r>
              <a:rPr kumimoji="1" lang="en-US" dirty="0"/>
              <a:t>The ESA works as an energy filter, in fact the Centrifugal force of motion must be equal to electrostatic force</a:t>
            </a:r>
          </a:p>
          <a:p>
            <a:pPr eaLnBrk="1" hangingPunct="1">
              <a:defRPr/>
            </a:pPr>
            <a:endParaRPr lang="en-US" kern="0" dirty="0"/>
          </a:p>
          <a:p>
            <a:pPr eaLnBrk="1" hangingPunct="1">
              <a:defRPr/>
            </a:pPr>
            <a:r>
              <a:rPr lang="en-US" kern="0" dirty="0"/>
              <a:t>The combination of Magnet and ESA allows to get the best mass resolution when the energy dispersion of magnet and ESA are equal in magnitude but of opposite direction, magnet and ESA focus both ion angles (first focusing) and ion energies (double focusing), while being dispersive for m/q </a:t>
            </a:r>
          </a:p>
          <a:p>
            <a:pPr eaLnBrk="1" hangingPunct="1">
              <a:defRPr/>
            </a:pPr>
            <a:endParaRPr lang="it-IT"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0306851B-7B92-4095-83DE-DBA927059252}"/>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71412B1-08B4-4373-A012-77FBB21F3477}" type="slidenum">
              <a:rPr lang="en-US" altLang="en-US"/>
              <a:pPr/>
              <a:t>3</a:t>
            </a:fld>
            <a:endParaRPr lang="en-US" altLang="en-US"/>
          </a:p>
        </p:txBody>
      </p:sp>
      <p:sp>
        <p:nvSpPr>
          <p:cNvPr id="12291" name="Slide Image Placeholder 1">
            <a:extLst>
              <a:ext uri="{FF2B5EF4-FFF2-40B4-BE49-F238E27FC236}">
                <a16:creationId xmlns:a16="http://schemas.microsoft.com/office/drawing/2014/main" id="{2927991C-0556-48B2-A13E-5F6B1404278E}"/>
              </a:ext>
            </a:extLst>
          </p:cNvPr>
          <p:cNvSpPr>
            <a:spLocks noGrp="1" noRot="1" noChangeAspect="1" noTextEdit="1"/>
          </p:cNvSpPr>
          <p:nvPr>
            <p:ph type="sldImg"/>
          </p:nvPr>
        </p:nvSpPr>
        <p:spPr>
          <a:ln/>
        </p:spPr>
      </p:sp>
      <p:sp>
        <p:nvSpPr>
          <p:cNvPr id="12292" name="Notes Placeholder 2">
            <a:extLst>
              <a:ext uri="{FF2B5EF4-FFF2-40B4-BE49-F238E27FC236}">
                <a16:creationId xmlns:a16="http://schemas.microsoft.com/office/drawing/2014/main" id="{C52322DF-D83A-4D8E-93DC-1CCD5632BEC9}"/>
              </a:ext>
            </a:extLst>
          </p:cNvPr>
          <p:cNvSpPr>
            <a:spLocks noGrp="1"/>
          </p:cNvSpPr>
          <p:nvPr>
            <p:ph type="body" idx="1"/>
          </p:nvPr>
        </p:nvSpPr>
        <p:spPr>
          <a:noFill/>
        </p:spPr>
        <p:txBody>
          <a:bodyPr/>
          <a:lstStyle/>
          <a:p>
            <a:pPr defTabSz="457200" eaLnBrk="1" hangingPunct="1">
              <a:spcBef>
                <a:spcPct val="0"/>
              </a:spcBef>
            </a:pPr>
            <a:r>
              <a:rPr lang="it-IT" altLang="en-US" dirty="0"/>
              <a:t>The underground facility, </a:t>
            </a:r>
            <a:r>
              <a:rPr lang="it-IT" altLang="en-US" dirty="0" err="1"/>
              <a:t>protected</a:t>
            </a:r>
            <a:r>
              <a:rPr lang="it-IT" altLang="en-US" dirty="0"/>
              <a:t> by 1400 m of rock, </a:t>
            </a:r>
            <a:r>
              <a:rPr lang="it-IT" altLang="en-US" dirty="0" err="1"/>
              <a:t>provides</a:t>
            </a:r>
            <a:r>
              <a:rPr lang="it-IT" altLang="en-US" dirty="0"/>
              <a:t> the ....</a:t>
            </a:r>
            <a:r>
              <a:rPr lang="it-IT" altLang="en-US" dirty="0" err="1"/>
              <a:t>necessary</a:t>
            </a:r>
            <a:r>
              <a:rPr lang="it-IT" altLang="en-US" dirty="0"/>
              <a:t> to </a:t>
            </a:r>
            <a:r>
              <a:rPr lang="it-IT" altLang="en-US" dirty="0" err="1"/>
              <a:t>host</a:t>
            </a:r>
            <a:r>
              <a:rPr lang="it-IT" altLang="en-US" dirty="0"/>
              <a:t> </a:t>
            </a:r>
            <a:r>
              <a:rPr lang="it-IT" altLang="en-US" dirty="0" err="1"/>
              <a:t>several</a:t>
            </a:r>
            <a:r>
              <a:rPr lang="it-IT" altLang="en-US" dirty="0"/>
              <a:t> </a:t>
            </a:r>
            <a:r>
              <a:rPr lang="it-IT" altLang="en-US" dirty="0" err="1"/>
              <a:t>Experiments</a:t>
            </a:r>
            <a:r>
              <a:rPr lang="it-IT" altLang="en-US" dirty="0"/>
              <a:t> </a:t>
            </a:r>
            <a:r>
              <a:rPr lang="it-IT" altLang="en-US" dirty="0" err="1"/>
              <a:t>looking</a:t>
            </a:r>
            <a:r>
              <a:rPr lang="it-IT" altLang="en-US" dirty="0"/>
              <a:t> for </a:t>
            </a:r>
            <a:r>
              <a:rPr lang="it-IT" altLang="en-US" dirty="0" err="1"/>
              <a:t>extremely</a:t>
            </a:r>
            <a:r>
              <a:rPr lang="it-IT" altLang="en-US" dirty="0"/>
              <a:t> </a:t>
            </a:r>
            <a:r>
              <a:rPr lang="it-IT" altLang="en-US" dirty="0" err="1"/>
              <a:t>weak</a:t>
            </a:r>
            <a:r>
              <a:rPr lang="it-IT" altLang="en-US" dirty="0"/>
              <a:t> and rare </a:t>
            </a:r>
            <a:r>
              <a:rPr lang="it-IT" altLang="en-US" dirty="0" err="1"/>
              <a:t>astroparticle</a:t>
            </a:r>
            <a:r>
              <a:rPr lang="it-IT" altLang="en-US" dirty="0"/>
              <a:t> </a:t>
            </a:r>
            <a:r>
              <a:rPr lang="it-IT" altLang="en-US" dirty="0" err="1"/>
              <a:t>physics</a:t>
            </a:r>
            <a:r>
              <a:rPr lang="it-IT" altLang="en-US" dirty="0"/>
              <a:t> events.</a:t>
            </a:r>
          </a:p>
          <a:p>
            <a:pPr defTabSz="457200" eaLnBrk="1" hangingPunct="1">
              <a:spcBef>
                <a:spcPct val="0"/>
              </a:spcBef>
            </a:pPr>
            <a:r>
              <a:rPr lang="it-IT" altLang="en-US" b="1" dirty="0" err="1"/>
              <a:t>Furthmore</a:t>
            </a:r>
            <a:r>
              <a:rPr lang="it-IT" altLang="en-US" b="1" dirty="0"/>
              <a:t> the </a:t>
            </a:r>
            <a:r>
              <a:rPr lang="it-IT" altLang="en-US" b="1" dirty="0" err="1"/>
              <a:t>internal</a:t>
            </a:r>
            <a:r>
              <a:rPr lang="it-IT" altLang="en-US" b="1" dirty="0"/>
              <a:t> background of the </a:t>
            </a:r>
            <a:r>
              <a:rPr lang="it-IT" altLang="en-US" b="1" dirty="0" err="1"/>
              <a:t>experimental</a:t>
            </a:r>
            <a:r>
              <a:rPr lang="it-IT" altLang="en-US" b="1" dirty="0"/>
              <a:t> </a:t>
            </a:r>
            <a:r>
              <a:rPr lang="it-IT" altLang="en-US" b="1" dirty="0" err="1"/>
              <a:t>apparatous</a:t>
            </a:r>
            <a:r>
              <a:rPr lang="it-IT" altLang="en-US" b="1" dirty="0"/>
              <a:t> must be </a:t>
            </a:r>
            <a:r>
              <a:rPr lang="it-IT" altLang="en-US" b="1" dirty="0" err="1"/>
              <a:t>as</a:t>
            </a:r>
            <a:r>
              <a:rPr lang="it-IT" altLang="en-US" b="1" dirty="0"/>
              <a:t> low </a:t>
            </a:r>
            <a:r>
              <a:rPr lang="it-IT" altLang="en-US" b="1" dirty="0" err="1"/>
              <a:t>as</a:t>
            </a:r>
            <a:r>
              <a:rPr lang="it-IT" altLang="en-US" b="1" dirty="0"/>
              <a:t> </a:t>
            </a:r>
            <a:r>
              <a:rPr lang="it-IT" altLang="en-US" b="1" dirty="0" err="1"/>
              <a:t>possible</a:t>
            </a:r>
            <a:r>
              <a:rPr lang="it-IT" altLang="en-US" b="1" dirty="0"/>
              <a:t> so </a:t>
            </a:r>
            <a:r>
              <a:rPr lang="it-IT" altLang="en-US" b="1" dirty="0" err="1"/>
              <a:t>that</a:t>
            </a:r>
            <a:r>
              <a:rPr lang="it-IT" altLang="en-US" b="1" dirty="0"/>
              <a:t>, the </a:t>
            </a:r>
            <a:r>
              <a:rPr lang="it-IT" altLang="en-US" b="1" dirty="0" err="1"/>
              <a:t>natural</a:t>
            </a:r>
            <a:r>
              <a:rPr lang="it-IT" altLang="en-US" b="1" dirty="0"/>
              <a:t> </a:t>
            </a:r>
            <a:r>
              <a:rPr lang="it-IT" altLang="en-US" b="1" dirty="0" err="1"/>
              <a:t>radioactive</a:t>
            </a:r>
            <a:r>
              <a:rPr lang="it-IT" altLang="en-US" b="1" dirty="0"/>
              <a:t> </a:t>
            </a:r>
            <a:r>
              <a:rPr lang="it-IT" altLang="en-US" b="1" dirty="0" err="1"/>
              <a:t>measurements</a:t>
            </a:r>
            <a:r>
              <a:rPr lang="it-IT" altLang="en-US" b="1" dirty="0"/>
              <a:t> </a:t>
            </a:r>
            <a:r>
              <a:rPr lang="it-IT" altLang="en-US" b="1" dirty="0" err="1"/>
              <a:t>is</a:t>
            </a:r>
            <a:r>
              <a:rPr lang="it-IT" altLang="en-US" b="1" dirty="0"/>
              <a:t> </a:t>
            </a:r>
            <a:r>
              <a:rPr lang="it-IT" altLang="en-US" b="1" dirty="0" err="1"/>
              <a:t>fundamental</a:t>
            </a:r>
            <a:r>
              <a:rPr lang="it-IT" altLang="en-US" b="1" dirty="0"/>
              <a:t> for the </a:t>
            </a:r>
            <a:r>
              <a:rPr lang="it-IT" altLang="en-US" b="1" dirty="0" err="1"/>
              <a:t>selection</a:t>
            </a:r>
            <a:r>
              <a:rPr lang="it-IT" altLang="en-US" b="1" dirty="0"/>
              <a:t> of the </a:t>
            </a:r>
            <a:r>
              <a:rPr lang="it-IT" altLang="en-US" b="1" dirty="0" err="1"/>
              <a:t>higly</a:t>
            </a:r>
            <a:r>
              <a:rPr lang="it-IT" altLang="en-US" b="1" dirty="0"/>
              <a:t> radio-pure </a:t>
            </a:r>
            <a:r>
              <a:rPr lang="it-IT" altLang="en-US" b="1" dirty="0" err="1"/>
              <a:t>materials</a:t>
            </a:r>
            <a:r>
              <a:rPr lang="it-IT" altLang="en-US" b="1" dirty="0"/>
              <a:t>.</a:t>
            </a:r>
          </a:p>
          <a:p>
            <a:pPr defTabSz="457200" eaLnBrk="1" hangingPunct="1">
              <a:spcBef>
                <a:spcPct val="0"/>
              </a:spcBef>
            </a:pPr>
            <a:endParaRPr lang="it-IT" altLang="en-US" dirty="0"/>
          </a:p>
        </p:txBody>
      </p:sp>
      <p:sp>
        <p:nvSpPr>
          <p:cNvPr id="12293" name="Slide Number Placeholder 3">
            <a:extLst>
              <a:ext uri="{FF2B5EF4-FFF2-40B4-BE49-F238E27FC236}">
                <a16:creationId xmlns:a16="http://schemas.microsoft.com/office/drawing/2014/main" id="{59B37953-39FD-44E3-A03A-3341B535269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E9969C82-B960-41C4-B252-D92739EF9CB1}" type="slidenum">
              <a:rPr lang="it-IT" altLang="en-US" sz="1200">
                <a:latin typeface="Calibri" panose="020F0502020204030204" pitchFamily="34" charset="0"/>
                <a:ea typeface="ＭＳ Ｐゴシック" panose="020B0600070205080204" pitchFamily="34" charset="-128"/>
              </a:rPr>
              <a:pPr algn="r" eaLnBrk="1" hangingPunct="1"/>
              <a:t>3</a:t>
            </a:fld>
            <a:endParaRPr lang="it-IT"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F434AB7-6319-B459-96FA-5969A2E1EB4A}"/>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27D939A-9C92-48CE-8D7B-C460537DECDF}" type="slidenum">
              <a:rPr lang="en-US" altLang="en-US"/>
              <a:pPr eaLnBrk="1" hangingPunct="1"/>
              <a:t>22</a:t>
            </a:fld>
            <a:endParaRPr lang="en-US" altLang="en-US"/>
          </a:p>
        </p:txBody>
      </p:sp>
      <p:sp>
        <p:nvSpPr>
          <p:cNvPr id="51203" name="Rectangle 2">
            <a:extLst>
              <a:ext uri="{FF2B5EF4-FFF2-40B4-BE49-F238E27FC236}">
                <a16:creationId xmlns:a16="http://schemas.microsoft.com/office/drawing/2014/main" id="{82AE4901-13B0-873E-88CC-860BF3FA57EA}"/>
              </a:ext>
            </a:extLst>
          </p:cNvPr>
          <p:cNvSpPr>
            <a:spLocks noGrp="1" noRot="1" noChangeAspect="1" noChangeArrowheads="1" noTextEdit="1"/>
          </p:cNvSpPr>
          <p:nvPr>
            <p:ph type="sldImg"/>
          </p:nvPr>
        </p:nvSpPr>
        <p:spPr>
          <a:xfrm>
            <a:off x="382588" y="685800"/>
            <a:ext cx="6096000" cy="3429000"/>
          </a:xfrm>
          <a:ln/>
        </p:spPr>
      </p:sp>
      <p:sp>
        <p:nvSpPr>
          <p:cNvPr id="51204" name="Rectangle 3">
            <a:extLst>
              <a:ext uri="{FF2B5EF4-FFF2-40B4-BE49-F238E27FC236}">
                <a16:creationId xmlns:a16="http://schemas.microsoft.com/office/drawing/2014/main" id="{645363E2-1A7B-F7EA-D80A-1E9C0237E557}"/>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36B02C29-5140-BE94-8E02-94A4F02AEF2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EF997B5-C5DF-4A23-8F83-BDF01436E94F}" type="slidenum">
              <a:rPr lang="en-US" altLang="en-US"/>
              <a:pPr eaLnBrk="1" hangingPunct="1"/>
              <a:t>23</a:t>
            </a:fld>
            <a:endParaRPr lang="en-US" altLang="en-US"/>
          </a:p>
        </p:txBody>
      </p:sp>
      <p:sp>
        <p:nvSpPr>
          <p:cNvPr id="52227" name="Rectangle 2">
            <a:extLst>
              <a:ext uri="{FF2B5EF4-FFF2-40B4-BE49-F238E27FC236}">
                <a16:creationId xmlns:a16="http://schemas.microsoft.com/office/drawing/2014/main" id="{5516E3AD-50B8-CA7E-CD69-1A7DEAA2D5A1}"/>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3DA2B2A0-6A6A-A7D7-A3E1-D5782C82B6C3}"/>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842AE94-080E-9FC7-EBAF-78C995181A97}"/>
              </a:ext>
            </a:extLst>
          </p:cNvPr>
          <p:cNvSpPr>
            <a:spLocks noGrp="1" noChangeArrowheads="1"/>
          </p:cNvSpPr>
          <p:nvPr>
            <p:ph type="sldNum" sz="quarter" idx="5"/>
          </p:nvPr>
        </p:nvSpPr>
        <p:spPr>
          <a:ln/>
        </p:spPr>
        <p:txBody>
          <a:bodyPr/>
          <a:lstStyle/>
          <a:p>
            <a:fld id="{FF08D367-F1F9-4FB4-8083-D80C1BF90D6D}" type="slidenum">
              <a:rPr lang="en-US" altLang="en-US"/>
              <a:pPr/>
              <a:t>24</a:t>
            </a:fld>
            <a:endParaRPr lang="en-US" altLang="en-US"/>
          </a:p>
        </p:txBody>
      </p:sp>
      <p:sp>
        <p:nvSpPr>
          <p:cNvPr id="63490" name="Rectangle 2">
            <a:extLst>
              <a:ext uri="{FF2B5EF4-FFF2-40B4-BE49-F238E27FC236}">
                <a16:creationId xmlns:a16="http://schemas.microsoft.com/office/drawing/2014/main" id="{5935DF07-6089-DE38-AF83-0A1EB6943ADF}"/>
              </a:ext>
            </a:extLst>
          </p:cNvPr>
          <p:cNvSpPr>
            <a:spLocks noGrp="1" noRot="1" noChangeAspect="1" noChangeArrowheads="1" noTextEdit="1"/>
          </p:cNvSpPr>
          <p:nvPr>
            <p:ph type="sldImg"/>
          </p:nvPr>
        </p:nvSpPr>
        <p:spPr>
          <a:ln/>
        </p:spPr>
      </p:sp>
      <p:sp>
        <p:nvSpPr>
          <p:cNvPr id="63491" name="Rectangle 3">
            <a:extLst>
              <a:ext uri="{FF2B5EF4-FFF2-40B4-BE49-F238E27FC236}">
                <a16:creationId xmlns:a16="http://schemas.microsoft.com/office/drawing/2014/main" id="{02F676B5-82CC-0F00-447A-3521A0F50435}"/>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760FBF20-45D9-C131-FD17-5EF933CF0BBC}"/>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4BB37FA-7AD9-4935-B01A-DD882BE1B3AB}" type="slidenum">
              <a:rPr lang="en-US" altLang="en-US"/>
              <a:pPr eaLnBrk="1" hangingPunct="1"/>
              <a:t>25</a:t>
            </a:fld>
            <a:endParaRPr lang="en-US" altLang="en-US"/>
          </a:p>
        </p:txBody>
      </p:sp>
      <p:sp>
        <p:nvSpPr>
          <p:cNvPr id="56323" name="Rectangle 2">
            <a:extLst>
              <a:ext uri="{FF2B5EF4-FFF2-40B4-BE49-F238E27FC236}">
                <a16:creationId xmlns:a16="http://schemas.microsoft.com/office/drawing/2014/main" id="{78ACD1AE-32B2-F69A-3F90-A8018480E05C}"/>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DF71CA88-18C1-301E-CA27-6009D42BFC48}"/>
              </a:ext>
            </a:extLst>
          </p:cNvPr>
          <p:cNvSpPr>
            <a:spLocks noGrp="1" noChangeArrowheads="1"/>
          </p:cNvSpPr>
          <p:nvPr>
            <p:ph type="body" idx="1"/>
          </p:nvPr>
        </p:nvSpPr>
        <p:spPr>
          <a:noFill/>
        </p:spPr>
        <p:txBody>
          <a:bodyPr/>
          <a:lstStyle/>
          <a:p>
            <a:pPr algn="ctr"/>
            <a:r>
              <a:rPr lang="it-IT" altLang="en-US" b="1">
                <a:solidFill>
                  <a:srgbClr val="FF0000"/>
                </a:solidFill>
              </a:rPr>
              <a:t>K is the most critical natural radio contaminant for Na due to their chemical affinity</a:t>
            </a:r>
          </a:p>
          <a:p>
            <a:pPr algn="ctr"/>
            <a:r>
              <a:rPr lang="it-IT" altLang="en-US" b="1">
                <a:solidFill>
                  <a:srgbClr val="FF0000"/>
                </a:solidFill>
              </a:rPr>
              <a:t>For the same reason we are not yet performed an efficient matrix separation procedure, then we have worked mainly looking for the best instrumentation and parameter configuration.</a:t>
            </a:r>
            <a:endParaRPr lang="en-US" altLang="en-US" b="1">
              <a:solidFill>
                <a:srgbClr val="FF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F4025AA4-1304-5F76-C9F5-D2DB13224B1B}"/>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C6BA423-4E26-47FF-A681-220BDDCD245A}" type="slidenum">
              <a:rPr lang="en-US" altLang="en-US"/>
              <a:pPr eaLnBrk="1" hangingPunct="1"/>
              <a:t>26</a:t>
            </a:fld>
            <a:endParaRPr lang="en-US" altLang="en-US"/>
          </a:p>
        </p:txBody>
      </p:sp>
      <p:sp>
        <p:nvSpPr>
          <p:cNvPr id="57347" name="Rectangle 2">
            <a:extLst>
              <a:ext uri="{FF2B5EF4-FFF2-40B4-BE49-F238E27FC236}">
                <a16:creationId xmlns:a16="http://schemas.microsoft.com/office/drawing/2014/main" id="{0C3FDDD3-1B60-6370-3515-9C74F5394DBF}"/>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2418D846-CAE6-BF62-1B7D-2192488EA1CF}"/>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ADB9820E-F196-AB3F-D081-575C187DEB4B}"/>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BE6099D-4BBF-4E62-A646-B753969961E7}" type="slidenum">
              <a:rPr lang="en-US" altLang="en-US"/>
              <a:pPr eaLnBrk="1" hangingPunct="1"/>
              <a:t>27</a:t>
            </a:fld>
            <a:endParaRPr lang="en-US" altLang="en-US"/>
          </a:p>
        </p:txBody>
      </p:sp>
      <p:sp>
        <p:nvSpPr>
          <p:cNvPr id="59395" name="Rectangle 2">
            <a:extLst>
              <a:ext uri="{FF2B5EF4-FFF2-40B4-BE49-F238E27FC236}">
                <a16:creationId xmlns:a16="http://schemas.microsoft.com/office/drawing/2014/main" id="{C8265397-24F0-7994-B6A1-7E213EF3812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3F8A5411-D2D6-5D0E-8AB2-AC50E19D54B5}"/>
              </a:ext>
            </a:extLst>
          </p:cNvPr>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12AF986A-0A40-573C-3704-EFC81684FBEE}"/>
              </a:ext>
            </a:extLst>
          </p:cNvPr>
          <p:cNvSpPr>
            <a:spLocks noGrp="1" noRot="1" noChangeAspect="1" noTextEdit="1"/>
          </p:cNvSpPr>
          <p:nvPr>
            <p:ph type="sldImg"/>
          </p:nvPr>
        </p:nvSpPr>
        <p:spPr>
          <a:ln/>
        </p:spPr>
      </p:sp>
      <p:sp>
        <p:nvSpPr>
          <p:cNvPr id="60419" name="Notes Placeholder 2">
            <a:extLst>
              <a:ext uri="{FF2B5EF4-FFF2-40B4-BE49-F238E27FC236}">
                <a16:creationId xmlns:a16="http://schemas.microsoft.com/office/drawing/2014/main" id="{88FD6916-FCD3-CF97-E3EA-251527B0AD05}"/>
              </a:ext>
            </a:extLst>
          </p:cNvPr>
          <p:cNvSpPr>
            <a:spLocks noGrp="1"/>
          </p:cNvSpPr>
          <p:nvPr>
            <p:ph type="body" idx="1"/>
          </p:nvPr>
        </p:nvSpPr>
        <p:spPr>
          <a:noFill/>
        </p:spPr>
        <p:txBody>
          <a:bodyPr/>
          <a:lstStyle/>
          <a:p>
            <a:endParaRPr lang="it-IT" altLang="en-US"/>
          </a:p>
        </p:txBody>
      </p:sp>
      <p:sp>
        <p:nvSpPr>
          <p:cNvPr id="60420" name="Slide Number Placeholder 3">
            <a:extLst>
              <a:ext uri="{FF2B5EF4-FFF2-40B4-BE49-F238E27FC236}">
                <a16:creationId xmlns:a16="http://schemas.microsoft.com/office/drawing/2014/main" id="{F2F31CA3-8257-8A7E-458B-400106C65340}"/>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76422F-2F97-4B4F-9008-CA7CC86711C3}" type="slidenum">
              <a:rPr lang="en-US" altLang="en-US"/>
              <a:pPr eaLnBrk="1" hangingPunct="1"/>
              <a:t>28</a:t>
            </a:fld>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60552C9C-B70B-651A-0A7A-28E832E017ED}"/>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03CF5DC-B5BD-4482-B61A-80B3ED01179C}" type="slidenum">
              <a:rPr lang="en-US" altLang="en-US"/>
              <a:pPr eaLnBrk="1" hangingPunct="1"/>
              <a:t>29</a:t>
            </a:fld>
            <a:endParaRPr lang="en-US" altLang="en-US"/>
          </a:p>
        </p:txBody>
      </p:sp>
      <p:sp>
        <p:nvSpPr>
          <p:cNvPr id="61443" name="Rectangle 2">
            <a:extLst>
              <a:ext uri="{FF2B5EF4-FFF2-40B4-BE49-F238E27FC236}">
                <a16:creationId xmlns:a16="http://schemas.microsoft.com/office/drawing/2014/main" id="{AD54D551-A85F-4253-6BBA-CCCF81D3C6A4}"/>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BCA9D72-5945-4BC9-0A4E-534C6E8916E6}"/>
              </a:ext>
            </a:extLst>
          </p:cNvPr>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65B252-ECB7-4763-8CC7-6BA8C44565A2}" type="slidenum">
              <a:rPr lang="en-US" smtClean="0"/>
              <a:t>38</a:t>
            </a:fld>
            <a:endParaRPr lang="en-US"/>
          </a:p>
        </p:txBody>
      </p:sp>
    </p:spTree>
    <p:extLst>
      <p:ext uri="{BB962C8B-B14F-4D97-AF65-F5344CB8AC3E}">
        <p14:creationId xmlns:p14="http://schemas.microsoft.com/office/powerpoint/2010/main" val="3145594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0E284D17-AB85-4594-A9DD-79C7CA3EB6B9}"/>
              </a:ext>
            </a:extLst>
          </p:cNvPr>
          <p:cNvSpPr>
            <a:spLocks noGrp="1" noRot="1" noChangeAspect="1" noTextEdit="1"/>
          </p:cNvSpPr>
          <p:nvPr>
            <p:ph type="sldImg"/>
          </p:nvPr>
        </p:nvSpPr>
        <p:spPr>
          <a:ln/>
        </p:spPr>
      </p:sp>
      <p:sp>
        <p:nvSpPr>
          <p:cNvPr id="63491" name="Notes Placeholder 2">
            <a:extLst>
              <a:ext uri="{FF2B5EF4-FFF2-40B4-BE49-F238E27FC236}">
                <a16:creationId xmlns:a16="http://schemas.microsoft.com/office/drawing/2014/main" id="{24C3C4E4-93D0-3F18-3395-2309DF62C11B}"/>
              </a:ext>
            </a:extLst>
          </p:cNvPr>
          <p:cNvSpPr>
            <a:spLocks noGrp="1"/>
          </p:cNvSpPr>
          <p:nvPr>
            <p:ph type="body" idx="1"/>
          </p:nvPr>
        </p:nvSpPr>
        <p:spPr>
          <a:noFill/>
        </p:spPr>
        <p:txBody>
          <a:bodyPr/>
          <a:lstStyle/>
          <a:p>
            <a:endParaRPr lang="en-US" altLang="en-US"/>
          </a:p>
        </p:txBody>
      </p:sp>
      <p:sp>
        <p:nvSpPr>
          <p:cNvPr id="63492" name="Slide Number Placeholder 3">
            <a:extLst>
              <a:ext uri="{FF2B5EF4-FFF2-40B4-BE49-F238E27FC236}">
                <a16:creationId xmlns:a16="http://schemas.microsoft.com/office/drawing/2014/main" id="{BB737021-9A3F-47BF-0589-03DD444A4942}"/>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306F290-7C77-454F-87A8-EA5B853ECAE5}" type="slidenum">
              <a:rPr lang="en-US" altLang="en-US"/>
              <a:pPr eaLnBrk="1" hangingPunct="1"/>
              <a:t>40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mass spectrometry facility is located in ISO6 clean room</a:t>
            </a:r>
          </a:p>
        </p:txBody>
      </p:sp>
      <p:sp>
        <p:nvSpPr>
          <p:cNvPr id="4" name="Slide Number Placeholder 3"/>
          <p:cNvSpPr>
            <a:spLocks noGrp="1"/>
          </p:cNvSpPr>
          <p:nvPr>
            <p:ph type="sldNum" sz="quarter" idx="10"/>
          </p:nvPr>
        </p:nvSpPr>
        <p:spPr/>
        <p:txBody>
          <a:bodyPr/>
          <a:lstStyle/>
          <a:p>
            <a:fld id="{2A65B252-ECB7-4763-8CC7-6BA8C44565A2}" type="slidenum">
              <a:rPr lang="en-US" smtClean="0"/>
              <a:t>4</a:t>
            </a:fld>
            <a:endParaRPr lang="en-US"/>
          </a:p>
        </p:txBody>
      </p:sp>
    </p:spTree>
    <p:extLst>
      <p:ext uri="{BB962C8B-B14F-4D97-AF65-F5344CB8AC3E}">
        <p14:creationId xmlns:p14="http://schemas.microsoft.com/office/powerpoint/2010/main" val="3599233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1B990041-8016-4329-A6F3-1B378AF4C16E}" type="slidenum">
              <a:rPr lang="en-US" smtClean="0"/>
              <a:t>41</a:t>
            </a:fld>
            <a:endParaRPr lang="en-US"/>
          </a:p>
        </p:txBody>
      </p:sp>
    </p:spTree>
    <p:extLst>
      <p:ext uri="{BB962C8B-B14F-4D97-AF65-F5344CB8AC3E}">
        <p14:creationId xmlns:p14="http://schemas.microsoft.com/office/powerpoint/2010/main" val="3239129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E02B1C00-DB3E-D3D2-CFD7-3A7B1A360660}"/>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996E248-2873-48CC-95F1-3CBC088C4F96}" type="slidenum">
              <a:rPr lang="en-US" altLang="en-US"/>
              <a:pPr eaLnBrk="1" hangingPunct="1"/>
              <a:t>42</a:t>
            </a:fld>
            <a:endParaRPr lang="en-US" altLang="en-US"/>
          </a:p>
        </p:txBody>
      </p:sp>
      <p:sp>
        <p:nvSpPr>
          <p:cNvPr id="66563" name="Rectangle 2">
            <a:extLst>
              <a:ext uri="{FF2B5EF4-FFF2-40B4-BE49-F238E27FC236}">
                <a16:creationId xmlns:a16="http://schemas.microsoft.com/office/drawing/2014/main" id="{0534E831-1F5A-DE29-705E-2247DFB6AFB7}"/>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EC0C55A8-3D15-F4F7-8D11-87F077A85658}"/>
              </a:ext>
            </a:extLst>
          </p:cNvPr>
          <p:cNvSpPr>
            <a:spLocks noGrp="1" noChangeArrowheads="1"/>
          </p:cNvSpPr>
          <p:nvPr>
            <p:ph type="body" idx="1"/>
          </p:nvPr>
        </p:nvSpPr>
        <p:spPr>
          <a:noFill/>
        </p:spPr>
        <p:txBody>
          <a:bodyPr/>
          <a:lstStyle/>
          <a:p>
            <a:pPr algn="just" eaLnBrk="1" hangingPunct="1"/>
            <a:r>
              <a:rPr lang="it-IT" altLang="en-US"/>
              <a:t> The drawbacks about ICPMS Ra measurement in groundwater depend on three facts. </a:t>
            </a:r>
          </a:p>
          <a:p>
            <a:pPr algn="just" eaLnBrk="1" hangingPunct="1"/>
            <a:r>
              <a:rPr lang="it-IT" altLang="en-US"/>
              <a:t>First of all the 226Ra half life is 1600y, so that, assuming the secolar equilibrium of the 238U decay chain, the Expected Ra concentrations are in the range 0.1-1 ppq.</a:t>
            </a:r>
          </a:p>
          <a:p>
            <a:pPr algn="just" eaLnBrk="1" hangingPunct="1"/>
            <a:r>
              <a:rPr lang="it-IT" altLang="en-US"/>
              <a:t>For this reason the sample preconcentration is necessary. Moreover, the hardware instrumental configuration and  the acquisition method must be optimized for maximum sensitivity. More details will be discussed  in the next slide. </a:t>
            </a:r>
          </a:p>
          <a:p>
            <a:pPr algn="just" eaLnBrk="1" hangingPunct="1"/>
            <a:endParaRPr lang="it-IT" altLang="en-US"/>
          </a:p>
          <a:p>
            <a:pPr algn="just" eaLnBrk="1" hangingPunct="1"/>
            <a:r>
              <a:rPr lang="it-IT" altLang="en-US"/>
              <a:t> The second issue are the spectral interferences caused by polyatomic species produced in the torch. In principle the easiest way to overcome this problem is  to exploit  the mass spectrometer ability to work at different resolution. In fact, the MR mode, which corrisponds to 4000 of Resolution power value, as you can see in the picture, could resolve the peak overlapping. On the other hand, working in MR mode, the sensitivity decreases ten times (by one order of magnitude). The chemical purification of Ra is definetely more fruitful(profitable).</a:t>
            </a:r>
          </a:p>
          <a:p>
            <a:pPr algn="just" eaLnBrk="1" hangingPunct="1"/>
            <a:endParaRPr lang="it-IT" altLang="en-US"/>
          </a:p>
          <a:p>
            <a:pPr algn="just" eaLnBrk="1" hangingPunct="1"/>
            <a:r>
              <a:rPr lang="it-IT" altLang="en-US"/>
              <a:t>Lastly, in ICPMS technique, the presence of high concentrations of some elements affects the instrumental response. In this case Ca,Mg, Na and K have to be removed and internal calibration has to be adopted.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76C4BDB2-1919-DA28-1BCC-A06250E4A3C3}"/>
              </a:ext>
            </a:extLst>
          </p:cNvPr>
          <p:cNvSpPr>
            <a:spLocks noGrp="1" noRot="1" noChangeAspect="1" noTextEdit="1"/>
          </p:cNvSpPr>
          <p:nvPr>
            <p:ph type="sldImg"/>
          </p:nvPr>
        </p:nvSpPr>
        <p:spPr>
          <a:ln/>
        </p:spPr>
      </p:sp>
      <p:sp>
        <p:nvSpPr>
          <p:cNvPr id="27651" name="Notes Placeholder 2">
            <a:extLst>
              <a:ext uri="{FF2B5EF4-FFF2-40B4-BE49-F238E27FC236}">
                <a16:creationId xmlns:a16="http://schemas.microsoft.com/office/drawing/2014/main" id="{885B06E6-417F-A5BD-2CDF-7AE56F2AE765}"/>
              </a:ext>
            </a:extLst>
          </p:cNvPr>
          <p:cNvSpPr>
            <a:spLocks noGrp="1"/>
          </p:cNvSpPr>
          <p:nvPr>
            <p:ph type="body" idx="1"/>
          </p:nvPr>
        </p:nvSpPr>
        <p:spPr/>
        <p:txBody>
          <a:bodyPr/>
          <a:lstStyle/>
          <a:p>
            <a:pPr>
              <a:defRPr/>
            </a:pPr>
            <a:r>
              <a:rPr lang="en-US" sz="350" dirty="0"/>
              <a:t>The developed method, based on the </a:t>
            </a:r>
            <a:r>
              <a:rPr lang="en-US" sz="350" dirty="0" err="1"/>
              <a:t>Lariviere</a:t>
            </a:r>
            <a:r>
              <a:rPr lang="en-US" sz="350" dirty="0"/>
              <a:t> ones, uses a strong exchange cationic resin combined with </a:t>
            </a:r>
            <a:r>
              <a:rPr lang="en-US" sz="350" dirty="0" err="1"/>
              <a:t>Sr</a:t>
            </a:r>
            <a:r>
              <a:rPr lang="en-US" sz="350" dirty="0"/>
              <a:t> selective  cartridge.</a:t>
            </a:r>
          </a:p>
          <a:p>
            <a:pPr>
              <a:defRPr/>
            </a:pPr>
            <a:r>
              <a:rPr lang="en-US" sz="350" dirty="0"/>
              <a:t> After prewashing and conditioning, 25 ml of acidified sample are loaded in the cationic resin. </a:t>
            </a:r>
          </a:p>
          <a:p>
            <a:pPr>
              <a:defRPr/>
            </a:pPr>
            <a:r>
              <a:rPr lang="en-US" sz="350" dirty="0"/>
              <a:t>then </a:t>
            </a:r>
            <a:r>
              <a:rPr lang="en-US" sz="350" dirty="0" err="1"/>
              <a:t>Ca</a:t>
            </a:r>
            <a:r>
              <a:rPr lang="en-US" sz="350" dirty="0"/>
              <a:t>, Mg and </a:t>
            </a:r>
            <a:r>
              <a:rPr lang="en-US" sz="350" dirty="0" err="1"/>
              <a:t>Sr</a:t>
            </a:r>
            <a:r>
              <a:rPr lang="en-US" sz="350" dirty="0"/>
              <a:t>  were eluted by </a:t>
            </a:r>
            <a:r>
              <a:rPr lang="en-US" sz="350" dirty="0" err="1"/>
              <a:t>HCl</a:t>
            </a:r>
            <a:r>
              <a:rPr lang="en-US" sz="350" dirty="0"/>
              <a:t>. In literature this step was carried out using different concentrations of acid. For this reason we planed an experiment looking for the best value. As you can see in the table, the optimal </a:t>
            </a:r>
            <a:r>
              <a:rPr lang="en-US" sz="350" dirty="0" err="1"/>
              <a:t>HCl</a:t>
            </a:r>
            <a:r>
              <a:rPr lang="en-US" sz="350" dirty="0"/>
              <a:t> molarity is 2.5, in fact the Ra recovery is almost complete and the </a:t>
            </a:r>
            <a:r>
              <a:rPr lang="en-US" sz="350" dirty="0" err="1"/>
              <a:t>Ca</a:t>
            </a:r>
            <a:r>
              <a:rPr lang="en-US" sz="350" dirty="0"/>
              <a:t> and Mg separation efficiency is very good. </a:t>
            </a:r>
            <a:r>
              <a:rPr lang="en-US" sz="350" dirty="0" err="1"/>
              <a:t>Sr</a:t>
            </a:r>
            <a:r>
              <a:rPr lang="en-US" sz="350" dirty="0"/>
              <a:t> cartridge has been then connected in series to the cationic resin  before the Ra elution  by mean 4M HNO3. In comparison with the previous methods, we avoided the intermediate evaporation step saving precious time. 15 ml of solution containing Ra has been collected and  evaporated to dryness in sub boiling condition. The Ra is then recovered with 0.5 ml of 3 M HNO3</a:t>
            </a:r>
          </a:p>
        </p:txBody>
      </p:sp>
      <p:sp>
        <p:nvSpPr>
          <p:cNvPr id="67588" name="Slide Number Placeholder 3">
            <a:extLst>
              <a:ext uri="{FF2B5EF4-FFF2-40B4-BE49-F238E27FC236}">
                <a16:creationId xmlns:a16="http://schemas.microsoft.com/office/drawing/2014/main" id="{641DDE26-FD3E-7B9E-B44B-419B930AF49D}"/>
              </a:ext>
            </a:extLst>
          </p:cNvPr>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5F02178-5B2F-412D-B99A-CF3552CD25CF}" type="slidenum">
              <a:rPr lang="en-US" altLang="en-US"/>
              <a:pPr eaLnBrk="1" hangingPunct="1"/>
              <a:t>43</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E2235D60-690D-3524-68B2-C7316EE50B63}"/>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91C2949-B2B6-4027-8A6C-9B5C9E4CE492}" type="slidenum">
              <a:rPr lang="en-US" altLang="en-US"/>
              <a:pPr eaLnBrk="1" hangingPunct="1"/>
              <a:t>44</a:t>
            </a:fld>
            <a:endParaRPr lang="en-US" altLang="en-US"/>
          </a:p>
        </p:txBody>
      </p:sp>
      <p:sp>
        <p:nvSpPr>
          <p:cNvPr id="68611" name="Rectangle 2">
            <a:extLst>
              <a:ext uri="{FF2B5EF4-FFF2-40B4-BE49-F238E27FC236}">
                <a16:creationId xmlns:a16="http://schemas.microsoft.com/office/drawing/2014/main" id="{13AF3D51-47B3-7B02-2BB0-C70DC8AA996C}"/>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5E65294E-D819-841E-F940-BE2A6EEA4B7E}"/>
              </a:ext>
            </a:extLst>
          </p:cNvPr>
          <p:cNvSpPr>
            <a:spLocks noGrp="1" noChangeArrowheads="1"/>
          </p:cNvSpPr>
          <p:nvPr>
            <p:ph type="body" idx="1"/>
          </p:nvPr>
        </p:nvSpPr>
        <p:spPr>
          <a:noFill/>
        </p:spPr>
        <p:txBody>
          <a:bodyPr/>
          <a:lstStyle/>
          <a:p>
            <a:pPr eaLnBrk="1" hangingPunct="1"/>
            <a:r>
              <a:rPr lang="en-US" altLang="en-US"/>
              <a:t>Enfatizzare  sul grafico che facciamo 5 ml  di lavaggio Sr Resin con HNO3 3M anziche 10?</a:t>
            </a:r>
          </a:p>
          <a:p>
            <a:pPr eaLnBrk="1" hangingPunct="1"/>
            <a:endParaRPr lang="en-US" altLang="en-US"/>
          </a:p>
          <a:p>
            <a:pPr eaLnBrk="1" hangingPunct="1"/>
            <a:endParaRPr lang="en-US" altLang="en-US"/>
          </a:p>
          <a:p>
            <a:pPr eaLnBrk="1" hangingPunct="1"/>
            <a:r>
              <a:rPr lang="en-US" altLang="en-US"/>
              <a:t>FARE Legende assi e soluzioni</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6411241C-12D4-C33B-B41C-38DCAFF1E845}"/>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3CDEC4-462B-44FC-8719-5F978FC8E66E}" type="slidenum">
              <a:rPr lang="en-US" altLang="en-US"/>
              <a:pPr eaLnBrk="1" hangingPunct="1"/>
              <a:t>45</a:t>
            </a:fld>
            <a:endParaRPr lang="en-US" altLang="en-US"/>
          </a:p>
        </p:txBody>
      </p:sp>
      <p:sp>
        <p:nvSpPr>
          <p:cNvPr id="69635" name="Rectangle 2">
            <a:extLst>
              <a:ext uri="{FF2B5EF4-FFF2-40B4-BE49-F238E27FC236}">
                <a16:creationId xmlns:a16="http://schemas.microsoft.com/office/drawing/2014/main" id="{81A5ED83-98A0-2CCA-4601-410855C1C158}"/>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671B2CB8-C4F9-8865-1170-1FA87E421676}"/>
              </a:ext>
            </a:extLst>
          </p:cNvPr>
          <p:cNvSpPr>
            <a:spLocks noGrp="1" noChangeArrowheads="1"/>
          </p:cNvSpPr>
          <p:nvPr>
            <p:ph type="body" idx="1"/>
          </p:nvPr>
        </p:nvSpPr>
        <p:spPr>
          <a:noFill/>
        </p:spPr>
        <p:txBody>
          <a:bodyPr/>
          <a:lstStyle/>
          <a:p>
            <a:pPr eaLnBrk="1" hangingPunct="1"/>
            <a:endParaRPr lang="it-IT"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crucial because explains How the background rate affects the feasibility of an experiment looking for rare events like LEGEND.</a:t>
            </a:r>
          </a:p>
          <a:p>
            <a:endParaRPr lang="en-GB" dirty="0"/>
          </a:p>
          <a:p>
            <a:r>
              <a:rPr lang="en-GB" dirty="0"/>
              <a:t>In the chart, the potential discovery of  </a:t>
            </a:r>
            <a:r>
              <a:rPr lang="en-GB" dirty="0" err="1"/>
              <a:t>neutrinoless</a:t>
            </a:r>
            <a:r>
              <a:rPr lang="en-GB" dirty="0"/>
              <a:t> </a:t>
            </a:r>
            <a:r>
              <a:rPr lang="en-GB" dirty="0" err="1"/>
              <a:t>Dbeta</a:t>
            </a:r>
            <a:r>
              <a:rPr lang="en-GB" dirty="0"/>
              <a:t> decay half life is presented as function of exposure (that is the product of… ton*y).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most probable value of half life is in the blue range around 10 at 28 years</a:t>
            </a:r>
          </a:p>
          <a:p>
            <a:r>
              <a:rPr lang="en-GB" dirty="0"/>
              <a:t>Of course, in the Hypothesis of free background,  the sensitivity increases linearly with exposure.  There are some parametric curves depending on the background rate.</a:t>
            </a:r>
          </a:p>
          <a:p>
            <a:r>
              <a:rPr lang="en-GB" dirty="0"/>
              <a:t> The first phase data-taking  finished last year. Merging  the Majorana demonstrator  data (Sanford Underground research facility, Sud Dakota, US) with GERDA ones about 0.2 ton*y exposure was reached (about 40 Kg of </a:t>
            </a:r>
            <a:r>
              <a:rPr lang="en-GB" dirty="0" err="1"/>
              <a:t>en</a:t>
            </a:r>
            <a:r>
              <a:rPr lang="en-GB" dirty="0"/>
              <a:t> </a:t>
            </a:r>
            <a:r>
              <a:rPr lang="en-GB" dirty="0" err="1"/>
              <a:t>riched</a:t>
            </a:r>
            <a:r>
              <a:rPr lang="en-GB" dirty="0"/>
              <a:t> Ge  5years data collected) </a:t>
            </a:r>
          </a:p>
          <a:p>
            <a:endParaRPr lang="en-GB" b="1" dirty="0"/>
          </a:p>
          <a:p>
            <a:r>
              <a:rPr lang="en-GB" b="1" dirty="0"/>
              <a:t>The second phase is LEGEND 200 will start the data taking in next months; considering the expected background level, LEGEND200  aims to achieve half life limit around 10at27</a:t>
            </a:r>
          </a:p>
          <a:p>
            <a:endParaRPr lang="en-GB" dirty="0"/>
          </a:p>
          <a:p>
            <a:r>
              <a:rPr lang="en-GB" dirty="0"/>
              <a:t>The perspective for LEGEND1000 is to achieve 10at28 after 10 years data-taking  assuming 0.1 Counts/ton*y BUT if the real background will increase of a factor 10, in order to reach the same sensitivity 100years would be necessary!!!</a:t>
            </a:r>
          </a:p>
          <a:p>
            <a:endParaRPr lang="en-GB" dirty="0"/>
          </a:p>
        </p:txBody>
      </p:sp>
      <p:sp>
        <p:nvSpPr>
          <p:cNvPr id="4" name="Slide Number Placeholder 3"/>
          <p:cNvSpPr>
            <a:spLocks noGrp="1"/>
          </p:cNvSpPr>
          <p:nvPr>
            <p:ph type="sldNum" sz="quarter" idx="5"/>
          </p:nvPr>
        </p:nvSpPr>
        <p:spPr/>
        <p:txBody>
          <a:bodyPr/>
          <a:lstStyle/>
          <a:p>
            <a:fld id="{1B990041-8016-4329-A6F3-1B378AF4C16E}" type="slidenum">
              <a:rPr lang="en-US" smtClean="0"/>
              <a:t>49</a:t>
            </a:fld>
            <a:endParaRPr lang="en-US"/>
          </a:p>
        </p:txBody>
      </p:sp>
    </p:spTree>
    <p:extLst>
      <p:ext uri="{BB962C8B-B14F-4D97-AF65-F5344CB8AC3E}">
        <p14:creationId xmlns:p14="http://schemas.microsoft.com/office/powerpoint/2010/main" val="2712477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9D3F163-B249-A5ED-421E-BF661C3833B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883DC4-7A86-4F21-8D89-7BB6DB481E88}" type="slidenum">
              <a:rPr lang="en-US" altLang="en-US"/>
              <a:pPr eaLnBrk="1" hangingPunct="1"/>
              <a:t>5</a:t>
            </a:fld>
            <a:endParaRPr lang="en-US" altLang="en-US"/>
          </a:p>
        </p:txBody>
      </p:sp>
      <p:sp>
        <p:nvSpPr>
          <p:cNvPr id="48131" name="Rectangle 2">
            <a:extLst>
              <a:ext uri="{FF2B5EF4-FFF2-40B4-BE49-F238E27FC236}">
                <a16:creationId xmlns:a16="http://schemas.microsoft.com/office/drawing/2014/main" id="{3D889DFB-7739-4DD9-1F2E-F2703D95FAC1}"/>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CD9406C2-1F05-64E0-ED95-718D901801D4}"/>
              </a:ext>
            </a:extLst>
          </p:cNvPr>
          <p:cNvSpPr>
            <a:spLocks noGrp="1" noChangeArrowheads="1"/>
          </p:cNvSpPr>
          <p:nvPr>
            <p:ph type="body" idx="1"/>
          </p:nvPr>
        </p:nvSpPr>
        <p:spPr>
          <a:noFill/>
        </p:spPr>
        <p:txBody>
          <a:bodyPr/>
          <a:lstStyle/>
          <a:p>
            <a:pPr eaLnBrk="1" hangingPunct="1"/>
            <a:r>
              <a:rPr lang="it-IT" altLang="en-US"/>
              <a:t>This is an overview about the Analytical techniques available for trace element detection.</a:t>
            </a:r>
          </a:p>
          <a:p>
            <a:pPr eaLnBrk="1" hangingPunct="1"/>
            <a:r>
              <a:rPr lang="it-IT" altLang="en-US"/>
              <a:t>ULLGRS  does not need delicate  sample treatment but its sensitivity depends on the sample mass. Furthermore long measurement time is requested to achieve high sensitivity.</a:t>
            </a:r>
          </a:p>
          <a:p>
            <a:pPr eaLnBrk="1" hangingPunct="1"/>
            <a:r>
              <a:rPr lang="it-IT" altLang="en-US"/>
              <a:t>In this presentation different ICP-MS method will be investigated and compared about the 90Sr measurement.</a:t>
            </a: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already seen, in the last days, how the different chemical physical properties of artificial radionuclides, released during Fukushima accident, fluence the  distribution and diffusion in the environment.</a:t>
            </a:r>
          </a:p>
          <a:p>
            <a:endParaRPr lang="en-GB" dirty="0"/>
          </a:p>
        </p:txBody>
      </p:sp>
      <p:sp>
        <p:nvSpPr>
          <p:cNvPr id="4" name="Slide Number Placeholder 3"/>
          <p:cNvSpPr>
            <a:spLocks noGrp="1"/>
          </p:cNvSpPr>
          <p:nvPr>
            <p:ph type="sldNum" sz="quarter" idx="5"/>
          </p:nvPr>
        </p:nvSpPr>
        <p:spPr/>
        <p:txBody>
          <a:bodyPr/>
          <a:lstStyle/>
          <a:p>
            <a:fld id="{1B990041-8016-4329-A6F3-1B378AF4C16E}" type="slidenum">
              <a:rPr lang="en-US" smtClean="0"/>
              <a:t>6</a:t>
            </a:fld>
            <a:endParaRPr lang="en-US"/>
          </a:p>
        </p:txBody>
      </p:sp>
    </p:spTree>
    <p:extLst>
      <p:ext uri="{BB962C8B-B14F-4D97-AF65-F5344CB8AC3E}">
        <p14:creationId xmlns:p14="http://schemas.microsoft.com/office/powerpoint/2010/main" val="399327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 ICPMS has the capability to measure The parents and the lead stable isotope with excellent sensitivity. In principle it is possible to measure some medium half life radionuclides such as….Concerning the 210Pb the sensitivity is very poor.</a:t>
            </a:r>
          </a:p>
          <a:p>
            <a:endParaRPr lang="en-GB" dirty="0"/>
          </a:p>
          <a:p>
            <a:r>
              <a:rPr lang="en-GB" dirty="0"/>
              <a:t>Applying gamma ray we add more pieces of the puzzle and become possible to have/suppose the complete picture and check for secular equilibrium.</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Due to the different Chemical &amp; physical behaviour of the radionuclides Sometimes there is a rupture of SE</a:t>
            </a:r>
          </a:p>
          <a:p>
            <a:endParaRPr lang="en-GB" dirty="0"/>
          </a:p>
        </p:txBody>
      </p:sp>
      <p:sp>
        <p:nvSpPr>
          <p:cNvPr id="4" name="Slide Number Placeholder 3"/>
          <p:cNvSpPr>
            <a:spLocks noGrp="1"/>
          </p:cNvSpPr>
          <p:nvPr>
            <p:ph type="sldNum" sz="quarter" idx="5"/>
          </p:nvPr>
        </p:nvSpPr>
        <p:spPr/>
        <p:txBody>
          <a:bodyPr/>
          <a:lstStyle/>
          <a:p>
            <a:fld id="{1B990041-8016-4329-A6F3-1B378AF4C16E}" type="slidenum">
              <a:rPr lang="en-US" smtClean="0"/>
              <a:t>7</a:t>
            </a:fld>
            <a:endParaRPr lang="en-US"/>
          </a:p>
        </p:txBody>
      </p:sp>
    </p:spTree>
    <p:extLst>
      <p:ext uri="{BB962C8B-B14F-4D97-AF65-F5344CB8AC3E}">
        <p14:creationId xmlns:p14="http://schemas.microsoft.com/office/powerpoint/2010/main" val="807915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regard to the others natural decay chains the situation is similar.  ICPMS has the capability to measure The parents and the lead stable isotopes only, which do not give contribute to the radioactive background. </a:t>
            </a:r>
          </a:p>
          <a:p>
            <a:r>
              <a:rPr lang="en-GB" dirty="0"/>
              <a:t>Applying the gamma ray spectrometry we add some pieces of the puzzle  </a:t>
            </a:r>
          </a:p>
        </p:txBody>
      </p:sp>
      <p:sp>
        <p:nvSpPr>
          <p:cNvPr id="4" name="Slide Number Placeholder 3"/>
          <p:cNvSpPr>
            <a:spLocks noGrp="1"/>
          </p:cNvSpPr>
          <p:nvPr>
            <p:ph type="sldNum" sz="quarter" idx="5"/>
          </p:nvPr>
        </p:nvSpPr>
        <p:spPr/>
        <p:txBody>
          <a:bodyPr/>
          <a:lstStyle/>
          <a:p>
            <a:fld id="{1B990041-8016-4329-A6F3-1B378AF4C16E}" type="slidenum">
              <a:rPr lang="en-US" smtClean="0"/>
              <a:t>8</a:t>
            </a:fld>
            <a:endParaRPr lang="en-US"/>
          </a:p>
        </p:txBody>
      </p:sp>
    </p:spTree>
    <p:extLst>
      <p:ext uri="{BB962C8B-B14F-4D97-AF65-F5344CB8AC3E}">
        <p14:creationId xmlns:p14="http://schemas.microsoft.com/office/powerpoint/2010/main" val="3402054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015CC48F-36AF-E6D2-4A75-9026D3A78F9E}"/>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E8324AF-171F-4DFF-B6D9-397334F7BE62}" type="slidenum">
              <a:rPr lang="en-US" altLang="en-US"/>
              <a:pPr eaLnBrk="1" hangingPunct="1"/>
              <a:t>9</a:t>
            </a:fld>
            <a:endParaRPr lang="en-US" altLang="en-US"/>
          </a:p>
        </p:txBody>
      </p:sp>
      <p:sp>
        <p:nvSpPr>
          <p:cNvPr id="21507" name="Slide Image Placeholder 1">
            <a:extLst>
              <a:ext uri="{FF2B5EF4-FFF2-40B4-BE49-F238E27FC236}">
                <a16:creationId xmlns:a16="http://schemas.microsoft.com/office/drawing/2014/main" id="{DF038998-81C1-F9A9-2D3B-2B72F2C5A091}"/>
              </a:ext>
            </a:extLst>
          </p:cNvPr>
          <p:cNvSpPr>
            <a:spLocks noGrp="1" noRot="1" noChangeAspect="1" noTextEdit="1"/>
          </p:cNvSpPr>
          <p:nvPr>
            <p:ph type="sldImg"/>
          </p:nvPr>
        </p:nvSpPr>
        <p:spPr>
          <a:ln/>
        </p:spPr>
      </p:sp>
      <p:sp>
        <p:nvSpPr>
          <p:cNvPr id="21508" name="Notes Placeholder 2">
            <a:extLst>
              <a:ext uri="{FF2B5EF4-FFF2-40B4-BE49-F238E27FC236}">
                <a16:creationId xmlns:a16="http://schemas.microsoft.com/office/drawing/2014/main" id="{57EB8D9A-00C7-250C-9DC5-EC060A37DA7E}"/>
              </a:ext>
            </a:extLst>
          </p:cNvPr>
          <p:cNvSpPr>
            <a:spLocks noGrp="1"/>
          </p:cNvSpPr>
          <p:nvPr>
            <p:ph type="body" idx="1"/>
          </p:nvPr>
        </p:nvSpPr>
        <p:spPr>
          <a:noFill/>
        </p:spPr>
        <p:txBody>
          <a:bodyPr/>
          <a:lstStyle/>
          <a:p>
            <a:pPr defTabSz="457200" eaLnBrk="1" hangingPunct="1">
              <a:spcBef>
                <a:spcPct val="0"/>
              </a:spcBef>
            </a:pPr>
            <a:r>
              <a:rPr lang="it-IT" altLang="en-US" dirty="0"/>
              <a:t>Chemical </a:t>
            </a:r>
            <a:r>
              <a:rPr lang="it-IT" altLang="en-US" dirty="0" err="1"/>
              <a:t>analytical</a:t>
            </a:r>
            <a:r>
              <a:rPr lang="it-IT" altLang="en-US" dirty="0"/>
              <a:t> technique </a:t>
            </a:r>
            <a:r>
              <a:rPr lang="it-IT" altLang="en-US" dirty="0" err="1"/>
              <a:t>that</a:t>
            </a:r>
            <a:r>
              <a:rPr lang="it-IT" altLang="en-US" dirty="0"/>
              <a:t> </a:t>
            </a:r>
            <a:r>
              <a:rPr lang="it-IT" altLang="en-US" dirty="0" err="1"/>
              <a:t>allows</a:t>
            </a:r>
            <a:r>
              <a:rPr lang="it-IT" altLang="en-US" dirty="0"/>
              <a:t> the </a:t>
            </a:r>
            <a:r>
              <a:rPr lang="it-IT" altLang="en-US" dirty="0" err="1"/>
              <a:t>identifification</a:t>
            </a:r>
            <a:r>
              <a:rPr lang="it-IT" altLang="en-US" dirty="0"/>
              <a:t> and </a:t>
            </a:r>
            <a:r>
              <a:rPr lang="it-IT" altLang="en-US" dirty="0" err="1"/>
              <a:t>quantification</a:t>
            </a:r>
            <a:r>
              <a:rPr lang="it-IT" altLang="en-US" dirty="0"/>
              <a:t> of </a:t>
            </a:r>
            <a:r>
              <a:rPr lang="it-IT" altLang="en-US" dirty="0" err="1"/>
              <a:t>atoms</a:t>
            </a:r>
            <a:r>
              <a:rPr lang="it-IT" altLang="en-US" dirty="0"/>
              <a:t> and </a:t>
            </a:r>
            <a:r>
              <a:rPr lang="it-IT" altLang="en-US" dirty="0" err="1"/>
              <a:t>molecules</a:t>
            </a:r>
            <a:r>
              <a:rPr lang="it-IT" altLang="en-US" dirty="0"/>
              <a:t>.</a:t>
            </a:r>
          </a:p>
          <a:p>
            <a:pPr defTabSz="457200" eaLnBrk="1" hangingPunct="1">
              <a:spcBef>
                <a:spcPct val="0"/>
              </a:spcBef>
            </a:pPr>
            <a:r>
              <a:rPr lang="en-GB" b="0" i="0" dirty="0">
                <a:solidFill>
                  <a:srgbClr val="202122"/>
                </a:solidFill>
                <a:effectLst/>
                <a:latin typeface="Arial" panose="020B0604020202020204" pitchFamily="34" charset="0"/>
              </a:rPr>
              <a:t>The results are presented as a </a:t>
            </a:r>
            <a:r>
              <a:rPr lang="en-GB" b="0" i="1" u="sng" dirty="0">
                <a:solidFill>
                  <a:srgbClr val="0645AD"/>
                </a:solidFill>
                <a:effectLst/>
                <a:latin typeface="Arial" panose="020B0604020202020204" pitchFamily="34" charset="0"/>
                <a:hlinkClick r:id="rId3"/>
              </a:rPr>
              <a:t>mass spectrum</a:t>
            </a:r>
            <a:r>
              <a:rPr lang="en-GB" b="0" i="0" dirty="0">
                <a:solidFill>
                  <a:srgbClr val="202122"/>
                </a:solidFill>
                <a:effectLst/>
                <a:latin typeface="Arial" panose="020B0604020202020204" pitchFamily="34" charset="0"/>
              </a:rPr>
              <a:t>, a plot of intensity as a function of the mass-to-charge ratio</a:t>
            </a:r>
            <a:endParaRPr lang="it-IT" altLang="en-US" dirty="0"/>
          </a:p>
          <a:p>
            <a:pPr defTabSz="457200" eaLnBrk="1" hangingPunct="1">
              <a:spcBef>
                <a:spcPct val="0"/>
              </a:spcBef>
            </a:pPr>
            <a:r>
              <a:rPr lang="it-IT" altLang="en-US" dirty="0"/>
              <a:t>Blok </a:t>
            </a:r>
            <a:r>
              <a:rPr lang="it-IT" altLang="en-US" dirty="0" err="1"/>
              <a:t>diagram</a:t>
            </a:r>
            <a:endParaRPr lang="it-IT" altLang="en-US" dirty="0"/>
          </a:p>
          <a:p>
            <a:pPr defTabSz="457200" eaLnBrk="1" hangingPunct="1">
              <a:spcBef>
                <a:spcPct val="0"/>
              </a:spcBef>
            </a:pPr>
            <a:r>
              <a:rPr lang="it-IT" altLang="en-US" dirty="0" err="1"/>
              <a:t>Combinations</a:t>
            </a:r>
            <a:r>
              <a:rPr lang="it-IT" altLang="en-US" dirty="0"/>
              <a:t> of </a:t>
            </a:r>
            <a:r>
              <a:rPr lang="it-IT" altLang="en-US" dirty="0" err="1"/>
              <a:t>different</a:t>
            </a:r>
            <a:r>
              <a:rPr lang="it-IT" altLang="en-US" dirty="0"/>
              <a:t> </a:t>
            </a:r>
            <a:r>
              <a:rPr lang="it-IT" altLang="en-US" dirty="0" err="1"/>
              <a:t>type</a:t>
            </a:r>
            <a:r>
              <a:rPr lang="it-IT" altLang="en-US" dirty="0"/>
              <a:t> of </a:t>
            </a:r>
            <a:r>
              <a:rPr lang="it-IT" altLang="en-US" dirty="0" err="1"/>
              <a:t>these</a:t>
            </a:r>
            <a:r>
              <a:rPr lang="it-IT" altLang="en-US" dirty="0"/>
              <a:t> </a:t>
            </a:r>
            <a:r>
              <a:rPr lang="it-IT" altLang="en-US" dirty="0" err="1"/>
              <a:t>components</a:t>
            </a:r>
            <a:r>
              <a:rPr lang="it-IT" altLang="en-US" dirty="0"/>
              <a:t> </a:t>
            </a:r>
            <a:r>
              <a:rPr lang="it-IT" altLang="en-US" dirty="0" err="1"/>
              <a:t>result</a:t>
            </a:r>
            <a:r>
              <a:rPr lang="it-IT" altLang="en-US" dirty="0"/>
              <a:t> in </a:t>
            </a:r>
            <a:r>
              <a:rPr lang="it-IT" altLang="en-US" dirty="0" err="1"/>
              <a:t>different</a:t>
            </a:r>
            <a:r>
              <a:rPr lang="it-IT" altLang="en-US" dirty="0"/>
              <a:t>…</a:t>
            </a:r>
          </a:p>
        </p:txBody>
      </p:sp>
      <p:sp>
        <p:nvSpPr>
          <p:cNvPr id="21509" name="Slide Number Placeholder 3">
            <a:extLst>
              <a:ext uri="{FF2B5EF4-FFF2-40B4-BE49-F238E27FC236}">
                <a16:creationId xmlns:a16="http://schemas.microsoft.com/office/drawing/2014/main" id="{071F7139-1F7B-1E88-B8BA-D78F44863E6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8DD14DAB-2A93-4B6A-996E-EBDD8EC0A8E5}" type="slidenum">
              <a:rPr lang="it-IT" altLang="en-US" sz="1200">
                <a:latin typeface="Calibri" panose="020F0502020204030204" pitchFamily="34" charset="0"/>
                <a:ea typeface="ＭＳ Ｐゴシック" panose="020B0600070205080204" pitchFamily="34" charset="-128"/>
              </a:rPr>
              <a:pPr algn="r" eaLnBrk="1" hangingPunct="1"/>
              <a:t>9</a:t>
            </a:fld>
            <a:endParaRPr lang="it-IT" altLang="en-US" sz="1200">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The </a:t>
            </a:r>
            <a:r>
              <a:rPr lang="it-IT" dirty="0" err="1"/>
              <a:t>origin</a:t>
            </a:r>
            <a:r>
              <a:rPr lang="it-IT" dirty="0"/>
              <a:t> of mass </a:t>
            </a:r>
            <a:r>
              <a:rPr lang="it-IT" dirty="0" err="1"/>
              <a:t>spectrometry</a:t>
            </a:r>
            <a:r>
              <a:rPr lang="it-IT" dirty="0"/>
              <a:t> </a:t>
            </a:r>
            <a:r>
              <a:rPr lang="it-IT" dirty="0" err="1"/>
              <a:t>goes</a:t>
            </a:r>
            <a:r>
              <a:rPr lang="it-IT" dirty="0"/>
              <a:t> back to the </a:t>
            </a:r>
            <a:r>
              <a:rPr lang="it-IT" dirty="0" err="1"/>
              <a:t>beginning</a:t>
            </a:r>
            <a:r>
              <a:rPr lang="it-IT" dirty="0"/>
              <a:t> of </a:t>
            </a:r>
            <a:r>
              <a:rPr lang="it-IT" dirty="0" err="1"/>
              <a:t>previous</a:t>
            </a:r>
            <a:r>
              <a:rPr lang="it-IT" dirty="0"/>
              <a:t> </a:t>
            </a:r>
            <a:r>
              <a:rPr lang="it-IT" dirty="0" err="1"/>
              <a:t>century</a:t>
            </a:r>
            <a:r>
              <a:rPr lang="it-IT" dirty="0"/>
              <a:t> </a:t>
            </a:r>
            <a:r>
              <a:rPr lang="it-IT" dirty="0" err="1"/>
              <a:t>when</a:t>
            </a:r>
            <a:r>
              <a:rPr lang="it-IT" dirty="0"/>
              <a:t> the neon </a:t>
            </a:r>
            <a:r>
              <a:rPr lang="it-IT" dirty="0" err="1"/>
              <a:t>isotopes</a:t>
            </a:r>
            <a:r>
              <a:rPr lang="it-IT" dirty="0"/>
              <a:t> </a:t>
            </a:r>
            <a:r>
              <a:rPr lang="it-IT" dirty="0" err="1"/>
              <a:t>were</a:t>
            </a:r>
            <a:r>
              <a:rPr lang="it-IT" dirty="0"/>
              <a:t> </a:t>
            </a:r>
            <a:r>
              <a:rPr lang="it-IT" dirty="0" err="1"/>
              <a:t>observed</a:t>
            </a:r>
            <a:r>
              <a:rPr lang="it-IT" dirty="0"/>
              <a:t> for the first time.</a:t>
            </a:r>
          </a:p>
          <a:p>
            <a:r>
              <a:rPr lang="it-IT" dirty="0"/>
              <a:t>In the picture Aston </a:t>
            </a:r>
            <a:r>
              <a:rPr lang="it-IT" dirty="0" err="1"/>
              <a:t>is</a:t>
            </a:r>
            <a:r>
              <a:rPr lang="it-IT" dirty="0"/>
              <a:t> working with second mass </a:t>
            </a:r>
            <a:r>
              <a:rPr lang="it-IT" dirty="0" err="1"/>
              <a:t>spettrograph</a:t>
            </a:r>
            <a:r>
              <a:rPr lang="it-IT" dirty="0"/>
              <a:t>. In the sketch </a:t>
            </a:r>
            <a:r>
              <a:rPr lang="it-IT" dirty="0" err="1"/>
              <a:t>we</a:t>
            </a:r>
            <a:r>
              <a:rPr lang="it-IT" dirty="0"/>
              <a:t> can </a:t>
            </a:r>
            <a:r>
              <a:rPr lang="it-IT" dirty="0" err="1"/>
              <a:t>see</a:t>
            </a:r>
            <a:r>
              <a:rPr lang="it-IT" dirty="0"/>
              <a:t> the Ion source</a:t>
            </a:r>
            <a:endParaRPr lang="en-GB" dirty="0"/>
          </a:p>
        </p:txBody>
      </p:sp>
      <p:sp>
        <p:nvSpPr>
          <p:cNvPr id="4" name="Segnaposto numero diapositiva 3"/>
          <p:cNvSpPr>
            <a:spLocks noGrp="1"/>
          </p:cNvSpPr>
          <p:nvPr>
            <p:ph type="sldNum" sz="quarter" idx="5"/>
          </p:nvPr>
        </p:nvSpPr>
        <p:spPr/>
        <p:txBody>
          <a:bodyPr/>
          <a:lstStyle/>
          <a:p>
            <a:fld id="{1B990041-8016-4329-A6F3-1B378AF4C16E}" type="slidenum">
              <a:rPr lang="en-US" smtClean="0"/>
              <a:t>10</a:t>
            </a:fld>
            <a:endParaRPr lang="en-US"/>
          </a:p>
        </p:txBody>
      </p:sp>
    </p:spTree>
    <p:extLst>
      <p:ext uri="{BB962C8B-B14F-4D97-AF65-F5344CB8AC3E}">
        <p14:creationId xmlns:p14="http://schemas.microsoft.com/office/powerpoint/2010/main" val="28565834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GB"/>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C87C943D-65B3-4E8B-9D71-E191EFBBEE11}" type="datetime1">
              <a:rPr lang="en-GB" smtClean="0"/>
              <a:t>23/09/2022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2695361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3F9D8391-B7A2-4D16-941B-5616CD29D99B}" type="datetime1">
              <a:rPr lang="en-GB" smtClean="0"/>
              <a:t>23/09/2022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1351936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0A6987BE-B3E5-45E7-83AA-C7BA8489409F}" type="datetime1">
              <a:rPr lang="en-GB" smtClean="0"/>
              <a:t>23/09/2022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2384710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VUOTA BIANCA">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it-IT"/>
          </a:p>
        </p:txBody>
      </p:sp>
      <p:sp>
        <p:nvSpPr>
          <p:cNvPr id="8" name="Title 1">
            <a:extLst>
              <a:ext uri="{FF2B5EF4-FFF2-40B4-BE49-F238E27FC236}">
                <a16:creationId xmlns:a16="http://schemas.microsoft.com/office/drawing/2014/main" id="{5D393AE7-DBE5-9042-B12E-12F62FFA8444}"/>
              </a:ext>
            </a:extLst>
          </p:cNvPr>
          <p:cNvSpPr>
            <a:spLocks noGrp="1"/>
          </p:cNvSpPr>
          <p:nvPr>
            <p:ph type="title"/>
          </p:nvPr>
        </p:nvSpPr>
        <p:spPr>
          <a:xfrm>
            <a:off x="1" y="136525"/>
            <a:ext cx="12192000" cy="590931"/>
          </a:xfrm>
        </p:spPr>
        <p:txBody>
          <a:bodyPr wrap="square" anchor="ctr" anchorCtr="1">
            <a:spAutoFit/>
          </a:bodyPr>
          <a:lstStyle>
            <a:lvl1pPr>
              <a:defRPr>
                <a:solidFill>
                  <a:schemeClr val="tx1"/>
                </a:solidFill>
              </a:defRPr>
            </a:lvl1pPr>
          </a:lstStyle>
          <a:p>
            <a:r>
              <a:rPr lang="it-IT"/>
              <a:t>Fare clic per modificare lo stile del titolo dello schema</a:t>
            </a:r>
            <a:endParaRPr lang="en-US" dirty="0"/>
          </a:p>
        </p:txBody>
      </p:sp>
      <p:pic>
        <p:nvPicPr>
          <p:cNvPr id="9" name="Immagine 8">
            <a:extLst>
              <a:ext uri="{FF2B5EF4-FFF2-40B4-BE49-F238E27FC236}">
                <a16:creationId xmlns:a16="http://schemas.microsoft.com/office/drawing/2014/main" id="{9BE1A332-CAE0-D347-AEAC-1E99E8D3B3B3}"/>
              </a:ext>
            </a:extLst>
          </p:cNvPr>
          <p:cNvPicPr>
            <a:picLocks noChangeAspect="1"/>
          </p:cNvPicPr>
          <p:nvPr userDrawn="1"/>
        </p:nvPicPr>
        <p:blipFill>
          <a:blip r:embed="rId2"/>
          <a:stretch>
            <a:fillRect/>
          </a:stretch>
        </p:blipFill>
        <p:spPr>
          <a:xfrm>
            <a:off x="11330554" y="6356350"/>
            <a:ext cx="715263" cy="360000"/>
          </a:xfrm>
          <a:prstGeom prst="rect">
            <a:avLst/>
          </a:prstGeom>
        </p:spPr>
      </p:pic>
    </p:spTree>
    <p:extLst>
      <p:ext uri="{BB962C8B-B14F-4D97-AF65-F5344CB8AC3E}">
        <p14:creationId xmlns:p14="http://schemas.microsoft.com/office/powerpoint/2010/main" val="3338156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AD14BF-40CC-2172-1F38-AD9A276CCF56}"/>
              </a:ext>
            </a:extLst>
          </p:cNvPr>
          <p:cNvSpPr>
            <a:spLocks noGrp="1"/>
          </p:cNvSpPr>
          <p:nvPr>
            <p:ph type="title"/>
          </p:nvPr>
        </p:nvSpPr>
        <p:spPr>
          <a:xfrm>
            <a:off x="609600" y="274638"/>
            <a:ext cx="10972800" cy="1143000"/>
          </a:xfrm>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3229386E-1F61-A760-D80E-910700433290}"/>
              </a:ext>
            </a:extLst>
          </p:cNvPr>
          <p:cNvSpPr>
            <a:spLocks noGrp="1"/>
          </p:cNvSpPr>
          <p:nvPr>
            <p:ph sz="half" idx="1"/>
          </p:nvPr>
        </p:nvSpPr>
        <p:spPr>
          <a:xfrm>
            <a:off x="609600" y="1600201"/>
            <a:ext cx="53848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AD6EAC80-2D4E-8D0E-707D-D61F6C919461}"/>
              </a:ext>
            </a:extLst>
          </p:cNvPr>
          <p:cNvSpPr>
            <a:spLocks noGrp="1"/>
          </p:cNvSpPr>
          <p:nvPr>
            <p:ph sz="quarter" idx="2"/>
          </p:nvPr>
        </p:nvSpPr>
        <p:spPr>
          <a:xfrm>
            <a:off x="6197600" y="1600200"/>
            <a:ext cx="5384800" cy="21859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contenuto 4">
            <a:extLst>
              <a:ext uri="{FF2B5EF4-FFF2-40B4-BE49-F238E27FC236}">
                <a16:creationId xmlns:a16="http://schemas.microsoft.com/office/drawing/2014/main" id="{8AD965B4-C39D-DC43-42C6-B163434222A5}"/>
              </a:ext>
            </a:extLst>
          </p:cNvPr>
          <p:cNvSpPr>
            <a:spLocks noGrp="1"/>
          </p:cNvSpPr>
          <p:nvPr>
            <p:ph sz="quarter" idx="3"/>
          </p:nvPr>
        </p:nvSpPr>
        <p:spPr>
          <a:xfrm>
            <a:off x="6197600" y="3938589"/>
            <a:ext cx="5384800" cy="218757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data 5">
            <a:extLst>
              <a:ext uri="{FF2B5EF4-FFF2-40B4-BE49-F238E27FC236}">
                <a16:creationId xmlns:a16="http://schemas.microsoft.com/office/drawing/2014/main" id="{0AC62F2B-AF40-E59A-7120-F2F9D9A5DC45}"/>
              </a:ext>
            </a:extLst>
          </p:cNvPr>
          <p:cNvSpPr>
            <a:spLocks noGrp="1"/>
          </p:cNvSpPr>
          <p:nvPr>
            <p:ph type="dt" sz="half" idx="10"/>
          </p:nvPr>
        </p:nvSpPr>
        <p:spPr>
          <a:xfrm>
            <a:off x="609600" y="6245225"/>
            <a:ext cx="2844800" cy="476250"/>
          </a:xfrm>
        </p:spPr>
        <p:txBody>
          <a:bodyPr/>
          <a:lstStyle>
            <a:lvl1pPr>
              <a:defRPr/>
            </a:lvl1pPr>
          </a:lstStyle>
          <a:p>
            <a:fld id="{89CD58F1-CA48-4EDB-B8CA-CD36BFE8660E}" type="datetime1">
              <a:rPr lang="en-GB" altLang="en-US" smtClean="0"/>
              <a:t>23/09/2022</a:t>
            </a:fld>
            <a:endParaRPr lang="en-US" altLang="en-US"/>
          </a:p>
        </p:txBody>
      </p:sp>
      <p:sp>
        <p:nvSpPr>
          <p:cNvPr id="7" name="Segnaposto piè di pagina 6">
            <a:extLst>
              <a:ext uri="{FF2B5EF4-FFF2-40B4-BE49-F238E27FC236}">
                <a16:creationId xmlns:a16="http://schemas.microsoft.com/office/drawing/2014/main" id="{029EEDA0-D32C-77D6-466F-BFF77091405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egnaposto numero diapositiva 7">
            <a:extLst>
              <a:ext uri="{FF2B5EF4-FFF2-40B4-BE49-F238E27FC236}">
                <a16:creationId xmlns:a16="http://schemas.microsoft.com/office/drawing/2014/main" id="{CBBA7A6D-7803-DA27-0915-4FB2B033369A}"/>
              </a:ext>
            </a:extLst>
          </p:cNvPr>
          <p:cNvSpPr>
            <a:spLocks noGrp="1"/>
          </p:cNvSpPr>
          <p:nvPr>
            <p:ph type="sldNum" sz="quarter" idx="12"/>
          </p:nvPr>
        </p:nvSpPr>
        <p:spPr>
          <a:xfrm>
            <a:off x="8737600" y="6245225"/>
            <a:ext cx="2844800" cy="476250"/>
          </a:xfrm>
        </p:spPr>
        <p:txBody>
          <a:bodyPr/>
          <a:lstStyle>
            <a:lvl1pPr>
              <a:defRPr/>
            </a:lvl1pPr>
          </a:lstStyle>
          <a:p>
            <a:fld id="{62043593-98D1-4948-B742-E98F857A97A3}" type="slidenum">
              <a:rPr lang="en-US" altLang="en-US"/>
              <a:pPr/>
              <a:t>‹N›</a:t>
            </a:fld>
            <a:endParaRPr lang="en-US" altLang="en-US"/>
          </a:p>
        </p:txBody>
      </p:sp>
    </p:spTree>
    <p:extLst>
      <p:ext uri="{BB962C8B-B14F-4D97-AF65-F5344CB8AC3E}">
        <p14:creationId xmlns:p14="http://schemas.microsoft.com/office/powerpoint/2010/main" val="345940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A55AB87F-2D65-4163-8BED-E63A9D0CABF4}" type="datetime1">
              <a:rPr lang="en-GB" smtClean="0"/>
              <a:t>23/09/2022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2762107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GB"/>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6DF75A75-2585-48A5-B59C-2AA5A170BDD5}" type="datetime1">
              <a:rPr lang="en-GB" smtClean="0"/>
              <a:t>23/09/2022</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265568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7ECFD754-0EF9-4576-B26F-84974C109CE4}" type="datetime1">
              <a:rPr lang="en-GB" smtClean="0"/>
              <a:t>23/09/2022</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408877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GB"/>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D1F85836-BC89-4E39-813A-8095E99A5EF1}" type="datetime1">
              <a:rPr lang="en-GB" smtClean="0"/>
              <a:t>23/09/2022</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3930654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3D055E94-A6D9-46D4-9938-404BC405BF52}" type="datetime1">
              <a:rPr lang="en-GB" smtClean="0"/>
              <a:t>23/09/2022</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1546339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EA14CCE-BAD7-4518-B1B2-3D623571EC44}" type="datetime1">
              <a:rPr lang="en-GB" smtClean="0"/>
              <a:t>23/09/2022</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19310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DAECE33-6984-40B2-8C31-1130D12D3BA1}" type="datetime1">
              <a:rPr lang="en-GB" smtClean="0"/>
              <a:t>23/09/2022</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3279036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GB"/>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09BFE969-CEA1-4210-99EF-134A55F25F27}" type="datetime1">
              <a:rPr lang="en-GB" smtClean="0"/>
              <a:t>23/09/2022</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8B33F36F-503E-4357-95AB-A5341231EBD4}" type="slidenum">
              <a:rPr lang="en-GB" smtClean="0"/>
              <a:t>‹N›</a:t>
            </a:fld>
            <a:endParaRPr lang="en-GB"/>
          </a:p>
        </p:txBody>
      </p:sp>
    </p:spTree>
    <p:extLst>
      <p:ext uri="{BB962C8B-B14F-4D97-AF65-F5344CB8AC3E}">
        <p14:creationId xmlns:p14="http://schemas.microsoft.com/office/powerpoint/2010/main" val="2958419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D83D05-E999-45B9-8ED1-70B2D0FD2C33}" type="datetime1">
              <a:rPr lang="en-GB" smtClean="0"/>
              <a:t>23/09/2022</a:t>
            </a:fld>
            <a:endParaRPr lang="en-GB"/>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F36F-503E-4357-95AB-A5341231EBD4}" type="slidenum">
              <a:rPr lang="en-GB" smtClean="0"/>
              <a:t>‹N›</a:t>
            </a:fld>
            <a:endParaRPr lang="en-GB"/>
          </a:p>
        </p:txBody>
      </p:sp>
    </p:spTree>
    <p:extLst>
      <p:ext uri="{BB962C8B-B14F-4D97-AF65-F5344CB8AC3E}">
        <p14:creationId xmlns:p14="http://schemas.microsoft.com/office/powerpoint/2010/main" val="1105463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image" Target="../media/image20.w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2.bin"/><Relationship Id="rId7" Type="http://schemas.openxmlformats.org/officeDocument/2006/relationships/oleObject" Target="../embeddings/oleObject4.bin"/><Relationship Id="rId12"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2.wmf"/><Relationship Id="rId11" Type="http://schemas.openxmlformats.org/officeDocument/2006/relationships/image" Target="../media/image45.png"/><Relationship Id="rId5" Type="http://schemas.openxmlformats.org/officeDocument/2006/relationships/oleObject" Target="../embeddings/oleObject3.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wmf"/></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oleObject" Target="../embeddings/oleObject8.bin"/><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oleObject" Target="../embeddings/oleObject10.bin"/></Relationships>
</file>

<file path=ppt/slides/_rels/slide2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image" Target="../media/image56.wmf"/><Relationship Id="rId7"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9.wmf"/><Relationship Id="rId5" Type="http://schemas.openxmlformats.org/officeDocument/2006/relationships/image" Target="../media/image58.wmf"/><Relationship Id="rId4" Type="http://schemas.openxmlformats.org/officeDocument/2006/relationships/image" Target="../media/image57.wmf"/></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6.w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118479" y="1917577"/>
            <a:ext cx="8161863" cy="1342687"/>
          </a:xfrm>
        </p:spPr>
        <p:txBody>
          <a:bodyPr>
            <a:normAutofit fontScale="90000"/>
          </a:bodyPr>
          <a:lstStyle/>
          <a:p>
            <a:pPr>
              <a:defRPr/>
            </a:pPr>
            <a:br>
              <a:rPr lang="en-GB" dirty="0">
                <a:latin typeface="+mn-lt"/>
              </a:rPr>
            </a:br>
            <a:r>
              <a:rPr lang="en-GB" dirty="0">
                <a:latin typeface="+mn-lt"/>
              </a:rPr>
              <a:t> </a:t>
            </a:r>
            <a:r>
              <a:rPr lang="en-US" sz="4000" dirty="0">
                <a:solidFill>
                  <a:srgbClr val="5B5B98"/>
                </a:solidFill>
                <a:latin typeface="Calibri" panose="020F0502020204030204" pitchFamily="34" charset="0"/>
                <a:ea typeface="+mn-ea"/>
                <a:cs typeface="Calibri" panose="020F0502020204030204" pitchFamily="34" charset="0"/>
              </a:rPr>
              <a:t>Use of Inorganic Mass Spectrometry for the screening of radio-pure material</a:t>
            </a:r>
            <a:endParaRPr lang="en-GB" sz="4000" dirty="0">
              <a:solidFill>
                <a:srgbClr val="5B5B98"/>
              </a:solidFill>
              <a:latin typeface="Calibri" panose="020F0502020204030204" pitchFamily="34" charset="0"/>
              <a:ea typeface="+mn-ea"/>
              <a:cs typeface="Calibri" panose="020F0502020204030204" pitchFamily="34" charset="0"/>
            </a:endParaRPr>
          </a:p>
        </p:txBody>
      </p:sp>
      <p:sp>
        <p:nvSpPr>
          <p:cNvPr id="3" name="Sottotitolo 2"/>
          <p:cNvSpPr>
            <a:spLocks noGrp="1"/>
          </p:cNvSpPr>
          <p:nvPr>
            <p:ph type="subTitle" idx="1"/>
          </p:nvPr>
        </p:nvSpPr>
        <p:spPr>
          <a:xfrm>
            <a:off x="1434148" y="5953001"/>
            <a:ext cx="9250680" cy="591782"/>
          </a:xfrm>
        </p:spPr>
        <p:txBody>
          <a:bodyPr>
            <a:normAutofit/>
          </a:bodyPr>
          <a:lstStyle/>
          <a:p>
            <a:r>
              <a:rPr lang="it-IT" dirty="0" err="1"/>
              <a:t>SoUP</a:t>
            </a:r>
            <a:r>
              <a:rPr lang="it-IT" dirty="0"/>
              <a:t> 2022</a:t>
            </a:r>
          </a:p>
        </p:txBody>
      </p:sp>
      <p:sp>
        <p:nvSpPr>
          <p:cNvPr id="9" name="Rectangle 3">
            <a:extLst>
              <a:ext uri="{FF2B5EF4-FFF2-40B4-BE49-F238E27FC236}">
                <a16:creationId xmlns:a16="http://schemas.microsoft.com/office/drawing/2014/main" id="{F4F6F4C0-AFDA-FAA8-264C-0492B5A27DF8}"/>
              </a:ext>
            </a:extLst>
          </p:cNvPr>
          <p:cNvSpPr txBox="1">
            <a:spLocks noChangeArrowheads="1"/>
          </p:cNvSpPr>
          <p:nvPr/>
        </p:nvSpPr>
        <p:spPr>
          <a:xfrm>
            <a:off x="1710526" y="3977569"/>
            <a:ext cx="8770940" cy="18796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it-IT" altLang="en-US" sz="2400" dirty="0"/>
              <a:t>S. Nisi </a:t>
            </a:r>
          </a:p>
          <a:p>
            <a:pPr marL="0" indent="0" algn="ctr">
              <a:buFontTx/>
              <a:buNone/>
            </a:pPr>
            <a:r>
              <a:rPr lang="en-GB" altLang="en-US" sz="2000" b="1" dirty="0" err="1"/>
              <a:t>Laboratori</a:t>
            </a:r>
            <a:r>
              <a:rPr lang="en-GB" altLang="en-US" sz="2000" b="1" dirty="0"/>
              <a:t> </a:t>
            </a:r>
            <a:r>
              <a:rPr lang="en-GB" altLang="en-US" sz="2000" b="1" dirty="0" err="1"/>
              <a:t>Nazionali</a:t>
            </a:r>
            <a:r>
              <a:rPr lang="en-GB" altLang="en-US" sz="2000" b="1" dirty="0"/>
              <a:t> del Gran </a:t>
            </a:r>
            <a:r>
              <a:rPr lang="en-GB" altLang="en-US" sz="2000" b="1" dirty="0" err="1"/>
              <a:t>Sasso</a:t>
            </a:r>
            <a:endParaRPr lang="en-GB" altLang="en-US" sz="2000" b="1" dirty="0"/>
          </a:p>
          <a:p>
            <a:pPr marL="0" indent="0" algn="ctr">
              <a:buFontTx/>
              <a:buNone/>
            </a:pPr>
            <a:r>
              <a:rPr lang="en-GB" altLang="en-US" sz="2000" b="1" dirty="0" err="1"/>
              <a:t>Servizio</a:t>
            </a:r>
            <a:r>
              <a:rPr lang="en-GB" altLang="en-US" sz="2000" b="1" dirty="0"/>
              <a:t> di </a:t>
            </a:r>
            <a:r>
              <a:rPr lang="en-GB" altLang="en-US" sz="2000" b="1" dirty="0" err="1"/>
              <a:t>Chimica</a:t>
            </a:r>
            <a:r>
              <a:rPr lang="en-GB" altLang="en-US" sz="2000" b="1" dirty="0"/>
              <a:t> </a:t>
            </a:r>
            <a:r>
              <a:rPr lang="en-GB" altLang="en-US" sz="2000" b="1" dirty="0" err="1"/>
              <a:t>Impianti</a:t>
            </a:r>
            <a:r>
              <a:rPr lang="en-GB" altLang="en-US" sz="2000" b="1" dirty="0"/>
              <a:t> </a:t>
            </a:r>
            <a:r>
              <a:rPr lang="en-GB" altLang="en-US" sz="2000" b="1" dirty="0" err="1"/>
              <a:t>Chimici</a:t>
            </a:r>
            <a:endParaRPr lang="en-GB" altLang="en-US" sz="2000" b="1" dirty="0"/>
          </a:p>
          <a:p>
            <a:pPr marL="0" indent="0" algn="ctr">
              <a:buNone/>
            </a:pPr>
            <a:r>
              <a:rPr lang="it-IT" altLang="en-US" sz="2000" dirty="0"/>
              <a:t>stefano.nisi@lngs.infn.it</a:t>
            </a:r>
            <a:endParaRPr lang="en-GB" altLang="en-US" sz="2000" dirty="0"/>
          </a:p>
          <a:p>
            <a:pPr marL="0" indent="0" algn="ctr">
              <a:buFontTx/>
              <a:buNone/>
            </a:pPr>
            <a:endParaRPr lang="en-GB" altLang="en-US" sz="2000" b="1" dirty="0"/>
          </a:p>
        </p:txBody>
      </p:sp>
      <p:pic>
        <p:nvPicPr>
          <p:cNvPr id="5" name="Immagine 4">
            <a:extLst>
              <a:ext uri="{FF2B5EF4-FFF2-40B4-BE49-F238E27FC236}">
                <a16:creationId xmlns:a16="http://schemas.microsoft.com/office/drawing/2014/main" id="{7440DE70-791A-5AB6-5903-2CF8C9D2EE21}"/>
              </a:ext>
            </a:extLst>
          </p:cNvPr>
          <p:cNvPicPr>
            <a:picLocks noChangeAspect="1"/>
          </p:cNvPicPr>
          <p:nvPr/>
        </p:nvPicPr>
        <p:blipFill>
          <a:blip r:embed="rId2"/>
          <a:stretch>
            <a:fillRect/>
          </a:stretch>
        </p:blipFill>
        <p:spPr>
          <a:xfrm>
            <a:off x="869320" y="479388"/>
            <a:ext cx="1895475" cy="1143000"/>
          </a:xfrm>
          <a:prstGeom prst="rect">
            <a:avLst/>
          </a:prstGeom>
        </p:spPr>
      </p:pic>
      <p:pic>
        <p:nvPicPr>
          <p:cNvPr id="10" name="Picture 6">
            <a:extLst>
              <a:ext uri="{FF2B5EF4-FFF2-40B4-BE49-F238E27FC236}">
                <a16:creationId xmlns:a16="http://schemas.microsoft.com/office/drawing/2014/main" id="{66AFFC8B-0DD8-8BBB-FE11-ADFAA196B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4635" y="479388"/>
            <a:ext cx="16573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17946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 y="1170843"/>
            <a:ext cx="5505449" cy="4764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Introduction | SpringerLink">
            <a:extLst>
              <a:ext uri="{FF2B5EF4-FFF2-40B4-BE49-F238E27FC236}">
                <a16:creationId xmlns:a16="http://schemas.microsoft.com/office/drawing/2014/main" id="{607A72EB-98D1-505E-73F1-D34C270FC0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622" y="1742507"/>
            <a:ext cx="5505450" cy="2508813"/>
          </a:xfrm>
          <a:prstGeom prst="rect">
            <a:avLst/>
          </a:prstGeom>
          <a:noFill/>
          <a:extLst>
            <a:ext uri="{909E8E84-426E-40DD-AFC4-6F175D3DCCD1}">
              <a14:hiddenFill xmlns:a14="http://schemas.microsoft.com/office/drawing/2010/main">
                <a:solidFill>
                  <a:srgbClr val="FFFFFF"/>
                </a:solidFill>
              </a14:hiddenFill>
            </a:ext>
          </a:extLst>
        </p:spPr>
      </p:pic>
      <p:sp>
        <p:nvSpPr>
          <p:cNvPr id="2" name="Segnaposto data 1">
            <a:extLst>
              <a:ext uri="{FF2B5EF4-FFF2-40B4-BE49-F238E27FC236}">
                <a16:creationId xmlns:a16="http://schemas.microsoft.com/office/drawing/2014/main" id="{A817F7C9-7FDE-3737-E40D-B185ADA6062E}"/>
              </a:ext>
            </a:extLst>
          </p:cNvPr>
          <p:cNvSpPr>
            <a:spLocks noGrp="1"/>
          </p:cNvSpPr>
          <p:nvPr>
            <p:ph type="dt" sz="half" idx="10"/>
          </p:nvPr>
        </p:nvSpPr>
        <p:spPr/>
        <p:txBody>
          <a:bodyPr/>
          <a:lstStyle/>
          <a:p>
            <a:fld id="{F048F4A8-45E8-4FDB-BF4F-D727F1C9BFB9}" type="datetime1">
              <a:rPr lang="en-GB" smtClean="0"/>
              <a:t>23/09/2022</a:t>
            </a:fld>
            <a:endParaRPr lang="en-GB"/>
          </a:p>
        </p:txBody>
      </p:sp>
      <p:sp>
        <p:nvSpPr>
          <p:cNvPr id="3" name="Segnaposto piè di pagina 2">
            <a:extLst>
              <a:ext uri="{FF2B5EF4-FFF2-40B4-BE49-F238E27FC236}">
                <a16:creationId xmlns:a16="http://schemas.microsoft.com/office/drawing/2014/main" id="{765B68FA-2C05-1AC8-EBD2-8DC1452AFF43}"/>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6CBB4D48-29D7-9EAF-66C6-FEB767A4FD2B}"/>
              </a:ext>
            </a:extLst>
          </p:cNvPr>
          <p:cNvSpPr>
            <a:spLocks noGrp="1"/>
          </p:cNvSpPr>
          <p:nvPr>
            <p:ph type="sldNum" sz="quarter" idx="12"/>
          </p:nvPr>
        </p:nvSpPr>
        <p:spPr/>
        <p:txBody>
          <a:bodyPr/>
          <a:lstStyle/>
          <a:p>
            <a:fld id="{8B33F36F-503E-4357-95AB-A5341231EBD4}" type="slidenum">
              <a:rPr lang="en-GB" smtClean="0"/>
              <a:t>10</a:t>
            </a:fld>
            <a:endParaRPr lang="en-GB"/>
          </a:p>
        </p:txBody>
      </p:sp>
      <p:sp>
        <p:nvSpPr>
          <p:cNvPr id="7" name="Rectangle 2">
            <a:extLst>
              <a:ext uri="{FF2B5EF4-FFF2-40B4-BE49-F238E27FC236}">
                <a16:creationId xmlns:a16="http://schemas.microsoft.com/office/drawing/2014/main" id="{D0BE49C9-4D87-D3A2-55A9-419A7E1D7737}"/>
              </a:ext>
            </a:extLst>
          </p:cNvPr>
          <p:cNvSpPr>
            <a:spLocks noGrp="1" noChangeArrowheads="1"/>
          </p:cNvSpPr>
          <p:nvPr>
            <p:ph type="title"/>
          </p:nvPr>
        </p:nvSpPr>
        <p:spPr>
          <a:xfrm>
            <a:off x="1944688" y="169863"/>
            <a:ext cx="8229600" cy="563562"/>
          </a:xfrm>
        </p:spPr>
        <p:txBody>
          <a:bodyPr>
            <a:normAutofit/>
          </a:bodyPr>
          <a:lstStyle/>
          <a:p>
            <a:pPr algn="ctr" eaLnBrk="1" hangingPunct="1"/>
            <a:r>
              <a:rPr lang="en-US" altLang="en-US" sz="3200" dirty="0">
                <a:solidFill>
                  <a:srgbClr val="0070C0"/>
                </a:solidFill>
                <a:latin typeface="+mn-lt"/>
              </a:rPr>
              <a:t>Mass Spectrometry History</a:t>
            </a:r>
          </a:p>
        </p:txBody>
      </p:sp>
      <p:sp>
        <p:nvSpPr>
          <p:cNvPr id="5" name="CasellaDiTesto 4">
            <a:extLst>
              <a:ext uri="{FF2B5EF4-FFF2-40B4-BE49-F238E27FC236}">
                <a16:creationId xmlns:a16="http://schemas.microsoft.com/office/drawing/2014/main" id="{F25EE2F9-8BE7-B10C-5284-CA8D45E58658}"/>
              </a:ext>
            </a:extLst>
          </p:cNvPr>
          <p:cNvSpPr txBox="1"/>
          <p:nvPr/>
        </p:nvSpPr>
        <p:spPr>
          <a:xfrm>
            <a:off x="6554966" y="4584915"/>
            <a:ext cx="3305970" cy="1015663"/>
          </a:xfrm>
          <a:prstGeom prst="rect">
            <a:avLst/>
          </a:prstGeom>
          <a:noFill/>
        </p:spPr>
        <p:txBody>
          <a:bodyPr wrap="none" rtlCol="0">
            <a:spAutoFit/>
          </a:bodyPr>
          <a:lstStyle/>
          <a:p>
            <a:r>
              <a:rPr lang="it-IT" sz="2000" dirty="0"/>
              <a:t>Ion source = </a:t>
            </a:r>
            <a:r>
              <a:rPr lang="it-IT" sz="2000" dirty="0" err="1"/>
              <a:t>discharge</a:t>
            </a:r>
            <a:r>
              <a:rPr lang="it-IT" sz="2000" dirty="0"/>
              <a:t> tube</a:t>
            </a:r>
          </a:p>
          <a:p>
            <a:r>
              <a:rPr lang="it-IT" sz="2000" dirty="0"/>
              <a:t>Mass </a:t>
            </a:r>
            <a:r>
              <a:rPr lang="it-IT" sz="2000" dirty="0" err="1"/>
              <a:t>analizer</a:t>
            </a:r>
            <a:r>
              <a:rPr lang="it-IT" sz="2000" dirty="0"/>
              <a:t> =</a:t>
            </a:r>
            <a:r>
              <a:rPr lang="it-IT" sz="2000" dirty="0" err="1"/>
              <a:t>magnet</a:t>
            </a:r>
            <a:endParaRPr lang="it-IT" sz="2000" dirty="0"/>
          </a:p>
          <a:p>
            <a:r>
              <a:rPr lang="it-IT" sz="2000" dirty="0"/>
              <a:t>Detector = </a:t>
            </a:r>
            <a:r>
              <a:rPr lang="it-IT" sz="2000" dirty="0" err="1"/>
              <a:t>Fluorescent</a:t>
            </a:r>
            <a:r>
              <a:rPr lang="it-IT" sz="2000" dirty="0"/>
              <a:t> screen</a:t>
            </a:r>
            <a:endParaRPr lang="en-GB" sz="2000" dirty="0"/>
          </a:p>
        </p:txBody>
      </p:sp>
    </p:spTree>
    <p:extLst>
      <p:ext uri="{BB962C8B-B14F-4D97-AF65-F5344CB8AC3E}">
        <p14:creationId xmlns:p14="http://schemas.microsoft.com/office/powerpoint/2010/main" val="3680258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83E97156-3381-0DF3-074A-7AA4A653F792}"/>
              </a:ext>
            </a:extLst>
          </p:cNvPr>
          <p:cNvSpPr>
            <a:spLocks noGrp="1" noChangeArrowheads="1"/>
          </p:cNvSpPr>
          <p:nvPr>
            <p:ph type="title" idx="4294967295"/>
          </p:nvPr>
        </p:nvSpPr>
        <p:spPr>
          <a:xfrm>
            <a:off x="2400300" y="304800"/>
            <a:ext cx="7391400" cy="387350"/>
          </a:xfrm>
        </p:spPr>
        <p:txBody>
          <a:bodyPr anchor="b">
            <a:noAutofit/>
          </a:bodyPr>
          <a:lstStyle/>
          <a:p>
            <a:pPr algn="ctr" eaLnBrk="1" hangingPunct="1">
              <a:defRPr/>
            </a:pPr>
            <a:r>
              <a:rPr lang="en-US" sz="3200" b="1" spc="-60" dirty="0">
                <a:solidFill>
                  <a:srgbClr val="5B5B98"/>
                </a:solidFill>
              </a:rPr>
              <a:t>Operating principle of magnet sector</a:t>
            </a:r>
          </a:p>
        </p:txBody>
      </p:sp>
      <p:pic>
        <p:nvPicPr>
          <p:cNvPr id="14339" name="Picture 3">
            <a:extLst>
              <a:ext uri="{FF2B5EF4-FFF2-40B4-BE49-F238E27FC236}">
                <a16:creationId xmlns:a16="http://schemas.microsoft.com/office/drawing/2014/main" id="{78D57114-4719-9B57-7404-47A1CBA43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919163"/>
            <a:ext cx="48244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a:extLst>
              <a:ext uri="{FF2B5EF4-FFF2-40B4-BE49-F238E27FC236}">
                <a16:creationId xmlns:a16="http://schemas.microsoft.com/office/drawing/2014/main" id="{AFC8761A-53D3-32BB-9C86-443299D09B01}"/>
              </a:ext>
            </a:extLst>
          </p:cNvPr>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a:xfrm rot="5400000">
            <a:off x="5810250" y="1471613"/>
            <a:ext cx="5143500" cy="4572000"/>
          </a:xfrm>
          <a:noFill/>
        </p:spPr>
      </p:pic>
      <p:sp>
        <p:nvSpPr>
          <p:cNvPr id="14341" name="Text Box 5">
            <a:extLst>
              <a:ext uri="{FF2B5EF4-FFF2-40B4-BE49-F238E27FC236}">
                <a16:creationId xmlns:a16="http://schemas.microsoft.com/office/drawing/2014/main" id="{19B4BD3C-95EF-B392-7FAA-7B0FE33B68AB}"/>
              </a:ext>
            </a:extLst>
          </p:cNvPr>
          <p:cNvSpPr txBox="1">
            <a:spLocks noChangeArrowheads="1"/>
          </p:cNvSpPr>
          <p:nvPr/>
        </p:nvSpPr>
        <p:spPr bwMode="auto">
          <a:xfrm>
            <a:off x="4038601" y="3886201"/>
            <a:ext cx="2085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de-DE" altLang="en-US" sz="2400" i="1">
                <a:latin typeface="Times New Roman" panose="02020603050405020304" pitchFamily="18" charset="0"/>
                <a:ea typeface="ＭＳ Ｐゴシック" panose="020B0600070205080204" pitchFamily="34" charset="-128"/>
              </a:rPr>
              <a:t>F</a:t>
            </a:r>
            <a:r>
              <a:rPr kumimoji="1" lang="de-DE" altLang="en-US" sz="2400" i="1" baseline="-25000">
                <a:latin typeface="Times New Roman" panose="02020603050405020304" pitchFamily="18" charset="0"/>
                <a:ea typeface="ＭＳ Ｐゴシック" panose="020B0600070205080204" pitchFamily="34" charset="-128"/>
              </a:rPr>
              <a:t>L</a:t>
            </a:r>
            <a:r>
              <a:rPr kumimoji="1" lang="de-DE" altLang="en-US" sz="2400">
                <a:latin typeface="Times New Roman" panose="02020603050405020304" pitchFamily="18" charset="0"/>
                <a:ea typeface="ＭＳ Ｐゴシック" panose="020B0600070205080204" pitchFamily="34" charset="-128"/>
              </a:rPr>
              <a:t>=</a:t>
            </a:r>
            <a:r>
              <a:rPr kumimoji="1" lang="de-DE" altLang="en-US" sz="2400" i="1">
                <a:latin typeface="Times New Roman" panose="02020603050405020304" pitchFamily="18" charset="0"/>
                <a:ea typeface="ＭＳ Ｐゴシック" panose="020B0600070205080204" pitchFamily="34" charset="-128"/>
              </a:rPr>
              <a:t>q</a:t>
            </a:r>
            <a:r>
              <a:rPr kumimoji="1" lang="de-DE" altLang="en-US" sz="2400">
                <a:latin typeface="Times New Roman" panose="02020603050405020304" pitchFamily="18" charset="0"/>
                <a:ea typeface="ＭＳ Ｐゴシック" panose="020B0600070205080204" pitchFamily="34" charset="-128"/>
              </a:rPr>
              <a:t>(</a:t>
            </a:r>
            <a:r>
              <a:rPr kumimoji="1" lang="de-DE" altLang="en-US" sz="2400" i="1">
                <a:latin typeface="Times New Roman" panose="02020603050405020304" pitchFamily="18" charset="0"/>
                <a:ea typeface="ＭＳ Ｐゴシック" panose="020B0600070205080204" pitchFamily="34" charset="-128"/>
              </a:rPr>
              <a:t>E</a:t>
            </a:r>
            <a:r>
              <a:rPr kumimoji="1" lang="de-DE" altLang="en-US" sz="2400">
                <a:latin typeface="Times New Roman" panose="02020603050405020304" pitchFamily="18" charset="0"/>
                <a:ea typeface="ＭＳ Ｐゴシック" panose="020B0600070205080204" pitchFamily="34" charset="-128"/>
              </a:rPr>
              <a:t>+</a:t>
            </a:r>
            <a:r>
              <a:rPr kumimoji="1" lang="de-DE" altLang="en-US" sz="2400" i="1">
                <a:latin typeface="Times New Roman" panose="02020603050405020304" pitchFamily="18" charset="0"/>
                <a:ea typeface="ＭＳ Ｐゴシック" panose="020B0600070205080204" pitchFamily="34" charset="-128"/>
              </a:rPr>
              <a:t>v</a:t>
            </a:r>
            <a:r>
              <a:rPr kumimoji="1" lang="de-DE" altLang="en-US" sz="2400">
                <a:latin typeface="Times New Roman" panose="02020603050405020304" pitchFamily="18" charset="0"/>
                <a:ea typeface="ＭＳ Ｐゴシック" panose="020B0600070205080204" pitchFamily="34" charset="-128"/>
              </a:rPr>
              <a:t> x B)</a:t>
            </a:r>
            <a:endParaRPr kumimoji="1" lang="en-US" altLang="en-US" sz="2400">
              <a:latin typeface="Times New Roman" panose="02020603050405020304" pitchFamily="18" charset="0"/>
              <a:ea typeface="ＭＳ Ｐゴシック" panose="020B0600070205080204" pitchFamily="34" charset="-128"/>
            </a:endParaRPr>
          </a:p>
        </p:txBody>
      </p:sp>
      <p:sp>
        <p:nvSpPr>
          <p:cNvPr id="400390" name="Text Box 6">
            <a:extLst>
              <a:ext uri="{FF2B5EF4-FFF2-40B4-BE49-F238E27FC236}">
                <a16:creationId xmlns:a16="http://schemas.microsoft.com/office/drawing/2014/main" id="{99BB9B7B-F95F-3F3A-788F-97415BB15657}"/>
              </a:ext>
            </a:extLst>
          </p:cNvPr>
          <p:cNvSpPr txBox="1">
            <a:spLocks noChangeArrowheads="1"/>
          </p:cNvSpPr>
          <p:nvPr/>
        </p:nvSpPr>
        <p:spPr bwMode="auto">
          <a:xfrm>
            <a:off x="1976439" y="3962400"/>
            <a:ext cx="16188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kumimoji="1" lang="de-DE" sz="2000" dirty="0">
                <a:latin typeface="+mn-lt"/>
                <a:ea typeface="ＭＳ Ｐゴシック" pitchFamily="34" charset="-128"/>
              </a:rPr>
              <a:t>Lorentz force:</a:t>
            </a:r>
            <a:endParaRPr kumimoji="1" lang="en-US" sz="2000" dirty="0">
              <a:latin typeface="+mn-lt"/>
              <a:ea typeface="ＭＳ Ｐゴシック" pitchFamily="34" charset="-128"/>
            </a:endParaRPr>
          </a:p>
        </p:txBody>
      </p:sp>
      <p:sp>
        <p:nvSpPr>
          <p:cNvPr id="14343" name="Text Box 7">
            <a:extLst>
              <a:ext uri="{FF2B5EF4-FFF2-40B4-BE49-F238E27FC236}">
                <a16:creationId xmlns:a16="http://schemas.microsoft.com/office/drawing/2014/main" id="{E69B1DF2-40BF-05B7-2DA6-65725C03F2EB}"/>
              </a:ext>
            </a:extLst>
          </p:cNvPr>
          <p:cNvSpPr txBox="1">
            <a:spLocks noChangeArrowheads="1"/>
          </p:cNvSpPr>
          <p:nvPr/>
        </p:nvSpPr>
        <p:spPr bwMode="auto">
          <a:xfrm>
            <a:off x="6216651" y="5586414"/>
            <a:ext cx="1997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de-DE" altLang="en-US" sz="2400">
                <a:latin typeface="Times New Roman" panose="02020603050405020304" pitchFamily="18" charset="0"/>
                <a:ea typeface="ＭＳ Ｐゴシック" panose="020B0600070205080204" pitchFamily="34" charset="-128"/>
              </a:rPr>
              <a:t>r=(m*v)/(e*B)</a:t>
            </a:r>
            <a:endParaRPr kumimoji="1" lang="en-US" altLang="en-US" sz="2400">
              <a:latin typeface="Times New Roman" panose="02020603050405020304" pitchFamily="18" charset="0"/>
              <a:ea typeface="ＭＳ Ｐゴシック" panose="020B0600070205080204" pitchFamily="34" charset="-128"/>
            </a:endParaRPr>
          </a:p>
        </p:txBody>
      </p:sp>
      <p:graphicFrame>
        <p:nvGraphicFramePr>
          <p:cNvPr id="14346" name="Object 2">
            <a:extLst>
              <a:ext uri="{FF2B5EF4-FFF2-40B4-BE49-F238E27FC236}">
                <a16:creationId xmlns:a16="http://schemas.microsoft.com/office/drawing/2014/main" id="{1DEBC5C0-31DD-5CEA-7093-1CEE97C48F69}"/>
              </a:ext>
            </a:extLst>
          </p:cNvPr>
          <p:cNvGraphicFramePr>
            <a:graphicFrameLocks noChangeAspect="1"/>
          </p:cNvGraphicFramePr>
          <p:nvPr/>
        </p:nvGraphicFramePr>
        <p:xfrm>
          <a:off x="4191001" y="4648201"/>
          <a:ext cx="1533525" cy="904875"/>
        </p:xfrm>
        <a:graphic>
          <a:graphicData uri="http://schemas.openxmlformats.org/presentationml/2006/ole">
            <mc:AlternateContent xmlns:mc="http://schemas.openxmlformats.org/markup-compatibility/2006">
              <mc:Choice xmlns:v="urn:schemas-microsoft-com:vml" Requires="v">
                <p:oleObj name="Equation" r:id="rId5" imgW="710891" imgH="418918" progId="Equation.3">
                  <p:embed/>
                </p:oleObj>
              </mc:Choice>
              <mc:Fallback>
                <p:oleObj name="Equation" r:id="rId5" imgW="710891" imgH="418918" progId="Equation.3">
                  <p:embed/>
                  <p:pic>
                    <p:nvPicPr>
                      <p:cNvPr id="14346" name="Object 2">
                        <a:extLst>
                          <a:ext uri="{FF2B5EF4-FFF2-40B4-BE49-F238E27FC236}">
                            <a16:creationId xmlns:a16="http://schemas.microsoft.com/office/drawing/2014/main" id="{1DEBC5C0-31DD-5CEA-7093-1CEE97C48F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1" y="4648201"/>
                        <a:ext cx="15335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Text Box 6">
            <a:extLst>
              <a:ext uri="{FF2B5EF4-FFF2-40B4-BE49-F238E27FC236}">
                <a16:creationId xmlns:a16="http://schemas.microsoft.com/office/drawing/2014/main" id="{4834B82E-8572-9AAB-9444-90C8BD350F20}"/>
              </a:ext>
            </a:extLst>
          </p:cNvPr>
          <p:cNvSpPr txBox="1">
            <a:spLocks noChangeArrowheads="1"/>
          </p:cNvSpPr>
          <p:nvPr/>
        </p:nvSpPr>
        <p:spPr bwMode="auto">
          <a:xfrm>
            <a:off x="1893889" y="4933950"/>
            <a:ext cx="19861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kumimoji="1" lang="de-DE" sz="2000" dirty="0">
                <a:latin typeface="+mn-lt"/>
                <a:ea typeface="ＭＳ Ｐゴシック" pitchFamily="34" charset="-128"/>
              </a:rPr>
              <a:t>Centrifugal force:</a:t>
            </a:r>
            <a:endParaRPr kumimoji="1" lang="en-US" sz="2000" dirty="0">
              <a:latin typeface="+mn-lt"/>
              <a:ea typeface="ＭＳ Ｐゴシック" pitchFamily="34" charset="-128"/>
            </a:endParaRPr>
          </a:p>
        </p:txBody>
      </p:sp>
      <p:sp>
        <p:nvSpPr>
          <p:cNvPr id="2" name="Segnaposto data 1">
            <a:extLst>
              <a:ext uri="{FF2B5EF4-FFF2-40B4-BE49-F238E27FC236}">
                <a16:creationId xmlns:a16="http://schemas.microsoft.com/office/drawing/2014/main" id="{ED8B6E9D-A9C9-8F56-61EB-7BCB9514CE9D}"/>
              </a:ext>
            </a:extLst>
          </p:cNvPr>
          <p:cNvSpPr>
            <a:spLocks noGrp="1"/>
          </p:cNvSpPr>
          <p:nvPr>
            <p:ph type="dt" sz="half" idx="10"/>
          </p:nvPr>
        </p:nvSpPr>
        <p:spPr/>
        <p:txBody>
          <a:bodyPr/>
          <a:lstStyle/>
          <a:p>
            <a:fld id="{EBF87E86-720F-47BB-B7F4-402B39DCB1B3}" type="datetime1">
              <a:rPr lang="en-GB" smtClean="0"/>
              <a:t>23/09/2022</a:t>
            </a:fld>
            <a:endParaRPr lang="en-GB"/>
          </a:p>
        </p:txBody>
      </p:sp>
      <p:sp>
        <p:nvSpPr>
          <p:cNvPr id="4" name="Segnaposto numero diapositiva 3">
            <a:extLst>
              <a:ext uri="{FF2B5EF4-FFF2-40B4-BE49-F238E27FC236}">
                <a16:creationId xmlns:a16="http://schemas.microsoft.com/office/drawing/2014/main" id="{68BA8D32-D75C-82B5-1BAA-B2BECED820BF}"/>
              </a:ext>
            </a:extLst>
          </p:cNvPr>
          <p:cNvSpPr>
            <a:spLocks noGrp="1"/>
          </p:cNvSpPr>
          <p:nvPr>
            <p:ph type="sldNum" sz="quarter" idx="12"/>
          </p:nvPr>
        </p:nvSpPr>
        <p:spPr/>
        <p:txBody>
          <a:bodyPr/>
          <a:lstStyle/>
          <a:p>
            <a:fld id="{8B33F36F-503E-4357-95AB-A5341231EBD4}" type="slidenum">
              <a:rPr lang="en-GB" smtClean="0"/>
              <a:t>11</a:t>
            </a:fld>
            <a:endParaRPr lang="en-GB"/>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Date Placeholder 1">
            <a:extLst>
              <a:ext uri="{FF2B5EF4-FFF2-40B4-BE49-F238E27FC236}">
                <a16:creationId xmlns:a16="http://schemas.microsoft.com/office/drawing/2014/main" id="{D30D06E6-D312-486A-C4BE-335D394DA544}"/>
              </a:ext>
            </a:extLst>
          </p:cNvPr>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B95C16-CF18-47C1-9932-73E5AE5D1F06}" type="datetime1">
              <a:rPr lang="en-GB" altLang="en-US" smtClean="0"/>
              <a:t>23/09/2022</a:t>
            </a:fld>
            <a:endParaRPr lang="en-US" altLang="en-US"/>
          </a:p>
        </p:txBody>
      </p:sp>
      <p:sp>
        <p:nvSpPr>
          <p:cNvPr id="9220" name="Slide Number Placeholder 3">
            <a:extLst>
              <a:ext uri="{FF2B5EF4-FFF2-40B4-BE49-F238E27FC236}">
                <a16:creationId xmlns:a16="http://schemas.microsoft.com/office/drawing/2014/main" id="{5D8ACE8F-D488-778D-A5CD-27F31C6D135A}"/>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C0FA0F-CB65-4475-B388-F697277AABD4}" type="slidenum">
              <a:rPr lang="en-US" altLang="en-US"/>
              <a:pPr eaLnBrk="1" hangingPunct="1"/>
              <a:t>12</a:t>
            </a:fld>
            <a:endParaRPr lang="en-US" altLang="en-US"/>
          </a:p>
        </p:txBody>
      </p:sp>
      <p:pic>
        <p:nvPicPr>
          <p:cNvPr id="9221" name="Picture 2">
            <a:extLst>
              <a:ext uri="{FF2B5EF4-FFF2-40B4-BE49-F238E27FC236}">
                <a16:creationId xmlns:a16="http://schemas.microsoft.com/office/drawing/2014/main" id="{4B5C749C-E829-D34B-E92D-DAB5092F08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368" y="1094999"/>
            <a:ext cx="8778240" cy="544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0BC6CADF-1E86-E397-5D01-371C7952A30A}"/>
              </a:ext>
            </a:extLst>
          </p:cNvPr>
          <p:cNvSpPr txBox="1"/>
          <p:nvPr/>
        </p:nvSpPr>
        <p:spPr>
          <a:xfrm>
            <a:off x="838200" y="269875"/>
            <a:ext cx="10487024" cy="1015663"/>
          </a:xfrm>
          <a:prstGeom prst="rect">
            <a:avLst/>
          </a:prstGeom>
          <a:solidFill>
            <a:schemeClr val="bg1"/>
          </a:solidFill>
        </p:spPr>
        <p:txBody>
          <a:bodyPr wrap="square">
            <a:spAutoFit/>
          </a:bodyPr>
          <a:lstStyle/>
          <a:p>
            <a:pPr algn="ctr">
              <a:defRPr/>
            </a:pPr>
            <a:r>
              <a:rPr lang="en-US" sz="3200" b="1" spc="-60" dirty="0">
                <a:solidFill>
                  <a:srgbClr val="5B5B98"/>
                </a:solidFill>
                <a:latin typeface="+mj-lt"/>
                <a:ea typeface="+mj-ea"/>
                <a:cs typeface="+mj-cs"/>
              </a:rPr>
              <a:t>Plasma Source Mass Spectrometry: historical milestone</a:t>
            </a:r>
          </a:p>
          <a:p>
            <a:pPr algn="ctr">
              <a:defRPr/>
            </a:pPr>
            <a:endParaRPr lang="en-US" sz="2800" b="1" dirty="0">
              <a:solidFill>
                <a:srgbClr val="5B5B98"/>
              </a:solidFill>
              <a:latin typeface="+mj-lt"/>
              <a:cs typeface="Arial" pitchFamily="34" charset="0"/>
            </a:endParaRPr>
          </a:p>
        </p:txBody>
      </p:sp>
      <p:sp>
        <p:nvSpPr>
          <p:cNvPr id="2" name="Segnaposto piè di pagina 1">
            <a:extLst>
              <a:ext uri="{FF2B5EF4-FFF2-40B4-BE49-F238E27FC236}">
                <a16:creationId xmlns:a16="http://schemas.microsoft.com/office/drawing/2014/main" id="{6EC6D9EE-CAF6-F94C-D40F-22B8F3345811}"/>
              </a:ext>
            </a:extLst>
          </p:cNvPr>
          <p:cNvSpPr>
            <a:spLocks noGrp="1"/>
          </p:cNvSpPr>
          <p:nvPr>
            <p:ph type="ftr" sz="quarter" idx="11"/>
          </p:nvPr>
        </p:nvSpPr>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a:extLst>
              <a:ext uri="{FF2B5EF4-FFF2-40B4-BE49-F238E27FC236}">
                <a16:creationId xmlns:a16="http://schemas.microsoft.com/office/drawing/2014/main" id="{3709A335-EA65-97F0-80A3-783A61272D80}"/>
              </a:ext>
            </a:extLst>
          </p:cNvPr>
          <p:cNvSpPr txBox="1">
            <a:spLocks noGrp="1"/>
          </p:cNvSpPr>
          <p:nvPr/>
        </p:nvSpPr>
        <p:spPr bwMode="auto">
          <a:xfrm>
            <a:off x="9653588" y="5734050"/>
            <a:ext cx="609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ED57A036-4E18-4FF9-8390-60B5C6A2CCE1}" type="slidenum">
              <a:rPr lang="it-IT" altLang="en-US" sz="1400" b="1">
                <a:solidFill>
                  <a:srgbClr val="FFFFFF"/>
                </a:solidFill>
                <a:latin typeface="Century Schoolbook" panose="02040604050505020304" pitchFamily="18" charset="0"/>
                <a:ea typeface="ＭＳ Ｐゴシック" panose="020B0600070205080204" pitchFamily="34" charset="-128"/>
              </a:rPr>
              <a:pPr algn="ctr" eaLnBrk="1" hangingPunct="1"/>
              <a:t>13</a:t>
            </a:fld>
            <a:endParaRPr lang="it-IT" altLang="en-US" sz="1400" b="1">
              <a:solidFill>
                <a:srgbClr val="FFFFFF"/>
              </a:solidFill>
              <a:latin typeface="Century Schoolbook" panose="02040604050505020304" pitchFamily="18" charset="0"/>
              <a:ea typeface="ＭＳ Ｐゴシック" panose="020B0600070205080204" pitchFamily="34" charset="-128"/>
            </a:endParaRPr>
          </a:p>
        </p:txBody>
      </p:sp>
      <p:sp>
        <p:nvSpPr>
          <p:cNvPr id="9219" name="TextBox 7">
            <a:extLst>
              <a:ext uri="{FF2B5EF4-FFF2-40B4-BE49-F238E27FC236}">
                <a16:creationId xmlns:a16="http://schemas.microsoft.com/office/drawing/2014/main" id="{AFA94429-646E-94E8-917A-43BCAEC13135}"/>
              </a:ext>
            </a:extLst>
          </p:cNvPr>
          <p:cNvSpPr txBox="1">
            <a:spLocks noChangeArrowheads="1"/>
          </p:cNvSpPr>
          <p:nvPr/>
        </p:nvSpPr>
        <p:spPr bwMode="auto">
          <a:xfrm>
            <a:off x="1649414" y="131764"/>
            <a:ext cx="8866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3200" b="1" spc="-60" dirty="0" err="1">
                <a:solidFill>
                  <a:srgbClr val="5B5B98"/>
                </a:solidFill>
                <a:latin typeface="+mj-lt"/>
                <a:ea typeface="+mj-ea"/>
                <a:cs typeface="+mj-cs"/>
              </a:rPr>
              <a:t>Inductively</a:t>
            </a:r>
            <a:r>
              <a:rPr lang="it-IT" altLang="en-US" sz="3200" b="1" spc="-60" dirty="0">
                <a:solidFill>
                  <a:srgbClr val="5B5B98"/>
                </a:solidFill>
                <a:latin typeface="+mj-lt"/>
                <a:ea typeface="+mj-ea"/>
                <a:cs typeface="+mj-cs"/>
              </a:rPr>
              <a:t> </a:t>
            </a:r>
            <a:r>
              <a:rPr lang="it-IT" altLang="en-US" sz="3200" b="1" spc="-60" dirty="0" err="1">
                <a:solidFill>
                  <a:srgbClr val="5B5B98"/>
                </a:solidFill>
                <a:latin typeface="+mj-lt"/>
                <a:ea typeface="+mj-ea"/>
                <a:cs typeface="+mj-cs"/>
              </a:rPr>
              <a:t>Coupled</a:t>
            </a:r>
            <a:r>
              <a:rPr lang="it-IT" altLang="en-US" sz="3200" b="1" spc="-60" dirty="0">
                <a:solidFill>
                  <a:srgbClr val="5B5B98"/>
                </a:solidFill>
                <a:latin typeface="+mj-lt"/>
                <a:ea typeface="+mj-ea"/>
                <a:cs typeface="+mj-cs"/>
              </a:rPr>
              <a:t> Plasma Mass </a:t>
            </a:r>
            <a:r>
              <a:rPr lang="it-IT" altLang="en-US" sz="3200" b="1" spc="-60" dirty="0" err="1">
                <a:solidFill>
                  <a:srgbClr val="5B5B98"/>
                </a:solidFill>
                <a:latin typeface="+mj-lt"/>
                <a:ea typeface="+mj-ea"/>
                <a:cs typeface="+mj-cs"/>
              </a:rPr>
              <a:t>Spectrometry</a:t>
            </a:r>
            <a:endParaRPr lang="it-IT" altLang="en-US" sz="3200" b="1" spc="-60" dirty="0">
              <a:solidFill>
                <a:srgbClr val="5B5B98"/>
              </a:solidFill>
              <a:latin typeface="+mj-lt"/>
              <a:ea typeface="+mj-ea"/>
              <a:cs typeface="+mj-cs"/>
            </a:endParaRPr>
          </a:p>
        </p:txBody>
      </p:sp>
      <p:sp>
        <p:nvSpPr>
          <p:cNvPr id="9220" name="TextBox 23">
            <a:extLst>
              <a:ext uri="{FF2B5EF4-FFF2-40B4-BE49-F238E27FC236}">
                <a16:creationId xmlns:a16="http://schemas.microsoft.com/office/drawing/2014/main" id="{29DC7A73-083A-BECF-FAF7-3FBC77D5546D}"/>
              </a:ext>
            </a:extLst>
          </p:cNvPr>
          <p:cNvSpPr txBox="1">
            <a:spLocks noChangeArrowheads="1"/>
          </p:cNvSpPr>
          <p:nvPr/>
        </p:nvSpPr>
        <p:spPr bwMode="auto">
          <a:xfrm>
            <a:off x="1487488" y="4470013"/>
            <a:ext cx="4572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600" b="1" dirty="0">
                <a:latin typeface="+mn-lt"/>
                <a:ea typeface="ＭＳ Ｐゴシック" panose="020B0600070205080204" pitchFamily="34" charset="-128"/>
              </a:rPr>
              <a:t>Plasma </a:t>
            </a:r>
            <a:r>
              <a:rPr lang="it-IT" altLang="en-US" sz="2600" b="1" dirty="0" err="1">
                <a:latin typeface="+mn-lt"/>
                <a:ea typeface="ＭＳ Ｐゴシック" panose="020B0600070205080204" pitchFamily="34" charset="-128"/>
              </a:rPr>
              <a:t>torch</a:t>
            </a:r>
            <a:r>
              <a:rPr lang="it-IT" altLang="en-US" sz="2600" b="1" dirty="0">
                <a:latin typeface="+mn-lt"/>
                <a:ea typeface="ＭＳ Ｐゴシック" panose="020B0600070205080204" pitchFamily="34" charset="-128"/>
              </a:rPr>
              <a:t> </a:t>
            </a:r>
            <a:r>
              <a:rPr lang="it-IT" altLang="en-US" sz="2600" b="1" dirty="0" err="1">
                <a:latin typeface="+mn-lt"/>
                <a:ea typeface="ＭＳ Ｐゴシック" panose="020B0600070205080204" pitchFamily="34" charset="-128"/>
              </a:rPr>
              <a:t>ion</a:t>
            </a:r>
            <a:r>
              <a:rPr lang="it-IT" altLang="en-US" sz="2600" b="1" dirty="0">
                <a:latin typeface="+mn-lt"/>
                <a:ea typeface="ＭＳ Ｐゴシック" panose="020B0600070205080204" pitchFamily="34" charset="-128"/>
              </a:rPr>
              <a:t> source</a:t>
            </a:r>
          </a:p>
        </p:txBody>
      </p:sp>
      <p:sp>
        <p:nvSpPr>
          <p:cNvPr id="25" name="Rectangular Callout 24">
            <a:extLst>
              <a:ext uri="{FF2B5EF4-FFF2-40B4-BE49-F238E27FC236}">
                <a16:creationId xmlns:a16="http://schemas.microsoft.com/office/drawing/2014/main" id="{EEF76CDB-2869-2A3C-7277-063702FB4BA5}"/>
              </a:ext>
            </a:extLst>
          </p:cNvPr>
          <p:cNvSpPr>
            <a:spLocks noChangeArrowheads="1"/>
          </p:cNvSpPr>
          <p:nvPr/>
        </p:nvSpPr>
        <p:spPr bwMode="auto">
          <a:xfrm>
            <a:off x="305981" y="694003"/>
            <a:ext cx="8092138" cy="3314118"/>
          </a:xfrm>
          <a:prstGeom prst="wedgeRectCallout">
            <a:avLst>
              <a:gd name="adj1" fmla="val -20833"/>
              <a:gd name="adj2" fmla="val 62500"/>
            </a:avLst>
          </a:prstGeom>
          <a:noFill/>
          <a:ln w="12700">
            <a:solidFill>
              <a:srgbClr val="E75C01"/>
            </a:solidFill>
            <a:miter lim="800000"/>
            <a:headEnd/>
            <a:tailEnd/>
          </a:ln>
          <a:effectLst>
            <a:outerShdw blurRad="50800" dist="20000" dir="5400000" rotWithShape="0">
              <a:srgbClr val="808080">
                <a:alpha val="42000"/>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a:defRPr/>
            </a:pPr>
            <a:endParaRPr lang="en-US">
              <a:solidFill>
                <a:srgbClr val="FFFFFF"/>
              </a:solidFill>
              <a:latin typeface="Century Schoolbook" pitchFamily="18" charset="0"/>
              <a:ea typeface="ＭＳ Ｐゴシック" pitchFamily="34" charset="-128"/>
            </a:endParaRPr>
          </a:p>
        </p:txBody>
      </p:sp>
      <p:grpSp>
        <p:nvGrpSpPr>
          <p:cNvPr id="9222" name="Group 20">
            <a:extLst>
              <a:ext uri="{FF2B5EF4-FFF2-40B4-BE49-F238E27FC236}">
                <a16:creationId xmlns:a16="http://schemas.microsoft.com/office/drawing/2014/main" id="{D821C51F-521C-0CDE-05AC-3AD16C730FF0}"/>
              </a:ext>
            </a:extLst>
          </p:cNvPr>
          <p:cNvGrpSpPr>
            <a:grpSpLocks/>
          </p:cNvGrpSpPr>
          <p:nvPr/>
        </p:nvGrpSpPr>
        <p:grpSpPr bwMode="auto">
          <a:xfrm>
            <a:off x="275199" y="933426"/>
            <a:ext cx="8259201" cy="3074695"/>
            <a:chOff x="284528" y="1600200"/>
            <a:chExt cx="5125672" cy="2160812"/>
          </a:xfrm>
        </p:grpSpPr>
        <p:grpSp>
          <p:nvGrpSpPr>
            <p:cNvPr id="9231" name="Group 18">
              <a:extLst>
                <a:ext uri="{FF2B5EF4-FFF2-40B4-BE49-F238E27FC236}">
                  <a16:creationId xmlns:a16="http://schemas.microsoft.com/office/drawing/2014/main" id="{F7C416DB-2C79-5E3D-C000-EAFAA1F7EA6F}"/>
                </a:ext>
              </a:extLst>
            </p:cNvPr>
            <p:cNvGrpSpPr>
              <a:grpSpLocks/>
            </p:cNvGrpSpPr>
            <p:nvPr/>
          </p:nvGrpSpPr>
          <p:grpSpPr bwMode="auto">
            <a:xfrm>
              <a:off x="284528" y="1600200"/>
              <a:ext cx="5125672" cy="2160812"/>
              <a:chOff x="284528" y="1323201"/>
              <a:chExt cx="5125672" cy="2160812"/>
            </a:xfrm>
          </p:grpSpPr>
          <p:pic>
            <p:nvPicPr>
              <p:cNvPr id="9233" name="Picture 11" descr="fig_torcia.jpg">
                <a:extLst>
                  <a:ext uri="{FF2B5EF4-FFF2-40B4-BE49-F238E27FC236}">
                    <a16:creationId xmlns:a16="http://schemas.microsoft.com/office/drawing/2014/main" id="{A5DF4996-5CA8-1012-C7B1-2E13660ACB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095" y="1567615"/>
                <a:ext cx="3333749"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4" name="TextBox 12">
                <a:extLst>
                  <a:ext uri="{FF2B5EF4-FFF2-40B4-BE49-F238E27FC236}">
                    <a16:creationId xmlns:a16="http://schemas.microsoft.com/office/drawing/2014/main" id="{F9921EDA-E2A0-B442-6418-ECD0CA5AB445}"/>
                  </a:ext>
                </a:extLst>
              </p:cNvPr>
              <p:cNvSpPr txBox="1">
                <a:spLocks noChangeArrowheads="1"/>
              </p:cNvSpPr>
              <p:nvPr/>
            </p:nvSpPr>
            <p:spPr bwMode="auto">
              <a:xfrm>
                <a:off x="284528" y="2133600"/>
                <a:ext cx="1118567" cy="61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a:latin typeface="Handwriting - Dakota" charset="0"/>
                    <a:ea typeface="ＭＳ Ｐゴシック" panose="020B0600070205080204" pitchFamily="34" charset="-128"/>
                  </a:rPr>
                  <a:t>Sample and carrier gas (Ar) flow</a:t>
                </a:r>
              </a:p>
            </p:txBody>
          </p:sp>
          <p:sp>
            <p:nvSpPr>
              <p:cNvPr id="9235" name="TextBox 13">
                <a:extLst>
                  <a:ext uri="{FF2B5EF4-FFF2-40B4-BE49-F238E27FC236}">
                    <a16:creationId xmlns:a16="http://schemas.microsoft.com/office/drawing/2014/main" id="{8FF0E6CF-28B4-3C47-F0E0-FDA4365324B2}"/>
                  </a:ext>
                </a:extLst>
              </p:cNvPr>
              <p:cNvSpPr txBox="1">
                <a:spLocks noChangeArrowheads="1"/>
              </p:cNvSpPr>
              <p:nvPr/>
            </p:nvSpPr>
            <p:spPr bwMode="auto">
              <a:xfrm>
                <a:off x="914400" y="1475601"/>
                <a:ext cx="1219200" cy="2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a:latin typeface="Handwriting - Dakota" charset="0"/>
                    <a:ea typeface="ＭＳ Ｐゴシック" panose="020B0600070205080204" pitchFamily="34" charset="-128"/>
                  </a:rPr>
                  <a:t>Quartz tubes</a:t>
                </a:r>
              </a:p>
            </p:txBody>
          </p:sp>
          <p:sp>
            <p:nvSpPr>
              <p:cNvPr id="9236" name="TextBox 14">
                <a:extLst>
                  <a:ext uri="{FF2B5EF4-FFF2-40B4-BE49-F238E27FC236}">
                    <a16:creationId xmlns:a16="http://schemas.microsoft.com/office/drawing/2014/main" id="{A57A61A2-C108-B6D4-5567-7F8AB0DA13F2}"/>
                  </a:ext>
                </a:extLst>
              </p:cNvPr>
              <p:cNvSpPr txBox="1">
                <a:spLocks noChangeArrowheads="1"/>
              </p:cNvSpPr>
              <p:nvPr/>
            </p:nvSpPr>
            <p:spPr bwMode="auto">
              <a:xfrm>
                <a:off x="609600" y="3228201"/>
                <a:ext cx="1219200" cy="2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a:latin typeface="Handwriting - Dakota" charset="0"/>
                    <a:ea typeface="ＭＳ Ｐゴシック" panose="020B0600070205080204" pitchFamily="34" charset="-128"/>
                  </a:rPr>
                  <a:t>Argon flow</a:t>
                </a:r>
              </a:p>
            </p:txBody>
          </p:sp>
          <p:sp>
            <p:nvSpPr>
              <p:cNvPr id="9237" name="TextBox 15">
                <a:extLst>
                  <a:ext uri="{FF2B5EF4-FFF2-40B4-BE49-F238E27FC236}">
                    <a16:creationId xmlns:a16="http://schemas.microsoft.com/office/drawing/2014/main" id="{CC71F3D5-3CFE-D102-AEDE-889E8B5B00C0}"/>
                  </a:ext>
                </a:extLst>
              </p:cNvPr>
              <p:cNvSpPr txBox="1">
                <a:spLocks noChangeArrowheads="1"/>
              </p:cNvSpPr>
              <p:nvPr/>
            </p:nvSpPr>
            <p:spPr bwMode="auto">
              <a:xfrm>
                <a:off x="1850521" y="1323201"/>
                <a:ext cx="1676400" cy="2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a:latin typeface="Handwriting - Dakota" charset="0"/>
                    <a:ea typeface="ＭＳ Ｐゴシック" panose="020B0600070205080204" pitchFamily="34" charset="-128"/>
                  </a:rPr>
                  <a:t>RF induction coils</a:t>
                </a:r>
              </a:p>
            </p:txBody>
          </p:sp>
          <p:sp>
            <p:nvSpPr>
              <p:cNvPr id="9238" name="TextBox 17">
                <a:extLst>
                  <a:ext uri="{FF2B5EF4-FFF2-40B4-BE49-F238E27FC236}">
                    <a16:creationId xmlns:a16="http://schemas.microsoft.com/office/drawing/2014/main" id="{21219B3B-F5BB-4DDA-6D06-BD4179FB8575}"/>
                  </a:ext>
                </a:extLst>
              </p:cNvPr>
              <p:cNvSpPr txBox="1">
                <a:spLocks noChangeArrowheads="1"/>
              </p:cNvSpPr>
              <p:nvPr/>
            </p:nvSpPr>
            <p:spPr bwMode="auto">
              <a:xfrm>
                <a:off x="3733800" y="2819400"/>
                <a:ext cx="1676400" cy="43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400" b="1">
                    <a:latin typeface="Handwriting - Dakota" charset="0"/>
                    <a:ea typeface="ＭＳ Ｐゴシック" panose="020B0600070205080204" pitchFamily="34" charset="-128"/>
                  </a:rPr>
                  <a:t>The sample aerosol is dried, atomized and ionized</a:t>
                </a:r>
              </a:p>
            </p:txBody>
          </p:sp>
        </p:grpSp>
        <p:sp>
          <p:nvSpPr>
            <p:cNvPr id="9232" name="TextBox 16">
              <a:extLst>
                <a:ext uri="{FF2B5EF4-FFF2-40B4-BE49-F238E27FC236}">
                  <a16:creationId xmlns:a16="http://schemas.microsoft.com/office/drawing/2014/main" id="{65553EBB-156C-7F56-CE3D-70ADE8B178D3}"/>
                </a:ext>
              </a:extLst>
            </p:cNvPr>
            <p:cNvSpPr txBox="1">
              <a:spLocks noChangeArrowheads="1"/>
            </p:cNvSpPr>
            <p:nvPr/>
          </p:nvSpPr>
          <p:spPr bwMode="auto">
            <a:xfrm>
              <a:off x="3416515" y="1790152"/>
              <a:ext cx="1371600" cy="767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a:latin typeface="Handwriting - Dakota" charset="0"/>
                  <a:ea typeface="ＭＳ Ｐゴシック" panose="020B0600070205080204" pitchFamily="34" charset="-128"/>
                </a:rPr>
                <a:t>Plasma</a:t>
              </a:r>
            </a:p>
            <a:p>
              <a:pPr eaLnBrk="1" hangingPunct="1"/>
              <a:r>
                <a:rPr lang="it-IT" altLang="en-US" b="1">
                  <a:latin typeface="Handwriting - Dakota" charset="0"/>
                  <a:ea typeface="ＭＳ Ｐゴシック" panose="020B0600070205080204" pitchFamily="34" charset="-128"/>
                </a:rPr>
                <a:t>T</a:t>
              </a:r>
              <a:r>
                <a:rPr lang="it-IT" altLang="en-US" b="1">
                  <a:latin typeface="Handwriting - Dakota" charset="0"/>
                  <a:ea typeface="MS Gothic" panose="020B0609070205080204" pitchFamily="49" charset="-128"/>
                </a:rPr>
                <a:t> ≈ 10000 K</a:t>
              </a:r>
            </a:p>
            <a:p>
              <a:pPr eaLnBrk="1" hangingPunct="1"/>
              <a:endParaRPr lang="it-IT" altLang="en-US" b="1">
                <a:latin typeface="Handwriting - Dakota" charset="0"/>
                <a:ea typeface="ＭＳ Ｐゴシック" panose="020B0600070205080204" pitchFamily="34" charset="-128"/>
              </a:endParaRPr>
            </a:p>
          </p:txBody>
        </p:sp>
      </p:grpSp>
      <p:pic>
        <p:nvPicPr>
          <p:cNvPr id="9223" name="Picture 21" descr="foto_torcia.jpeg">
            <a:extLst>
              <a:ext uri="{FF2B5EF4-FFF2-40B4-BE49-F238E27FC236}">
                <a16:creationId xmlns:a16="http://schemas.microsoft.com/office/drawing/2014/main" id="{D214D9F0-BC79-6D08-F983-AEBACB7714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72525" y="990600"/>
            <a:ext cx="215265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Box 16">
            <a:extLst>
              <a:ext uri="{FF2B5EF4-FFF2-40B4-BE49-F238E27FC236}">
                <a16:creationId xmlns:a16="http://schemas.microsoft.com/office/drawing/2014/main" id="{AE876C5F-D1CA-9B51-2504-0F205740A39C}"/>
              </a:ext>
            </a:extLst>
          </p:cNvPr>
          <p:cNvSpPr txBox="1">
            <a:spLocks noChangeArrowheads="1"/>
          </p:cNvSpPr>
          <p:nvPr/>
        </p:nvSpPr>
        <p:spPr bwMode="auto">
          <a:xfrm>
            <a:off x="8505825" y="4830764"/>
            <a:ext cx="3200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400" dirty="0">
                <a:latin typeface="+mn-lt"/>
                <a:ea typeface="ＭＳ Ｐゴシック" panose="020B0600070205080204" pitchFamily="34" charset="-128"/>
              </a:rPr>
              <a:t>Complete (</a:t>
            </a:r>
            <a:r>
              <a:rPr lang="it-IT" altLang="en-US" sz="2400" dirty="0" err="1">
                <a:latin typeface="+mn-lt"/>
                <a:ea typeface="ＭＳ Ｐゴシック" panose="020B0600070205080204" pitchFamily="34" charset="-128"/>
              </a:rPr>
              <a:t>almost</a:t>
            </a:r>
            <a:r>
              <a:rPr lang="it-IT" altLang="en-US" sz="2400" dirty="0">
                <a:latin typeface="+mn-lt"/>
                <a:ea typeface="ＭＳ Ｐゴシック" panose="020B0600070205080204" pitchFamily="34" charset="-128"/>
              </a:rPr>
              <a:t>): </a:t>
            </a:r>
          </a:p>
          <a:p>
            <a:pPr eaLnBrk="1" hangingPunct="1">
              <a:buFontTx/>
              <a:buChar char="-"/>
            </a:pPr>
            <a:r>
              <a:rPr lang="it-IT" altLang="en-US" sz="2400" dirty="0">
                <a:latin typeface="+mn-lt"/>
                <a:ea typeface="ＭＳ Ｐゴシック" panose="020B0600070205080204" pitchFamily="34" charset="-128"/>
              </a:rPr>
              <a:t> </a:t>
            </a:r>
            <a:r>
              <a:rPr lang="it-IT" altLang="en-US" sz="2400" dirty="0" err="1">
                <a:latin typeface="+mn-lt"/>
                <a:ea typeface="ＭＳ Ｐゴシック" panose="020B0600070205080204" pitchFamily="34" charset="-128"/>
              </a:rPr>
              <a:t>Desolvation</a:t>
            </a:r>
            <a:endParaRPr lang="it-IT" altLang="en-US" sz="2400" dirty="0">
              <a:latin typeface="+mn-lt"/>
              <a:ea typeface="ＭＳ Ｐゴシック" panose="020B0600070205080204" pitchFamily="34" charset="-128"/>
            </a:endParaRPr>
          </a:p>
          <a:p>
            <a:pPr eaLnBrk="1" hangingPunct="1">
              <a:buFontTx/>
              <a:buChar char="-"/>
            </a:pPr>
            <a:r>
              <a:rPr lang="it-IT" altLang="en-US" sz="2400" dirty="0">
                <a:latin typeface="+mn-lt"/>
                <a:ea typeface="ＭＳ Ｐゴシック" panose="020B0600070205080204" pitchFamily="34" charset="-128"/>
              </a:rPr>
              <a:t> </a:t>
            </a:r>
            <a:r>
              <a:rPr lang="it-IT" altLang="en-US" sz="2400" dirty="0" err="1">
                <a:latin typeface="+mn-lt"/>
                <a:ea typeface="ＭＳ Ｐゴシック" panose="020B0600070205080204" pitchFamily="34" charset="-128"/>
              </a:rPr>
              <a:t>Atomization</a:t>
            </a:r>
            <a:endParaRPr lang="it-IT" altLang="en-US" sz="2400" dirty="0">
              <a:latin typeface="+mn-lt"/>
              <a:ea typeface="ＭＳ Ｐゴシック" panose="020B0600070205080204" pitchFamily="34" charset="-128"/>
            </a:endParaRPr>
          </a:p>
          <a:p>
            <a:pPr eaLnBrk="1" hangingPunct="1">
              <a:buFontTx/>
              <a:buChar char="-"/>
            </a:pPr>
            <a:r>
              <a:rPr lang="it-IT" altLang="en-US" sz="2400" dirty="0">
                <a:latin typeface="+mn-lt"/>
                <a:ea typeface="ＭＳ Ｐゴシック" panose="020B0600070205080204" pitchFamily="34" charset="-128"/>
              </a:rPr>
              <a:t> </a:t>
            </a:r>
            <a:r>
              <a:rPr lang="it-IT" altLang="en-US" sz="2400" dirty="0" err="1">
                <a:latin typeface="+mn-lt"/>
                <a:ea typeface="ＭＳ Ｐゴシック" panose="020B0600070205080204" pitchFamily="34" charset="-128"/>
              </a:rPr>
              <a:t>Ionization</a:t>
            </a:r>
            <a:r>
              <a:rPr lang="it-IT" altLang="en-US" sz="2400" dirty="0">
                <a:latin typeface="+mn-lt"/>
                <a:ea typeface="ＭＳ Ｐゴシック" panose="020B0600070205080204" pitchFamily="34" charset="-128"/>
              </a:rPr>
              <a:t> </a:t>
            </a:r>
          </a:p>
        </p:txBody>
      </p:sp>
      <p:pic>
        <p:nvPicPr>
          <p:cNvPr id="9225" name="Picture 5" descr="decomposizionexP2">
            <a:extLst>
              <a:ext uri="{FF2B5EF4-FFF2-40B4-BE49-F238E27FC236}">
                <a16:creationId xmlns:a16="http://schemas.microsoft.com/office/drawing/2014/main" id="{AF9989C7-518B-05A6-8BB5-258B42ECA61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0625" y="3733801"/>
            <a:ext cx="215265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Box 8">
            <a:extLst>
              <a:ext uri="{FF2B5EF4-FFF2-40B4-BE49-F238E27FC236}">
                <a16:creationId xmlns:a16="http://schemas.microsoft.com/office/drawing/2014/main" id="{57AFE66E-B19D-C72D-B388-DD03AC92CE0C}"/>
              </a:ext>
            </a:extLst>
          </p:cNvPr>
          <p:cNvSpPr txBox="1">
            <a:spLocks noChangeArrowheads="1"/>
          </p:cNvSpPr>
          <p:nvPr/>
        </p:nvSpPr>
        <p:spPr bwMode="auto">
          <a:xfrm>
            <a:off x="9296400" y="2514601"/>
            <a:ext cx="1828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400" dirty="0">
                <a:latin typeface="+mn-lt"/>
                <a:ea typeface="ＭＳ Ｐゴシック" panose="020B0600070205080204" pitchFamily="34" charset="-128"/>
              </a:rPr>
              <a:t>High energy!</a:t>
            </a:r>
          </a:p>
          <a:p>
            <a:pPr algn="ctr" eaLnBrk="1" hangingPunct="1"/>
            <a:endParaRPr lang="it-IT" altLang="en-US" sz="2400" dirty="0">
              <a:latin typeface="+mn-lt"/>
              <a:ea typeface="ＭＳ Ｐゴシック" panose="020B0600070205080204" pitchFamily="34" charset="-128"/>
            </a:endParaRPr>
          </a:p>
        </p:txBody>
      </p:sp>
      <p:sp>
        <p:nvSpPr>
          <p:cNvPr id="9227" name="TextBox 12">
            <a:extLst>
              <a:ext uri="{FF2B5EF4-FFF2-40B4-BE49-F238E27FC236}">
                <a16:creationId xmlns:a16="http://schemas.microsoft.com/office/drawing/2014/main" id="{73A34D1B-2F54-E68B-F419-A64B968C6479}"/>
              </a:ext>
            </a:extLst>
          </p:cNvPr>
          <p:cNvSpPr txBox="1">
            <a:spLocks noChangeArrowheads="1"/>
          </p:cNvSpPr>
          <p:nvPr/>
        </p:nvSpPr>
        <p:spPr bwMode="auto">
          <a:xfrm>
            <a:off x="1101844" y="5177231"/>
            <a:ext cx="5873511" cy="954107"/>
          </a:xfrm>
          <a:prstGeom prst="rect">
            <a:avLst/>
          </a:prstGeom>
          <a:noFill/>
          <a:ln w="25400">
            <a:solidFill>
              <a:srgbClr val="FF66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dirty="0">
                <a:latin typeface="+mn-lt"/>
                <a:ea typeface="ＭＳ Ｐゴシック" panose="020B0600070205080204" pitchFamily="34" charset="-128"/>
              </a:rPr>
              <a:t>Plasma is capable to ionize almost all  chemical elements</a:t>
            </a:r>
          </a:p>
        </p:txBody>
      </p:sp>
      <p:sp>
        <p:nvSpPr>
          <p:cNvPr id="2" name="Segnaposto data 1">
            <a:extLst>
              <a:ext uri="{FF2B5EF4-FFF2-40B4-BE49-F238E27FC236}">
                <a16:creationId xmlns:a16="http://schemas.microsoft.com/office/drawing/2014/main" id="{D8C65621-B7F0-B7FD-E1DA-6D71051B7A32}"/>
              </a:ext>
            </a:extLst>
          </p:cNvPr>
          <p:cNvSpPr>
            <a:spLocks noGrp="1"/>
          </p:cNvSpPr>
          <p:nvPr>
            <p:ph type="dt" sz="half" idx="10"/>
          </p:nvPr>
        </p:nvSpPr>
        <p:spPr/>
        <p:txBody>
          <a:bodyPr/>
          <a:lstStyle/>
          <a:p>
            <a:fld id="{6CD6966D-D0B0-4CEF-9B0F-688FE3183BA9}" type="datetime1">
              <a:rPr lang="en-GB" smtClean="0"/>
              <a:t>23/09/2022</a:t>
            </a:fld>
            <a:endParaRPr lang="en-GB"/>
          </a:p>
        </p:txBody>
      </p:sp>
      <p:sp>
        <p:nvSpPr>
          <p:cNvPr id="3" name="Segnaposto piè di pagina 2">
            <a:extLst>
              <a:ext uri="{FF2B5EF4-FFF2-40B4-BE49-F238E27FC236}">
                <a16:creationId xmlns:a16="http://schemas.microsoft.com/office/drawing/2014/main" id="{5821EDDA-C451-D003-A2E8-BE94169A2120}"/>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E6C31918-FE04-228F-2EA7-6D2C0E279C79}"/>
              </a:ext>
            </a:extLst>
          </p:cNvPr>
          <p:cNvSpPr>
            <a:spLocks noGrp="1"/>
          </p:cNvSpPr>
          <p:nvPr>
            <p:ph type="sldNum" sz="quarter" idx="12"/>
          </p:nvPr>
        </p:nvSpPr>
        <p:spPr/>
        <p:txBody>
          <a:bodyPr/>
          <a:lstStyle/>
          <a:p>
            <a:fld id="{8B33F36F-503E-4357-95AB-A5341231EBD4}" type="slidenum">
              <a:rPr lang="en-GB" smtClean="0"/>
              <a:t>13</a:t>
            </a:fld>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Slide Number Placeholder 3">
            <a:extLst>
              <a:ext uri="{FF2B5EF4-FFF2-40B4-BE49-F238E27FC236}">
                <a16:creationId xmlns:a16="http://schemas.microsoft.com/office/drawing/2014/main" id="{8318B2F1-0FE7-9681-46B2-8E34B73E3064}"/>
              </a:ext>
            </a:extLst>
          </p:cNvPr>
          <p:cNvSpPr txBox="1">
            <a:spLocks noGrp="1"/>
          </p:cNvSpPr>
          <p:nvPr/>
        </p:nvSpPr>
        <p:spPr bwMode="auto">
          <a:xfrm>
            <a:off x="9653588" y="5734050"/>
            <a:ext cx="609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17EA4F5B-470D-4225-B79A-227D4C771CEA}" type="slidenum">
              <a:rPr lang="it-IT" altLang="en-US" sz="1400" b="1">
                <a:solidFill>
                  <a:srgbClr val="FFFFFF"/>
                </a:solidFill>
                <a:latin typeface="Century Schoolbook" panose="02040604050505020304" pitchFamily="18" charset="0"/>
                <a:ea typeface="ＭＳ Ｐゴシック" panose="020B0600070205080204" pitchFamily="34" charset="-128"/>
              </a:rPr>
              <a:pPr algn="ctr" eaLnBrk="1" hangingPunct="1"/>
              <a:t>14</a:t>
            </a:fld>
            <a:endParaRPr lang="it-IT" altLang="en-US" sz="1400" b="1">
              <a:solidFill>
                <a:srgbClr val="FFFFFF"/>
              </a:solidFill>
              <a:latin typeface="Century Schoolbook" panose="02040604050505020304" pitchFamily="18" charset="0"/>
              <a:ea typeface="ＭＳ Ｐゴシック" panose="020B0600070205080204" pitchFamily="34" charset="-128"/>
            </a:endParaRPr>
          </a:p>
        </p:txBody>
      </p:sp>
      <p:grpSp>
        <p:nvGrpSpPr>
          <p:cNvPr id="6149" name="Group 4">
            <a:extLst>
              <a:ext uri="{FF2B5EF4-FFF2-40B4-BE49-F238E27FC236}">
                <a16:creationId xmlns:a16="http://schemas.microsoft.com/office/drawing/2014/main" id="{80253DC6-5F35-067D-72B3-CAEF9F7F5660}"/>
              </a:ext>
            </a:extLst>
          </p:cNvPr>
          <p:cNvGrpSpPr>
            <a:grpSpLocks/>
          </p:cNvGrpSpPr>
          <p:nvPr/>
        </p:nvGrpSpPr>
        <p:grpSpPr bwMode="auto">
          <a:xfrm>
            <a:off x="1174173" y="303952"/>
            <a:ext cx="9765257" cy="4533601"/>
            <a:chOff x="566" y="663"/>
            <a:chExt cx="5660" cy="2087"/>
          </a:xfrm>
        </p:grpSpPr>
        <p:sp>
          <p:nvSpPr>
            <p:cNvPr id="6" name="Rectangle 5">
              <a:extLst>
                <a:ext uri="{FF2B5EF4-FFF2-40B4-BE49-F238E27FC236}">
                  <a16:creationId xmlns:a16="http://schemas.microsoft.com/office/drawing/2014/main" id="{072654B8-AA2B-2AA6-7DA0-546FE61591BD}"/>
                </a:ext>
              </a:extLst>
            </p:cNvPr>
            <p:cNvSpPr>
              <a:spLocks noChangeArrowheads="1"/>
            </p:cNvSpPr>
            <p:nvPr/>
          </p:nvSpPr>
          <p:spPr bwMode="auto">
            <a:xfrm>
              <a:off x="566" y="890"/>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Li</a:t>
              </a:r>
            </a:p>
          </p:txBody>
        </p:sp>
        <p:sp>
          <p:nvSpPr>
            <p:cNvPr id="7" name="Rectangle 6">
              <a:extLst>
                <a:ext uri="{FF2B5EF4-FFF2-40B4-BE49-F238E27FC236}">
                  <a16:creationId xmlns:a16="http://schemas.microsoft.com/office/drawing/2014/main" id="{59DB7736-19B7-650B-F9BA-92BC4FB6AE59}"/>
                </a:ext>
              </a:extLst>
            </p:cNvPr>
            <p:cNvSpPr>
              <a:spLocks noChangeArrowheads="1"/>
            </p:cNvSpPr>
            <p:nvPr/>
          </p:nvSpPr>
          <p:spPr bwMode="auto">
            <a:xfrm>
              <a:off x="566" y="1117"/>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dirty="0">
                  <a:effectLst>
                    <a:outerShdw blurRad="38100" dist="38100" dir="2700000" algn="tl">
                      <a:srgbClr val="FFFFFF"/>
                    </a:outerShdw>
                  </a:effectLst>
                  <a:latin typeface="Century Schoolbook" pitchFamily="18" charset="0"/>
                  <a:ea typeface="ＭＳ Ｐゴシック" pitchFamily="34" charset="-128"/>
                </a:rPr>
                <a:t>Na</a:t>
              </a:r>
            </a:p>
          </p:txBody>
        </p:sp>
        <p:sp>
          <p:nvSpPr>
            <p:cNvPr id="8" name="Rectangle 7">
              <a:extLst>
                <a:ext uri="{FF2B5EF4-FFF2-40B4-BE49-F238E27FC236}">
                  <a16:creationId xmlns:a16="http://schemas.microsoft.com/office/drawing/2014/main" id="{8D414E1F-EB9D-0C43-0F9D-B7A3A7C0B2C8}"/>
                </a:ext>
              </a:extLst>
            </p:cNvPr>
            <p:cNvSpPr>
              <a:spLocks noChangeArrowheads="1"/>
            </p:cNvSpPr>
            <p:nvPr/>
          </p:nvSpPr>
          <p:spPr bwMode="auto">
            <a:xfrm>
              <a:off x="566" y="1344"/>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K</a:t>
              </a:r>
            </a:p>
          </p:txBody>
        </p:sp>
        <p:sp>
          <p:nvSpPr>
            <p:cNvPr id="9" name="Rectangle 8">
              <a:extLst>
                <a:ext uri="{FF2B5EF4-FFF2-40B4-BE49-F238E27FC236}">
                  <a16:creationId xmlns:a16="http://schemas.microsoft.com/office/drawing/2014/main" id="{CE3C8C69-2B1E-F781-62A6-2E4F751615C3}"/>
                </a:ext>
              </a:extLst>
            </p:cNvPr>
            <p:cNvSpPr>
              <a:spLocks noChangeArrowheads="1"/>
            </p:cNvSpPr>
            <p:nvPr/>
          </p:nvSpPr>
          <p:spPr bwMode="auto">
            <a:xfrm>
              <a:off x="566"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Rb</a:t>
              </a:r>
            </a:p>
          </p:txBody>
        </p:sp>
        <p:sp>
          <p:nvSpPr>
            <p:cNvPr id="10" name="Rectangle 9">
              <a:extLst>
                <a:ext uri="{FF2B5EF4-FFF2-40B4-BE49-F238E27FC236}">
                  <a16:creationId xmlns:a16="http://schemas.microsoft.com/office/drawing/2014/main" id="{382272A3-73B6-DD86-D167-DE75D217503B}"/>
                </a:ext>
              </a:extLst>
            </p:cNvPr>
            <p:cNvSpPr>
              <a:spLocks noChangeArrowheads="1"/>
            </p:cNvSpPr>
            <p:nvPr/>
          </p:nvSpPr>
          <p:spPr bwMode="auto">
            <a:xfrm>
              <a:off x="566"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Cs</a:t>
              </a:r>
            </a:p>
          </p:txBody>
        </p:sp>
        <p:sp>
          <p:nvSpPr>
            <p:cNvPr id="11" name="Rectangle 10">
              <a:extLst>
                <a:ext uri="{FF2B5EF4-FFF2-40B4-BE49-F238E27FC236}">
                  <a16:creationId xmlns:a16="http://schemas.microsoft.com/office/drawing/2014/main" id="{DE59CD1A-6DA3-E387-725A-12DDAAD79DA2}"/>
                </a:ext>
              </a:extLst>
            </p:cNvPr>
            <p:cNvSpPr>
              <a:spLocks noChangeArrowheads="1"/>
            </p:cNvSpPr>
            <p:nvPr/>
          </p:nvSpPr>
          <p:spPr bwMode="auto">
            <a:xfrm>
              <a:off x="566" y="2024"/>
              <a:ext cx="227"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Fr</a:t>
              </a:r>
            </a:p>
          </p:txBody>
        </p:sp>
        <p:sp>
          <p:nvSpPr>
            <p:cNvPr id="12" name="Rectangle 11">
              <a:extLst>
                <a:ext uri="{FF2B5EF4-FFF2-40B4-BE49-F238E27FC236}">
                  <a16:creationId xmlns:a16="http://schemas.microsoft.com/office/drawing/2014/main" id="{5E0BF880-D52F-A31D-BDA8-5D410E854232}"/>
                </a:ext>
              </a:extLst>
            </p:cNvPr>
            <p:cNvSpPr>
              <a:spLocks noChangeArrowheads="1"/>
            </p:cNvSpPr>
            <p:nvPr/>
          </p:nvSpPr>
          <p:spPr bwMode="auto">
            <a:xfrm>
              <a:off x="793" y="890"/>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Be</a:t>
              </a:r>
            </a:p>
          </p:txBody>
        </p:sp>
        <p:sp>
          <p:nvSpPr>
            <p:cNvPr id="13" name="Rectangle 12">
              <a:extLst>
                <a:ext uri="{FF2B5EF4-FFF2-40B4-BE49-F238E27FC236}">
                  <a16:creationId xmlns:a16="http://schemas.microsoft.com/office/drawing/2014/main" id="{9AB6305C-41E9-D27E-E58B-D9A5B8CB87D0}"/>
                </a:ext>
              </a:extLst>
            </p:cNvPr>
            <p:cNvSpPr>
              <a:spLocks noChangeArrowheads="1"/>
            </p:cNvSpPr>
            <p:nvPr/>
          </p:nvSpPr>
          <p:spPr bwMode="auto">
            <a:xfrm>
              <a:off x="793" y="1117"/>
              <a:ext cx="230"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Mg</a:t>
              </a:r>
            </a:p>
          </p:txBody>
        </p:sp>
        <p:sp>
          <p:nvSpPr>
            <p:cNvPr id="14" name="Rectangle 13">
              <a:extLst>
                <a:ext uri="{FF2B5EF4-FFF2-40B4-BE49-F238E27FC236}">
                  <a16:creationId xmlns:a16="http://schemas.microsoft.com/office/drawing/2014/main" id="{D4ABEF5B-3070-6410-1E7B-F2ACBC086D0E}"/>
                </a:ext>
              </a:extLst>
            </p:cNvPr>
            <p:cNvSpPr>
              <a:spLocks noChangeArrowheads="1"/>
            </p:cNvSpPr>
            <p:nvPr/>
          </p:nvSpPr>
          <p:spPr bwMode="auto">
            <a:xfrm>
              <a:off x="793" y="1343"/>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Ca</a:t>
              </a:r>
            </a:p>
          </p:txBody>
        </p:sp>
        <p:sp>
          <p:nvSpPr>
            <p:cNvPr id="15" name="Rectangle 14">
              <a:extLst>
                <a:ext uri="{FF2B5EF4-FFF2-40B4-BE49-F238E27FC236}">
                  <a16:creationId xmlns:a16="http://schemas.microsoft.com/office/drawing/2014/main" id="{5D554B13-5511-D481-EA00-CB4893EBA50F}"/>
                </a:ext>
              </a:extLst>
            </p:cNvPr>
            <p:cNvSpPr>
              <a:spLocks noChangeArrowheads="1"/>
            </p:cNvSpPr>
            <p:nvPr/>
          </p:nvSpPr>
          <p:spPr bwMode="auto">
            <a:xfrm>
              <a:off x="793" y="1570"/>
              <a:ext cx="230"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Sr</a:t>
              </a:r>
            </a:p>
          </p:txBody>
        </p:sp>
        <p:sp>
          <p:nvSpPr>
            <p:cNvPr id="16" name="Rectangle 15">
              <a:extLst>
                <a:ext uri="{FF2B5EF4-FFF2-40B4-BE49-F238E27FC236}">
                  <a16:creationId xmlns:a16="http://schemas.microsoft.com/office/drawing/2014/main" id="{B05C7AD9-8C58-DD15-E1B3-2A2344C2DB38}"/>
                </a:ext>
              </a:extLst>
            </p:cNvPr>
            <p:cNvSpPr>
              <a:spLocks noChangeArrowheads="1"/>
            </p:cNvSpPr>
            <p:nvPr/>
          </p:nvSpPr>
          <p:spPr bwMode="auto">
            <a:xfrm>
              <a:off x="793" y="1797"/>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Ba</a:t>
              </a:r>
            </a:p>
          </p:txBody>
        </p:sp>
        <p:sp>
          <p:nvSpPr>
            <p:cNvPr id="17" name="Rectangle 16">
              <a:extLst>
                <a:ext uri="{FF2B5EF4-FFF2-40B4-BE49-F238E27FC236}">
                  <a16:creationId xmlns:a16="http://schemas.microsoft.com/office/drawing/2014/main" id="{4921D6B6-CB60-C8EE-6C67-915F3FA3B1FD}"/>
                </a:ext>
              </a:extLst>
            </p:cNvPr>
            <p:cNvSpPr>
              <a:spLocks noChangeArrowheads="1"/>
            </p:cNvSpPr>
            <p:nvPr/>
          </p:nvSpPr>
          <p:spPr bwMode="auto">
            <a:xfrm>
              <a:off x="793" y="2024"/>
              <a:ext cx="230"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Ra</a:t>
              </a:r>
            </a:p>
          </p:txBody>
        </p:sp>
        <p:sp>
          <p:nvSpPr>
            <p:cNvPr id="18" name="Rectangle 17">
              <a:extLst>
                <a:ext uri="{FF2B5EF4-FFF2-40B4-BE49-F238E27FC236}">
                  <a16:creationId xmlns:a16="http://schemas.microsoft.com/office/drawing/2014/main" id="{38A0FAC4-9A87-52E1-829A-D9804C714A0F}"/>
                </a:ext>
              </a:extLst>
            </p:cNvPr>
            <p:cNvSpPr>
              <a:spLocks noChangeArrowheads="1"/>
            </p:cNvSpPr>
            <p:nvPr/>
          </p:nvSpPr>
          <p:spPr bwMode="auto">
            <a:xfrm>
              <a:off x="1020" y="1343"/>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Sc</a:t>
              </a:r>
            </a:p>
          </p:txBody>
        </p:sp>
        <p:sp>
          <p:nvSpPr>
            <p:cNvPr id="19" name="Rectangle 18">
              <a:extLst>
                <a:ext uri="{FF2B5EF4-FFF2-40B4-BE49-F238E27FC236}">
                  <a16:creationId xmlns:a16="http://schemas.microsoft.com/office/drawing/2014/main" id="{14868BC5-6BCD-D3DA-C21B-7EE2784BE553}"/>
                </a:ext>
              </a:extLst>
            </p:cNvPr>
            <p:cNvSpPr>
              <a:spLocks noChangeArrowheads="1"/>
            </p:cNvSpPr>
            <p:nvPr/>
          </p:nvSpPr>
          <p:spPr bwMode="auto">
            <a:xfrm>
              <a:off x="1020"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Y</a:t>
              </a:r>
            </a:p>
          </p:txBody>
        </p:sp>
        <p:sp>
          <p:nvSpPr>
            <p:cNvPr id="20" name="Rectangle 19">
              <a:extLst>
                <a:ext uri="{FF2B5EF4-FFF2-40B4-BE49-F238E27FC236}">
                  <a16:creationId xmlns:a16="http://schemas.microsoft.com/office/drawing/2014/main" id="{D99DE1F1-BC62-AA3C-9E32-545C4F8B1C06}"/>
                </a:ext>
              </a:extLst>
            </p:cNvPr>
            <p:cNvSpPr>
              <a:spLocks noChangeArrowheads="1"/>
            </p:cNvSpPr>
            <p:nvPr/>
          </p:nvSpPr>
          <p:spPr bwMode="auto">
            <a:xfrm>
              <a:off x="1020"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La</a:t>
              </a:r>
            </a:p>
          </p:txBody>
        </p:sp>
        <p:sp>
          <p:nvSpPr>
            <p:cNvPr id="21" name="Rectangle 20">
              <a:extLst>
                <a:ext uri="{FF2B5EF4-FFF2-40B4-BE49-F238E27FC236}">
                  <a16:creationId xmlns:a16="http://schemas.microsoft.com/office/drawing/2014/main" id="{D969EE9C-20D1-F69E-6013-66B0DEEC10EA}"/>
                </a:ext>
              </a:extLst>
            </p:cNvPr>
            <p:cNvSpPr>
              <a:spLocks noChangeArrowheads="1"/>
            </p:cNvSpPr>
            <p:nvPr/>
          </p:nvSpPr>
          <p:spPr bwMode="auto">
            <a:xfrm>
              <a:off x="1020" y="2024"/>
              <a:ext cx="227"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Ac</a:t>
              </a:r>
            </a:p>
          </p:txBody>
        </p:sp>
        <p:sp>
          <p:nvSpPr>
            <p:cNvPr id="22" name="Rectangle 21">
              <a:extLst>
                <a:ext uri="{FF2B5EF4-FFF2-40B4-BE49-F238E27FC236}">
                  <a16:creationId xmlns:a16="http://schemas.microsoft.com/office/drawing/2014/main" id="{BB6B1F26-C976-1283-29AD-C211051BDDF7}"/>
                </a:ext>
              </a:extLst>
            </p:cNvPr>
            <p:cNvSpPr>
              <a:spLocks noChangeArrowheads="1"/>
            </p:cNvSpPr>
            <p:nvPr/>
          </p:nvSpPr>
          <p:spPr bwMode="auto">
            <a:xfrm>
              <a:off x="1247" y="1343"/>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Ti</a:t>
              </a:r>
            </a:p>
          </p:txBody>
        </p:sp>
        <p:sp>
          <p:nvSpPr>
            <p:cNvPr id="23" name="Rectangle 22">
              <a:extLst>
                <a:ext uri="{FF2B5EF4-FFF2-40B4-BE49-F238E27FC236}">
                  <a16:creationId xmlns:a16="http://schemas.microsoft.com/office/drawing/2014/main" id="{FD563D4E-BBE3-AF1D-3B5F-E5B157204CEA}"/>
                </a:ext>
              </a:extLst>
            </p:cNvPr>
            <p:cNvSpPr>
              <a:spLocks noChangeArrowheads="1"/>
            </p:cNvSpPr>
            <p:nvPr/>
          </p:nvSpPr>
          <p:spPr bwMode="auto">
            <a:xfrm>
              <a:off x="1247" y="1570"/>
              <a:ext cx="230"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Zr</a:t>
              </a:r>
            </a:p>
          </p:txBody>
        </p:sp>
        <p:sp>
          <p:nvSpPr>
            <p:cNvPr id="24" name="Rectangle 23">
              <a:extLst>
                <a:ext uri="{FF2B5EF4-FFF2-40B4-BE49-F238E27FC236}">
                  <a16:creationId xmlns:a16="http://schemas.microsoft.com/office/drawing/2014/main" id="{5C1CE8D4-9F35-C9C8-B048-A621295C162D}"/>
                </a:ext>
              </a:extLst>
            </p:cNvPr>
            <p:cNvSpPr>
              <a:spLocks noChangeArrowheads="1"/>
            </p:cNvSpPr>
            <p:nvPr/>
          </p:nvSpPr>
          <p:spPr bwMode="auto">
            <a:xfrm>
              <a:off x="1247" y="1797"/>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Hf</a:t>
              </a:r>
            </a:p>
          </p:txBody>
        </p:sp>
        <p:sp>
          <p:nvSpPr>
            <p:cNvPr id="25" name="Rectangle 24">
              <a:extLst>
                <a:ext uri="{FF2B5EF4-FFF2-40B4-BE49-F238E27FC236}">
                  <a16:creationId xmlns:a16="http://schemas.microsoft.com/office/drawing/2014/main" id="{81044981-BEC0-2B33-4C54-A55A74941AE1}"/>
                </a:ext>
              </a:extLst>
            </p:cNvPr>
            <p:cNvSpPr>
              <a:spLocks noChangeArrowheads="1"/>
            </p:cNvSpPr>
            <p:nvPr/>
          </p:nvSpPr>
          <p:spPr bwMode="auto">
            <a:xfrm>
              <a:off x="1474" y="1344"/>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V</a:t>
              </a:r>
            </a:p>
          </p:txBody>
        </p:sp>
        <p:sp>
          <p:nvSpPr>
            <p:cNvPr id="26" name="Rectangle 25">
              <a:extLst>
                <a:ext uri="{FF2B5EF4-FFF2-40B4-BE49-F238E27FC236}">
                  <a16:creationId xmlns:a16="http://schemas.microsoft.com/office/drawing/2014/main" id="{166299E3-F287-E18B-200B-0A31403EFA5A}"/>
                </a:ext>
              </a:extLst>
            </p:cNvPr>
            <p:cNvSpPr>
              <a:spLocks noChangeArrowheads="1"/>
            </p:cNvSpPr>
            <p:nvPr/>
          </p:nvSpPr>
          <p:spPr bwMode="auto">
            <a:xfrm>
              <a:off x="1474"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Nb</a:t>
              </a:r>
            </a:p>
          </p:txBody>
        </p:sp>
        <p:sp>
          <p:nvSpPr>
            <p:cNvPr id="27" name="Rectangle 26">
              <a:extLst>
                <a:ext uri="{FF2B5EF4-FFF2-40B4-BE49-F238E27FC236}">
                  <a16:creationId xmlns:a16="http://schemas.microsoft.com/office/drawing/2014/main" id="{4CCE18FA-151E-40D5-7B0A-37436AE122F0}"/>
                </a:ext>
              </a:extLst>
            </p:cNvPr>
            <p:cNvSpPr>
              <a:spLocks noChangeArrowheads="1"/>
            </p:cNvSpPr>
            <p:nvPr/>
          </p:nvSpPr>
          <p:spPr bwMode="auto">
            <a:xfrm>
              <a:off x="1474"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Ta</a:t>
              </a:r>
            </a:p>
          </p:txBody>
        </p:sp>
        <p:sp>
          <p:nvSpPr>
            <p:cNvPr id="28" name="Rectangle 27">
              <a:extLst>
                <a:ext uri="{FF2B5EF4-FFF2-40B4-BE49-F238E27FC236}">
                  <a16:creationId xmlns:a16="http://schemas.microsoft.com/office/drawing/2014/main" id="{7046AFB5-5146-694C-4A1D-2A5E48FEDB9F}"/>
                </a:ext>
              </a:extLst>
            </p:cNvPr>
            <p:cNvSpPr>
              <a:spLocks noChangeArrowheads="1"/>
            </p:cNvSpPr>
            <p:nvPr/>
          </p:nvSpPr>
          <p:spPr bwMode="auto">
            <a:xfrm>
              <a:off x="1700" y="1344"/>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Cr</a:t>
              </a:r>
            </a:p>
          </p:txBody>
        </p:sp>
        <p:sp>
          <p:nvSpPr>
            <p:cNvPr id="29" name="Rectangle 28">
              <a:extLst>
                <a:ext uri="{FF2B5EF4-FFF2-40B4-BE49-F238E27FC236}">
                  <a16:creationId xmlns:a16="http://schemas.microsoft.com/office/drawing/2014/main" id="{48D68369-0D66-0E37-D1E1-4746527B79D6}"/>
                </a:ext>
              </a:extLst>
            </p:cNvPr>
            <p:cNvSpPr>
              <a:spLocks noChangeArrowheads="1"/>
            </p:cNvSpPr>
            <p:nvPr/>
          </p:nvSpPr>
          <p:spPr bwMode="auto">
            <a:xfrm>
              <a:off x="1700" y="1570"/>
              <a:ext cx="230"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Mo</a:t>
              </a:r>
            </a:p>
          </p:txBody>
        </p:sp>
        <p:sp>
          <p:nvSpPr>
            <p:cNvPr id="30" name="Rectangle 29">
              <a:extLst>
                <a:ext uri="{FF2B5EF4-FFF2-40B4-BE49-F238E27FC236}">
                  <a16:creationId xmlns:a16="http://schemas.microsoft.com/office/drawing/2014/main" id="{915DBF58-5BE5-B017-07B0-B11C15034569}"/>
                </a:ext>
              </a:extLst>
            </p:cNvPr>
            <p:cNvSpPr>
              <a:spLocks noChangeArrowheads="1"/>
            </p:cNvSpPr>
            <p:nvPr/>
          </p:nvSpPr>
          <p:spPr bwMode="auto">
            <a:xfrm>
              <a:off x="1700" y="1797"/>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dirty="0">
                  <a:effectLst>
                    <a:outerShdw blurRad="38100" dist="38100" dir="2700000" algn="tl">
                      <a:srgbClr val="FFFFFF"/>
                    </a:outerShdw>
                  </a:effectLst>
                  <a:latin typeface="Century Schoolbook" pitchFamily="18" charset="0"/>
                  <a:ea typeface="ＭＳ Ｐゴシック" pitchFamily="34" charset="-128"/>
                </a:rPr>
                <a:t>W</a:t>
              </a:r>
            </a:p>
          </p:txBody>
        </p:sp>
        <p:sp>
          <p:nvSpPr>
            <p:cNvPr id="31" name="Rectangle 30">
              <a:extLst>
                <a:ext uri="{FF2B5EF4-FFF2-40B4-BE49-F238E27FC236}">
                  <a16:creationId xmlns:a16="http://schemas.microsoft.com/office/drawing/2014/main" id="{F2CC5333-2892-3821-B1F2-BC5FBF4F61BC}"/>
                </a:ext>
              </a:extLst>
            </p:cNvPr>
            <p:cNvSpPr>
              <a:spLocks noChangeArrowheads="1"/>
            </p:cNvSpPr>
            <p:nvPr/>
          </p:nvSpPr>
          <p:spPr bwMode="auto">
            <a:xfrm>
              <a:off x="1927" y="1344"/>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Mn</a:t>
              </a:r>
            </a:p>
          </p:txBody>
        </p:sp>
        <p:sp>
          <p:nvSpPr>
            <p:cNvPr id="32" name="Rectangle 31">
              <a:extLst>
                <a:ext uri="{FF2B5EF4-FFF2-40B4-BE49-F238E27FC236}">
                  <a16:creationId xmlns:a16="http://schemas.microsoft.com/office/drawing/2014/main" id="{DEC94320-5A2D-8FFB-C408-56191EF649B2}"/>
                </a:ext>
              </a:extLst>
            </p:cNvPr>
            <p:cNvSpPr>
              <a:spLocks noChangeArrowheads="1"/>
            </p:cNvSpPr>
            <p:nvPr/>
          </p:nvSpPr>
          <p:spPr bwMode="auto">
            <a:xfrm>
              <a:off x="1927" y="1570"/>
              <a:ext cx="227"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Tc</a:t>
              </a:r>
            </a:p>
          </p:txBody>
        </p:sp>
        <p:sp>
          <p:nvSpPr>
            <p:cNvPr id="33" name="Rectangle 32">
              <a:extLst>
                <a:ext uri="{FF2B5EF4-FFF2-40B4-BE49-F238E27FC236}">
                  <a16:creationId xmlns:a16="http://schemas.microsoft.com/office/drawing/2014/main" id="{E753F2DF-676F-51C4-EFE0-03303B2E38A8}"/>
                </a:ext>
              </a:extLst>
            </p:cNvPr>
            <p:cNvSpPr>
              <a:spLocks noChangeArrowheads="1"/>
            </p:cNvSpPr>
            <p:nvPr/>
          </p:nvSpPr>
          <p:spPr bwMode="auto">
            <a:xfrm>
              <a:off x="1927"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Re</a:t>
              </a:r>
            </a:p>
          </p:txBody>
        </p:sp>
        <p:sp>
          <p:nvSpPr>
            <p:cNvPr id="34" name="Rectangle 33">
              <a:extLst>
                <a:ext uri="{FF2B5EF4-FFF2-40B4-BE49-F238E27FC236}">
                  <a16:creationId xmlns:a16="http://schemas.microsoft.com/office/drawing/2014/main" id="{E4BE6158-203A-4C41-63C1-CAA073EA619A}"/>
                </a:ext>
              </a:extLst>
            </p:cNvPr>
            <p:cNvSpPr>
              <a:spLocks noChangeArrowheads="1"/>
            </p:cNvSpPr>
            <p:nvPr/>
          </p:nvSpPr>
          <p:spPr bwMode="auto">
            <a:xfrm>
              <a:off x="2154" y="1343"/>
              <a:ext cx="229"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Fe</a:t>
              </a:r>
            </a:p>
          </p:txBody>
        </p:sp>
        <p:sp>
          <p:nvSpPr>
            <p:cNvPr id="35" name="Rectangle 34">
              <a:extLst>
                <a:ext uri="{FF2B5EF4-FFF2-40B4-BE49-F238E27FC236}">
                  <a16:creationId xmlns:a16="http://schemas.microsoft.com/office/drawing/2014/main" id="{39512A11-C351-7E15-CB8C-DB5A87CF1D4D}"/>
                </a:ext>
              </a:extLst>
            </p:cNvPr>
            <p:cNvSpPr>
              <a:spLocks noChangeArrowheads="1"/>
            </p:cNvSpPr>
            <p:nvPr/>
          </p:nvSpPr>
          <p:spPr bwMode="auto">
            <a:xfrm>
              <a:off x="2154" y="1570"/>
              <a:ext cx="229"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Ru</a:t>
              </a:r>
            </a:p>
          </p:txBody>
        </p:sp>
        <p:sp>
          <p:nvSpPr>
            <p:cNvPr id="36" name="Rectangle 35">
              <a:extLst>
                <a:ext uri="{FF2B5EF4-FFF2-40B4-BE49-F238E27FC236}">
                  <a16:creationId xmlns:a16="http://schemas.microsoft.com/office/drawing/2014/main" id="{9F69F99C-14B0-202D-1019-34AB25F01AAA}"/>
                </a:ext>
              </a:extLst>
            </p:cNvPr>
            <p:cNvSpPr>
              <a:spLocks noChangeArrowheads="1"/>
            </p:cNvSpPr>
            <p:nvPr/>
          </p:nvSpPr>
          <p:spPr bwMode="auto">
            <a:xfrm>
              <a:off x="2154" y="1797"/>
              <a:ext cx="229"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Os</a:t>
              </a:r>
            </a:p>
          </p:txBody>
        </p:sp>
        <p:sp>
          <p:nvSpPr>
            <p:cNvPr id="37" name="Rectangle 36">
              <a:extLst>
                <a:ext uri="{FF2B5EF4-FFF2-40B4-BE49-F238E27FC236}">
                  <a16:creationId xmlns:a16="http://schemas.microsoft.com/office/drawing/2014/main" id="{46229CD3-61F9-8113-E87B-BFBFFCDFEF43}"/>
                </a:ext>
              </a:extLst>
            </p:cNvPr>
            <p:cNvSpPr>
              <a:spLocks noChangeArrowheads="1"/>
            </p:cNvSpPr>
            <p:nvPr/>
          </p:nvSpPr>
          <p:spPr bwMode="auto">
            <a:xfrm>
              <a:off x="2381" y="1344"/>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Co</a:t>
              </a:r>
            </a:p>
          </p:txBody>
        </p:sp>
        <p:sp>
          <p:nvSpPr>
            <p:cNvPr id="38" name="Rectangle 37">
              <a:extLst>
                <a:ext uri="{FF2B5EF4-FFF2-40B4-BE49-F238E27FC236}">
                  <a16:creationId xmlns:a16="http://schemas.microsoft.com/office/drawing/2014/main" id="{3F3F9084-5875-ADC1-9E7A-BF607D73EBD1}"/>
                </a:ext>
              </a:extLst>
            </p:cNvPr>
            <p:cNvSpPr>
              <a:spLocks noChangeArrowheads="1"/>
            </p:cNvSpPr>
            <p:nvPr/>
          </p:nvSpPr>
          <p:spPr bwMode="auto">
            <a:xfrm>
              <a:off x="2381"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Rh</a:t>
              </a:r>
            </a:p>
          </p:txBody>
        </p:sp>
        <p:sp>
          <p:nvSpPr>
            <p:cNvPr id="39" name="Rectangle 38">
              <a:extLst>
                <a:ext uri="{FF2B5EF4-FFF2-40B4-BE49-F238E27FC236}">
                  <a16:creationId xmlns:a16="http://schemas.microsoft.com/office/drawing/2014/main" id="{D2B0912F-677D-D649-BD3D-791E74E9CBD5}"/>
                </a:ext>
              </a:extLst>
            </p:cNvPr>
            <p:cNvSpPr>
              <a:spLocks noChangeArrowheads="1"/>
            </p:cNvSpPr>
            <p:nvPr/>
          </p:nvSpPr>
          <p:spPr bwMode="auto">
            <a:xfrm>
              <a:off x="2381"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Ir</a:t>
              </a:r>
            </a:p>
          </p:txBody>
        </p:sp>
        <p:sp>
          <p:nvSpPr>
            <p:cNvPr id="40" name="Rectangle 39">
              <a:extLst>
                <a:ext uri="{FF2B5EF4-FFF2-40B4-BE49-F238E27FC236}">
                  <a16:creationId xmlns:a16="http://schemas.microsoft.com/office/drawing/2014/main" id="{D68D6931-68A8-5274-FB78-8A0B065BD9A6}"/>
                </a:ext>
              </a:extLst>
            </p:cNvPr>
            <p:cNvSpPr>
              <a:spLocks noChangeArrowheads="1"/>
            </p:cNvSpPr>
            <p:nvPr/>
          </p:nvSpPr>
          <p:spPr bwMode="auto">
            <a:xfrm>
              <a:off x="2608" y="1343"/>
              <a:ext cx="228"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Ni</a:t>
              </a:r>
            </a:p>
          </p:txBody>
        </p:sp>
        <p:sp>
          <p:nvSpPr>
            <p:cNvPr id="41" name="Rectangle 40">
              <a:extLst>
                <a:ext uri="{FF2B5EF4-FFF2-40B4-BE49-F238E27FC236}">
                  <a16:creationId xmlns:a16="http://schemas.microsoft.com/office/drawing/2014/main" id="{FDC70820-3AB0-8BE4-CB99-335C8C670E49}"/>
                </a:ext>
              </a:extLst>
            </p:cNvPr>
            <p:cNvSpPr>
              <a:spLocks noChangeArrowheads="1"/>
            </p:cNvSpPr>
            <p:nvPr/>
          </p:nvSpPr>
          <p:spPr bwMode="auto">
            <a:xfrm>
              <a:off x="2608" y="1570"/>
              <a:ext cx="228"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Pd</a:t>
              </a:r>
            </a:p>
          </p:txBody>
        </p:sp>
        <p:sp>
          <p:nvSpPr>
            <p:cNvPr id="42" name="Rectangle 41">
              <a:extLst>
                <a:ext uri="{FF2B5EF4-FFF2-40B4-BE49-F238E27FC236}">
                  <a16:creationId xmlns:a16="http://schemas.microsoft.com/office/drawing/2014/main" id="{1C736F1B-020D-2FA3-E371-91D849DB9F28}"/>
                </a:ext>
              </a:extLst>
            </p:cNvPr>
            <p:cNvSpPr>
              <a:spLocks noChangeArrowheads="1"/>
            </p:cNvSpPr>
            <p:nvPr/>
          </p:nvSpPr>
          <p:spPr bwMode="auto">
            <a:xfrm>
              <a:off x="2608" y="1797"/>
              <a:ext cx="228"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Pt</a:t>
              </a:r>
            </a:p>
          </p:txBody>
        </p:sp>
        <p:sp>
          <p:nvSpPr>
            <p:cNvPr id="43" name="Rectangle 42">
              <a:extLst>
                <a:ext uri="{FF2B5EF4-FFF2-40B4-BE49-F238E27FC236}">
                  <a16:creationId xmlns:a16="http://schemas.microsoft.com/office/drawing/2014/main" id="{55F2F06E-5BB5-BB82-4DAB-349B5981EC74}"/>
                </a:ext>
              </a:extLst>
            </p:cNvPr>
            <p:cNvSpPr>
              <a:spLocks noChangeArrowheads="1"/>
            </p:cNvSpPr>
            <p:nvPr/>
          </p:nvSpPr>
          <p:spPr bwMode="auto">
            <a:xfrm>
              <a:off x="2834" y="1343"/>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Cu</a:t>
              </a:r>
            </a:p>
          </p:txBody>
        </p:sp>
        <p:sp>
          <p:nvSpPr>
            <p:cNvPr id="44" name="Rectangle 43">
              <a:extLst>
                <a:ext uri="{FF2B5EF4-FFF2-40B4-BE49-F238E27FC236}">
                  <a16:creationId xmlns:a16="http://schemas.microsoft.com/office/drawing/2014/main" id="{D5B51151-3FF6-F222-2498-1041A8FECDD1}"/>
                </a:ext>
              </a:extLst>
            </p:cNvPr>
            <p:cNvSpPr>
              <a:spLocks noChangeArrowheads="1"/>
            </p:cNvSpPr>
            <p:nvPr/>
          </p:nvSpPr>
          <p:spPr bwMode="auto">
            <a:xfrm>
              <a:off x="2834"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Ag</a:t>
              </a:r>
            </a:p>
          </p:txBody>
        </p:sp>
        <p:sp>
          <p:nvSpPr>
            <p:cNvPr id="45" name="Rectangle 44">
              <a:extLst>
                <a:ext uri="{FF2B5EF4-FFF2-40B4-BE49-F238E27FC236}">
                  <a16:creationId xmlns:a16="http://schemas.microsoft.com/office/drawing/2014/main" id="{E183C4C6-1538-8011-3ED8-2486230D2968}"/>
                </a:ext>
              </a:extLst>
            </p:cNvPr>
            <p:cNvSpPr>
              <a:spLocks noChangeArrowheads="1"/>
            </p:cNvSpPr>
            <p:nvPr/>
          </p:nvSpPr>
          <p:spPr bwMode="auto">
            <a:xfrm>
              <a:off x="2834"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Au</a:t>
              </a:r>
            </a:p>
          </p:txBody>
        </p:sp>
        <p:sp>
          <p:nvSpPr>
            <p:cNvPr id="46" name="Rectangle 45">
              <a:extLst>
                <a:ext uri="{FF2B5EF4-FFF2-40B4-BE49-F238E27FC236}">
                  <a16:creationId xmlns:a16="http://schemas.microsoft.com/office/drawing/2014/main" id="{35872367-329E-FA04-6560-CD18CEC6F4AC}"/>
                </a:ext>
              </a:extLst>
            </p:cNvPr>
            <p:cNvSpPr>
              <a:spLocks noChangeArrowheads="1"/>
            </p:cNvSpPr>
            <p:nvPr/>
          </p:nvSpPr>
          <p:spPr bwMode="auto">
            <a:xfrm>
              <a:off x="3061" y="1343"/>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Zn</a:t>
              </a:r>
            </a:p>
          </p:txBody>
        </p:sp>
        <p:sp>
          <p:nvSpPr>
            <p:cNvPr id="47" name="Rectangle 46">
              <a:extLst>
                <a:ext uri="{FF2B5EF4-FFF2-40B4-BE49-F238E27FC236}">
                  <a16:creationId xmlns:a16="http://schemas.microsoft.com/office/drawing/2014/main" id="{D8863977-8CD6-68EB-79B0-0C67A8AC12BF}"/>
                </a:ext>
              </a:extLst>
            </p:cNvPr>
            <p:cNvSpPr>
              <a:spLocks noChangeArrowheads="1"/>
            </p:cNvSpPr>
            <p:nvPr/>
          </p:nvSpPr>
          <p:spPr bwMode="auto">
            <a:xfrm>
              <a:off x="3061"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Cd</a:t>
              </a:r>
            </a:p>
          </p:txBody>
        </p:sp>
        <p:sp>
          <p:nvSpPr>
            <p:cNvPr id="48" name="Rectangle 47">
              <a:extLst>
                <a:ext uri="{FF2B5EF4-FFF2-40B4-BE49-F238E27FC236}">
                  <a16:creationId xmlns:a16="http://schemas.microsoft.com/office/drawing/2014/main" id="{848C7AD2-FE54-2851-F763-C0E854092795}"/>
                </a:ext>
              </a:extLst>
            </p:cNvPr>
            <p:cNvSpPr>
              <a:spLocks noChangeArrowheads="1"/>
            </p:cNvSpPr>
            <p:nvPr/>
          </p:nvSpPr>
          <p:spPr bwMode="auto">
            <a:xfrm>
              <a:off x="3061"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Hg</a:t>
              </a:r>
            </a:p>
          </p:txBody>
        </p:sp>
        <p:sp>
          <p:nvSpPr>
            <p:cNvPr id="49" name="Rectangle 48">
              <a:extLst>
                <a:ext uri="{FF2B5EF4-FFF2-40B4-BE49-F238E27FC236}">
                  <a16:creationId xmlns:a16="http://schemas.microsoft.com/office/drawing/2014/main" id="{2196CC60-2DD8-8371-68F4-B5884BD06C83}"/>
                </a:ext>
              </a:extLst>
            </p:cNvPr>
            <p:cNvSpPr>
              <a:spLocks noChangeArrowheads="1"/>
            </p:cNvSpPr>
            <p:nvPr/>
          </p:nvSpPr>
          <p:spPr bwMode="auto">
            <a:xfrm>
              <a:off x="3287" y="890"/>
              <a:ext cx="228"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B</a:t>
              </a:r>
            </a:p>
          </p:txBody>
        </p:sp>
        <p:sp>
          <p:nvSpPr>
            <p:cNvPr id="50" name="Rectangle 49">
              <a:extLst>
                <a:ext uri="{FF2B5EF4-FFF2-40B4-BE49-F238E27FC236}">
                  <a16:creationId xmlns:a16="http://schemas.microsoft.com/office/drawing/2014/main" id="{AF7B578E-B0EA-F2E5-5E1B-AA62C302D00D}"/>
                </a:ext>
              </a:extLst>
            </p:cNvPr>
            <p:cNvSpPr>
              <a:spLocks noChangeArrowheads="1"/>
            </p:cNvSpPr>
            <p:nvPr/>
          </p:nvSpPr>
          <p:spPr bwMode="auto">
            <a:xfrm>
              <a:off x="3287" y="1117"/>
              <a:ext cx="228"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Al</a:t>
              </a:r>
            </a:p>
          </p:txBody>
        </p:sp>
        <p:sp>
          <p:nvSpPr>
            <p:cNvPr id="51" name="Rectangle 50">
              <a:extLst>
                <a:ext uri="{FF2B5EF4-FFF2-40B4-BE49-F238E27FC236}">
                  <a16:creationId xmlns:a16="http://schemas.microsoft.com/office/drawing/2014/main" id="{978A0EAF-AB48-1CE2-674F-155BFE2A3D3C}"/>
                </a:ext>
              </a:extLst>
            </p:cNvPr>
            <p:cNvSpPr>
              <a:spLocks noChangeArrowheads="1"/>
            </p:cNvSpPr>
            <p:nvPr/>
          </p:nvSpPr>
          <p:spPr bwMode="auto">
            <a:xfrm>
              <a:off x="3287" y="1343"/>
              <a:ext cx="228"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Ga</a:t>
              </a:r>
            </a:p>
          </p:txBody>
        </p:sp>
        <p:sp>
          <p:nvSpPr>
            <p:cNvPr id="52" name="Rectangle 51">
              <a:extLst>
                <a:ext uri="{FF2B5EF4-FFF2-40B4-BE49-F238E27FC236}">
                  <a16:creationId xmlns:a16="http://schemas.microsoft.com/office/drawing/2014/main" id="{216FD670-76CB-78AD-5EA0-9381A4BC721D}"/>
                </a:ext>
              </a:extLst>
            </p:cNvPr>
            <p:cNvSpPr>
              <a:spLocks noChangeArrowheads="1"/>
            </p:cNvSpPr>
            <p:nvPr/>
          </p:nvSpPr>
          <p:spPr bwMode="auto">
            <a:xfrm>
              <a:off x="3287" y="1570"/>
              <a:ext cx="228"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In</a:t>
              </a:r>
            </a:p>
          </p:txBody>
        </p:sp>
        <p:sp>
          <p:nvSpPr>
            <p:cNvPr id="53" name="Rectangle 52">
              <a:extLst>
                <a:ext uri="{FF2B5EF4-FFF2-40B4-BE49-F238E27FC236}">
                  <a16:creationId xmlns:a16="http://schemas.microsoft.com/office/drawing/2014/main" id="{F20D5E21-3215-B12B-B218-9A0A2DB707B9}"/>
                </a:ext>
              </a:extLst>
            </p:cNvPr>
            <p:cNvSpPr>
              <a:spLocks noChangeArrowheads="1"/>
            </p:cNvSpPr>
            <p:nvPr/>
          </p:nvSpPr>
          <p:spPr bwMode="auto">
            <a:xfrm>
              <a:off x="3287" y="1797"/>
              <a:ext cx="228"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Tl</a:t>
              </a:r>
            </a:p>
          </p:txBody>
        </p:sp>
        <p:sp>
          <p:nvSpPr>
            <p:cNvPr id="54" name="Rectangle 53">
              <a:extLst>
                <a:ext uri="{FF2B5EF4-FFF2-40B4-BE49-F238E27FC236}">
                  <a16:creationId xmlns:a16="http://schemas.microsoft.com/office/drawing/2014/main" id="{C20BF046-B2C5-A02D-F07E-F08D763606A5}"/>
                </a:ext>
              </a:extLst>
            </p:cNvPr>
            <p:cNvSpPr>
              <a:spLocks noChangeArrowheads="1"/>
            </p:cNvSpPr>
            <p:nvPr/>
          </p:nvSpPr>
          <p:spPr bwMode="auto">
            <a:xfrm>
              <a:off x="3515" y="890"/>
              <a:ext cx="227" cy="228"/>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C</a:t>
              </a:r>
            </a:p>
          </p:txBody>
        </p:sp>
        <p:sp>
          <p:nvSpPr>
            <p:cNvPr id="55" name="Rectangle 54">
              <a:extLst>
                <a:ext uri="{FF2B5EF4-FFF2-40B4-BE49-F238E27FC236}">
                  <a16:creationId xmlns:a16="http://schemas.microsoft.com/office/drawing/2014/main" id="{1C6B729F-4A07-09D3-2B6E-99FAC31894CC}"/>
                </a:ext>
              </a:extLst>
            </p:cNvPr>
            <p:cNvSpPr>
              <a:spLocks noChangeArrowheads="1"/>
            </p:cNvSpPr>
            <p:nvPr/>
          </p:nvSpPr>
          <p:spPr bwMode="auto">
            <a:xfrm>
              <a:off x="3515" y="1117"/>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Si</a:t>
              </a:r>
            </a:p>
          </p:txBody>
        </p:sp>
        <p:sp>
          <p:nvSpPr>
            <p:cNvPr id="56" name="Rectangle 55">
              <a:extLst>
                <a:ext uri="{FF2B5EF4-FFF2-40B4-BE49-F238E27FC236}">
                  <a16:creationId xmlns:a16="http://schemas.microsoft.com/office/drawing/2014/main" id="{64668EF9-2008-C67B-CF99-53820FB3EB64}"/>
                </a:ext>
              </a:extLst>
            </p:cNvPr>
            <p:cNvSpPr>
              <a:spLocks noChangeArrowheads="1"/>
            </p:cNvSpPr>
            <p:nvPr/>
          </p:nvSpPr>
          <p:spPr bwMode="auto">
            <a:xfrm>
              <a:off x="3515" y="1343"/>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Ge</a:t>
              </a:r>
            </a:p>
          </p:txBody>
        </p:sp>
        <p:sp>
          <p:nvSpPr>
            <p:cNvPr id="57" name="Rectangle 56">
              <a:extLst>
                <a:ext uri="{FF2B5EF4-FFF2-40B4-BE49-F238E27FC236}">
                  <a16:creationId xmlns:a16="http://schemas.microsoft.com/office/drawing/2014/main" id="{75AFB20F-5F04-D623-F331-E2AAE3056F08}"/>
                </a:ext>
              </a:extLst>
            </p:cNvPr>
            <p:cNvSpPr>
              <a:spLocks noChangeArrowheads="1"/>
            </p:cNvSpPr>
            <p:nvPr/>
          </p:nvSpPr>
          <p:spPr bwMode="auto">
            <a:xfrm>
              <a:off x="3515"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Sn</a:t>
              </a:r>
            </a:p>
          </p:txBody>
        </p:sp>
        <p:sp>
          <p:nvSpPr>
            <p:cNvPr id="58" name="Rectangle 57">
              <a:extLst>
                <a:ext uri="{FF2B5EF4-FFF2-40B4-BE49-F238E27FC236}">
                  <a16:creationId xmlns:a16="http://schemas.microsoft.com/office/drawing/2014/main" id="{1D55B983-09FE-DAAD-5274-BA26FAD02995}"/>
                </a:ext>
              </a:extLst>
            </p:cNvPr>
            <p:cNvSpPr>
              <a:spLocks noChangeArrowheads="1"/>
            </p:cNvSpPr>
            <p:nvPr/>
          </p:nvSpPr>
          <p:spPr bwMode="auto">
            <a:xfrm>
              <a:off x="3515" y="1797"/>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Pb</a:t>
              </a:r>
            </a:p>
          </p:txBody>
        </p:sp>
        <p:sp>
          <p:nvSpPr>
            <p:cNvPr id="59" name="Rectangle 58">
              <a:extLst>
                <a:ext uri="{FF2B5EF4-FFF2-40B4-BE49-F238E27FC236}">
                  <a16:creationId xmlns:a16="http://schemas.microsoft.com/office/drawing/2014/main" id="{B04BE438-4101-9573-53A6-A2E9BB7E3FB7}"/>
                </a:ext>
              </a:extLst>
            </p:cNvPr>
            <p:cNvSpPr>
              <a:spLocks noChangeArrowheads="1"/>
            </p:cNvSpPr>
            <p:nvPr/>
          </p:nvSpPr>
          <p:spPr bwMode="auto">
            <a:xfrm>
              <a:off x="3742" y="890"/>
              <a:ext cx="230" cy="228"/>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N</a:t>
              </a:r>
            </a:p>
          </p:txBody>
        </p:sp>
        <p:sp>
          <p:nvSpPr>
            <p:cNvPr id="60" name="Rectangle 59">
              <a:extLst>
                <a:ext uri="{FF2B5EF4-FFF2-40B4-BE49-F238E27FC236}">
                  <a16:creationId xmlns:a16="http://schemas.microsoft.com/office/drawing/2014/main" id="{9783F622-68EC-EBD3-A614-9B9B538E9691}"/>
                </a:ext>
              </a:extLst>
            </p:cNvPr>
            <p:cNvSpPr>
              <a:spLocks noChangeArrowheads="1"/>
            </p:cNvSpPr>
            <p:nvPr/>
          </p:nvSpPr>
          <p:spPr bwMode="auto">
            <a:xfrm>
              <a:off x="3742" y="1117"/>
              <a:ext cx="230"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a:t>
              </a:r>
            </a:p>
          </p:txBody>
        </p:sp>
        <p:sp>
          <p:nvSpPr>
            <p:cNvPr id="61" name="Rectangle 60">
              <a:extLst>
                <a:ext uri="{FF2B5EF4-FFF2-40B4-BE49-F238E27FC236}">
                  <a16:creationId xmlns:a16="http://schemas.microsoft.com/office/drawing/2014/main" id="{3A08ABBD-4EB8-4527-69C8-0197D5BF44CB}"/>
                </a:ext>
              </a:extLst>
            </p:cNvPr>
            <p:cNvSpPr>
              <a:spLocks noChangeArrowheads="1"/>
            </p:cNvSpPr>
            <p:nvPr/>
          </p:nvSpPr>
          <p:spPr bwMode="auto">
            <a:xfrm>
              <a:off x="3742" y="1343"/>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As</a:t>
              </a:r>
            </a:p>
          </p:txBody>
        </p:sp>
        <p:sp>
          <p:nvSpPr>
            <p:cNvPr id="62" name="Rectangle 61">
              <a:extLst>
                <a:ext uri="{FF2B5EF4-FFF2-40B4-BE49-F238E27FC236}">
                  <a16:creationId xmlns:a16="http://schemas.microsoft.com/office/drawing/2014/main" id="{75B62EF9-BA89-43A4-2B2C-6AD5AA6AF503}"/>
                </a:ext>
              </a:extLst>
            </p:cNvPr>
            <p:cNvSpPr>
              <a:spLocks noChangeArrowheads="1"/>
            </p:cNvSpPr>
            <p:nvPr/>
          </p:nvSpPr>
          <p:spPr bwMode="auto">
            <a:xfrm>
              <a:off x="3742" y="1570"/>
              <a:ext cx="230"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Sb</a:t>
              </a:r>
            </a:p>
          </p:txBody>
        </p:sp>
        <p:sp>
          <p:nvSpPr>
            <p:cNvPr id="63" name="Rectangle 62">
              <a:extLst>
                <a:ext uri="{FF2B5EF4-FFF2-40B4-BE49-F238E27FC236}">
                  <a16:creationId xmlns:a16="http://schemas.microsoft.com/office/drawing/2014/main" id="{FA690D3F-99BA-D86D-E32F-183638F8C559}"/>
                </a:ext>
              </a:extLst>
            </p:cNvPr>
            <p:cNvSpPr>
              <a:spLocks noChangeArrowheads="1"/>
            </p:cNvSpPr>
            <p:nvPr/>
          </p:nvSpPr>
          <p:spPr bwMode="auto">
            <a:xfrm>
              <a:off x="3742" y="1797"/>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dirty="0">
                  <a:effectLst>
                    <a:outerShdw blurRad="38100" dist="38100" dir="2700000" algn="tl">
                      <a:srgbClr val="FFFFFF"/>
                    </a:outerShdw>
                  </a:effectLst>
                  <a:latin typeface="Century Schoolbook" pitchFamily="18" charset="0"/>
                  <a:ea typeface="ＭＳ Ｐゴシック" pitchFamily="34" charset="-128"/>
                </a:rPr>
                <a:t>Bi</a:t>
              </a:r>
            </a:p>
          </p:txBody>
        </p:sp>
        <p:sp>
          <p:nvSpPr>
            <p:cNvPr id="64" name="Rectangle 63">
              <a:extLst>
                <a:ext uri="{FF2B5EF4-FFF2-40B4-BE49-F238E27FC236}">
                  <a16:creationId xmlns:a16="http://schemas.microsoft.com/office/drawing/2014/main" id="{4413EE13-9098-CB21-EE8C-BF69C94CD5B2}"/>
                </a:ext>
              </a:extLst>
            </p:cNvPr>
            <p:cNvSpPr>
              <a:spLocks noChangeArrowheads="1"/>
            </p:cNvSpPr>
            <p:nvPr/>
          </p:nvSpPr>
          <p:spPr bwMode="auto">
            <a:xfrm>
              <a:off x="3969" y="890"/>
              <a:ext cx="227" cy="228"/>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O</a:t>
              </a:r>
            </a:p>
          </p:txBody>
        </p:sp>
        <p:sp>
          <p:nvSpPr>
            <p:cNvPr id="65" name="Rectangle 64">
              <a:extLst>
                <a:ext uri="{FF2B5EF4-FFF2-40B4-BE49-F238E27FC236}">
                  <a16:creationId xmlns:a16="http://schemas.microsoft.com/office/drawing/2014/main" id="{E0D33F68-D76A-4ED2-D335-EB5A267F6690}"/>
                </a:ext>
              </a:extLst>
            </p:cNvPr>
            <p:cNvSpPr>
              <a:spLocks noChangeArrowheads="1"/>
            </p:cNvSpPr>
            <p:nvPr/>
          </p:nvSpPr>
          <p:spPr bwMode="auto">
            <a:xfrm>
              <a:off x="3969" y="1117"/>
              <a:ext cx="227" cy="227"/>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S</a:t>
              </a:r>
            </a:p>
          </p:txBody>
        </p:sp>
        <p:sp>
          <p:nvSpPr>
            <p:cNvPr id="66" name="Rectangle 65">
              <a:extLst>
                <a:ext uri="{FF2B5EF4-FFF2-40B4-BE49-F238E27FC236}">
                  <a16:creationId xmlns:a16="http://schemas.microsoft.com/office/drawing/2014/main" id="{4233677C-4997-60F1-36B0-89DDC8AD492C}"/>
                </a:ext>
              </a:extLst>
            </p:cNvPr>
            <p:cNvSpPr>
              <a:spLocks noChangeArrowheads="1"/>
            </p:cNvSpPr>
            <p:nvPr/>
          </p:nvSpPr>
          <p:spPr bwMode="auto">
            <a:xfrm>
              <a:off x="3969" y="1343"/>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dirty="0">
                  <a:effectLst>
                    <a:outerShdw blurRad="38100" dist="38100" dir="2700000" algn="tl">
                      <a:srgbClr val="FFFFFF"/>
                    </a:outerShdw>
                  </a:effectLst>
                  <a:latin typeface="Century Schoolbook" pitchFamily="18" charset="0"/>
                  <a:ea typeface="ＭＳ Ｐゴシック" pitchFamily="34" charset="-128"/>
                </a:rPr>
                <a:t>Se</a:t>
              </a:r>
            </a:p>
          </p:txBody>
        </p:sp>
        <p:sp>
          <p:nvSpPr>
            <p:cNvPr id="67" name="Rectangle 66">
              <a:extLst>
                <a:ext uri="{FF2B5EF4-FFF2-40B4-BE49-F238E27FC236}">
                  <a16:creationId xmlns:a16="http://schemas.microsoft.com/office/drawing/2014/main" id="{93801192-C0E1-18FF-AC80-63260B0DC1F5}"/>
                </a:ext>
              </a:extLst>
            </p:cNvPr>
            <p:cNvSpPr>
              <a:spLocks noChangeArrowheads="1"/>
            </p:cNvSpPr>
            <p:nvPr/>
          </p:nvSpPr>
          <p:spPr bwMode="auto">
            <a:xfrm>
              <a:off x="3969" y="1570"/>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dirty="0" err="1">
                  <a:effectLst>
                    <a:outerShdw blurRad="38100" dist="38100" dir="2700000" algn="tl">
                      <a:srgbClr val="FFFFFF"/>
                    </a:outerShdw>
                  </a:effectLst>
                  <a:latin typeface="Century Schoolbook" pitchFamily="18" charset="0"/>
                  <a:ea typeface="ＭＳ Ｐゴシック" pitchFamily="34" charset="-128"/>
                </a:rPr>
                <a:t>Te</a:t>
              </a:r>
              <a:endParaRPr lang="en-GB" sz="1600" b="1" dirty="0">
                <a:effectLst>
                  <a:outerShdw blurRad="38100" dist="38100" dir="2700000" algn="tl">
                    <a:srgbClr val="FFFFFF"/>
                  </a:outerShdw>
                </a:effectLst>
                <a:latin typeface="Century Schoolbook" pitchFamily="18" charset="0"/>
                <a:ea typeface="ＭＳ Ｐゴシック" pitchFamily="34" charset="-128"/>
              </a:endParaRPr>
            </a:p>
          </p:txBody>
        </p:sp>
        <p:sp>
          <p:nvSpPr>
            <p:cNvPr id="68" name="Rectangle 67">
              <a:extLst>
                <a:ext uri="{FF2B5EF4-FFF2-40B4-BE49-F238E27FC236}">
                  <a16:creationId xmlns:a16="http://schemas.microsoft.com/office/drawing/2014/main" id="{F712654E-9C4D-3129-F082-059F80D1F4B2}"/>
                </a:ext>
              </a:extLst>
            </p:cNvPr>
            <p:cNvSpPr>
              <a:spLocks noChangeArrowheads="1"/>
            </p:cNvSpPr>
            <p:nvPr/>
          </p:nvSpPr>
          <p:spPr bwMode="auto">
            <a:xfrm>
              <a:off x="3969" y="1797"/>
              <a:ext cx="227" cy="228"/>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Po</a:t>
              </a:r>
            </a:p>
          </p:txBody>
        </p:sp>
        <p:sp>
          <p:nvSpPr>
            <p:cNvPr id="69" name="Rectangle 68">
              <a:extLst>
                <a:ext uri="{FF2B5EF4-FFF2-40B4-BE49-F238E27FC236}">
                  <a16:creationId xmlns:a16="http://schemas.microsoft.com/office/drawing/2014/main" id="{C7757869-F244-1D63-7D73-05A22B913A9E}"/>
                </a:ext>
              </a:extLst>
            </p:cNvPr>
            <p:cNvSpPr>
              <a:spLocks noChangeArrowheads="1"/>
            </p:cNvSpPr>
            <p:nvPr/>
          </p:nvSpPr>
          <p:spPr bwMode="auto">
            <a:xfrm>
              <a:off x="4195" y="890"/>
              <a:ext cx="230" cy="228"/>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F</a:t>
              </a:r>
            </a:p>
          </p:txBody>
        </p:sp>
        <p:sp>
          <p:nvSpPr>
            <p:cNvPr id="70" name="Rectangle 69">
              <a:extLst>
                <a:ext uri="{FF2B5EF4-FFF2-40B4-BE49-F238E27FC236}">
                  <a16:creationId xmlns:a16="http://schemas.microsoft.com/office/drawing/2014/main" id="{ED99E40A-BE37-E778-F7A9-93AAD46A44C8}"/>
                </a:ext>
              </a:extLst>
            </p:cNvPr>
            <p:cNvSpPr>
              <a:spLocks noChangeArrowheads="1"/>
            </p:cNvSpPr>
            <p:nvPr/>
          </p:nvSpPr>
          <p:spPr bwMode="auto">
            <a:xfrm>
              <a:off x="4195" y="1117"/>
              <a:ext cx="230" cy="227"/>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Cl</a:t>
              </a:r>
            </a:p>
          </p:txBody>
        </p:sp>
        <p:sp>
          <p:nvSpPr>
            <p:cNvPr id="71" name="Rectangle 70">
              <a:extLst>
                <a:ext uri="{FF2B5EF4-FFF2-40B4-BE49-F238E27FC236}">
                  <a16:creationId xmlns:a16="http://schemas.microsoft.com/office/drawing/2014/main" id="{566A3FC1-26DC-6DCB-530C-458765F5ED2B}"/>
                </a:ext>
              </a:extLst>
            </p:cNvPr>
            <p:cNvSpPr>
              <a:spLocks noChangeArrowheads="1"/>
            </p:cNvSpPr>
            <p:nvPr/>
          </p:nvSpPr>
          <p:spPr bwMode="auto">
            <a:xfrm>
              <a:off x="4195" y="1344"/>
              <a:ext cx="230" cy="228"/>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Br</a:t>
              </a:r>
            </a:p>
          </p:txBody>
        </p:sp>
        <p:sp>
          <p:nvSpPr>
            <p:cNvPr id="72" name="Rectangle 71">
              <a:extLst>
                <a:ext uri="{FF2B5EF4-FFF2-40B4-BE49-F238E27FC236}">
                  <a16:creationId xmlns:a16="http://schemas.microsoft.com/office/drawing/2014/main" id="{540629B0-E9C5-4C30-CCA3-A9558244252A}"/>
                </a:ext>
              </a:extLst>
            </p:cNvPr>
            <p:cNvSpPr>
              <a:spLocks noChangeArrowheads="1"/>
            </p:cNvSpPr>
            <p:nvPr/>
          </p:nvSpPr>
          <p:spPr bwMode="auto">
            <a:xfrm>
              <a:off x="4195" y="1570"/>
              <a:ext cx="230" cy="227"/>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I</a:t>
              </a:r>
            </a:p>
          </p:txBody>
        </p:sp>
        <p:sp>
          <p:nvSpPr>
            <p:cNvPr id="73" name="Rectangle 72">
              <a:extLst>
                <a:ext uri="{FF2B5EF4-FFF2-40B4-BE49-F238E27FC236}">
                  <a16:creationId xmlns:a16="http://schemas.microsoft.com/office/drawing/2014/main" id="{A6239601-F8F0-8FA5-63CE-1971EA65F197}"/>
                </a:ext>
              </a:extLst>
            </p:cNvPr>
            <p:cNvSpPr>
              <a:spLocks noChangeArrowheads="1"/>
            </p:cNvSpPr>
            <p:nvPr/>
          </p:nvSpPr>
          <p:spPr bwMode="auto">
            <a:xfrm>
              <a:off x="4195" y="1797"/>
              <a:ext cx="230" cy="228"/>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At</a:t>
              </a:r>
            </a:p>
          </p:txBody>
        </p:sp>
        <p:sp>
          <p:nvSpPr>
            <p:cNvPr id="74" name="Rectangle 73">
              <a:extLst>
                <a:ext uri="{FF2B5EF4-FFF2-40B4-BE49-F238E27FC236}">
                  <a16:creationId xmlns:a16="http://schemas.microsoft.com/office/drawing/2014/main" id="{54AA2E5A-8FAC-7C23-EDF4-AF7D8E8BA8CF}"/>
                </a:ext>
              </a:extLst>
            </p:cNvPr>
            <p:cNvSpPr>
              <a:spLocks noChangeArrowheads="1"/>
            </p:cNvSpPr>
            <p:nvPr/>
          </p:nvSpPr>
          <p:spPr bwMode="auto">
            <a:xfrm>
              <a:off x="4422" y="663"/>
              <a:ext cx="227" cy="227"/>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He</a:t>
              </a:r>
            </a:p>
          </p:txBody>
        </p:sp>
        <p:sp>
          <p:nvSpPr>
            <p:cNvPr id="75" name="Rectangle 74">
              <a:extLst>
                <a:ext uri="{FF2B5EF4-FFF2-40B4-BE49-F238E27FC236}">
                  <a16:creationId xmlns:a16="http://schemas.microsoft.com/office/drawing/2014/main" id="{44C7FAEB-9743-E608-E717-6A1BD2CACBCF}"/>
                </a:ext>
              </a:extLst>
            </p:cNvPr>
            <p:cNvSpPr>
              <a:spLocks noChangeArrowheads="1"/>
            </p:cNvSpPr>
            <p:nvPr/>
          </p:nvSpPr>
          <p:spPr bwMode="auto">
            <a:xfrm>
              <a:off x="4422" y="890"/>
              <a:ext cx="227" cy="228"/>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Ne</a:t>
              </a:r>
            </a:p>
          </p:txBody>
        </p:sp>
        <p:sp>
          <p:nvSpPr>
            <p:cNvPr id="76" name="Rectangle 75">
              <a:extLst>
                <a:ext uri="{FF2B5EF4-FFF2-40B4-BE49-F238E27FC236}">
                  <a16:creationId xmlns:a16="http://schemas.microsoft.com/office/drawing/2014/main" id="{019CC959-0E71-52F8-771D-34FADA953B37}"/>
                </a:ext>
              </a:extLst>
            </p:cNvPr>
            <p:cNvSpPr>
              <a:spLocks noChangeArrowheads="1"/>
            </p:cNvSpPr>
            <p:nvPr/>
          </p:nvSpPr>
          <p:spPr bwMode="auto">
            <a:xfrm>
              <a:off x="4422" y="1117"/>
              <a:ext cx="227" cy="227"/>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Ar</a:t>
              </a:r>
            </a:p>
          </p:txBody>
        </p:sp>
        <p:sp>
          <p:nvSpPr>
            <p:cNvPr id="77" name="Rectangle 76">
              <a:extLst>
                <a:ext uri="{FF2B5EF4-FFF2-40B4-BE49-F238E27FC236}">
                  <a16:creationId xmlns:a16="http://schemas.microsoft.com/office/drawing/2014/main" id="{6BF0B0BF-52FB-7ED6-01E1-C6C85D697613}"/>
                </a:ext>
              </a:extLst>
            </p:cNvPr>
            <p:cNvSpPr>
              <a:spLocks noChangeArrowheads="1"/>
            </p:cNvSpPr>
            <p:nvPr/>
          </p:nvSpPr>
          <p:spPr bwMode="auto">
            <a:xfrm>
              <a:off x="4422" y="1344"/>
              <a:ext cx="227" cy="228"/>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Kr</a:t>
              </a:r>
            </a:p>
          </p:txBody>
        </p:sp>
        <p:sp>
          <p:nvSpPr>
            <p:cNvPr id="78" name="Rectangle 77">
              <a:extLst>
                <a:ext uri="{FF2B5EF4-FFF2-40B4-BE49-F238E27FC236}">
                  <a16:creationId xmlns:a16="http://schemas.microsoft.com/office/drawing/2014/main" id="{829B2545-3308-DAE6-DACF-3CB79BD2BC88}"/>
                </a:ext>
              </a:extLst>
            </p:cNvPr>
            <p:cNvSpPr>
              <a:spLocks noChangeArrowheads="1"/>
            </p:cNvSpPr>
            <p:nvPr/>
          </p:nvSpPr>
          <p:spPr bwMode="auto">
            <a:xfrm>
              <a:off x="4422" y="1570"/>
              <a:ext cx="227" cy="227"/>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Xe</a:t>
              </a:r>
            </a:p>
          </p:txBody>
        </p:sp>
        <p:sp>
          <p:nvSpPr>
            <p:cNvPr id="79" name="Rectangle 78">
              <a:extLst>
                <a:ext uri="{FF2B5EF4-FFF2-40B4-BE49-F238E27FC236}">
                  <a16:creationId xmlns:a16="http://schemas.microsoft.com/office/drawing/2014/main" id="{6C8D6D36-E46F-D5CD-CEA3-3ACE07E55504}"/>
                </a:ext>
              </a:extLst>
            </p:cNvPr>
            <p:cNvSpPr>
              <a:spLocks noChangeArrowheads="1"/>
            </p:cNvSpPr>
            <p:nvPr/>
          </p:nvSpPr>
          <p:spPr bwMode="auto">
            <a:xfrm>
              <a:off x="4422" y="1797"/>
              <a:ext cx="227" cy="228"/>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Rn</a:t>
              </a:r>
            </a:p>
          </p:txBody>
        </p:sp>
        <p:sp>
          <p:nvSpPr>
            <p:cNvPr id="80" name="Rectangle 79">
              <a:extLst>
                <a:ext uri="{FF2B5EF4-FFF2-40B4-BE49-F238E27FC236}">
                  <a16:creationId xmlns:a16="http://schemas.microsoft.com/office/drawing/2014/main" id="{14507695-F6D7-89AE-88D9-894549ED99A3}"/>
                </a:ext>
              </a:extLst>
            </p:cNvPr>
            <p:cNvSpPr>
              <a:spLocks noChangeArrowheads="1"/>
            </p:cNvSpPr>
            <p:nvPr/>
          </p:nvSpPr>
          <p:spPr bwMode="auto">
            <a:xfrm>
              <a:off x="1473" y="2296"/>
              <a:ext cx="227" cy="228"/>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Ce</a:t>
              </a:r>
            </a:p>
          </p:txBody>
        </p:sp>
        <p:sp>
          <p:nvSpPr>
            <p:cNvPr id="81" name="Rectangle 80">
              <a:extLst>
                <a:ext uri="{FF2B5EF4-FFF2-40B4-BE49-F238E27FC236}">
                  <a16:creationId xmlns:a16="http://schemas.microsoft.com/office/drawing/2014/main" id="{22114E13-39BC-0A54-44C4-2631DBBD95ED}"/>
                </a:ext>
              </a:extLst>
            </p:cNvPr>
            <p:cNvSpPr>
              <a:spLocks noChangeArrowheads="1"/>
            </p:cNvSpPr>
            <p:nvPr/>
          </p:nvSpPr>
          <p:spPr bwMode="auto">
            <a:xfrm>
              <a:off x="1700" y="2296"/>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Pr</a:t>
              </a:r>
            </a:p>
          </p:txBody>
        </p:sp>
        <p:sp>
          <p:nvSpPr>
            <p:cNvPr id="82" name="Rectangle 81">
              <a:extLst>
                <a:ext uri="{FF2B5EF4-FFF2-40B4-BE49-F238E27FC236}">
                  <a16:creationId xmlns:a16="http://schemas.microsoft.com/office/drawing/2014/main" id="{2ECD66EC-C1C3-F38E-9F89-B558B3063B60}"/>
                </a:ext>
              </a:extLst>
            </p:cNvPr>
            <p:cNvSpPr>
              <a:spLocks noChangeArrowheads="1"/>
            </p:cNvSpPr>
            <p:nvPr/>
          </p:nvSpPr>
          <p:spPr bwMode="auto">
            <a:xfrm>
              <a:off x="1927" y="2296"/>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Nd</a:t>
              </a:r>
            </a:p>
          </p:txBody>
        </p:sp>
        <p:sp>
          <p:nvSpPr>
            <p:cNvPr id="83" name="Rectangle 82">
              <a:extLst>
                <a:ext uri="{FF2B5EF4-FFF2-40B4-BE49-F238E27FC236}">
                  <a16:creationId xmlns:a16="http://schemas.microsoft.com/office/drawing/2014/main" id="{B12AEBEA-E963-33AD-B016-C616D279CDE4}"/>
                </a:ext>
              </a:extLst>
            </p:cNvPr>
            <p:cNvSpPr>
              <a:spLocks noChangeArrowheads="1"/>
            </p:cNvSpPr>
            <p:nvPr/>
          </p:nvSpPr>
          <p:spPr bwMode="auto">
            <a:xfrm>
              <a:off x="2154" y="2296"/>
              <a:ext cx="229"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Pm</a:t>
              </a:r>
            </a:p>
          </p:txBody>
        </p:sp>
        <p:sp>
          <p:nvSpPr>
            <p:cNvPr id="84" name="Rectangle 83">
              <a:extLst>
                <a:ext uri="{FF2B5EF4-FFF2-40B4-BE49-F238E27FC236}">
                  <a16:creationId xmlns:a16="http://schemas.microsoft.com/office/drawing/2014/main" id="{3F0771AB-F2C2-ADA4-4331-0F3CB9F1C60B}"/>
                </a:ext>
              </a:extLst>
            </p:cNvPr>
            <p:cNvSpPr>
              <a:spLocks noChangeArrowheads="1"/>
            </p:cNvSpPr>
            <p:nvPr/>
          </p:nvSpPr>
          <p:spPr bwMode="auto">
            <a:xfrm>
              <a:off x="2380" y="2296"/>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Sm</a:t>
              </a:r>
            </a:p>
          </p:txBody>
        </p:sp>
        <p:sp>
          <p:nvSpPr>
            <p:cNvPr id="85" name="Rectangle 84">
              <a:extLst>
                <a:ext uri="{FF2B5EF4-FFF2-40B4-BE49-F238E27FC236}">
                  <a16:creationId xmlns:a16="http://schemas.microsoft.com/office/drawing/2014/main" id="{3B1293DC-4C2F-7BCA-DA70-76D0037E7C5C}"/>
                </a:ext>
              </a:extLst>
            </p:cNvPr>
            <p:cNvSpPr>
              <a:spLocks noChangeArrowheads="1"/>
            </p:cNvSpPr>
            <p:nvPr/>
          </p:nvSpPr>
          <p:spPr bwMode="auto">
            <a:xfrm>
              <a:off x="2607" y="2296"/>
              <a:ext cx="229"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Eu</a:t>
              </a:r>
            </a:p>
          </p:txBody>
        </p:sp>
        <p:sp>
          <p:nvSpPr>
            <p:cNvPr id="86" name="Rectangle 85">
              <a:extLst>
                <a:ext uri="{FF2B5EF4-FFF2-40B4-BE49-F238E27FC236}">
                  <a16:creationId xmlns:a16="http://schemas.microsoft.com/office/drawing/2014/main" id="{0758D077-469C-EDAC-C751-257336380A06}"/>
                </a:ext>
              </a:extLst>
            </p:cNvPr>
            <p:cNvSpPr>
              <a:spLocks noChangeArrowheads="1"/>
            </p:cNvSpPr>
            <p:nvPr/>
          </p:nvSpPr>
          <p:spPr bwMode="auto">
            <a:xfrm>
              <a:off x="2834" y="2296"/>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Gd</a:t>
              </a:r>
            </a:p>
          </p:txBody>
        </p:sp>
        <p:sp>
          <p:nvSpPr>
            <p:cNvPr id="87" name="Rectangle 86">
              <a:extLst>
                <a:ext uri="{FF2B5EF4-FFF2-40B4-BE49-F238E27FC236}">
                  <a16:creationId xmlns:a16="http://schemas.microsoft.com/office/drawing/2014/main" id="{6820ADC2-964B-A434-F8BE-7455ED89C391}"/>
                </a:ext>
              </a:extLst>
            </p:cNvPr>
            <p:cNvSpPr>
              <a:spLocks noChangeArrowheads="1"/>
            </p:cNvSpPr>
            <p:nvPr/>
          </p:nvSpPr>
          <p:spPr bwMode="auto">
            <a:xfrm>
              <a:off x="3061" y="2296"/>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Tb</a:t>
              </a:r>
            </a:p>
          </p:txBody>
        </p:sp>
        <p:sp>
          <p:nvSpPr>
            <p:cNvPr id="88" name="Rectangle 87">
              <a:extLst>
                <a:ext uri="{FF2B5EF4-FFF2-40B4-BE49-F238E27FC236}">
                  <a16:creationId xmlns:a16="http://schemas.microsoft.com/office/drawing/2014/main" id="{8CFBC9B4-33CD-5204-4274-2D0199D97A94}"/>
                </a:ext>
              </a:extLst>
            </p:cNvPr>
            <p:cNvSpPr>
              <a:spLocks noChangeArrowheads="1"/>
            </p:cNvSpPr>
            <p:nvPr/>
          </p:nvSpPr>
          <p:spPr bwMode="auto">
            <a:xfrm>
              <a:off x="3287" y="2296"/>
              <a:ext cx="228"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Dy</a:t>
              </a:r>
            </a:p>
          </p:txBody>
        </p:sp>
        <p:sp>
          <p:nvSpPr>
            <p:cNvPr id="89" name="Rectangle 88">
              <a:extLst>
                <a:ext uri="{FF2B5EF4-FFF2-40B4-BE49-F238E27FC236}">
                  <a16:creationId xmlns:a16="http://schemas.microsoft.com/office/drawing/2014/main" id="{29836ED7-3A07-7633-6AB8-E4C6A274B643}"/>
                </a:ext>
              </a:extLst>
            </p:cNvPr>
            <p:cNvSpPr>
              <a:spLocks noChangeArrowheads="1"/>
            </p:cNvSpPr>
            <p:nvPr/>
          </p:nvSpPr>
          <p:spPr bwMode="auto">
            <a:xfrm>
              <a:off x="3515" y="2296"/>
              <a:ext cx="227"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Ho</a:t>
              </a:r>
            </a:p>
          </p:txBody>
        </p:sp>
        <p:sp>
          <p:nvSpPr>
            <p:cNvPr id="90" name="Rectangle 89">
              <a:extLst>
                <a:ext uri="{FF2B5EF4-FFF2-40B4-BE49-F238E27FC236}">
                  <a16:creationId xmlns:a16="http://schemas.microsoft.com/office/drawing/2014/main" id="{E5A71EAE-E0D0-2552-C7CD-2D0873F16754}"/>
                </a:ext>
              </a:extLst>
            </p:cNvPr>
            <p:cNvSpPr>
              <a:spLocks noChangeArrowheads="1"/>
            </p:cNvSpPr>
            <p:nvPr/>
          </p:nvSpPr>
          <p:spPr bwMode="auto">
            <a:xfrm>
              <a:off x="3742" y="2296"/>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Er</a:t>
              </a:r>
            </a:p>
          </p:txBody>
        </p:sp>
        <p:sp>
          <p:nvSpPr>
            <p:cNvPr id="91" name="Rectangle 90">
              <a:extLst>
                <a:ext uri="{FF2B5EF4-FFF2-40B4-BE49-F238E27FC236}">
                  <a16:creationId xmlns:a16="http://schemas.microsoft.com/office/drawing/2014/main" id="{ACA42DF0-5DB5-17DA-E50F-6CC30B593C16}"/>
                </a:ext>
              </a:extLst>
            </p:cNvPr>
            <p:cNvSpPr>
              <a:spLocks noChangeArrowheads="1"/>
            </p:cNvSpPr>
            <p:nvPr/>
          </p:nvSpPr>
          <p:spPr bwMode="auto">
            <a:xfrm>
              <a:off x="3969" y="2296"/>
              <a:ext cx="227" cy="228"/>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Tm</a:t>
              </a:r>
            </a:p>
          </p:txBody>
        </p:sp>
        <p:sp>
          <p:nvSpPr>
            <p:cNvPr id="92" name="Rectangle 91">
              <a:extLst>
                <a:ext uri="{FF2B5EF4-FFF2-40B4-BE49-F238E27FC236}">
                  <a16:creationId xmlns:a16="http://schemas.microsoft.com/office/drawing/2014/main" id="{14A0A781-3E0B-D49A-D5AB-65C72F647469}"/>
                </a:ext>
              </a:extLst>
            </p:cNvPr>
            <p:cNvSpPr>
              <a:spLocks noChangeArrowheads="1"/>
            </p:cNvSpPr>
            <p:nvPr/>
          </p:nvSpPr>
          <p:spPr bwMode="auto">
            <a:xfrm>
              <a:off x="4195" y="2296"/>
              <a:ext cx="230" cy="228"/>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Yb</a:t>
              </a:r>
            </a:p>
          </p:txBody>
        </p:sp>
        <p:sp>
          <p:nvSpPr>
            <p:cNvPr id="93" name="Rectangle 92">
              <a:extLst>
                <a:ext uri="{FF2B5EF4-FFF2-40B4-BE49-F238E27FC236}">
                  <a16:creationId xmlns:a16="http://schemas.microsoft.com/office/drawing/2014/main" id="{812C6BE5-753D-5337-E1B6-C7CCF034AA92}"/>
                </a:ext>
              </a:extLst>
            </p:cNvPr>
            <p:cNvSpPr>
              <a:spLocks noChangeArrowheads="1"/>
            </p:cNvSpPr>
            <p:nvPr/>
          </p:nvSpPr>
          <p:spPr bwMode="auto">
            <a:xfrm>
              <a:off x="4422" y="2296"/>
              <a:ext cx="227" cy="228"/>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Lu</a:t>
              </a:r>
            </a:p>
          </p:txBody>
        </p:sp>
        <p:sp>
          <p:nvSpPr>
            <p:cNvPr id="94" name="Rectangle 93">
              <a:extLst>
                <a:ext uri="{FF2B5EF4-FFF2-40B4-BE49-F238E27FC236}">
                  <a16:creationId xmlns:a16="http://schemas.microsoft.com/office/drawing/2014/main" id="{978D4FC7-32E4-3D78-425C-DE51BF7DEBC9}"/>
                </a:ext>
              </a:extLst>
            </p:cNvPr>
            <p:cNvSpPr>
              <a:spLocks noChangeArrowheads="1"/>
            </p:cNvSpPr>
            <p:nvPr/>
          </p:nvSpPr>
          <p:spPr bwMode="auto">
            <a:xfrm>
              <a:off x="1473" y="2523"/>
              <a:ext cx="227" cy="227"/>
            </a:xfrm>
            <a:prstGeom prst="rect">
              <a:avLst/>
            </a:prstGeom>
            <a:solidFill>
              <a:srgbClr val="0000FF"/>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Th</a:t>
              </a:r>
            </a:p>
          </p:txBody>
        </p:sp>
        <p:sp>
          <p:nvSpPr>
            <p:cNvPr id="95" name="Rectangle 94">
              <a:extLst>
                <a:ext uri="{FF2B5EF4-FFF2-40B4-BE49-F238E27FC236}">
                  <a16:creationId xmlns:a16="http://schemas.microsoft.com/office/drawing/2014/main" id="{A0A2408D-40A1-B5ED-013B-E4BCB4530D30}"/>
                </a:ext>
              </a:extLst>
            </p:cNvPr>
            <p:cNvSpPr>
              <a:spLocks noChangeArrowheads="1"/>
            </p:cNvSpPr>
            <p:nvPr/>
          </p:nvSpPr>
          <p:spPr bwMode="auto">
            <a:xfrm>
              <a:off x="1700" y="2523"/>
              <a:ext cx="230"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Pa</a:t>
              </a:r>
            </a:p>
          </p:txBody>
        </p:sp>
        <p:sp>
          <p:nvSpPr>
            <p:cNvPr id="96" name="Rectangle 95">
              <a:extLst>
                <a:ext uri="{FF2B5EF4-FFF2-40B4-BE49-F238E27FC236}">
                  <a16:creationId xmlns:a16="http://schemas.microsoft.com/office/drawing/2014/main" id="{53C432FA-7A73-A745-E06D-3CA509A53BFA}"/>
                </a:ext>
              </a:extLst>
            </p:cNvPr>
            <p:cNvSpPr>
              <a:spLocks noChangeArrowheads="1"/>
            </p:cNvSpPr>
            <p:nvPr/>
          </p:nvSpPr>
          <p:spPr bwMode="auto">
            <a:xfrm>
              <a:off x="1927" y="2523"/>
              <a:ext cx="227" cy="227"/>
            </a:xfrm>
            <a:prstGeom prst="rect">
              <a:avLst/>
            </a:prstGeom>
            <a:solidFill>
              <a:srgbClr val="FF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U</a:t>
              </a:r>
            </a:p>
          </p:txBody>
        </p:sp>
        <p:sp>
          <p:nvSpPr>
            <p:cNvPr id="97" name="Rectangle 96">
              <a:extLst>
                <a:ext uri="{FF2B5EF4-FFF2-40B4-BE49-F238E27FC236}">
                  <a16:creationId xmlns:a16="http://schemas.microsoft.com/office/drawing/2014/main" id="{7F55270E-4ED2-E8E1-EA5C-43BD3A80D919}"/>
                </a:ext>
              </a:extLst>
            </p:cNvPr>
            <p:cNvSpPr>
              <a:spLocks noChangeArrowheads="1"/>
            </p:cNvSpPr>
            <p:nvPr/>
          </p:nvSpPr>
          <p:spPr bwMode="auto">
            <a:xfrm>
              <a:off x="2154" y="2523"/>
              <a:ext cx="229"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Np</a:t>
              </a:r>
            </a:p>
          </p:txBody>
        </p:sp>
        <p:sp>
          <p:nvSpPr>
            <p:cNvPr id="98" name="Rectangle 97">
              <a:extLst>
                <a:ext uri="{FF2B5EF4-FFF2-40B4-BE49-F238E27FC236}">
                  <a16:creationId xmlns:a16="http://schemas.microsoft.com/office/drawing/2014/main" id="{48542FDE-22E0-BB0C-1172-922CE2F5E054}"/>
                </a:ext>
              </a:extLst>
            </p:cNvPr>
            <p:cNvSpPr>
              <a:spLocks noChangeArrowheads="1"/>
            </p:cNvSpPr>
            <p:nvPr/>
          </p:nvSpPr>
          <p:spPr bwMode="auto">
            <a:xfrm>
              <a:off x="2380" y="2523"/>
              <a:ext cx="227"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Pu</a:t>
              </a:r>
            </a:p>
          </p:txBody>
        </p:sp>
        <p:sp>
          <p:nvSpPr>
            <p:cNvPr id="99" name="Rectangle 98">
              <a:extLst>
                <a:ext uri="{FF2B5EF4-FFF2-40B4-BE49-F238E27FC236}">
                  <a16:creationId xmlns:a16="http://schemas.microsoft.com/office/drawing/2014/main" id="{ABF6907B-E2B7-8FC9-7A12-6AE94982B83F}"/>
                </a:ext>
              </a:extLst>
            </p:cNvPr>
            <p:cNvSpPr>
              <a:spLocks noChangeArrowheads="1"/>
            </p:cNvSpPr>
            <p:nvPr/>
          </p:nvSpPr>
          <p:spPr bwMode="auto">
            <a:xfrm>
              <a:off x="2607" y="2523"/>
              <a:ext cx="229"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Am</a:t>
              </a:r>
            </a:p>
          </p:txBody>
        </p:sp>
        <p:sp>
          <p:nvSpPr>
            <p:cNvPr id="100" name="Rectangle 99">
              <a:extLst>
                <a:ext uri="{FF2B5EF4-FFF2-40B4-BE49-F238E27FC236}">
                  <a16:creationId xmlns:a16="http://schemas.microsoft.com/office/drawing/2014/main" id="{68B1DB28-0575-539B-6219-0A9FB7CA5233}"/>
                </a:ext>
              </a:extLst>
            </p:cNvPr>
            <p:cNvSpPr>
              <a:spLocks noChangeArrowheads="1"/>
            </p:cNvSpPr>
            <p:nvPr/>
          </p:nvSpPr>
          <p:spPr bwMode="auto">
            <a:xfrm>
              <a:off x="2834" y="2523"/>
              <a:ext cx="227" cy="227"/>
            </a:xfrm>
            <a:prstGeom prst="rect">
              <a:avLst/>
            </a:prstGeom>
            <a:solidFill>
              <a:srgbClr val="00FF00"/>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Cm</a:t>
              </a:r>
            </a:p>
          </p:txBody>
        </p:sp>
        <p:sp>
          <p:nvSpPr>
            <p:cNvPr id="101" name="Rectangle 100">
              <a:extLst>
                <a:ext uri="{FF2B5EF4-FFF2-40B4-BE49-F238E27FC236}">
                  <a16:creationId xmlns:a16="http://schemas.microsoft.com/office/drawing/2014/main" id="{B2CAEA15-F7A9-1B99-EAE4-84B8C03CD10E}"/>
                </a:ext>
              </a:extLst>
            </p:cNvPr>
            <p:cNvSpPr>
              <a:spLocks noChangeArrowheads="1"/>
            </p:cNvSpPr>
            <p:nvPr/>
          </p:nvSpPr>
          <p:spPr bwMode="auto">
            <a:xfrm>
              <a:off x="3061" y="2523"/>
              <a:ext cx="227" cy="227"/>
            </a:xfrm>
            <a:prstGeom prst="rect">
              <a:avLst/>
            </a:prstGeom>
            <a:solidFill>
              <a:srgbClr val="FF00FF"/>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Bk</a:t>
              </a:r>
            </a:p>
          </p:txBody>
        </p:sp>
        <p:sp>
          <p:nvSpPr>
            <p:cNvPr id="102" name="Rectangle 101">
              <a:extLst>
                <a:ext uri="{FF2B5EF4-FFF2-40B4-BE49-F238E27FC236}">
                  <a16:creationId xmlns:a16="http://schemas.microsoft.com/office/drawing/2014/main" id="{ABDD6B17-BAA9-95DF-55AF-FFEA808C5745}"/>
                </a:ext>
              </a:extLst>
            </p:cNvPr>
            <p:cNvSpPr>
              <a:spLocks noChangeArrowheads="1"/>
            </p:cNvSpPr>
            <p:nvPr/>
          </p:nvSpPr>
          <p:spPr bwMode="auto">
            <a:xfrm>
              <a:off x="3287" y="2523"/>
              <a:ext cx="228" cy="227"/>
            </a:xfrm>
            <a:prstGeom prst="rect">
              <a:avLst/>
            </a:prstGeom>
            <a:solidFill>
              <a:srgbClr val="FF00FF"/>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Cf</a:t>
              </a:r>
            </a:p>
          </p:txBody>
        </p:sp>
        <p:sp>
          <p:nvSpPr>
            <p:cNvPr id="103" name="Rectangle 102">
              <a:extLst>
                <a:ext uri="{FF2B5EF4-FFF2-40B4-BE49-F238E27FC236}">
                  <a16:creationId xmlns:a16="http://schemas.microsoft.com/office/drawing/2014/main" id="{62353602-F516-1444-025D-17E43B81AFC6}"/>
                </a:ext>
              </a:extLst>
            </p:cNvPr>
            <p:cNvSpPr>
              <a:spLocks noChangeArrowheads="1"/>
            </p:cNvSpPr>
            <p:nvPr/>
          </p:nvSpPr>
          <p:spPr bwMode="auto">
            <a:xfrm>
              <a:off x="3515" y="2523"/>
              <a:ext cx="227" cy="227"/>
            </a:xfrm>
            <a:prstGeom prst="rect">
              <a:avLst/>
            </a:prstGeom>
            <a:solidFill>
              <a:srgbClr val="FF00FF"/>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Es</a:t>
              </a:r>
            </a:p>
          </p:txBody>
        </p:sp>
        <p:sp>
          <p:nvSpPr>
            <p:cNvPr id="104" name="Rectangle 103">
              <a:extLst>
                <a:ext uri="{FF2B5EF4-FFF2-40B4-BE49-F238E27FC236}">
                  <a16:creationId xmlns:a16="http://schemas.microsoft.com/office/drawing/2014/main" id="{46C278AB-B5D2-2AD0-5ABA-0D797E4B9C3F}"/>
                </a:ext>
              </a:extLst>
            </p:cNvPr>
            <p:cNvSpPr>
              <a:spLocks noChangeArrowheads="1"/>
            </p:cNvSpPr>
            <p:nvPr/>
          </p:nvSpPr>
          <p:spPr bwMode="auto">
            <a:xfrm>
              <a:off x="3742" y="2523"/>
              <a:ext cx="230" cy="227"/>
            </a:xfrm>
            <a:prstGeom prst="rect">
              <a:avLst/>
            </a:prstGeom>
            <a:solidFill>
              <a:srgbClr val="FF00FF"/>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Fm</a:t>
              </a:r>
            </a:p>
          </p:txBody>
        </p:sp>
        <p:sp>
          <p:nvSpPr>
            <p:cNvPr id="105" name="Rectangle 104">
              <a:extLst>
                <a:ext uri="{FF2B5EF4-FFF2-40B4-BE49-F238E27FC236}">
                  <a16:creationId xmlns:a16="http://schemas.microsoft.com/office/drawing/2014/main" id="{DD9335ED-0414-0A2D-398D-A1D3EDA8953A}"/>
                </a:ext>
              </a:extLst>
            </p:cNvPr>
            <p:cNvSpPr>
              <a:spLocks noChangeArrowheads="1"/>
            </p:cNvSpPr>
            <p:nvPr/>
          </p:nvSpPr>
          <p:spPr bwMode="auto">
            <a:xfrm>
              <a:off x="3969" y="2523"/>
              <a:ext cx="227" cy="227"/>
            </a:xfrm>
            <a:prstGeom prst="rect">
              <a:avLst/>
            </a:prstGeom>
            <a:solidFill>
              <a:srgbClr val="FF00FF"/>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Md</a:t>
              </a:r>
            </a:p>
          </p:txBody>
        </p:sp>
        <p:sp>
          <p:nvSpPr>
            <p:cNvPr id="106" name="Rectangle 105">
              <a:extLst>
                <a:ext uri="{FF2B5EF4-FFF2-40B4-BE49-F238E27FC236}">
                  <a16:creationId xmlns:a16="http://schemas.microsoft.com/office/drawing/2014/main" id="{3EE5B6EA-2FF1-5A0A-4D6E-B235CEC1942A}"/>
                </a:ext>
              </a:extLst>
            </p:cNvPr>
            <p:cNvSpPr>
              <a:spLocks noChangeArrowheads="1"/>
            </p:cNvSpPr>
            <p:nvPr/>
          </p:nvSpPr>
          <p:spPr bwMode="auto">
            <a:xfrm>
              <a:off x="4195" y="2523"/>
              <a:ext cx="230" cy="227"/>
            </a:xfrm>
            <a:prstGeom prst="rect">
              <a:avLst/>
            </a:prstGeom>
            <a:solidFill>
              <a:srgbClr val="FF00FF"/>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No</a:t>
              </a:r>
            </a:p>
          </p:txBody>
        </p:sp>
        <p:sp>
          <p:nvSpPr>
            <p:cNvPr id="107" name="Rectangle 106">
              <a:extLst>
                <a:ext uri="{FF2B5EF4-FFF2-40B4-BE49-F238E27FC236}">
                  <a16:creationId xmlns:a16="http://schemas.microsoft.com/office/drawing/2014/main" id="{73B74578-EB10-3832-31F1-2B56AFC8A045}"/>
                </a:ext>
              </a:extLst>
            </p:cNvPr>
            <p:cNvSpPr>
              <a:spLocks noChangeArrowheads="1"/>
            </p:cNvSpPr>
            <p:nvPr/>
          </p:nvSpPr>
          <p:spPr bwMode="auto">
            <a:xfrm>
              <a:off x="4422" y="2523"/>
              <a:ext cx="227" cy="227"/>
            </a:xfrm>
            <a:prstGeom prst="rect">
              <a:avLst/>
            </a:prstGeom>
            <a:solidFill>
              <a:srgbClr val="FF00FF"/>
            </a:solidFill>
            <a:ln w="19050">
              <a:solidFill>
                <a:schemeClr val="tx1"/>
              </a:solidFill>
              <a:miter lim="800000"/>
              <a:headEnd/>
              <a:tailEnd/>
            </a:ln>
          </p:spPr>
          <p:txBody>
            <a:bodyPr wrap="none" lIns="0" tIns="0" rIns="0" bIns="0" anchor="ctr" anchorCtr="1"/>
            <a:lstStyle/>
            <a:p>
              <a:pPr algn="ctr">
                <a:defRPr/>
              </a:pPr>
              <a:r>
                <a:rPr lang="en-GB" sz="1600" b="1">
                  <a:effectLst>
                    <a:outerShdw blurRad="38100" dist="38100" dir="2700000" algn="tl">
                      <a:srgbClr val="FFFFFF"/>
                    </a:outerShdw>
                  </a:effectLst>
                  <a:latin typeface="Century Schoolbook" pitchFamily="18" charset="0"/>
                  <a:ea typeface="ＭＳ Ｐゴシック" pitchFamily="34" charset="-128"/>
                </a:rPr>
                <a:t>Lw</a:t>
              </a:r>
            </a:p>
          </p:txBody>
        </p:sp>
        <p:sp>
          <p:nvSpPr>
            <p:cNvPr id="6260" name="Rectangle 107">
              <a:extLst>
                <a:ext uri="{FF2B5EF4-FFF2-40B4-BE49-F238E27FC236}">
                  <a16:creationId xmlns:a16="http://schemas.microsoft.com/office/drawing/2014/main" id="{94741356-9A67-F23E-9682-83301F43225B}"/>
                </a:ext>
              </a:extLst>
            </p:cNvPr>
            <p:cNvSpPr>
              <a:spLocks noChangeArrowheads="1"/>
            </p:cNvSpPr>
            <p:nvPr/>
          </p:nvSpPr>
          <p:spPr bwMode="auto">
            <a:xfrm>
              <a:off x="4768" y="663"/>
              <a:ext cx="227" cy="227"/>
            </a:xfrm>
            <a:prstGeom prst="rect">
              <a:avLst/>
            </a:prstGeom>
            <a:solidFill>
              <a:srgbClr val="FFFF00"/>
            </a:solidFill>
            <a:ln w="19050">
              <a:solidFill>
                <a:schemeClr val="tx1"/>
              </a:solidFill>
              <a:miter lim="800000"/>
              <a:headEnd/>
              <a:tailEnd/>
            </a:ln>
          </p:spPr>
          <p:txBody>
            <a:bodyPr wrap="none" lIns="0" tIns="0" rIns="0" bIns="0" anchor="ctr" anchorCtr="1"/>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sz="1400" b="1">
                <a:latin typeface="Century Schoolbook" panose="02040604050505020304" pitchFamily="18" charset="0"/>
                <a:ea typeface="ＭＳ Ｐゴシック" panose="020B0600070205080204" pitchFamily="34" charset="-128"/>
              </a:endParaRPr>
            </a:p>
          </p:txBody>
        </p:sp>
        <p:sp>
          <p:nvSpPr>
            <p:cNvPr id="6261" name="Rectangle 108">
              <a:extLst>
                <a:ext uri="{FF2B5EF4-FFF2-40B4-BE49-F238E27FC236}">
                  <a16:creationId xmlns:a16="http://schemas.microsoft.com/office/drawing/2014/main" id="{AE6E22AD-2841-2F63-C306-77DB9F1D7A82}"/>
                </a:ext>
              </a:extLst>
            </p:cNvPr>
            <p:cNvSpPr>
              <a:spLocks noChangeArrowheads="1"/>
            </p:cNvSpPr>
            <p:nvPr/>
          </p:nvSpPr>
          <p:spPr bwMode="auto">
            <a:xfrm>
              <a:off x="4768" y="1030"/>
              <a:ext cx="227" cy="227"/>
            </a:xfrm>
            <a:prstGeom prst="rect">
              <a:avLst/>
            </a:prstGeom>
            <a:solidFill>
              <a:srgbClr val="0000FF"/>
            </a:solidFill>
            <a:ln w="19050">
              <a:solidFill>
                <a:schemeClr val="tx1"/>
              </a:solidFill>
              <a:miter lim="800000"/>
              <a:headEnd/>
              <a:tailEnd/>
            </a:ln>
          </p:spPr>
          <p:txBody>
            <a:bodyPr wrap="none" lIns="0" tIns="0" rIns="0" bIns="0" anchor="ctr" anchorCtr="1"/>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sz="1400" b="1">
                <a:latin typeface="Century Schoolbook" panose="02040604050505020304" pitchFamily="18" charset="0"/>
                <a:ea typeface="ＭＳ Ｐゴシック" panose="020B0600070205080204" pitchFamily="34" charset="-128"/>
              </a:endParaRPr>
            </a:p>
          </p:txBody>
        </p:sp>
        <p:sp>
          <p:nvSpPr>
            <p:cNvPr id="6262" name="Text Box 109">
              <a:extLst>
                <a:ext uri="{FF2B5EF4-FFF2-40B4-BE49-F238E27FC236}">
                  <a16:creationId xmlns:a16="http://schemas.microsoft.com/office/drawing/2014/main" id="{A09F1905-53BA-DE98-EF7F-8D0854F83D41}"/>
                </a:ext>
              </a:extLst>
            </p:cNvPr>
            <p:cNvSpPr txBox="1">
              <a:spLocks noChangeArrowheads="1"/>
            </p:cNvSpPr>
            <p:nvPr/>
          </p:nvSpPr>
          <p:spPr bwMode="auto">
            <a:xfrm>
              <a:off x="4994" y="663"/>
              <a:ext cx="114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400" b="1">
                  <a:ea typeface="ＭＳ Ｐゴシック" panose="020B0600070205080204" pitchFamily="34" charset="-128"/>
                </a:rPr>
                <a:t>AA / ICP / ICP-MS</a:t>
              </a:r>
            </a:p>
          </p:txBody>
        </p:sp>
        <p:sp>
          <p:nvSpPr>
            <p:cNvPr id="6263" name="Text Box 110">
              <a:extLst>
                <a:ext uri="{FF2B5EF4-FFF2-40B4-BE49-F238E27FC236}">
                  <a16:creationId xmlns:a16="http://schemas.microsoft.com/office/drawing/2014/main" id="{EC93430C-ED29-488A-1EB2-C91D1690841A}"/>
                </a:ext>
              </a:extLst>
            </p:cNvPr>
            <p:cNvSpPr txBox="1">
              <a:spLocks noChangeArrowheads="1"/>
            </p:cNvSpPr>
            <p:nvPr/>
          </p:nvSpPr>
          <p:spPr bwMode="auto">
            <a:xfrm>
              <a:off x="4995" y="1030"/>
              <a:ext cx="86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400" b="1">
                  <a:ea typeface="ＭＳ Ｐゴシック" panose="020B0600070205080204" pitchFamily="34" charset="-128"/>
                </a:rPr>
                <a:t>ICP / ICP-MS</a:t>
              </a:r>
            </a:p>
          </p:txBody>
        </p:sp>
        <p:sp>
          <p:nvSpPr>
            <p:cNvPr id="6264" name="Rectangle 111">
              <a:extLst>
                <a:ext uri="{FF2B5EF4-FFF2-40B4-BE49-F238E27FC236}">
                  <a16:creationId xmlns:a16="http://schemas.microsoft.com/office/drawing/2014/main" id="{72E72580-7CFF-9123-48BA-D7197B840817}"/>
                </a:ext>
              </a:extLst>
            </p:cNvPr>
            <p:cNvSpPr>
              <a:spLocks noChangeArrowheads="1"/>
            </p:cNvSpPr>
            <p:nvPr/>
          </p:nvSpPr>
          <p:spPr bwMode="auto">
            <a:xfrm>
              <a:off x="4768" y="1396"/>
              <a:ext cx="227" cy="227"/>
            </a:xfrm>
            <a:prstGeom prst="rect">
              <a:avLst/>
            </a:prstGeom>
            <a:solidFill>
              <a:srgbClr val="00FF00"/>
            </a:solidFill>
            <a:ln w="19050">
              <a:solidFill>
                <a:schemeClr val="tx1"/>
              </a:solidFill>
              <a:miter lim="800000"/>
              <a:headEnd/>
              <a:tailEnd/>
            </a:ln>
          </p:spPr>
          <p:txBody>
            <a:bodyPr wrap="none" lIns="0" tIns="0" rIns="0" bIns="0" anchor="ctr" anchorCtr="1"/>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sz="1400" b="1">
                <a:latin typeface="Century Schoolbook" panose="02040604050505020304" pitchFamily="18" charset="0"/>
                <a:ea typeface="ＭＳ Ｐゴシック" panose="020B0600070205080204" pitchFamily="34" charset="-128"/>
              </a:endParaRPr>
            </a:p>
          </p:txBody>
        </p:sp>
        <p:sp>
          <p:nvSpPr>
            <p:cNvPr id="6265" name="Text Box 112">
              <a:extLst>
                <a:ext uri="{FF2B5EF4-FFF2-40B4-BE49-F238E27FC236}">
                  <a16:creationId xmlns:a16="http://schemas.microsoft.com/office/drawing/2014/main" id="{C091EECF-8CA4-B631-F00F-A2E1D289E73D}"/>
                </a:ext>
              </a:extLst>
            </p:cNvPr>
            <p:cNvSpPr txBox="1">
              <a:spLocks noChangeArrowheads="1"/>
            </p:cNvSpPr>
            <p:nvPr/>
          </p:nvSpPr>
          <p:spPr bwMode="auto">
            <a:xfrm>
              <a:off x="4994" y="1396"/>
              <a:ext cx="819"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400" b="1">
                  <a:ea typeface="ＭＳ Ｐゴシック" panose="020B0600070205080204" pitchFamily="34" charset="-128"/>
                </a:rPr>
                <a:t>Radioactive</a:t>
              </a:r>
            </a:p>
          </p:txBody>
        </p:sp>
        <p:sp>
          <p:nvSpPr>
            <p:cNvPr id="6266" name="Rectangle 113">
              <a:extLst>
                <a:ext uri="{FF2B5EF4-FFF2-40B4-BE49-F238E27FC236}">
                  <a16:creationId xmlns:a16="http://schemas.microsoft.com/office/drawing/2014/main" id="{30E36DED-8F7B-6D3C-A717-F8B72419E1B1}"/>
                </a:ext>
              </a:extLst>
            </p:cNvPr>
            <p:cNvSpPr>
              <a:spLocks noChangeArrowheads="1"/>
            </p:cNvSpPr>
            <p:nvPr/>
          </p:nvSpPr>
          <p:spPr bwMode="auto">
            <a:xfrm>
              <a:off x="4768" y="1763"/>
              <a:ext cx="227" cy="227"/>
            </a:xfrm>
            <a:prstGeom prst="rect">
              <a:avLst/>
            </a:prstGeom>
            <a:solidFill>
              <a:srgbClr val="FF0000"/>
            </a:solidFill>
            <a:ln w="19050">
              <a:solidFill>
                <a:schemeClr val="tx1"/>
              </a:solidFill>
              <a:miter lim="800000"/>
              <a:headEnd/>
              <a:tailEnd/>
            </a:ln>
          </p:spPr>
          <p:txBody>
            <a:bodyPr wrap="none" lIns="0" tIns="0" rIns="0" bIns="0" anchor="ctr" anchorCtr="1"/>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sz="1400" b="1">
                <a:latin typeface="Century Schoolbook" panose="02040604050505020304" pitchFamily="18" charset="0"/>
                <a:ea typeface="ＭＳ Ｐゴシック" panose="020B0600070205080204" pitchFamily="34" charset="-128"/>
              </a:endParaRPr>
            </a:p>
          </p:txBody>
        </p:sp>
        <p:sp>
          <p:nvSpPr>
            <p:cNvPr id="6267" name="Text Box 114">
              <a:extLst>
                <a:ext uri="{FF2B5EF4-FFF2-40B4-BE49-F238E27FC236}">
                  <a16:creationId xmlns:a16="http://schemas.microsoft.com/office/drawing/2014/main" id="{6BC44B55-AF27-39B0-75DA-C497FAEA80C5}"/>
                </a:ext>
              </a:extLst>
            </p:cNvPr>
            <p:cNvSpPr txBox="1">
              <a:spLocks noChangeArrowheads="1"/>
            </p:cNvSpPr>
            <p:nvPr/>
          </p:nvSpPr>
          <p:spPr bwMode="auto">
            <a:xfrm>
              <a:off x="4994" y="1763"/>
              <a:ext cx="1046"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400" b="1" dirty="0">
                  <a:ea typeface="ＭＳ Ｐゴシック" panose="020B0600070205080204" pitchFamily="34" charset="-128"/>
                </a:rPr>
                <a:t>Not </a:t>
              </a:r>
              <a:r>
                <a:rPr lang="it-IT" altLang="en-US" sz="1400" b="1" dirty="0" err="1">
                  <a:ea typeface="ＭＳ Ｐゴシック" panose="020B0600070205080204" pitchFamily="34" charset="-128"/>
                </a:rPr>
                <a:t>Measurable</a:t>
              </a:r>
              <a:endParaRPr lang="it-IT" altLang="en-US" sz="1400" b="1" dirty="0">
                <a:ea typeface="ＭＳ Ｐゴシック" panose="020B0600070205080204" pitchFamily="34" charset="-128"/>
              </a:endParaRPr>
            </a:p>
          </p:txBody>
        </p:sp>
        <p:sp>
          <p:nvSpPr>
            <p:cNvPr id="6268" name="Rectangle 115">
              <a:extLst>
                <a:ext uri="{FF2B5EF4-FFF2-40B4-BE49-F238E27FC236}">
                  <a16:creationId xmlns:a16="http://schemas.microsoft.com/office/drawing/2014/main" id="{7027BA53-0205-CDF9-99BD-ADBC6072D8C6}"/>
                </a:ext>
              </a:extLst>
            </p:cNvPr>
            <p:cNvSpPr>
              <a:spLocks noChangeArrowheads="1"/>
            </p:cNvSpPr>
            <p:nvPr/>
          </p:nvSpPr>
          <p:spPr bwMode="auto">
            <a:xfrm>
              <a:off x="4768" y="2130"/>
              <a:ext cx="227" cy="227"/>
            </a:xfrm>
            <a:prstGeom prst="rect">
              <a:avLst/>
            </a:prstGeom>
            <a:solidFill>
              <a:srgbClr val="FF00FF"/>
            </a:solidFill>
            <a:ln w="19050">
              <a:solidFill>
                <a:schemeClr val="tx1"/>
              </a:solidFill>
              <a:miter lim="800000"/>
              <a:headEnd/>
              <a:tailEnd/>
            </a:ln>
          </p:spPr>
          <p:txBody>
            <a:bodyPr wrap="none" lIns="0" tIns="0" rIns="0" bIns="0" anchor="ctr" anchorCtr="1"/>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sz="1400" b="1">
                <a:latin typeface="Century Schoolbook" panose="02040604050505020304" pitchFamily="18" charset="0"/>
                <a:ea typeface="ＭＳ Ｐゴシック" panose="020B0600070205080204" pitchFamily="34" charset="-128"/>
              </a:endParaRPr>
            </a:p>
          </p:txBody>
        </p:sp>
        <p:sp>
          <p:nvSpPr>
            <p:cNvPr id="6269" name="Text Box 116">
              <a:extLst>
                <a:ext uri="{FF2B5EF4-FFF2-40B4-BE49-F238E27FC236}">
                  <a16:creationId xmlns:a16="http://schemas.microsoft.com/office/drawing/2014/main" id="{9FE6848D-4FD4-3C33-7F1C-991E405BC9B0}"/>
                </a:ext>
              </a:extLst>
            </p:cNvPr>
            <p:cNvSpPr txBox="1">
              <a:spLocks noChangeArrowheads="1"/>
            </p:cNvSpPr>
            <p:nvPr/>
          </p:nvSpPr>
          <p:spPr bwMode="auto">
            <a:xfrm>
              <a:off x="4995" y="2130"/>
              <a:ext cx="123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400" b="1">
                  <a:ea typeface="ＭＳ Ｐゴシック" panose="020B0600070205080204" pitchFamily="34" charset="-128"/>
                </a:rPr>
                <a:t>Unstable Elements</a:t>
              </a:r>
            </a:p>
          </p:txBody>
        </p:sp>
        <p:sp>
          <p:nvSpPr>
            <p:cNvPr id="118" name="Rectangle 117">
              <a:extLst>
                <a:ext uri="{FF2B5EF4-FFF2-40B4-BE49-F238E27FC236}">
                  <a16:creationId xmlns:a16="http://schemas.microsoft.com/office/drawing/2014/main" id="{477BC48B-F5B2-3F4B-DEAD-847BD75EA3F8}"/>
                </a:ext>
              </a:extLst>
            </p:cNvPr>
            <p:cNvSpPr>
              <a:spLocks noChangeArrowheads="1"/>
            </p:cNvSpPr>
            <p:nvPr/>
          </p:nvSpPr>
          <p:spPr bwMode="auto">
            <a:xfrm>
              <a:off x="567" y="663"/>
              <a:ext cx="227" cy="227"/>
            </a:xfrm>
            <a:prstGeom prst="rect">
              <a:avLst/>
            </a:prstGeom>
            <a:solidFill>
              <a:srgbClr val="FF0000"/>
            </a:solidFill>
            <a:ln w="19050">
              <a:solidFill>
                <a:schemeClr val="tx1"/>
              </a:solidFill>
              <a:miter lim="800000"/>
              <a:headEnd/>
              <a:tailEnd/>
            </a:ln>
          </p:spPr>
          <p:txBody>
            <a:bodyPr wrap="none" lIns="0" tIns="0" rIns="0" bIns="0" anchor="ctr" anchorCtr="1"/>
            <a:lstStyle/>
            <a:p>
              <a:pPr algn="ctr">
                <a:defRPr/>
              </a:pPr>
              <a:r>
                <a:rPr lang="en-GB" sz="1600" b="1">
                  <a:solidFill>
                    <a:schemeClr val="bg1"/>
                  </a:solidFill>
                  <a:effectLst>
                    <a:outerShdw blurRad="38100" dist="38100" dir="2700000" algn="tl">
                      <a:srgbClr val="000000"/>
                    </a:outerShdw>
                  </a:effectLst>
                  <a:latin typeface="Century Schoolbook" pitchFamily="18" charset="0"/>
                  <a:ea typeface="ＭＳ Ｐゴシック" pitchFamily="34" charset="-128"/>
                </a:rPr>
                <a:t>H</a:t>
              </a:r>
            </a:p>
          </p:txBody>
        </p:sp>
      </p:grpSp>
      <p:sp>
        <p:nvSpPr>
          <p:cNvPr id="6150" name="TextBox 118">
            <a:extLst>
              <a:ext uri="{FF2B5EF4-FFF2-40B4-BE49-F238E27FC236}">
                <a16:creationId xmlns:a16="http://schemas.microsoft.com/office/drawing/2014/main" id="{8E6DCB49-1D52-9E17-A720-75DEA9D81557}"/>
              </a:ext>
            </a:extLst>
          </p:cNvPr>
          <p:cNvSpPr txBox="1">
            <a:spLocks noChangeArrowheads="1"/>
          </p:cNvSpPr>
          <p:nvPr/>
        </p:nvSpPr>
        <p:spPr bwMode="auto">
          <a:xfrm>
            <a:off x="2354660" y="176199"/>
            <a:ext cx="26320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3200" b="1" spc="-60" dirty="0" err="1">
                <a:solidFill>
                  <a:srgbClr val="5B5B98"/>
                </a:solidFill>
                <a:latin typeface="+mj-lt"/>
                <a:ea typeface="+mj-ea"/>
                <a:cs typeface="+mj-cs"/>
              </a:rPr>
              <a:t>Measurable</a:t>
            </a:r>
            <a:r>
              <a:rPr lang="it-IT" altLang="en-US" sz="3200" b="1" spc="-60" dirty="0">
                <a:solidFill>
                  <a:srgbClr val="5B5B98"/>
                </a:solidFill>
                <a:latin typeface="+mj-lt"/>
                <a:ea typeface="+mj-ea"/>
                <a:cs typeface="+mj-cs"/>
              </a:rPr>
              <a:t> </a:t>
            </a:r>
            <a:r>
              <a:rPr lang="it-IT" altLang="en-US" sz="3200" b="1" spc="-60" dirty="0" err="1">
                <a:solidFill>
                  <a:srgbClr val="5B5B98"/>
                </a:solidFill>
                <a:latin typeface="+mj-lt"/>
                <a:ea typeface="+mj-ea"/>
                <a:cs typeface="+mj-cs"/>
              </a:rPr>
              <a:t>elements</a:t>
            </a:r>
            <a:endParaRPr lang="it-IT" altLang="en-US" sz="3200" b="1" spc="-60" dirty="0">
              <a:solidFill>
                <a:srgbClr val="5B5B98"/>
              </a:solidFill>
              <a:latin typeface="+mj-lt"/>
              <a:ea typeface="+mj-ea"/>
              <a:cs typeface="+mj-cs"/>
            </a:endParaRPr>
          </a:p>
        </p:txBody>
      </p:sp>
      <p:grpSp>
        <p:nvGrpSpPr>
          <p:cNvPr id="6151" name="Group 126">
            <a:extLst>
              <a:ext uri="{FF2B5EF4-FFF2-40B4-BE49-F238E27FC236}">
                <a16:creationId xmlns:a16="http://schemas.microsoft.com/office/drawing/2014/main" id="{58D03CED-F5A0-08FA-399D-BA3B5D3D0F1F}"/>
              </a:ext>
            </a:extLst>
          </p:cNvPr>
          <p:cNvGrpSpPr>
            <a:grpSpLocks/>
          </p:cNvGrpSpPr>
          <p:nvPr/>
        </p:nvGrpSpPr>
        <p:grpSpPr bwMode="auto">
          <a:xfrm>
            <a:off x="1867919" y="5040252"/>
            <a:ext cx="7490298" cy="1592527"/>
            <a:chOff x="152400" y="3352800"/>
            <a:chExt cx="6572837" cy="1150282"/>
          </a:xfrm>
        </p:grpSpPr>
        <p:graphicFrame>
          <p:nvGraphicFramePr>
            <p:cNvPr id="122" name="Diagram 121">
              <a:extLst>
                <a:ext uri="{FF2B5EF4-FFF2-40B4-BE49-F238E27FC236}">
                  <a16:creationId xmlns:a16="http://schemas.microsoft.com/office/drawing/2014/main" id="{AC9E284D-00C4-CBC8-7AD6-28ABD6C1C2E5}"/>
                </a:ext>
              </a:extLst>
            </p:cNvPr>
            <p:cNvGraphicFramePr/>
            <p:nvPr/>
          </p:nvGraphicFramePr>
          <p:xfrm>
            <a:off x="635562" y="3352800"/>
            <a:ext cx="5765119" cy="457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154" name="Text Box 95">
              <a:extLst>
                <a:ext uri="{FF2B5EF4-FFF2-40B4-BE49-F238E27FC236}">
                  <a16:creationId xmlns:a16="http://schemas.microsoft.com/office/drawing/2014/main" id="{45D17721-3BCC-E594-B94C-708BA3642B2D}"/>
                </a:ext>
              </a:extLst>
            </p:cNvPr>
            <p:cNvSpPr txBox="1">
              <a:spLocks noChangeArrowheads="1"/>
            </p:cNvSpPr>
            <p:nvPr/>
          </p:nvSpPr>
          <p:spPr bwMode="auto">
            <a:xfrm>
              <a:off x="4136003" y="3963987"/>
              <a:ext cx="9128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a:solidFill>
                    <a:srgbClr val="FF3300"/>
                  </a:solidFill>
                  <a:ea typeface="ＭＳ Ｐゴシック" panose="020B0600070205080204" pitchFamily="34" charset="-128"/>
                </a:rPr>
                <a:t>1ppb</a:t>
              </a:r>
            </a:p>
            <a:p>
              <a:pPr algn="ctr" eaLnBrk="1" hangingPunct="1"/>
              <a:r>
                <a:rPr lang="it-IT" altLang="en-US" sz="1400" b="1">
                  <a:solidFill>
                    <a:srgbClr val="FF3300"/>
                  </a:solidFill>
                  <a:ea typeface="ＭＳ Ｐゴシック" panose="020B0600070205080204" pitchFamily="34" charset="-128"/>
                </a:rPr>
                <a:t>(10</a:t>
              </a:r>
              <a:r>
                <a:rPr lang="it-IT" altLang="en-US" sz="1400" b="1" baseline="30000">
                  <a:solidFill>
                    <a:srgbClr val="FF3300"/>
                  </a:solidFill>
                  <a:ea typeface="ＭＳ Ｐゴシック" panose="020B0600070205080204" pitchFamily="34" charset="-128"/>
                </a:rPr>
                <a:t>-9 </a:t>
              </a:r>
              <a:r>
                <a:rPr lang="it-IT" altLang="en-US" sz="1400" b="1">
                  <a:solidFill>
                    <a:srgbClr val="FF3300"/>
                  </a:solidFill>
                  <a:ea typeface="ＭＳ Ｐゴシック" panose="020B0600070205080204" pitchFamily="34" charset="-128"/>
                </a:rPr>
                <a:t>g/g)</a:t>
              </a:r>
            </a:p>
          </p:txBody>
        </p:sp>
        <p:sp>
          <p:nvSpPr>
            <p:cNvPr id="6155" name="Text Box 96">
              <a:extLst>
                <a:ext uri="{FF2B5EF4-FFF2-40B4-BE49-F238E27FC236}">
                  <a16:creationId xmlns:a16="http://schemas.microsoft.com/office/drawing/2014/main" id="{FA6D7E26-E834-6866-D112-51085160DD64}"/>
                </a:ext>
              </a:extLst>
            </p:cNvPr>
            <p:cNvSpPr txBox="1">
              <a:spLocks noChangeArrowheads="1"/>
            </p:cNvSpPr>
            <p:nvPr/>
          </p:nvSpPr>
          <p:spPr bwMode="auto">
            <a:xfrm>
              <a:off x="2300210" y="3979862"/>
              <a:ext cx="9960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a:solidFill>
                    <a:srgbClr val="FF9933"/>
                  </a:solidFill>
                  <a:ea typeface="ＭＳ Ｐゴシック" panose="020B0600070205080204" pitchFamily="34" charset="-128"/>
                </a:rPr>
                <a:t>1ppt</a:t>
              </a:r>
            </a:p>
            <a:p>
              <a:pPr algn="ctr" eaLnBrk="1" hangingPunct="1"/>
              <a:r>
                <a:rPr lang="it-IT" altLang="en-US" sz="1400" b="1">
                  <a:solidFill>
                    <a:srgbClr val="FF9933"/>
                  </a:solidFill>
                  <a:ea typeface="ＭＳ Ｐゴシック" panose="020B0600070205080204" pitchFamily="34" charset="-128"/>
                </a:rPr>
                <a:t>(10</a:t>
              </a:r>
              <a:r>
                <a:rPr lang="it-IT" altLang="en-US" sz="1400" b="1" baseline="30000">
                  <a:solidFill>
                    <a:srgbClr val="FF9933"/>
                  </a:solidFill>
                  <a:ea typeface="ＭＳ Ｐゴシック" panose="020B0600070205080204" pitchFamily="34" charset="-128"/>
                </a:rPr>
                <a:t>-12</a:t>
              </a:r>
              <a:r>
                <a:rPr lang="it-IT" altLang="en-US" sz="1400" b="1">
                  <a:solidFill>
                    <a:srgbClr val="FF9933"/>
                  </a:solidFill>
                  <a:ea typeface="ＭＳ Ｐゴシック" panose="020B0600070205080204" pitchFamily="34" charset="-128"/>
                </a:rPr>
                <a:t> g/g)</a:t>
              </a:r>
            </a:p>
          </p:txBody>
        </p:sp>
        <p:sp>
          <p:nvSpPr>
            <p:cNvPr id="6156" name="Text Box 97">
              <a:extLst>
                <a:ext uri="{FF2B5EF4-FFF2-40B4-BE49-F238E27FC236}">
                  <a16:creationId xmlns:a16="http://schemas.microsoft.com/office/drawing/2014/main" id="{ECD4654D-1FA5-184B-0A0A-75B4CA03B759}"/>
                </a:ext>
              </a:extLst>
            </p:cNvPr>
            <p:cNvSpPr txBox="1">
              <a:spLocks noChangeArrowheads="1"/>
            </p:cNvSpPr>
            <p:nvPr/>
          </p:nvSpPr>
          <p:spPr bwMode="auto">
            <a:xfrm>
              <a:off x="152400" y="3962400"/>
              <a:ext cx="9960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dirty="0">
                  <a:solidFill>
                    <a:srgbClr val="FFCC00"/>
                  </a:solidFill>
                  <a:ea typeface="ＭＳ Ｐゴシック" panose="020B0600070205080204" pitchFamily="34" charset="-128"/>
                </a:rPr>
                <a:t>1ppq</a:t>
              </a:r>
            </a:p>
            <a:p>
              <a:pPr algn="ctr" eaLnBrk="1" hangingPunct="1"/>
              <a:r>
                <a:rPr lang="it-IT" altLang="en-US" sz="1400" b="1" dirty="0">
                  <a:solidFill>
                    <a:srgbClr val="FFCC00"/>
                  </a:solidFill>
                  <a:ea typeface="ＭＳ Ｐゴシック" panose="020B0600070205080204" pitchFamily="34" charset="-128"/>
                </a:rPr>
                <a:t>(10</a:t>
              </a:r>
              <a:r>
                <a:rPr lang="it-IT" altLang="en-US" sz="1400" b="1" baseline="30000" dirty="0">
                  <a:solidFill>
                    <a:srgbClr val="FFCC00"/>
                  </a:solidFill>
                  <a:ea typeface="ＭＳ Ｐゴシック" panose="020B0600070205080204" pitchFamily="34" charset="-128"/>
                </a:rPr>
                <a:t>-15</a:t>
              </a:r>
              <a:r>
                <a:rPr lang="it-IT" altLang="en-US" sz="1400" b="1" dirty="0">
                  <a:solidFill>
                    <a:srgbClr val="FFCC00"/>
                  </a:solidFill>
                  <a:ea typeface="ＭＳ Ｐゴシック" panose="020B0600070205080204" pitchFamily="34" charset="-128"/>
                </a:rPr>
                <a:t> g/g)</a:t>
              </a:r>
            </a:p>
          </p:txBody>
        </p:sp>
        <p:sp>
          <p:nvSpPr>
            <p:cNvPr id="6157" name="Text Box 358">
              <a:extLst>
                <a:ext uri="{FF2B5EF4-FFF2-40B4-BE49-F238E27FC236}">
                  <a16:creationId xmlns:a16="http://schemas.microsoft.com/office/drawing/2014/main" id="{4C059BED-62DD-1968-1624-D9E10AE4732F}"/>
                </a:ext>
              </a:extLst>
            </p:cNvPr>
            <p:cNvSpPr txBox="1">
              <a:spLocks noChangeArrowheads="1"/>
            </p:cNvSpPr>
            <p:nvPr/>
          </p:nvSpPr>
          <p:spPr bwMode="auto">
            <a:xfrm>
              <a:off x="5812403" y="3979862"/>
              <a:ext cx="9128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400" b="1">
                  <a:solidFill>
                    <a:srgbClr val="CC0000"/>
                  </a:solidFill>
                  <a:ea typeface="ＭＳ Ｐゴシック" panose="020B0600070205080204" pitchFamily="34" charset="-128"/>
                </a:rPr>
                <a:t>1ppm</a:t>
              </a:r>
            </a:p>
            <a:p>
              <a:pPr algn="ctr" eaLnBrk="1" hangingPunct="1"/>
              <a:r>
                <a:rPr lang="it-IT" altLang="en-US" sz="1400" b="1">
                  <a:solidFill>
                    <a:srgbClr val="CC0000"/>
                  </a:solidFill>
                  <a:ea typeface="ＭＳ Ｐゴシック" panose="020B0600070205080204" pitchFamily="34" charset="-128"/>
                </a:rPr>
                <a:t>(10</a:t>
              </a:r>
              <a:r>
                <a:rPr lang="it-IT" altLang="en-US" sz="1400" b="1" baseline="30000">
                  <a:solidFill>
                    <a:srgbClr val="CC0000"/>
                  </a:solidFill>
                  <a:ea typeface="ＭＳ Ｐゴシック" panose="020B0600070205080204" pitchFamily="34" charset="-128"/>
                </a:rPr>
                <a:t>-6 </a:t>
              </a:r>
              <a:r>
                <a:rPr lang="it-IT" altLang="en-US" sz="1400" b="1">
                  <a:solidFill>
                    <a:srgbClr val="CC0000"/>
                  </a:solidFill>
                  <a:ea typeface="ＭＳ Ｐゴシック" panose="020B0600070205080204" pitchFamily="34" charset="-128"/>
                </a:rPr>
                <a:t>g/g)</a:t>
              </a:r>
            </a:p>
          </p:txBody>
        </p:sp>
      </p:grpSp>
      <p:sp>
        <p:nvSpPr>
          <p:cNvPr id="6152" name="TextBox 129">
            <a:extLst>
              <a:ext uri="{FF2B5EF4-FFF2-40B4-BE49-F238E27FC236}">
                <a16:creationId xmlns:a16="http://schemas.microsoft.com/office/drawing/2014/main" id="{C74B0420-01A8-405A-A28C-1B342D911E53}"/>
              </a:ext>
            </a:extLst>
          </p:cNvPr>
          <p:cNvSpPr txBox="1">
            <a:spLocks noChangeArrowheads="1"/>
          </p:cNvSpPr>
          <p:nvPr/>
        </p:nvSpPr>
        <p:spPr bwMode="auto">
          <a:xfrm>
            <a:off x="9332784" y="4953264"/>
            <a:ext cx="2120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400" dirty="0">
                <a:solidFill>
                  <a:srgbClr val="E75C01"/>
                </a:solidFill>
                <a:latin typeface="Handwriting - Dakota" charset="0"/>
                <a:ea typeface="ＭＳ Ｐゴシック" panose="020B0600070205080204" pitchFamily="34" charset="-128"/>
              </a:rPr>
              <a:t>majors…</a:t>
            </a:r>
          </a:p>
        </p:txBody>
      </p:sp>
      <p:sp>
        <p:nvSpPr>
          <p:cNvPr id="2" name="Segnaposto piè di pagina 1">
            <a:extLst>
              <a:ext uri="{FF2B5EF4-FFF2-40B4-BE49-F238E27FC236}">
                <a16:creationId xmlns:a16="http://schemas.microsoft.com/office/drawing/2014/main" id="{D17465F7-8A8C-27A0-74AC-E4983FEEE525}"/>
              </a:ext>
            </a:extLst>
          </p:cNvPr>
          <p:cNvSpPr>
            <a:spLocks noGrp="1"/>
          </p:cNvSpPr>
          <p:nvPr>
            <p:ph type="ftr" sz="quarter" idx="11"/>
          </p:nvPr>
        </p:nvSpPr>
        <p:spPr/>
        <p:txBody>
          <a:bodyPr/>
          <a:lstStyle/>
          <a:p>
            <a:endParaRPr lang="it-IT"/>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ADCF9DD8-BE93-B873-C51B-E1F4D88ABF46}"/>
              </a:ext>
            </a:extLst>
          </p:cNvPr>
          <p:cNvSpPr txBox="1">
            <a:spLocks noChangeArrowheads="1"/>
          </p:cNvSpPr>
          <p:nvPr/>
        </p:nvSpPr>
        <p:spPr bwMode="auto">
          <a:xfrm>
            <a:off x="1011967" y="5385154"/>
            <a:ext cx="999172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360363" eaLnBrk="0" hangingPunct="0">
              <a:defRPr>
                <a:solidFill>
                  <a:schemeClr val="tx1"/>
                </a:solidFill>
                <a:latin typeface="Arial" pitchFamily="34" charset="0"/>
              </a:defRPr>
            </a:lvl1pPr>
            <a:lvl2pPr marL="742950" indent="-285750" defTabSz="360363" eaLnBrk="0" hangingPunct="0">
              <a:defRPr>
                <a:solidFill>
                  <a:schemeClr val="tx1"/>
                </a:solidFill>
                <a:latin typeface="Arial" pitchFamily="34" charset="0"/>
              </a:defRPr>
            </a:lvl2pPr>
            <a:lvl3pPr marL="1143000" indent="-228600" defTabSz="360363" eaLnBrk="0" hangingPunct="0">
              <a:defRPr>
                <a:solidFill>
                  <a:schemeClr val="tx1"/>
                </a:solidFill>
                <a:latin typeface="Arial" pitchFamily="34" charset="0"/>
              </a:defRPr>
            </a:lvl3pPr>
            <a:lvl4pPr marL="1600200" indent="-228600" defTabSz="360363" eaLnBrk="0" hangingPunct="0">
              <a:defRPr>
                <a:solidFill>
                  <a:schemeClr val="tx1"/>
                </a:solidFill>
                <a:latin typeface="Arial" pitchFamily="34" charset="0"/>
              </a:defRPr>
            </a:lvl4pPr>
            <a:lvl5pPr marL="2057400" indent="-228600" defTabSz="360363" eaLnBrk="0" hangingPunct="0">
              <a:defRPr>
                <a:solidFill>
                  <a:schemeClr val="tx1"/>
                </a:solidFill>
                <a:latin typeface="Arial" pitchFamily="34" charset="0"/>
              </a:defRPr>
            </a:lvl5pPr>
            <a:lvl6pPr marL="2514600" indent="-228600" defTabSz="360363" eaLnBrk="0" fontAlgn="base" hangingPunct="0">
              <a:spcBef>
                <a:spcPct val="0"/>
              </a:spcBef>
              <a:spcAft>
                <a:spcPct val="0"/>
              </a:spcAft>
              <a:defRPr>
                <a:solidFill>
                  <a:schemeClr val="tx1"/>
                </a:solidFill>
                <a:latin typeface="Arial" pitchFamily="34" charset="0"/>
              </a:defRPr>
            </a:lvl6pPr>
            <a:lvl7pPr marL="2971800" indent="-228600" defTabSz="360363" eaLnBrk="0" fontAlgn="base" hangingPunct="0">
              <a:spcBef>
                <a:spcPct val="0"/>
              </a:spcBef>
              <a:spcAft>
                <a:spcPct val="0"/>
              </a:spcAft>
              <a:defRPr>
                <a:solidFill>
                  <a:schemeClr val="tx1"/>
                </a:solidFill>
                <a:latin typeface="Arial" pitchFamily="34" charset="0"/>
              </a:defRPr>
            </a:lvl7pPr>
            <a:lvl8pPr marL="3429000" indent="-228600" defTabSz="360363" eaLnBrk="0" fontAlgn="base" hangingPunct="0">
              <a:spcBef>
                <a:spcPct val="0"/>
              </a:spcBef>
              <a:spcAft>
                <a:spcPct val="0"/>
              </a:spcAft>
              <a:defRPr>
                <a:solidFill>
                  <a:schemeClr val="tx1"/>
                </a:solidFill>
                <a:latin typeface="Arial" pitchFamily="34" charset="0"/>
              </a:defRPr>
            </a:lvl8pPr>
            <a:lvl9pPr marL="3886200" indent="-228600" defTabSz="360363" eaLnBrk="0" fontAlgn="base" hangingPunct="0">
              <a:spcBef>
                <a:spcPct val="0"/>
              </a:spcBef>
              <a:spcAft>
                <a:spcPct val="0"/>
              </a:spcAft>
              <a:defRPr>
                <a:solidFill>
                  <a:schemeClr val="tx1"/>
                </a:solidFill>
                <a:latin typeface="Arial" pitchFamily="34" charset="0"/>
              </a:defRPr>
            </a:lvl9pPr>
          </a:lstStyle>
          <a:p>
            <a:pPr algn="ctr">
              <a:buClr>
                <a:srgbClr val="000000"/>
              </a:buClr>
              <a:buSzPct val="90000"/>
              <a:buFont typeface="Monotype Sorts" pitchFamily="2" charset="2"/>
              <a:buNone/>
              <a:defRPr/>
            </a:pPr>
            <a:r>
              <a:rPr lang="en-US" dirty="0">
                <a:latin typeface="+mn-lt"/>
              </a:rPr>
              <a:t>For a given combination of RF and DC voltages, the quadrupole only lets ions of a </a:t>
            </a:r>
            <a:r>
              <a:rPr lang="en-US" b="1" dirty="0">
                <a:latin typeface="+mn-lt"/>
              </a:rPr>
              <a:t>specific mass </a:t>
            </a:r>
            <a:r>
              <a:rPr lang="en-US" dirty="0">
                <a:latin typeface="+mn-lt"/>
              </a:rPr>
              <a:t>pass through to the detector</a:t>
            </a:r>
            <a:r>
              <a:rPr lang="en-US" sz="2100" dirty="0">
                <a:solidFill>
                  <a:srgbClr val="0000FF"/>
                </a:solidFill>
                <a:latin typeface="+mn-lt"/>
              </a:rPr>
              <a:t>. </a:t>
            </a:r>
            <a:r>
              <a:rPr lang="en-US" dirty="0">
                <a:latin typeface="+mn-lt"/>
              </a:rPr>
              <a:t>(In fact, mass spectrometer works on mass/charge ratio, not mass)</a:t>
            </a:r>
          </a:p>
        </p:txBody>
      </p:sp>
      <p:sp>
        <p:nvSpPr>
          <p:cNvPr id="12291" name="Text Box 3">
            <a:extLst>
              <a:ext uri="{FF2B5EF4-FFF2-40B4-BE49-F238E27FC236}">
                <a16:creationId xmlns:a16="http://schemas.microsoft.com/office/drawing/2014/main" id="{C4665646-8CED-648D-24BE-A4394F34E0B1}"/>
              </a:ext>
            </a:extLst>
          </p:cNvPr>
          <p:cNvSpPr txBox="1">
            <a:spLocks noChangeArrowheads="1"/>
          </p:cNvSpPr>
          <p:nvPr/>
        </p:nvSpPr>
        <p:spPr bwMode="auto">
          <a:xfrm>
            <a:off x="8362951" y="1654175"/>
            <a:ext cx="84296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4621" dir="2700000" algn="ctr" rotWithShape="0">
                    <a:srgbClr val="404040"/>
                  </a:outerShdw>
                </a:effectLst>
              </a14:hiddenEffects>
            </a:ext>
          </a:extLst>
        </p:spPr>
        <p:txBody>
          <a:bodyPr lIns="0" tIns="0" rIns="0" bIns="0" anchor="ctr"/>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buClr>
                <a:srgbClr val="000000"/>
              </a:buClr>
              <a:buSzPct val="90000"/>
              <a:buFont typeface="Monotype Sorts" pitchFamily="2" charset="2"/>
              <a:buNone/>
            </a:pPr>
            <a:r>
              <a:rPr lang="en-US" altLang="en-US" sz="1600" b="1">
                <a:solidFill>
                  <a:srgbClr val="006000"/>
                </a:solidFill>
                <a:latin typeface="Times New Roman" panose="02020603050405020304" pitchFamily="18" charset="0"/>
              </a:rPr>
              <a:t>+ Vcoswt</a:t>
            </a:r>
            <a:endParaRPr lang="en-US" altLang="en-US" sz="1600">
              <a:latin typeface="Times New Roman" panose="02020603050405020304" pitchFamily="18" charset="0"/>
            </a:endParaRPr>
          </a:p>
        </p:txBody>
      </p:sp>
      <p:grpSp>
        <p:nvGrpSpPr>
          <p:cNvPr id="12292" name="Group 4">
            <a:extLst>
              <a:ext uri="{FF2B5EF4-FFF2-40B4-BE49-F238E27FC236}">
                <a16:creationId xmlns:a16="http://schemas.microsoft.com/office/drawing/2014/main" id="{2BC9865B-98A6-B54F-07FA-F08DDB777C1A}"/>
              </a:ext>
            </a:extLst>
          </p:cNvPr>
          <p:cNvGrpSpPr>
            <a:grpSpLocks/>
          </p:cNvGrpSpPr>
          <p:nvPr/>
        </p:nvGrpSpPr>
        <p:grpSpPr bwMode="auto">
          <a:xfrm>
            <a:off x="1820863" y="2487613"/>
            <a:ext cx="9810750" cy="1776412"/>
            <a:chOff x="206" y="1776"/>
            <a:chExt cx="6798" cy="1268"/>
          </a:xfrm>
        </p:grpSpPr>
        <p:sp>
          <p:nvSpPr>
            <p:cNvPr id="12390" name="Text Box 5">
              <a:extLst>
                <a:ext uri="{FF2B5EF4-FFF2-40B4-BE49-F238E27FC236}">
                  <a16:creationId xmlns:a16="http://schemas.microsoft.com/office/drawing/2014/main" id="{F2518B7A-91C4-65B7-A4C6-ECCA8F08BD81}"/>
                </a:ext>
              </a:extLst>
            </p:cNvPr>
            <p:cNvSpPr txBox="1">
              <a:spLocks noChangeArrowheads="1"/>
            </p:cNvSpPr>
            <p:nvPr/>
          </p:nvSpPr>
          <p:spPr bwMode="auto">
            <a:xfrm>
              <a:off x="1819" y="1902"/>
              <a:ext cx="5185" cy="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buClr>
                  <a:srgbClr val="0000FF"/>
                </a:buClr>
                <a:buSzPct val="90000"/>
                <a:buFont typeface="Monotype Sorts" pitchFamily="2" charset="2"/>
                <a:buNone/>
              </a:pPr>
              <a:r>
                <a:rPr lang="en-US" altLang="en-US" sz="100">
                  <a:solidFill>
                    <a:srgbClr val="000000"/>
                  </a:solidFill>
                  <a:latin typeface="Ø®°ËÞºÞ¼¯¸M"/>
                </a:rPr>
                <a:t> </a:t>
              </a:r>
              <a:endParaRPr lang="en-US" altLang="en-US" sz="2200">
                <a:latin typeface="Times New Roman" panose="02020603050405020304" pitchFamily="18" charset="0"/>
              </a:endParaRPr>
            </a:p>
          </p:txBody>
        </p:sp>
        <p:sp>
          <p:nvSpPr>
            <p:cNvPr id="12391" name="Freeform 6" descr="50%">
              <a:extLst>
                <a:ext uri="{FF2B5EF4-FFF2-40B4-BE49-F238E27FC236}">
                  <a16:creationId xmlns:a16="http://schemas.microsoft.com/office/drawing/2014/main" id="{58E7723A-9F61-555E-2FFF-8FD8F4B8773D}"/>
                </a:ext>
              </a:extLst>
            </p:cNvPr>
            <p:cNvSpPr>
              <a:spLocks/>
            </p:cNvSpPr>
            <p:nvPr/>
          </p:nvSpPr>
          <p:spPr bwMode="auto">
            <a:xfrm>
              <a:off x="756" y="2177"/>
              <a:ext cx="882" cy="180"/>
            </a:xfrm>
            <a:custGeom>
              <a:avLst/>
              <a:gdLst>
                <a:gd name="T0" fmla="*/ 750 w 882"/>
                <a:gd name="T1" fmla="*/ 179 h 180"/>
                <a:gd name="T2" fmla="*/ 750 w 882"/>
                <a:gd name="T3" fmla="*/ 179 h 180"/>
                <a:gd name="T4" fmla="*/ 765 w 882"/>
                <a:gd name="T5" fmla="*/ 179 h 180"/>
                <a:gd name="T6" fmla="*/ 781 w 882"/>
                <a:gd name="T7" fmla="*/ 178 h 180"/>
                <a:gd name="T8" fmla="*/ 794 w 882"/>
                <a:gd name="T9" fmla="*/ 175 h 180"/>
                <a:gd name="T10" fmla="*/ 808 w 882"/>
                <a:gd name="T11" fmla="*/ 171 h 180"/>
                <a:gd name="T12" fmla="*/ 822 w 882"/>
                <a:gd name="T13" fmla="*/ 167 h 180"/>
                <a:gd name="T14" fmla="*/ 835 w 882"/>
                <a:gd name="T15" fmla="*/ 160 h 180"/>
                <a:gd name="T16" fmla="*/ 847 w 882"/>
                <a:gd name="T17" fmla="*/ 154 h 180"/>
                <a:gd name="T18" fmla="*/ 857 w 882"/>
                <a:gd name="T19" fmla="*/ 144 h 180"/>
                <a:gd name="T20" fmla="*/ 864 w 882"/>
                <a:gd name="T21" fmla="*/ 135 h 180"/>
                <a:gd name="T22" fmla="*/ 872 w 882"/>
                <a:gd name="T23" fmla="*/ 125 h 180"/>
                <a:gd name="T24" fmla="*/ 878 w 882"/>
                <a:gd name="T25" fmla="*/ 114 h 180"/>
                <a:gd name="T26" fmla="*/ 880 w 882"/>
                <a:gd name="T27" fmla="*/ 103 h 180"/>
                <a:gd name="T28" fmla="*/ 881 w 882"/>
                <a:gd name="T29" fmla="*/ 90 h 180"/>
                <a:gd name="T30" fmla="*/ 881 w 882"/>
                <a:gd name="T31" fmla="*/ 80 h 180"/>
                <a:gd name="T32" fmla="*/ 879 w 882"/>
                <a:gd name="T33" fmla="*/ 70 h 180"/>
                <a:gd name="T34" fmla="*/ 875 w 882"/>
                <a:gd name="T35" fmla="*/ 59 h 180"/>
                <a:gd name="T36" fmla="*/ 868 w 882"/>
                <a:gd name="T37" fmla="*/ 48 h 180"/>
                <a:gd name="T38" fmla="*/ 860 w 882"/>
                <a:gd name="T39" fmla="*/ 37 h 180"/>
                <a:gd name="T40" fmla="*/ 849 w 882"/>
                <a:gd name="T41" fmla="*/ 30 h 180"/>
                <a:gd name="T42" fmla="*/ 839 w 882"/>
                <a:gd name="T43" fmla="*/ 22 h 180"/>
                <a:gd name="T44" fmla="*/ 828 w 882"/>
                <a:gd name="T45" fmla="*/ 13 h 180"/>
                <a:gd name="T46" fmla="*/ 814 w 882"/>
                <a:gd name="T47" fmla="*/ 10 h 180"/>
                <a:gd name="T48" fmla="*/ 801 w 882"/>
                <a:gd name="T49" fmla="*/ 5 h 180"/>
                <a:gd name="T50" fmla="*/ 786 w 882"/>
                <a:gd name="T51" fmla="*/ 1 h 180"/>
                <a:gd name="T52" fmla="*/ 769 w 882"/>
                <a:gd name="T53" fmla="*/ 0 h 180"/>
                <a:gd name="T54" fmla="*/ 755 w 882"/>
                <a:gd name="T55" fmla="*/ 0 h 180"/>
                <a:gd name="T56" fmla="*/ 748 w 882"/>
                <a:gd name="T57" fmla="*/ 0 h 180"/>
                <a:gd name="T58" fmla="*/ 750 w 882"/>
                <a:gd name="T59" fmla="*/ 0 h 180"/>
                <a:gd name="T60" fmla="*/ 134 w 882"/>
                <a:gd name="T61" fmla="*/ 0 h 180"/>
                <a:gd name="T62" fmla="*/ 134 w 882"/>
                <a:gd name="T63" fmla="*/ 0 h 180"/>
                <a:gd name="T64" fmla="*/ 118 w 882"/>
                <a:gd name="T65" fmla="*/ 0 h 180"/>
                <a:gd name="T66" fmla="*/ 105 w 882"/>
                <a:gd name="T67" fmla="*/ 1 h 180"/>
                <a:gd name="T68" fmla="*/ 89 w 882"/>
                <a:gd name="T69" fmla="*/ 4 h 180"/>
                <a:gd name="T70" fmla="*/ 75 w 882"/>
                <a:gd name="T71" fmla="*/ 6 h 180"/>
                <a:gd name="T72" fmla="*/ 62 w 882"/>
                <a:gd name="T73" fmla="*/ 13 h 180"/>
                <a:gd name="T74" fmla="*/ 48 w 882"/>
                <a:gd name="T75" fmla="*/ 17 h 180"/>
                <a:gd name="T76" fmla="*/ 36 w 882"/>
                <a:gd name="T77" fmla="*/ 27 h 180"/>
                <a:gd name="T78" fmla="*/ 25 w 882"/>
                <a:gd name="T79" fmla="*/ 34 h 180"/>
                <a:gd name="T80" fmla="*/ 17 w 882"/>
                <a:gd name="T81" fmla="*/ 43 h 180"/>
                <a:gd name="T82" fmla="*/ 10 w 882"/>
                <a:gd name="T83" fmla="*/ 54 h 180"/>
                <a:gd name="T84" fmla="*/ 6 w 882"/>
                <a:gd name="T85" fmla="*/ 64 h 180"/>
                <a:gd name="T86" fmla="*/ 2 w 882"/>
                <a:gd name="T87" fmla="*/ 75 h 180"/>
                <a:gd name="T88" fmla="*/ 0 w 882"/>
                <a:gd name="T89" fmla="*/ 86 h 180"/>
                <a:gd name="T90" fmla="*/ 0 w 882"/>
                <a:gd name="T91" fmla="*/ 98 h 180"/>
                <a:gd name="T92" fmla="*/ 2 w 882"/>
                <a:gd name="T93" fmla="*/ 109 h 180"/>
                <a:gd name="T94" fmla="*/ 7 w 882"/>
                <a:gd name="T95" fmla="*/ 119 h 180"/>
                <a:gd name="T96" fmla="*/ 14 w 882"/>
                <a:gd name="T97" fmla="*/ 130 h 180"/>
                <a:gd name="T98" fmla="*/ 21 w 882"/>
                <a:gd name="T99" fmla="*/ 139 h 180"/>
                <a:gd name="T100" fmla="*/ 30 w 882"/>
                <a:gd name="T101" fmla="*/ 148 h 180"/>
                <a:gd name="T102" fmla="*/ 40 w 882"/>
                <a:gd name="T103" fmla="*/ 157 h 180"/>
                <a:gd name="T104" fmla="*/ 52 w 882"/>
                <a:gd name="T105" fmla="*/ 164 h 180"/>
                <a:gd name="T106" fmla="*/ 64 w 882"/>
                <a:gd name="T107" fmla="*/ 171 h 180"/>
                <a:gd name="T108" fmla="*/ 78 w 882"/>
                <a:gd name="T109" fmla="*/ 175 h 180"/>
                <a:gd name="T110" fmla="*/ 94 w 882"/>
                <a:gd name="T111" fmla="*/ 178 h 180"/>
                <a:gd name="T112" fmla="*/ 108 w 882"/>
                <a:gd name="T113" fmla="*/ 179 h 180"/>
                <a:gd name="T114" fmla="*/ 123 w 882"/>
                <a:gd name="T115" fmla="*/ 179 h 180"/>
                <a:gd name="T116" fmla="*/ 750 w 882"/>
                <a:gd name="T117" fmla="*/ 179 h 180"/>
                <a:gd name="T118" fmla="*/ 750 w 882"/>
                <a:gd name="T119" fmla="*/ 179 h 1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2" h="180">
                  <a:moveTo>
                    <a:pt x="750" y="179"/>
                  </a:moveTo>
                  <a:lnTo>
                    <a:pt x="750" y="179"/>
                  </a:lnTo>
                  <a:lnTo>
                    <a:pt x="765" y="179"/>
                  </a:lnTo>
                  <a:lnTo>
                    <a:pt x="781" y="178"/>
                  </a:lnTo>
                  <a:lnTo>
                    <a:pt x="794" y="175"/>
                  </a:lnTo>
                  <a:lnTo>
                    <a:pt x="808" y="171"/>
                  </a:lnTo>
                  <a:lnTo>
                    <a:pt x="822" y="167"/>
                  </a:lnTo>
                  <a:lnTo>
                    <a:pt x="835" y="160"/>
                  </a:lnTo>
                  <a:lnTo>
                    <a:pt x="847" y="154"/>
                  </a:lnTo>
                  <a:lnTo>
                    <a:pt x="857" y="144"/>
                  </a:lnTo>
                  <a:lnTo>
                    <a:pt x="864" y="135"/>
                  </a:lnTo>
                  <a:lnTo>
                    <a:pt x="872" y="125"/>
                  </a:lnTo>
                  <a:lnTo>
                    <a:pt x="878" y="114"/>
                  </a:lnTo>
                  <a:lnTo>
                    <a:pt x="880" y="103"/>
                  </a:lnTo>
                  <a:lnTo>
                    <a:pt x="881" y="90"/>
                  </a:lnTo>
                  <a:lnTo>
                    <a:pt x="881" y="80"/>
                  </a:lnTo>
                  <a:lnTo>
                    <a:pt x="879" y="70"/>
                  </a:lnTo>
                  <a:lnTo>
                    <a:pt x="875" y="59"/>
                  </a:lnTo>
                  <a:lnTo>
                    <a:pt x="868" y="48"/>
                  </a:lnTo>
                  <a:lnTo>
                    <a:pt x="860" y="37"/>
                  </a:lnTo>
                  <a:lnTo>
                    <a:pt x="849" y="30"/>
                  </a:lnTo>
                  <a:lnTo>
                    <a:pt x="839" y="22"/>
                  </a:lnTo>
                  <a:lnTo>
                    <a:pt x="828" y="13"/>
                  </a:lnTo>
                  <a:lnTo>
                    <a:pt x="814" y="10"/>
                  </a:lnTo>
                  <a:lnTo>
                    <a:pt x="801" y="5"/>
                  </a:lnTo>
                  <a:lnTo>
                    <a:pt x="786" y="1"/>
                  </a:lnTo>
                  <a:lnTo>
                    <a:pt x="769" y="0"/>
                  </a:lnTo>
                  <a:lnTo>
                    <a:pt x="755" y="0"/>
                  </a:lnTo>
                  <a:lnTo>
                    <a:pt x="748" y="0"/>
                  </a:lnTo>
                  <a:lnTo>
                    <a:pt x="750" y="0"/>
                  </a:lnTo>
                  <a:lnTo>
                    <a:pt x="134" y="0"/>
                  </a:lnTo>
                  <a:lnTo>
                    <a:pt x="118" y="0"/>
                  </a:lnTo>
                  <a:lnTo>
                    <a:pt x="105" y="1"/>
                  </a:lnTo>
                  <a:lnTo>
                    <a:pt x="89" y="4"/>
                  </a:lnTo>
                  <a:lnTo>
                    <a:pt x="75" y="6"/>
                  </a:lnTo>
                  <a:lnTo>
                    <a:pt x="62" y="13"/>
                  </a:lnTo>
                  <a:lnTo>
                    <a:pt x="48" y="17"/>
                  </a:lnTo>
                  <a:lnTo>
                    <a:pt x="36" y="27"/>
                  </a:lnTo>
                  <a:lnTo>
                    <a:pt x="25" y="34"/>
                  </a:lnTo>
                  <a:lnTo>
                    <a:pt x="17" y="43"/>
                  </a:lnTo>
                  <a:lnTo>
                    <a:pt x="10" y="54"/>
                  </a:lnTo>
                  <a:lnTo>
                    <a:pt x="6" y="64"/>
                  </a:lnTo>
                  <a:lnTo>
                    <a:pt x="2" y="75"/>
                  </a:lnTo>
                  <a:lnTo>
                    <a:pt x="0" y="86"/>
                  </a:lnTo>
                  <a:lnTo>
                    <a:pt x="0" y="98"/>
                  </a:lnTo>
                  <a:lnTo>
                    <a:pt x="2" y="109"/>
                  </a:lnTo>
                  <a:lnTo>
                    <a:pt x="7" y="119"/>
                  </a:lnTo>
                  <a:lnTo>
                    <a:pt x="14" y="130"/>
                  </a:lnTo>
                  <a:lnTo>
                    <a:pt x="21" y="139"/>
                  </a:lnTo>
                  <a:lnTo>
                    <a:pt x="30" y="148"/>
                  </a:lnTo>
                  <a:lnTo>
                    <a:pt x="40" y="157"/>
                  </a:lnTo>
                  <a:lnTo>
                    <a:pt x="52" y="164"/>
                  </a:lnTo>
                  <a:lnTo>
                    <a:pt x="64" y="171"/>
                  </a:lnTo>
                  <a:lnTo>
                    <a:pt x="78" y="175"/>
                  </a:lnTo>
                  <a:lnTo>
                    <a:pt x="94" y="178"/>
                  </a:lnTo>
                  <a:lnTo>
                    <a:pt x="108" y="179"/>
                  </a:lnTo>
                  <a:lnTo>
                    <a:pt x="123" y="179"/>
                  </a:lnTo>
                  <a:lnTo>
                    <a:pt x="750" y="179"/>
                  </a:lnTo>
                </a:path>
              </a:pathLst>
            </a:custGeom>
            <a:pattFill prst="pct50">
              <a:fgClr>
                <a:srgbClr val="A1009F"/>
              </a:fgClr>
              <a:bgClr>
                <a:srgbClr val="FFFFFF"/>
              </a:bgClr>
            </a:pattFill>
            <a:ln w="31234"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392" name="Freeform 7" descr="50%">
              <a:extLst>
                <a:ext uri="{FF2B5EF4-FFF2-40B4-BE49-F238E27FC236}">
                  <a16:creationId xmlns:a16="http://schemas.microsoft.com/office/drawing/2014/main" id="{7E6A846C-BC63-121B-D2C0-E815130A38B8}"/>
                </a:ext>
              </a:extLst>
            </p:cNvPr>
            <p:cNvSpPr>
              <a:spLocks/>
            </p:cNvSpPr>
            <p:nvPr/>
          </p:nvSpPr>
          <p:spPr bwMode="auto">
            <a:xfrm>
              <a:off x="662" y="1984"/>
              <a:ext cx="886" cy="161"/>
            </a:xfrm>
            <a:custGeom>
              <a:avLst/>
              <a:gdLst>
                <a:gd name="T0" fmla="*/ 753 w 886"/>
                <a:gd name="T1" fmla="*/ 158 h 161"/>
                <a:gd name="T2" fmla="*/ 753 w 886"/>
                <a:gd name="T3" fmla="*/ 158 h 161"/>
                <a:gd name="T4" fmla="*/ 770 w 886"/>
                <a:gd name="T5" fmla="*/ 160 h 161"/>
                <a:gd name="T6" fmla="*/ 784 w 886"/>
                <a:gd name="T7" fmla="*/ 157 h 161"/>
                <a:gd name="T8" fmla="*/ 799 w 886"/>
                <a:gd name="T9" fmla="*/ 157 h 161"/>
                <a:gd name="T10" fmla="*/ 815 w 886"/>
                <a:gd name="T11" fmla="*/ 154 h 161"/>
                <a:gd name="T12" fmla="*/ 827 w 886"/>
                <a:gd name="T13" fmla="*/ 148 h 161"/>
                <a:gd name="T14" fmla="*/ 841 w 886"/>
                <a:gd name="T15" fmla="*/ 143 h 161"/>
                <a:gd name="T16" fmla="*/ 850 w 886"/>
                <a:gd name="T17" fmla="*/ 136 h 161"/>
                <a:gd name="T18" fmla="*/ 861 w 886"/>
                <a:gd name="T19" fmla="*/ 129 h 161"/>
                <a:gd name="T20" fmla="*/ 870 w 886"/>
                <a:gd name="T21" fmla="*/ 121 h 161"/>
                <a:gd name="T22" fmla="*/ 877 w 886"/>
                <a:gd name="T23" fmla="*/ 110 h 161"/>
                <a:gd name="T24" fmla="*/ 883 w 886"/>
                <a:gd name="T25" fmla="*/ 101 h 161"/>
                <a:gd name="T26" fmla="*/ 884 w 886"/>
                <a:gd name="T27" fmla="*/ 91 h 161"/>
                <a:gd name="T28" fmla="*/ 885 w 886"/>
                <a:gd name="T29" fmla="*/ 81 h 161"/>
                <a:gd name="T30" fmla="*/ 885 w 886"/>
                <a:gd name="T31" fmla="*/ 72 h 161"/>
                <a:gd name="T32" fmla="*/ 884 w 886"/>
                <a:gd name="T33" fmla="*/ 62 h 161"/>
                <a:gd name="T34" fmla="*/ 880 w 886"/>
                <a:gd name="T35" fmla="*/ 53 h 161"/>
                <a:gd name="T36" fmla="*/ 873 w 886"/>
                <a:gd name="T37" fmla="*/ 43 h 161"/>
                <a:gd name="T38" fmla="*/ 865 w 886"/>
                <a:gd name="T39" fmla="*/ 35 h 161"/>
                <a:gd name="T40" fmla="*/ 854 w 886"/>
                <a:gd name="T41" fmla="*/ 27 h 161"/>
                <a:gd name="T42" fmla="*/ 845 w 886"/>
                <a:gd name="T43" fmla="*/ 19 h 161"/>
                <a:gd name="T44" fmla="*/ 832 w 886"/>
                <a:gd name="T45" fmla="*/ 13 h 161"/>
                <a:gd name="T46" fmla="*/ 818 w 886"/>
                <a:gd name="T47" fmla="*/ 9 h 161"/>
                <a:gd name="T48" fmla="*/ 804 w 886"/>
                <a:gd name="T49" fmla="*/ 5 h 161"/>
                <a:gd name="T50" fmla="*/ 790 w 886"/>
                <a:gd name="T51" fmla="*/ 1 h 161"/>
                <a:gd name="T52" fmla="*/ 773 w 886"/>
                <a:gd name="T53" fmla="*/ 0 h 161"/>
                <a:gd name="T54" fmla="*/ 759 w 886"/>
                <a:gd name="T55" fmla="*/ 0 h 161"/>
                <a:gd name="T56" fmla="*/ 751 w 886"/>
                <a:gd name="T57" fmla="*/ 0 h 161"/>
                <a:gd name="T58" fmla="*/ 753 w 886"/>
                <a:gd name="T59" fmla="*/ 0 h 161"/>
                <a:gd name="T60" fmla="*/ 135 w 886"/>
                <a:gd name="T61" fmla="*/ 0 h 161"/>
                <a:gd name="T62" fmla="*/ 135 w 886"/>
                <a:gd name="T63" fmla="*/ 0 h 161"/>
                <a:gd name="T64" fmla="*/ 119 w 886"/>
                <a:gd name="T65" fmla="*/ 0 h 161"/>
                <a:gd name="T66" fmla="*/ 105 w 886"/>
                <a:gd name="T67" fmla="*/ 0 h 161"/>
                <a:gd name="T68" fmla="*/ 89 w 886"/>
                <a:gd name="T69" fmla="*/ 4 h 161"/>
                <a:gd name="T70" fmla="*/ 76 w 886"/>
                <a:gd name="T71" fmla="*/ 7 h 161"/>
                <a:gd name="T72" fmla="*/ 62 w 886"/>
                <a:gd name="T73" fmla="*/ 12 h 161"/>
                <a:gd name="T74" fmla="*/ 48 w 886"/>
                <a:gd name="T75" fmla="*/ 17 h 161"/>
                <a:gd name="T76" fmla="*/ 36 w 886"/>
                <a:gd name="T77" fmla="*/ 24 h 161"/>
                <a:gd name="T78" fmla="*/ 25 w 886"/>
                <a:gd name="T79" fmla="*/ 32 h 161"/>
                <a:gd name="T80" fmla="*/ 18 w 886"/>
                <a:gd name="T81" fmla="*/ 38 h 161"/>
                <a:gd name="T82" fmla="*/ 9 w 886"/>
                <a:gd name="T83" fmla="*/ 48 h 161"/>
                <a:gd name="T84" fmla="*/ 3 w 886"/>
                <a:gd name="T85" fmla="*/ 57 h 161"/>
                <a:gd name="T86" fmla="*/ 1 w 886"/>
                <a:gd name="T87" fmla="*/ 67 h 161"/>
                <a:gd name="T88" fmla="*/ 0 w 886"/>
                <a:gd name="T89" fmla="*/ 77 h 161"/>
                <a:gd name="T90" fmla="*/ 0 w 886"/>
                <a:gd name="T91" fmla="*/ 87 h 161"/>
                <a:gd name="T92" fmla="*/ 2 w 886"/>
                <a:gd name="T93" fmla="*/ 97 h 161"/>
                <a:gd name="T94" fmla="*/ 7 w 886"/>
                <a:gd name="T95" fmla="*/ 106 h 161"/>
                <a:gd name="T96" fmla="*/ 12 w 886"/>
                <a:gd name="T97" fmla="*/ 117 h 161"/>
                <a:gd name="T98" fmla="*/ 20 w 886"/>
                <a:gd name="T99" fmla="*/ 125 h 161"/>
                <a:gd name="T100" fmla="*/ 29 w 886"/>
                <a:gd name="T101" fmla="*/ 132 h 161"/>
                <a:gd name="T102" fmla="*/ 39 w 886"/>
                <a:gd name="T103" fmla="*/ 139 h 161"/>
                <a:gd name="T104" fmla="*/ 53 w 886"/>
                <a:gd name="T105" fmla="*/ 146 h 161"/>
                <a:gd name="T106" fmla="*/ 65 w 886"/>
                <a:gd name="T107" fmla="*/ 150 h 161"/>
                <a:gd name="T108" fmla="*/ 79 w 886"/>
                <a:gd name="T109" fmla="*/ 154 h 161"/>
                <a:gd name="T110" fmla="*/ 94 w 886"/>
                <a:gd name="T111" fmla="*/ 157 h 161"/>
                <a:gd name="T112" fmla="*/ 109 w 886"/>
                <a:gd name="T113" fmla="*/ 160 h 161"/>
                <a:gd name="T114" fmla="*/ 124 w 886"/>
                <a:gd name="T115" fmla="*/ 158 h 161"/>
                <a:gd name="T116" fmla="*/ 753 w 886"/>
                <a:gd name="T117" fmla="*/ 158 h 161"/>
                <a:gd name="T118" fmla="*/ 753 w 886"/>
                <a:gd name="T119" fmla="*/ 158 h 1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6" h="161">
                  <a:moveTo>
                    <a:pt x="753" y="158"/>
                  </a:moveTo>
                  <a:lnTo>
                    <a:pt x="753" y="158"/>
                  </a:lnTo>
                  <a:lnTo>
                    <a:pt x="770" y="160"/>
                  </a:lnTo>
                  <a:lnTo>
                    <a:pt x="784" y="157"/>
                  </a:lnTo>
                  <a:lnTo>
                    <a:pt x="799" y="157"/>
                  </a:lnTo>
                  <a:lnTo>
                    <a:pt x="815" y="154"/>
                  </a:lnTo>
                  <a:lnTo>
                    <a:pt x="827" y="148"/>
                  </a:lnTo>
                  <a:lnTo>
                    <a:pt x="841" y="143"/>
                  </a:lnTo>
                  <a:lnTo>
                    <a:pt x="850" y="136"/>
                  </a:lnTo>
                  <a:lnTo>
                    <a:pt x="861" y="129"/>
                  </a:lnTo>
                  <a:lnTo>
                    <a:pt x="870" y="121"/>
                  </a:lnTo>
                  <a:lnTo>
                    <a:pt x="877" y="110"/>
                  </a:lnTo>
                  <a:lnTo>
                    <a:pt x="883" y="101"/>
                  </a:lnTo>
                  <a:lnTo>
                    <a:pt x="884" y="91"/>
                  </a:lnTo>
                  <a:lnTo>
                    <a:pt x="885" y="81"/>
                  </a:lnTo>
                  <a:lnTo>
                    <a:pt x="885" y="72"/>
                  </a:lnTo>
                  <a:lnTo>
                    <a:pt x="884" y="62"/>
                  </a:lnTo>
                  <a:lnTo>
                    <a:pt x="880" y="53"/>
                  </a:lnTo>
                  <a:lnTo>
                    <a:pt x="873" y="43"/>
                  </a:lnTo>
                  <a:lnTo>
                    <a:pt x="865" y="35"/>
                  </a:lnTo>
                  <a:lnTo>
                    <a:pt x="854" y="27"/>
                  </a:lnTo>
                  <a:lnTo>
                    <a:pt x="845" y="19"/>
                  </a:lnTo>
                  <a:lnTo>
                    <a:pt x="832" y="13"/>
                  </a:lnTo>
                  <a:lnTo>
                    <a:pt x="818" y="9"/>
                  </a:lnTo>
                  <a:lnTo>
                    <a:pt x="804" y="5"/>
                  </a:lnTo>
                  <a:lnTo>
                    <a:pt x="790" y="1"/>
                  </a:lnTo>
                  <a:lnTo>
                    <a:pt x="773" y="0"/>
                  </a:lnTo>
                  <a:lnTo>
                    <a:pt x="759" y="0"/>
                  </a:lnTo>
                  <a:lnTo>
                    <a:pt x="751" y="0"/>
                  </a:lnTo>
                  <a:lnTo>
                    <a:pt x="753" y="0"/>
                  </a:lnTo>
                  <a:lnTo>
                    <a:pt x="135" y="0"/>
                  </a:lnTo>
                  <a:lnTo>
                    <a:pt x="119" y="0"/>
                  </a:lnTo>
                  <a:lnTo>
                    <a:pt x="105" y="0"/>
                  </a:lnTo>
                  <a:lnTo>
                    <a:pt x="89" y="4"/>
                  </a:lnTo>
                  <a:lnTo>
                    <a:pt x="76" y="7"/>
                  </a:lnTo>
                  <a:lnTo>
                    <a:pt x="62" y="12"/>
                  </a:lnTo>
                  <a:lnTo>
                    <a:pt x="48" y="17"/>
                  </a:lnTo>
                  <a:lnTo>
                    <a:pt x="36" y="24"/>
                  </a:lnTo>
                  <a:lnTo>
                    <a:pt x="25" y="32"/>
                  </a:lnTo>
                  <a:lnTo>
                    <a:pt x="18" y="38"/>
                  </a:lnTo>
                  <a:lnTo>
                    <a:pt x="9" y="48"/>
                  </a:lnTo>
                  <a:lnTo>
                    <a:pt x="3" y="57"/>
                  </a:lnTo>
                  <a:lnTo>
                    <a:pt x="1" y="67"/>
                  </a:lnTo>
                  <a:lnTo>
                    <a:pt x="0" y="77"/>
                  </a:lnTo>
                  <a:lnTo>
                    <a:pt x="0" y="87"/>
                  </a:lnTo>
                  <a:lnTo>
                    <a:pt x="2" y="97"/>
                  </a:lnTo>
                  <a:lnTo>
                    <a:pt x="7" y="106"/>
                  </a:lnTo>
                  <a:lnTo>
                    <a:pt x="12" y="117"/>
                  </a:lnTo>
                  <a:lnTo>
                    <a:pt x="20" y="125"/>
                  </a:lnTo>
                  <a:lnTo>
                    <a:pt x="29" y="132"/>
                  </a:lnTo>
                  <a:lnTo>
                    <a:pt x="39" y="139"/>
                  </a:lnTo>
                  <a:lnTo>
                    <a:pt x="53" y="146"/>
                  </a:lnTo>
                  <a:lnTo>
                    <a:pt x="65" y="150"/>
                  </a:lnTo>
                  <a:lnTo>
                    <a:pt x="79" y="154"/>
                  </a:lnTo>
                  <a:lnTo>
                    <a:pt x="94" y="157"/>
                  </a:lnTo>
                  <a:lnTo>
                    <a:pt x="109" y="160"/>
                  </a:lnTo>
                  <a:lnTo>
                    <a:pt x="124" y="158"/>
                  </a:lnTo>
                  <a:lnTo>
                    <a:pt x="753" y="158"/>
                  </a:lnTo>
                </a:path>
              </a:pathLst>
            </a:custGeom>
            <a:pattFill prst="pct50">
              <a:fgClr>
                <a:srgbClr val="A1009F"/>
              </a:fgClr>
              <a:bgClr>
                <a:srgbClr val="FFFFFF"/>
              </a:bgClr>
            </a:pattFill>
            <a:ln w="31234"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grpSp>
          <p:nvGrpSpPr>
            <p:cNvPr id="12393" name="Group 8">
              <a:extLst>
                <a:ext uri="{FF2B5EF4-FFF2-40B4-BE49-F238E27FC236}">
                  <a16:creationId xmlns:a16="http://schemas.microsoft.com/office/drawing/2014/main" id="{1AF78FCD-6DA6-D70F-FDFF-690F96CBF89E}"/>
                </a:ext>
              </a:extLst>
            </p:cNvPr>
            <p:cNvGrpSpPr>
              <a:grpSpLocks/>
            </p:cNvGrpSpPr>
            <p:nvPr/>
          </p:nvGrpSpPr>
          <p:grpSpPr bwMode="auto">
            <a:xfrm>
              <a:off x="882" y="1983"/>
              <a:ext cx="829" cy="197"/>
              <a:chOff x="882" y="1983"/>
              <a:chExt cx="829" cy="197"/>
            </a:xfrm>
          </p:grpSpPr>
          <p:sp>
            <p:nvSpPr>
              <p:cNvPr id="12412" name="Freeform 9" descr="50%">
                <a:extLst>
                  <a:ext uri="{FF2B5EF4-FFF2-40B4-BE49-F238E27FC236}">
                    <a16:creationId xmlns:a16="http://schemas.microsoft.com/office/drawing/2014/main" id="{C3893BB6-60BF-A14C-EA26-DE2821202797}"/>
                  </a:ext>
                </a:extLst>
              </p:cNvPr>
              <p:cNvSpPr>
                <a:spLocks/>
              </p:cNvSpPr>
              <p:nvPr/>
            </p:nvSpPr>
            <p:spPr bwMode="auto">
              <a:xfrm>
                <a:off x="885" y="1983"/>
                <a:ext cx="826" cy="197"/>
              </a:xfrm>
              <a:custGeom>
                <a:avLst/>
                <a:gdLst>
                  <a:gd name="T0" fmla="*/ 702 w 826"/>
                  <a:gd name="T1" fmla="*/ 194 h 197"/>
                  <a:gd name="T2" fmla="*/ 702 w 826"/>
                  <a:gd name="T3" fmla="*/ 194 h 197"/>
                  <a:gd name="T4" fmla="*/ 716 w 826"/>
                  <a:gd name="T5" fmla="*/ 196 h 197"/>
                  <a:gd name="T6" fmla="*/ 731 w 826"/>
                  <a:gd name="T7" fmla="*/ 194 h 197"/>
                  <a:gd name="T8" fmla="*/ 744 w 826"/>
                  <a:gd name="T9" fmla="*/ 190 h 197"/>
                  <a:gd name="T10" fmla="*/ 759 w 826"/>
                  <a:gd name="T11" fmla="*/ 187 h 197"/>
                  <a:gd name="T12" fmla="*/ 769 w 826"/>
                  <a:gd name="T13" fmla="*/ 181 h 197"/>
                  <a:gd name="T14" fmla="*/ 782 w 826"/>
                  <a:gd name="T15" fmla="*/ 174 h 197"/>
                  <a:gd name="T16" fmla="*/ 793 w 826"/>
                  <a:gd name="T17" fmla="*/ 166 h 197"/>
                  <a:gd name="T18" fmla="*/ 803 w 826"/>
                  <a:gd name="T19" fmla="*/ 157 h 197"/>
                  <a:gd name="T20" fmla="*/ 809 w 826"/>
                  <a:gd name="T21" fmla="*/ 146 h 197"/>
                  <a:gd name="T22" fmla="*/ 817 w 826"/>
                  <a:gd name="T23" fmla="*/ 136 h 197"/>
                  <a:gd name="T24" fmla="*/ 822 w 826"/>
                  <a:gd name="T25" fmla="*/ 124 h 197"/>
                  <a:gd name="T26" fmla="*/ 824 w 826"/>
                  <a:gd name="T27" fmla="*/ 111 h 197"/>
                  <a:gd name="T28" fmla="*/ 825 w 826"/>
                  <a:gd name="T29" fmla="*/ 99 h 197"/>
                  <a:gd name="T30" fmla="*/ 825 w 826"/>
                  <a:gd name="T31" fmla="*/ 87 h 197"/>
                  <a:gd name="T32" fmla="*/ 823 w 826"/>
                  <a:gd name="T33" fmla="*/ 76 h 197"/>
                  <a:gd name="T34" fmla="*/ 819 w 826"/>
                  <a:gd name="T35" fmla="*/ 65 h 197"/>
                  <a:gd name="T36" fmla="*/ 811 w 826"/>
                  <a:gd name="T37" fmla="*/ 52 h 197"/>
                  <a:gd name="T38" fmla="*/ 805 w 826"/>
                  <a:gd name="T39" fmla="*/ 41 h 197"/>
                  <a:gd name="T40" fmla="*/ 796 w 826"/>
                  <a:gd name="T41" fmla="*/ 33 h 197"/>
                  <a:gd name="T42" fmla="*/ 786 w 826"/>
                  <a:gd name="T43" fmla="*/ 22 h 197"/>
                  <a:gd name="T44" fmla="*/ 775 w 826"/>
                  <a:gd name="T45" fmla="*/ 15 h 197"/>
                  <a:gd name="T46" fmla="*/ 763 w 826"/>
                  <a:gd name="T47" fmla="*/ 11 h 197"/>
                  <a:gd name="T48" fmla="*/ 750 w 826"/>
                  <a:gd name="T49" fmla="*/ 6 h 197"/>
                  <a:gd name="T50" fmla="*/ 736 w 826"/>
                  <a:gd name="T51" fmla="*/ 1 h 197"/>
                  <a:gd name="T52" fmla="*/ 720 w 826"/>
                  <a:gd name="T53" fmla="*/ 0 h 197"/>
                  <a:gd name="T54" fmla="*/ 706 w 826"/>
                  <a:gd name="T55" fmla="*/ 0 h 197"/>
                  <a:gd name="T56" fmla="*/ 701 w 826"/>
                  <a:gd name="T57" fmla="*/ 0 h 197"/>
                  <a:gd name="T58" fmla="*/ 702 w 826"/>
                  <a:gd name="T59" fmla="*/ 0 h 197"/>
                  <a:gd name="T60" fmla="*/ 126 w 826"/>
                  <a:gd name="T61" fmla="*/ 0 h 197"/>
                  <a:gd name="T62" fmla="*/ 126 w 826"/>
                  <a:gd name="T63" fmla="*/ 0 h 197"/>
                  <a:gd name="T64" fmla="*/ 112 w 826"/>
                  <a:gd name="T65" fmla="*/ 0 h 197"/>
                  <a:gd name="T66" fmla="*/ 99 w 826"/>
                  <a:gd name="T67" fmla="*/ 1 h 197"/>
                  <a:gd name="T68" fmla="*/ 84 w 826"/>
                  <a:gd name="T69" fmla="*/ 4 h 197"/>
                  <a:gd name="T70" fmla="*/ 71 w 826"/>
                  <a:gd name="T71" fmla="*/ 7 h 197"/>
                  <a:gd name="T72" fmla="*/ 59 w 826"/>
                  <a:gd name="T73" fmla="*/ 14 h 197"/>
                  <a:gd name="T74" fmla="*/ 45 w 826"/>
                  <a:gd name="T75" fmla="*/ 20 h 197"/>
                  <a:gd name="T76" fmla="*/ 35 w 826"/>
                  <a:gd name="T77" fmla="*/ 29 h 197"/>
                  <a:gd name="T78" fmla="*/ 25 w 826"/>
                  <a:gd name="T79" fmla="*/ 37 h 197"/>
                  <a:gd name="T80" fmla="*/ 17 w 826"/>
                  <a:gd name="T81" fmla="*/ 47 h 197"/>
                  <a:gd name="T82" fmla="*/ 10 w 826"/>
                  <a:gd name="T83" fmla="*/ 58 h 197"/>
                  <a:gd name="T84" fmla="*/ 5 w 826"/>
                  <a:gd name="T85" fmla="*/ 70 h 197"/>
                  <a:gd name="T86" fmla="*/ 2 w 826"/>
                  <a:gd name="T87" fmla="*/ 81 h 197"/>
                  <a:gd name="T88" fmla="*/ 0 w 826"/>
                  <a:gd name="T89" fmla="*/ 94 h 197"/>
                  <a:gd name="T90" fmla="*/ 0 w 826"/>
                  <a:gd name="T91" fmla="*/ 105 h 197"/>
                  <a:gd name="T92" fmla="*/ 3 w 826"/>
                  <a:gd name="T93" fmla="*/ 119 h 197"/>
                  <a:gd name="T94" fmla="*/ 8 w 826"/>
                  <a:gd name="T95" fmla="*/ 130 h 197"/>
                  <a:gd name="T96" fmla="*/ 12 w 826"/>
                  <a:gd name="T97" fmla="*/ 141 h 197"/>
                  <a:gd name="T98" fmla="*/ 20 w 826"/>
                  <a:gd name="T99" fmla="*/ 151 h 197"/>
                  <a:gd name="T100" fmla="*/ 29 w 826"/>
                  <a:gd name="T101" fmla="*/ 161 h 197"/>
                  <a:gd name="T102" fmla="*/ 39 w 826"/>
                  <a:gd name="T103" fmla="*/ 172 h 197"/>
                  <a:gd name="T104" fmla="*/ 49 w 826"/>
                  <a:gd name="T105" fmla="*/ 178 h 197"/>
                  <a:gd name="T106" fmla="*/ 61 w 826"/>
                  <a:gd name="T107" fmla="*/ 185 h 197"/>
                  <a:gd name="T108" fmla="*/ 75 w 826"/>
                  <a:gd name="T109" fmla="*/ 189 h 197"/>
                  <a:gd name="T110" fmla="*/ 88 w 826"/>
                  <a:gd name="T111" fmla="*/ 194 h 197"/>
                  <a:gd name="T112" fmla="*/ 102 w 826"/>
                  <a:gd name="T113" fmla="*/ 196 h 197"/>
                  <a:gd name="T114" fmla="*/ 115 w 826"/>
                  <a:gd name="T115" fmla="*/ 194 h 197"/>
                  <a:gd name="T116" fmla="*/ 702 w 826"/>
                  <a:gd name="T117" fmla="*/ 194 h 197"/>
                  <a:gd name="T118" fmla="*/ 702 w 826"/>
                  <a:gd name="T119" fmla="*/ 194 h 1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26" h="197">
                    <a:moveTo>
                      <a:pt x="702" y="194"/>
                    </a:moveTo>
                    <a:lnTo>
                      <a:pt x="702" y="194"/>
                    </a:lnTo>
                    <a:lnTo>
                      <a:pt x="716" y="196"/>
                    </a:lnTo>
                    <a:lnTo>
                      <a:pt x="731" y="194"/>
                    </a:lnTo>
                    <a:lnTo>
                      <a:pt x="744" y="190"/>
                    </a:lnTo>
                    <a:lnTo>
                      <a:pt x="759" y="187"/>
                    </a:lnTo>
                    <a:lnTo>
                      <a:pt x="769" y="181"/>
                    </a:lnTo>
                    <a:lnTo>
                      <a:pt x="782" y="174"/>
                    </a:lnTo>
                    <a:lnTo>
                      <a:pt x="793" y="166"/>
                    </a:lnTo>
                    <a:lnTo>
                      <a:pt x="803" y="157"/>
                    </a:lnTo>
                    <a:lnTo>
                      <a:pt x="809" y="146"/>
                    </a:lnTo>
                    <a:lnTo>
                      <a:pt x="817" y="136"/>
                    </a:lnTo>
                    <a:lnTo>
                      <a:pt x="822" y="124"/>
                    </a:lnTo>
                    <a:lnTo>
                      <a:pt x="824" y="111"/>
                    </a:lnTo>
                    <a:lnTo>
                      <a:pt x="825" y="99"/>
                    </a:lnTo>
                    <a:lnTo>
                      <a:pt x="825" y="87"/>
                    </a:lnTo>
                    <a:lnTo>
                      <a:pt x="823" y="76"/>
                    </a:lnTo>
                    <a:lnTo>
                      <a:pt x="819" y="65"/>
                    </a:lnTo>
                    <a:lnTo>
                      <a:pt x="811" y="52"/>
                    </a:lnTo>
                    <a:lnTo>
                      <a:pt x="805" y="41"/>
                    </a:lnTo>
                    <a:lnTo>
                      <a:pt x="796" y="33"/>
                    </a:lnTo>
                    <a:lnTo>
                      <a:pt x="786" y="22"/>
                    </a:lnTo>
                    <a:lnTo>
                      <a:pt x="775" y="15"/>
                    </a:lnTo>
                    <a:lnTo>
                      <a:pt x="763" y="11"/>
                    </a:lnTo>
                    <a:lnTo>
                      <a:pt x="750" y="6"/>
                    </a:lnTo>
                    <a:lnTo>
                      <a:pt x="736" y="1"/>
                    </a:lnTo>
                    <a:lnTo>
                      <a:pt x="720" y="0"/>
                    </a:lnTo>
                    <a:lnTo>
                      <a:pt x="706" y="0"/>
                    </a:lnTo>
                    <a:lnTo>
                      <a:pt x="701" y="0"/>
                    </a:lnTo>
                    <a:lnTo>
                      <a:pt x="702" y="0"/>
                    </a:lnTo>
                    <a:lnTo>
                      <a:pt x="126" y="0"/>
                    </a:lnTo>
                    <a:lnTo>
                      <a:pt x="112" y="0"/>
                    </a:lnTo>
                    <a:lnTo>
                      <a:pt x="99" y="1"/>
                    </a:lnTo>
                    <a:lnTo>
                      <a:pt x="84" y="4"/>
                    </a:lnTo>
                    <a:lnTo>
                      <a:pt x="71" y="7"/>
                    </a:lnTo>
                    <a:lnTo>
                      <a:pt x="59" y="14"/>
                    </a:lnTo>
                    <a:lnTo>
                      <a:pt x="45" y="20"/>
                    </a:lnTo>
                    <a:lnTo>
                      <a:pt x="35" y="29"/>
                    </a:lnTo>
                    <a:lnTo>
                      <a:pt x="25" y="37"/>
                    </a:lnTo>
                    <a:lnTo>
                      <a:pt x="17" y="47"/>
                    </a:lnTo>
                    <a:lnTo>
                      <a:pt x="10" y="58"/>
                    </a:lnTo>
                    <a:lnTo>
                      <a:pt x="5" y="70"/>
                    </a:lnTo>
                    <a:lnTo>
                      <a:pt x="2" y="81"/>
                    </a:lnTo>
                    <a:lnTo>
                      <a:pt x="0" y="94"/>
                    </a:lnTo>
                    <a:lnTo>
                      <a:pt x="0" y="105"/>
                    </a:lnTo>
                    <a:lnTo>
                      <a:pt x="3" y="119"/>
                    </a:lnTo>
                    <a:lnTo>
                      <a:pt x="8" y="130"/>
                    </a:lnTo>
                    <a:lnTo>
                      <a:pt x="12" y="141"/>
                    </a:lnTo>
                    <a:lnTo>
                      <a:pt x="20" y="151"/>
                    </a:lnTo>
                    <a:lnTo>
                      <a:pt x="29" y="161"/>
                    </a:lnTo>
                    <a:lnTo>
                      <a:pt x="39" y="172"/>
                    </a:lnTo>
                    <a:lnTo>
                      <a:pt x="49" y="178"/>
                    </a:lnTo>
                    <a:lnTo>
                      <a:pt x="61" y="185"/>
                    </a:lnTo>
                    <a:lnTo>
                      <a:pt x="75" y="189"/>
                    </a:lnTo>
                    <a:lnTo>
                      <a:pt x="88" y="194"/>
                    </a:lnTo>
                    <a:lnTo>
                      <a:pt x="102" y="196"/>
                    </a:lnTo>
                    <a:lnTo>
                      <a:pt x="115" y="194"/>
                    </a:lnTo>
                    <a:lnTo>
                      <a:pt x="702" y="194"/>
                    </a:lnTo>
                  </a:path>
                </a:pathLst>
              </a:custGeom>
              <a:pattFill prst="pct50">
                <a:fgClr>
                  <a:srgbClr val="A1009F"/>
                </a:fgClr>
                <a:bgClr>
                  <a:srgbClr val="FFFFFF"/>
                </a:bgClr>
              </a:pattFill>
              <a:ln w="31234"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13" name="Oval 10" descr="50%">
                <a:extLst>
                  <a:ext uri="{FF2B5EF4-FFF2-40B4-BE49-F238E27FC236}">
                    <a16:creationId xmlns:a16="http://schemas.microsoft.com/office/drawing/2014/main" id="{2CDBD543-F067-8504-2CB9-75653918ABF6}"/>
                  </a:ext>
                </a:extLst>
              </p:cNvPr>
              <p:cNvSpPr>
                <a:spLocks noChangeArrowheads="1"/>
              </p:cNvSpPr>
              <p:nvPr/>
            </p:nvSpPr>
            <p:spPr bwMode="auto">
              <a:xfrm>
                <a:off x="882" y="1988"/>
                <a:ext cx="167" cy="189"/>
              </a:xfrm>
              <a:prstGeom prst="ellipse">
                <a:avLst/>
              </a:prstGeom>
              <a:pattFill prst="pct50">
                <a:fgClr>
                  <a:srgbClr val="A1009F"/>
                </a:fgClr>
                <a:bgClr>
                  <a:srgbClr val="FFFFFF"/>
                </a:bgClr>
              </a:pattFill>
              <a:ln w="31234">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12394" name="Freeform 11" descr="50%">
              <a:extLst>
                <a:ext uri="{FF2B5EF4-FFF2-40B4-BE49-F238E27FC236}">
                  <a16:creationId xmlns:a16="http://schemas.microsoft.com/office/drawing/2014/main" id="{055DEAD4-FE01-47E4-8654-8A70DF910CD3}"/>
                </a:ext>
              </a:extLst>
            </p:cNvPr>
            <p:cNvSpPr>
              <a:spLocks/>
            </p:cNvSpPr>
            <p:nvPr/>
          </p:nvSpPr>
          <p:spPr bwMode="auto">
            <a:xfrm>
              <a:off x="793" y="1776"/>
              <a:ext cx="880" cy="204"/>
            </a:xfrm>
            <a:custGeom>
              <a:avLst/>
              <a:gdLst>
                <a:gd name="T0" fmla="*/ 748 w 880"/>
                <a:gd name="T1" fmla="*/ 203 h 204"/>
                <a:gd name="T2" fmla="*/ 748 w 880"/>
                <a:gd name="T3" fmla="*/ 203 h 204"/>
                <a:gd name="T4" fmla="*/ 764 w 880"/>
                <a:gd name="T5" fmla="*/ 203 h 204"/>
                <a:gd name="T6" fmla="*/ 778 w 880"/>
                <a:gd name="T7" fmla="*/ 201 h 204"/>
                <a:gd name="T8" fmla="*/ 793 w 880"/>
                <a:gd name="T9" fmla="*/ 200 h 204"/>
                <a:gd name="T10" fmla="*/ 808 w 880"/>
                <a:gd name="T11" fmla="*/ 195 h 204"/>
                <a:gd name="T12" fmla="*/ 820 w 880"/>
                <a:gd name="T13" fmla="*/ 189 h 204"/>
                <a:gd name="T14" fmla="*/ 833 w 880"/>
                <a:gd name="T15" fmla="*/ 181 h 204"/>
                <a:gd name="T16" fmla="*/ 844 w 880"/>
                <a:gd name="T17" fmla="*/ 173 h 204"/>
                <a:gd name="T18" fmla="*/ 855 w 880"/>
                <a:gd name="T19" fmla="*/ 164 h 204"/>
                <a:gd name="T20" fmla="*/ 863 w 880"/>
                <a:gd name="T21" fmla="*/ 152 h 204"/>
                <a:gd name="T22" fmla="*/ 870 w 880"/>
                <a:gd name="T23" fmla="*/ 141 h 204"/>
                <a:gd name="T24" fmla="*/ 876 w 880"/>
                <a:gd name="T25" fmla="*/ 128 h 204"/>
                <a:gd name="T26" fmla="*/ 878 w 880"/>
                <a:gd name="T27" fmla="*/ 116 h 204"/>
                <a:gd name="T28" fmla="*/ 879 w 880"/>
                <a:gd name="T29" fmla="*/ 102 h 204"/>
                <a:gd name="T30" fmla="*/ 879 w 880"/>
                <a:gd name="T31" fmla="*/ 90 h 204"/>
                <a:gd name="T32" fmla="*/ 876 w 880"/>
                <a:gd name="T33" fmla="*/ 78 h 204"/>
                <a:gd name="T34" fmla="*/ 873 w 880"/>
                <a:gd name="T35" fmla="*/ 65 h 204"/>
                <a:gd name="T36" fmla="*/ 865 w 880"/>
                <a:gd name="T37" fmla="*/ 52 h 204"/>
                <a:gd name="T38" fmla="*/ 858 w 880"/>
                <a:gd name="T39" fmla="*/ 42 h 204"/>
                <a:gd name="T40" fmla="*/ 847 w 880"/>
                <a:gd name="T41" fmla="*/ 31 h 204"/>
                <a:gd name="T42" fmla="*/ 837 w 880"/>
                <a:gd name="T43" fmla="*/ 23 h 204"/>
                <a:gd name="T44" fmla="*/ 824 w 880"/>
                <a:gd name="T45" fmla="*/ 15 h 204"/>
                <a:gd name="T46" fmla="*/ 813 w 880"/>
                <a:gd name="T47" fmla="*/ 8 h 204"/>
                <a:gd name="T48" fmla="*/ 798 w 880"/>
                <a:gd name="T49" fmla="*/ 3 h 204"/>
                <a:gd name="T50" fmla="*/ 783 w 880"/>
                <a:gd name="T51" fmla="*/ 0 h 204"/>
                <a:gd name="T52" fmla="*/ 767 w 880"/>
                <a:gd name="T53" fmla="*/ 0 h 204"/>
                <a:gd name="T54" fmla="*/ 753 w 880"/>
                <a:gd name="T55" fmla="*/ 0 h 204"/>
                <a:gd name="T56" fmla="*/ 746 w 880"/>
                <a:gd name="T57" fmla="*/ 0 h 204"/>
                <a:gd name="T58" fmla="*/ 748 w 880"/>
                <a:gd name="T59" fmla="*/ 0 h 204"/>
                <a:gd name="T60" fmla="*/ 134 w 880"/>
                <a:gd name="T61" fmla="*/ 0 h 204"/>
                <a:gd name="T62" fmla="*/ 134 w 880"/>
                <a:gd name="T63" fmla="*/ 0 h 204"/>
                <a:gd name="T64" fmla="*/ 117 w 880"/>
                <a:gd name="T65" fmla="*/ 0 h 204"/>
                <a:gd name="T66" fmla="*/ 103 w 880"/>
                <a:gd name="T67" fmla="*/ 0 h 204"/>
                <a:gd name="T68" fmla="*/ 88 w 880"/>
                <a:gd name="T69" fmla="*/ 3 h 204"/>
                <a:gd name="T70" fmla="*/ 75 w 880"/>
                <a:gd name="T71" fmla="*/ 6 h 204"/>
                <a:gd name="T72" fmla="*/ 60 w 880"/>
                <a:gd name="T73" fmla="*/ 13 h 204"/>
                <a:gd name="T74" fmla="*/ 47 w 880"/>
                <a:gd name="T75" fmla="*/ 19 h 204"/>
                <a:gd name="T76" fmla="*/ 36 w 880"/>
                <a:gd name="T77" fmla="*/ 27 h 204"/>
                <a:gd name="T78" fmla="*/ 25 w 880"/>
                <a:gd name="T79" fmla="*/ 37 h 204"/>
                <a:gd name="T80" fmla="*/ 18 w 880"/>
                <a:gd name="T81" fmla="*/ 48 h 204"/>
                <a:gd name="T82" fmla="*/ 9 w 880"/>
                <a:gd name="T83" fmla="*/ 59 h 204"/>
                <a:gd name="T84" fmla="*/ 4 w 880"/>
                <a:gd name="T85" fmla="*/ 72 h 204"/>
                <a:gd name="T86" fmla="*/ 1 w 880"/>
                <a:gd name="T87" fmla="*/ 83 h 204"/>
                <a:gd name="T88" fmla="*/ 0 w 880"/>
                <a:gd name="T89" fmla="*/ 97 h 204"/>
                <a:gd name="T90" fmla="*/ 0 w 880"/>
                <a:gd name="T91" fmla="*/ 110 h 204"/>
                <a:gd name="T92" fmla="*/ 1 w 880"/>
                <a:gd name="T93" fmla="*/ 123 h 204"/>
                <a:gd name="T94" fmla="*/ 6 w 880"/>
                <a:gd name="T95" fmla="*/ 134 h 204"/>
                <a:gd name="T96" fmla="*/ 12 w 880"/>
                <a:gd name="T97" fmla="*/ 148 h 204"/>
                <a:gd name="T98" fmla="*/ 20 w 880"/>
                <a:gd name="T99" fmla="*/ 158 h 204"/>
                <a:gd name="T100" fmla="*/ 30 w 880"/>
                <a:gd name="T101" fmla="*/ 169 h 204"/>
                <a:gd name="T102" fmla="*/ 40 w 880"/>
                <a:gd name="T103" fmla="*/ 177 h 204"/>
                <a:gd name="T104" fmla="*/ 51 w 880"/>
                <a:gd name="T105" fmla="*/ 185 h 204"/>
                <a:gd name="T106" fmla="*/ 65 w 880"/>
                <a:gd name="T107" fmla="*/ 193 h 204"/>
                <a:gd name="T108" fmla="*/ 78 w 880"/>
                <a:gd name="T109" fmla="*/ 198 h 204"/>
                <a:gd name="T110" fmla="*/ 92 w 880"/>
                <a:gd name="T111" fmla="*/ 201 h 204"/>
                <a:gd name="T112" fmla="*/ 108 w 880"/>
                <a:gd name="T113" fmla="*/ 203 h 204"/>
                <a:gd name="T114" fmla="*/ 123 w 880"/>
                <a:gd name="T115" fmla="*/ 203 h 204"/>
                <a:gd name="T116" fmla="*/ 748 w 880"/>
                <a:gd name="T117" fmla="*/ 203 h 204"/>
                <a:gd name="T118" fmla="*/ 748 w 880"/>
                <a:gd name="T119" fmla="*/ 203 h 2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880" h="204">
                  <a:moveTo>
                    <a:pt x="748" y="203"/>
                  </a:moveTo>
                  <a:lnTo>
                    <a:pt x="748" y="203"/>
                  </a:lnTo>
                  <a:lnTo>
                    <a:pt x="764" y="203"/>
                  </a:lnTo>
                  <a:lnTo>
                    <a:pt x="778" y="201"/>
                  </a:lnTo>
                  <a:lnTo>
                    <a:pt x="793" y="200"/>
                  </a:lnTo>
                  <a:lnTo>
                    <a:pt x="808" y="195"/>
                  </a:lnTo>
                  <a:lnTo>
                    <a:pt x="820" y="189"/>
                  </a:lnTo>
                  <a:lnTo>
                    <a:pt x="833" y="181"/>
                  </a:lnTo>
                  <a:lnTo>
                    <a:pt x="844" y="173"/>
                  </a:lnTo>
                  <a:lnTo>
                    <a:pt x="855" y="164"/>
                  </a:lnTo>
                  <a:lnTo>
                    <a:pt x="863" y="152"/>
                  </a:lnTo>
                  <a:lnTo>
                    <a:pt x="870" y="141"/>
                  </a:lnTo>
                  <a:lnTo>
                    <a:pt x="876" y="128"/>
                  </a:lnTo>
                  <a:lnTo>
                    <a:pt x="878" y="116"/>
                  </a:lnTo>
                  <a:lnTo>
                    <a:pt x="879" y="102"/>
                  </a:lnTo>
                  <a:lnTo>
                    <a:pt x="879" y="90"/>
                  </a:lnTo>
                  <a:lnTo>
                    <a:pt x="876" y="78"/>
                  </a:lnTo>
                  <a:lnTo>
                    <a:pt x="873" y="65"/>
                  </a:lnTo>
                  <a:lnTo>
                    <a:pt x="865" y="52"/>
                  </a:lnTo>
                  <a:lnTo>
                    <a:pt x="858" y="42"/>
                  </a:lnTo>
                  <a:lnTo>
                    <a:pt x="847" y="31"/>
                  </a:lnTo>
                  <a:lnTo>
                    <a:pt x="837" y="23"/>
                  </a:lnTo>
                  <a:lnTo>
                    <a:pt x="824" y="15"/>
                  </a:lnTo>
                  <a:lnTo>
                    <a:pt x="813" y="8"/>
                  </a:lnTo>
                  <a:lnTo>
                    <a:pt x="798" y="3"/>
                  </a:lnTo>
                  <a:lnTo>
                    <a:pt x="783" y="0"/>
                  </a:lnTo>
                  <a:lnTo>
                    <a:pt x="767" y="0"/>
                  </a:lnTo>
                  <a:lnTo>
                    <a:pt x="753" y="0"/>
                  </a:lnTo>
                  <a:lnTo>
                    <a:pt x="746" y="0"/>
                  </a:lnTo>
                  <a:lnTo>
                    <a:pt x="748" y="0"/>
                  </a:lnTo>
                  <a:lnTo>
                    <a:pt x="134" y="0"/>
                  </a:lnTo>
                  <a:lnTo>
                    <a:pt x="117" y="0"/>
                  </a:lnTo>
                  <a:lnTo>
                    <a:pt x="103" y="0"/>
                  </a:lnTo>
                  <a:lnTo>
                    <a:pt x="88" y="3"/>
                  </a:lnTo>
                  <a:lnTo>
                    <a:pt x="75" y="6"/>
                  </a:lnTo>
                  <a:lnTo>
                    <a:pt x="60" y="13"/>
                  </a:lnTo>
                  <a:lnTo>
                    <a:pt x="47" y="19"/>
                  </a:lnTo>
                  <a:lnTo>
                    <a:pt x="36" y="27"/>
                  </a:lnTo>
                  <a:lnTo>
                    <a:pt x="25" y="37"/>
                  </a:lnTo>
                  <a:lnTo>
                    <a:pt x="18" y="48"/>
                  </a:lnTo>
                  <a:lnTo>
                    <a:pt x="9" y="59"/>
                  </a:lnTo>
                  <a:lnTo>
                    <a:pt x="4" y="72"/>
                  </a:lnTo>
                  <a:lnTo>
                    <a:pt x="1" y="83"/>
                  </a:lnTo>
                  <a:lnTo>
                    <a:pt x="0" y="97"/>
                  </a:lnTo>
                  <a:lnTo>
                    <a:pt x="0" y="110"/>
                  </a:lnTo>
                  <a:lnTo>
                    <a:pt x="1" y="123"/>
                  </a:lnTo>
                  <a:lnTo>
                    <a:pt x="6" y="134"/>
                  </a:lnTo>
                  <a:lnTo>
                    <a:pt x="12" y="148"/>
                  </a:lnTo>
                  <a:lnTo>
                    <a:pt x="20" y="158"/>
                  </a:lnTo>
                  <a:lnTo>
                    <a:pt x="30" y="169"/>
                  </a:lnTo>
                  <a:lnTo>
                    <a:pt x="40" y="177"/>
                  </a:lnTo>
                  <a:lnTo>
                    <a:pt x="51" y="185"/>
                  </a:lnTo>
                  <a:lnTo>
                    <a:pt x="65" y="193"/>
                  </a:lnTo>
                  <a:lnTo>
                    <a:pt x="78" y="198"/>
                  </a:lnTo>
                  <a:lnTo>
                    <a:pt x="92" y="201"/>
                  </a:lnTo>
                  <a:lnTo>
                    <a:pt x="108" y="203"/>
                  </a:lnTo>
                  <a:lnTo>
                    <a:pt x="123" y="203"/>
                  </a:lnTo>
                  <a:lnTo>
                    <a:pt x="748" y="203"/>
                  </a:lnTo>
                </a:path>
              </a:pathLst>
            </a:custGeom>
            <a:pattFill prst="pct50">
              <a:fgClr>
                <a:srgbClr val="A1009F"/>
              </a:fgClr>
              <a:bgClr>
                <a:srgbClr val="FFFFFF"/>
              </a:bgClr>
            </a:pattFill>
            <a:ln w="31234"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395" name="Oval 12" descr="50%">
              <a:extLst>
                <a:ext uri="{FF2B5EF4-FFF2-40B4-BE49-F238E27FC236}">
                  <a16:creationId xmlns:a16="http://schemas.microsoft.com/office/drawing/2014/main" id="{00D4CB67-D7AD-E48D-4BCF-13C1AA6F3397}"/>
                </a:ext>
              </a:extLst>
            </p:cNvPr>
            <p:cNvSpPr>
              <a:spLocks noChangeArrowheads="1"/>
            </p:cNvSpPr>
            <p:nvPr/>
          </p:nvSpPr>
          <p:spPr bwMode="auto">
            <a:xfrm>
              <a:off x="789" y="1784"/>
              <a:ext cx="166" cy="195"/>
            </a:xfrm>
            <a:prstGeom prst="ellipse">
              <a:avLst/>
            </a:prstGeom>
            <a:pattFill prst="pct50">
              <a:fgClr>
                <a:srgbClr val="A1009F"/>
              </a:fgClr>
              <a:bgClr>
                <a:srgbClr val="FFFFFF"/>
              </a:bgClr>
            </a:pattFill>
            <a:ln w="31234">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nvGrpSpPr>
            <p:cNvPr id="12396" name="Group 13">
              <a:extLst>
                <a:ext uri="{FF2B5EF4-FFF2-40B4-BE49-F238E27FC236}">
                  <a16:creationId xmlns:a16="http://schemas.microsoft.com/office/drawing/2014/main" id="{2718C953-15CF-EA0B-9D53-F3F517F26AE9}"/>
                </a:ext>
              </a:extLst>
            </p:cNvPr>
            <p:cNvGrpSpPr>
              <a:grpSpLocks/>
            </p:cNvGrpSpPr>
            <p:nvPr/>
          </p:nvGrpSpPr>
          <p:grpSpPr bwMode="auto">
            <a:xfrm>
              <a:off x="665" y="1977"/>
              <a:ext cx="675" cy="689"/>
              <a:chOff x="665" y="1977"/>
              <a:chExt cx="675" cy="689"/>
            </a:xfrm>
          </p:grpSpPr>
          <p:sp>
            <p:nvSpPr>
              <p:cNvPr id="12405" name="Oval 14" descr="50%">
                <a:extLst>
                  <a:ext uri="{FF2B5EF4-FFF2-40B4-BE49-F238E27FC236}">
                    <a16:creationId xmlns:a16="http://schemas.microsoft.com/office/drawing/2014/main" id="{70FC2AD3-99D5-5192-270B-3336B939A0F7}"/>
                  </a:ext>
                </a:extLst>
              </p:cNvPr>
              <p:cNvSpPr>
                <a:spLocks noChangeArrowheads="1"/>
              </p:cNvSpPr>
              <p:nvPr/>
            </p:nvSpPr>
            <p:spPr bwMode="auto">
              <a:xfrm>
                <a:off x="751" y="2178"/>
                <a:ext cx="166" cy="177"/>
              </a:xfrm>
              <a:prstGeom prst="ellipse">
                <a:avLst/>
              </a:prstGeom>
              <a:pattFill prst="pct50">
                <a:fgClr>
                  <a:srgbClr val="A1009F"/>
                </a:fgClr>
                <a:bgClr>
                  <a:srgbClr val="FFFFFF"/>
                </a:bgClr>
              </a:pattFill>
              <a:ln w="31234">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406" name="Oval 15" descr="50%">
                <a:extLst>
                  <a:ext uri="{FF2B5EF4-FFF2-40B4-BE49-F238E27FC236}">
                    <a16:creationId xmlns:a16="http://schemas.microsoft.com/office/drawing/2014/main" id="{849C5227-F47E-A8C6-4575-90B5207C9B82}"/>
                  </a:ext>
                </a:extLst>
              </p:cNvPr>
              <p:cNvSpPr>
                <a:spLocks noChangeArrowheads="1"/>
              </p:cNvSpPr>
              <p:nvPr/>
            </p:nvSpPr>
            <p:spPr bwMode="auto">
              <a:xfrm>
                <a:off x="665" y="1977"/>
                <a:ext cx="165" cy="179"/>
              </a:xfrm>
              <a:prstGeom prst="ellipse">
                <a:avLst/>
              </a:prstGeom>
              <a:pattFill prst="pct50">
                <a:fgClr>
                  <a:srgbClr val="A1009F"/>
                </a:fgClr>
                <a:bgClr>
                  <a:srgbClr val="FFFFFF"/>
                </a:bgClr>
              </a:pattFill>
              <a:ln w="31234">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407" name="Line 16">
                <a:extLst>
                  <a:ext uri="{FF2B5EF4-FFF2-40B4-BE49-F238E27FC236}">
                    <a16:creationId xmlns:a16="http://schemas.microsoft.com/office/drawing/2014/main" id="{57B2E36C-550C-09BF-F2BE-F25C5C1D0FD3}"/>
                  </a:ext>
                </a:extLst>
              </p:cNvPr>
              <p:cNvSpPr>
                <a:spLocks noChangeShapeType="1"/>
              </p:cNvSpPr>
              <p:nvPr/>
            </p:nvSpPr>
            <p:spPr bwMode="auto">
              <a:xfrm>
                <a:off x="736" y="2546"/>
                <a:ext cx="236" cy="0"/>
              </a:xfrm>
              <a:prstGeom prst="line">
                <a:avLst/>
              </a:prstGeom>
              <a:noFill/>
              <a:ln w="31234">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08" name="Line 17">
                <a:extLst>
                  <a:ext uri="{FF2B5EF4-FFF2-40B4-BE49-F238E27FC236}">
                    <a16:creationId xmlns:a16="http://schemas.microsoft.com/office/drawing/2014/main" id="{4C48D2A9-6BAA-0F5D-01FF-448A8BB9ADDC}"/>
                  </a:ext>
                </a:extLst>
              </p:cNvPr>
              <p:cNvSpPr>
                <a:spLocks noChangeShapeType="1"/>
              </p:cNvSpPr>
              <p:nvPr/>
            </p:nvSpPr>
            <p:spPr bwMode="auto">
              <a:xfrm>
                <a:off x="736" y="2059"/>
                <a:ext cx="0" cy="485"/>
              </a:xfrm>
              <a:prstGeom prst="line">
                <a:avLst/>
              </a:prstGeom>
              <a:noFill/>
              <a:ln w="31234">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09" name="Line 18">
                <a:extLst>
                  <a:ext uri="{FF2B5EF4-FFF2-40B4-BE49-F238E27FC236}">
                    <a16:creationId xmlns:a16="http://schemas.microsoft.com/office/drawing/2014/main" id="{A991F1B4-C123-4D9E-BE04-F7821BBF0F66}"/>
                  </a:ext>
                </a:extLst>
              </p:cNvPr>
              <p:cNvSpPr>
                <a:spLocks noChangeShapeType="1"/>
              </p:cNvSpPr>
              <p:nvPr/>
            </p:nvSpPr>
            <p:spPr bwMode="auto">
              <a:xfrm>
                <a:off x="975" y="2059"/>
                <a:ext cx="0" cy="474"/>
              </a:xfrm>
              <a:prstGeom prst="line">
                <a:avLst/>
              </a:prstGeom>
              <a:noFill/>
              <a:ln w="31234">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10" name="Line 19">
                <a:extLst>
                  <a:ext uri="{FF2B5EF4-FFF2-40B4-BE49-F238E27FC236}">
                    <a16:creationId xmlns:a16="http://schemas.microsoft.com/office/drawing/2014/main" id="{9C1E54FA-BA32-34AD-D954-B713890D235A}"/>
                  </a:ext>
                </a:extLst>
              </p:cNvPr>
              <p:cNvSpPr>
                <a:spLocks noChangeShapeType="1"/>
              </p:cNvSpPr>
              <p:nvPr/>
            </p:nvSpPr>
            <p:spPr bwMode="auto">
              <a:xfrm>
                <a:off x="845" y="2550"/>
                <a:ext cx="0" cy="116"/>
              </a:xfrm>
              <a:prstGeom prst="line">
                <a:avLst/>
              </a:prstGeom>
              <a:noFill/>
              <a:ln w="31234">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11" name="Line 20">
                <a:extLst>
                  <a:ext uri="{FF2B5EF4-FFF2-40B4-BE49-F238E27FC236}">
                    <a16:creationId xmlns:a16="http://schemas.microsoft.com/office/drawing/2014/main" id="{549BB570-8DDD-238D-65C4-3713F5601774}"/>
                  </a:ext>
                </a:extLst>
              </p:cNvPr>
              <p:cNvSpPr>
                <a:spLocks noChangeShapeType="1"/>
              </p:cNvSpPr>
              <p:nvPr/>
            </p:nvSpPr>
            <p:spPr bwMode="auto">
              <a:xfrm>
                <a:off x="849" y="2653"/>
                <a:ext cx="491" cy="0"/>
              </a:xfrm>
              <a:prstGeom prst="line">
                <a:avLst/>
              </a:prstGeom>
              <a:noFill/>
              <a:ln w="31234">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grpSp>
        <p:sp>
          <p:nvSpPr>
            <p:cNvPr id="12397" name="Line 21">
              <a:extLst>
                <a:ext uri="{FF2B5EF4-FFF2-40B4-BE49-F238E27FC236}">
                  <a16:creationId xmlns:a16="http://schemas.microsoft.com/office/drawing/2014/main" id="{802B9151-F5F9-BFF6-08CF-B719148CF8F6}"/>
                </a:ext>
              </a:extLst>
            </p:cNvPr>
            <p:cNvSpPr>
              <a:spLocks noChangeShapeType="1"/>
            </p:cNvSpPr>
            <p:nvPr/>
          </p:nvSpPr>
          <p:spPr bwMode="auto">
            <a:xfrm flipH="1">
              <a:off x="378" y="1870"/>
              <a:ext cx="467" cy="0"/>
            </a:xfrm>
            <a:prstGeom prst="line">
              <a:avLst/>
            </a:prstGeom>
            <a:noFill/>
            <a:ln w="31234">
              <a:solidFill>
                <a:srgbClr val="812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398" name="Line 22">
              <a:extLst>
                <a:ext uri="{FF2B5EF4-FFF2-40B4-BE49-F238E27FC236}">
                  <a16:creationId xmlns:a16="http://schemas.microsoft.com/office/drawing/2014/main" id="{3DBF2AD2-A332-6A14-3FDB-6E6612E60DFE}"/>
                </a:ext>
              </a:extLst>
            </p:cNvPr>
            <p:cNvSpPr>
              <a:spLocks noChangeShapeType="1"/>
            </p:cNvSpPr>
            <p:nvPr/>
          </p:nvSpPr>
          <p:spPr bwMode="auto">
            <a:xfrm>
              <a:off x="384" y="1880"/>
              <a:ext cx="0" cy="405"/>
            </a:xfrm>
            <a:prstGeom prst="line">
              <a:avLst/>
            </a:prstGeom>
            <a:noFill/>
            <a:ln w="31234">
              <a:solidFill>
                <a:srgbClr val="812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399" name="Line 23">
              <a:extLst>
                <a:ext uri="{FF2B5EF4-FFF2-40B4-BE49-F238E27FC236}">
                  <a16:creationId xmlns:a16="http://schemas.microsoft.com/office/drawing/2014/main" id="{3AA44D54-23C3-7E82-1C11-7EBFAFA5FC5C}"/>
                </a:ext>
              </a:extLst>
            </p:cNvPr>
            <p:cNvSpPr>
              <a:spLocks noChangeShapeType="1"/>
            </p:cNvSpPr>
            <p:nvPr/>
          </p:nvSpPr>
          <p:spPr bwMode="auto">
            <a:xfrm flipH="1">
              <a:off x="207" y="2059"/>
              <a:ext cx="183" cy="0"/>
            </a:xfrm>
            <a:prstGeom prst="line">
              <a:avLst/>
            </a:prstGeom>
            <a:noFill/>
            <a:ln w="31234">
              <a:solidFill>
                <a:srgbClr val="812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00" name="Line 24">
              <a:extLst>
                <a:ext uri="{FF2B5EF4-FFF2-40B4-BE49-F238E27FC236}">
                  <a16:creationId xmlns:a16="http://schemas.microsoft.com/office/drawing/2014/main" id="{71C8C895-8CDF-CD04-C3D6-0F6F5BF4F451}"/>
                </a:ext>
              </a:extLst>
            </p:cNvPr>
            <p:cNvSpPr>
              <a:spLocks noChangeShapeType="1"/>
            </p:cNvSpPr>
            <p:nvPr/>
          </p:nvSpPr>
          <p:spPr bwMode="auto">
            <a:xfrm>
              <a:off x="207" y="2059"/>
              <a:ext cx="0" cy="867"/>
            </a:xfrm>
            <a:prstGeom prst="line">
              <a:avLst/>
            </a:prstGeom>
            <a:noFill/>
            <a:ln w="31234">
              <a:solidFill>
                <a:srgbClr val="812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01" name="Line 25">
              <a:extLst>
                <a:ext uri="{FF2B5EF4-FFF2-40B4-BE49-F238E27FC236}">
                  <a16:creationId xmlns:a16="http://schemas.microsoft.com/office/drawing/2014/main" id="{7A013D1D-51E4-B650-6286-6AD546BCA9A4}"/>
                </a:ext>
              </a:extLst>
            </p:cNvPr>
            <p:cNvSpPr>
              <a:spLocks noChangeShapeType="1"/>
            </p:cNvSpPr>
            <p:nvPr/>
          </p:nvSpPr>
          <p:spPr bwMode="auto">
            <a:xfrm>
              <a:off x="206" y="2933"/>
              <a:ext cx="1125" cy="0"/>
            </a:xfrm>
            <a:prstGeom prst="line">
              <a:avLst/>
            </a:prstGeom>
            <a:noFill/>
            <a:ln w="31234">
              <a:solidFill>
                <a:srgbClr val="812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02" name="Line 26">
              <a:extLst>
                <a:ext uri="{FF2B5EF4-FFF2-40B4-BE49-F238E27FC236}">
                  <a16:creationId xmlns:a16="http://schemas.microsoft.com/office/drawing/2014/main" id="{51B61E3F-8C8E-E29D-8EE8-630B8D5FF3C0}"/>
                </a:ext>
              </a:extLst>
            </p:cNvPr>
            <p:cNvSpPr>
              <a:spLocks noChangeShapeType="1"/>
            </p:cNvSpPr>
            <p:nvPr/>
          </p:nvSpPr>
          <p:spPr bwMode="auto">
            <a:xfrm>
              <a:off x="381" y="2285"/>
              <a:ext cx="464" cy="0"/>
            </a:xfrm>
            <a:prstGeom prst="line">
              <a:avLst/>
            </a:prstGeom>
            <a:noFill/>
            <a:ln w="31234">
              <a:solidFill>
                <a:srgbClr val="812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en-GB"/>
            </a:p>
          </p:txBody>
        </p:sp>
        <p:sp>
          <p:nvSpPr>
            <p:cNvPr id="12403" name="Text Box 27" descr="25%">
              <a:extLst>
                <a:ext uri="{FF2B5EF4-FFF2-40B4-BE49-F238E27FC236}">
                  <a16:creationId xmlns:a16="http://schemas.microsoft.com/office/drawing/2014/main" id="{FE032D7B-2C03-6743-187E-61867A6A196D}"/>
                </a:ext>
              </a:extLst>
            </p:cNvPr>
            <p:cNvSpPr txBox="1">
              <a:spLocks noChangeArrowheads="1"/>
            </p:cNvSpPr>
            <p:nvPr/>
          </p:nvSpPr>
          <p:spPr bwMode="auto">
            <a:xfrm>
              <a:off x="1327" y="2527"/>
              <a:ext cx="1428" cy="219"/>
            </a:xfrm>
            <a:prstGeom prst="rect">
              <a:avLst/>
            </a:prstGeom>
            <a:pattFill prst="pct25">
              <a:fgClr>
                <a:srgbClr val="00FF00"/>
              </a:fgClr>
              <a:bgClr>
                <a:srgbClr val="FFFFFF"/>
              </a:bgClr>
            </a:pattFill>
            <a:ln w="31234">
              <a:solidFill>
                <a:srgbClr val="000000"/>
              </a:solidFill>
              <a:miter lim="800000"/>
              <a:headEnd/>
              <a:tailEnd/>
            </a:ln>
            <a:effectLst>
              <a:outerShdw dist="94621" dir="2700000" algn="ctr" rotWithShape="0">
                <a:srgbClr val="404040"/>
              </a:outerShdw>
            </a:effectLst>
          </p:spPr>
          <p:txBody>
            <a:bodyPr lIns="0" tIns="0" rIns="0" bIns="0"/>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lgn="ctr">
                <a:buClr>
                  <a:srgbClr val="0000FF"/>
                </a:buClr>
                <a:buSzPct val="90000"/>
                <a:buFont typeface="Monotype Sorts" pitchFamily="2" charset="2"/>
                <a:buNone/>
              </a:pPr>
              <a:r>
                <a:rPr lang="en-US" altLang="en-US" sz="1700" b="1">
                  <a:solidFill>
                    <a:srgbClr val="000000"/>
                  </a:solidFill>
                  <a:latin typeface="Times New Roman" panose="02020603050405020304" pitchFamily="18" charset="0"/>
                </a:rPr>
                <a:t>PB + ( U + Vcos</a:t>
              </a:r>
              <a:r>
                <a:rPr lang="en-US" altLang="en-US" sz="1700" b="1">
                  <a:solidFill>
                    <a:srgbClr val="000000"/>
                  </a:solidFill>
                  <a:latin typeface="Symbol" panose="05050102010706020507" pitchFamily="18" charset="2"/>
                </a:rPr>
                <a:t></a:t>
              </a:r>
              <a:r>
                <a:rPr lang="en-US" altLang="en-US" sz="1700" b="1">
                  <a:solidFill>
                    <a:srgbClr val="000000"/>
                  </a:solidFill>
                  <a:latin typeface="Times New Roman" panose="02020603050405020304" pitchFamily="18" charset="0"/>
                </a:rPr>
                <a:t>t )</a:t>
              </a:r>
              <a:endParaRPr lang="en-US" altLang="en-US" sz="2200">
                <a:latin typeface="Times New Roman" panose="02020603050405020304" pitchFamily="18" charset="0"/>
              </a:endParaRPr>
            </a:p>
          </p:txBody>
        </p:sp>
        <p:sp>
          <p:nvSpPr>
            <p:cNvPr id="12404" name="Text Box 28" descr="50%">
              <a:extLst>
                <a:ext uri="{FF2B5EF4-FFF2-40B4-BE49-F238E27FC236}">
                  <a16:creationId xmlns:a16="http://schemas.microsoft.com/office/drawing/2014/main" id="{3EDEA8A7-72E8-9A04-0C94-7554C0FA6ED3}"/>
                </a:ext>
              </a:extLst>
            </p:cNvPr>
            <p:cNvSpPr txBox="1">
              <a:spLocks noChangeArrowheads="1"/>
            </p:cNvSpPr>
            <p:nvPr/>
          </p:nvSpPr>
          <p:spPr bwMode="auto">
            <a:xfrm>
              <a:off x="1330" y="2825"/>
              <a:ext cx="1420" cy="219"/>
            </a:xfrm>
            <a:prstGeom prst="rect">
              <a:avLst/>
            </a:prstGeom>
            <a:pattFill prst="pct50">
              <a:fgClr>
                <a:srgbClr val="D2BFFF"/>
              </a:fgClr>
              <a:bgClr>
                <a:srgbClr val="FFFFFF"/>
              </a:bgClr>
            </a:pattFill>
            <a:ln w="31234">
              <a:solidFill>
                <a:srgbClr val="000000"/>
              </a:solidFill>
              <a:miter lim="800000"/>
              <a:headEnd/>
              <a:tailEnd/>
            </a:ln>
            <a:effectLst>
              <a:outerShdw dist="94621" dir="2700000" algn="ctr" rotWithShape="0">
                <a:srgbClr val="404040"/>
              </a:outerShdw>
            </a:effectLst>
          </p:spPr>
          <p:txBody>
            <a:bodyPr lIns="0" tIns="0" rIns="0" bIns="0"/>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lgn="ctr">
                <a:buClr>
                  <a:srgbClr val="0000FF"/>
                </a:buClr>
                <a:buSzPct val="90000"/>
                <a:buFont typeface="Monotype Sorts" pitchFamily="2" charset="2"/>
                <a:buNone/>
              </a:pPr>
              <a:r>
                <a:rPr lang="en-US" altLang="en-US" sz="1700" b="1">
                  <a:solidFill>
                    <a:srgbClr val="000000"/>
                  </a:solidFill>
                  <a:latin typeface="Times New Roman" panose="02020603050405020304" pitchFamily="18" charset="0"/>
                </a:rPr>
                <a:t>PB - ( U + Vcos</a:t>
              </a:r>
              <a:r>
                <a:rPr lang="en-US" altLang="en-US" sz="1700" b="1">
                  <a:solidFill>
                    <a:srgbClr val="000000"/>
                  </a:solidFill>
                  <a:latin typeface="Symbol" panose="05050102010706020507" pitchFamily="18" charset="2"/>
                </a:rPr>
                <a:t></a:t>
              </a:r>
              <a:r>
                <a:rPr lang="en-US" altLang="en-US" sz="1700" b="1">
                  <a:solidFill>
                    <a:srgbClr val="000000"/>
                  </a:solidFill>
                  <a:latin typeface="Times New Roman" panose="02020603050405020304" pitchFamily="18" charset="0"/>
                </a:rPr>
                <a:t>t )</a:t>
              </a:r>
              <a:endParaRPr lang="en-US" altLang="en-US" sz="2200">
                <a:latin typeface="Times New Roman" panose="02020603050405020304" pitchFamily="18" charset="0"/>
              </a:endParaRPr>
            </a:p>
          </p:txBody>
        </p:sp>
      </p:grpSp>
      <p:sp>
        <p:nvSpPr>
          <p:cNvPr id="12293" name="Text Box 29">
            <a:extLst>
              <a:ext uri="{FF2B5EF4-FFF2-40B4-BE49-F238E27FC236}">
                <a16:creationId xmlns:a16="http://schemas.microsoft.com/office/drawing/2014/main" id="{9C5529E7-ECF7-99A1-03DA-908A82C0ADE2}"/>
              </a:ext>
            </a:extLst>
          </p:cNvPr>
          <p:cNvSpPr txBox="1">
            <a:spLocks noChangeArrowheads="1"/>
          </p:cNvSpPr>
          <p:nvPr/>
        </p:nvSpPr>
        <p:spPr bwMode="auto">
          <a:xfrm>
            <a:off x="8239126" y="4762500"/>
            <a:ext cx="862013" cy="41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94621" dir="2700000" algn="ctr" rotWithShape="0">
                    <a:srgbClr val="404040"/>
                  </a:outerShdw>
                </a:effectLst>
              </a14:hiddenEffects>
            </a:ext>
          </a:extLst>
        </p:spPr>
        <p:txBody>
          <a:bodyPr lIns="0" tIns="0" rIns="0" bIns="0" anchor="ctr"/>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buClr>
                <a:srgbClr val="000000"/>
              </a:buClr>
              <a:buSzPct val="90000"/>
              <a:buFont typeface="Monotype Sorts" pitchFamily="2" charset="2"/>
              <a:buNone/>
            </a:pPr>
            <a:r>
              <a:rPr lang="en-US" altLang="en-US" sz="1600" b="1">
                <a:solidFill>
                  <a:srgbClr val="006000"/>
                </a:solidFill>
                <a:latin typeface="Times New Roman" panose="02020603050405020304" pitchFamily="18" charset="0"/>
              </a:rPr>
              <a:t>- Vcoswt</a:t>
            </a:r>
            <a:endParaRPr lang="en-US" altLang="en-US" sz="1600">
              <a:latin typeface="Times New Roman" panose="02020603050405020304" pitchFamily="18" charset="0"/>
            </a:endParaRPr>
          </a:p>
        </p:txBody>
      </p:sp>
      <p:sp>
        <p:nvSpPr>
          <p:cNvPr id="12294" name="Line 30">
            <a:extLst>
              <a:ext uri="{FF2B5EF4-FFF2-40B4-BE49-F238E27FC236}">
                <a16:creationId xmlns:a16="http://schemas.microsoft.com/office/drawing/2014/main" id="{093D6DBF-8227-1A8B-1AC0-401C4B265028}"/>
              </a:ext>
            </a:extLst>
          </p:cNvPr>
          <p:cNvSpPr>
            <a:spLocks noChangeShapeType="1"/>
          </p:cNvSpPr>
          <p:nvPr/>
        </p:nvSpPr>
        <p:spPr bwMode="auto">
          <a:xfrm flipH="1">
            <a:off x="5795964" y="2811464"/>
            <a:ext cx="1165225" cy="1228725"/>
          </a:xfrm>
          <a:prstGeom prst="line">
            <a:avLst/>
          </a:prstGeom>
          <a:noFill/>
          <a:ln w="9485">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295" name="Line 31">
            <a:extLst>
              <a:ext uri="{FF2B5EF4-FFF2-40B4-BE49-F238E27FC236}">
                <a16:creationId xmlns:a16="http://schemas.microsoft.com/office/drawing/2014/main" id="{91CDE10E-81DA-C6EF-CF2F-DCDB368E0FAC}"/>
              </a:ext>
            </a:extLst>
          </p:cNvPr>
          <p:cNvSpPr>
            <a:spLocks noChangeShapeType="1"/>
          </p:cNvSpPr>
          <p:nvPr/>
        </p:nvSpPr>
        <p:spPr bwMode="auto">
          <a:xfrm>
            <a:off x="5799139" y="2811464"/>
            <a:ext cx="1165225" cy="1228725"/>
          </a:xfrm>
          <a:prstGeom prst="line">
            <a:avLst/>
          </a:prstGeom>
          <a:noFill/>
          <a:ln w="9485">
            <a:solidFill>
              <a:srgbClr val="0000FF"/>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296" name="Group 32">
            <a:extLst>
              <a:ext uri="{FF2B5EF4-FFF2-40B4-BE49-F238E27FC236}">
                <a16:creationId xmlns:a16="http://schemas.microsoft.com/office/drawing/2014/main" id="{04D4E22A-79FA-8402-9DD1-D5977EF53B19}"/>
              </a:ext>
            </a:extLst>
          </p:cNvPr>
          <p:cNvGrpSpPr>
            <a:grpSpLocks/>
          </p:cNvGrpSpPr>
          <p:nvPr/>
        </p:nvGrpSpPr>
        <p:grpSpPr bwMode="auto">
          <a:xfrm>
            <a:off x="7469188" y="2157413"/>
            <a:ext cx="603250" cy="361950"/>
            <a:chOff x="4119" y="1558"/>
            <a:chExt cx="418" cy="259"/>
          </a:xfrm>
        </p:grpSpPr>
        <p:grpSp>
          <p:nvGrpSpPr>
            <p:cNvPr id="12376" name="Group 33">
              <a:extLst>
                <a:ext uri="{FF2B5EF4-FFF2-40B4-BE49-F238E27FC236}">
                  <a16:creationId xmlns:a16="http://schemas.microsoft.com/office/drawing/2014/main" id="{AE9E4CB7-B6ED-FEEB-8E29-1033A0A84F4B}"/>
                </a:ext>
              </a:extLst>
            </p:cNvPr>
            <p:cNvGrpSpPr>
              <a:grpSpLocks/>
            </p:cNvGrpSpPr>
            <p:nvPr/>
          </p:nvGrpSpPr>
          <p:grpSpPr bwMode="auto">
            <a:xfrm>
              <a:off x="4119" y="1558"/>
              <a:ext cx="279" cy="259"/>
              <a:chOff x="4119" y="1558"/>
              <a:chExt cx="279" cy="259"/>
            </a:xfrm>
          </p:grpSpPr>
          <p:sp>
            <p:nvSpPr>
              <p:cNvPr id="12382" name="Freeform 34">
                <a:extLst>
                  <a:ext uri="{FF2B5EF4-FFF2-40B4-BE49-F238E27FC236}">
                    <a16:creationId xmlns:a16="http://schemas.microsoft.com/office/drawing/2014/main" id="{83204B45-F15E-8F88-9FDB-D21742CB8010}"/>
                  </a:ext>
                </a:extLst>
              </p:cNvPr>
              <p:cNvSpPr>
                <a:spLocks/>
              </p:cNvSpPr>
              <p:nvPr/>
            </p:nvSpPr>
            <p:spPr bwMode="auto">
              <a:xfrm>
                <a:off x="4119" y="1558"/>
                <a:ext cx="36" cy="132"/>
              </a:xfrm>
              <a:custGeom>
                <a:avLst/>
                <a:gdLst>
                  <a:gd name="T0" fmla="*/ 0 w 36"/>
                  <a:gd name="T1" fmla="*/ 131 h 132"/>
                  <a:gd name="T2" fmla="*/ 0 w 36"/>
                  <a:gd name="T3" fmla="*/ 130 h 132"/>
                  <a:gd name="T4" fmla="*/ 0 w 36"/>
                  <a:gd name="T5" fmla="*/ 126 h 132"/>
                  <a:gd name="T6" fmla="*/ 0 w 36"/>
                  <a:gd name="T7" fmla="*/ 120 h 132"/>
                  <a:gd name="T8" fmla="*/ 1 w 36"/>
                  <a:gd name="T9" fmla="*/ 111 h 132"/>
                  <a:gd name="T10" fmla="*/ 1 w 36"/>
                  <a:gd name="T11" fmla="*/ 102 h 132"/>
                  <a:gd name="T12" fmla="*/ 3 w 36"/>
                  <a:gd name="T13" fmla="*/ 91 h 132"/>
                  <a:gd name="T14" fmla="*/ 3 w 36"/>
                  <a:gd name="T15" fmla="*/ 79 h 132"/>
                  <a:gd name="T16" fmla="*/ 5 w 36"/>
                  <a:gd name="T17" fmla="*/ 66 h 132"/>
                  <a:gd name="T18" fmla="*/ 5 w 36"/>
                  <a:gd name="T19" fmla="*/ 54 h 132"/>
                  <a:gd name="T20" fmla="*/ 6 w 36"/>
                  <a:gd name="T21" fmla="*/ 42 h 132"/>
                  <a:gd name="T22" fmla="*/ 7 w 36"/>
                  <a:gd name="T23" fmla="*/ 31 h 132"/>
                  <a:gd name="T24" fmla="*/ 9 w 36"/>
                  <a:gd name="T25" fmla="*/ 21 h 132"/>
                  <a:gd name="T26" fmla="*/ 10 w 36"/>
                  <a:gd name="T27" fmla="*/ 13 h 132"/>
                  <a:gd name="T28" fmla="*/ 12 w 36"/>
                  <a:gd name="T29" fmla="*/ 6 h 132"/>
                  <a:gd name="T30" fmla="*/ 13 w 36"/>
                  <a:gd name="T31" fmla="*/ 2 h 132"/>
                  <a:gd name="T32" fmla="*/ 15 w 36"/>
                  <a:gd name="T33" fmla="*/ 0 h 132"/>
                  <a:gd name="T34" fmla="*/ 17 w 36"/>
                  <a:gd name="T35" fmla="*/ 2 h 132"/>
                  <a:gd name="T36" fmla="*/ 18 w 36"/>
                  <a:gd name="T37" fmla="*/ 6 h 132"/>
                  <a:gd name="T38" fmla="*/ 20 w 36"/>
                  <a:gd name="T39" fmla="*/ 13 h 132"/>
                  <a:gd name="T40" fmla="*/ 22 w 36"/>
                  <a:gd name="T41" fmla="*/ 21 h 132"/>
                  <a:gd name="T42" fmla="*/ 23 w 36"/>
                  <a:gd name="T43" fmla="*/ 31 h 132"/>
                  <a:gd name="T44" fmla="*/ 25 w 36"/>
                  <a:gd name="T45" fmla="*/ 42 h 132"/>
                  <a:gd name="T46" fmla="*/ 26 w 36"/>
                  <a:gd name="T47" fmla="*/ 54 h 132"/>
                  <a:gd name="T48" fmla="*/ 28 w 36"/>
                  <a:gd name="T49" fmla="*/ 66 h 132"/>
                  <a:gd name="T50" fmla="*/ 28 w 36"/>
                  <a:gd name="T51" fmla="*/ 79 h 132"/>
                  <a:gd name="T52" fmla="*/ 30 w 36"/>
                  <a:gd name="T53" fmla="*/ 91 h 132"/>
                  <a:gd name="T54" fmla="*/ 31 w 36"/>
                  <a:gd name="T55" fmla="*/ 102 h 132"/>
                  <a:gd name="T56" fmla="*/ 32 w 36"/>
                  <a:gd name="T57" fmla="*/ 111 h 132"/>
                  <a:gd name="T58" fmla="*/ 32 w 36"/>
                  <a:gd name="T59" fmla="*/ 120 h 132"/>
                  <a:gd name="T60" fmla="*/ 34 w 36"/>
                  <a:gd name="T61" fmla="*/ 126 h 132"/>
                  <a:gd name="T62" fmla="*/ 34 w 36"/>
                  <a:gd name="T63" fmla="*/ 130 h 132"/>
                  <a:gd name="T64" fmla="*/ 35 w 36"/>
                  <a:gd name="T65" fmla="*/ 131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2">
                    <a:moveTo>
                      <a:pt x="0" y="131"/>
                    </a:moveTo>
                    <a:lnTo>
                      <a:pt x="0" y="130"/>
                    </a:lnTo>
                    <a:lnTo>
                      <a:pt x="0" y="126"/>
                    </a:lnTo>
                    <a:lnTo>
                      <a:pt x="0" y="120"/>
                    </a:lnTo>
                    <a:lnTo>
                      <a:pt x="1" y="111"/>
                    </a:lnTo>
                    <a:lnTo>
                      <a:pt x="1" y="102"/>
                    </a:lnTo>
                    <a:lnTo>
                      <a:pt x="3" y="91"/>
                    </a:lnTo>
                    <a:lnTo>
                      <a:pt x="3" y="79"/>
                    </a:lnTo>
                    <a:lnTo>
                      <a:pt x="5" y="66"/>
                    </a:lnTo>
                    <a:lnTo>
                      <a:pt x="5" y="54"/>
                    </a:lnTo>
                    <a:lnTo>
                      <a:pt x="6" y="42"/>
                    </a:lnTo>
                    <a:lnTo>
                      <a:pt x="7" y="31"/>
                    </a:lnTo>
                    <a:lnTo>
                      <a:pt x="9" y="21"/>
                    </a:lnTo>
                    <a:lnTo>
                      <a:pt x="10" y="13"/>
                    </a:lnTo>
                    <a:lnTo>
                      <a:pt x="12" y="6"/>
                    </a:lnTo>
                    <a:lnTo>
                      <a:pt x="13" y="2"/>
                    </a:lnTo>
                    <a:lnTo>
                      <a:pt x="15" y="0"/>
                    </a:lnTo>
                    <a:lnTo>
                      <a:pt x="17" y="2"/>
                    </a:lnTo>
                    <a:lnTo>
                      <a:pt x="18" y="6"/>
                    </a:lnTo>
                    <a:lnTo>
                      <a:pt x="20" y="13"/>
                    </a:lnTo>
                    <a:lnTo>
                      <a:pt x="22" y="21"/>
                    </a:lnTo>
                    <a:lnTo>
                      <a:pt x="23" y="31"/>
                    </a:lnTo>
                    <a:lnTo>
                      <a:pt x="25" y="42"/>
                    </a:lnTo>
                    <a:lnTo>
                      <a:pt x="26" y="54"/>
                    </a:lnTo>
                    <a:lnTo>
                      <a:pt x="28" y="66"/>
                    </a:lnTo>
                    <a:lnTo>
                      <a:pt x="28" y="79"/>
                    </a:lnTo>
                    <a:lnTo>
                      <a:pt x="30" y="91"/>
                    </a:lnTo>
                    <a:lnTo>
                      <a:pt x="31" y="102"/>
                    </a:lnTo>
                    <a:lnTo>
                      <a:pt x="32" y="111"/>
                    </a:lnTo>
                    <a:lnTo>
                      <a:pt x="32" y="120"/>
                    </a:lnTo>
                    <a:lnTo>
                      <a:pt x="34" y="126"/>
                    </a:lnTo>
                    <a:lnTo>
                      <a:pt x="34" y="130"/>
                    </a:lnTo>
                    <a:lnTo>
                      <a:pt x="35" y="131"/>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3" name="Freeform 35">
                <a:extLst>
                  <a:ext uri="{FF2B5EF4-FFF2-40B4-BE49-F238E27FC236}">
                    <a16:creationId xmlns:a16="http://schemas.microsoft.com/office/drawing/2014/main" id="{9B85F942-501E-698C-47A6-36BDC56095F1}"/>
                  </a:ext>
                </a:extLst>
              </p:cNvPr>
              <p:cNvSpPr>
                <a:spLocks/>
              </p:cNvSpPr>
              <p:nvPr/>
            </p:nvSpPr>
            <p:spPr bwMode="auto">
              <a:xfrm>
                <a:off x="4154" y="1682"/>
                <a:ext cx="36" cy="135"/>
              </a:xfrm>
              <a:custGeom>
                <a:avLst/>
                <a:gdLst>
                  <a:gd name="T0" fmla="*/ 0 w 36"/>
                  <a:gd name="T1" fmla="*/ 0 h 135"/>
                  <a:gd name="T2" fmla="*/ 0 w 36"/>
                  <a:gd name="T3" fmla="*/ 1 h 135"/>
                  <a:gd name="T4" fmla="*/ 0 w 36"/>
                  <a:gd name="T5" fmla="*/ 6 h 135"/>
                  <a:gd name="T6" fmla="*/ 0 w 36"/>
                  <a:gd name="T7" fmla="*/ 13 h 135"/>
                  <a:gd name="T8" fmla="*/ 0 w 36"/>
                  <a:gd name="T9" fmla="*/ 21 h 135"/>
                  <a:gd name="T10" fmla="*/ 0 w 36"/>
                  <a:gd name="T11" fmla="*/ 32 h 135"/>
                  <a:gd name="T12" fmla="*/ 2 w 36"/>
                  <a:gd name="T13" fmla="*/ 43 h 135"/>
                  <a:gd name="T14" fmla="*/ 2 w 36"/>
                  <a:gd name="T15" fmla="*/ 56 h 135"/>
                  <a:gd name="T16" fmla="*/ 4 w 36"/>
                  <a:gd name="T17" fmla="*/ 67 h 135"/>
                  <a:gd name="T18" fmla="*/ 5 w 36"/>
                  <a:gd name="T19" fmla="*/ 80 h 135"/>
                  <a:gd name="T20" fmla="*/ 6 w 36"/>
                  <a:gd name="T21" fmla="*/ 93 h 135"/>
                  <a:gd name="T22" fmla="*/ 8 w 36"/>
                  <a:gd name="T23" fmla="*/ 105 h 135"/>
                  <a:gd name="T24" fmla="*/ 10 w 36"/>
                  <a:gd name="T25" fmla="*/ 114 h 135"/>
                  <a:gd name="T26" fmla="*/ 11 w 36"/>
                  <a:gd name="T27" fmla="*/ 123 h 135"/>
                  <a:gd name="T28" fmla="*/ 13 w 36"/>
                  <a:gd name="T29" fmla="*/ 129 h 135"/>
                  <a:gd name="T30" fmla="*/ 15 w 36"/>
                  <a:gd name="T31" fmla="*/ 133 h 135"/>
                  <a:gd name="T32" fmla="*/ 16 w 36"/>
                  <a:gd name="T33" fmla="*/ 134 h 135"/>
                  <a:gd name="T34" fmla="*/ 17 w 36"/>
                  <a:gd name="T35" fmla="*/ 133 h 135"/>
                  <a:gd name="T36" fmla="*/ 18 w 36"/>
                  <a:gd name="T37" fmla="*/ 129 h 135"/>
                  <a:gd name="T38" fmla="*/ 20 w 36"/>
                  <a:gd name="T39" fmla="*/ 123 h 135"/>
                  <a:gd name="T40" fmla="*/ 22 w 36"/>
                  <a:gd name="T41" fmla="*/ 114 h 135"/>
                  <a:gd name="T42" fmla="*/ 23 w 36"/>
                  <a:gd name="T43" fmla="*/ 105 h 135"/>
                  <a:gd name="T44" fmla="*/ 25 w 36"/>
                  <a:gd name="T45" fmla="*/ 93 h 135"/>
                  <a:gd name="T46" fmla="*/ 27 w 36"/>
                  <a:gd name="T47" fmla="*/ 80 h 135"/>
                  <a:gd name="T48" fmla="*/ 28 w 36"/>
                  <a:gd name="T49" fmla="*/ 67 h 135"/>
                  <a:gd name="T50" fmla="*/ 28 w 36"/>
                  <a:gd name="T51" fmla="*/ 56 h 135"/>
                  <a:gd name="T52" fmla="*/ 30 w 36"/>
                  <a:gd name="T53" fmla="*/ 43 h 135"/>
                  <a:gd name="T54" fmla="*/ 31 w 36"/>
                  <a:gd name="T55" fmla="*/ 32 h 135"/>
                  <a:gd name="T56" fmla="*/ 33 w 36"/>
                  <a:gd name="T57" fmla="*/ 21 h 135"/>
                  <a:gd name="T58" fmla="*/ 33 w 36"/>
                  <a:gd name="T59" fmla="*/ 13 h 135"/>
                  <a:gd name="T60" fmla="*/ 34 w 36"/>
                  <a:gd name="T61" fmla="*/ 6 h 135"/>
                  <a:gd name="T62" fmla="*/ 34 w 36"/>
                  <a:gd name="T63" fmla="*/ 1 h 135"/>
                  <a:gd name="T64" fmla="*/ 35 w 3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5">
                    <a:moveTo>
                      <a:pt x="0" y="0"/>
                    </a:moveTo>
                    <a:lnTo>
                      <a:pt x="0" y="1"/>
                    </a:lnTo>
                    <a:lnTo>
                      <a:pt x="0" y="6"/>
                    </a:lnTo>
                    <a:lnTo>
                      <a:pt x="0" y="13"/>
                    </a:lnTo>
                    <a:lnTo>
                      <a:pt x="0" y="21"/>
                    </a:lnTo>
                    <a:lnTo>
                      <a:pt x="0" y="32"/>
                    </a:lnTo>
                    <a:lnTo>
                      <a:pt x="2" y="43"/>
                    </a:lnTo>
                    <a:lnTo>
                      <a:pt x="2" y="56"/>
                    </a:lnTo>
                    <a:lnTo>
                      <a:pt x="4" y="67"/>
                    </a:lnTo>
                    <a:lnTo>
                      <a:pt x="5" y="80"/>
                    </a:lnTo>
                    <a:lnTo>
                      <a:pt x="6" y="93"/>
                    </a:lnTo>
                    <a:lnTo>
                      <a:pt x="8" y="105"/>
                    </a:lnTo>
                    <a:lnTo>
                      <a:pt x="10" y="114"/>
                    </a:lnTo>
                    <a:lnTo>
                      <a:pt x="11" y="123"/>
                    </a:lnTo>
                    <a:lnTo>
                      <a:pt x="13" y="129"/>
                    </a:lnTo>
                    <a:lnTo>
                      <a:pt x="15" y="133"/>
                    </a:lnTo>
                    <a:lnTo>
                      <a:pt x="16" y="134"/>
                    </a:lnTo>
                    <a:lnTo>
                      <a:pt x="17" y="133"/>
                    </a:lnTo>
                    <a:lnTo>
                      <a:pt x="18" y="129"/>
                    </a:lnTo>
                    <a:lnTo>
                      <a:pt x="20" y="123"/>
                    </a:lnTo>
                    <a:lnTo>
                      <a:pt x="22" y="114"/>
                    </a:lnTo>
                    <a:lnTo>
                      <a:pt x="23" y="105"/>
                    </a:lnTo>
                    <a:lnTo>
                      <a:pt x="25" y="93"/>
                    </a:lnTo>
                    <a:lnTo>
                      <a:pt x="27" y="80"/>
                    </a:lnTo>
                    <a:lnTo>
                      <a:pt x="28" y="67"/>
                    </a:lnTo>
                    <a:lnTo>
                      <a:pt x="28" y="56"/>
                    </a:lnTo>
                    <a:lnTo>
                      <a:pt x="30" y="43"/>
                    </a:lnTo>
                    <a:lnTo>
                      <a:pt x="31" y="32"/>
                    </a:lnTo>
                    <a:lnTo>
                      <a:pt x="33" y="21"/>
                    </a:lnTo>
                    <a:lnTo>
                      <a:pt x="33" y="13"/>
                    </a:lnTo>
                    <a:lnTo>
                      <a:pt x="34" y="6"/>
                    </a:lnTo>
                    <a:lnTo>
                      <a:pt x="34" y="1"/>
                    </a:lnTo>
                    <a:lnTo>
                      <a:pt x="35"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4" name="Freeform 36">
                <a:extLst>
                  <a:ext uri="{FF2B5EF4-FFF2-40B4-BE49-F238E27FC236}">
                    <a16:creationId xmlns:a16="http://schemas.microsoft.com/office/drawing/2014/main" id="{271FC0B7-0CFB-C0B3-965F-300CDAC914D8}"/>
                  </a:ext>
                </a:extLst>
              </p:cNvPr>
              <p:cNvSpPr>
                <a:spLocks/>
              </p:cNvSpPr>
              <p:nvPr/>
            </p:nvSpPr>
            <p:spPr bwMode="auto">
              <a:xfrm>
                <a:off x="4189" y="1558"/>
                <a:ext cx="36" cy="132"/>
              </a:xfrm>
              <a:custGeom>
                <a:avLst/>
                <a:gdLst>
                  <a:gd name="T0" fmla="*/ 0 w 36"/>
                  <a:gd name="T1" fmla="*/ 131 h 132"/>
                  <a:gd name="T2" fmla="*/ 0 w 36"/>
                  <a:gd name="T3" fmla="*/ 130 h 132"/>
                  <a:gd name="T4" fmla="*/ 0 w 36"/>
                  <a:gd name="T5" fmla="*/ 126 h 132"/>
                  <a:gd name="T6" fmla="*/ 0 w 36"/>
                  <a:gd name="T7" fmla="*/ 120 h 132"/>
                  <a:gd name="T8" fmla="*/ 0 w 36"/>
                  <a:gd name="T9" fmla="*/ 111 h 132"/>
                  <a:gd name="T10" fmla="*/ 0 w 36"/>
                  <a:gd name="T11" fmla="*/ 102 h 132"/>
                  <a:gd name="T12" fmla="*/ 2 w 36"/>
                  <a:gd name="T13" fmla="*/ 91 h 132"/>
                  <a:gd name="T14" fmla="*/ 2 w 36"/>
                  <a:gd name="T15" fmla="*/ 79 h 132"/>
                  <a:gd name="T16" fmla="*/ 4 w 36"/>
                  <a:gd name="T17" fmla="*/ 66 h 132"/>
                  <a:gd name="T18" fmla="*/ 4 w 36"/>
                  <a:gd name="T19" fmla="*/ 54 h 132"/>
                  <a:gd name="T20" fmla="*/ 6 w 36"/>
                  <a:gd name="T21" fmla="*/ 42 h 132"/>
                  <a:gd name="T22" fmla="*/ 7 w 36"/>
                  <a:gd name="T23" fmla="*/ 31 h 132"/>
                  <a:gd name="T24" fmla="*/ 9 w 36"/>
                  <a:gd name="T25" fmla="*/ 21 h 132"/>
                  <a:gd name="T26" fmla="*/ 11 w 36"/>
                  <a:gd name="T27" fmla="*/ 13 h 132"/>
                  <a:gd name="T28" fmla="*/ 12 w 36"/>
                  <a:gd name="T29" fmla="*/ 6 h 132"/>
                  <a:gd name="T30" fmla="*/ 14 w 36"/>
                  <a:gd name="T31" fmla="*/ 2 h 132"/>
                  <a:gd name="T32" fmla="*/ 16 w 36"/>
                  <a:gd name="T33" fmla="*/ 0 h 132"/>
                  <a:gd name="T34" fmla="*/ 17 w 36"/>
                  <a:gd name="T35" fmla="*/ 2 h 132"/>
                  <a:gd name="T36" fmla="*/ 19 w 36"/>
                  <a:gd name="T37" fmla="*/ 6 h 132"/>
                  <a:gd name="T38" fmla="*/ 20 w 36"/>
                  <a:gd name="T39" fmla="*/ 13 h 132"/>
                  <a:gd name="T40" fmla="*/ 22 w 36"/>
                  <a:gd name="T41" fmla="*/ 21 h 132"/>
                  <a:gd name="T42" fmla="*/ 24 w 36"/>
                  <a:gd name="T43" fmla="*/ 31 h 132"/>
                  <a:gd name="T44" fmla="*/ 25 w 36"/>
                  <a:gd name="T45" fmla="*/ 42 h 132"/>
                  <a:gd name="T46" fmla="*/ 27 w 36"/>
                  <a:gd name="T47" fmla="*/ 54 h 132"/>
                  <a:gd name="T48" fmla="*/ 28 w 36"/>
                  <a:gd name="T49" fmla="*/ 66 h 132"/>
                  <a:gd name="T50" fmla="*/ 28 w 36"/>
                  <a:gd name="T51" fmla="*/ 79 h 132"/>
                  <a:gd name="T52" fmla="*/ 30 w 36"/>
                  <a:gd name="T53" fmla="*/ 91 h 132"/>
                  <a:gd name="T54" fmla="*/ 31 w 36"/>
                  <a:gd name="T55" fmla="*/ 102 h 132"/>
                  <a:gd name="T56" fmla="*/ 33 w 36"/>
                  <a:gd name="T57" fmla="*/ 111 h 132"/>
                  <a:gd name="T58" fmla="*/ 33 w 36"/>
                  <a:gd name="T59" fmla="*/ 120 h 132"/>
                  <a:gd name="T60" fmla="*/ 34 w 36"/>
                  <a:gd name="T61" fmla="*/ 126 h 132"/>
                  <a:gd name="T62" fmla="*/ 34 w 36"/>
                  <a:gd name="T63" fmla="*/ 130 h 132"/>
                  <a:gd name="T64" fmla="*/ 35 w 36"/>
                  <a:gd name="T65" fmla="*/ 131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2">
                    <a:moveTo>
                      <a:pt x="0" y="131"/>
                    </a:moveTo>
                    <a:lnTo>
                      <a:pt x="0" y="130"/>
                    </a:lnTo>
                    <a:lnTo>
                      <a:pt x="0" y="126"/>
                    </a:lnTo>
                    <a:lnTo>
                      <a:pt x="0" y="120"/>
                    </a:lnTo>
                    <a:lnTo>
                      <a:pt x="0" y="111"/>
                    </a:lnTo>
                    <a:lnTo>
                      <a:pt x="0" y="102"/>
                    </a:lnTo>
                    <a:lnTo>
                      <a:pt x="2" y="91"/>
                    </a:lnTo>
                    <a:lnTo>
                      <a:pt x="2" y="79"/>
                    </a:lnTo>
                    <a:lnTo>
                      <a:pt x="4" y="66"/>
                    </a:lnTo>
                    <a:lnTo>
                      <a:pt x="4" y="54"/>
                    </a:lnTo>
                    <a:lnTo>
                      <a:pt x="6" y="42"/>
                    </a:lnTo>
                    <a:lnTo>
                      <a:pt x="7" y="31"/>
                    </a:lnTo>
                    <a:lnTo>
                      <a:pt x="9" y="21"/>
                    </a:lnTo>
                    <a:lnTo>
                      <a:pt x="11" y="13"/>
                    </a:lnTo>
                    <a:lnTo>
                      <a:pt x="12" y="6"/>
                    </a:lnTo>
                    <a:lnTo>
                      <a:pt x="14" y="2"/>
                    </a:lnTo>
                    <a:lnTo>
                      <a:pt x="16" y="0"/>
                    </a:lnTo>
                    <a:lnTo>
                      <a:pt x="17" y="2"/>
                    </a:lnTo>
                    <a:lnTo>
                      <a:pt x="19" y="6"/>
                    </a:lnTo>
                    <a:lnTo>
                      <a:pt x="20" y="13"/>
                    </a:lnTo>
                    <a:lnTo>
                      <a:pt x="22" y="21"/>
                    </a:lnTo>
                    <a:lnTo>
                      <a:pt x="24" y="31"/>
                    </a:lnTo>
                    <a:lnTo>
                      <a:pt x="25" y="42"/>
                    </a:lnTo>
                    <a:lnTo>
                      <a:pt x="27" y="54"/>
                    </a:lnTo>
                    <a:lnTo>
                      <a:pt x="28" y="66"/>
                    </a:lnTo>
                    <a:lnTo>
                      <a:pt x="28" y="79"/>
                    </a:lnTo>
                    <a:lnTo>
                      <a:pt x="30" y="91"/>
                    </a:lnTo>
                    <a:lnTo>
                      <a:pt x="31" y="102"/>
                    </a:lnTo>
                    <a:lnTo>
                      <a:pt x="33" y="111"/>
                    </a:lnTo>
                    <a:lnTo>
                      <a:pt x="33" y="120"/>
                    </a:lnTo>
                    <a:lnTo>
                      <a:pt x="34" y="126"/>
                    </a:lnTo>
                    <a:lnTo>
                      <a:pt x="34" y="130"/>
                    </a:lnTo>
                    <a:lnTo>
                      <a:pt x="35" y="131"/>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5" name="Freeform 37">
                <a:extLst>
                  <a:ext uri="{FF2B5EF4-FFF2-40B4-BE49-F238E27FC236}">
                    <a16:creationId xmlns:a16="http://schemas.microsoft.com/office/drawing/2014/main" id="{053E08E3-1AE3-76C0-35C9-DE86B307A8A7}"/>
                  </a:ext>
                </a:extLst>
              </p:cNvPr>
              <p:cNvSpPr>
                <a:spLocks/>
              </p:cNvSpPr>
              <p:nvPr/>
            </p:nvSpPr>
            <p:spPr bwMode="auto">
              <a:xfrm>
                <a:off x="4224" y="1682"/>
                <a:ext cx="36" cy="135"/>
              </a:xfrm>
              <a:custGeom>
                <a:avLst/>
                <a:gdLst>
                  <a:gd name="T0" fmla="*/ 0 w 36"/>
                  <a:gd name="T1" fmla="*/ 0 h 135"/>
                  <a:gd name="T2" fmla="*/ 0 w 36"/>
                  <a:gd name="T3" fmla="*/ 1 h 135"/>
                  <a:gd name="T4" fmla="*/ 0 w 36"/>
                  <a:gd name="T5" fmla="*/ 6 h 135"/>
                  <a:gd name="T6" fmla="*/ 0 w 36"/>
                  <a:gd name="T7" fmla="*/ 13 h 135"/>
                  <a:gd name="T8" fmla="*/ 1 w 36"/>
                  <a:gd name="T9" fmla="*/ 21 h 135"/>
                  <a:gd name="T10" fmla="*/ 1 w 36"/>
                  <a:gd name="T11" fmla="*/ 32 h 135"/>
                  <a:gd name="T12" fmla="*/ 2 w 36"/>
                  <a:gd name="T13" fmla="*/ 43 h 135"/>
                  <a:gd name="T14" fmla="*/ 2 w 36"/>
                  <a:gd name="T15" fmla="*/ 56 h 135"/>
                  <a:gd name="T16" fmla="*/ 4 w 36"/>
                  <a:gd name="T17" fmla="*/ 67 h 135"/>
                  <a:gd name="T18" fmla="*/ 4 w 36"/>
                  <a:gd name="T19" fmla="*/ 80 h 135"/>
                  <a:gd name="T20" fmla="*/ 5 w 36"/>
                  <a:gd name="T21" fmla="*/ 93 h 135"/>
                  <a:gd name="T22" fmla="*/ 6 w 36"/>
                  <a:gd name="T23" fmla="*/ 105 h 135"/>
                  <a:gd name="T24" fmla="*/ 8 w 36"/>
                  <a:gd name="T25" fmla="*/ 114 h 135"/>
                  <a:gd name="T26" fmla="*/ 10 w 36"/>
                  <a:gd name="T27" fmla="*/ 123 h 135"/>
                  <a:gd name="T28" fmla="*/ 11 w 36"/>
                  <a:gd name="T29" fmla="*/ 129 h 135"/>
                  <a:gd name="T30" fmla="*/ 13 w 36"/>
                  <a:gd name="T31" fmla="*/ 133 h 135"/>
                  <a:gd name="T32" fmla="*/ 15 w 36"/>
                  <a:gd name="T33" fmla="*/ 134 h 135"/>
                  <a:gd name="T34" fmla="*/ 16 w 36"/>
                  <a:gd name="T35" fmla="*/ 133 h 135"/>
                  <a:gd name="T36" fmla="*/ 18 w 36"/>
                  <a:gd name="T37" fmla="*/ 129 h 135"/>
                  <a:gd name="T38" fmla="*/ 20 w 36"/>
                  <a:gd name="T39" fmla="*/ 123 h 135"/>
                  <a:gd name="T40" fmla="*/ 21 w 36"/>
                  <a:gd name="T41" fmla="*/ 114 h 135"/>
                  <a:gd name="T42" fmla="*/ 23 w 36"/>
                  <a:gd name="T43" fmla="*/ 105 h 135"/>
                  <a:gd name="T44" fmla="*/ 25 w 36"/>
                  <a:gd name="T45" fmla="*/ 93 h 135"/>
                  <a:gd name="T46" fmla="*/ 26 w 36"/>
                  <a:gd name="T47" fmla="*/ 80 h 135"/>
                  <a:gd name="T48" fmla="*/ 28 w 36"/>
                  <a:gd name="T49" fmla="*/ 67 h 135"/>
                  <a:gd name="T50" fmla="*/ 28 w 36"/>
                  <a:gd name="T51" fmla="*/ 56 h 135"/>
                  <a:gd name="T52" fmla="*/ 30 w 36"/>
                  <a:gd name="T53" fmla="*/ 43 h 135"/>
                  <a:gd name="T54" fmla="*/ 31 w 36"/>
                  <a:gd name="T55" fmla="*/ 32 h 135"/>
                  <a:gd name="T56" fmla="*/ 32 w 36"/>
                  <a:gd name="T57" fmla="*/ 21 h 135"/>
                  <a:gd name="T58" fmla="*/ 32 w 36"/>
                  <a:gd name="T59" fmla="*/ 13 h 135"/>
                  <a:gd name="T60" fmla="*/ 33 w 36"/>
                  <a:gd name="T61" fmla="*/ 6 h 135"/>
                  <a:gd name="T62" fmla="*/ 33 w 36"/>
                  <a:gd name="T63" fmla="*/ 1 h 135"/>
                  <a:gd name="T64" fmla="*/ 35 w 3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5">
                    <a:moveTo>
                      <a:pt x="0" y="0"/>
                    </a:moveTo>
                    <a:lnTo>
                      <a:pt x="0" y="1"/>
                    </a:lnTo>
                    <a:lnTo>
                      <a:pt x="0" y="6"/>
                    </a:lnTo>
                    <a:lnTo>
                      <a:pt x="0" y="13"/>
                    </a:lnTo>
                    <a:lnTo>
                      <a:pt x="1" y="21"/>
                    </a:lnTo>
                    <a:lnTo>
                      <a:pt x="1" y="32"/>
                    </a:lnTo>
                    <a:lnTo>
                      <a:pt x="2" y="43"/>
                    </a:lnTo>
                    <a:lnTo>
                      <a:pt x="2" y="56"/>
                    </a:lnTo>
                    <a:lnTo>
                      <a:pt x="4" y="67"/>
                    </a:lnTo>
                    <a:lnTo>
                      <a:pt x="4" y="80"/>
                    </a:lnTo>
                    <a:lnTo>
                      <a:pt x="5" y="93"/>
                    </a:lnTo>
                    <a:lnTo>
                      <a:pt x="6" y="105"/>
                    </a:lnTo>
                    <a:lnTo>
                      <a:pt x="8" y="114"/>
                    </a:lnTo>
                    <a:lnTo>
                      <a:pt x="10" y="123"/>
                    </a:lnTo>
                    <a:lnTo>
                      <a:pt x="11" y="129"/>
                    </a:lnTo>
                    <a:lnTo>
                      <a:pt x="13" y="133"/>
                    </a:lnTo>
                    <a:lnTo>
                      <a:pt x="15" y="134"/>
                    </a:lnTo>
                    <a:lnTo>
                      <a:pt x="16" y="133"/>
                    </a:lnTo>
                    <a:lnTo>
                      <a:pt x="18" y="129"/>
                    </a:lnTo>
                    <a:lnTo>
                      <a:pt x="20" y="123"/>
                    </a:lnTo>
                    <a:lnTo>
                      <a:pt x="21" y="114"/>
                    </a:lnTo>
                    <a:lnTo>
                      <a:pt x="23" y="105"/>
                    </a:lnTo>
                    <a:lnTo>
                      <a:pt x="25" y="93"/>
                    </a:lnTo>
                    <a:lnTo>
                      <a:pt x="26" y="80"/>
                    </a:lnTo>
                    <a:lnTo>
                      <a:pt x="28" y="67"/>
                    </a:lnTo>
                    <a:lnTo>
                      <a:pt x="28" y="56"/>
                    </a:lnTo>
                    <a:lnTo>
                      <a:pt x="30" y="43"/>
                    </a:lnTo>
                    <a:lnTo>
                      <a:pt x="31" y="32"/>
                    </a:lnTo>
                    <a:lnTo>
                      <a:pt x="32" y="21"/>
                    </a:lnTo>
                    <a:lnTo>
                      <a:pt x="32" y="13"/>
                    </a:lnTo>
                    <a:lnTo>
                      <a:pt x="33" y="6"/>
                    </a:lnTo>
                    <a:lnTo>
                      <a:pt x="33" y="1"/>
                    </a:lnTo>
                    <a:lnTo>
                      <a:pt x="35"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6" name="Freeform 38">
                <a:extLst>
                  <a:ext uri="{FF2B5EF4-FFF2-40B4-BE49-F238E27FC236}">
                    <a16:creationId xmlns:a16="http://schemas.microsoft.com/office/drawing/2014/main" id="{FB64EA96-F055-82BE-BC18-DD1314813AA6}"/>
                  </a:ext>
                </a:extLst>
              </p:cNvPr>
              <p:cNvSpPr>
                <a:spLocks/>
              </p:cNvSpPr>
              <p:nvPr/>
            </p:nvSpPr>
            <p:spPr bwMode="auto">
              <a:xfrm>
                <a:off x="4259" y="1558"/>
                <a:ext cx="34" cy="132"/>
              </a:xfrm>
              <a:custGeom>
                <a:avLst/>
                <a:gdLst>
                  <a:gd name="T0" fmla="*/ 0 w 34"/>
                  <a:gd name="T1" fmla="*/ 131 h 132"/>
                  <a:gd name="T2" fmla="*/ 0 w 34"/>
                  <a:gd name="T3" fmla="*/ 130 h 132"/>
                  <a:gd name="T4" fmla="*/ 0 w 34"/>
                  <a:gd name="T5" fmla="*/ 126 h 132"/>
                  <a:gd name="T6" fmla="*/ 0 w 34"/>
                  <a:gd name="T7" fmla="*/ 120 h 132"/>
                  <a:gd name="T8" fmla="*/ 0 w 34"/>
                  <a:gd name="T9" fmla="*/ 111 h 132"/>
                  <a:gd name="T10" fmla="*/ 0 w 34"/>
                  <a:gd name="T11" fmla="*/ 102 h 132"/>
                  <a:gd name="T12" fmla="*/ 2 w 34"/>
                  <a:gd name="T13" fmla="*/ 91 h 132"/>
                  <a:gd name="T14" fmla="*/ 2 w 34"/>
                  <a:gd name="T15" fmla="*/ 79 h 132"/>
                  <a:gd name="T16" fmla="*/ 4 w 34"/>
                  <a:gd name="T17" fmla="*/ 66 h 132"/>
                  <a:gd name="T18" fmla="*/ 4 w 34"/>
                  <a:gd name="T19" fmla="*/ 54 h 132"/>
                  <a:gd name="T20" fmla="*/ 6 w 34"/>
                  <a:gd name="T21" fmla="*/ 42 h 132"/>
                  <a:gd name="T22" fmla="*/ 7 w 34"/>
                  <a:gd name="T23" fmla="*/ 31 h 132"/>
                  <a:gd name="T24" fmla="*/ 8 w 34"/>
                  <a:gd name="T25" fmla="*/ 21 h 132"/>
                  <a:gd name="T26" fmla="*/ 10 w 34"/>
                  <a:gd name="T27" fmla="*/ 13 h 132"/>
                  <a:gd name="T28" fmla="*/ 11 w 34"/>
                  <a:gd name="T29" fmla="*/ 6 h 132"/>
                  <a:gd name="T30" fmla="*/ 13 w 34"/>
                  <a:gd name="T31" fmla="*/ 2 h 132"/>
                  <a:gd name="T32" fmla="*/ 15 w 34"/>
                  <a:gd name="T33" fmla="*/ 0 h 132"/>
                  <a:gd name="T34" fmla="*/ 16 w 34"/>
                  <a:gd name="T35" fmla="*/ 2 h 132"/>
                  <a:gd name="T36" fmla="*/ 17 w 34"/>
                  <a:gd name="T37" fmla="*/ 6 h 132"/>
                  <a:gd name="T38" fmla="*/ 19 w 34"/>
                  <a:gd name="T39" fmla="*/ 13 h 132"/>
                  <a:gd name="T40" fmla="*/ 21 w 34"/>
                  <a:gd name="T41" fmla="*/ 21 h 132"/>
                  <a:gd name="T42" fmla="*/ 22 w 34"/>
                  <a:gd name="T43" fmla="*/ 31 h 132"/>
                  <a:gd name="T44" fmla="*/ 23 w 34"/>
                  <a:gd name="T45" fmla="*/ 42 h 132"/>
                  <a:gd name="T46" fmla="*/ 25 w 34"/>
                  <a:gd name="T47" fmla="*/ 54 h 132"/>
                  <a:gd name="T48" fmla="*/ 27 w 34"/>
                  <a:gd name="T49" fmla="*/ 66 h 132"/>
                  <a:gd name="T50" fmla="*/ 27 w 34"/>
                  <a:gd name="T51" fmla="*/ 79 h 132"/>
                  <a:gd name="T52" fmla="*/ 28 w 34"/>
                  <a:gd name="T53" fmla="*/ 91 h 132"/>
                  <a:gd name="T54" fmla="*/ 29 w 34"/>
                  <a:gd name="T55" fmla="*/ 102 h 132"/>
                  <a:gd name="T56" fmla="*/ 31 w 34"/>
                  <a:gd name="T57" fmla="*/ 111 h 132"/>
                  <a:gd name="T58" fmla="*/ 31 w 34"/>
                  <a:gd name="T59" fmla="*/ 120 h 132"/>
                  <a:gd name="T60" fmla="*/ 32 w 34"/>
                  <a:gd name="T61" fmla="*/ 126 h 132"/>
                  <a:gd name="T62" fmla="*/ 32 w 34"/>
                  <a:gd name="T63" fmla="*/ 130 h 132"/>
                  <a:gd name="T64" fmla="*/ 33 w 34"/>
                  <a:gd name="T65" fmla="*/ 131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4" h="132">
                    <a:moveTo>
                      <a:pt x="0" y="131"/>
                    </a:moveTo>
                    <a:lnTo>
                      <a:pt x="0" y="130"/>
                    </a:lnTo>
                    <a:lnTo>
                      <a:pt x="0" y="126"/>
                    </a:lnTo>
                    <a:lnTo>
                      <a:pt x="0" y="120"/>
                    </a:lnTo>
                    <a:lnTo>
                      <a:pt x="0" y="111"/>
                    </a:lnTo>
                    <a:lnTo>
                      <a:pt x="0" y="102"/>
                    </a:lnTo>
                    <a:lnTo>
                      <a:pt x="2" y="91"/>
                    </a:lnTo>
                    <a:lnTo>
                      <a:pt x="2" y="79"/>
                    </a:lnTo>
                    <a:lnTo>
                      <a:pt x="4" y="66"/>
                    </a:lnTo>
                    <a:lnTo>
                      <a:pt x="4" y="54"/>
                    </a:lnTo>
                    <a:lnTo>
                      <a:pt x="6" y="42"/>
                    </a:lnTo>
                    <a:lnTo>
                      <a:pt x="7" y="31"/>
                    </a:lnTo>
                    <a:lnTo>
                      <a:pt x="8" y="21"/>
                    </a:lnTo>
                    <a:lnTo>
                      <a:pt x="10" y="13"/>
                    </a:lnTo>
                    <a:lnTo>
                      <a:pt x="11" y="6"/>
                    </a:lnTo>
                    <a:lnTo>
                      <a:pt x="13" y="2"/>
                    </a:lnTo>
                    <a:lnTo>
                      <a:pt x="15" y="0"/>
                    </a:lnTo>
                    <a:lnTo>
                      <a:pt x="16" y="2"/>
                    </a:lnTo>
                    <a:lnTo>
                      <a:pt x="17" y="6"/>
                    </a:lnTo>
                    <a:lnTo>
                      <a:pt x="19" y="13"/>
                    </a:lnTo>
                    <a:lnTo>
                      <a:pt x="21" y="21"/>
                    </a:lnTo>
                    <a:lnTo>
                      <a:pt x="22" y="31"/>
                    </a:lnTo>
                    <a:lnTo>
                      <a:pt x="23" y="42"/>
                    </a:lnTo>
                    <a:lnTo>
                      <a:pt x="25" y="54"/>
                    </a:lnTo>
                    <a:lnTo>
                      <a:pt x="27" y="66"/>
                    </a:lnTo>
                    <a:lnTo>
                      <a:pt x="27" y="79"/>
                    </a:lnTo>
                    <a:lnTo>
                      <a:pt x="28" y="91"/>
                    </a:lnTo>
                    <a:lnTo>
                      <a:pt x="29" y="102"/>
                    </a:lnTo>
                    <a:lnTo>
                      <a:pt x="31" y="111"/>
                    </a:lnTo>
                    <a:lnTo>
                      <a:pt x="31" y="120"/>
                    </a:lnTo>
                    <a:lnTo>
                      <a:pt x="32" y="126"/>
                    </a:lnTo>
                    <a:lnTo>
                      <a:pt x="32" y="130"/>
                    </a:lnTo>
                    <a:lnTo>
                      <a:pt x="33" y="131"/>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7" name="Freeform 39">
                <a:extLst>
                  <a:ext uri="{FF2B5EF4-FFF2-40B4-BE49-F238E27FC236}">
                    <a16:creationId xmlns:a16="http://schemas.microsoft.com/office/drawing/2014/main" id="{2CA04F82-558F-0A20-DF31-81FC98B2C05A}"/>
                  </a:ext>
                </a:extLst>
              </p:cNvPr>
              <p:cNvSpPr>
                <a:spLocks/>
              </p:cNvSpPr>
              <p:nvPr/>
            </p:nvSpPr>
            <p:spPr bwMode="auto">
              <a:xfrm>
                <a:off x="4293" y="1682"/>
                <a:ext cx="35" cy="135"/>
              </a:xfrm>
              <a:custGeom>
                <a:avLst/>
                <a:gdLst>
                  <a:gd name="T0" fmla="*/ 0 w 35"/>
                  <a:gd name="T1" fmla="*/ 0 h 135"/>
                  <a:gd name="T2" fmla="*/ 0 w 35"/>
                  <a:gd name="T3" fmla="*/ 1 h 135"/>
                  <a:gd name="T4" fmla="*/ 0 w 35"/>
                  <a:gd name="T5" fmla="*/ 6 h 135"/>
                  <a:gd name="T6" fmla="*/ 0 w 35"/>
                  <a:gd name="T7" fmla="*/ 13 h 135"/>
                  <a:gd name="T8" fmla="*/ 0 w 35"/>
                  <a:gd name="T9" fmla="*/ 21 h 135"/>
                  <a:gd name="T10" fmla="*/ 0 w 35"/>
                  <a:gd name="T11" fmla="*/ 32 h 135"/>
                  <a:gd name="T12" fmla="*/ 2 w 35"/>
                  <a:gd name="T13" fmla="*/ 43 h 135"/>
                  <a:gd name="T14" fmla="*/ 3 w 35"/>
                  <a:gd name="T15" fmla="*/ 56 h 135"/>
                  <a:gd name="T16" fmla="*/ 4 w 35"/>
                  <a:gd name="T17" fmla="*/ 67 h 135"/>
                  <a:gd name="T18" fmla="*/ 4 w 35"/>
                  <a:gd name="T19" fmla="*/ 80 h 135"/>
                  <a:gd name="T20" fmla="*/ 6 w 35"/>
                  <a:gd name="T21" fmla="*/ 93 h 135"/>
                  <a:gd name="T22" fmla="*/ 8 w 35"/>
                  <a:gd name="T23" fmla="*/ 105 h 135"/>
                  <a:gd name="T24" fmla="*/ 9 w 35"/>
                  <a:gd name="T25" fmla="*/ 114 h 135"/>
                  <a:gd name="T26" fmla="*/ 11 w 35"/>
                  <a:gd name="T27" fmla="*/ 123 h 135"/>
                  <a:gd name="T28" fmla="*/ 13 w 35"/>
                  <a:gd name="T29" fmla="*/ 129 h 135"/>
                  <a:gd name="T30" fmla="*/ 14 w 35"/>
                  <a:gd name="T31" fmla="*/ 133 h 135"/>
                  <a:gd name="T32" fmla="*/ 16 w 35"/>
                  <a:gd name="T33" fmla="*/ 134 h 135"/>
                  <a:gd name="T34" fmla="*/ 17 w 35"/>
                  <a:gd name="T35" fmla="*/ 133 h 135"/>
                  <a:gd name="T36" fmla="*/ 19 w 35"/>
                  <a:gd name="T37" fmla="*/ 129 h 135"/>
                  <a:gd name="T38" fmla="*/ 20 w 35"/>
                  <a:gd name="T39" fmla="*/ 123 h 135"/>
                  <a:gd name="T40" fmla="*/ 22 w 35"/>
                  <a:gd name="T41" fmla="*/ 114 h 135"/>
                  <a:gd name="T42" fmla="*/ 23 w 35"/>
                  <a:gd name="T43" fmla="*/ 105 h 135"/>
                  <a:gd name="T44" fmla="*/ 25 w 35"/>
                  <a:gd name="T45" fmla="*/ 93 h 135"/>
                  <a:gd name="T46" fmla="*/ 26 w 35"/>
                  <a:gd name="T47" fmla="*/ 80 h 135"/>
                  <a:gd name="T48" fmla="*/ 28 w 35"/>
                  <a:gd name="T49" fmla="*/ 67 h 135"/>
                  <a:gd name="T50" fmla="*/ 28 w 35"/>
                  <a:gd name="T51" fmla="*/ 56 h 135"/>
                  <a:gd name="T52" fmla="*/ 29 w 35"/>
                  <a:gd name="T53" fmla="*/ 43 h 135"/>
                  <a:gd name="T54" fmla="*/ 31 w 35"/>
                  <a:gd name="T55" fmla="*/ 32 h 135"/>
                  <a:gd name="T56" fmla="*/ 32 w 35"/>
                  <a:gd name="T57" fmla="*/ 21 h 135"/>
                  <a:gd name="T58" fmla="*/ 32 w 35"/>
                  <a:gd name="T59" fmla="*/ 13 h 135"/>
                  <a:gd name="T60" fmla="*/ 33 w 35"/>
                  <a:gd name="T61" fmla="*/ 6 h 135"/>
                  <a:gd name="T62" fmla="*/ 33 w 35"/>
                  <a:gd name="T63" fmla="*/ 1 h 135"/>
                  <a:gd name="T64" fmla="*/ 34 w 35"/>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135">
                    <a:moveTo>
                      <a:pt x="0" y="0"/>
                    </a:moveTo>
                    <a:lnTo>
                      <a:pt x="0" y="1"/>
                    </a:lnTo>
                    <a:lnTo>
                      <a:pt x="0" y="6"/>
                    </a:lnTo>
                    <a:lnTo>
                      <a:pt x="0" y="13"/>
                    </a:lnTo>
                    <a:lnTo>
                      <a:pt x="0" y="21"/>
                    </a:lnTo>
                    <a:lnTo>
                      <a:pt x="0" y="32"/>
                    </a:lnTo>
                    <a:lnTo>
                      <a:pt x="2" y="43"/>
                    </a:lnTo>
                    <a:lnTo>
                      <a:pt x="3" y="56"/>
                    </a:lnTo>
                    <a:lnTo>
                      <a:pt x="4" y="67"/>
                    </a:lnTo>
                    <a:lnTo>
                      <a:pt x="4" y="80"/>
                    </a:lnTo>
                    <a:lnTo>
                      <a:pt x="6" y="93"/>
                    </a:lnTo>
                    <a:lnTo>
                      <a:pt x="8" y="105"/>
                    </a:lnTo>
                    <a:lnTo>
                      <a:pt x="9" y="114"/>
                    </a:lnTo>
                    <a:lnTo>
                      <a:pt x="11" y="123"/>
                    </a:lnTo>
                    <a:lnTo>
                      <a:pt x="13" y="129"/>
                    </a:lnTo>
                    <a:lnTo>
                      <a:pt x="14" y="133"/>
                    </a:lnTo>
                    <a:lnTo>
                      <a:pt x="16" y="134"/>
                    </a:lnTo>
                    <a:lnTo>
                      <a:pt x="17" y="133"/>
                    </a:lnTo>
                    <a:lnTo>
                      <a:pt x="19" y="129"/>
                    </a:lnTo>
                    <a:lnTo>
                      <a:pt x="20" y="123"/>
                    </a:lnTo>
                    <a:lnTo>
                      <a:pt x="22" y="114"/>
                    </a:lnTo>
                    <a:lnTo>
                      <a:pt x="23" y="105"/>
                    </a:lnTo>
                    <a:lnTo>
                      <a:pt x="25" y="93"/>
                    </a:lnTo>
                    <a:lnTo>
                      <a:pt x="26" y="80"/>
                    </a:lnTo>
                    <a:lnTo>
                      <a:pt x="28" y="67"/>
                    </a:lnTo>
                    <a:lnTo>
                      <a:pt x="28" y="56"/>
                    </a:lnTo>
                    <a:lnTo>
                      <a:pt x="29" y="43"/>
                    </a:lnTo>
                    <a:lnTo>
                      <a:pt x="31" y="32"/>
                    </a:lnTo>
                    <a:lnTo>
                      <a:pt x="32" y="21"/>
                    </a:lnTo>
                    <a:lnTo>
                      <a:pt x="32" y="13"/>
                    </a:lnTo>
                    <a:lnTo>
                      <a:pt x="33" y="6"/>
                    </a:lnTo>
                    <a:lnTo>
                      <a:pt x="33" y="1"/>
                    </a:lnTo>
                    <a:lnTo>
                      <a:pt x="34"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8" name="Freeform 40">
                <a:extLst>
                  <a:ext uri="{FF2B5EF4-FFF2-40B4-BE49-F238E27FC236}">
                    <a16:creationId xmlns:a16="http://schemas.microsoft.com/office/drawing/2014/main" id="{525E1F71-EDC0-1184-4B61-06FB0C27BB96}"/>
                  </a:ext>
                </a:extLst>
              </p:cNvPr>
              <p:cNvSpPr>
                <a:spLocks/>
              </p:cNvSpPr>
              <p:nvPr/>
            </p:nvSpPr>
            <p:spPr bwMode="auto">
              <a:xfrm>
                <a:off x="4327" y="1558"/>
                <a:ext cx="36" cy="132"/>
              </a:xfrm>
              <a:custGeom>
                <a:avLst/>
                <a:gdLst>
                  <a:gd name="T0" fmla="*/ 0 w 36"/>
                  <a:gd name="T1" fmla="*/ 131 h 132"/>
                  <a:gd name="T2" fmla="*/ 0 w 36"/>
                  <a:gd name="T3" fmla="*/ 130 h 132"/>
                  <a:gd name="T4" fmla="*/ 0 w 36"/>
                  <a:gd name="T5" fmla="*/ 126 h 132"/>
                  <a:gd name="T6" fmla="*/ 0 w 36"/>
                  <a:gd name="T7" fmla="*/ 120 h 132"/>
                  <a:gd name="T8" fmla="*/ 1 w 36"/>
                  <a:gd name="T9" fmla="*/ 111 h 132"/>
                  <a:gd name="T10" fmla="*/ 1 w 36"/>
                  <a:gd name="T11" fmla="*/ 102 h 132"/>
                  <a:gd name="T12" fmla="*/ 2 w 36"/>
                  <a:gd name="T13" fmla="*/ 91 h 132"/>
                  <a:gd name="T14" fmla="*/ 3 w 36"/>
                  <a:gd name="T15" fmla="*/ 79 h 132"/>
                  <a:gd name="T16" fmla="*/ 5 w 36"/>
                  <a:gd name="T17" fmla="*/ 66 h 132"/>
                  <a:gd name="T18" fmla="*/ 5 w 36"/>
                  <a:gd name="T19" fmla="*/ 54 h 132"/>
                  <a:gd name="T20" fmla="*/ 6 w 36"/>
                  <a:gd name="T21" fmla="*/ 42 h 132"/>
                  <a:gd name="T22" fmla="*/ 8 w 36"/>
                  <a:gd name="T23" fmla="*/ 31 h 132"/>
                  <a:gd name="T24" fmla="*/ 10 w 36"/>
                  <a:gd name="T25" fmla="*/ 21 h 132"/>
                  <a:gd name="T26" fmla="*/ 11 w 36"/>
                  <a:gd name="T27" fmla="*/ 13 h 132"/>
                  <a:gd name="T28" fmla="*/ 13 w 36"/>
                  <a:gd name="T29" fmla="*/ 6 h 132"/>
                  <a:gd name="T30" fmla="*/ 15 w 36"/>
                  <a:gd name="T31" fmla="*/ 2 h 132"/>
                  <a:gd name="T32" fmla="*/ 16 w 36"/>
                  <a:gd name="T33" fmla="*/ 0 h 132"/>
                  <a:gd name="T34" fmla="*/ 18 w 36"/>
                  <a:gd name="T35" fmla="*/ 2 h 132"/>
                  <a:gd name="T36" fmla="*/ 19 w 36"/>
                  <a:gd name="T37" fmla="*/ 6 h 132"/>
                  <a:gd name="T38" fmla="*/ 21 w 36"/>
                  <a:gd name="T39" fmla="*/ 13 h 132"/>
                  <a:gd name="T40" fmla="*/ 23 w 36"/>
                  <a:gd name="T41" fmla="*/ 21 h 132"/>
                  <a:gd name="T42" fmla="*/ 24 w 36"/>
                  <a:gd name="T43" fmla="*/ 31 h 132"/>
                  <a:gd name="T44" fmla="*/ 25 w 36"/>
                  <a:gd name="T45" fmla="*/ 42 h 132"/>
                  <a:gd name="T46" fmla="*/ 27 w 36"/>
                  <a:gd name="T47" fmla="*/ 54 h 132"/>
                  <a:gd name="T48" fmla="*/ 28 w 36"/>
                  <a:gd name="T49" fmla="*/ 66 h 132"/>
                  <a:gd name="T50" fmla="*/ 28 w 36"/>
                  <a:gd name="T51" fmla="*/ 79 h 132"/>
                  <a:gd name="T52" fmla="*/ 30 w 36"/>
                  <a:gd name="T53" fmla="*/ 91 h 132"/>
                  <a:gd name="T54" fmla="*/ 31 w 36"/>
                  <a:gd name="T55" fmla="*/ 102 h 132"/>
                  <a:gd name="T56" fmla="*/ 33 w 36"/>
                  <a:gd name="T57" fmla="*/ 111 h 132"/>
                  <a:gd name="T58" fmla="*/ 33 w 36"/>
                  <a:gd name="T59" fmla="*/ 120 h 132"/>
                  <a:gd name="T60" fmla="*/ 34 w 36"/>
                  <a:gd name="T61" fmla="*/ 126 h 132"/>
                  <a:gd name="T62" fmla="*/ 34 w 36"/>
                  <a:gd name="T63" fmla="*/ 130 h 132"/>
                  <a:gd name="T64" fmla="*/ 35 w 36"/>
                  <a:gd name="T65" fmla="*/ 131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2">
                    <a:moveTo>
                      <a:pt x="0" y="131"/>
                    </a:moveTo>
                    <a:lnTo>
                      <a:pt x="0" y="130"/>
                    </a:lnTo>
                    <a:lnTo>
                      <a:pt x="0" y="126"/>
                    </a:lnTo>
                    <a:lnTo>
                      <a:pt x="0" y="120"/>
                    </a:lnTo>
                    <a:lnTo>
                      <a:pt x="1" y="111"/>
                    </a:lnTo>
                    <a:lnTo>
                      <a:pt x="1" y="102"/>
                    </a:lnTo>
                    <a:lnTo>
                      <a:pt x="2" y="91"/>
                    </a:lnTo>
                    <a:lnTo>
                      <a:pt x="3" y="79"/>
                    </a:lnTo>
                    <a:lnTo>
                      <a:pt x="5" y="66"/>
                    </a:lnTo>
                    <a:lnTo>
                      <a:pt x="5" y="54"/>
                    </a:lnTo>
                    <a:lnTo>
                      <a:pt x="6" y="42"/>
                    </a:lnTo>
                    <a:lnTo>
                      <a:pt x="8" y="31"/>
                    </a:lnTo>
                    <a:lnTo>
                      <a:pt x="10" y="21"/>
                    </a:lnTo>
                    <a:lnTo>
                      <a:pt x="11" y="13"/>
                    </a:lnTo>
                    <a:lnTo>
                      <a:pt x="13" y="6"/>
                    </a:lnTo>
                    <a:lnTo>
                      <a:pt x="15" y="2"/>
                    </a:lnTo>
                    <a:lnTo>
                      <a:pt x="16" y="0"/>
                    </a:lnTo>
                    <a:lnTo>
                      <a:pt x="18" y="2"/>
                    </a:lnTo>
                    <a:lnTo>
                      <a:pt x="19" y="6"/>
                    </a:lnTo>
                    <a:lnTo>
                      <a:pt x="21" y="13"/>
                    </a:lnTo>
                    <a:lnTo>
                      <a:pt x="23" y="21"/>
                    </a:lnTo>
                    <a:lnTo>
                      <a:pt x="24" y="31"/>
                    </a:lnTo>
                    <a:lnTo>
                      <a:pt x="25" y="42"/>
                    </a:lnTo>
                    <a:lnTo>
                      <a:pt x="27" y="54"/>
                    </a:lnTo>
                    <a:lnTo>
                      <a:pt x="28" y="66"/>
                    </a:lnTo>
                    <a:lnTo>
                      <a:pt x="28" y="79"/>
                    </a:lnTo>
                    <a:lnTo>
                      <a:pt x="30" y="91"/>
                    </a:lnTo>
                    <a:lnTo>
                      <a:pt x="31" y="102"/>
                    </a:lnTo>
                    <a:lnTo>
                      <a:pt x="33" y="111"/>
                    </a:lnTo>
                    <a:lnTo>
                      <a:pt x="33" y="120"/>
                    </a:lnTo>
                    <a:lnTo>
                      <a:pt x="34" y="126"/>
                    </a:lnTo>
                    <a:lnTo>
                      <a:pt x="34" y="130"/>
                    </a:lnTo>
                    <a:lnTo>
                      <a:pt x="35" y="131"/>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9" name="Freeform 41">
                <a:extLst>
                  <a:ext uri="{FF2B5EF4-FFF2-40B4-BE49-F238E27FC236}">
                    <a16:creationId xmlns:a16="http://schemas.microsoft.com/office/drawing/2014/main" id="{EFA8F975-C2F1-13E0-B853-F68D4C4BB7DE}"/>
                  </a:ext>
                </a:extLst>
              </p:cNvPr>
              <p:cNvSpPr>
                <a:spLocks/>
              </p:cNvSpPr>
              <p:nvPr/>
            </p:nvSpPr>
            <p:spPr bwMode="auto">
              <a:xfrm>
                <a:off x="4362" y="1682"/>
                <a:ext cx="36" cy="135"/>
              </a:xfrm>
              <a:custGeom>
                <a:avLst/>
                <a:gdLst>
                  <a:gd name="T0" fmla="*/ 0 w 36"/>
                  <a:gd name="T1" fmla="*/ 0 h 135"/>
                  <a:gd name="T2" fmla="*/ 0 w 36"/>
                  <a:gd name="T3" fmla="*/ 1 h 135"/>
                  <a:gd name="T4" fmla="*/ 0 w 36"/>
                  <a:gd name="T5" fmla="*/ 6 h 135"/>
                  <a:gd name="T6" fmla="*/ 0 w 36"/>
                  <a:gd name="T7" fmla="*/ 13 h 135"/>
                  <a:gd name="T8" fmla="*/ 1 w 36"/>
                  <a:gd name="T9" fmla="*/ 21 h 135"/>
                  <a:gd name="T10" fmla="*/ 1 w 36"/>
                  <a:gd name="T11" fmla="*/ 32 h 135"/>
                  <a:gd name="T12" fmla="*/ 3 w 36"/>
                  <a:gd name="T13" fmla="*/ 43 h 135"/>
                  <a:gd name="T14" fmla="*/ 3 w 36"/>
                  <a:gd name="T15" fmla="*/ 56 h 135"/>
                  <a:gd name="T16" fmla="*/ 5 w 36"/>
                  <a:gd name="T17" fmla="*/ 67 h 135"/>
                  <a:gd name="T18" fmla="*/ 5 w 36"/>
                  <a:gd name="T19" fmla="*/ 80 h 135"/>
                  <a:gd name="T20" fmla="*/ 6 w 36"/>
                  <a:gd name="T21" fmla="*/ 93 h 135"/>
                  <a:gd name="T22" fmla="*/ 8 w 36"/>
                  <a:gd name="T23" fmla="*/ 105 h 135"/>
                  <a:gd name="T24" fmla="*/ 10 w 36"/>
                  <a:gd name="T25" fmla="*/ 114 h 135"/>
                  <a:gd name="T26" fmla="*/ 11 w 36"/>
                  <a:gd name="T27" fmla="*/ 123 h 135"/>
                  <a:gd name="T28" fmla="*/ 13 w 36"/>
                  <a:gd name="T29" fmla="*/ 129 h 135"/>
                  <a:gd name="T30" fmla="*/ 15 w 36"/>
                  <a:gd name="T31" fmla="*/ 133 h 135"/>
                  <a:gd name="T32" fmla="*/ 16 w 36"/>
                  <a:gd name="T33" fmla="*/ 134 h 135"/>
                  <a:gd name="T34" fmla="*/ 17 w 36"/>
                  <a:gd name="T35" fmla="*/ 133 h 135"/>
                  <a:gd name="T36" fmla="*/ 19 w 36"/>
                  <a:gd name="T37" fmla="*/ 129 h 135"/>
                  <a:gd name="T38" fmla="*/ 20 w 36"/>
                  <a:gd name="T39" fmla="*/ 123 h 135"/>
                  <a:gd name="T40" fmla="*/ 22 w 36"/>
                  <a:gd name="T41" fmla="*/ 114 h 135"/>
                  <a:gd name="T42" fmla="*/ 24 w 36"/>
                  <a:gd name="T43" fmla="*/ 105 h 135"/>
                  <a:gd name="T44" fmla="*/ 25 w 36"/>
                  <a:gd name="T45" fmla="*/ 93 h 135"/>
                  <a:gd name="T46" fmla="*/ 27 w 36"/>
                  <a:gd name="T47" fmla="*/ 80 h 135"/>
                  <a:gd name="T48" fmla="*/ 29 w 36"/>
                  <a:gd name="T49" fmla="*/ 67 h 135"/>
                  <a:gd name="T50" fmla="*/ 29 w 36"/>
                  <a:gd name="T51" fmla="*/ 56 h 135"/>
                  <a:gd name="T52" fmla="*/ 30 w 36"/>
                  <a:gd name="T53" fmla="*/ 43 h 135"/>
                  <a:gd name="T54" fmla="*/ 31 w 36"/>
                  <a:gd name="T55" fmla="*/ 32 h 135"/>
                  <a:gd name="T56" fmla="*/ 33 w 36"/>
                  <a:gd name="T57" fmla="*/ 21 h 135"/>
                  <a:gd name="T58" fmla="*/ 33 w 36"/>
                  <a:gd name="T59" fmla="*/ 13 h 135"/>
                  <a:gd name="T60" fmla="*/ 34 w 36"/>
                  <a:gd name="T61" fmla="*/ 6 h 135"/>
                  <a:gd name="T62" fmla="*/ 34 w 36"/>
                  <a:gd name="T63" fmla="*/ 1 h 135"/>
                  <a:gd name="T64" fmla="*/ 35 w 3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5">
                    <a:moveTo>
                      <a:pt x="0" y="0"/>
                    </a:moveTo>
                    <a:lnTo>
                      <a:pt x="0" y="1"/>
                    </a:lnTo>
                    <a:lnTo>
                      <a:pt x="0" y="6"/>
                    </a:lnTo>
                    <a:lnTo>
                      <a:pt x="0" y="13"/>
                    </a:lnTo>
                    <a:lnTo>
                      <a:pt x="1" y="21"/>
                    </a:lnTo>
                    <a:lnTo>
                      <a:pt x="1" y="32"/>
                    </a:lnTo>
                    <a:lnTo>
                      <a:pt x="3" y="43"/>
                    </a:lnTo>
                    <a:lnTo>
                      <a:pt x="3" y="56"/>
                    </a:lnTo>
                    <a:lnTo>
                      <a:pt x="5" y="67"/>
                    </a:lnTo>
                    <a:lnTo>
                      <a:pt x="5" y="80"/>
                    </a:lnTo>
                    <a:lnTo>
                      <a:pt x="6" y="93"/>
                    </a:lnTo>
                    <a:lnTo>
                      <a:pt x="8" y="105"/>
                    </a:lnTo>
                    <a:lnTo>
                      <a:pt x="10" y="114"/>
                    </a:lnTo>
                    <a:lnTo>
                      <a:pt x="11" y="123"/>
                    </a:lnTo>
                    <a:lnTo>
                      <a:pt x="13" y="129"/>
                    </a:lnTo>
                    <a:lnTo>
                      <a:pt x="15" y="133"/>
                    </a:lnTo>
                    <a:lnTo>
                      <a:pt x="16" y="134"/>
                    </a:lnTo>
                    <a:lnTo>
                      <a:pt x="17" y="133"/>
                    </a:lnTo>
                    <a:lnTo>
                      <a:pt x="19" y="129"/>
                    </a:lnTo>
                    <a:lnTo>
                      <a:pt x="20" y="123"/>
                    </a:lnTo>
                    <a:lnTo>
                      <a:pt x="22" y="114"/>
                    </a:lnTo>
                    <a:lnTo>
                      <a:pt x="24" y="105"/>
                    </a:lnTo>
                    <a:lnTo>
                      <a:pt x="25" y="93"/>
                    </a:lnTo>
                    <a:lnTo>
                      <a:pt x="27" y="80"/>
                    </a:lnTo>
                    <a:lnTo>
                      <a:pt x="29" y="67"/>
                    </a:lnTo>
                    <a:lnTo>
                      <a:pt x="29" y="56"/>
                    </a:lnTo>
                    <a:lnTo>
                      <a:pt x="30" y="43"/>
                    </a:lnTo>
                    <a:lnTo>
                      <a:pt x="31" y="32"/>
                    </a:lnTo>
                    <a:lnTo>
                      <a:pt x="33" y="21"/>
                    </a:lnTo>
                    <a:lnTo>
                      <a:pt x="33" y="13"/>
                    </a:lnTo>
                    <a:lnTo>
                      <a:pt x="34" y="6"/>
                    </a:lnTo>
                    <a:lnTo>
                      <a:pt x="34" y="1"/>
                    </a:lnTo>
                    <a:lnTo>
                      <a:pt x="35"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2377" name="Group 42">
              <a:extLst>
                <a:ext uri="{FF2B5EF4-FFF2-40B4-BE49-F238E27FC236}">
                  <a16:creationId xmlns:a16="http://schemas.microsoft.com/office/drawing/2014/main" id="{CCC41F44-F0F6-279D-5F1C-E4EF6106D96C}"/>
                </a:ext>
              </a:extLst>
            </p:cNvPr>
            <p:cNvGrpSpPr>
              <a:grpSpLocks/>
            </p:cNvGrpSpPr>
            <p:nvPr/>
          </p:nvGrpSpPr>
          <p:grpSpPr bwMode="auto">
            <a:xfrm>
              <a:off x="4397" y="1558"/>
              <a:ext cx="140" cy="259"/>
              <a:chOff x="4397" y="1558"/>
              <a:chExt cx="140" cy="259"/>
            </a:xfrm>
          </p:grpSpPr>
          <p:sp>
            <p:nvSpPr>
              <p:cNvPr id="12378" name="Freeform 43">
                <a:extLst>
                  <a:ext uri="{FF2B5EF4-FFF2-40B4-BE49-F238E27FC236}">
                    <a16:creationId xmlns:a16="http://schemas.microsoft.com/office/drawing/2014/main" id="{4BD4159C-5DE2-EC53-B68F-ACF2FC300A02}"/>
                  </a:ext>
                </a:extLst>
              </p:cNvPr>
              <p:cNvSpPr>
                <a:spLocks/>
              </p:cNvSpPr>
              <p:nvPr/>
            </p:nvSpPr>
            <p:spPr bwMode="auto">
              <a:xfrm>
                <a:off x="4397" y="1558"/>
                <a:ext cx="36" cy="132"/>
              </a:xfrm>
              <a:custGeom>
                <a:avLst/>
                <a:gdLst>
                  <a:gd name="T0" fmla="*/ 0 w 36"/>
                  <a:gd name="T1" fmla="*/ 131 h 132"/>
                  <a:gd name="T2" fmla="*/ 0 w 36"/>
                  <a:gd name="T3" fmla="*/ 130 h 132"/>
                  <a:gd name="T4" fmla="*/ 0 w 36"/>
                  <a:gd name="T5" fmla="*/ 126 h 132"/>
                  <a:gd name="T6" fmla="*/ 0 w 36"/>
                  <a:gd name="T7" fmla="*/ 120 h 132"/>
                  <a:gd name="T8" fmla="*/ 1 w 36"/>
                  <a:gd name="T9" fmla="*/ 111 h 132"/>
                  <a:gd name="T10" fmla="*/ 1 w 36"/>
                  <a:gd name="T11" fmla="*/ 102 h 132"/>
                  <a:gd name="T12" fmla="*/ 2 w 36"/>
                  <a:gd name="T13" fmla="*/ 91 h 132"/>
                  <a:gd name="T14" fmla="*/ 3 w 36"/>
                  <a:gd name="T15" fmla="*/ 79 h 132"/>
                  <a:gd name="T16" fmla="*/ 4 w 36"/>
                  <a:gd name="T17" fmla="*/ 66 h 132"/>
                  <a:gd name="T18" fmla="*/ 4 w 36"/>
                  <a:gd name="T19" fmla="*/ 54 h 132"/>
                  <a:gd name="T20" fmla="*/ 6 w 36"/>
                  <a:gd name="T21" fmla="*/ 42 h 132"/>
                  <a:gd name="T22" fmla="*/ 8 w 36"/>
                  <a:gd name="T23" fmla="*/ 31 h 132"/>
                  <a:gd name="T24" fmla="*/ 9 w 36"/>
                  <a:gd name="T25" fmla="*/ 21 h 132"/>
                  <a:gd name="T26" fmla="*/ 11 w 36"/>
                  <a:gd name="T27" fmla="*/ 13 h 132"/>
                  <a:gd name="T28" fmla="*/ 13 w 36"/>
                  <a:gd name="T29" fmla="*/ 6 h 132"/>
                  <a:gd name="T30" fmla="*/ 14 w 36"/>
                  <a:gd name="T31" fmla="*/ 2 h 132"/>
                  <a:gd name="T32" fmla="*/ 16 w 36"/>
                  <a:gd name="T33" fmla="*/ 0 h 132"/>
                  <a:gd name="T34" fmla="*/ 17 w 36"/>
                  <a:gd name="T35" fmla="*/ 2 h 132"/>
                  <a:gd name="T36" fmla="*/ 19 w 36"/>
                  <a:gd name="T37" fmla="*/ 6 h 132"/>
                  <a:gd name="T38" fmla="*/ 20 w 36"/>
                  <a:gd name="T39" fmla="*/ 13 h 132"/>
                  <a:gd name="T40" fmla="*/ 22 w 36"/>
                  <a:gd name="T41" fmla="*/ 21 h 132"/>
                  <a:gd name="T42" fmla="*/ 23 w 36"/>
                  <a:gd name="T43" fmla="*/ 31 h 132"/>
                  <a:gd name="T44" fmla="*/ 25 w 36"/>
                  <a:gd name="T45" fmla="*/ 42 h 132"/>
                  <a:gd name="T46" fmla="*/ 26 w 36"/>
                  <a:gd name="T47" fmla="*/ 54 h 132"/>
                  <a:gd name="T48" fmla="*/ 28 w 36"/>
                  <a:gd name="T49" fmla="*/ 66 h 132"/>
                  <a:gd name="T50" fmla="*/ 28 w 36"/>
                  <a:gd name="T51" fmla="*/ 79 h 132"/>
                  <a:gd name="T52" fmla="*/ 30 w 36"/>
                  <a:gd name="T53" fmla="*/ 91 h 132"/>
                  <a:gd name="T54" fmla="*/ 31 w 36"/>
                  <a:gd name="T55" fmla="*/ 102 h 132"/>
                  <a:gd name="T56" fmla="*/ 32 w 36"/>
                  <a:gd name="T57" fmla="*/ 111 h 132"/>
                  <a:gd name="T58" fmla="*/ 32 w 36"/>
                  <a:gd name="T59" fmla="*/ 120 h 132"/>
                  <a:gd name="T60" fmla="*/ 33 w 36"/>
                  <a:gd name="T61" fmla="*/ 126 h 132"/>
                  <a:gd name="T62" fmla="*/ 33 w 36"/>
                  <a:gd name="T63" fmla="*/ 130 h 132"/>
                  <a:gd name="T64" fmla="*/ 35 w 36"/>
                  <a:gd name="T65" fmla="*/ 131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2">
                    <a:moveTo>
                      <a:pt x="0" y="131"/>
                    </a:moveTo>
                    <a:lnTo>
                      <a:pt x="0" y="130"/>
                    </a:lnTo>
                    <a:lnTo>
                      <a:pt x="0" y="126"/>
                    </a:lnTo>
                    <a:lnTo>
                      <a:pt x="0" y="120"/>
                    </a:lnTo>
                    <a:lnTo>
                      <a:pt x="1" y="111"/>
                    </a:lnTo>
                    <a:lnTo>
                      <a:pt x="1" y="102"/>
                    </a:lnTo>
                    <a:lnTo>
                      <a:pt x="2" y="91"/>
                    </a:lnTo>
                    <a:lnTo>
                      <a:pt x="3" y="79"/>
                    </a:lnTo>
                    <a:lnTo>
                      <a:pt x="4" y="66"/>
                    </a:lnTo>
                    <a:lnTo>
                      <a:pt x="4" y="54"/>
                    </a:lnTo>
                    <a:lnTo>
                      <a:pt x="6" y="42"/>
                    </a:lnTo>
                    <a:lnTo>
                      <a:pt x="8" y="31"/>
                    </a:lnTo>
                    <a:lnTo>
                      <a:pt x="9" y="21"/>
                    </a:lnTo>
                    <a:lnTo>
                      <a:pt x="11" y="13"/>
                    </a:lnTo>
                    <a:lnTo>
                      <a:pt x="13" y="6"/>
                    </a:lnTo>
                    <a:lnTo>
                      <a:pt x="14" y="2"/>
                    </a:lnTo>
                    <a:lnTo>
                      <a:pt x="16" y="0"/>
                    </a:lnTo>
                    <a:lnTo>
                      <a:pt x="17" y="2"/>
                    </a:lnTo>
                    <a:lnTo>
                      <a:pt x="19" y="6"/>
                    </a:lnTo>
                    <a:lnTo>
                      <a:pt x="20" y="13"/>
                    </a:lnTo>
                    <a:lnTo>
                      <a:pt x="22" y="21"/>
                    </a:lnTo>
                    <a:lnTo>
                      <a:pt x="23" y="31"/>
                    </a:lnTo>
                    <a:lnTo>
                      <a:pt x="25" y="42"/>
                    </a:lnTo>
                    <a:lnTo>
                      <a:pt x="26" y="54"/>
                    </a:lnTo>
                    <a:lnTo>
                      <a:pt x="28" y="66"/>
                    </a:lnTo>
                    <a:lnTo>
                      <a:pt x="28" y="79"/>
                    </a:lnTo>
                    <a:lnTo>
                      <a:pt x="30" y="91"/>
                    </a:lnTo>
                    <a:lnTo>
                      <a:pt x="31" y="102"/>
                    </a:lnTo>
                    <a:lnTo>
                      <a:pt x="32" y="111"/>
                    </a:lnTo>
                    <a:lnTo>
                      <a:pt x="32" y="120"/>
                    </a:lnTo>
                    <a:lnTo>
                      <a:pt x="33" y="126"/>
                    </a:lnTo>
                    <a:lnTo>
                      <a:pt x="33" y="130"/>
                    </a:lnTo>
                    <a:lnTo>
                      <a:pt x="35" y="131"/>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79" name="Freeform 44">
                <a:extLst>
                  <a:ext uri="{FF2B5EF4-FFF2-40B4-BE49-F238E27FC236}">
                    <a16:creationId xmlns:a16="http://schemas.microsoft.com/office/drawing/2014/main" id="{2FABEE4C-F5D2-D976-9075-1435E636F0EC}"/>
                  </a:ext>
                </a:extLst>
              </p:cNvPr>
              <p:cNvSpPr>
                <a:spLocks/>
              </p:cNvSpPr>
              <p:nvPr/>
            </p:nvSpPr>
            <p:spPr bwMode="auto">
              <a:xfrm>
                <a:off x="4432" y="1682"/>
                <a:ext cx="35" cy="135"/>
              </a:xfrm>
              <a:custGeom>
                <a:avLst/>
                <a:gdLst>
                  <a:gd name="T0" fmla="*/ 0 w 35"/>
                  <a:gd name="T1" fmla="*/ 0 h 135"/>
                  <a:gd name="T2" fmla="*/ 0 w 35"/>
                  <a:gd name="T3" fmla="*/ 1 h 135"/>
                  <a:gd name="T4" fmla="*/ 0 w 35"/>
                  <a:gd name="T5" fmla="*/ 6 h 135"/>
                  <a:gd name="T6" fmla="*/ 0 w 35"/>
                  <a:gd name="T7" fmla="*/ 13 h 135"/>
                  <a:gd name="T8" fmla="*/ 1 w 35"/>
                  <a:gd name="T9" fmla="*/ 21 h 135"/>
                  <a:gd name="T10" fmla="*/ 1 w 35"/>
                  <a:gd name="T11" fmla="*/ 32 h 135"/>
                  <a:gd name="T12" fmla="*/ 2 w 35"/>
                  <a:gd name="T13" fmla="*/ 43 h 135"/>
                  <a:gd name="T14" fmla="*/ 3 w 35"/>
                  <a:gd name="T15" fmla="*/ 56 h 135"/>
                  <a:gd name="T16" fmla="*/ 5 w 35"/>
                  <a:gd name="T17" fmla="*/ 67 h 135"/>
                  <a:gd name="T18" fmla="*/ 5 w 35"/>
                  <a:gd name="T19" fmla="*/ 80 h 135"/>
                  <a:gd name="T20" fmla="*/ 6 w 35"/>
                  <a:gd name="T21" fmla="*/ 93 h 135"/>
                  <a:gd name="T22" fmla="*/ 8 w 35"/>
                  <a:gd name="T23" fmla="*/ 105 h 135"/>
                  <a:gd name="T24" fmla="*/ 10 w 35"/>
                  <a:gd name="T25" fmla="*/ 114 h 135"/>
                  <a:gd name="T26" fmla="*/ 11 w 35"/>
                  <a:gd name="T27" fmla="*/ 123 h 135"/>
                  <a:gd name="T28" fmla="*/ 13 w 35"/>
                  <a:gd name="T29" fmla="*/ 129 h 135"/>
                  <a:gd name="T30" fmla="*/ 14 w 35"/>
                  <a:gd name="T31" fmla="*/ 133 h 135"/>
                  <a:gd name="T32" fmla="*/ 16 w 35"/>
                  <a:gd name="T33" fmla="*/ 134 h 135"/>
                  <a:gd name="T34" fmla="*/ 17 w 35"/>
                  <a:gd name="T35" fmla="*/ 133 h 135"/>
                  <a:gd name="T36" fmla="*/ 18 w 35"/>
                  <a:gd name="T37" fmla="*/ 129 h 135"/>
                  <a:gd name="T38" fmla="*/ 20 w 35"/>
                  <a:gd name="T39" fmla="*/ 123 h 135"/>
                  <a:gd name="T40" fmla="*/ 21 w 35"/>
                  <a:gd name="T41" fmla="*/ 114 h 135"/>
                  <a:gd name="T42" fmla="*/ 23 w 35"/>
                  <a:gd name="T43" fmla="*/ 105 h 135"/>
                  <a:gd name="T44" fmla="*/ 24 w 35"/>
                  <a:gd name="T45" fmla="*/ 93 h 135"/>
                  <a:gd name="T46" fmla="*/ 26 w 35"/>
                  <a:gd name="T47" fmla="*/ 80 h 135"/>
                  <a:gd name="T48" fmla="*/ 27 w 35"/>
                  <a:gd name="T49" fmla="*/ 67 h 135"/>
                  <a:gd name="T50" fmla="*/ 27 w 35"/>
                  <a:gd name="T51" fmla="*/ 56 h 135"/>
                  <a:gd name="T52" fmla="*/ 29 w 35"/>
                  <a:gd name="T53" fmla="*/ 43 h 135"/>
                  <a:gd name="T54" fmla="*/ 30 w 35"/>
                  <a:gd name="T55" fmla="*/ 32 h 135"/>
                  <a:gd name="T56" fmla="*/ 32 w 35"/>
                  <a:gd name="T57" fmla="*/ 21 h 135"/>
                  <a:gd name="T58" fmla="*/ 32 w 35"/>
                  <a:gd name="T59" fmla="*/ 13 h 135"/>
                  <a:gd name="T60" fmla="*/ 33 w 35"/>
                  <a:gd name="T61" fmla="*/ 6 h 135"/>
                  <a:gd name="T62" fmla="*/ 33 w 35"/>
                  <a:gd name="T63" fmla="*/ 1 h 135"/>
                  <a:gd name="T64" fmla="*/ 34 w 35"/>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135">
                    <a:moveTo>
                      <a:pt x="0" y="0"/>
                    </a:moveTo>
                    <a:lnTo>
                      <a:pt x="0" y="1"/>
                    </a:lnTo>
                    <a:lnTo>
                      <a:pt x="0" y="6"/>
                    </a:lnTo>
                    <a:lnTo>
                      <a:pt x="0" y="13"/>
                    </a:lnTo>
                    <a:lnTo>
                      <a:pt x="1" y="21"/>
                    </a:lnTo>
                    <a:lnTo>
                      <a:pt x="1" y="32"/>
                    </a:lnTo>
                    <a:lnTo>
                      <a:pt x="2" y="43"/>
                    </a:lnTo>
                    <a:lnTo>
                      <a:pt x="3" y="56"/>
                    </a:lnTo>
                    <a:lnTo>
                      <a:pt x="5" y="67"/>
                    </a:lnTo>
                    <a:lnTo>
                      <a:pt x="5" y="80"/>
                    </a:lnTo>
                    <a:lnTo>
                      <a:pt x="6" y="93"/>
                    </a:lnTo>
                    <a:lnTo>
                      <a:pt x="8" y="105"/>
                    </a:lnTo>
                    <a:lnTo>
                      <a:pt x="10" y="114"/>
                    </a:lnTo>
                    <a:lnTo>
                      <a:pt x="11" y="123"/>
                    </a:lnTo>
                    <a:lnTo>
                      <a:pt x="13" y="129"/>
                    </a:lnTo>
                    <a:lnTo>
                      <a:pt x="14" y="133"/>
                    </a:lnTo>
                    <a:lnTo>
                      <a:pt x="16" y="134"/>
                    </a:lnTo>
                    <a:lnTo>
                      <a:pt x="17" y="133"/>
                    </a:lnTo>
                    <a:lnTo>
                      <a:pt x="18" y="129"/>
                    </a:lnTo>
                    <a:lnTo>
                      <a:pt x="20" y="123"/>
                    </a:lnTo>
                    <a:lnTo>
                      <a:pt x="21" y="114"/>
                    </a:lnTo>
                    <a:lnTo>
                      <a:pt x="23" y="105"/>
                    </a:lnTo>
                    <a:lnTo>
                      <a:pt x="24" y="93"/>
                    </a:lnTo>
                    <a:lnTo>
                      <a:pt x="26" y="80"/>
                    </a:lnTo>
                    <a:lnTo>
                      <a:pt x="27" y="67"/>
                    </a:lnTo>
                    <a:lnTo>
                      <a:pt x="27" y="56"/>
                    </a:lnTo>
                    <a:lnTo>
                      <a:pt x="29" y="43"/>
                    </a:lnTo>
                    <a:lnTo>
                      <a:pt x="30" y="32"/>
                    </a:lnTo>
                    <a:lnTo>
                      <a:pt x="32" y="21"/>
                    </a:lnTo>
                    <a:lnTo>
                      <a:pt x="32" y="13"/>
                    </a:lnTo>
                    <a:lnTo>
                      <a:pt x="33" y="6"/>
                    </a:lnTo>
                    <a:lnTo>
                      <a:pt x="33" y="1"/>
                    </a:lnTo>
                    <a:lnTo>
                      <a:pt x="34"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0" name="Freeform 45">
                <a:extLst>
                  <a:ext uri="{FF2B5EF4-FFF2-40B4-BE49-F238E27FC236}">
                    <a16:creationId xmlns:a16="http://schemas.microsoft.com/office/drawing/2014/main" id="{2FE8347B-804B-3190-D5D6-8F975FE36AE8}"/>
                  </a:ext>
                </a:extLst>
              </p:cNvPr>
              <p:cNvSpPr>
                <a:spLocks/>
              </p:cNvSpPr>
              <p:nvPr/>
            </p:nvSpPr>
            <p:spPr bwMode="auto">
              <a:xfrm>
                <a:off x="4466" y="1558"/>
                <a:ext cx="36" cy="132"/>
              </a:xfrm>
              <a:custGeom>
                <a:avLst/>
                <a:gdLst>
                  <a:gd name="T0" fmla="*/ 0 w 36"/>
                  <a:gd name="T1" fmla="*/ 131 h 132"/>
                  <a:gd name="T2" fmla="*/ 0 w 36"/>
                  <a:gd name="T3" fmla="*/ 130 h 132"/>
                  <a:gd name="T4" fmla="*/ 0 w 36"/>
                  <a:gd name="T5" fmla="*/ 126 h 132"/>
                  <a:gd name="T6" fmla="*/ 0 w 36"/>
                  <a:gd name="T7" fmla="*/ 120 h 132"/>
                  <a:gd name="T8" fmla="*/ 0 w 36"/>
                  <a:gd name="T9" fmla="*/ 111 h 132"/>
                  <a:gd name="T10" fmla="*/ 0 w 36"/>
                  <a:gd name="T11" fmla="*/ 102 h 132"/>
                  <a:gd name="T12" fmla="*/ 2 w 36"/>
                  <a:gd name="T13" fmla="*/ 91 h 132"/>
                  <a:gd name="T14" fmla="*/ 3 w 36"/>
                  <a:gd name="T15" fmla="*/ 79 h 132"/>
                  <a:gd name="T16" fmla="*/ 4 w 36"/>
                  <a:gd name="T17" fmla="*/ 66 h 132"/>
                  <a:gd name="T18" fmla="*/ 5 w 36"/>
                  <a:gd name="T19" fmla="*/ 54 h 132"/>
                  <a:gd name="T20" fmla="*/ 7 w 36"/>
                  <a:gd name="T21" fmla="*/ 42 h 132"/>
                  <a:gd name="T22" fmla="*/ 8 w 36"/>
                  <a:gd name="T23" fmla="*/ 31 h 132"/>
                  <a:gd name="T24" fmla="*/ 10 w 36"/>
                  <a:gd name="T25" fmla="*/ 21 h 132"/>
                  <a:gd name="T26" fmla="*/ 12 w 36"/>
                  <a:gd name="T27" fmla="*/ 13 h 132"/>
                  <a:gd name="T28" fmla="*/ 13 w 36"/>
                  <a:gd name="T29" fmla="*/ 6 h 132"/>
                  <a:gd name="T30" fmla="*/ 15 w 36"/>
                  <a:gd name="T31" fmla="*/ 2 h 132"/>
                  <a:gd name="T32" fmla="*/ 17 w 36"/>
                  <a:gd name="T33" fmla="*/ 0 h 132"/>
                  <a:gd name="T34" fmla="*/ 17 w 36"/>
                  <a:gd name="T35" fmla="*/ 2 h 132"/>
                  <a:gd name="T36" fmla="*/ 19 w 36"/>
                  <a:gd name="T37" fmla="*/ 6 h 132"/>
                  <a:gd name="T38" fmla="*/ 20 w 36"/>
                  <a:gd name="T39" fmla="*/ 13 h 132"/>
                  <a:gd name="T40" fmla="*/ 22 w 36"/>
                  <a:gd name="T41" fmla="*/ 21 h 132"/>
                  <a:gd name="T42" fmla="*/ 24 w 36"/>
                  <a:gd name="T43" fmla="*/ 31 h 132"/>
                  <a:gd name="T44" fmla="*/ 25 w 36"/>
                  <a:gd name="T45" fmla="*/ 42 h 132"/>
                  <a:gd name="T46" fmla="*/ 27 w 36"/>
                  <a:gd name="T47" fmla="*/ 54 h 132"/>
                  <a:gd name="T48" fmla="*/ 29 w 36"/>
                  <a:gd name="T49" fmla="*/ 66 h 132"/>
                  <a:gd name="T50" fmla="*/ 29 w 36"/>
                  <a:gd name="T51" fmla="*/ 79 h 132"/>
                  <a:gd name="T52" fmla="*/ 30 w 36"/>
                  <a:gd name="T53" fmla="*/ 91 h 132"/>
                  <a:gd name="T54" fmla="*/ 31 w 36"/>
                  <a:gd name="T55" fmla="*/ 102 h 132"/>
                  <a:gd name="T56" fmla="*/ 33 w 36"/>
                  <a:gd name="T57" fmla="*/ 111 h 132"/>
                  <a:gd name="T58" fmla="*/ 33 w 36"/>
                  <a:gd name="T59" fmla="*/ 120 h 132"/>
                  <a:gd name="T60" fmla="*/ 34 w 36"/>
                  <a:gd name="T61" fmla="*/ 126 h 132"/>
                  <a:gd name="T62" fmla="*/ 34 w 36"/>
                  <a:gd name="T63" fmla="*/ 130 h 132"/>
                  <a:gd name="T64" fmla="*/ 35 w 36"/>
                  <a:gd name="T65" fmla="*/ 131 h 1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2">
                    <a:moveTo>
                      <a:pt x="0" y="131"/>
                    </a:moveTo>
                    <a:lnTo>
                      <a:pt x="0" y="130"/>
                    </a:lnTo>
                    <a:lnTo>
                      <a:pt x="0" y="126"/>
                    </a:lnTo>
                    <a:lnTo>
                      <a:pt x="0" y="120"/>
                    </a:lnTo>
                    <a:lnTo>
                      <a:pt x="0" y="111"/>
                    </a:lnTo>
                    <a:lnTo>
                      <a:pt x="0" y="102"/>
                    </a:lnTo>
                    <a:lnTo>
                      <a:pt x="2" y="91"/>
                    </a:lnTo>
                    <a:lnTo>
                      <a:pt x="3" y="79"/>
                    </a:lnTo>
                    <a:lnTo>
                      <a:pt x="4" y="66"/>
                    </a:lnTo>
                    <a:lnTo>
                      <a:pt x="5" y="54"/>
                    </a:lnTo>
                    <a:lnTo>
                      <a:pt x="7" y="42"/>
                    </a:lnTo>
                    <a:lnTo>
                      <a:pt x="8" y="31"/>
                    </a:lnTo>
                    <a:lnTo>
                      <a:pt x="10" y="21"/>
                    </a:lnTo>
                    <a:lnTo>
                      <a:pt x="12" y="13"/>
                    </a:lnTo>
                    <a:lnTo>
                      <a:pt x="13" y="6"/>
                    </a:lnTo>
                    <a:lnTo>
                      <a:pt x="15" y="2"/>
                    </a:lnTo>
                    <a:lnTo>
                      <a:pt x="17" y="0"/>
                    </a:lnTo>
                    <a:lnTo>
                      <a:pt x="17" y="2"/>
                    </a:lnTo>
                    <a:lnTo>
                      <a:pt x="19" y="6"/>
                    </a:lnTo>
                    <a:lnTo>
                      <a:pt x="20" y="13"/>
                    </a:lnTo>
                    <a:lnTo>
                      <a:pt x="22" y="21"/>
                    </a:lnTo>
                    <a:lnTo>
                      <a:pt x="24" y="31"/>
                    </a:lnTo>
                    <a:lnTo>
                      <a:pt x="25" y="42"/>
                    </a:lnTo>
                    <a:lnTo>
                      <a:pt x="27" y="54"/>
                    </a:lnTo>
                    <a:lnTo>
                      <a:pt x="29" y="66"/>
                    </a:lnTo>
                    <a:lnTo>
                      <a:pt x="29" y="79"/>
                    </a:lnTo>
                    <a:lnTo>
                      <a:pt x="30" y="91"/>
                    </a:lnTo>
                    <a:lnTo>
                      <a:pt x="31" y="102"/>
                    </a:lnTo>
                    <a:lnTo>
                      <a:pt x="33" y="111"/>
                    </a:lnTo>
                    <a:lnTo>
                      <a:pt x="33" y="120"/>
                    </a:lnTo>
                    <a:lnTo>
                      <a:pt x="34" y="126"/>
                    </a:lnTo>
                    <a:lnTo>
                      <a:pt x="34" y="130"/>
                    </a:lnTo>
                    <a:lnTo>
                      <a:pt x="35" y="131"/>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81" name="Freeform 46">
                <a:extLst>
                  <a:ext uri="{FF2B5EF4-FFF2-40B4-BE49-F238E27FC236}">
                    <a16:creationId xmlns:a16="http://schemas.microsoft.com/office/drawing/2014/main" id="{28088DDC-F6D9-F322-6FBD-9118AB8E0070}"/>
                  </a:ext>
                </a:extLst>
              </p:cNvPr>
              <p:cNvSpPr>
                <a:spLocks/>
              </p:cNvSpPr>
              <p:nvPr/>
            </p:nvSpPr>
            <p:spPr bwMode="auto">
              <a:xfrm>
                <a:off x="4501" y="1682"/>
                <a:ext cx="36" cy="135"/>
              </a:xfrm>
              <a:custGeom>
                <a:avLst/>
                <a:gdLst>
                  <a:gd name="T0" fmla="*/ 0 w 36"/>
                  <a:gd name="T1" fmla="*/ 0 h 135"/>
                  <a:gd name="T2" fmla="*/ 0 w 36"/>
                  <a:gd name="T3" fmla="*/ 1 h 135"/>
                  <a:gd name="T4" fmla="*/ 0 w 36"/>
                  <a:gd name="T5" fmla="*/ 6 h 135"/>
                  <a:gd name="T6" fmla="*/ 0 w 36"/>
                  <a:gd name="T7" fmla="*/ 13 h 135"/>
                  <a:gd name="T8" fmla="*/ 1 w 36"/>
                  <a:gd name="T9" fmla="*/ 21 h 135"/>
                  <a:gd name="T10" fmla="*/ 1 w 36"/>
                  <a:gd name="T11" fmla="*/ 32 h 135"/>
                  <a:gd name="T12" fmla="*/ 2 w 36"/>
                  <a:gd name="T13" fmla="*/ 43 h 135"/>
                  <a:gd name="T14" fmla="*/ 3 w 36"/>
                  <a:gd name="T15" fmla="*/ 56 h 135"/>
                  <a:gd name="T16" fmla="*/ 4 w 36"/>
                  <a:gd name="T17" fmla="*/ 67 h 135"/>
                  <a:gd name="T18" fmla="*/ 4 w 36"/>
                  <a:gd name="T19" fmla="*/ 80 h 135"/>
                  <a:gd name="T20" fmla="*/ 6 w 36"/>
                  <a:gd name="T21" fmla="*/ 93 h 135"/>
                  <a:gd name="T22" fmla="*/ 8 w 36"/>
                  <a:gd name="T23" fmla="*/ 105 h 135"/>
                  <a:gd name="T24" fmla="*/ 9 w 36"/>
                  <a:gd name="T25" fmla="*/ 114 h 135"/>
                  <a:gd name="T26" fmla="*/ 11 w 36"/>
                  <a:gd name="T27" fmla="*/ 123 h 135"/>
                  <a:gd name="T28" fmla="*/ 13 w 36"/>
                  <a:gd name="T29" fmla="*/ 129 h 135"/>
                  <a:gd name="T30" fmla="*/ 14 w 36"/>
                  <a:gd name="T31" fmla="*/ 133 h 135"/>
                  <a:gd name="T32" fmla="*/ 16 w 36"/>
                  <a:gd name="T33" fmla="*/ 134 h 135"/>
                  <a:gd name="T34" fmla="*/ 18 w 36"/>
                  <a:gd name="T35" fmla="*/ 133 h 135"/>
                  <a:gd name="T36" fmla="*/ 19 w 36"/>
                  <a:gd name="T37" fmla="*/ 129 h 135"/>
                  <a:gd name="T38" fmla="*/ 21 w 36"/>
                  <a:gd name="T39" fmla="*/ 123 h 135"/>
                  <a:gd name="T40" fmla="*/ 23 w 36"/>
                  <a:gd name="T41" fmla="*/ 114 h 135"/>
                  <a:gd name="T42" fmla="*/ 24 w 36"/>
                  <a:gd name="T43" fmla="*/ 105 h 135"/>
                  <a:gd name="T44" fmla="*/ 25 w 36"/>
                  <a:gd name="T45" fmla="*/ 93 h 135"/>
                  <a:gd name="T46" fmla="*/ 27 w 36"/>
                  <a:gd name="T47" fmla="*/ 80 h 135"/>
                  <a:gd name="T48" fmla="*/ 29 w 36"/>
                  <a:gd name="T49" fmla="*/ 67 h 135"/>
                  <a:gd name="T50" fmla="*/ 29 w 36"/>
                  <a:gd name="T51" fmla="*/ 56 h 135"/>
                  <a:gd name="T52" fmla="*/ 30 w 36"/>
                  <a:gd name="T53" fmla="*/ 43 h 135"/>
                  <a:gd name="T54" fmla="*/ 31 w 36"/>
                  <a:gd name="T55" fmla="*/ 32 h 135"/>
                  <a:gd name="T56" fmla="*/ 33 w 36"/>
                  <a:gd name="T57" fmla="*/ 21 h 135"/>
                  <a:gd name="T58" fmla="*/ 33 w 36"/>
                  <a:gd name="T59" fmla="*/ 13 h 135"/>
                  <a:gd name="T60" fmla="*/ 34 w 36"/>
                  <a:gd name="T61" fmla="*/ 6 h 135"/>
                  <a:gd name="T62" fmla="*/ 34 w 36"/>
                  <a:gd name="T63" fmla="*/ 1 h 135"/>
                  <a:gd name="T64" fmla="*/ 35 w 36"/>
                  <a:gd name="T65" fmla="*/ 0 h 13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5">
                    <a:moveTo>
                      <a:pt x="0" y="0"/>
                    </a:moveTo>
                    <a:lnTo>
                      <a:pt x="0" y="1"/>
                    </a:lnTo>
                    <a:lnTo>
                      <a:pt x="0" y="6"/>
                    </a:lnTo>
                    <a:lnTo>
                      <a:pt x="0" y="13"/>
                    </a:lnTo>
                    <a:lnTo>
                      <a:pt x="1" y="21"/>
                    </a:lnTo>
                    <a:lnTo>
                      <a:pt x="1" y="32"/>
                    </a:lnTo>
                    <a:lnTo>
                      <a:pt x="2" y="43"/>
                    </a:lnTo>
                    <a:lnTo>
                      <a:pt x="3" y="56"/>
                    </a:lnTo>
                    <a:lnTo>
                      <a:pt x="4" y="67"/>
                    </a:lnTo>
                    <a:lnTo>
                      <a:pt x="4" y="80"/>
                    </a:lnTo>
                    <a:lnTo>
                      <a:pt x="6" y="93"/>
                    </a:lnTo>
                    <a:lnTo>
                      <a:pt x="8" y="105"/>
                    </a:lnTo>
                    <a:lnTo>
                      <a:pt x="9" y="114"/>
                    </a:lnTo>
                    <a:lnTo>
                      <a:pt x="11" y="123"/>
                    </a:lnTo>
                    <a:lnTo>
                      <a:pt x="13" y="129"/>
                    </a:lnTo>
                    <a:lnTo>
                      <a:pt x="14" y="133"/>
                    </a:lnTo>
                    <a:lnTo>
                      <a:pt x="16" y="134"/>
                    </a:lnTo>
                    <a:lnTo>
                      <a:pt x="18" y="133"/>
                    </a:lnTo>
                    <a:lnTo>
                      <a:pt x="19" y="129"/>
                    </a:lnTo>
                    <a:lnTo>
                      <a:pt x="21" y="123"/>
                    </a:lnTo>
                    <a:lnTo>
                      <a:pt x="23" y="114"/>
                    </a:lnTo>
                    <a:lnTo>
                      <a:pt x="24" y="105"/>
                    </a:lnTo>
                    <a:lnTo>
                      <a:pt x="25" y="93"/>
                    </a:lnTo>
                    <a:lnTo>
                      <a:pt x="27" y="80"/>
                    </a:lnTo>
                    <a:lnTo>
                      <a:pt x="29" y="67"/>
                    </a:lnTo>
                    <a:lnTo>
                      <a:pt x="29" y="56"/>
                    </a:lnTo>
                    <a:lnTo>
                      <a:pt x="30" y="43"/>
                    </a:lnTo>
                    <a:lnTo>
                      <a:pt x="31" y="32"/>
                    </a:lnTo>
                    <a:lnTo>
                      <a:pt x="33" y="21"/>
                    </a:lnTo>
                    <a:lnTo>
                      <a:pt x="33" y="13"/>
                    </a:lnTo>
                    <a:lnTo>
                      <a:pt x="34" y="6"/>
                    </a:lnTo>
                    <a:lnTo>
                      <a:pt x="34" y="1"/>
                    </a:lnTo>
                    <a:lnTo>
                      <a:pt x="35"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12297" name="Line 47">
            <a:extLst>
              <a:ext uri="{FF2B5EF4-FFF2-40B4-BE49-F238E27FC236}">
                <a16:creationId xmlns:a16="http://schemas.microsoft.com/office/drawing/2014/main" id="{4254DFE4-C9F8-C2F7-57EA-A559FA841CF7}"/>
              </a:ext>
            </a:extLst>
          </p:cNvPr>
          <p:cNvSpPr>
            <a:spLocks noChangeShapeType="1"/>
          </p:cNvSpPr>
          <p:nvPr/>
        </p:nvSpPr>
        <p:spPr bwMode="auto">
          <a:xfrm>
            <a:off x="7370763" y="2420938"/>
            <a:ext cx="1255712" cy="0"/>
          </a:xfrm>
          <a:prstGeom prst="line">
            <a:avLst/>
          </a:prstGeom>
          <a:noFill/>
          <a:ln w="31234">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298" name="Group 48">
            <a:extLst>
              <a:ext uri="{FF2B5EF4-FFF2-40B4-BE49-F238E27FC236}">
                <a16:creationId xmlns:a16="http://schemas.microsoft.com/office/drawing/2014/main" id="{31867711-0C46-7A07-684C-A6317B056F2B}"/>
              </a:ext>
            </a:extLst>
          </p:cNvPr>
          <p:cNvGrpSpPr>
            <a:grpSpLocks/>
          </p:cNvGrpSpPr>
          <p:nvPr/>
        </p:nvGrpSpPr>
        <p:grpSpPr bwMode="auto">
          <a:xfrm>
            <a:off x="7475538" y="4238625"/>
            <a:ext cx="603250" cy="363538"/>
            <a:chOff x="4124" y="3044"/>
            <a:chExt cx="418" cy="260"/>
          </a:xfrm>
        </p:grpSpPr>
        <p:grpSp>
          <p:nvGrpSpPr>
            <p:cNvPr id="12362" name="Group 49">
              <a:extLst>
                <a:ext uri="{FF2B5EF4-FFF2-40B4-BE49-F238E27FC236}">
                  <a16:creationId xmlns:a16="http://schemas.microsoft.com/office/drawing/2014/main" id="{DC35CC22-AFC7-4FCB-6B46-F0D2B8A30E76}"/>
                </a:ext>
              </a:extLst>
            </p:cNvPr>
            <p:cNvGrpSpPr>
              <a:grpSpLocks/>
            </p:cNvGrpSpPr>
            <p:nvPr/>
          </p:nvGrpSpPr>
          <p:grpSpPr bwMode="auto">
            <a:xfrm>
              <a:off x="4124" y="3044"/>
              <a:ext cx="278" cy="260"/>
              <a:chOff x="4124" y="3044"/>
              <a:chExt cx="278" cy="260"/>
            </a:xfrm>
          </p:grpSpPr>
          <p:sp>
            <p:nvSpPr>
              <p:cNvPr id="12368" name="Freeform 50">
                <a:extLst>
                  <a:ext uri="{FF2B5EF4-FFF2-40B4-BE49-F238E27FC236}">
                    <a16:creationId xmlns:a16="http://schemas.microsoft.com/office/drawing/2014/main" id="{865A68A1-2D29-A768-1BA5-F8DEADA25971}"/>
                  </a:ext>
                </a:extLst>
              </p:cNvPr>
              <p:cNvSpPr>
                <a:spLocks/>
              </p:cNvSpPr>
              <p:nvPr/>
            </p:nvSpPr>
            <p:spPr bwMode="auto">
              <a:xfrm>
                <a:off x="4124" y="3170"/>
                <a:ext cx="35" cy="134"/>
              </a:xfrm>
              <a:custGeom>
                <a:avLst/>
                <a:gdLst>
                  <a:gd name="T0" fmla="*/ 0 w 35"/>
                  <a:gd name="T1" fmla="*/ 0 h 134"/>
                  <a:gd name="T2" fmla="*/ 0 w 35"/>
                  <a:gd name="T3" fmla="*/ 2 h 134"/>
                  <a:gd name="T4" fmla="*/ 0 w 35"/>
                  <a:gd name="T5" fmla="*/ 6 h 134"/>
                  <a:gd name="T6" fmla="*/ 0 w 35"/>
                  <a:gd name="T7" fmla="*/ 14 h 134"/>
                  <a:gd name="T8" fmla="*/ 0 w 35"/>
                  <a:gd name="T9" fmla="*/ 22 h 134"/>
                  <a:gd name="T10" fmla="*/ 0 w 35"/>
                  <a:gd name="T11" fmla="*/ 32 h 134"/>
                  <a:gd name="T12" fmla="*/ 2 w 35"/>
                  <a:gd name="T13" fmla="*/ 43 h 134"/>
                  <a:gd name="T14" fmla="*/ 2 w 35"/>
                  <a:gd name="T15" fmla="*/ 55 h 134"/>
                  <a:gd name="T16" fmla="*/ 4 w 35"/>
                  <a:gd name="T17" fmla="*/ 67 h 134"/>
                  <a:gd name="T18" fmla="*/ 4 w 35"/>
                  <a:gd name="T19" fmla="*/ 80 h 134"/>
                  <a:gd name="T20" fmla="*/ 6 w 35"/>
                  <a:gd name="T21" fmla="*/ 91 h 134"/>
                  <a:gd name="T22" fmla="*/ 7 w 35"/>
                  <a:gd name="T23" fmla="*/ 103 h 134"/>
                  <a:gd name="T24" fmla="*/ 8 w 35"/>
                  <a:gd name="T25" fmla="*/ 112 h 134"/>
                  <a:gd name="T26" fmla="*/ 10 w 35"/>
                  <a:gd name="T27" fmla="*/ 121 h 134"/>
                  <a:gd name="T28" fmla="*/ 11 w 35"/>
                  <a:gd name="T29" fmla="*/ 128 h 134"/>
                  <a:gd name="T30" fmla="*/ 13 w 35"/>
                  <a:gd name="T31" fmla="*/ 132 h 134"/>
                  <a:gd name="T32" fmla="*/ 14 w 35"/>
                  <a:gd name="T33" fmla="*/ 133 h 134"/>
                  <a:gd name="T34" fmla="*/ 16 w 35"/>
                  <a:gd name="T35" fmla="*/ 132 h 134"/>
                  <a:gd name="T36" fmla="*/ 18 w 35"/>
                  <a:gd name="T37" fmla="*/ 128 h 134"/>
                  <a:gd name="T38" fmla="*/ 19 w 35"/>
                  <a:gd name="T39" fmla="*/ 121 h 134"/>
                  <a:gd name="T40" fmla="*/ 21 w 35"/>
                  <a:gd name="T41" fmla="*/ 112 h 134"/>
                  <a:gd name="T42" fmla="*/ 22 w 35"/>
                  <a:gd name="T43" fmla="*/ 103 h 134"/>
                  <a:gd name="T44" fmla="*/ 24 w 35"/>
                  <a:gd name="T45" fmla="*/ 91 h 134"/>
                  <a:gd name="T46" fmla="*/ 25 w 35"/>
                  <a:gd name="T47" fmla="*/ 80 h 134"/>
                  <a:gd name="T48" fmla="*/ 27 w 35"/>
                  <a:gd name="T49" fmla="*/ 67 h 134"/>
                  <a:gd name="T50" fmla="*/ 27 w 35"/>
                  <a:gd name="T51" fmla="*/ 55 h 134"/>
                  <a:gd name="T52" fmla="*/ 29 w 35"/>
                  <a:gd name="T53" fmla="*/ 43 h 134"/>
                  <a:gd name="T54" fmla="*/ 30 w 35"/>
                  <a:gd name="T55" fmla="*/ 32 h 134"/>
                  <a:gd name="T56" fmla="*/ 31 w 35"/>
                  <a:gd name="T57" fmla="*/ 22 h 134"/>
                  <a:gd name="T58" fmla="*/ 31 w 35"/>
                  <a:gd name="T59" fmla="*/ 14 h 134"/>
                  <a:gd name="T60" fmla="*/ 32 w 35"/>
                  <a:gd name="T61" fmla="*/ 6 h 134"/>
                  <a:gd name="T62" fmla="*/ 32 w 35"/>
                  <a:gd name="T63" fmla="*/ 2 h 134"/>
                  <a:gd name="T64" fmla="*/ 34 w 35"/>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134">
                    <a:moveTo>
                      <a:pt x="0" y="0"/>
                    </a:moveTo>
                    <a:lnTo>
                      <a:pt x="0" y="2"/>
                    </a:lnTo>
                    <a:lnTo>
                      <a:pt x="0" y="6"/>
                    </a:lnTo>
                    <a:lnTo>
                      <a:pt x="0" y="14"/>
                    </a:lnTo>
                    <a:lnTo>
                      <a:pt x="0" y="22"/>
                    </a:lnTo>
                    <a:lnTo>
                      <a:pt x="0" y="32"/>
                    </a:lnTo>
                    <a:lnTo>
                      <a:pt x="2" y="43"/>
                    </a:lnTo>
                    <a:lnTo>
                      <a:pt x="2" y="55"/>
                    </a:lnTo>
                    <a:lnTo>
                      <a:pt x="4" y="67"/>
                    </a:lnTo>
                    <a:lnTo>
                      <a:pt x="4" y="80"/>
                    </a:lnTo>
                    <a:lnTo>
                      <a:pt x="6" y="91"/>
                    </a:lnTo>
                    <a:lnTo>
                      <a:pt x="7" y="103"/>
                    </a:lnTo>
                    <a:lnTo>
                      <a:pt x="8" y="112"/>
                    </a:lnTo>
                    <a:lnTo>
                      <a:pt x="10" y="121"/>
                    </a:lnTo>
                    <a:lnTo>
                      <a:pt x="11" y="128"/>
                    </a:lnTo>
                    <a:lnTo>
                      <a:pt x="13" y="132"/>
                    </a:lnTo>
                    <a:lnTo>
                      <a:pt x="14" y="133"/>
                    </a:lnTo>
                    <a:lnTo>
                      <a:pt x="16" y="132"/>
                    </a:lnTo>
                    <a:lnTo>
                      <a:pt x="18" y="128"/>
                    </a:lnTo>
                    <a:lnTo>
                      <a:pt x="19" y="121"/>
                    </a:lnTo>
                    <a:lnTo>
                      <a:pt x="21" y="112"/>
                    </a:lnTo>
                    <a:lnTo>
                      <a:pt x="22" y="103"/>
                    </a:lnTo>
                    <a:lnTo>
                      <a:pt x="24" y="91"/>
                    </a:lnTo>
                    <a:lnTo>
                      <a:pt x="25" y="80"/>
                    </a:lnTo>
                    <a:lnTo>
                      <a:pt x="27" y="67"/>
                    </a:lnTo>
                    <a:lnTo>
                      <a:pt x="27" y="55"/>
                    </a:lnTo>
                    <a:lnTo>
                      <a:pt x="29" y="43"/>
                    </a:lnTo>
                    <a:lnTo>
                      <a:pt x="30" y="32"/>
                    </a:lnTo>
                    <a:lnTo>
                      <a:pt x="31" y="22"/>
                    </a:lnTo>
                    <a:lnTo>
                      <a:pt x="31" y="14"/>
                    </a:lnTo>
                    <a:lnTo>
                      <a:pt x="32" y="6"/>
                    </a:lnTo>
                    <a:lnTo>
                      <a:pt x="32" y="2"/>
                    </a:lnTo>
                    <a:lnTo>
                      <a:pt x="34"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69" name="Freeform 51">
                <a:extLst>
                  <a:ext uri="{FF2B5EF4-FFF2-40B4-BE49-F238E27FC236}">
                    <a16:creationId xmlns:a16="http://schemas.microsoft.com/office/drawing/2014/main" id="{D9B2880E-0608-F938-0D64-B48DD41284CA}"/>
                  </a:ext>
                </a:extLst>
              </p:cNvPr>
              <p:cNvSpPr>
                <a:spLocks/>
              </p:cNvSpPr>
              <p:nvPr/>
            </p:nvSpPr>
            <p:spPr bwMode="auto">
              <a:xfrm>
                <a:off x="4158" y="3044"/>
                <a:ext cx="36" cy="134"/>
              </a:xfrm>
              <a:custGeom>
                <a:avLst/>
                <a:gdLst>
                  <a:gd name="T0" fmla="*/ 0 w 36"/>
                  <a:gd name="T1" fmla="*/ 133 h 134"/>
                  <a:gd name="T2" fmla="*/ 0 w 36"/>
                  <a:gd name="T3" fmla="*/ 132 h 134"/>
                  <a:gd name="T4" fmla="*/ 0 w 36"/>
                  <a:gd name="T5" fmla="*/ 128 h 134"/>
                  <a:gd name="T6" fmla="*/ 0 w 36"/>
                  <a:gd name="T7" fmla="*/ 122 h 134"/>
                  <a:gd name="T8" fmla="*/ 0 w 36"/>
                  <a:gd name="T9" fmla="*/ 113 h 134"/>
                  <a:gd name="T10" fmla="*/ 0 w 36"/>
                  <a:gd name="T11" fmla="*/ 104 h 134"/>
                  <a:gd name="T12" fmla="*/ 2 w 36"/>
                  <a:gd name="T13" fmla="*/ 92 h 134"/>
                  <a:gd name="T14" fmla="*/ 2 w 36"/>
                  <a:gd name="T15" fmla="*/ 80 h 134"/>
                  <a:gd name="T16" fmla="*/ 4 w 36"/>
                  <a:gd name="T17" fmla="*/ 67 h 134"/>
                  <a:gd name="T18" fmla="*/ 4 w 36"/>
                  <a:gd name="T19" fmla="*/ 56 h 134"/>
                  <a:gd name="T20" fmla="*/ 6 w 36"/>
                  <a:gd name="T21" fmla="*/ 43 h 134"/>
                  <a:gd name="T22" fmla="*/ 7 w 36"/>
                  <a:gd name="T23" fmla="*/ 33 h 134"/>
                  <a:gd name="T24" fmla="*/ 9 w 36"/>
                  <a:gd name="T25" fmla="*/ 22 h 134"/>
                  <a:gd name="T26" fmla="*/ 11 w 36"/>
                  <a:gd name="T27" fmla="*/ 14 h 134"/>
                  <a:gd name="T28" fmla="*/ 12 w 36"/>
                  <a:gd name="T29" fmla="*/ 7 h 134"/>
                  <a:gd name="T30" fmla="*/ 14 w 36"/>
                  <a:gd name="T31" fmla="*/ 2 h 134"/>
                  <a:gd name="T32" fmla="*/ 16 w 36"/>
                  <a:gd name="T33" fmla="*/ 0 h 134"/>
                  <a:gd name="T34" fmla="*/ 17 w 36"/>
                  <a:gd name="T35" fmla="*/ 2 h 134"/>
                  <a:gd name="T36" fmla="*/ 19 w 36"/>
                  <a:gd name="T37" fmla="*/ 7 h 134"/>
                  <a:gd name="T38" fmla="*/ 20 w 36"/>
                  <a:gd name="T39" fmla="*/ 14 h 134"/>
                  <a:gd name="T40" fmla="*/ 22 w 36"/>
                  <a:gd name="T41" fmla="*/ 22 h 134"/>
                  <a:gd name="T42" fmla="*/ 23 w 36"/>
                  <a:gd name="T43" fmla="*/ 33 h 134"/>
                  <a:gd name="T44" fmla="*/ 25 w 36"/>
                  <a:gd name="T45" fmla="*/ 43 h 134"/>
                  <a:gd name="T46" fmla="*/ 26 w 36"/>
                  <a:gd name="T47" fmla="*/ 56 h 134"/>
                  <a:gd name="T48" fmla="*/ 28 w 36"/>
                  <a:gd name="T49" fmla="*/ 67 h 134"/>
                  <a:gd name="T50" fmla="*/ 28 w 36"/>
                  <a:gd name="T51" fmla="*/ 80 h 134"/>
                  <a:gd name="T52" fmla="*/ 30 w 36"/>
                  <a:gd name="T53" fmla="*/ 92 h 134"/>
                  <a:gd name="T54" fmla="*/ 31 w 36"/>
                  <a:gd name="T55" fmla="*/ 104 h 134"/>
                  <a:gd name="T56" fmla="*/ 32 w 36"/>
                  <a:gd name="T57" fmla="*/ 113 h 134"/>
                  <a:gd name="T58" fmla="*/ 32 w 36"/>
                  <a:gd name="T59" fmla="*/ 122 h 134"/>
                  <a:gd name="T60" fmla="*/ 33 w 36"/>
                  <a:gd name="T61" fmla="*/ 128 h 134"/>
                  <a:gd name="T62" fmla="*/ 33 w 36"/>
                  <a:gd name="T63" fmla="*/ 132 h 134"/>
                  <a:gd name="T64" fmla="*/ 35 w 36"/>
                  <a:gd name="T65" fmla="*/ 133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4">
                    <a:moveTo>
                      <a:pt x="0" y="133"/>
                    </a:moveTo>
                    <a:lnTo>
                      <a:pt x="0" y="132"/>
                    </a:lnTo>
                    <a:lnTo>
                      <a:pt x="0" y="128"/>
                    </a:lnTo>
                    <a:lnTo>
                      <a:pt x="0" y="122"/>
                    </a:lnTo>
                    <a:lnTo>
                      <a:pt x="0" y="113"/>
                    </a:lnTo>
                    <a:lnTo>
                      <a:pt x="0" y="104"/>
                    </a:lnTo>
                    <a:lnTo>
                      <a:pt x="2" y="92"/>
                    </a:lnTo>
                    <a:lnTo>
                      <a:pt x="2" y="80"/>
                    </a:lnTo>
                    <a:lnTo>
                      <a:pt x="4" y="67"/>
                    </a:lnTo>
                    <a:lnTo>
                      <a:pt x="4" y="56"/>
                    </a:lnTo>
                    <a:lnTo>
                      <a:pt x="6" y="43"/>
                    </a:lnTo>
                    <a:lnTo>
                      <a:pt x="7" y="33"/>
                    </a:lnTo>
                    <a:lnTo>
                      <a:pt x="9" y="22"/>
                    </a:lnTo>
                    <a:lnTo>
                      <a:pt x="11" y="14"/>
                    </a:lnTo>
                    <a:lnTo>
                      <a:pt x="12" y="7"/>
                    </a:lnTo>
                    <a:lnTo>
                      <a:pt x="14" y="2"/>
                    </a:lnTo>
                    <a:lnTo>
                      <a:pt x="16" y="0"/>
                    </a:lnTo>
                    <a:lnTo>
                      <a:pt x="17" y="2"/>
                    </a:lnTo>
                    <a:lnTo>
                      <a:pt x="19" y="7"/>
                    </a:lnTo>
                    <a:lnTo>
                      <a:pt x="20" y="14"/>
                    </a:lnTo>
                    <a:lnTo>
                      <a:pt x="22" y="22"/>
                    </a:lnTo>
                    <a:lnTo>
                      <a:pt x="23" y="33"/>
                    </a:lnTo>
                    <a:lnTo>
                      <a:pt x="25" y="43"/>
                    </a:lnTo>
                    <a:lnTo>
                      <a:pt x="26" y="56"/>
                    </a:lnTo>
                    <a:lnTo>
                      <a:pt x="28" y="67"/>
                    </a:lnTo>
                    <a:lnTo>
                      <a:pt x="28" y="80"/>
                    </a:lnTo>
                    <a:lnTo>
                      <a:pt x="30" y="92"/>
                    </a:lnTo>
                    <a:lnTo>
                      <a:pt x="31" y="104"/>
                    </a:lnTo>
                    <a:lnTo>
                      <a:pt x="32" y="113"/>
                    </a:lnTo>
                    <a:lnTo>
                      <a:pt x="32" y="122"/>
                    </a:lnTo>
                    <a:lnTo>
                      <a:pt x="33" y="128"/>
                    </a:lnTo>
                    <a:lnTo>
                      <a:pt x="33" y="132"/>
                    </a:lnTo>
                    <a:lnTo>
                      <a:pt x="35" y="133"/>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70" name="Freeform 52">
                <a:extLst>
                  <a:ext uri="{FF2B5EF4-FFF2-40B4-BE49-F238E27FC236}">
                    <a16:creationId xmlns:a16="http://schemas.microsoft.com/office/drawing/2014/main" id="{D289790C-4FE1-5972-2192-7AF9170EBE5A}"/>
                  </a:ext>
                </a:extLst>
              </p:cNvPr>
              <p:cNvSpPr>
                <a:spLocks/>
              </p:cNvSpPr>
              <p:nvPr/>
            </p:nvSpPr>
            <p:spPr bwMode="auto">
              <a:xfrm>
                <a:off x="4193" y="3170"/>
                <a:ext cx="36" cy="134"/>
              </a:xfrm>
              <a:custGeom>
                <a:avLst/>
                <a:gdLst>
                  <a:gd name="T0" fmla="*/ 0 w 36"/>
                  <a:gd name="T1" fmla="*/ 0 h 134"/>
                  <a:gd name="T2" fmla="*/ 0 w 36"/>
                  <a:gd name="T3" fmla="*/ 2 h 134"/>
                  <a:gd name="T4" fmla="*/ 0 w 36"/>
                  <a:gd name="T5" fmla="*/ 6 h 134"/>
                  <a:gd name="T6" fmla="*/ 0 w 36"/>
                  <a:gd name="T7" fmla="*/ 14 h 134"/>
                  <a:gd name="T8" fmla="*/ 0 w 36"/>
                  <a:gd name="T9" fmla="*/ 22 h 134"/>
                  <a:gd name="T10" fmla="*/ 0 w 36"/>
                  <a:gd name="T11" fmla="*/ 32 h 134"/>
                  <a:gd name="T12" fmla="*/ 2 w 36"/>
                  <a:gd name="T13" fmla="*/ 43 h 134"/>
                  <a:gd name="T14" fmla="*/ 2 w 36"/>
                  <a:gd name="T15" fmla="*/ 55 h 134"/>
                  <a:gd name="T16" fmla="*/ 4 w 36"/>
                  <a:gd name="T17" fmla="*/ 67 h 134"/>
                  <a:gd name="T18" fmla="*/ 4 w 36"/>
                  <a:gd name="T19" fmla="*/ 80 h 134"/>
                  <a:gd name="T20" fmla="*/ 6 w 36"/>
                  <a:gd name="T21" fmla="*/ 91 h 134"/>
                  <a:gd name="T22" fmla="*/ 7 w 36"/>
                  <a:gd name="T23" fmla="*/ 103 h 134"/>
                  <a:gd name="T24" fmla="*/ 9 w 36"/>
                  <a:gd name="T25" fmla="*/ 112 h 134"/>
                  <a:gd name="T26" fmla="*/ 11 w 36"/>
                  <a:gd name="T27" fmla="*/ 121 h 134"/>
                  <a:gd name="T28" fmla="*/ 12 w 36"/>
                  <a:gd name="T29" fmla="*/ 128 h 134"/>
                  <a:gd name="T30" fmla="*/ 14 w 36"/>
                  <a:gd name="T31" fmla="*/ 132 h 134"/>
                  <a:gd name="T32" fmla="*/ 16 w 36"/>
                  <a:gd name="T33" fmla="*/ 133 h 134"/>
                  <a:gd name="T34" fmla="*/ 17 w 36"/>
                  <a:gd name="T35" fmla="*/ 132 h 134"/>
                  <a:gd name="T36" fmla="*/ 19 w 36"/>
                  <a:gd name="T37" fmla="*/ 128 h 134"/>
                  <a:gd name="T38" fmla="*/ 21 w 36"/>
                  <a:gd name="T39" fmla="*/ 121 h 134"/>
                  <a:gd name="T40" fmla="*/ 22 w 36"/>
                  <a:gd name="T41" fmla="*/ 112 h 134"/>
                  <a:gd name="T42" fmla="*/ 23 w 36"/>
                  <a:gd name="T43" fmla="*/ 103 h 134"/>
                  <a:gd name="T44" fmla="*/ 25 w 36"/>
                  <a:gd name="T45" fmla="*/ 91 h 134"/>
                  <a:gd name="T46" fmla="*/ 27 w 36"/>
                  <a:gd name="T47" fmla="*/ 80 h 134"/>
                  <a:gd name="T48" fmla="*/ 28 w 36"/>
                  <a:gd name="T49" fmla="*/ 67 h 134"/>
                  <a:gd name="T50" fmla="*/ 28 w 36"/>
                  <a:gd name="T51" fmla="*/ 55 h 134"/>
                  <a:gd name="T52" fmla="*/ 30 w 36"/>
                  <a:gd name="T53" fmla="*/ 43 h 134"/>
                  <a:gd name="T54" fmla="*/ 31 w 36"/>
                  <a:gd name="T55" fmla="*/ 32 h 134"/>
                  <a:gd name="T56" fmla="*/ 33 w 36"/>
                  <a:gd name="T57" fmla="*/ 22 h 134"/>
                  <a:gd name="T58" fmla="*/ 33 w 36"/>
                  <a:gd name="T59" fmla="*/ 14 h 134"/>
                  <a:gd name="T60" fmla="*/ 34 w 36"/>
                  <a:gd name="T61" fmla="*/ 6 h 134"/>
                  <a:gd name="T62" fmla="*/ 34 w 36"/>
                  <a:gd name="T63" fmla="*/ 2 h 134"/>
                  <a:gd name="T64" fmla="*/ 35 w 36"/>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4">
                    <a:moveTo>
                      <a:pt x="0" y="0"/>
                    </a:moveTo>
                    <a:lnTo>
                      <a:pt x="0" y="2"/>
                    </a:lnTo>
                    <a:lnTo>
                      <a:pt x="0" y="6"/>
                    </a:lnTo>
                    <a:lnTo>
                      <a:pt x="0" y="14"/>
                    </a:lnTo>
                    <a:lnTo>
                      <a:pt x="0" y="22"/>
                    </a:lnTo>
                    <a:lnTo>
                      <a:pt x="0" y="32"/>
                    </a:lnTo>
                    <a:lnTo>
                      <a:pt x="2" y="43"/>
                    </a:lnTo>
                    <a:lnTo>
                      <a:pt x="2" y="55"/>
                    </a:lnTo>
                    <a:lnTo>
                      <a:pt x="4" y="67"/>
                    </a:lnTo>
                    <a:lnTo>
                      <a:pt x="4" y="80"/>
                    </a:lnTo>
                    <a:lnTo>
                      <a:pt x="6" y="91"/>
                    </a:lnTo>
                    <a:lnTo>
                      <a:pt x="7" y="103"/>
                    </a:lnTo>
                    <a:lnTo>
                      <a:pt x="9" y="112"/>
                    </a:lnTo>
                    <a:lnTo>
                      <a:pt x="11" y="121"/>
                    </a:lnTo>
                    <a:lnTo>
                      <a:pt x="12" y="128"/>
                    </a:lnTo>
                    <a:lnTo>
                      <a:pt x="14" y="132"/>
                    </a:lnTo>
                    <a:lnTo>
                      <a:pt x="16" y="133"/>
                    </a:lnTo>
                    <a:lnTo>
                      <a:pt x="17" y="132"/>
                    </a:lnTo>
                    <a:lnTo>
                      <a:pt x="19" y="128"/>
                    </a:lnTo>
                    <a:lnTo>
                      <a:pt x="21" y="121"/>
                    </a:lnTo>
                    <a:lnTo>
                      <a:pt x="22" y="112"/>
                    </a:lnTo>
                    <a:lnTo>
                      <a:pt x="23" y="103"/>
                    </a:lnTo>
                    <a:lnTo>
                      <a:pt x="25" y="91"/>
                    </a:lnTo>
                    <a:lnTo>
                      <a:pt x="27" y="80"/>
                    </a:lnTo>
                    <a:lnTo>
                      <a:pt x="28" y="67"/>
                    </a:lnTo>
                    <a:lnTo>
                      <a:pt x="28" y="55"/>
                    </a:lnTo>
                    <a:lnTo>
                      <a:pt x="30" y="43"/>
                    </a:lnTo>
                    <a:lnTo>
                      <a:pt x="31" y="32"/>
                    </a:lnTo>
                    <a:lnTo>
                      <a:pt x="33" y="22"/>
                    </a:lnTo>
                    <a:lnTo>
                      <a:pt x="33" y="14"/>
                    </a:lnTo>
                    <a:lnTo>
                      <a:pt x="34" y="6"/>
                    </a:lnTo>
                    <a:lnTo>
                      <a:pt x="34" y="2"/>
                    </a:lnTo>
                    <a:lnTo>
                      <a:pt x="35"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71" name="Freeform 53">
                <a:extLst>
                  <a:ext uri="{FF2B5EF4-FFF2-40B4-BE49-F238E27FC236}">
                    <a16:creationId xmlns:a16="http://schemas.microsoft.com/office/drawing/2014/main" id="{36F02235-E95D-5FF2-5027-F8D763E7A7DB}"/>
                  </a:ext>
                </a:extLst>
              </p:cNvPr>
              <p:cNvSpPr>
                <a:spLocks/>
              </p:cNvSpPr>
              <p:nvPr/>
            </p:nvSpPr>
            <p:spPr bwMode="auto">
              <a:xfrm>
                <a:off x="4228" y="3044"/>
                <a:ext cx="35" cy="134"/>
              </a:xfrm>
              <a:custGeom>
                <a:avLst/>
                <a:gdLst>
                  <a:gd name="T0" fmla="*/ 0 w 35"/>
                  <a:gd name="T1" fmla="*/ 133 h 134"/>
                  <a:gd name="T2" fmla="*/ 0 w 35"/>
                  <a:gd name="T3" fmla="*/ 132 h 134"/>
                  <a:gd name="T4" fmla="*/ 0 w 35"/>
                  <a:gd name="T5" fmla="*/ 128 h 134"/>
                  <a:gd name="T6" fmla="*/ 0 w 35"/>
                  <a:gd name="T7" fmla="*/ 122 h 134"/>
                  <a:gd name="T8" fmla="*/ 1 w 35"/>
                  <a:gd name="T9" fmla="*/ 113 h 134"/>
                  <a:gd name="T10" fmla="*/ 1 w 35"/>
                  <a:gd name="T11" fmla="*/ 104 h 134"/>
                  <a:gd name="T12" fmla="*/ 2 w 35"/>
                  <a:gd name="T13" fmla="*/ 92 h 134"/>
                  <a:gd name="T14" fmla="*/ 3 w 35"/>
                  <a:gd name="T15" fmla="*/ 80 h 134"/>
                  <a:gd name="T16" fmla="*/ 5 w 35"/>
                  <a:gd name="T17" fmla="*/ 67 h 134"/>
                  <a:gd name="T18" fmla="*/ 5 w 35"/>
                  <a:gd name="T19" fmla="*/ 56 h 134"/>
                  <a:gd name="T20" fmla="*/ 6 w 35"/>
                  <a:gd name="T21" fmla="*/ 43 h 134"/>
                  <a:gd name="T22" fmla="*/ 7 w 35"/>
                  <a:gd name="T23" fmla="*/ 33 h 134"/>
                  <a:gd name="T24" fmla="*/ 9 w 35"/>
                  <a:gd name="T25" fmla="*/ 22 h 134"/>
                  <a:gd name="T26" fmla="*/ 11 w 35"/>
                  <a:gd name="T27" fmla="*/ 14 h 134"/>
                  <a:gd name="T28" fmla="*/ 12 w 35"/>
                  <a:gd name="T29" fmla="*/ 7 h 134"/>
                  <a:gd name="T30" fmla="*/ 14 w 35"/>
                  <a:gd name="T31" fmla="*/ 2 h 134"/>
                  <a:gd name="T32" fmla="*/ 16 w 35"/>
                  <a:gd name="T33" fmla="*/ 0 h 134"/>
                  <a:gd name="T34" fmla="*/ 17 w 35"/>
                  <a:gd name="T35" fmla="*/ 2 h 134"/>
                  <a:gd name="T36" fmla="*/ 18 w 35"/>
                  <a:gd name="T37" fmla="*/ 7 h 134"/>
                  <a:gd name="T38" fmla="*/ 20 w 35"/>
                  <a:gd name="T39" fmla="*/ 14 h 134"/>
                  <a:gd name="T40" fmla="*/ 22 w 35"/>
                  <a:gd name="T41" fmla="*/ 22 h 134"/>
                  <a:gd name="T42" fmla="*/ 23 w 35"/>
                  <a:gd name="T43" fmla="*/ 33 h 134"/>
                  <a:gd name="T44" fmla="*/ 24 w 35"/>
                  <a:gd name="T45" fmla="*/ 43 h 134"/>
                  <a:gd name="T46" fmla="*/ 26 w 35"/>
                  <a:gd name="T47" fmla="*/ 56 h 134"/>
                  <a:gd name="T48" fmla="*/ 28 w 35"/>
                  <a:gd name="T49" fmla="*/ 67 h 134"/>
                  <a:gd name="T50" fmla="*/ 28 w 35"/>
                  <a:gd name="T51" fmla="*/ 80 h 134"/>
                  <a:gd name="T52" fmla="*/ 29 w 35"/>
                  <a:gd name="T53" fmla="*/ 92 h 134"/>
                  <a:gd name="T54" fmla="*/ 30 w 35"/>
                  <a:gd name="T55" fmla="*/ 104 h 134"/>
                  <a:gd name="T56" fmla="*/ 32 w 35"/>
                  <a:gd name="T57" fmla="*/ 113 h 134"/>
                  <a:gd name="T58" fmla="*/ 32 w 35"/>
                  <a:gd name="T59" fmla="*/ 122 h 134"/>
                  <a:gd name="T60" fmla="*/ 33 w 35"/>
                  <a:gd name="T61" fmla="*/ 128 h 134"/>
                  <a:gd name="T62" fmla="*/ 33 w 35"/>
                  <a:gd name="T63" fmla="*/ 132 h 134"/>
                  <a:gd name="T64" fmla="*/ 34 w 35"/>
                  <a:gd name="T65" fmla="*/ 133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134">
                    <a:moveTo>
                      <a:pt x="0" y="133"/>
                    </a:moveTo>
                    <a:lnTo>
                      <a:pt x="0" y="132"/>
                    </a:lnTo>
                    <a:lnTo>
                      <a:pt x="0" y="128"/>
                    </a:lnTo>
                    <a:lnTo>
                      <a:pt x="0" y="122"/>
                    </a:lnTo>
                    <a:lnTo>
                      <a:pt x="1" y="113"/>
                    </a:lnTo>
                    <a:lnTo>
                      <a:pt x="1" y="104"/>
                    </a:lnTo>
                    <a:lnTo>
                      <a:pt x="2" y="92"/>
                    </a:lnTo>
                    <a:lnTo>
                      <a:pt x="3" y="80"/>
                    </a:lnTo>
                    <a:lnTo>
                      <a:pt x="5" y="67"/>
                    </a:lnTo>
                    <a:lnTo>
                      <a:pt x="5" y="56"/>
                    </a:lnTo>
                    <a:lnTo>
                      <a:pt x="6" y="43"/>
                    </a:lnTo>
                    <a:lnTo>
                      <a:pt x="7" y="33"/>
                    </a:lnTo>
                    <a:lnTo>
                      <a:pt x="9" y="22"/>
                    </a:lnTo>
                    <a:lnTo>
                      <a:pt x="11" y="14"/>
                    </a:lnTo>
                    <a:lnTo>
                      <a:pt x="12" y="7"/>
                    </a:lnTo>
                    <a:lnTo>
                      <a:pt x="14" y="2"/>
                    </a:lnTo>
                    <a:lnTo>
                      <a:pt x="16" y="0"/>
                    </a:lnTo>
                    <a:lnTo>
                      <a:pt x="17" y="2"/>
                    </a:lnTo>
                    <a:lnTo>
                      <a:pt x="18" y="7"/>
                    </a:lnTo>
                    <a:lnTo>
                      <a:pt x="20" y="14"/>
                    </a:lnTo>
                    <a:lnTo>
                      <a:pt x="22" y="22"/>
                    </a:lnTo>
                    <a:lnTo>
                      <a:pt x="23" y="33"/>
                    </a:lnTo>
                    <a:lnTo>
                      <a:pt x="24" y="43"/>
                    </a:lnTo>
                    <a:lnTo>
                      <a:pt x="26" y="56"/>
                    </a:lnTo>
                    <a:lnTo>
                      <a:pt x="28" y="67"/>
                    </a:lnTo>
                    <a:lnTo>
                      <a:pt x="28" y="80"/>
                    </a:lnTo>
                    <a:lnTo>
                      <a:pt x="29" y="92"/>
                    </a:lnTo>
                    <a:lnTo>
                      <a:pt x="30" y="104"/>
                    </a:lnTo>
                    <a:lnTo>
                      <a:pt x="32" y="113"/>
                    </a:lnTo>
                    <a:lnTo>
                      <a:pt x="32" y="122"/>
                    </a:lnTo>
                    <a:lnTo>
                      <a:pt x="33" y="128"/>
                    </a:lnTo>
                    <a:lnTo>
                      <a:pt x="33" y="132"/>
                    </a:lnTo>
                    <a:lnTo>
                      <a:pt x="34" y="133"/>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72" name="Freeform 54">
                <a:extLst>
                  <a:ext uri="{FF2B5EF4-FFF2-40B4-BE49-F238E27FC236}">
                    <a16:creationId xmlns:a16="http://schemas.microsoft.com/office/drawing/2014/main" id="{026C5EF2-BC9F-7F5D-35C6-030C67C0B91B}"/>
                  </a:ext>
                </a:extLst>
              </p:cNvPr>
              <p:cNvSpPr>
                <a:spLocks/>
              </p:cNvSpPr>
              <p:nvPr/>
            </p:nvSpPr>
            <p:spPr bwMode="auto">
              <a:xfrm>
                <a:off x="4262" y="3170"/>
                <a:ext cx="36" cy="134"/>
              </a:xfrm>
              <a:custGeom>
                <a:avLst/>
                <a:gdLst>
                  <a:gd name="T0" fmla="*/ 0 w 36"/>
                  <a:gd name="T1" fmla="*/ 0 h 134"/>
                  <a:gd name="T2" fmla="*/ 0 w 36"/>
                  <a:gd name="T3" fmla="*/ 2 h 134"/>
                  <a:gd name="T4" fmla="*/ 0 w 36"/>
                  <a:gd name="T5" fmla="*/ 6 h 134"/>
                  <a:gd name="T6" fmla="*/ 0 w 36"/>
                  <a:gd name="T7" fmla="*/ 14 h 134"/>
                  <a:gd name="T8" fmla="*/ 0 w 36"/>
                  <a:gd name="T9" fmla="*/ 22 h 134"/>
                  <a:gd name="T10" fmla="*/ 0 w 36"/>
                  <a:gd name="T11" fmla="*/ 32 h 134"/>
                  <a:gd name="T12" fmla="*/ 2 w 36"/>
                  <a:gd name="T13" fmla="*/ 43 h 134"/>
                  <a:gd name="T14" fmla="*/ 3 w 36"/>
                  <a:gd name="T15" fmla="*/ 55 h 134"/>
                  <a:gd name="T16" fmla="*/ 4 w 36"/>
                  <a:gd name="T17" fmla="*/ 67 h 134"/>
                  <a:gd name="T18" fmla="*/ 5 w 36"/>
                  <a:gd name="T19" fmla="*/ 80 h 134"/>
                  <a:gd name="T20" fmla="*/ 6 w 36"/>
                  <a:gd name="T21" fmla="*/ 91 h 134"/>
                  <a:gd name="T22" fmla="*/ 8 w 36"/>
                  <a:gd name="T23" fmla="*/ 103 h 134"/>
                  <a:gd name="T24" fmla="*/ 10 w 36"/>
                  <a:gd name="T25" fmla="*/ 112 h 134"/>
                  <a:gd name="T26" fmla="*/ 11 w 36"/>
                  <a:gd name="T27" fmla="*/ 121 h 134"/>
                  <a:gd name="T28" fmla="*/ 13 w 36"/>
                  <a:gd name="T29" fmla="*/ 128 h 134"/>
                  <a:gd name="T30" fmla="*/ 14 w 36"/>
                  <a:gd name="T31" fmla="*/ 132 h 134"/>
                  <a:gd name="T32" fmla="*/ 16 w 36"/>
                  <a:gd name="T33" fmla="*/ 133 h 134"/>
                  <a:gd name="T34" fmla="*/ 17 w 36"/>
                  <a:gd name="T35" fmla="*/ 132 h 134"/>
                  <a:gd name="T36" fmla="*/ 18 w 36"/>
                  <a:gd name="T37" fmla="*/ 128 h 134"/>
                  <a:gd name="T38" fmla="*/ 20 w 36"/>
                  <a:gd name="T39" fmla="*/ 121 h 134"/>
                  <a:gd name="T40" fmla="*/ 21 w 36"/>
                  <a:gd name="T41" fmla="*/ 112 h 134"/>
                  <a:gd name="T42" fmla="*/ 23 w 36"/>
                  <a:gd name="T43" fmla="*/ 103 h 134"/>
                  <a:gd name="T44" fmla="*/ 25 w 36"/>
                  <a:gd name="T45" fmla="*/ 91 h 134"/>
                  <a:gd name="T46" fmla="*/ 26 w 36"/>
                  <a:gd name="T47" fmla="*/ 80 h 134"/>
                  <a:gd name="T48" fmla="*/ 28 w 36"/>
                  <a:gd name="T49" fmla="*/ 67 h 134"/>
                  <a:gd name="T50" fmla="*/ 28 w 36"/>
                  <a:gd name="T51" fmla="*/ 55 h 134"/>
                  <a:gd name="T52" fmla="*/ 30 w 36"/>
                  <a:gd name="T53" fmla="*/ 43 h 134"/>
                  <a:gd name="T54" fmla="*/ 31 w 36"/>
                  <a:gd name="T55" fmla="*/ 32 h 134"/>
                  <a:gd name="T56" fmla="*/ 33 w 36"/>
                  <a:gd name="T57" fmla="*/ 22 h 134"/>
                  <a:gd name="T58" fmla="*/ 33 w 36"/>
                  <a:gd name="T59" fmla="*/ 14 h 134"/>
                  <a:gd name="T60" fmla="*/ 34 w 36"/>
                  <a:gd name="T61" fmla="*/ 6 h 134"/>
                  <a:gd name="T62" fmla="*/ 34 w 36"/>
                  <a:gd name="T63" fmla="*/ 2 h 134"/>
                  <a:gd name="T64" fmla="*/ 35 w 36"/>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4">
                    <a:moveTo>
                      <a:pt x="0" y="0"/>
                    </a:moveTo>
                    <a:lnTo>
                      <a:pt x="0" y="2"/>
                    </a:lnTo>
                    <a:lnTo>
                      <a:pt x="0" y="6"/>
                    </a:lnTo>
                    <a:lnTo>
                      <a:pt x="0" y="14"/>
                    </a:lnTo>
                    <a:lnTo>
                      <a:pt x="0" y="22"/>
                    </a:lnTo>
                    <a:lnTo>
                      <a:pt x="0" y="32"/>
                    </a:lnTo>
                    <a:lnTo>
                      <a:pt x="2" y="43"/>
                    </a:lnTo>
                    <a:lnTo>
                      <a:pt x="3" y="55"/>
                    </a:lnTo>
                    <a:lnTo>
                      <a:pt x="4" y="67"/>
                    </a:lnTo>
                    <a:lnTo>
                      <a:pt x="5" y="80"/>
                    </a:lnTo>
                    <a:lnTo>
                      <a:pt x="6" y="91"/>
                    </a:lnTo>
                    <a:lnTo>
                      <a:pt x="8" y="103"/>
                    </a:lnTo>
                    <a:lnTo>
                      <a:pt x="10" y="112"/>
                    </a:lnTo>
                    <a:lnTo>
                      <a:pt x="11" y="121"/>
                    </a:lnTo>
                    <a:lnTo>
                      <a:pt x="13" y="128"/>
                    </a:lnTo>
                    <a:lnTo>
                      <a:pt x="14" y="132"/>
                    </a:lnTo>
                    <a:lnTo>
                      <a:pt x="16" y="133"/>
                    </a:lnTo>
                    <a:lnTo>
                      <a:pt x="17" y="132"/>
                    </a:lnTo>
                    <a:lnTo>
                      <a:pt x="18" y="128"/>
                    </a:lnTo>
                    <a:lnTo>
                      <a:pt x="20" y="121"/>
                    </a:lnTo>
                    <a:lnTo>
                      <a:pt x="21" y="112"/>
                    </a:lnTo>
                    <a:lnTo>
                      <a:pt x="23" y="103"/>
                    </a:lnTo>
                    <a:lnTo>
                      <a:pt x="25" y="91"/>
                    </a:lnTo>
                    <a:lnTo>
                      <a:pt x="26" y="80"/>
                    </a:lnTo>
                    <a:lnTo>
                      <a:pt x="28" y="67"/>
                    </a:lnTo>
                    <a:lnTo>
                      <a:pt x="28" y="55"/>
                    </a:lnTo>
                    <a:lnTo>
                      <a:pt x="30" y="43"/>
                    </a:lnTo>
                    <a:lnTo>
                      <a:pt x="31" y="32"/>
                    </a:lnTo>
                    <a:lnTo>
                      <a:pt x="33" y="22"/>
                    </a:lnTo>
                    <a:lnTo>
                      <a:pt x="33" y="14"/>
                    </a:lnTo>
                    <a:lnTo>
                      <a:pt x="34" y="6"/>
                    </a:lnTo>
                    <a:lnTo>
                      <a:pt x="34" y="2"/>
                    </a:lnTo>
                    <a:lnTo>
                      <a:pt x="35"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73" name="Freeform 55">
                <a:extLst>
                  <a:ext uri="{FF2B5EF4-FFF2-40B4-BE49-F238E27FC236}">
                    <a16:creationId xmlns:a16="http://schemas.microsoft.com/office/drawing/2014/main" id="{D833A489-9201-99CF-73E4-176B3C7479F9}"/>
                  </a:ext>
                </a:extLst>
              </p:cNvPr>
              <p:cNvSpPr>
                <a:spLocks/>
              </p:cNvSpPr>
              <p:nvPr/>
            </p:nvSpPr>
            <p:spPr bwMode="auto">
              <a:xfrm>
                <a:off x="4298" y="3044"/>
                <a:ext cx="35" cy="134"/>
              </a:xfrm>
              <a:custGeom>
                <a:avLst/>
                <a:gdLst>
                  <a:gd name="T0" fmla="*/ 0 w 35"/>
                  <a:gd name="T1" fmla="*/ 133 h 134"/>
                  <a:gd name="T2" fmla="*/ 0 w 35"/>
                  <a:gd name="T3" fmla="*/ 132 h 134"/>
                  <a:gd name="T4" fmla="*/ 0 w 35"/>
                  <a:gd name="T5" fmla="*/ 128 h 134"/>
                  <a:gd name="T6" fmla="*/ 0 w 35"/>
                  <a:gd name="T7" fmla="*/ 122 h 134"/>
                  <a:gd name="T8" fmla="*/ 1 w 35"/>
                  <a:gd name="T9" fmla="*/ 113 h 134"/>
                  <a:gd name="T10" fmla="*/ 1 w 35"/>
                  <a:gd name="T11" fmla="*/ 104 h 134"/>
                  <a:gd name="T12" fmla="*/ 2 w 35"/>
                  <a:gd name="T13" fmla="*/ 92 h 134"/>
                  <a:gd name="T14" fmla="*/ 3 w 35"/>
                  <a:gd name="T15" fmla="*/ 80 h 134"/>
                  <a:gd name="T16" fmla="*/ 4 w 35"/>
                  <a:gd name="T17" fmla="*/ 67 h 134"/>
                  <a:gd name="T18" fmla="*/ 4 w 35"/>
                  <a:gd name="T19" fmla="*/ 56 h 134"/>
                  <a:gd name="T20" fmla="*/ 6 w 35"/>
                  <a:gd name="T21" fmla="*/ 43 h 134"/>
                  <a:gd name="T22" fmla="*/ 7 w 35"/>
                  <a:gd name="T23" fmla="*/ 33 h 134"/>
                  <a:gd name="T24" fmla="*/ 9 w 35"/>
                  <a:gd name="T25" fmla="*/ 22 h 134"/>
                  <a:gd name="T26" fmla="*/ 10 w 35"/>
                  <a:gd name="T27" fmla="*/ 14 h 134"/>
                  <a:gd name="T28" fmla="*/ 11 w 35"/>
                  <a:gd name="T29" fmla="*/ 7 h 134"/>
                  <a:gd name="T30" fmla="*/ 13 w 35"/>
                  <a:gd name="T31" fmla="*/ 2 h 134"/>
                  <a:gd name="T32" fmla="*/ 15 w 35"/>
                  <a:gd name="T33" fmla="*/ 0 h 134"/>
                  <a:gd name="T34" fmla="*/ 16 w 35"/>
                  <a:gd name="T35" fmla="*/ 2 h 134"/>
                  <a:gd name="T36" fmla="*/ 18 w 35"/>
                  <a:gd name="T37" fmla="*/ 7 h 134"/>
                  <a:gd name="T38" fmla="*/ 20 w 35"/>
                  <a:gd name="T39" fmla="*/ 14 h 134"/>
                  <a:gd name="T40" fmla="*/ 21 w 35"/>
                  <a:gd name="T41" fmla="*/ 22 h 134"/>
                  <a:gd name="T42" fmla="*/ 22 w 35"/>
                  <a:gd name="T43" fmla="*/ 33 h 134"/>
                  <a:gd name="T44" fmla="*/ 24 w 35"/>
                  <a:gd name="T45" fmla="*/ 43 h 134"/>
                  <a:gd name="T46" fmla="*/ 26 w 35"/>
                  <a:gd name="T47" fmla="*/ 56 h 134"/>
                  <a:gd name="T48" fmla="*/ 27 w 35"/>
                  <a:gd name="T49" fmla="*/ 67 h 134"/>
                  <a:gd name="T50" fmla="*/ 27 w 35"/>
                  <a:gd name="T51" fmla="*/ 80 h 134"/>
                  <a:gd name="T52" fmla="*/ 29 w 35"/>
                  <a:gd name="T53" fmla="*/ 92 h 134"/>
                  <a:gd name="T54" fmla="*/ 30 w 35"/>
                  <a:gd name="T55" fmla="*/ 104 h 134"/>
                  <a:gd name="T56" fmla="*/ 31 w 35"/>
                  <a:gd name="T57" fmla="*/ 113 h 134"/>
                  <a:gd name="T58" fmla="*/ 31 w 35"/>
                  <a:gd name="T59" fmla="*/ 122 h 134"/>
                  <a:gd name="T60" fmla="*/ 33 w 35"/>
                  <a:gd name="T61" fmla="*/ 128 h 134"/>
                  <a:gd name="T62" fmla="*/ 33 w 35"/>
                  <a:gd name="T63" fmla="*/ 132 h 134"/>
                  <a:gd name="T64" fmla="*/ 34 w 35"/>
                  <a:gd name="T65" fmla="*/ 133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134">
                    <a:moveTo>
                      <a:pt x="0" y="133"/>
                    </a:moveTo>
                    <a:lnTo>
                      <a:pt x="0" y="132"/>
                    </a:lnTo>
                    <a:lnTo>
                      <a:pt x="0" y="128"/>
                    </a:lnTo>
                    <a:lnTo>
                      <a:pt x="0" y="122"/>
                    </a:lnTo>
                    <a:lnTo>
                      <a:pt x="1" y="113"/>
                    </a:lnTo>
                    <a:lnTo>
                      <a:pt x="1" y="104"/>
                    </a:lnTo>
                    <a:lnTo>
                      <a:pt x="2" y="92"/>
                    </a:lnTo>
                    <a:lnTo>
                      <a:pt x="3" y="80"/>
                    </a:lnTo>
                    <a:lnTo>
                      <a:pt x="4" y="67"/>
                    </a:lnTo>
                    <a:lnTo>
                      <a:pt x="4" y="56"/>
                    </a:lnTo>
                    <a:lnTo>
                      <a:pt x="6" y="43"/>
                    </a:lnTo>
                    <a:lnTo>
                      <a:pt x="7" y="33"/>
                    </a:lnTo>
                    <a:lnTo>
                      <a:pt x="9" y="22"/>
                    </a:lnTo>
                    <a:lnTo>
                      <a:pt x="10" y="14"/>
                    </a:lnTo>
                    <a:lnTo>
                      <a:pt x="11" y="7"/>
                    </a:lnTo>
                    <a:lnTo>
                      <a:pt x="13" y="2"/>
                    </a:lnTo>
                    <a:lnTo>
                      <a:pt x="15" y="0"/>
                    </a:lnTo>
                    <a:lnTo>
                      <a:pt x="16" y="2"/>
                    </a:lnTo>
                    <a:lnTo>
                      <a:pt x="18" y="7"/>
                    </a:lnTo>
                    <a:lnTo>
                      <a:pt x="20" y="14"/>
                    </a:lnTo>
                    <a:lnTo>
                      <a:pt x="21" y="22"/>
                    </a:lnTo>
                    <a:lnTo>
                      <a:pt x="22" y="33"/>
                    </a:lnTo>
                    <a:lnTo>
                      <a:pt x="24" y="43"/>
                    </a:lnTo>
                    <a:lnTo>
                      <a:pt x="26" y="56"/>
                    </a:lnTo>
                    <a:lnTo>
                      <a:pt x="27" y="67"/>
                    </a:lnTo>
                    <a:lnTo>
                      <a:pt x="27" y="80"/>
                    </a:lnTo>
                    <a:lnTo>
                      <a:pt x="29" y="92"/>
                    </a:lnTo>
                    <a:lnTo>
                      <a:pt x="30" y="104"/>
                    </a:lnTo>
                    <a:lnTo>
                      <a:pt x="31" y="113"/>
                    </a:lnTo>
                    <a:lnTo>
                      <a:pt x="31" y="122"/>
                    </a:lnTo>
                    <a:lnTo>
                      <a:pt x="33" y="128"/>
                    </a:lnTo>
                    <a:lnTo>
                      <a:pt x="33" y="132"/>
                    </a:lnTo>
                    <a:lnTo>
                      <a:pt x="34" y="133"/>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74" name="Freeform 56">
                <a:extLst>
                  <a:ext uri="{FF2B5EF4-FFF2-40B4-BE49-F238E27FC236}">
                    <a16:creationId xmlns:a16="http://schemas.microsoft.com/office/drawing/2014/main" id="{234A3BCF-1533-8BF3-300A-CCC7EDD5A341}"/>
                  </a:ext>
                </a:extLst>
              </p:cNvPr>
              <p:cNvSpPr>
                <a:spLocks/>
              </p:cNvSpPr>
              <p:nvPr/>
            </p:nvSpPr>
            <p:spPr bwMode="auto">
              <a:xfrm>
                <a:off x="4332" y="3170"/>
                <a:ext cx="35" cy="134"/>
              </a:xfrm>
              <a:custGeom>
                <a:avLst/>
                <a:gdLst>
                  <a:gd name="T0" fmla="*/ 0 w 35"/>
                  <a:gd name="T1" fmla="*/ 0 h 134"/>
                  <a:gd name="T2" fmla="*/ 0 w 35"/>
                  <a:gd name="T3" fmla="*/ 2 h 134"/>
                  <a:gd name="T4" fmla="*/ 0 w 35"/>
                  <a:gd name="T5" fmla="*/ 6 h 134"/>
                  <a:gd name="T6" fmla="*/ 0 w 35"/>
                  <a:gd name="T7" fmla="*/ 14 h 134"/>
                  <a:gd name="T8" fmla="*/ 0 w 35"/>
                  <a:gd name="T9" fmla="*/ 22 h 134"/>
                  <a:gd name="T10" fmla="*/ 0 w 35"/>
                  <a:gd name="T11" fmla="*/ 32 h 134"/>
                  <a:gd name="T12" fmla="*/ 2 w 35"/>
                  <a:gd name="T13" fmla="*/ 43 h 134"/>
                  <a:gd name="T14" fmla="*/ 2 w 35"/>
                  <a:gd name="T15" fmla="*/ 55 h 134"/>
                  <a:gd name="T16" fmla="*/ 4 w 35"/>
                  <a:gd name="T17" fmla="*/ 67 h 134"/>
                  <a:gd name="T18" fmla="*/ 4 w 35"/>
                  <a:gd name="T19" fmla="*/ 80 h 134"/>
                  <a:gd name="T20" fmla="*/ 6 w 35"/>
                  <a:gd name="T21" fmla="*/ 91 h 134"/>
                  <a:gd name="T22" fmla="*/ 8 w 35"/>
                  <a:gd name="T23" fmla="*/ 103 h 134"/>
                  <a:gd name="T24" fmla="*/ 9 w 35"/>
                  <a:gd name="T25" fmla="*/ 112 h 134"/>
                  <a:gd name="T26" fmla="*/ 11 w 35"/>
                  <a:gd name="T27" fmla="*/ 121 h 134"/>
                  <a:gd name="T28" fmla="*/ 13 w 35"/>
                  <a:gd name="T29" fmla="*/ 128 h 134"/>
                  <a:gd name="T30" fmla="*/ 14 w 35"/>
                  <a:gd name="T31" fmla="*/ 132 h 134"/>
                  <a:gd name="T32" fmla="*/ 16 w 35"/>
                  <a:gd name="T33" fmla="*/ 133 h 134"/>
                  <a:gd name="T34" fmla="*/ 17 w 35"/>
                  <a:gd name="T35" fmla="*/ 132 h 134"/>
                  <a:gd name="T36" fmla="*/ 19 w 35"/>
                  <a:gd name="T37" fmla="*/ 128 h 134"/>
                  <a:gd name="T38" fmla="*/ 20 w 35"/>
                  <a:gd name="T39" fmla="*/ 121 h 134"/>
                  <a:gd name="T40" fmla="*/ 22 w 35"/>
                  <a:gd name="T41" fmla="*/ 112 h 134"/>
                  <a:gd name="T42" fmla="*/ 23 w 35"/>
                  <a:gd name="T43" fmla="*/ 103 h 134"/>
                  <a:gd name="T44" fmla="*/ 25 w 35"/>
                  <a:gd name="T45" fmla="*/ 91 h 134"/>
                  <a:gd name="T46" fmla="*/ 26 w 35"/>
                  <a:gd name="T47" fmla="*/ 80 h 134"/>
                  <a:gd name="T48" fmla="*/ 28 w 35"/>
                  <a:gd name="T49" fmla="*/ 67 h 134"/>
                  <a:gd name="T50" fmla="*/ 28 w 35"/>
                  <a:gd name="T51" fmla="*/ 55 h 134"/>
                  <a:gd name="T52" fmla="*/ 29 w 35"/>
                  <a:gd name="T53" fmla="*/ 43 h 134"/>
                  <a:gd name="T54" fmla="*/ 30 w 35"/>
                  <a:gd name="T55" fmla="*/ 32 h 134"/>
                  <a:gd name="T56" fmla="*/ 32 w 35"/>
                  <a:gd name="T57" fmla="*/ 22 h 134"/>
                  <a:gd name="T58" fmla="*/ 32 w 35"/>
                  <a:gd name="T59" fmla="*/ 14 h 134"/>
                  <a:gd name="T60" fmla="*/ 33 w 35"/>
                  <a:gd name="T61" fmla="*/ 6 h 134"/>
                  <a:gd name="T62" fmla="*/ 33 w 35"/>
                  <a:gd name="T63" fmla="*/ 2 h 134"/>
                  <a:gd name="T64" fmla="*/ 34 w 35"/>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134">
                    <a:moveTo>
                      <a:pt x="0" y="0"/>
                    </a:moveTo>
                    <a:lnTo>
                      <a:pt x="0" y="2"/>
                    </a:lnTo>
                    <a:lnTo>
                      <a:pt x="0" y="6"/>
                    </a:lnTo>
                    <a:lnTo>
                      <a:pt x="0" y="14"/>
                    </a:lnTo>
                    <a:lnTo>
                      <a:pt x="0" y="22"/>
                    </a:lnTo>
                    <a:lnTo>
                      <a:pt x="0" y="32"/>
                    </a:lnTo>
                    <a:lnTo>
                      <a:pt x="2" y="43"/>
                    </a:lnTo>
                    <a:lnTo>
                      <a:pt x="2" y="55"/>
                    </a:lnTo>
                    <a:lnTo>
                      <a:pt x="4" y="67"/>
                    </a:lnTo>
                    <a:lnTo>
                      <a:pt x="4" y="80"/>
                    </a:lnTo>
                    <a:lnTo>
                      <a:pt x="6" y="91"/>
                    </a:lnTo>
                    <a:lnTo>
                      <a:pt x="8" y="103"/>
                    </a:lnTo>
                    <a:lnTo>
                      <a:pt x="9" y="112"/>
                    </a:lnTo>
                    <a:lnTo>
                      <a:pt x="11" y="121"/>
                    </a:lnTo>
                    <a:lnTo>
                      <a:pt x="13" y="128"/>
                    </a:lnTo>
                    <a:lnTo>
                      <a:pt x="14" y="132"/>
                    </a:lnTo>
                    <a:lnTo>
                      <a:pt x="16" y="133"/>
                    </a:lnTo>
                    <a:lnTo>
                      <a:pt x="17" y="132"/>
                    </a:lnTo>
                    <a:lnTo>
                      <a:pt x="19" y="128"/>
                    </a:lnTo>
                    <a:lnTo>
                      <a:pt x="20" y="121"/>
                    </a:lnTo>
                    <a:lnTo>
                      <a:pt x="22" y="112"/>
                    </a:lnTo>
                    <a:lnTo>
                      <a:pt x="23" y="103"/>
                    </a:lnTo>
                    <a:lnTo>
                      <a:pt x="25" y="91"/>
                    </a:lnTo>
                    <a:lnTo>
                      <a:pt x="26" y="80"/>
                    </a:lnTo>
                    <a:lnTo>
                      <a:pt x="28" y="67"/>
                    </a:lnTo>
                    <a:lnTo>
                      <a:pt x="28" y="55"/>
                    </a:lnTo>
                    <a:lnTo>
                      <a:pt x="29" y="43"/>
                    </a:lnTo>
                    <a:lnTo>
                      <a:pt x="30" y="32"/>
                    </a:lnTo>
                    <a:lnTo>
                      <a:pt x="32" y="22"/>
                    </a:lnTo>
                    <a:lnTo>
                      <a:pt x="32" y="14"/>
                    </a:lnTo>
                    <a:lnTo>
                      <a:pt x="33" y="6"/>
                    </a:lnTo>
                    <a:lnTo>
                      <a:pt x="33" y="2"/>
                    </a:lnTo>
                    <a:lnTo>
                      <a:pt x="34"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75" name="Freeform 57">
                <a:extLst>
                  <a:ext uri="{FF2B5EF4-FFF2-40B4-BE49-F238E27FC236}">
                    <a16:creationId xmlns:a16="http://schemas.microsoft.com/office/drawing/2014/main" id="{98B4BD3A-3A7C-CE56-A1F5-3BE33D14112A}"/>
                  </a:ext>
                </a:extLst>
              </p:cNvPr>
              <p:cNvSpPr>
                <a:spLocks/>
              </p:cNvSpPr>
              <p:nvPr/>
            </p:nvSpPr>
            <p:spPr bwMode="auto">
              <a:xfrm>
                <a:off x="4366" y="3044"/>
                <a:ext cx="36" cy="134"/>
              </a:xfrm>
              <a:custGeom>
                <a:avLst/>
                <a:gdLst>
                  <a:gd name="T0" fmla="*/ 0 w 36"/>
                  <a:gd name="T1" fmla="*/ 133 h 134"/>
                  <a:gd name="T2" fmla="*/ 0 w 36"/>
                  <a:gd name="T3" fmla="*/ 132 h 134"/>
                  <a:gd name="T4" fmla="*/ 0 w 36"/>
                  <a:gd name="T5" fmla="*/ 128 h 134"/>
                  <a:gd name="T6" fmla="*/ 0 w 36"/>
                  <a:gd name="T7" fmla="*/ 122 h 134"/>
                  <a:gd name="T8" fmla="*/ 1 w 36"/>
                  <a:gd name="T9" fmla="*/ 113 h 134"/>
                  <a:gd name="T10" fmla="*/ 1 w 36"/>
                  <a:gd name="T11" fmla="*/ 104 h 134"/>
                  <a:gd name="T12" fmla="*/ 2 w 36"/>
                  <a:gd name="T13" fmla="*/ 92 h 134"/>
                  <a:gd name="T14" fmla="*/ 3 w 36"/>
                  <a:gd name="T15" fmla="*/ 80 h 134"/>
                  <a:gd name="T16" fmla="*/ 5 w 36"/>
                  <a:gd name="T17" fmla="*/ 67 h 134"/>
                  <a:gd name="T18" fmla="*/ 5 w 36"/>
                  <a:gd name="T19" fmla="*/ 56 h 134"/>
                  <a:gd name="T20" fmla="*/ 7 w 36"/>
                  <a:gd name="T21" fmla="*/ 43 h 134"/>
                  <a:gd name="T22" fmla="*/ 8 w 36"/>
                  <a:gd name="T23" fmla="*/ 33 h 134"/>
                  <a:gd name="T24" fmla="*/ 10 w 36"/>
                  <a:gd name="T25" fmla="*/ 22 h 134"/>
                  <a:gd name="T26" fmla="*/ 12 w 36"/>
                  <a:gd name="T27" fmla="*/ 14 h 134"/>
                  <a:gd name="T28" fmla="*/ 13 w 36"/>
                  <a:gd name="T29" fmla="*/ 7 h 134"/>
                  <a:gd name="T30" fmla="*/ 15 w 36"/>
                  <a:gd name="T31" fmla="*/ 2 h 134"/>
                  <a:gd name="T32" fmla="*/ 17 w 36"/>
                  <a:gd name="T33" fmla="*/ 0 h 134"/>
                  <a:gd name="T34" fmla="*/ 17 w 36"/>
                  <a:gd name="T35" fmla="*/ 2 h 134"/>
                  <a:gd name="T36" fmla="*/ 19 w 36"/>
                  <a:gd name="T37" fmla="*/ 7 h 134"/>
                  <a:gd name="T38" fmla="*/ 21 w 36"/>
                  <a:gd name="T39" fmla="*/ 14 h 134"/>
                  <a:gd name="T40" fmla="*/ 22 w 36"/>
                  <a:gd name="T41" fmla="*/ 22 h 134"/>
                  <a:gd name="T42" fmla="*/ 23 w 36"/>
                  <a:gd name="T43" fmla="*/ 33 h 134"/>
                  <a:gd name="T44" fmla="*/ 25 w 36"/>
                  <a:gd name="T45" fmla="*/ 43 h 134"/>
                  <a:gd name="T46" fmla="*/ 27 w 36"/>
                  <a:gd name="T47" fmla="*/ 56 h 134"/>
                  <a:gd name="T48" fmla="*/ 28 w 36"/>
                  <a:gd name="T49" fmla="*/ 67 h 134"/>
                  <a:gd name="T50" fmla="*/ 28 w 36"/>
                  <a:gd name="T51" fmla="*/ 80 h 134"/>
                  <a:gd name="T52" fmla="*/ 30 w 36"/>
                  <a:gd name="T53" fmla="*/ 92 h 134"/>
                  <a:gd name="T54" fmla="*/ 31 w 36"/>
                  <a:gd name="T55" fmla="*/ 104 h 134"/>
                  <a:gd name="T56" fmla="*/ 33 w 36"/>
                  <a:gd name="T57" fmla="*/ 113 h 134"/>
                  <a:gd name="T58" fmla="*/ 33 w 36"/>
                  <a:gd name="T59" fmla="*/ 122 h 134"/>
                  <a:gd name="T60" fmla="*/ 34 w 36"/>
                  <a:gd name="T61" fmla="*/ 128 h 134"/>
                  <a:gd name="T62" fmla="*/ 34 w 36"/>
                  <a:gd name="T63" fmla="*/ 132 h 134"/>
                  <a:gd name="T64" fmla="*/ 35 w 36"/>
                  <a:gd name="T65" fmla="*/ 133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4">
                    <a:moveTo>
                      <a:pt x="0" y="133"/>
                    </a:moveTo>
                    <a:lnTo>
                      <a:pt x="0" y="132"/>
                    </a:lnTo>
                    <a:lnTo>
                      <a:pt x="0" y="128"/>
                    </a:lnTo>
                    <a:lnTo>
                      <a:pt x="0" y="122"/>
                    </a:lnTo>
                    <a:lnTo>
                      <a:pt x="1" y="113"/>
                    </a:lnTo>
                    <a:lnTo>
                      <a:pt x="1" y="104"/>
                    </a:lnTo>
                    <a:lnTo>
                      <a:pt x="2" y="92"/>
                    </a:lnTo>
                    <a:lnTo>
                      <a:pt x="3" y="80"/>
                    </a:lnTo>
                    <a:lnTo>
                      <a:pt x="5" y="67"/>
                    </a:lnTo>
                    <a:lnTo>
                      <a:pt x="5" y="56"/>
                    </a:lnTo>
                    <a:lnTo>
                      <a:pt x="7" y="43"/>
                    </a:lnTo>
                    <a:lnTo>
                      <a:pt x="8" y="33"/>
                    </a:lnTo>
                    <a:lnTo>
                      <a:pt x="10" y="22"/>
                    </a:lnTo>
                    <a:lnTo>
                      <a:pt x="12" y="14"/>
                    </a:lnTo>
                    <a:lnTo>
                      <a:pt x="13" y="7"/>
                    </a:lnTo>
                    <a:lnTo>
                      <a:pt x="15" y="2"/>
                    </a:lnTo>
                    <a:lnTo>
                      <a:pt x="17" y="0"/>
                    </a:lnTo>
                    <a:lnTo>
                      <a:pt x="17" y="2"/>
                    </a:lnTo>
                    <a:lnTo>
                      <a:pt x="19" y="7"/>
                    </a:lnTo>
                    <a:lnTo>
                      <a:pt x="21" y="14"/>
                    </a:lnTo>
                    <a:lnTo>
                      <a:pt x="22" y="22"/>
                    </a:lnTo>
                    <a:lnTo>
                      <a:pt x="23" y="33"/>
                    </a:lnTo>
                    <a:lnTo>
                      <a:pt x="25" y="43"/>
                    </a:lnTo>
                    <a:lnTo>
                      <a:pt x="27" y="56"/>
                    </a:lnTo>
                    <a:lnTo>
                      <a:pt x="28" y="67"/>
                    </a:lnTo>
                    <a:lnTo>
                      <a:pt x="28" y="80"/>
                    </a:lnTo>
                    <a:lnTo>
                      <a:pt x="30" y="92"/>
                    </a:lnTo>
                    <a:lnTo>
                      <a:pt x="31" y="104"/>
                    </a:lnTo>
                    <a:lnTo>
                      <a:pt x="33" y="113"/>
                    </a:lnTo>
                    <a:lnTo>
                      <a:pt x="33" y="122"/>
                    </a:lnTo>
                    <a:lnTo>
                      <a:pt x="34" y="128"/>
                    </a:lnTo>
                    <a:lnTo>
                      <a:pt x="34" y="132"/>
                    </a:lnTo>
                    <a:lnTo>
                      <a:pt x="35" y="133"/>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2363" name="Group 58">
              <a:extLst>
                <a:ext uri="{FF2B5EF4-FFF2-40B4-BE49-F238E27FC236}">
                  <a16:creationId xmlns:a16="http://schemas.microsoft.com/office/drawing/2014/main" id="{3EF47156-E67A-18B6-5B52-B036E7AE4AB9}"/>
                </a:ext>
              </a:extLst>
            </p:cNvPr>
            <p:cNvGrpSpPr>
              <a:grpSpLocks/>
            </p:cNvGrpSpPr>
            <p:nvPr/>
          </p:nvGrpSpPr>
          <p:grpSpPr bwMode="auto">
            <a:xfrm>
              <a:off x="4401" y="3044"/>
              <a:ext cx="141" cy="260"/>
              <a:chOff x="4401" y="3044"/>
              <a:chExt cx="141" cy="260"/>
            </a:xfrm>
          </p:grpSpPr>
          <p:sp>
            <p:nvSpPr>
              <p:cNvPr id="12364" name="Freeform 59">
                <a:extLst>
                  <a:ext uri="{FF2B5EF4-FFF2-40B4-BE49-F238E27FC236}">
                    <a16:creationId xmlns:a16="http://schemas.microsoft.com/office/drawing/2014/main" id="{90993960-0849-FD29-3848-86AAAA60AB55}"/>
                  </a:ext>
                </a:extLst>
              </p:cNvPr>
              <p:cNvSpPr>
                <a:spLocks/>
              </p:cNvSpPr>
              <p:nvPr/>
            </p:nvSpPr>
            <p:spPr bwMode="auto">
              <a:xfrm>
                <a:off x="4401" y="3170"/>
                <a:ext cx="36" cy="134"/>
              </a:xfrm>
              <a:custGeom>
                <a:avLst/>
                <a:gdLst>
                  <a:gd name="T0" fmla="*/ 0 w 36"/>
                  <a:gd name="T1" fmla="*/ 0 h 134"/>
                  <a:gd name="T2" fmla="*/ 0 w 36"/>
                  <a:gd name="T3" fmla="*/ 2 h 134"/>
                  <a:gd name="T4" fmla="*/ 0 w 36"/>
                  <a:gd name="T5" fmla="*/ 6 h 134"/>
                  <a:gd name="T6" fmla="*/ 0 w 36"/>
                  <a:gd name="T7" fmla="*/ 14 h 134"/>
                  <a:gd name="T8" fmla="*/ 0 w 36"/>
                  <a:gd name="T9" fmla="*/ 22 h 134"/>
                  <a:gd name="T10" fmla="*/ 0 w 36"/>
                  <a:gd name="T11" fmla="*/ 32 h 134"/>
                  <a:gd name="T12" fmla="*/ 2 w 36"/>
                  <a:gd name="T13" fmla="*/ 43 h 134"/>
                  <a:gd name="T14" fmla="*/ 3 w 36"/>
                  <a:gd name="T15" fmla="*/ 55 h 134"/>
                  <a:gd name="T16" fmla="*/ 4 w 36"/>
                  <a:gd name="T17" fmla="*/ 67 h 134"/>
                  <a:gd name="T18" fmla="*/ 5 w 36"/>
                  <a:gd name="T19" fmla="*/ 80 h 134"/>
                  <a:gd name="T20" fmla="*/ 6 w 36"/>
                  <a:gd name="T21" fmla="*/ 91 h 134"/>
                  <a:gd name="T22" fmla="*/ 8 w 36"/>
                  <a:gd name="T23" fmla="*/ 103 h 134"/>
                  <a:gd name="T24" fmla="*/ 10 w 36"/>
                  <a:gd name="T25" fmla="*/ 112 h 134"/>
                  <a:gd name="T26" fmla="*/ 11 w 36"/>
                  <a:gd name="T27" fmla="*/ 121 h 134"/>
                  <a:gd name="T28" fmla="*/ 13 w 36"/>
                  <a:gd name="T29" fmla="*/ 128 h 134"/>
                  <a:gd name="T30" fmla="*/ 15 w 36"/>
                  <a:gd name="T31" fmla="*/ 132 h 134"/>
                  <a:gd name="T32" fmla="*/ 16 w 36"/>
                  <a:gd name="T33" fmla="*/ 133 h 134"/>
                  <a:gd name="T34" fmla="*/ 17 w 36"/>
                  <a:gd name="T35" fmla="*/ 132 h 134"/>
                  <a:gd name="T36" fmla="*/ 19 w 36"/>
                  <a:gd name="T37" fmla="*/ 128 h 134"/>
                  <a:gd name="T38" fmla="*/ 21 w 36"/>
                  <a:gd name="T39" fmla="*/ 121 h 134"/>
                  <a:gd name="T40" fmla="*/ 22 w 36"/>
                  <a:gd name="T41" fmla="*/ 112 h 134"/>
                  <a:gd name="T42" fmla="*/ 23 w 36"/>
                  <a:gd name="T43" fmla="*/ 103 h 134"/>
                  <a:gd name="T44" fmla="*/ 25 w 36"/>
                  <a:gd name="T45" fmla="*/ 91 h 134"/>
                  <a:gd name="T46" fmla="*/ 27 w 36"/>
                  <a:gd name="T47" fmla="*/ 80 h 134"/>
                  <a:gd name="T48" fmla="*/ 28 w 36"/>
                  <a:gd name="T49" fmla="*/ 67 h 134"/>
                  <a:gd name="T50" fmla="*/ 28 w 36"/>
                  <a:gd name="T51" fmla="*/ 55 h 134"/>
                  <a:gd name="T52" fmla="*/ 30 w 36"/>
                  <a:gd name="T53" fmla="*/ 43 h 134"/>
                  <a:gd name="T54" fmla="*/ 31 w 36"/>
                  <a:gd name="T55" fmla="*/ 32 h 134"/>
                  <a:gd name="T56" fmla="*/ 32 w 36"/>
                  <a:gd name="T57" fmla="*/ 22 h 134"/>
                  <a:gd name="T58" fmla="*/ 32 w 36"/>
                  <a:gd name="T59" fmla="*/ 14 h 134"/>
                  <a:gd name="T60" fmla="*/ 33 w 36"/>
                  <a:gd name="T61" fmla="*/ 6 h 134"/>
                  <a:gd name="T62" fmla="*/ 33 w 36"/>
                  <a:gd name="T63" fmla="*/ 2 h 134"/>
                  <a:gd name="T64" fmla="*/ 35 w 36"/>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4">
                    <a:moveTo>
                      <a:pt x="0" y="0"/>
                    </a:moveTo>
                    <a:lnTo>
                      <a:pt x="0" y="2"/>
                    </a:lnTo>
                    <a:lnTo>
                      <a:pt x="0" y="6"/>
                    </a:lnTo>
                    <a:lnTo>
                      <a:pt x="0" y="14"/>
                    </a:lnTo>
                    <a:lnTo>
                      <a:pt x="0" y="22"/>
                    </a:lnTo>
                    <a:lnTo>
                      <a:pt x="0" y="32"/>
                    </a:lnTo>
                    <a:lnTo>
                      <a:pt x="2" y="43"/>
                    </a:lnTo>
                    <a:lnTo>
                      <a:pt x="3" y="55"/>
                    </a:lnTo>
                    <a:lnTo>
                      <a:pt x="4" y="67"/>
                    </a:lnTo>
                    <a:lnTo>
                      <a:pt x="5" y="80"/>
                    </a:lnTo>
                    <a:lnTo>
                      <a:pt x="6" y="91"/>
                    </a:lnTo>
                    <a:lnTo>
                      <a:pt x="8" y="103"/>
                    </a:lnTo>
                    <a:lnTo>
                      <a:pt x="10" y="112"/>
                    </a:lnTo>
                    <a:lnTo>
                      <a:pt x="11" y="121"/>
                    </a:lnTo>
                    <a:lnTo>
                      <a:pt x="13" y="128"/>
                    </a:lnTo>
                    <a:lnTo>
                      <a:pt x="15" y="132"/>
                    </a:lnTo>
                    <a:lnTo>
                      <a:pt x="16" y="133"/>
                    </a:lnTo>
                    <a:lnTo>
                      <a:pt x="17" y="132"/>
                    </a:lnTo>
                    <a:lnTo>
                      <a:pt x="19" y="128"/>
                    </a:lnTo>
                    <a:lnTo>
                      <a:pt x="21" y="121"/>
                    </a:lnTo>
                    <a:lnTo>
                      <a:pt x="22" y="112"/>
                    </a:lnTo>
                    <a:lnTo>
                      <a:pt x="23" y="103"/>
                    </a:lnTo>
                    <a:lnTo>
                      <a:pt x="25" y="91"/>
                    </a:lnTo>
                    <a:lnTo>
                      <a:pt x="27" y="80"/>
                    </a:lnTo>
                    <a:lnTo>
                      <a:pt x="28" y="67"/>
                    </a:lnTo>
                    <a:lnTo>
                      <a:pt x="28" y="55"/>
                    </a:lnTo>
                    <a:lnTo>
                      <a:pt x="30" y="43"/>
                    </a:lnTo>
                    <a:lnTo>
                      <a:pt x="31" y="32"/>
                    </a:lnTo>
                    <a:lnTo>
                      <a:pt x="32" y="22"/>
                    </a:lnTo>
                    <a:lnTo>
                      <a:pt x="32" y="14"/>
                    </a:lnTo>
                    <a:lnTo>
                      <a:pt x="33" y="6"/>
                    </a:lnTo>
                    <a:lnTo>
                      <a:pt x="33" y="2"/>
                    </a:lnTo>
                    <a:lnTo>
                      <a:pt x="35"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65" name="Freeform 60">
                <a:extLst>
                  <a:ext uri="{FF2B5EF4-FFF2-40B4-BE49-F238E27FC236}">
                    <a16:creationId xmlns:a16="http://schemas.microsoft.com/office/drawing/2014/main" id="{C8CB7631-A956-32B4-252F-30DD798800A8}"/>
                  </a:ext>
                </a:extLst>
              </p:cNvPr>
              <p:cNvSpPr>
                <a:spLocks/>
              </p:cNvSpPr>
              <p:nvPr/>
            </p:nvSpPr>
            <p:spPr bwMode="auto">
              <a:xfrm>
                <a:off x="4436" y="3044"/>
                <a:ext cx="35" cy="134"/>
              </a:xfrm>
              <a:custGeom>
                <a:avLst/>
                <a:gdLst>
                  <a:gd name="T0" fmla="*/ 0 w 35"/>
                  <a:gd name="T1" fmla="*/ 133 h 134"/>
                  <a:gd name="T2" fmla="*/ 0 w 35"/>
                  <a:gd name="T3" fmla="*/ 132 h 134"/>
                  <a:gd name="T4" fmla="*/ 0 w 35"/>
                  <a:gd name="T5" fmla="*/ 128 h 134"/>
                  <a:gd name="T6" fmla="*/ 0 w 35"/>
                  <a:gd name="T7" fmla="*/ 122 h 134"/>
                  <a:gd name="T8" fmla="*/ 0 w 35"/>
                  <a:gd name="T9" fmla="*/ 113 h 134"/>
                  <a:gd name="T10" fmla="*/ 0 w 35"/>
                  <a:gd name="T11" fmla="*/ 104 h 134"/>
                  <a:gd name="T12" fmla="*/ 2 w 35"/>
                  <a:gd name="T13" fmla="*/ 92 h 134"/>
                  <a:gd name="T14" fmla="*/ 2 w 35"/>
                  <a:gd name="T15" fmla="*/ 80 h 134"/>
                  <a:gd name="T16" fmla="*/ 4 w 35"/>
                  <a:gd name="T17" fmla="*/ 67 h 134"/>
                  <a:gd name="T18" fmla="*/ 4 w 35"/>
                  <a:gd name="T19" fmla="*/ 56 h 134"/>
                  <a:gd name="T20" fmla="*/ 6 w 35"/>
                  <a:gd name="T21" fmla="*/ 43 h 134"/>
                  <a:gd name="T22" fmla="*/ 8 w 35"/>
                  <a:gd name="T23" fmla="*/ 33 h 134"/>
                  <a:gd name="T24" fmla="*/ 9 w 35"/>
                  <a:gd name="T25" fmla="*/ 22 h 134"/>
                  <a:gd name="T26" fmla="*/ 11 w 35"/>
                  <a:gd name="T27" fmla="*/ 14 h 134"/>
                  <a:gd name="T28" fmla="*/ 13 w 35"/>
                  <a:gd name="T29" fmla="*/ 7 h 134"/>
                  <a:gd name="T30" fmla="*/ 14 w 35"/>
                  <a:gd name="T31" fmla="*/ 2 h 134"/>
                  <a:gd name="T32" fmla="*/ 16 w 35"/>
                  <a:gd name="T33" fmla="*/ 0 h 134"/>
                  <a:gd name="T34" fmla="*/ 17 w 35"/>
                  <a:gd name="T35" fmla="*/ 2 h 134"/>
                  <a:gd name="T36" fmla="*/ 19 w 35"/>
                  <a:gd name="T37" fmla="*/ 7 h 134"/>
                  <a:gd name="T38" fmla="*/ 20 w 35"/>
                  <a:gd name="T39" fmla="*/ 14 h 134"/>
                  <a:gd name="T40" fmla="*/ 22 w 35"/>
                  <a:gd name="T41" fmla="*/ 22 h 134"/>
                  <a:gd name="T42" fmla="*/ 23 w 35"/>
                  <a:gd name="T43" fmla="*/ 33 h 134"/>
                  <a:gd name="T44" fmla="*/ 24 w 35"/>
                  <a:gd name="T45" fmla="*/ 43 h 134"/>
                  <a:gd name="T46" fmla="*/ 26 w 35"/>
                  <a:gd name="T47" fmla="*/ 56 h 134"/>
                  <a:gd name="T48" fmla="*/ 28 w 35"/>
                  <a:gd name="T49" fmla="*/ 67 h 134"/>
                  <a:gd name="T50" fmla="*/ 28 w 35"/>
                  <a:gd name="T51" fmla="*/ 80 h 134"/>
                  <a:gd name="T52" fmla="*/ 29 w 35"/>
                  <a:gd name="T53" fmla="*/ 92 h 134"/>
                  <a:gd name="T54" fmla="*/ 30 w 35"/>
                  <a:gd name="T55" fmla="*/ 104 h 134"/>
                  <a:gd name="T56" fmla="*/ 32 w 35"/>
                  <a:gd name="T57" fmla="*/ 113 h 134"/>
                  <a:gd name="T58" fmla="*/ 32 w 35"/>
                  <a:gd name="T59" fmla="*/ 122 h 134"/>
                  <a:gd name="T60" fmla="*/ 33 w 35"/>
                  <a:gd name="T61" fmla="*/ 128 h 134"/>
                  <a:gd name="T62" fmla="*/ 33 w 35"/>
                  <a:gd name="T63" fmla="*/ 132 h 134"/>
                  <a:gd name="T64" fmla="*/ 34 w 35"/>
                  <a:gd name="T65" fmla="*/ 133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5" h="134">
                    <a:moveTo>
                      <a:pt x="0" y="133"/>
                    </a:moveTo>
                    <a:lnTo>
                      <a:pt x="0" y="132"/>
                    </a:lnTo>
                    <a:lnTo>
                      <a:pt x="0" y="128"/>
                    </a:lnTo>
                    <a:lnTo>
                      <a:pt x="0" y="122"/>
                    </a:lnTo>
                    <a:lnTo>
                      <a:pt x="0" y="113"/>
                    </a:lnTo>
                    <a:lnTo>
                      <a:pt x="0" y="104"/>
                    </a:lnTo>
                    <a:lnTo>
                      <a:pt x="2" y="92"/>
                    </a:lnTo>
                    <a:lnTo>
                      <a:pt x="2" y="80"/>
                    </a:lnTo>
                    <a:lnTo>
                      <a:pt x="4" y="67"/>
                    </a:lnTo>
                    <a:lnTo>
                      <a:pt x="4" y="56"/>
                    </a:lnTo>
                    <a:lnTo>
                      <a:pt x="6" y="43"/>
                    </a:lnTo>
                    <a:lnTo>
                      <a:pt x="8" y="33"/>
                    </a:lnTo>
                    <a:lnTo>
                      <a:pt x="9" y="22"/>
                    </a:lnTo>
                    <a:lnTo>
                      <a:pt x="11" y="14"/>
                    </a:lnTo>
                    <a:lnTo>
                      <a:pt x="13" y="7"/>
                    </a:lnTo>
                    <a:lnTo>
                      <a:pt x="14" y="2"/>
                    </a:lnTo>
                    <a:lnTo>
                      <a:pt x="16" y="0"/>
                    </a:lnTo>
                    <a:lnTo>
                      <a:pt x="17" y="2"/>
                    </a:lnTo>
                    <a:lnTo>
                      <a:pt x="19" y="7"/>
                    </a:lnTo>
                    <a:lnTo>
                      <a:pt x="20" y="14"/>
                    </a:lnTo>
                    <a:lnTo>
                      <a:pt x="22" y="22"/>
                    </a:lnTo>
                    <a:lnTo>
                      <a:pt x="23" y="33"/>
                    </a:lnTo>
                    <a:lnTo>
                      <a:pt x="24" y="43"/>
                    </a:lnTo>
                    <a:lnTo>
                      <a:pt x="26" y="56"/>
                    </a:lnTo>
                    <a:lnTo>
                      <a:pt x="28" y="67"/>
                    </a:lnTo>
                    <a:lnTo>
                      <a:pt x="28" y="80"/>
                    </a:lnTo>
                    <a:lnTo>
                      <a:pt x="29" y="92"/>
                    </a:lnTo>
                    <a:lnTo>
                      <a:pt x="30" y="104"/>
                    </a:lnTo>
                    <a:lnTo>
                      <a:pt x="32" y="113"/>
                    </a:lnTo>
                    <a:lnTo>
                      <a:pt x="32" y="122"/>
                    </a:lnTo>
                    <a:lnTo>
                      <a:pt x="33" y="128"/>
                    </a:lnTo>
                    <a:lnTo>
                      <a:pt x="33" y="132"/>
                    </a:lnTo>
                    <a:lnTo>
                      <a:pt x="34" y="133"/>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66" name="Freeform 61">
                <a:extLst>
                  <a:ext uri="{FF2B5EF4-FFF2-40B4-BE49-F238E27FC236}">
                    <a16:creationId xmlns:a16="http://schemas.microsoft.com/office/drawing/2014/main" id="{AAEB4718-0C58-533F-4D9F-873AFD2544A0}"/>
                  </a:ext>
                </a:extLst>
              </p:cNvPr>
              <p:cNvSpPr>
                <a:spLocks/>
              </p:cNvSpPr>
              <p:nvPr/>
            </p:nvSpPr>
            <p:spPr bwMode="auto">
              <a:xfrm>
                <a:off x="4470" y="3170"/>
                <a:ext cx="37" cy="134"/>
              </a:xfrm>
              <a:custGeom>
                <a:avLst/>
                <a:gdLst>
                  <a:gd name="T0" fmla="*/ 0 w 37"/>
                  <a:gd name="T1" fmla="*/ 0 h 134"/>
                  <a:gd name="T2" fmla="*/ 0 w 37"/>
                  <a:gd name="T3" fmla="*/ 2 h 134"/>
                  <a:gd name="T4" fmla="*/ 0 w 37"/>
                  <a:gd name="T5" fmla="*/ 6 h 134"/>
                  <a:gd name="T6" fmla="*/ 0 w 37"/>
                  <a:gd name="T7" fmla="*/ 14 h 134"/>
                  <a:gd name="T8" fmla="*/ 1 w 37"/>
                  <a:gd name="T9" fmla="*/ 22 h 134"/>
                  <a:gd name="T10" fmla="*/ 1 w 37"/>
                  <a:gd name="T11" fmla="*/ 32 h 134"/>
                  <a:gd name="T12" fmla="*/ 3 w 37"/>
                  <a:gd name="T13" fmla="*/ 43 h 134"/>
                  <a:gd name="T14" fmla="*/ 3 w 37"/>
                  <a:gd name="T15" fmla="*/ 55 h 134"/>
                  <a:gd name="T16" fmla="*/ 5 w 37"/>
                  <a:gd name="T17" fmla="*/ 67 h 134"/>
                  <a:gd name="T18" fmla="*/ 5 w 37"/>
                  <a:gd name="T19" fmla="*/ 80 h 134"/>
                  <a:gd name="T20" fmla="*/ 7 w 37"/>
                  <a:gd name="T21" fmla="*/ 91 h 134"/>
                  <a:gd name="T22" fmla="*/ 8 w 37"/>
                  <a:gd name="T23" fmla="*/ 103 h 134"/>
                  <a:gd name="T24" fmla="*/ 9 w 37"/>
                  <a:gd name="T25" fmla="*/ 112 h 134"/>
                  <a:gd name="T26" fmla="*/ 11 w 37"/>
                  <a:gd name="T27" fmla="*/ 121 h 134"/>
                  <a:gd name="T28" fmla="*/ 13 w 37"/>
                  <a:gd name="T29" fmla="*/ 128 h 134"/>
                  <a:gd name="T30" fmla="*/ 14 w 37"/>
                  <a:gd name="T31" fmla="*/ 132 h 134"/>
                  <a:gd name="T32" fmla="*/ 16 w 37"/>
                  <a:gd name="T33" fmla="*/ 133 h 134"/>
                  <a:gd name="T34" fmla="*/ 18 w 37"/>
                  <a:gd name="T35" fmla="*/ 132 h 134"/>
                  <a:gd name="T36" fmla="*/ 19 w 37"/>
                  <a:gd name="T37" fmla="*/ 128 h 134"/>
                  <a:gd name="T38" fmla="*/ 21 w 37"/>
                  <a:gd name="T39" fmla="*/ 121 h 134"/>
                  <a:gd name="T40" fmla="*/ 22 w 37"/>
                  <a:gd name="T41" fmla="*/ 112 h 134"/>
                  <a:gd name="T42" fmla="*/ 24 w 37"/>
                  <a:gd name="T43" fmla="*/ 103 h 134"/>
                  <a:gd name="T44" fmla="*/ 26 w 37"/>
                  <a:gd name="T45" fmla="*/ 91 h 134"/>
                  <a:gd name="T46" fmla="*/ 27 w 37"/>
                  <a:gd name="T47" fmla="*/ 80 h 134"/>
                  <a:gd name="T48" fmla="*/ 29 w 37"/>
                  <a:gd name="T49" fmla="*/ 67 h 134"/>
                  <a:gd name="T50" fmla="*/ 29 w 37"/>
                  <a:gd name="T51" fmla="*/ 55 h 134"/>
                  <a:gd name="T52" fmla="*/ 31 w 37"/>
                  <a:gd name="T53" fmla="*/ 43 h 134"/>
                  <a:gd name="T54" fmla="*/ 32 w 37"/>
                  <a:gd name="T55" fmla="*/ 32 h 134"/>
                  <a:gd name="T56" fmla="*/ 34 w 37"/>
                  <a:gd name="T57" fmla="*/ 22 h 134"/>
                  <a:gd name="T58" fmla="*/ 34 w 37"/>
                  <a:gd name="T59" fmla="*/ 14 h 134"/>
                  <a:gd name="T60" fmla="*/ 35 w 37"/>
                  <a:gd name="T61" fmla="*/ 6 h 134"/>
                  <a:gd name="T62" fmla="*/ 35 w 37"/>
                  <a:gd name="T63" fmla="*/ 2 h 134"/>
                  <a:gd name="T64" fmla="*/ 36 w 37"/>
                  <a:gd name="T65" fmla="*/ 0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7" h="134">
                    <a:moveTo>
                      <a:pt x="0" y="0"/>
                    </a:moveTo>
                    <a:lnTo>
                      <a:pt x="0" y="2"/>
                    </a:lnTo>
                    <a:lnTo>
                      <a:pt x="0" y="6"/>
                    </a:lnTo>
                    <a:lnTo>
                      <a:pt x="0" y="14"/>
                    </a:lnTo>
                    <a:lnTo>
                      <a:pt x="1" y="22"/>
                    </a:lnTo>
                    <a:lnTo>
                      <a:pt x="1" y="32"/>
                    </a:lnTo>
                    <a:lnTo>
                      <a:pt x="3" y="43"/>
                    </a:lnTo>
                    <a:lnTo>
                      <a:pt x="3" y="55"/>
                    </a:lnTo>
                    <a:lnTo>
                      <a:pt x="5" y="67"/>
                    </a:lnTo>
                    <a:lnTo>
                      <a:pt x="5" y="80"/>
                    </a:lnTo>
                    <a:lnTo>
                      <a:pt x="7" y="91"/>
                    </a:lnTo>
                    <a:lnTo>
                      <a:pt x="8" y="103"/>
                    </a:lnTo>
                    <a:lnTo>
                      <a:pt x="9" y="112"/>
                    </a:lnTo>
                    <a:lnTo>
                      <a:pt x="11" y="121"/>
                    </a:lnTo>
                    <a:lnTo>
                      <a:pt x="13" y="128"/>
                    </a:lnTo>
                    <a:lnTo>
                      <a:pt x="14" y="132"/>
                    </a:lnTo>
                    <a:lnTo>
                      <a:pt x="16" y="133"/>
                    </a:lnTo>
                    <a:lnTo>
                      <a:pt x="18" y="132"/>
                    </a:lnTo>
                    <a:lnTo>
                      <a:pt x="19" y="128"/>
                    </a:lnTo>
                    <a:lnTo>
                      <a:pt x="21" y="121"/>
                    </a:lnTo>
                    <a:lnTo>
                      <a:pt x="22" y="112"/>
                    </a:lnTo>
                    <a:lnTo>
                      <a:pt x="24" y="103"/>
                    </a:lnTo>
                    <a:lnTo>
                      <a:pt x="26" y="91"/>
                    </a:lnTo>
                    <a:lnTo>
                      <a:pt x="27" y="80"/>
                    </a:lnTo>
                    <a:lnTo>
                      <a:pt x="29" y="67"/>
                    </a:lnTo>
                    <a:lnTo>
                      <a:pt x="29" y="55"/>
                    </a:lnTo>
                    <a:lnTo>
                      <a:pt x="31" y="43"/>
                    </a:lnTo>
                    <a:lnTo>
                      <a:pt x="32" y="32"/>
                    </a:lnTo>
                    <a:lnTo>
                      <a:pt x="34" y="22"/>
                    </a:lnTo>
                    <a:lnTo>
                      <a:pt x="34" y="14"/>
                    </a:lnTo>
                    <a:lnTo>
                      <a:pt x="35" y="6"/>
                    </a:lnTo>
                    <a:lnTo>
                      <a:pt x="35" y="2"/>
                    </a:lnTo>
                    <a:lnTo>
                      <a:pt x="36" y="0"/>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67" name="Freeform 62">
                <a:extLst>
                  <a:ext uri="{FF2B5EF4-FFF2-40B4-BE49-F238E27FC236}">
                    <a16:creationId xmlns:a16="http://schemas.microsoft.com/office/drawing/2014/main" id="{4C583A25-8F75-848D-4D97-8BC57D8C8E9C}"/>
                  </a:ext>
                </a:extLst>
              </p:cNvPr>
              <p:cNvSpPr>
                <a:spLocks/>
              </p:cNvSpPr>
              <p:nvPr/>
            </p:nvSpPr>
            <p:spPr bwMode="auto">
              <a:xfrm>
                <a:off x="4506" y="3044"/>
                <a:ext cx="36" cy="134"/>
              </a:xfrm>
              <a:custGeom>
                <a:avLst/>
                <a:gdLst>
                  <a:gd name="T0" fmla="*/ 0 w 36"/>
                  <a:gd name="T1" fmla="*/ 133 h 134"/>
                  <a:gd name="T2" fmla="*/ 0 w 36"/>
                  <a:gd name="T3" fmla="*/ 132 h 134"/>
                  <a:gd name="T4" fmla="*/ 0 w 36"/>
                  <a:gd name="T5" fmla="*/ 128 h 134"/>
                  <a:gd name="T6" fmla="*/ 0 w 36"/>
                  <a:gd name="T7" fmla="*/ 122 h 134"/>
                  <a:gd name="T8" fmla="*/ 0 w 36"/>
                  <a:gd name="T9" fmla="*/ 113 h 134"/>
                  <a:gd name="T10" fmla="*/ 0 w 36"/>
                  <a:gd name="T11" fmla="*/ 104 h 134"/>
                  <a:gd name="T12" fmla="*/ 2 w 36"/>
                  <a:gd name="T13" fmla="*/ 92 h 134"/>
                  <a:gd name="T14" fmla="*/ 2 w 36"/>
                  <a:gd name="T15" fmla="*/ 80 h 134"/>
                  <a:gd name="T16" fmla="*/ 4 w 36"/>
                  <a:gd name="T17" fmla="*/ 67 h 134"/>
                  <a:gd name="T18" fmla="*/ 4 w 36"/>
                  <a:gd name="T19" fmla="*/ 56 h 134"/>
                  <a:gd name="T20" fmla="*/ 5 w 36"/>
                  <a:gd name="T21" fmla="*/ 43 h 134"/>
                  <a:gd name="T22" fmla="*/ 6 w 36"/>
                  <a:gd name="T23" fmla="*/ 33 h 134"/>
                  <a:gd name="T24" fmla="*/ 8 w 36"/>
                  <a:gd name="T25" fmla="*/ 22 h 134"/>
                  <a:gd name="T26" fmla="*/ 10 w 36"/>
                  <a:gd name="T27" fmla="*/ 14 h 134"/>
                  <a:gd name="T28" fmla="*/ 12 w 36"/>
                  <a:gd name="T29" fmla="*/ 7 h 134"/>
                  <a:gd name="T30" fmla="*/ 13 w 36"/>
                  <a:gd name="T31" fmla="*/ 2 h 134"/>
                  <a:gd name="T32" fmla="*/ 15 w 36"/>
                  <a:gd name="T33" fmla="*/ 0 h 134"/>
                  <a:gd name="T34" fmla="*/ 17 w 36"/>
                  <a:gd name="T35" fmla="*/ 2 h 134"/>
                  <a:gd name="T36" fmla="*/ 18 w 36"/>
                  <a:gd name="T37" fmla="*/ 7 h 134"/>
                  <a:gd name="T38" fmla="*/ 20 w 36"/>
                  <a:gd name="T39" fmla="*/ 14 h 134"/>
                  <a:gd name="T40" fmla="*/ 22 w 36"/>
                  <a:gd name="T41" fmla="*/ 22 h 134"/>
                  <a:gd name="T42" fmla="*/ 23 w 36"/>
                  <a:gd name="T43" fmla="*/ 33 h 134"/>
                  <a:gd name="T44" fmla="*/ 25 w 36"/>
                  <a:gd name="T45" fmla="*/ 43 h 134"/>
                  <a:gd name="T46" fmla="*/ 26 w 36"/>
                  <a:gd name="T47" fmla="*/ 56 h 134"/>
                  <a:gd name="T48" fmla="*/ 28 w 36"/>
                  <a:gd name="T49" fmla="*/ 67 h 134"/>
                  <a:gd name="T50" fmla="*/ 28 w 36"/>
                  <a:gd name="T51" fmla="*/ 80 h 134"/>
                  <a:gd name="T52" fmla="*/ 30 w 36"/>
                  <a:gd name="T53" fmla="*/ 92 h 134"/>
                  <a:gd name="T54" fmla="*/ 31 w 36"/>
                  <a:gd name="T55" fmla="*/ 104 h 134"/>
                  <a:gd name="T56" fmla="*/ 32 w 36"/>
                  <a:gd name="T57" fmla="*/ 113 h 134"/>
                  <a:gd name="T58" fmla="*/ 32 w 36"/>
                  <a:gd name="T59" fmla="*/ 122 h 134"/>
                  <a:gd name="T60" fmla="*/ 34 w 36"/>
                  <a:gd name="T61" fmla="*/ 128 h 134"/>
                  <a:gd name="T62" fmla="*/ 34 w 36"/>
                  <a:gd name="T63" fmla="*/ 132 h 134"/>
                  <a:gd name="T64" fmla="*/ 35 w 36"/>
                  <a:gd name="T65" fmla="*/ 133 h 13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6" h="134">
                    <a:moveTo>
                      <a:pt x="0" y="133"/>
                    </a:moveTo>
                    <a:lnTo>
                      <a:pt x="0" y="132"/>
                    </a:lnTo>
                    <a:lnTo>
                      <a:pt x="0" y="128"/>
                    </a:lnTo>
                    <a:lnTo>
                      <a:pt x="0" y="122"/>
                    </a:lnTo>
                    <a:lnTo>
                      <a:pt x="0" y="113"/>
                    </a:lnTo>
                    <a:lnTo>
                      <a:pt x="0" y="104"/>
                    </a:lnTo>
                    <a:lnTo>
                      <a:pt x="2" y="92"/>
                    </a:lnTo>
                    <a:lnTo>
                      <a:pt x="2" y="80"/>
                    </a:lnTo>
                    <a:lnTo>
                      <a:pt x="4" y="67"/>
                    </a:lnTo>
                    <a:lnTo>
                      <a:pt x="4" y="56"/>
                    </a:lnTo>
                    <a:lnTo>
                      <a:pt x="5" y="43"/>
                    </a:lnTo>
                    <a:lnTo>
                      <a:pt x="6" y="33"/>
                    </a:lnTo>
                    <a:lnTo>
                      <a:pt x="8" y="22"/>
                    </a:lnTo>
                    <a:lnTo>
                      <a:pt x="10" y="14"/>
                    </a:lnTo>
                    <a:lnTo>
                      <a:pt x="12" y="7"/>
                    </a:lnTo>
                    <a:lnTo>
                      <a:pt x="13" y="2"/>
                    </a:lnTo>
                    <a:lnTo>
                      <a:pt x="15" y="0"/>
                    </a:lnTo>
                    <a:lnTo>
                      <a:pt x="17" y="2"/>
                    </a:lnTo>
                    <a:lnTo>
                      <a:pt x="18" y="7"/>
                    </a:lnTo>
                    <a:lnTo>
                      <a:pt x="20" y="14"/>
                    </a:lnTo>
                    <a:lnTo>
                      <a:pt x="22" y="22"/>
                    </a:lnTo>
                    <a:lnTo>
                      <a:pt x="23" y="33"/>
                    </a:lnTo>
                    <a:lnTo>
                      <a:pt x="25" y="43"/>
                    </a:lnTo>
                    <a:lnTo>
                      <a:pt x="26" y="56"/>
                    </a:lnTo>
                    <a:lnTo>
                      <a:pt x="28" y="67"/>
                    </a:lnTo>
                    <a:lnTo>
                      <a:pt x="28" y="80"/>
                    </a:lnTo>
                    <a:lnTo>
                      <a:pt x="30" y="92"/>
                    </a:lnTo>
                    <a:lnTo>
                      <a:pt x="31" y="104"/>
                    </a:lnTo>
                    <a:lnTo>
                      <a:pt x="32" y="113"/>
                    </a:lnTo>
                    <a:lnTo>
                      <a:pt x="32" y="122"/>
                    </a:lnTo>
                    <a:lnTo>
                      <a:pt x="34" y="128"/>
                    </a:lnTo>
                    <a:lnTo>
                      <a:pt x="34" y="132"/>
                    </a:lnTo>
                    <a:lnTo>
                      <a:pt x="35" y="133"/>
                    </a:lnTo>
                  </a:path>
                </a:pathLst>
              </a:custGeom>
              <a:noFill/>
              <a:ln w="31234" cap="flat" cmpd="sng">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sp>
        <p:nvSpPr>
          <p:cNvPr id="12299" name="Line 63">
            <a:extLst>
              <a:ext uri="{FF2B5EF4-FFF2-40B4-BE49-F238E27FC236}">
                <a16:creationId xmlns:a16="http://schemas.microsoft.com/office/drawing/2014/main" id="{D67E1C72-3248-8563-80DD-800ED70B39D3}"/>
              </a:ext>
            </a:extLst>
          </p:cNvPr>
          <p:cNvSpPr>
            <a:spLocks noChangeShapeType="1"/>
          </p:cNvSpPr>
          <p:nvPr/>
        </p:nvSpPr>
        <p:spPr bwMode="auto">
          <a:xfrm>
            <a:off x="7380289" y="4338638"/>
            <a:ext cx="1227137" cy="0"/>
          </a:xfrm>
          <a:prstGeom prst="line">
            <a:avLst/>
          </a:prstGeom>
          <a:noFill/>
          <a:ln w="31234">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00" name="Group 64">
            <a:extLst>
              <a:ext uri="{FF2B5EF4-FFF2-40B4-BE49-F238E27FC236}">
                <a16:creationId xmlns:a16="http://schemas.microsoft.com/office/drawing/2014/main" id="{38A84141-8728-AA41-3841-33A8C3572173}"/>
              </a:ext>
            </a:extLst>
          </p:cNvPr>
          <p:cNvGrpSpPr>
            <a:grpSpLocks/>
          </p:cNvGrpSpPr>
          <p:nvPr/>
        </p:nvGrpSpPr>
        <p:grpSpPr bwMode="auto">
          <a:xfrm>
            <a:off x="5880100" y="3649663"/>
            <a:ext cx="1004888" cy="385762"/>
            <a:chOff x="3018" y="2624"/>
            <a:chExt cx="697" cy="275"/>
          </a:xfrm>
        </p:grpSpPr>
        <p:sp>
          <p:nvSpPr>
            <p:cNvPr id="12355" name="Freeform 65" descr="50%">
              <a:extLst>
                <a:ext uri="{FF2B5EF4-FFF2-40B4-BE49-F238E27FC236}">
                  <a16:creationId xmlns:a16="http://schemas.microsoft.com/office/drawing/2014/main" id="{D2A47AFC-808C-7886-927D-939B93B55BE0}"/>
                </a:ext>
              </a:extLst>
            </p:cNvPr>
            <p:cNvSpPr>
              <a:spLocks/>
            </p:cNvSpPr>
            <p:nvPr/>
          </p:nvSpPr>
          <p:spPr bwMode="auto">
            <a:xfrm>
              <a:off x="3092" y="2624"/>
              <a:ext cx="549" cy="259"/>
            </a:xfrm>
            <a:custGeom>
              <a:avLst/>
              <a:gdLst>
                <a:gd name="T0" fmla="*/ 0 w 549"/>
                <a:gd name="T1" fmla="*/ 196 h 259"/>
                <a:gd name="T2" fmla="*/ 2 w 549"/>
                <a:gd name="T3" fmla="*/ 194 h 259"/>
                <a:gd name="T4" fmla="*/ 9 w 549"/>
                <a:gd name="T5" fmla="*/ 188 h 259"/>
                <a:gd name="T6" fmla="*/ 18 w 549"/>
                <a:gd name="T7" fmla="*/ 179 h 259"/>
                <a:gd name="T8" fmla="*/ 32 w 549"/>
                <a:gd name="T9" fmla="*/ 166 h 259"/>
                <a:gd name="T10" fmla="*/ 46 w 549"/>
                <a:gd name="T11" fmla="*/ 152 h 259"/>
                <a:gd name="T12" fmla="*/ 65 w 549"/>
                <a:gd name="T13" fmla="*/ 134 h 259"/>
                <a:gd name="T14" fmla="*/ 85 w 549"/>
                <a:gd name="T15" fmla="*/ 117 h 259"/>
                <a:gd name="T16" fmla="*/ 107 w 549"/>
                <a:gd name="T17" fmla="*/ 98 h 259"/>
                <a:gd name="T18" fmla="*/ 130 w 549"/>
                <a:gd name="T19" fmla="*/ 80 h 259"/>
                <a:gd name="T20" fmla="*/ 153 w 549"/>
                <a:gd name="T21" fmla="*/ 62 h 259"/>
                <a:gd name="T22" fmla="*/ 175 w 549"/>
                <a:gd name="T23" fmla="*/ 46 h 259"/>
                <a:gd name="T24" fmla="*/ 198 w 549"/>
                <a:gd name="T25" fmla="*/ 31 h 259"/>
                <a:gd name="T26" fmla="*/ 220 w 549"/>
                <a:gd name="T27" fmla="*/ 18 h 259"/>
                <a:gd name="T28" fmla="*/ 240 w 549"/>
                <a:gd name="T29" fmla="*/ 8 h 259"/>
                <a:gd name="T30" fmla="*/ 260 w 549"/>
                <a:gd name="T31" fmla="*/ 2 h 259"/>
                <a:gd name="T32" fmla="*/ 277 w 549"/>
                <a:gd name="T33" fmla="*/ 0 h 259"/>
                <a:gd name="T34" fmla="*/ 293 w 549"/>
                <a:gd name="T35" fmla="*/ 3 h 259"/>
                <a:gd name="T36" fmla="*/ 312 w 549"/>
                <a:gd name="T37" fmla="*/ 9 h 259"/>
                <a:gd name="T38" fmla="*/ 332 w 549"/>
                <a:gd name="T39" fmla="*/ 20 h 259"/>
                <a:gd name="T40" fmla="*/ 354 w 549"/>
                <a:gd name="T41" fmla="*/ 32 h 259"/>
                <a:gd name="T42" fmla="*/ 375 w 549"/>
                <a:gd name="T43" fmla="*/ 47 h 259"/>
                <a:gd name="T44" fmla="*/ 398 w 549"/>
                <a:gd name="T45" fmla="*/ 64 h 259"/>
                <a:gd name="T46" fmla="*/ 421 w 549"/>
                <a:gd name="T47" fmla="*/ 82 h 259"/>
                <a:gd name="T48" fmla="*/ 444 w 549"/>
                <a:gd name="T49" fmla="*/ 100 h 259"/>
                <a:gd name="T50" fmla="*/ 464 w 549"/>
                <a:gd name="T51" fmla="*/ 120 h 259"/>
                <a:gd name="T52" fmla="*/ 484 w 549"/>
                <a:gd name="T53" fmla="*/ 138 h 259"/>
                <a:gd name="T54" fmla="*/ 501 w 549"/>
                <a:gd name="T55" fmla="*/ 155 h 259"/>
                <a:gd name="T56" fmla="*/ 517 w 549"/>
                <a:gd name="T57" fmla="*/ 170 h 259"/>
                <a:gd name="T58" fmla="*/ 530 w 549"/>
                <a:gd name="T59" fmla="*/ 183 h 259"/>
                <a:gd name="T60" fmla="*/ 540 w 549"/>
                <a:gd name="T61" fmla="*/ 192 h 259"/>
                <a:gd name="T62" fmla="*/ 546 w 549"/>
                <a:gd name="T63" fmla="*/ 199 h 259"/>
                <a:gd name="T64" fmla="*/ 548 w 549"/>
                <a:gd name="T65" fmla="*/ 200 h 259"/>
                <a:gd name="T66" fmla="*/ 539 w 549"/>
                <a:gd name="T67" fmla="*/ 215 h 259"/>
                <a:gd name="T68" fmla="*/ 519 w 549"/>
                <a:gd name="T69" fmla="*/ 227 h 259"/>
                <a:gd name="T70" fmla="*/ 491 w 549"/>
                <a:gd name="T71" fmla="*/ 237 h 259"/>
                <a:gd name="T72" fmla="*/ 456 w 549"/>
                <a:gd name="T73" fmla="*/ 245 h 259"/>
                <a:gd name="T74" fmla="*/ 415 w 549"/>
                <a:gd name="T75" fmla="*/ 251 h 259"/>
                <a:gd name="T76" fmla="*/ 370 w 549"/>
                <a:gd name="T77" fmla="*/ 255 h 259"/>
                <a:gd name="T78" fmla="*/ 323 w 549"/>
                <a:gd name="T79" fmla="*/ 258 h 259"/>
                <a:gd name="T80" fmla="*/ 274 w 549"/>
                <a:gd name="T81" fmla="*/ 258 h 259"/>
                <a:gd name="T82" fmla="*/ 225 w 549"/>
                <a:gd name="T83" fmla="*/ 257 h 259"/>
                <a:gd name="T84" fmla="*/ 177 w 549"/>
                <a:gd name="T85" fmla="*/ 254 h 259"/>
                <a:gd name="T86" fmla="*/ 131 w 549"/>
                <a:gd name="T87" fmla="*/ 249 h 259"/>
                <a:gd name="T88" fmla="*/ 91 w 549"/>
                <a:gd name="T89" fmla="*/ 242 h 259"/>
                <a:gd name="T90" fmla="*/ 56 w 549"/>
                <a:gd name="T91" fmla="*/ 234 h 259"/>
                <a:gd name="T92" fmla="*/ 29 w 549"/>
                <a:gd name="T93" fmla="*/ 223 h 259"/>
                <a:gd name="T94" fmla="*/ 9 w 549"/>
                <a:gd name="T95" fmla="*/ 211 h 259"/>
                <a:gd name="T96" fmla="*/ 0 w 549"/>
                <a:gd name="T97" fmla="*/ 196 h 259"/>
                <a:gd name="T98" fmla="*/ 0 w 549"/>
                <a:gd name="T99" fmla="*/ 196 h 2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9" h="259">
                  <a:moveTo>
                    <a:pt x="0" y="196"/>
                  </a:moveTo>
                  <a:lnTo>
                    <a:pt x="2" y="194"/>
                  </a:lnTo>
                  <a:lnTo>
                    <a:pt x="9" y="188"/>
                  </a:lnTo>
                  <a:lnTo>
                    <a:pt x="18" y="179"/>
                  </a:lnTo>
                  <a:lnTo>
                    <a:pt x="32" y="166"/>
                  </a:lnTo>
                  <a:lnTo>
                    <a:pt x="46" y="152"/>
                  </a:lnTo>
                  <a:lnTo>
                    <a:pt x="65" y="134"/>
                  </a:lnTo>
                  <a:lnTo>
                    <a:pt x="85" y="117"/>
                  </a:lnTo>
                  <a:lnTo>
                    <a:pt x="107" y="98"/>
                  </a:lnTo>
                  <a:lnTo>
                    <a:pt x="130" y="80"/>
                  </a:lnTo>
                  <a:lnTo>
                    <a:pt x="153" y="62"/>
                  </a:lnTo>
                  <a:lnTo>
                    <a:pt x="175" y="46"/>
                  </a:lnTo>
                  <a:lnTo>
                    <a:pt x="198" y="31"/>
                  </a:lnTo>
                  <a:lnTo>
                    <a:pt x="220" y="18"/>
                  </a:lnTo>
                  <a:lnTo>
                    <a:pt x="240" y="8"/>
                  </a:lnTo>
                  <a:lnTo>
                    <a:pt x="260" y="2"/>
                  </a:lnTo>
                  <a:lnTo>
                    <a:pt x="277" y="0"/>
                  </a:lnTo>
                  <a:lnTo>
                    <a:pt x="293" y="3"/>
                  </a:lnTo>
                  <a:lnTo>
                    <a:pt x="312" y="9"/>
                  </a:lnTo>
                  <a:lnTo>
                    <a:pt x="332" y="20"/>
                  </a:lnTo>
                  <a:lnTo>
                    <a:pt x="354" y="32"/>
                  </a:lnTo>
                  <a:lnTo>
                    <a:pt x="375" y="47"/>
                  </a:lnTo>
                  <a:lnTo>
                    <a:pt x="398" y="64"/>
                  </a:lnTo>
                  <a:lnTo>
                    <a:pt x="421" y="82"/>
                  </a:lnTo>
                  <a:lnTo>
                    <a:pt x="444" y="100"/>
                  </a:lnTo>
                  <a:lnTo>
                    <a:pt x="464" y="120"/>
                  </a:lnTo>
                  <a:lnTo>
                    <a:pt x="484" y="138"/>
                  </a:lnTo>
                  <a:lnTo>
                    <a:pt x="501" y="155"/>
                  </a:lnTo>
                  <a:lnTo>
                    <a:pt x="517" y="170"/>
                  </a:lnTo>
                  <a:lnTo>
                    <a:pt x="530" y="183"/>
                  </a:lnTo>
                  <a:lnTo>
                    <a:pt x="540" y="192"/>
                  </a:lnTo>
                  <a:lnTo>
                    <a:pt x="546" y="199"/>
                  </a:lnTo>
                  <a:lnTo>
                    <a:pt x="548" y="200"/>
                  </a:lnTo>
                  <a:lnTo>
                    <a:pt x="539" y="215"/>
                  </a:lnTo>
                  <a:lnTo>
                    <a:pt x="519" y="227"/>
                  </a:lnTo>
                  <a:lnTo>
                    <a:pt x="491" y="237"/>
                  </a:lnTo>
                  <a:lnTo>
                    <a:pt x="456" y="245"/>
                  </a:lnTo>
                  <a:lnTo>
                    <a:pt x="415" y="251"/>
                  </a:lnTo>
                  <a:lnTo>
                    <a:pt x="370" y="255"/>
                  </a:lnTo>
                  <a:lnTo>
                    <a:pt x="323" y="258"/>
                  </a:lnTo>
                  <a:lnTo>
                    <a:pt x="274" y="258"/>
                  </a:lnTo>
                  <a:lnTo>
                    <a:pt x="225" y="257"/>
                  </a:lnTo>
                  <a:lnTo>
                    <a:pt x="177" y="254"/>
                  </a:lnTo>
                  <a:lnTo>
                    <a:pt x="131" y="249"/>
                  </a:lnTo>
                  <a:lnTo>
                    <a:pt x="91" y="242"/>
                  </a:lnTo>
                  <a:lnTo>
                    <a:pt x="56" y="234"/>
                  </a:lnTo>
                  <a:lnTo>
                    <a:pt x="29" y="223"/>
                  </a:lnTo>
                  <a:lnTo>
                    <a:pt x="9" y="211"/>
                  </a:lnTo>
                  <a:lnTo>
                    <a:pt x="0" y="196"/>
                  </a:lnTo>
                </a:path>
              </a:pathLst>
            </a:custGeom>
            <a:pattFill prst="pct50">
              <a:fgClr>
                <a:srgbClr val="E000E0"/>
              </a:fgClr>
              <a:bgClr>
                <a:srgbClr val="FFFFFF"/>
              </a:bgClr>
            </a:pattFill>
            <a:ln w="1897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56" name="Freeform 66" descr="50%">
              <a:extLst>
                <a:ext uri="{FF2B5EF4-FFF2-40B4-BE49-F238E27FC236}">
                  <a16:creationId xmlns:a16="http://schemas.microsoft.com/office/drawing/2014/main" id="{E13DE902-CE1E-3D4A-0260-8399076C6FC3}"/>
                </a:ext>
              </a:extLst>
            </p:cNvPr>
            <p:cNvSpPr>
              <a:spLocks/>
            </p:cNvSpPr>
            <p:nvPr/>
          </p:nvSpPr>
          <p:spPr bwMode="auto">
            <a:xfrm>
              <a:off x="3018" y="2820"/>
              <a:ext cx="697" cy="79"/>
            </a:xfrm>
            <a:custGeom>
              <a:avLst/>
              <a:gdLst>
                <a:gd name="T0" fmla="*/ 74 w 697"/>
                <a:gd name="T1" fmla="*/ 0 h 79"/>
                <a:gd name="T2" fmla="*/ 0 w 697"/>
                <a:gd name="T3" fmla="*/ 76 h 79"/>
                <a:gd name="T4" fmla="*/ 696 w 697"/>
                <a:gd name="T5" fmla="*/ 78 h 79"/>
                <a:gd name="T6" fmla="*/ 621 w 697"/>
                <a:gd name="T7" fmla="*/ 3 h 79"/>
                <a:gd name="T8" fmla="*/ 74 w 697"/>
                <a:gd name="T9" fmla="*/ 0 h 79"/>
                <a:gd name="T10" fmla="*/ 74 w 697"/>
                <a:gd name="T11" fmla="*/ 0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7" h="79">
                  <a:moveTo>
                    <a:pt x="74" y="0"/>
                  </a:moveTo>
                  <a:lnTo>
                    <a:pt x="0" y="76"/>
                  </a:lnTo>
                  <a:lnTo>
                    <a:pt x="696" y="78"/>
                  </a:lnTo>
                  <a:lnTo>
                    <a:pt x="621" y="3"/>
                  </a:lnTo>
                  <a:lnTo>
                    <a:pt x="74" y="0"/>
                  </a:lnTo>
                </a:path>
              </a:pathLst>
            </a:custGeom>
            <a:pattFill prst="pct50">
              <a:fgClr>
                <a:srgbClr val="E000E0"/>
              </a:fgClr>
              <a:bgClr>
                <a:srgbClr val="FFFFFF"/>
              </a:bgClr>
            </a:pattFill>
            <a:ln>
              <a:noFill/>
            </a:ln>
            <a:effectLst/>
            <a:extLst>
              <a:ext uri="{91240B29-F687-4F45-9708-019B960494DF}">
                <a14:hiddenLine xmlns:a14="http://schemas.microsoft.com/office/drawing/2010/main" w="9525">
                  <a:solidFill>
                    <a:schemeClr val="tx1"/>
                  </a:solidFill>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57" name="Line 67">
              <a:extLst>
                <a:ext uri="{FF2B5EF4-FFF2-40B4-BE49-F238E27FC236}">
                  <a16:creationId xmlns:a16="http://schemas.microsoft.com/office/drawing/2014/main" id="{BEEEE5F5-E609-8631-FDF8-D5F81B782D24}"/>
                </a:ext>
              </a:extLst>
            </p:cNvPr>
            <p:cNvSpPr>
              <a:spLocks noChangeShapeType="1"/>
            </p:cNvSpPr>
            <p:nvPr/>
          </p:nvSpPr>
          <p:spPr bwMode="auto">
            <a:xfrm flipH="1">
              <a:off x="3018" y="2819"/>
              <a:ext cx="77" cy="77"/>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8" name="Line 68">
              <a:extLst>
                <a:ext uri="{FF2B5EF4-FFF2-40B4-BE49-F238E27FC236}">
                  <a16:creationId xmlns:a16="http://schemas.microsoft.com/office/drawing/2014/main" id="{C7B1522C-C35D-FE94-4DC3-ED88D88E353E}"/>
                </a:ext>
              </a:extLst>
            </p:cNvPr>
            <p:cNvSpPr>
              <a:spLocks noChangeShapeType="1"/>
            </p:cNvSpPr>
            <p:nvPr/>
          </p:nvSpPr>
          <p:spPr bwMode="auto">
            <a:xfrm>
              <a:off x="3638" y="2820"/>
              <a:ext cx="75" cy="78"/>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59" name="Group 69">
              <a:extLst>
                <a:ext uri="{FF2B5EF4-FFF2-40B4-BE49-F238E27FC236}">
                  <a16:creationId xmlns:a16="http://schemas.microsoft.com/office/drawing/2014/main" id="{C0D67137-D212-461D-0152-18D2818AD619}"/>
                </a:ext>
              </a:extLst>
            </p:cNvPr>
            <p:cNvGrpSpPr>
              <a:grpSpLocks/>
            </p:cNvGrpSpPr>
            <p:nvPr/>
          </p:nvGrpSpPr>
          <p:grpSpPr bwMode="auto">
            <a:xfrm>
              <a:off x="3313" y="2733"/>
              <a:ext cx="118" cy="126"/>
              <a:chOff x="3313" y="2733"/>
              <a:chExt cx="118" cy="126"/>
            </a:xfrm>
          </p:grpSpPr>
          <p:sp>
            <p:nvSpPr>
              <p:cNvPr id="12360" name="Oval 70" descr="50%">
                <a:extLst>
                  <a:ext uri="{FF2B5EF4-FFF2-40B4-BE49-F238E27FC236}">
                    <a16:creationId xmlns:a16="http://schemas.microsoft.com/office/drawing/2014/main" id="{56A215D1-EAD1-1140-0405-0440AB024DA6}"/>
                  </a:ext>
                </a:extLst>
              </p:cNvPr>
              <p:cNvSpPr>
                <a:spLocks noChangeArrowheads="1"/>
              </p:cNvSpPr>
              <p:nvPr/>
            </p:nvSpPr>
            <p:spPr bwMode="auto">
              <a:xfrm>
                <a:off x="3313" y="2733"/>
                <a:ext cx="118" cy="126"/>
              </a:xfrm>
              <a:prstGeom prst="ellipse">
                <a:avLst/>
              </a:prstGeom>
              <a:pattFill prst="pct50">
                <a:fgClr>
                  <a:srgbClr val="E000E0"/>
                </a:fgClr>
                <a:bgClr>
                  <a:srgbClr val="FFFFFF"/>
                </a:bgClr>
              </a:pattFill>
              <a:ln w="948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361" name="Line 71">
                <a:extLst>
                  <a:ext uri="{FF2B5EF4-FFF2-40B4-BE49-F238E27FC236}">
                    <a16:creationId xmlns:a16="http://schemas.microsoft.com/office/drawing/2014/main" id="{DB1272A9-C084-00EE-F17F-52B69D7E98A6}"/>
                  </a:ext>
                </a:extLst>
              </p:cNvPr>
              <p:cNvSpPr>
                <a:spLocks noChangeShapeType="1"/>
              </p:cNvSpPr>
              <p:nvPr/>
            </p:nvSpPr>
            <p:spPr bwMode="auto">
              <a:xfrm>
                <a:off x="3336" y="2795"/>
                <a:ext cx="72" cy="0"/>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2301" name="Group 72">
            <a:extLst>
              <a:ext uri="{FF2B5EF4-FFF2-40B4-BE49-F238E27FC236}">
                <a16:creationId xmlns:a16="http://schemas.microsoft.com/office/drawing/2014/main" id="{E2166522-59CD-71D5-0E23-05F66038CA5C}"/>
              </a:ext>
            </a:extLst>
          </p:cNvPr>
          <p:cNvGrpSpPr>
            <a:grpSpLocks/>
          </p:cNvGrpSpPr>
          <p:nvPr/>
        </p:nvGrpSpPr>
        <p:grpSpPr bwMode="auto">
          <a:xfrm>
            <a:off x="5799139" y="2889251"/>
            <a:ext cx="369887" cy="1065213"/>
            <a:chOff x="2962" y="2081"/>
            <a:chExt cx="257" cy="760"/>
          </a:xfrm>
        </p:grpSpPr>
        <p:sp>
          <p:nvSpPr>
            <p:cNvPr id="12347" name="Freeform 73" descr="50%">
              <a:extLst>
                <a:ext uri="{FF2B5EF4-FFF2-40B4-BE49-F238E27FC236}">
                  <a16:creationId xmlns:a16="http://schemas.microsoft.com/office/drawing/2014/main" id="{58FFB7E6-5C37-CD55-9316-518E45D41E1E}"/>
                </a:ext>
              </a:extLst>
            </p:cNvPr>
            <p:cNvSpPr>
              <a:spLocks/>
            </p:cNvSpPr>
            <p:nvPr/>
          </p:nvSpPr>
          <p:spPr bwMode="auto">
            <a:xfrm>
              <a:off x="2977" y="2167"/>
              <a:ext cx="242" cy="597"/>
            </a:xfrm>
            <a:custGeom>
              <a:avLst/>
              <a:gdLst>
                <a:gd name="T0" fmla="*/ 57 w 242"/>
                <a:gd name="T1" fmla="*/ 0 h 597"/>
                <a:gd name="T2" fmla="*/ 59 w 242"/>
                <a:gd name="T3" fmla="*/ 4 h 597"/>
                <a:gd name="T4" fmla="*/ 64 w 242"/>
                <a:gd name="T5" fmla="*/ 10 h 597"/>
                <a:gd name="T6" fmla="*/ 72 w 242"/>
                <a:gd name="T7" fmla="*/ 22 h 597"/>
                <a:gd name="T8" fmla="*/ 85 w 242"/>
                <a:gd name="T9" fmla="*/ 35 h 597"/>
                <a:gd name="T10" fmla="*/ 99 w 242"/>
                <a:gd name="T11" fmla="*/ 53 h 597"/>
                <a:gd name="T12" fmla="*/ 114 w 242"/>
                <a:gd name="T13" fmla="*/ 73 h 597"/>
                <a:gd name="T14" fmla="*/ 131 w 242"/>
                <a:gd name="T15" fmla="*/ 95 h 597"/>
                <a:gd name="T16" fmla="*/ 149 w 242"/>
                <a:gd name="T17" fmla="*/ 118 h 597"/>
                <a:gd name="T18" fmla="*/ 165 w 242"/>
                <a:gd name="T19" fmla="*/ 143 h 597"/>
                <a:gd name="T20" fmla="*/ 182 w 242"/>
                <a:gd name="T21" fmla="*/ 168 h 597"/>
                <a:gd name="T22" fmla="*/ 197 w 242"/>
                <a:gd name="T23" fmla="*/ 192 h 597"/>
                <a:gd name="T24" fmla="*/ 211 w 242"/>
                <a:gd name="T25" fmla="*/ 217 h 597"/>
                <a:gd name="T26" fmla="*/ 223 w 242"/>
                <a:gd name="T27" fmla="*/ 241 h 597"/>
                <a:gd name="T28" fmla="*/ 232 w 242"/>
                <a:gd name="T29" fmla="*/ 263 h 597"/>
                <a:gd name="T30" fmla="*/ 238 w 242"/>
                <a:gd name="T31" fmla="*/ 283 h 597"/>
                <a:gd name="T32" fmla="*/ 241 w 242"/>
                <a:gd name="T33" fmla="*/ 301 h 597"/>
                <a:gd name="T34" fmla="*/ 237 w 242"/>
                <a:gd name="T35" fmla="*/ 319 h 597"/>
                <a:gd name="T36" fmla="*/ 231 w 242"/>
                <a:gd name="T37" fmla="*/ 340 h 597"/>
                <a:gd name="T38" fmla="*/ 221 w 242"/>
                <a:gd name="T39" fmla="*/ 362 h 597"/>
                <a:gd name="T40" fmla="*/ 210 w 242"/>
                <a:gd name="T41" fmla="*/ 385 h 597"/>
                <a:gd name="T42" fmla="*/ 195 w 242"/>
                <a:gd name="T43" fmla="*/ 410 h 597"/>
                <a:gd name="T44" fmla="*/ 179 w 242"/>
                <a:gd name="T45" fmla="*/ 434 h 597"/>
                <a:gd name="T46" fmla="*/ 163 w 242"/>
                <a:gd name="T47" fmla="*/ 458 h 597"/>
                <a:gd name="T48" fmla="*/ 146 w 242"/>
                <a:gd name="T49" fmla="*/ 482 h 597"/>
                <a:gd name="T50" fmla="*/ 128 w 242"/>
                <a:gd name="T51" fmla="*/ 505 h 597"/>
                <a:gd name="T52" fmla="*/ 112 w 242"/>
                <a:gd name="T53" fmla="*/ 527 h 597"/>
                <a:gd name="T54" fmla="*/ 96 w 242"/>
                <a:gd name="T55" fmla="*/ 546 h 597"/>
                <a:gd name="T56" fmla="*/ 82 w 242"/>
                <a:gd name="T57" fmla="*/ 562 h 597"/>
                <a:gd name="T58" fmla="*/ 70 w 242"/>
                <a:gd name="T59" fmla="*/ 577 h 597"/>
                <a:gd name="T60" fmla="*/ 62 w 242"/>
                <a:gd name="T61" fmla="*/ 588 h 597"/>
                <a:gd name="T62" fmla="*/ 56 w 242"/>
                <a:gd name="T63" fmla="*/ 594 h 597"/>
                <a:gd name="T64" fmla="*/ 54 w 242"/>
                <a:gd name="T65" fmla="*/ 596 h 597"/>
                <a:gd name="T66" fmla="*/ 40 w 242"/>
                <a:gd name="T67" fmla="*/ 587 h 597"/>
                <a:gd name="T68" fmla="*/ 29 w 242"/>
                <a:gd name="T69" fmla="*/ 565 h 597"/>
                <a:gd name="T70" fmla="*/ 20 w 242"/>
                <a:gd name="T71" fmla="*/ 535 h 597"/>
                <a:gd name="T72" fmla="*/ 13 w 242"/>
                <a:gd name="T73" fmla="*/ 497 h 597"/>
                <a:gd name="T74" fmla="*/ 7 w 242"/>
                <a:gd name="T75" fmla="*/ 453 h 597"/>
                <a:gd name="T76" fmla="*/ 3 w 242"/>
                <a:gd name="T77" fmla="*/ 404 h 597"/>
                <a:gd name="T78" fmla="*/ 0 w 242"/>
                <a:gd name="T79" fmla="*/ 353 h 597"/>
                <a:gd name="T80" fmla="*/ 0 w 242"/>
                <a:gd name="T81" fmla="*/ 299 h 597"/>
                <a:gd name="T82" fmla="*/ 1 w 242"/>
                <a:gd name="T83" fmla="*/ 246 h 597"/>
                <a:gd name="T84" fmla="*/ 4 w 242"/>
                <a:gd name="T85" fmla="*/ 194 h 597"/>
                <a:gd name="T86" fmla="*/ 8 w 242"/>
                <a:gd name="T87" fmla="*/ 145 h 597"/>
                <a:gd name="T88" fmla="*/ 15 w 242"/>
                <a:gd name="T89" fmla="*/ 100 h 597"/>
                <a:gd name="T90" fmla="*/ 22 w 242"/>
                <a:gd name="T91" fmla="*/ 63 h 597"/>
                <a:gd name="T92" fmla="*/ 32 w 242"/>
                <a:gd name="T93" fmla="*/ 33 h 597"/>
                <a:gd name="T94" fmla="*/ 43 w 242"/>
                <a:gd name="T95" fmla="*/ 11 h 597"/>
                <a:gd name="T96" fmla="*/ 57 w 242"/>
                <a:gd name="T97" fmla="*/ 0 h 597"/>
                <a:gd name="T98" fmla="*/ 57 w 242"/>
                <a:gd name="T99" fmla="*/ 0 h 5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42" h="597">
                  <a:moveTo>
                    <a:pt x="57" y="0"/>
                  </a:moveTo>
                  <a:lnTo>
                    <a:pt x="59" y="4"/>
                  </a:lnTo>
                  <a:lnTo>
                    <a:pt x="64" y="10"/>
                  </a:lnTo>
                  <a:lnTo>
                    <a:pt x="72" y="22"/>
                  </a:lnTo>
                  <a:lnTo>
                    <a:pt x="85" y="35"/>
                  </a:lnTo>
                  <a:lnTo>
                    <a:pt x="99" y="53"/>
                  </a:lnTo>
                  <a:lnTo>
                    <a:pt x="114" y="73"/>
                  </a:lnTo>
                  <a:lnTo>
                    <a:pt x="131" y="95"/>
                  </a:lnTo>
                  <a:lnTo>
                    <a:pt x="149" y="118"/>
                  </a:lnTo>
                  <a:lnTo>
                    <a:pt x="165" y="143"/>
                  </a:lnTo>
                  <a:lnTo>
                    <a:pt x="182" y="168"/>
                  </a:lnTo>
                  <a:lnTo>
                    <a:pt x="197" y="192"/>
                  </a:lnTo>
                  <a:lnTo>
                    <a:pt x="211" y="217"/>
                  </a:lnTo>
                  <a:lnTo>
                    <a:pt x="223" y="241"/>
                  </a:lnTo>
                  <a:lnTo>
                    <a:pt x="232" y="263"/>
                  </a:lnTo>
                  <a:lnTo>
                    <a:pt x="238" y="283"/>
                  </a:lnTo>
                  <a:lnTo>
                    <a:pt x="241" y="301"/>
                  </a:lnTo>
                  <a:lnTo>
                    <a:pt x="237" y="319"/>
                  </a:lnTo>
                  <a:lnTo>
                    <a:pt x="231" y="340"/>
                  </a:lnTo>
                  <a:lnTo>
                    <a:pt x="221" y="362"/>
                  </a:lnTo>
                  <a:lnTo>
                    <a:pt x="210" y="385"/>
                  </a:lnTo>
                  <a:lnTo>
                    <a:pt x="195" y="410"/>
                  </a:lnTo>
                  <a:lnTo>
                    <a:pt x="179" y="434"/>
                  </a:lnTo>
                  <a:lnTo>
                    <a:pt x="163" y="458"/>
                  </a:lnTo>
                  <a:lnTo>
                    <a:pt x="146" y="482"/>
                  </a:lnTo>
                  <a:lnTo>
                    <a:pt x="128" y="505"/>
                  </a:lnTo>
                  <a:lnTo>
                    <a:pt x="112" y="527"/>
                  </a:lnTo>
                  <a:lnTo>
                    <a:pt x="96" y="546"/>
                  </a:lnTo>
                  <a:lnTo>
                    <a:pt x="82" y="562"/>
                  </a:lnTo>
                  <a:lnTo>
                    <a:pt x="70" y="577"/>
                  </a:lnTo>
                  <a:lnTo>
                    <a:pt x="62" y="588"/>
                  </a:lnTo>
                  <a:lnTo>
                    <a:pt x="56" y="594"/>
                  </a:lnTo>
                  <a:lnTo>
                    <a:pt x="54" y="596"/>
                  </a:lnTo>
                  <a:lnTo>
                    <a:pt x="40" y="587"/>
                  </a:lnTo>
                  <a:lnTo>
                    <a:pt x="29" y="565"/>
                  </a:lnTo>
                  <a:lnTo>
                    <a:pt x="20" y="535"/>
                  </a:lnTo>
                  <a:lnTo>
                    <a:pt x="13" y="497"/>
                  </a:lnTo>
                  <a:lnTo>
                    <a:pt x="7" y="453"/>
                  </a:lnTo>
                  <a:lnTo>
                    <a:pt x="3" y="404"/>
                  </a:lnTo>
                  <a:lnTo>
                    <a:pt x="0" y="353"/>
                  </a:lnTo>
                  <a:lnTo>
                    <a:pt x="0" y="299"/>
                  </a:lnTo>
                  <a:lnTo>
                    <a:pt x="1" y="246"/>
                  </a:lnTo>
                  <a:lnTo>
                    <a:pt x="4" y="194"/>
                  </a:lnTo>
                  <a:lnTo>
                    <a:pt x="8" y="145"/>
                  </a:lnTo>
                  <a:lnTo>
                    <a:pt x="15" y="100"/>
                  </a:lnTo>
                  <a:lnTo>
                    <a:pt x="22" y="63"/>
                  </a:lnTo>
                  <a:lnTo>
                    <a:pt x="32" y="33"/>
                  </a:lnTo>
                  <a:lnTo>
                    <a:pt x="43" y="11"/>
                  </a:lnTo>
                  <a:lnTo>
                    <a:pt x="57" y="0"/>
                  </a:lnTo>
                </a:path>
              </a:pathLst>
            </a:custGeom>
            <a:pattFill prst="pct50">
              <a:fgClr>
                <a:srgbClr val="00FF00"/>
              </a:fgClr>
              <a:bgClr>
                <a:srgbClr val="FFFFFF"/>
              </a:bgClr>
            </a:pattFill>
            <a:ln w="1897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48" name="Freeform 74" descr="50%">
              <a:extLst>
                <a:ext uri="{FF2B5EF4-FFF2-40B4-BE49-F238E27FC236}">
                  <a16:creationId xmlns:a16="http://schemas.microsoft.com/office/drawing/2014/main" id="{5F2E6AB8-658D-DC8A-8037-8C7A7BF9E739}"/>
                </a:ext>
              </a:extLst>
            </p:cNvPr>
            <p:cNvSpPr>
              <a:spLocks/>
            </p:cNvSpPr>
            <p:nvPr/>
          </p:nvSpPr>
          <p:spPr bwMode="auto">
            <a:xfrm>
              <a:off x="2962" y="2081"/>
              <a:ext cx="72" cy="758"/>
            </a:xfrm>
            <a:custGeom>
              <a:avLst/>
              <a:gdLst>
                <a:gd name="T0" fmla="*/ 71 w 72"/>
                <a:gd name="T1" fmla="*/ 83 h 758"/>
                <a:gd name="T2" fmla="*/ 0 w 72"/>
                <a:gd name="T3" fmla="*/ 0 h 758"/>
                <a:gd name="T4" fmla="*/ 0 w 72"/>
                <a:gd name="T5" fmla="*/ 757 h 758"/>
                <a:gd name="T6" fmla="*/ 70 w 72"/>
                <a:gd name="T7" fmla="*/ 676 h 758"/>
                <a:gd name="T8" fmla="*/ 71 w 72"/>
                <a:gd name="T9" fmla="*/ 83 h 758"/>
                <a:gd name="T10" fmla="*/ 71 w 72"/>
                <a:gd name="T11" fmla="*/ 83 h 75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758">
                  <a:moveTo>
                    <a:pt x="71" y="83"/>
                  </a:moveTo>
                  <a:lnTo>
                    <a:pt x="0" y="0"/>
                  </a:lnTo>
                  <a:lnTo>
                    <a:pt x="0" y="757"/>
                  </a:lnTo>
                  <a:lnTo>
                    <a:pt x="70" y="676"/>
                  </a:lnTo>
                  <a:lnTo>
                    <a:pt x="71" y="83"/>
                  </a:lnTo>
                </a:path>
              </a:pathLst>
            </a:custGeom>
            <a:pattFill prst="pct50">
              <a:fgClr>
                <a:srgbClr val="00FF00"/>
              </a:fgClr>
              <a:bgClr>
                <a:srgbClr val="FFFFFF"/>
              </a:bgClr>
            </a:pattFill>
            <a:ln>
              <a:noFill/>
            </a:ln>
            <a:effectLst/>
            <a:extLst>
              <a:ext uri="{91240B29-F687-4F45-9708-019B960494DF}">
                <a14:hiddenLine xmlns:a14="http://schemas.microsoft.com/office/drawing/2010/main" w="9525">
                  <a:solidFill>
                    <a:schemeClr val="tx1"/>
                  </a:solidFill>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49" name="Line 75">
              <a:extLst>
                <a:ext uri="{FF2B5EF4-FFF2-40B4-BE49-F238E27FC236}">
                  <a16:creationId xmlns:a16="http://schemas.microsoft.com/office/drawing/2014/main" id="{E056DB91-2F34-625D-1574-FE2899190570}"/>
                </a:ext>
              </a:extLst>
            </p:cNvPr>
            <p:cNvSpPr>
              <a:spLocks noChangeShapeType="1"/>
            </p:cNvSpPr>
            <p:nvPr/>
          </p:nvSpPr>
          <p:spPr bwMode="auto">
            <a:xfrm flipH="1" flipV="1">
              <a:off x="2963" y="2086"/>
              <a:ext cx="74" cy="84"/>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0" name="Line 76">
              <a:extLst>
                <a:ext uri="{FF2B5EF4-FFF2-40B4-BE49-F238E27FC236}">
                  <a16:creationId xmlns:a16="http://schemas.microsoft.com/office/drawing/2014/main" id="{894848F9-26B5-182D-6AD4-4157C439381A}"/>
                </a:ext>
              </a:extLst>
            </p:cNvPr>
            <p:cNvSpPr>
              <a:spLocks noChangeShapeType="1"/>
            </p:cNvSpPr>
            <p:nvPr/>
          </p:nvSpPr>
          <p:spPr bwMode="auto">
            <a:xfrm flipH="1">
              <a:off x="2963" y="2759"/>
              <a:ext cx="72" cy="82"/>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51" name="Group 77">
              <a:extLst>
                <a:ext uri="{FF2B5EF4-FFF2-40B4-BE49-F238E27FC236}">
                  <a16:creationId xmlns:a16="http://schemas.microsoft.com/office/drawing/2014/main" id="{21517EF2-D9CA-9AE6-B3B2-0D6D5AB739AC}"/>
                </a:ext>
              </a:extLst>
            </p:cNvPr>
            <p:cNvGrpSpPr>
              <a:grpSpLocks/>
            </p:cNvGrpSpPr>
            <p:nvPr/>
          </p:nvGrpSpPr>
          <p:grpSpPr bwMode="auto">
            <a:xfrm>
              <a:off x="2991" y="2402"/>
              <a:ext cx="116" cy="126"/>
              <a:chOff x="2991" y="2402"/>
              <a:chExt cx="116" cy="126"/>
            </a:xfrm>
          </p:grpSpPr>
          <p:sp>
            <p:nvSpPr>
              <p:cNvPr id="12352" name="Oval 78" descr="50%">
                <a:extLst>
                  <a:ext uri="{FF2B5EF4-FFF2-40B4-BE49-F238E27FC236}">
                    <a16:creationId xmlns:a16="http://schemas.microsoft.com/office/drawing/2014/main" id="{EE08C96A-3275-D5F3-7F3D-9A73300FAB4A}"/>
                  </a:ext>
                </a:extLst>
              </p:cNvPr>
              <p:cNvSpPr>
                <a:spLocks noChangeArrowheads="1"/>
              </p:cNvSpPr>
              <p:nvPr/>
            </p:nvSpPr>
            <p:spPr bwMode="auto">
              <a:xfrm>
                <a:off x="2991" y="2402"/>
                <a:ext cx="116" cy="126"/>
              </a:xfrm>
              <a:prstGeom prst="ellipse">
                <a:avLst/>
              </a:prstGeom>
              <a:pattFill prst="pct50">
                <a:fgClr>
                  <a:srgbClr val="00FF00"/>
                </a:fgClr>
                <a:bgClr>
                  <a:srgbClr val="FFFFFF"/>
                </a:bgClr>
              </a:pattFill>
              <a:ln w="948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353" name="Line 79">
                <a:extLst>
                  <a:ext uri="{FF2B5EF4-FFF2-40B4-BE49-F238E27FC236}">
                    <a16:creationId xmlns:a16="http://schemas.microsoft.com/office/drawing/2014/main" id="{0E5AD0A3-2FA1-806D-608D-678931284791}"/>
                  </a:ext>
                </a:extLst>
              </p:cNvPr>
              <p:cNvSpPr>
                <a:spLocks noChangeShapeType="1"/>
              </p:cNvSpPr>
              <p:nvPr/>
            </p:nvSpPr>
            <p:spPr bwMode="auto">
              <a:xfrm>
                <a:off x="3010" y="2463"/>
                <a:ext cx="80" cy="0"/>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54" name="Line 80">
                <a:extLst>
                  <a:ext uri="{FF2B5EF4-FFF2-40B4-BE49-F238E27FC236}">
                    <a16:creationId xmlns:a16="http://schemas.microsoft.com/office/drawing/2014/main" id="{7E2D6506-94CE-6D13-C643-81A9C6E8F435}"/>
                  </a:ext>
                </a:extLst>
              </p:cNvPr>
              <p:cNvSpPr>
                <a:spLocks noChangeShapeType="1"/>
              </p:cNvSpPr>
              <p:nvPr/>
            </p:nvSpPr>
            <p:spPr bwMode="auto">
              <a:xfrm>
                <a:off x="3047" y="2426"/>
                <a:ext cx="0" cy="87"/>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2302" name="Group 81">
            <a:extLst>
              <a:ext uri="{FF2B5EF4-FFF2-40B4-BE49-F238E27FC236}">
                <a16:creationId xmlns:a16="http://schemas.microsoft.com/office/drawing/2014/main" id="{B55D5DF2-DBD9-5960-E811-012FE7FCD81F}"/>
              </a:ext>
            </a:extLst>
          </p:cNvPr>
          <p:cNvGrpSpPr>
            <a:grpSpLocks/>
          </p:cNvGrpSpPr>
          <p:nvPr/>
        </p:nvGrpSpPr>
        <p:grpSpPr bwMode="auto">
          <a:xfrm>
            <a:off x="6594476" y="2897188"/>
            <a:ext cx="366713" cy="1058862"/>
            <a:chOff x="3513" y="2086"/>
            <a:chExt cx="255" cy="756"/>
          </a:xfrm>
        </p:grpSpPr>
        <p:sp>
          <p:nvSpPr>
            <p:cNvPr id="12339" name="Freeform 82" descr="50%">
              <a:extLst>
                <a:ext uri="{FF2B5EF4-FFF2-40B4-BE49-F238E27FC236}">
                  <a16:creationId xmlns:a16="http://schemas.microsoft.com/office/drawing/2014/main" id="{2368CEDE-D103-1844-A0F9-96D09F1A46AB}"/>
                </a:ext>
              </a:extLst>
            </p:cNvPr>
            <p:cNvSpPr>
              <a:spLocks/>
            </p:cNvSpPr>
            <p:nvPr/>
          </p:nvSpPr>
          <p:spPr bwMode="auto">
            <a:xfrm>
              <a:off x="3513" y="2167"/>
              <a:ext cx="240" cy="597"/>
            </a:xfrm>
            <a:custGeom>
              <a:avLst/>
              <a:gdLst>
                <a:gd name="T0" fmla="*/ 184 w 240"/>
                <a:gd name="T1" fmla="*/ 0 h 597"/>
                <a:gd name="T2" fmla="*/ 181 w 240"/>
                <a:gd name="T3" fmla="*/ 4 h 597"/>
                <a:gd name="T4" fmla="*/ 176 w 240"/>
                <a:gd name="T5" fmla="*/ 10 h 597"/>
                <a:gd name="T6" fmla="*/ 166 w 240"/>
                <a:gd name="T7" fmla="*/ 22 h 597"/>
                <a:gd name="T8" fmla="*/ 155 w 240"/>
                <a:gd name="T9" fmla="*/ 35 h 597"/>
                <a:gd name="T10" fmla="*/ 140 w 240"/>
                <a:gd name="T11" fmla="*/ 53 h 597"/>
                <a:gd name="T12" fmla="*/ 125 w 240"/>
                <a:gd name="T13" fmla="*/ 73 h 597"/>
                <a:gd name="T14" fmla="*/ 108 w 240"/>
                <a:gd name="T15" fmla="*/ 95 h 597"/>
                <a:gd name="T16" fmla="*/ 92 w 240"/>
                <a:gd name="T17" fmla="*/ 118 h 597"/>
                <a:gd name="T18" fmla="*/ 74 w 240"/>
                <a:gd name="T19" fmla="*/ 143 h 597"/>
                <a:gd name="T20" fmla="*/ 58 w 240"/>
                <a:gd name="T21" fmla="*/ 168 h 597"/>
                <a:gd name="T22" fmla="*/ 42 w 240"/>
                <a:gd name="T23" fmla="*/ 192 h 597"/>
                <a:gd name="T24" fmla="*/ 28 w 240"/>
                <a:gd name="T25" fmla="*/ 217 h 597"/>
                <a:gd name="T26" fmla="*/ 16 w 240"/>
                <a:gd name="T27" fmla="*/ 241 h 597"/>
                <a:gd name="T28" fmla="*/ 7 w 240"/>
                <a:gd name="T29" fmla="*/ 263 h 597"/>
                <a:gd name="T30" fmla="*/ 2 w 240"/>
                <a:gd name="T31" fmla="*/ 283 h 597"/>
                <a:gd name="T32" fmla="*/ 0 w 240"/>
                <a:gd name="T33" fmla="*/ 301 h 597"/>
                <a:gd name="T34" fmla="*/ 2 w 240"/>
                <a:gd name="T35" fmla="*/ 319 h 597"/>
                <a:gd name="T36" fmla="*/ 8 w 240"/>
                <a:gd name="T37" fmla="*/ 340 h 597"/>
                <a:gd name="T38" fmla="*/ 17 w 240"/>
                <a:gd name="T39" fmla="*/ 362 h 597"/>
                <a:gd name="T40" fmla="*/ 29 w 240"/>
                <a:gd name="T41" fmla="*/ 385 h 597"/>
                <a:gd name="T42" fmla="*/ 43 w 240"/>
                <a:gd name="T43" fmla="*/ 410 h 597"/>
                <a:gd name="T44" fmla="*/ 59 w 240"/>
                <a:gd name="T45" fmla="*/ 434 h 597"/>
                <a:gd name="T46" fmla="*/ 75 w 240"/>
                <a:gd name="T47" fmla="*/ 458 h 597"/>
                <a:gd name="T48" fmla="*/ 93 w 240"/>
                <a:gd name="T49" fmla="*/ 482 h 597"/>
                <a:gd name="T50" fmla="*/ 109 w 240"/>
                <a:gd name="T51" fmla="*/ 505 h 597"/>
                <a:gd name="T52" fmla="*/ 126 w 240"/>
                <a:gd name="T53" fmla="*/ 527 h 597"/>
                <a:gd name="T54" fmla="*/ 142 w 240"/>
                <a:gd name="T55" fmla="*/ 546 h 597"/>
                <a:gd name="T56" fmla="*/ 157 w 240"/>
                <a:gd name="T57" fmla="*/ 562 h 597"/>
                <a:gd name="T58" fmla="*/ 168 w 240"/>
                <a:gd name="T59" fmla="*/ 577 h 597"/>
                <a:gd name="T60" fmla="*/ 177 w 240"/>
                <a:gd name="T61" fmla="*/ 588 h 597"/>
                <a:gd name="T62" fmla="*/ 183 w 240"/>
                <a:gd name="T63" fmla="*/ 594 h 597"/>
                <a:gd name="T64" fmla="*/ 186 w 240"/>
                <a:gd name="T65" fmla="*/ 596 h 597"/>
                <a:gd name="T66" fmla="*/ 198 w 240"/>
                <a:gd name="T67" fmla="*/ 587 h 597"/>
                <a:gd name="T68" fmla="*/ 209 w 240"/>
                <a:gd name="T69" fmla="*/ 565 h 597"/>
                <a:gd name="T70" fmla="*/ 218 w 240"/>
                <a:gd name="T71" fmla="*/ 535 h 597"/>
                <a:gd name="T72" fmla="*/ 226 w 240"/>
                <a:gd name="T73" fmla="*/ 497 h 597"/>
                <a:gd name="T74" fmla="*/ 232 w 240"/>
                <a:gd name="T75" fmla="*/ 453 h 597"/>
                <a:gd name="T76" fmla="*/ 236 w 240"/>
                <a:gd name="T77" fmla="*/ 404 h 597"/>
                <a:gd name="T78" fmla="*/ 238 w 240"/>
                <a:gd name="T79" fmla="*/ 353 h 597"/>
                <a:gd name="T80" fmla="*/ 239 w 240"/>
                <a:gd name="T81" fmla="*/ 299 h 597"/>
                <a:gd name="T82" fmla="*/ 237 w 240"/>
                <a:gd name="T83" fmla="*/ 246 h 597"/>
                <a:gd name="T84" fmla="*/ 234 w 240"/>
                <a:gd name="T85" fmla="*/ 194 h 597"/>
                <a:gd name="T86" fmla="*/ 230 w 240"/>
                <a:gd name="T87" fmla="*/ 145 h 597"/>
                <a:gd name="T88" fmla="*/ 224 w 240"/>
                <a:gd name="T89" fmla="*/ 100 h 597"/>
                <a:gd name="T90" fmla="*/ 216 w 240"/>
                <a:gd name="T91" fmla="*/ 63 h 597"/>
                <a:gd name="T92" fmla="*/ 207 w 240"/>
                <a:gd name="T93" fmla="*/ 33 h 597"/>
                <a:gd name="T94" fmla="*/ 196 w 240"/>
                <a:gd name="T95" fmla="*/ 11 h 597"/>
                <a:gd name="T96" fmla="*/ 184 w 240"/>
                <a:gd name="T97" fmla="*/ 0 h 597"/>
                <a:gd name="T98" fmla="*/ 184 w 240"/>
                <a:gd name="T99" fmla="*/ 0 h 5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40" h="597">
                  <a:moveTo>
                    <a:pt x="184" y="0"/>
                  </a:moveTo>
                  <a:lnTo>
                    <a:pt x="181" y="4"/>
                  </a:lnTo>
                  <a:lnTo>
                    <a:pt x="176" y="10"/>
                  </a:lnTo>
                  <a:lnTo>
                    <a:pt x="166" y="22"/>
                  </a:lnTo>
                  <a:lnTo>
                    <a:pt x="155" y="35"/>
                  </a:lnTo>
                  <a:lnTo>
                    <a:pt x="140" y="53"/>
                  </a:lnTo>
                  <a:lnTo>
                    <a:pt x="125" y="73"/>
                  </a:lnTo>
                  <a:lnTo>
                    <a:pt x="108" y="95"/>
                  </a:lnTo>
                  <a:lnTo>
                    <a:pt x="92" y="118"/>
                  </a:lnTo>
                  <a:lnTo>
                    <a:pt x="74" y="143"/>
                  </a:lnTo>
                  <a:lnTo>
                    <a:pt x="58" y="168"/>
                  </a:lnTo>
                  <a:lnTo>
                    <a:pt x="42" y="192"/>
                  </a:lnTo>
                  <a:lnTo>
                    <a:pt x="28" y="217"/>
                  </a:lnTo>
                  <a:lnTo>
                    <a:pt x="16" y="241"/>
                  </a:lnTo>
                  <a:lnTo>
                    <a:pt x="7" y="263"/>
                  </a:lnTo>
                  <a:lnTo>
                    <a:pt x="2" y="283"/>
                  </a:lnTo>
                  <a:lnTo>
                    <a:pt x="0" y="301"/>
                  </a:lnTo>
                  <a:lnTo>
                    <a:pt x="2" y="319"/>
                  </a:lnTo>
                  <a:lnTo>
                    <a:pt x="8" y="340"/>
                  </a:lnTo>
                  <a:lnTo>
                    <a:pt x="17" y="362"/>
                  </a:lnTo>
                  <a:lnTo>
                    <a:pt x="29" y="385"/>
                  </a:lnTo>
                  <a:lnTo>
                    <a:pt x="43" y="410"/>
                  </a:lnTo>
                  <a:lnTo>
                    <a:pt x="59" y="434"/>
                  </a:lnTo>
                  <a:lnTo>
                    <a:pt x="75" y="458"/>
                  </a:lnTo>
                  <a:lnTo>
                    <a:pt x="93" y="482"/>
                  </a:lnTo>
                  <a:lnTo>
                    <a:pt x="109" y="505"/>
                  </a:lnTo>
                  <a:lnTo>
                    <a:pt x="126" y="527"/>
                  </a:lnTo>
                  <a:lnTo>
                    <a:pt x="142" y="546"/>
                  </a:lnTo>
                  <a:lnTo>
                    <a:pt x="157" y="562"/>
                  </a:lnTo>
                  <a:lnTo>
                    <a:pt x="168" y="577"/>
                  </a:lnTo>
                  <a:lnTo>
                    <a:pt x="177" y="588"/>
                  </a:lnTo>
                  <a:lnTo>
                    <a:pt x="183" y="594"/>
                  </a:lnTo>
                  <a:lnTo>
                    <a:pt x="186" y="596"/>
                  </a:lnTo>
                  <a:lnTo>
                    <a:pt x="198" y="587"/>
                  </a:lnTo>
                  <a:lnTo>
                    <a:pt x="209" y="565"/>
                  </a:lnTo>
                  <a:lnTo>
                    <a:pt x="218" y="535"/>
                  </a:lnTo>
                  <a:lnTo>
                    <a:pt x="226" y="497"/>
                  </a:lnTo>
                  <a:lnTo>
                    <a:pt x="232" y="453"/>
                  </a:lnTo>
                  <a:lnTo>
                    <a:pt x="236" y="404"/>
                  </a:lnTo>
                  <a:lnTo>
                    <a:pt x="238" y="353"/>
                  </a:lnTo>
                  <a:lnTo>
                    <a:pt x="239" y="299"/>
                  </a:lnTo>
                  <a:lnTo>
                    <a:pt x="237" y="246"/>
                  </a:lnTo>
                  <a:lnTo>
                    <a:pt x="234" y="194"/>
                  </a:lnTo>
                  <a:lnTo>
                    <a:pt x="230" y="145"/>
                  </a:lnTo>
                  <a:lnTo>
                    <a:pt x="224" y="100"/>
                  </a:lnTo>
                  <a:lnTo>
                    <a:pt x="216" y="63"/>
                  </a:lnTo>
                  <a:lnTo>
                    <a:pt x="207" y="33"/>
                  </a:lnTo>
                  <a:lnTo>
                    <a:pt x="196" y="11"/>
                  </a:lnTo>
                  <a:lnTo>
                    <a:pt x="184" y="0"/>
                  </a:lnTo>
                </a:path>
              </a:pathLst>
            </a:custGeom>
            <a:pattFill prst="pct50">
              <a:fgClr>
                <a:srgbClr val="00FF00"/>
              </a:fgClr>
              <a:bgClr>
                <a:srgbClr val="FFFFFF"/>
              </a:bgClr>
            </a:pattFill>
            <a:ln w="1897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40" name="Freeform 83" descr="50%">
              <a:extLst>
                <a:ext uri="{FF2B5EF4-FFF2-40B4-BE49-F238E27FC236}">
                  <a16:creationId xmlns:a16="http://schemas.microsoft.com/office/drawing/2014/main" id="{BDFAA0DF-5515-F306-EF17-D5FB2034A6B6}"/>
                </a:ext>
              </a:extLst>
            </p:cNvPr>
            <p:cNvSpPr>
              <a:spLocks/>
            </p:cNvSpPr>
            <p:nvPr/>
          </p:nvSpPr>
          <p:spPr bwMode="auto">
            <a:xfrm>
              <a:off x="3696" y="2086"/>
              <a:ext cx="72" cy="756"/>
            </a:xfrm>
            <a:custGeom>
              <a:avLst/>
              <a:gdLst>
                <a:gd name="T0" fmla="*/ 0 w 72"/>
                <a:gd name="T1" fmla="*/ 82 h 756"/>
                <a:gd name="T2" fmla="*/ 71 w 72"/>
                <a:gd name="T3" fmla="*/ 0 h 756"/>
                <a:gd name="T4" fmla="*/ 71 w 72"/>
                <a:gd name="T5" fmla="*/ 755 h 756"/>
                <a:gd name="T6" fmla="*/ 1 w 72"/>
                <a:gd name="T7" fmla="*/ 675 h 756"/>
                <a:gd name="T8" fmla="*/ 0 w 72"/>
                <a:gd name="T9" fmla="*/ 82 h 756"/>
                <a:gd name="T10" fmla="*/ 0 w 72"/>
                <a:gd name="T11" fmla="*/ 82 h 7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 h="756">
                  <a:moveTo>
                    <a:pt x="0" y="82"/>
                  </a:moveTo>
                  <a:lnTo>
                    <a:pt x="71" y="0"/>
                  </a:lnTo>
                  <a:lnTo>
                    <a:pt x="71" y="755"/>
                  </a:lnTo>
                  <a:lnTo>
                    <a:pt x="1" y="675"/>
                  </a:lnTo>
                  <a:lnTo>
                    <a:pt x="0" y="82"/>
                  </a:lnTo>
                </a:path>
              </a:pathLst>
            </a:custGeom>
            <a:pattFill prst="pct50">
              <a:fgClr>
                <a:srgbClr val="00FF00"/>
              </a:fgClr>
              <a:bgClr>
                <a:srgbClr val="FFFFFF"/>
              </a:bgClr>
            </a:pattFill>
            <a:ln>
              <a:noFill/>
            </a:ln>
            <a:effectLst/>
            <a:extLst>
              <a:ext uri="{91240B29-F687-4F45-9708-019B960494DF}">
                <a14:hiddenLine xmlns:a14="http://schemas.microsoft.com/office/drawing/2010/main" w="9525">
                  <a:solidFill>
                    <a:schemeClr val="tx1"/>
                  </a:solidFill>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41" name="Line 84">
              <a:extLst>
                <a:ext uri="{FF2B5EF4-FFF2-40B4-BE49-F238E27FC236}">
                  <a16:creationId xmlns:a16="http://schemas.microsoft.com/office/drawing/2014/main" id="{9DF0C361-6494-B9DE-7FC4-B725BDD001B8}"/>
                </a:ext>
              </a:extLst>
            </p:cNvPr>
            <p:cNvSpPr>
              <a:spLocks noChangeShapeType="1"/>
            </p:cNvSpPr>
            <p:nvPr/>
          </p:nvSpPr>
          <p:spPr bwMode="auto">
            <a:xfrm flipV="1">
              <a:off x="3694" y="2086"/>
              <a:ext cx="73" cy="84"/>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42" name="Line 85">
              <a:extLst>
                <a:ext uri="{FF2B5EF4-FFF2-40B4-BE49-F238E27FC236}">
                  <a16:creationId xmlns:a16="http://schemas.microsoft.com/office/drawing/2014/main" id="{1B5CD165-7980-BA3F-667F-80E44C3C6402}"/>
                </a:ext>
              </a:extLst>
            </p:cNvPr>
            <p:cNvSpPr>
              <a:spLocks noChangeShapeType="1"/>
            </p:cNvSpPr>
            <p:nvPr/>
          </p:nvSpPr>
          <p:spPr bwMode="auto">
            <a:xfrm>
              <a:off x="3696" y="2759"/>
              <a:ext cx="71" cy="82"/>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43" name="Group 86">
              <a:extLst>
                <a:ext uri="{FF2B5EF4-FFF2-40B4-BE49-F238E27FC236}">
                  <a16:creationId xmlns:a16="http://schemas.microsoft.com/office/drawing/2014/main" id="{17F3A712-FBD7-112F-27F6-816B6BCCD944}"/>
                </a:ext>
              </a:extLst>
            </p:cNvPr>
            <p:cNvGrpSpPr>
              <a:grpSpLocks/>
            </p:cNvGrpSpPr>
            <p:nvPr/>
          </p:nvGrpSpPr>
          <p:grpSpPr bwMode="auto">
            <a:xfrm>
              <a:off x="3610" y="2407"/>
              <a:ext cx="116" cy="126"/>
              <a:chOff x="3610" y="2407"/>
              <a:chExt cx="116" cy="126"/>
            </a:xfrm>
          </p:grpSpPr>
          <p:sp>
            <p:nvSpPr>
              <p:cNvPr id="12344" name="Oval 87" descr="50%">
                <a:extLst>
                  <a:ext uri="{FF2B5EF4-FFF2-40B4-BE49-F238E27FC236}">
                    <a16:creationId xmlns:a16="http://schemas.microsoft.com/office/drawing/2014/main" id="{0414DAA0-A1F6-5C01-99A8-1C8B34220109}"/>
                  </a:ext>
                </a:extLst>
              </p:cNvPr>
              <p:cNvSpPr>
                <a:spLocks noChangeArrowheads="1"/>
              </p:cNvSpPr>
              <p:nvPr/>
            </p:nvSpPr>
            <p:spPr bwMode="auto">
              <a:xfrm>
                <a:off x="3610" y="2407"/>
                <a:ext cx="116" cy="126"/>
              </a:xfrm>
              <a:prstGeom prst="ellipse">
                <a:avLst/>
              </a:prstGeom>
              <a:pattFill prst="pct50">
                <a:fgClr>
                  <a:srgbClr val="00FF00"/>
                </a:fgClr>
                <a:bgClr>
                  <a:srgbClr val="FFFFFF"/>
                </a:bgClr>
              </a:pattFill>
              <a:ln w="948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345" name="Line 88">
                <a:extLst>
                  <a:ext uri="{FF2B5EF4-FFF2-40B4-BE49-F238E27FC236}">
                    <a16:creationId xmlns:a16="http://schemas.microsoft.com/office/drawing/2014/main" id="{E02E508E-0E32-BE10-ACDC-FA273B86825B}"/>
                  </a:ext>
                </a:extLst>
              </p:cNvPr>
              <p:cNvSpPr>
                <a:spLocks noChangeShapeType="1"/>
              </p:cNvSpPr>
              <p:nvPr/>
            </p:nvSpPr>
            <p:spPr bwMode="auto">
              <a:xfrm>
                <a:off x="3629" y="2469"/>
                <a:ext cx="80" cy="0"/>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46" name="Line 89">
                <a:extLst>
                  <a:ext uri="{FF2B5EF4-FFF2-40B4-BE49-F238E27FC236}">
                    <a16:creationId xmlns:a16="http://schemas.microsoft.com/office/drawing/2014/main" id="{F9385E21-BFE7-F14C-9A74-319248A416FC}"/>
                  </a:ext>
                </a:extLst>
              </p:cNvPr>
              <p:cNvSpPr>
                <a:spLocks noChangeShapeType="1"/>
              </p:cNvSpPr>
              <p:nvPr/>
            </p:nvSpPr>
            <p:spPr bwMode="auto">
              <a:xfrm>
                <a:off x="3666" y="2432"/>
                <a:ext cx="0" cy="85"/>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12303" name="Group 90">
            <a:extLst>
              <a:ext uri="{FF2B5EF4-FFF2-40B4-BE49-F238E27FC236}">
                <a16:creationId xmlns:a16="http://schemas.microsoft.com/office/drawing/2014/main" id="{EEAC5647-A0D7-0898-9670-2EDC3CA20A6F}"/>
              </a:ext>
            </a:extLst>
          </p:cNvPr>
          <p:cNvGrpSpPr>
            <a:grpSpLocks/>
          </p:cNvGrpSpPr>
          <p:nvPr/>
        </p:nvGrpSpPr>
        <p:grpSpPr bwMode="auto">
          <a:xfrm>
            <a:off x="5880100" y="2814638"/>
            <a:ext cx="1004888" cy="385762"/>
            <a:chOff x="3018" y="2027"/>
            <a:chExt cx="697" cy="276"/>
          </a:xfrm>
        </p:grpSpPr>
        <p:sp>
          <p:nvSpPr>
            <p:cNvPr id="12332" name="Freeform 91" descr="50%">
              <a:extLst>
                <a:ext uri="{FF2B5EF4-FFF2-40B4-BE49-F238E27FC236}">
                  <a16:creationId xmlns:a16="http://schemas.microsoft.com/office/drawing/2014/main" id="{B011BE91-63A6-2643-0EB5-D18C356830DC}"/>
                </a:ext>
              </a:extLst>
            </p:cNvPr>
            <p:cNvSpPr>
              <a:spLocks/>
            </p:cNvSpPr>
            <p:nvPr/>
          </p:nvSpPr>
          <p:spPr bwMode="auto">
            <a:xfrm>
              <a:off x="3092" y="2044"/>
              <a:ext cx="549" cy="259"/>
            </a:xfrm>
            <a:custGeom>
              <a:avLst/>
              <a:gdLst>
                <a:gd name="T0" fmla="*/ 0 w 549"/>
                <a:gd name="T1" fmla="*/ 61 h 259"/>
                <a:gd name="T2" fmla="*/ 2 w 549"/>
                <a:gd name="T3" fmla="*/ 64 h 259"/>
                <a:gd name="T4" fmla="*/ 9 w 549"/>
                <a:gd name="T5" fmla="*/ 70 h 259"/>
                <a:gd name="T6" fmla="*/ 18 w 549"/>
                <a:gd name="T7" fmla="*/ 79 h 259"/>
                <a:gd name="T8" fmla="*/ 32 w 549"/>
                <a:gd name="T9" fmla="*/ 92 h 259"/>
                <a:gd name="T10" fmla="*/ 46 w 549"/>
                <a:gd name="T11" fmla="*/ 108 h 259"/>
                <a:gd name="T12" fmla="*/ 65 w 549"/>
                <a:gd name="T13" fmla="*/ 124 h 259"/>
                <a:gd name="T14" fmla="*/ 85 w 549"/>
                <a:gd name="T15" fmla="*/ 142 h 259"/>
                <a:gd name="T16" fmla="*/ 107 w 549"/>
                <a:gd name="T17" fmla="*/ 160 h 259"/>
                <a:gd name="T18" fmla="*/ 130 w 549"/>
                <a:gd name="T19" fmla="*/ 179 h 259"/>
                <a:gd name="T20" fmla="*/ 153 w 549"/>
                <a:gd name="T21" fmla="*/ 196 h 259"/>
                <a:gd name="T22" fmla="*/ 175 w 549"/>
                <a:gd name="T23" fmla="*/ 213 h 259"/>
                <a:gd name="T24" fmla="*/ 198 w 549"/>
                <a:gd name="T25" fmla="*/ 227 h 259"/>
                <a:gd name="T26" fmla="*/ 220 w 549"/>
                <a:gd name="T27" fmla="*/ 241 h 259"/>
                <a:gd name="T28" fmla="*/ 240 w 549"/>
                <a:gd name="T29" fmla="*/ 250 h 259"/>
                <a:gd name="T30" fmla="*/ 260 w 549"/>
                <a:gd name="T31" fmla="*/ 256 h 259"/>
                <a:gd name="T32" fmla="*/ 277 w 549"/>
                <a:gd name="T33" fmla="*/ 258 h 259"/>
                <a:gd name="T34" fmla="*/ 293 w 549"/>
                <a:gd name="T35" fmla="*/ 256 h 259"/>
                <a:gd name="T36" fmla="*/ 312 w 549"/>
                <a:gd name="T37" fmla="*/ 250 h 259"/>
                <a:gd name="T38" fmla="*/ 332 w 549"/>
                <a:gd name="T39" fmla="*/ 241 h 259"/>
                <a:gd name="T40" fmla="*/ 354 w 549"/>
                <a:gd name="T41" fmla="*/ 227 h 259"/>
                <a:gd name="T42" fmla="*/ 375 w 549"/>
                <a:gd name="T43" fmla="*/ 213 h 259"/>
                <a:gd name="T44" fmla="*/ 398 w 549"/>
                <a:gd name="T45" fmla="*/ 196 h 259"/>
                <a:gd name="T46" fmla="*/ 421 w 549"/>
                <a:gd name="T47" fmla="*/ 177 h 259"/>
                <a:gd name="T48" fmla="*/ 444 w 549"/>
                <a:gd name="T49" fmla="*/ 158 h 259"/>
                <a:gd name="T50" fmla="*/ 464 w 549"/>
                <a:gd name="T51" fmla="*/ 140 h 259"/>
                <a:gd name="T52" fmla="*/ 484 w 549"/>
                <a:gd name="T53" fmla="*/ 122 h 259"/>
                <a:gd name="T54" fmla="*/ 501 w 549"/>
                <a:gd name="T55" fmla="*/ 105 h 259"/>
                <a:gd name="T56" fmla="*/ 517 w 549"/>
                <a:gd name="T57" fmla="*/ 89 h 259"/>
                <a:gd name="T58" fmla="*/ 530 w 549"/>
                <a:gd name="T59" fmla="*/ 77 h 259"/>
                <a:gd name="T60" fmla="*/ 540 w 549"/>
                <a:gd name="T61" fmla="*/ 67 h 259"/>
                <a:gd name="T62" fmla="*/ 546 w 549"/>
                <a:gd name="T63" fmla="*/ 61 h 259"/>
                <a:gd name="T64" fmla="*/ 548 w 549"/>
                <a:gd name="T65" fmla="*/ 58 h 259"/>
                <a:gd name="T66" fmla="*/ 539 w 549"/>
                <a:gd name="T67" fmla="*/ 44 h 259"/>
                <a:gd name="T68" fmla="*/ 519 w 549"/>
                <a:gd name="T69" fmla="*/ 32 h 259"/>
                <a:gd name="T70" fmla="*/ 491 w 549"/>
                <a:gd name="T71" fmla="*/ 23 h 259"/>
                <a:gd name="T72" fmla="*/ 456 w 549"/>
                <a:gd name="T73" fmla="*/ 14 h 259"/>
                <a:gd name="T74" fmla="*/ 415 w 549"/>
                <a:gd name="T75" fmla="*/ 8 h 259"/>
                <a:gd name="T76" fmla="*/ 370 w 549"/>
                <a:gd name="T77" fmla="*/ 3 h 259"/>
                <a:gd name="T78" fmla="*/ 323 w 549"/>
                <a:gd name="T79" fmla="*/ 1 h 259"/>
                <a:gd name="T80" fmla="*/ 274 w 549"/>
                <a:gd name="T81" fmla="*/ 0 h 259"/>
                <a:gd name="T82" fmla="*/ 225 w 549"/>
                <a:gd name="T83" fmla="*/ 2 h 259"/>
                <a:gd name="T84" fmla="*/ 177 w 549"/>
                <a:gd name="T85" fmla="*/ 5 h 259"/>
                <a:gd name="T86" fmla="*/ 131 w 549"/>
                <a:gd name="T87" fmla="*/ 11 h 259"/>
                <a:gd name="T88" fmla="*/ 91 w 549"/>
                <a:gd name="T89" fmla="*/ 17 h 259"/>
                <a:gd name="T90" fmla="*/ 56 w 549"/>
                <a:gd name="T91" fmla="*/ 26 h 259"/>
                <a:gd name="T92" fmla="*/ 29 w 549"/>
                <a:gd name="T93" fmla="*/ 36 h 259"/>
                <a:gd name="T94" fmla="*/ 9 w 549"/>
                <a:gd name="T95" fmla="*/ 48 h 259"/>
                <a:gd name="T96" fmla="*/ 0 w 549"/>
                <a:gd name="T97" fmla="*/ 61 h 259"/>
                <a:gd name="T98" fmla="*/ 0 w 549"/>
                <a:gd name="T99" fmla="*/ 61 h 25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49" h="259">
                  <a:moveTo>
                    <a:pt x="0" y="61"/>
                  </a:moveTo>
                  <a:lnTo>
                    <a:pt x="2" y="64"/>
                  </a:lnTo>
                  <a:lnTo>
                    <a:pt x="9" y="70"/>
                  </a:lnTo>
                  <a:lnTo>
                    <a:pt x="18" y="79"/>
                  </a:lnTo>
                  <a:lnTo>
                    <a:pt x="32" y="92"/>
                  </a:lnTo>
                  <a:lnTo>
                    <a:pt x="46" y="108"/>
                  </a:lnTo>
                  <a:lnTo>
                    <a:pt x="65" y="124"/>
                  </a:lnTo>
                  <a:lnTo>
                    <a:pt x="85" y="142"/>
                  </a:lnTo>
                  <a:lnTo>
                    <a:pt x="107" y="160"/>
                  </a:lnTo>
                  <a:lnTo>
                    <a:pt x="130" y="179"/>
                  </a:lnTo>
                  <a:lnTo>
                    <a:pt x="153" y="196"/>
                  </a:lnTo>
                  <a:lnTo>
                    <a:pt x="175" y="213"/>
                  </a:lnTo>
                  <a:lnTo>
                    <a:pt x="198" y="227"/>
                  </a:lnTo>
                  <a:lnTo>
                    <a:pt x="220" y="241"/>
                  </a:lnTo>
                  <a:lnTo>
                    <a:pt x="240" y="250"/>
                  </a:lnTo>
                  <a:lnTo>
                    <a:pt x="260" y="256"/>
                  </a:lnTo>
                  <a:lnTo>
                    <a:pt x="277" y="258"/>
                  </a:lnTo>
                  <a:lnTo>
                    <a:pt x="293" y="256"/>
                  </a:lnTo>
                  <a:lnTo>
                    <a:pt x="312" y="250"/>
                  </a:lnTo>
                  <a:lnTo>
                    <a:pt x="332" y="241"/>
                  </a:lnTo>
                  <a:lnTo>
                    <a:pt x="354" y="227"/>
                  </a:lnTo>
                  <a:lnTo>
                    <a:pt x="375" y="213"/>
                  </a:lnTo>
                  <a:lnTo>
                    <a:pt x="398" y="196"/>
                  </a:lnTo>
                  <a:lnTo>
                    <a:pt x="421" y="177"/>
                  </a:lnTo>
                  <a:lnTo>
                    <a:pt x="444" y="158"/>
                  </a:lnTo>
                  <a:lnTo>
                    <a:pt x="464" y="140"/>
                  </a:lnTo>
                  <a:lnTo>
                    <a:pt x="484" y="122"/>
                  </a:lnTo>
                  <a:lnTo>
                    <a:pt x="501" y="105"/>
                  </a:lnTo>
                  <a:lnTo>
                    <a:pt x="517" y="89"/>
                  </a:lnTo>
                  <a:lnTo>
                    <a:pt x="530" y="77"/>
                  </a:lnTo>
                  <a:lnTo>
                    <a:pt x="540" y="67"/>
                  </a:lnTo>
                  <a:lnTo>
                    <a:pt x="546" y="61"/>
                  </a:lnTo>
                  <a:lnTo>
                    <a:pt x="548" y="58"/>
                  </a:lnTo>
                  <a:lnTo>
                    <a:pt x="539" y="44"/>
                  </a:lnTo>
                  <a:lnTo>
                    <a:pt x="519" y="32"/>
                  </a:lnTo>
                  <a:lnTo>
                    <a:pt x="491" y="23"/>
                  </a:lnTo>
                  <a:lnTo>
                    <a:pt x="456" y="14"/>
                  </a:lnTo>
                  <a:lnTo>
                    <a:pt x="415" y="8"/>
                  </a:lnTo>
                  <a:lnTo>
                    <a:pt x="370" y="3"/>
                  </a:lnTo>
                  <a:lnTo>
                    <a:pt x="323" y="1"/>
                  </a:lnTo>
                  <a:lnTo>
                    <a:pt x="274" y="0"/>
                  </a:lnTo>
                  <a:lnTo>
                    <a:pt x="225" y="2"/>
                  </a:lnTo>
                  <a:lnTo>
                    <a:pt x="177" y="5"/>
                  </a:lnTo>
                  <a:lnTo>
                    <a:pt x="131" y="11"/>
                  </a:lnTo>
                  <a:lnTo>
                    <a:pt x="91" y="17"/>
                  </a:lnTo>
                  <a:lnTo>
                    <a:pt x="56" y="26"/>
                  </a:lnTo>
                  <a:lnTo>
                    <a:pt x="29" y="36"/>
                  </a:lnTo>
                  <a:lnTo>
                    <a:pt x="9" y="48"/>
                  </a:lnTo>
                  <a:lnTo>
                    <a:pt x="0" y="61"/>
                  </a:lnTo>
                </a:path>
              </a:pathLst>
            </a:custGeom>
            <a:pattFill prst="pct50">
              <a:fgClr>
                <a:srgbClr val="E000E0"/>
              </a:fgClr>
              <a:bgClr>
                <a:srgbClr val="FFFFFF"/>
              </a:bgClr>
            </a:pattFill>
            <a:ln w="1897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33" name="Freeform 92" descr="50%">
              <a:extLst>
                <a:ext uri="{FF2B5EF4-FFF2-40B4-BE49-F238E27FC236}">
                  <a16:creationId xmlns:a16="http://schemas.microsoft.com/office/drawing/2014/main" id="{73CFACE6-386F-0E5F-245B-949EA697DC73}"/>
                </a:ext>
              </a:extLst>
            </p:cNvPr>
            <p:cNvSpPr>
              <a:spLocks/>
            </p:cNvSpPr>
            <p:nvPr/>
          </p:nvSpPr>
          <p:spPr bwMode="auto">
            <a:xfrm>
              <a:off x="3018" y="2027"/>
              <a:ext cx="697" cy="79"/>
            </a:xfrm>
            <a:custGeom>
              <a:avLst/>
              <a:gdLst>
                <a:gd name="T0" fmla="*/ 74 w 697"/>
                <a:gd name="T1" fmla="*/ 78 h 79"/>
                <a:gd name="T2" fmla="*/ 0 w 697"/>
                <a:gd name="T3" fmla="*/ 1 h 79"/>
                <a:gd name="T4" fmla="*/ 696 w 697"/>
                <a:gd name="T5" fmla="*/ 0 h 79"/>
                <a:gd name="T6" fmla="*/ 621 w 697"/>
                <a:gd name="T7" fmla="*/ 76 h 79"/>
                <a:gd name="T8" fmla="*/ 74 w 697"/>
                <a:gd name="T9" fmla="*/ 78 h 79"/>
                <a:gd name="T10" fmla="*/ 74 w 697"/>
                <a:gd name="T11" fmla="*/ 78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7" h="79">
                  <a:moveTo>
                    <a:pt x="74" y="78"/>
                  </a:moveTo>
                  <a:lnTo>
                    <a:pt x="0" y="1"/>
                  </a:lnTo>
                  <a:lnTo>
                    <a:pt x="696" y="0"/>
                  </a:lnTo>
                  <a:lnTo>
                    <a:pt x="621" y="76"/>
                  </a:lnTo>
                  <a:lnTo>
                    <a:pt x="74" y="78"/>
                  </a:lnTo>
                </a:path>
              </a:pathLst>
            </a:custGeom>
            <a:pattFill prst="pct50">
              <a:fgClr>
                <a:srgbClr val="E000E0"/>
              </a:fgClr>
              <a:bgClr>
                <a:srgbClr val="FFFFFF"/>
              </a:bgClr>
            </a:pattFill>
            <a:ln>
              <a:noFill/>
            </a:ln>
            <a:effectLst/>
            <a:extLst>
              <a:ext uri="{91240B29-F687-4F45-9708-019B960494DF}">
                <a14:hiddenLine xmlns:a14="http://schemas.microsoft.com/office/drawing/2010/main" w="9525">
                  <a:solidFill>
                    <a:schemeClr val="tx1"/>
                  </a:solidFill>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34" name="Line 93">
              <a:extLst>
                <a:ext uri="{FF2B5EF4-FFF2-40B4-BE49-F238E27FC236}">
                  <a16:creationId xmlns:a16="http://schemas.microsoft.com/office/drawing/2014/main" id="{D71799E6-C9DE-B782-DE27-7CE7B6383F05}"/>
                </a:ext>
              </a:extLst>
            </p:cNvPr>
            <p:cNvSpPr>
              <a:spLocks noChangeShapeType="1"/>
            </p:cNvSpPr>
            <p:nvPr/>
          </p:nvSpPr>
          <p:spPr bwMode="auto">
            <a:xfrm flipH="1" flipV="1">
              <a:off x="3018" y="2028"/>
              <a:ext cx="77" cy="79"/>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35" name="Line 94">
              <a:extLst>
                <a:ext uri="{FF2B5EF4-FFF2-40B4-BE49-F238E27FC236}">
                  <a16:creationId xmlns:a16="http://schemas.microsoft.com/office/drawing/2014/main" id="{DDEF7F21-A2E7-86A1-BF3A-206F242B2582}"/>
                </a:ext>
              </a:extLst>
            </p:cNvPr>
            <p:cNvSpPr>
              <a:spLocks noChangeShapeType="1"/>
            </p:cNvSpPr>
            <p:nvPr/>
          </p:nvSpPr>
          <p:spPr bwMode="auto">
            <a:xfrm flipV="1">
              <a:off x="3638" y="2027"/>
              <a:ext cx="75" cy="78"/>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36" name="Group 95">
              <a:extLst>
                <a:ext uri="{FF2B5EF4-FFF2-40B4-BE49-F238E27FC236}">
                  <a16:creationId xmlns:a16="http://schemas.microsoft.com/office/drawing/2014/main" id="{76ED6B37-D06B-200E-8E6A-0289FD944025}"/>
                </a:ext>
              </a:extLst>
            </p:cNvPr>
            <p:cNvGrpSpPr>
              <a:grpSpLocks/>
            </p:cNvGrpSpPr>
            <p:nvPr/>
          </p:nvGrpSpPr>
          <p:grpSpPr bwMode="auto">
            <a:xfrm>
              <a:off x="3310" y="2072"/>
              <a:ext cx="115" cy="126"/>
              <a:chOff x="3310" y="2072"/>
              <a:chExt cx="115" cy="126"/>
            </a:xfrm>
          </p:grpSpPr>
          <p:sp>
            <p:nvSpPr>
              <p:cNvPr id="12337" name="Oval 96" descr="50%">
                <a:extLst>
                  <a:ext uri="{FF2B5EF4-FFF2-40B4-BE49-F238E27FC236}">
                    <a16:creationId xmlns:a16="http://schemas.microsoft.com/office/drawing/2014/main" id="{9DB2151F-CB04-5963-1AEA-BC9795365AB0}"/>
                  </a:ext>
                </a:extLst>
              </p:cNvPr>
              <p:cNvSpPr>
                <a:spLocks noChangeArrowheads="1"/>
              </p:cNvSpPr>
              <p:nvPr/>
            </p:nvSpPr>
            <p:spPr bwMode="auto">
              <a:xfrm>
                <a:off x="3310" y="2072"/>
                <a:ext cx="115" cy="126"/>
              </a:xfrm>
              <a:prstGeom prst="ellipse">
                <a:avLst/>
              </a:prstGeom>
              <a:pattFill prst="pct50">
                <a:fgClr>
                  <a:srgbClr val="E000E0"/>
                </a:fgClr>
                <a:bgClr>
                  <a:srgbClr val="FFFFFF"/>
                </a:bgClr>
              </a:pattFill>
              <a:ln w="948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2338" name="Line 97">
                <a:extLst>
                  <a:ext uri="{FF2B5EF4-FFF2-40B4-BE49-F238E27FC236}">
                    <a16:creationId xmlns:a16="http://schemas.microsoft.com/office/drawing/2014/main" id="{936FBA64-66D8-192C-F34D-A05843592D79}"/>
                  </a:ext>
                </a:extLst>
              </p:cNvPr>
              <p:cNvSpPr>
                <a:spLocks noChangeShapeType="1"/>
              </p:cNvSpPr>
              <p:nvPr/>
            </p:nvSpPr>
            <p:spPr bwMode="auto">
              <a:xfrm>
                <a:off x="3331" y="2134"/>
                <a:ext cx="72" cy="0"/>
              </a:xfrm>
              <a:prstGeom prst="line">
                <a:avLst/>
              </a:prstGeom>
              <a:noFill/>
              <a:ln w="1897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12304" name="Freeform 98">
            <a:extLst>
              <a:ext uri="{FF2B5EF4-FFF2-40B4-BE49-F238E27FC236}">
                <a16:creationId xmlns:a16="http://schemas.microsoft.com/office/drawing/2014/main" id="{C195539B-69C6-A360-20E9-573542BDC24F}"/>
              </a:ext>
            </a:extLst>
          </p:cNvPr>
          <p:cNvSpPr>
            <a:spLocks/>
          </p:cNvSpPr>
          <p:nvPr/>
        </p:nvSpPr>
        <p:spPr bwMode="auto">
          <a:xfrm>
            <a:off x="6380164" y="3973513"/>
            <a:ext cx="796925" cy="354012"/>
          </a:xfrm>
          <a:custGeom>
            <a:avLst/>
            <a:gdLst>
              <a:gd name="T0" fmla="*/ 0 w 552"/>
              <a:gd name="T1" fmla="*/ 0 h 253"/>
              <a:gd name="T2" fmla="*/ 0 w 552"/>
              <a:gd name="T3" fmla="*/ 2147483647 h 253"/>
              <a:gd name="T4" fmla="*/ 2147483647 w 552"/>
              <a:gd name="T5" fmla="*/ 2147483647 h 253"/>
              <a:gd name="T6" fmla="*/ 2147483647 w 552"/>
              <a:gd name="T7" fmla="*/ 2147483647 h 25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52" h="253">
                <a:moveTo>
                  <a:pt x="0" y="0"/>
                </a:moveTo>
                <a:lnTo>
                  <a:pt x="0" y="252"/>
                </a:lnTo>
                <a:lnTo>
                  <a:pt x="551" y="252"/>
                </a:lnTo>
                <a:lnTo>
                  <a:pt x="551" y="247"/>
                </a:lnTo>
              </a:path>
            </a:pathLst>
          </a:custGeom>
          <a:noFill/>
          <a:ln w="18970" cap="flat" cmpd="sng">
            <a:solidFill>
              <a:srgbClr val="81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5" name="Freeform 99">
            <a:extLst>
              <a:ext uri="{FF2B5EF4-FFF2-40B4-BE49-F238E27FC236}">
                <a16:creationId xmlns:a16="http://schemas.microsoft.com/office/drawing/2014/main" id="{5912C9B3-361B-B7DB-9B8E-A688D7395D68}"/>
              </a:ext>
            </a:extLst>
          </p:cNvPr>
          <p:cNvSpPr>
            <a:spLocks/>
          </p:cNvSpPr>
          <p:nvPr/>
        </p:nvSpPr>
        <p:spPr bwMode="auto">
          <a:xfrm>
            <a:off x="6373814" y="2681289"/>
            <a:ext cx="739775" cy="1646237"/>
          </a:xfrm>
          <a:custGeom>
            <a:avLst/>
            <a:gdLst>
              <a:gd name="T0" fmla="*/ 0 w 512"/>
              <a:gd name="T1" fmla="*/ 2147483647 h 1176"/>
              <a:gd name="T2" fmla="*/ 0 w 512"/>
              <a:gd name="T3" fmla="*/ 0 h 1176"/>
              <a:gd name="T4" fmla="*/ 2147483647 w 512"/>
              <a:gd name="T5" fmla="*/ 0 h 1176"/>
              <a:gd name="T6" fmla="*/ 2147483647 w 512"/>
              <a:gd name="T7" fmla="*/ 2147483647 h 117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2" h="1176">
                <a:moveTo>
                  <a:pt x="0" y="142"/>
                </a:moveTo>
                <a:lnTo>
                  <a:pt x="0" y="0"/>
                </a:lnTo>
                <a:lnTo>
                  <a:pt x="511" y="0"/>
                </a:lnTo>
                <a:lnTo>
                  <a:pt x="511" y="1175"/>
                </a:lnTo>
              </a:path>
            </a:pathLst>
          </a:custGeom>
          <a:noFill/>
          <a:ln w="18970" cap="flat" cmpd="sng">
            <a:solidFill>
              <a:srgbClr val="81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6" name="Freeform 100">
            <a:extLst>
              <a:ext uri="{FF2B5EF4-FFF2-40B4-BE49-F238E27FC236}">
                <a16:creationId xmlns:a16="http://schemas.microsoft.com/office/drawing/2014/main" id="{1F718AB1-679C-064D-33CC-FC4C6FB4754A}"/>
              </a:ext>
            </a:extLst>
          </p:cNvPr>
          <p:cNvSpPr>
            <a:spLocks/>
          </p:cNvSpPr>
          <p:nvPr/>
        </p:nvSpPr>
        <p:spPr bwMode="auto">
          <a:xfrm>
            <a:off x="6961188" y="2609850"/>
            <a:ext cx="68262" cy="133350"/>
          </a:xfrm>
          <a:custGeom>
            <a:avLst/>
            <a:gdLst>
              <a:gd name="T0" fmla="*/ 2147483647 w 47"/>
              <a:gd name="T1" fmla="*/ 0 h 95"/>
              <a:gd name="T2" fmla="*/ 2147483647 w 47"/>
              <a:gd name="T3" fmla="*/ 2147483647 h 95"/>
              <a:gd name="T4" fmla="*/ 2147483647 w 47"/>
              <a:gd name="T5" fmla="*/ 2147483647 h 95"/>
              <a:gd name="T6" fmla="*/ 2147483647 w 47"/>
              <a:gd name="T7" fmla="*/ 2147483647 h 95"/>
              <a:gd name="T8" fmla="*/ 2147483647 w 47"/>
              <a:gd name="T9" fmla="*/ 2147483647 h 95"/>
              <a:gd name="T10" fmla="*/ 2147483647 w 47"/>
              <a:gd name="T11" fmla="*/ 2147483647 h 95"/>
              <a:gd name="T12" fmla="*/ 2147483647 w 47"/>
              <a:gd name="T13" fmla="*/ 2147483647 h 95"/>
              <a:gd name="T14" fmla="*/ 2147483647 w 47"/>
              <a:gd name="T15" fmla="*/ 2147483647 h 95"/>
              <a:gd name="T16" fmla="*/ 2147483647 w 47"/>
              <a:gd name="T17" fmla="*/ 2147483647 h 95"/>
              <a:gd name="T18" fmla="*/ 2147483647 w 47"/>
              <a:gd name="T19" fmla="*/ 2147483647 h 95"/>
              <a:gd name="T20" fmla="*/ 2147483647 w 47"/>
              <a:gd name="T21" fmla="*/ 2147483647 h 95"/>
              <a:gd name="T22" fmla="*/ 2147483647 w 47"/>
              <a:gd name="T23" fmla="*/ 2147483647 h 95"/>
              <a:gd name="T24" fmla="*/ 2147483647 w 47"/>
              <a:gd name="T25" fmla="*/ 2147483647 h 95"/>
              <a:gd name="T26" fmla="*/ 2147483647 w 47"/>
              <a:gd name="T27" fmla="*/ 2147483647 h 95"/>
              <a:gd name="T28" fmla="*/ 0 w 47"/>
              <a:gd name="T29" fmla="*/ 2147483647 h 95"/>
              <a:gd name="T30" fmla="*/ 0 w 47"/>
              <a:gd name="T31" fmla="*/ 2147483647 h 95"/>
              <a:gd name="T32" fmla="*/ 0 w 47"/>
              <a:gd name="T33" fmla="*/ 2147483647 h 95"/>
              <a:gd name="T34" fmla="*/ 0 w 47"/>
              <a:gd name="T35" fmla="*/ 2147483647 h 95"/>
              <a:gd name="T36" fmla="*/ 0 w 47"/>
              <a:gd name="T37" fmla="*/ 2147483647 h 95"/>
              <a:gd name="T38" fmla="*/ 2147483647 w 47"/>
              <a:gd name="T39" fmla="*/ 2147483647 h 95"/>
              <a:gd name="T40" fmla="*/ 2147483647 w 47"/>
              <a:gd name="T41" fmla="*/ 2147483647 h 95"/>
              <a:gd name="T42" fmla="*/ 2147483647 w 47"/>
              <a:gd name="T43" fmla="*/ 2147483647 h 95"/>
              <a:gd name="T44" fmla="*/ 2147483647 w 47"/>
              <a:gd name="T45" fmla="*/ 2147483647 h 95"/>
              <a:gd name="T46" fmla="*/ 2147483647 w 47"/>
              <a:gd name="T47" fmla="*/ 2147483647 h 95"/>
              <a:gd name="T48" fmla="*/ 2147483647 w 47"/>
              <a:gd name="T49" fmla="*/ 2147483647 h 95"/>
              <a:gd name="T50" fmla="*/ 2147483647 w 47"/>
              <a:gd name="T51" fmla="*/ 2147483647 h 95"/>
              <a:gd name="T52" fmla="*/ 2147483647 w 47"/>
              <a:gd name="T53" fmla="*/ 2147483647 h 95"/>
              <a:gd name="T54" fmla="*/ 2147483647 w 47"/>
              <a:gd name="T55" fmla="*/ 2147483647 h 95"/>
              <a:gd name="T56" fmla="*/ 2147483647 w 47"/>
              <a:gd name="T57" fmla="*/ 2147483647 h 95"/>
              <a:gd name="T58" fmla="*/ 2147483647 w 47"/>
              <a:gd name="T59" fmla="*/ 2147483647 h 95"/>
              <a:gd name="T60" fmla="*/ 2147483647 w 47"/>
              <a:gd name="T61" fmla="*/ 2147483647 h 95"/>
              <a:gd name="T62" fmla="*/ 2147483647 w 47"/>
              <a:gd name="T63" fmla="*/ 2147483647 h 95"/>
              <a:gd name="T64" fmla="*/ 2147483647 w 47"/>
              <a:gd name="T65" fmla="*/ 2147483647 h 9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7" h="95">
                <a:moveTo>
                  <a:pt x="45" y="0"/>
                </a:moveTo>
                <a:lnTo>
                  <a:pt x="40" y="1"/>
                </a:lnTo>
                <a:lnTo>
                  <a:pt x="35" y="1"/>
                </a:lnTo>
                <a:lnTo>
                  <a:pt x="30" y="3"/>
                </a:lnTo>
                <a:lnTo>
                  <a:pt x="27" y="4"/>
                </a:lnTo>
                <a:lnTo>
                  <a:pt x="22" y="6"/>
                </a:lnTo>
                <a:lnTo>
                  <a:pt x="18" y="8"/>
                </a:lnTo>
                <a:lnTo>
                  <a:pt x="15" y="11"/>
                </a:lnTo>
                <a:lnTo>
                  <a:pt x="13" y="13"/>
                </a:lnTo>
                <a:lnTo>
                  <a:pt x="9" y="18"/>
                </a:lnTo>
                <a:lnTo>
                  <a:pt x="7" y="21"/>
                </a:lnTo>
                <a:lnTo>
                  <a:pt x="4" y="25"/>
                </a:lnTo>
                <a:lnTo>
                  <a:pt x="3" y="29"/>
                </a:lnTo>
                <a:lnTo>
                  <a:pt x="1" y="34"/>
                </a:lnTo>
                <a:lnTo>
                  <a:pt x="0" y="38"/>
                </a:lnTo>
                <a:lnTo>
                  <a:pt x="0" y="43"/>
                </a:lnTo>
                <a:lnTo>
                  <a:pt x="0" y="48"/>
                </a:lnTo>
                <a:lnTo>
                  <a:pt x="0" y="52"/>
                </a:lnTo>
                <a:lnTo>
                  <a:pt x="0" y="57"/>
                </a:lnTo>
                <a:lnTo>
                  <a:pt x="1" y="62"/>
                </a:lnTo>
                <a:lnTo>
                  <a:pt x="3" y="67"/>
                </a:lnTo>
                <a:lnTo>
                  <a:pt x="4" y="71"/>
                </a:lnTo>
                <a:lnTo>
                  <a:pt x="7" y="75"/>
                </a:lnTo>
                <a:lnTo>
                  <a:pt x="9" y="78"/>
                </a:lnTo>
                <a:lnTo>
                  <a:pt x="13" y="81"/>
                </a:lnTo>
                <a:lnTo>
                  <a:pt x="16" y="84"/>
                </a:lnTo>
                <a:lnTo>
                  <a:pt x="19" y="87"/>
                </a:lnTo>
                <a:lnTo>
                  <a:pt x="22" y="89"/>
                </a:lnTo>
                <a:lnTo>
                  <a:pt x="27" y="91"/>
                </a:lnTo>
                <a:lnTo>
                  <a:pt x="31" y="93"/>
                </a:lnTo>
                <a:lnTo>
                  <a:pt x="36" y="94"/>
                </a:lnTo>
                <a:lnTo>
                  <a:pt x="41" y="94"/>
                </a:lnTo>
                <a:lnTo>
                  <a:pt x="46" y="94"/>
                </a:lnTo>
              </a:path>
            </a:pathLst>
          </a:custGeom>
          <a:noFill/>
          <a:ln w="18970" cap="flat" cmpd="sng">
            <a:solidFill>
              <a:srgbClr val="00E1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7" name="Freeform 101">
            <a:extLst>
              <a:ext uri="{FF2B5EF4-FFF2-40B4-BE49-F238E27FC236}">
                <a16:creationId xmlns:a16="http://schemas.microsoft.com/office/drawing/2014/main" id="{EDA413BD-E778-444C-F2FB-A5B965FCD850}"/>
              </a:ext>
            </a:extLst>
          </p:cNvPr>
          <p:cNvSpPr>
            <a:spLocks/>
          </p:cNvSpPr>
          <p:nvPr/>
        </p:nvSpPr>
        <p:spPr bwMode="auto">
          <a:xfrm>
            <a:off x="6897688" y="2741613"/>
            <a:ext cx="127000" cy="692150"/>
          </a:xfrm>
          <a:custGeom>
            <a:avLst/>
            <a:gdLst>
              <a:gd name="T0" fmla="*/ 0 w 88"/>
              <a:gd name="T1" fmla="*/ 2147483647 h 495"/>
              <a:gd name="T2" fmla="*/ 2147483647 w 88"/>
              <a:gd name="T3" fmla="*/ 2147483647 h 495"/>
              <a:gd name="T4" fmla="*/ 2147483647 w 88"/>
              <a:gd name="T5" fmla="*/ 0 h 495"/>
              <a:gd name="T6" fmla="*/ 0 60000 65536"/>
              <a:gd name="T7" fmla="*/ 0 60000 65536"/>
              <a:gd name="T8" fmla="*/ 0 60000 65536"/>
            </a:gdLst>
            <a:ahLst/>
            <a:cxnLst>
              <a:cxn ang="T6">
                <a:pos x="T0" y="T1"/>
              </a:cxn>
              <a:cxn ang="T7">
                <a:pos x="T2" y="T3"/>
              </a:cxn>
              <a:cxn ang="T8">
                <a:pos x="T4" y="T5"/>
              </a:cxn>
            </a:cxnLst>
            <a:rect l="0" t="0" r="r" b="b"/>
            <a:pathLst>
              <a:path w="88" h="495">
                <a:moveTo>
                  <a:pt x="0" y="494"/>
                </a:moveTo>
                <a:lnTo>
                  <a:pt x="87" y="494"/>
                </a:lnTo>
                <a:lnTo>
                  <a:pt x="87" y="0"/>
                </a:lnTo>
              </a:path>
            </a:pathLst>
          </a:custGeom>
          <a:noFill/>
          <a:ln w="18970" cap="flat" cmpd="sng">
            <a:solidFill>
              <a:srgbClr val="00E1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8" name="Freeform 102">
            <a:extLst>
              <a:ext uri="{FF2B5EF4-FFF2-40B4-BE49-F238E27FC236}">
                <a16:creationId xmlns:a16="http://schemas.microsoft.com/office/drawing/2014/main" id="{4BFB3703-4700-E8D4-8447-C7396EF481C1}"/>
              </a:ext>
            </a:extLst>
          </p:cNvPr>
          <p:cNvSpPr>
            <a:spLocks/>
          </p:cNvSpPr>
          <p:nvPr/>
        </p:nvSpPr>
        <p:spPr bwMode="auto">
          <a:xfrm>
            <a:off x="5675314" y="2414589"/>
            <a:ext cx="1501775" cy="1012825"/>
          </a:xfrm>
          <a:custGeom>
            <a:avLst/>
            <a:gdLst>
              <a:gd name="T0" fmla="*/ 2147483647 w 1041"/>
              <a:gd name="T1" fmla="*/ 2147483647 h 723"/>
              <a:gd name="T2" fmla="*/ 0 w 1041"/>
              <a:gd name="T3" fmla="*/ 2147483647 h 723"/>
              <a:gd name="T4" fmla="*/ 0 w 1041"/>
              <a:gd name="T5" fmla="*/ 0 h 723"/>
              <a:gd name="T6" fmla="*/ 2147483647 w 1041"/>
              <a:gd name="T7" fmla="*/ 0 h 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41" h="723">
                <a:moveTo>
                  <a:pt x="113" y="722"/>
                </a:moveTo>
                <a:lnTo>
                  <a:pt x="0" y="722"/>
                </a:lnTo>
                <a:lnTo>
                  <a:pt x="0" y="0"/>
                </a:lnTo>
                <a:lnTo>
                  <a:pt x="1040" y="0"/>
                </a:lnTo>
              </a:path>
            </a:pathLst>
          </a:custGeom>
          <a:noFill/>
          <a:ln w="18970" cap="flat" cmpd="sng">
            <a:solidFill>
              <a:srgbClr val="00C2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309" name="Line 103">
            <a:extLst>
              <a:ext uri="{FF2B5EF4-FFF2-40B4-BE49-F238E27FC236}">
                <a16:creationId xmlns:a16="http://schemas.microsoft.com/office/drawing/2014/main" id="{1814565D-5EB7-B362-3DE5-265974BA0D45}"/>
              </a:ext>
            </a:extLst>
          </p:cNvPr>
          <p:cNvSpPr>
            <a:spLocks noChangeShapeType="1"/>
          </p:cNvSpPr>
          <p:nvPr/>
        </p:nvSpPr>
        <p:spPr bwMode="auto">
          <a:xfrm flipV="1">
            <a:off x="7027863" y="2414589"/>
            <a:ext cx="0" cy="193675"/>
          </a:xfrm>
          <a:prstGeom prst="line">
            <a:avLst/>
          </a:prstGeom>
          <a:noFill/>
          <a:ln w="18970">
            <a:solidFill>
              <a:srgbClr val="00E1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0" name="Text Box 104">
            <a:extLst>
              <a:ext uri="{FF2B5EF4-FFF2-40B4-BE49-F238E27FC236}">
                <a16:creationId xmlns:a16="http://schemas.microsoft.com/office/drawing/2014/main" id="{87E6551E-86AB-966F-A4B3-19C793F7807F}"/>
              </a:ext>
            </a:extLst>
          </p:cNvPr>
          <p:cNvSpPr txBox="1">
            <a:spLocks noChangeArrowheads="1"/>
          </p:cNvSpPr>
          <p:nvPr/>
        </p:nvSpPr>
        <p:spPr bwMode="auto">
          <a:xfrm>
            <a:off x="4478339" y="2370138"/>
            <a:ext cx="112712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buClr>
                <a:srgbClr val="0000FF"/>
              </a:buClr>
              <a:buSzPct val="90000"/>
              <a:buFont typeface="Monotype Sorts" pitchFamily="2" charset="2"/>
              <a:buNone/>
            </a:pPr>
            <a:r>
              <a:rPr lang="en-US" altLang="en-US" sz="1700" b="1">
                <a:solidFill>
                  <a:srgbClr val="000000"/>
                </a:solidFill>
                <a:latin typeface="Times New Roman" panose="02020603050405020304" pitchFamily="18" charset="0"/>
              </a:rPr>
              <a:t>Hyperbolic Q-pole</a:t>
            </a:r>
            <a:endParaRPr lang="en-US" altLang="en-US" sz="2200">
              <a:latin typeface="Times New Roman" panose="02020603050405020304" pitchFamily="18" charset="0"/>
            </a:endParaRPr>
          </a:p>
        </p:txBody>
      </p:sp>
      <p:sp>
        <p:nvSpPr>
          <p:cNvPr id="12311" name="Line 105">
            <a:extLst>
              <a:ext uri="{FF2B5EF4-FFF2-40B4-BE49-F238E27FC236}">
                <a16:creationId xmlns:a16="http://schemas.microsoft.com/office/drawing/2014/main" id="{CDEBAB73-CB88-5BCB-E8F3-6822B3540F00}"/>
              </a:ext>
            </a:extLst>
          </p:cNvPr>
          <p:cNvSpPr>
            <a:spLocks noChangeShapeType="1"/>
          </p:cNvSpPr>
          <p:nvPr/>
        </p:nvSpPr>
        <p:spPr bwMode="auto">
          <a:xfrm>
            <a:off x="7435850" y="2338388"/>
            <a:ext cx="1047750" cy="0"/>
          </a:xfrm>
          <a:prstGeom prst="line">
            <a:avLst/>
          </a:prstGeom>
          <a:noFill/>
          <a:ln w="948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2" name="Line 106">
            <a:extLst>
              <a:ext uri="{FF2B5EF4-FFF2-40B4-BE49-F238E27FC236}">
                <a16:creationId xmlns:a16="http://schemas.microsoft.com/office/drawing/2014/main" id="{5B31B1F2-43C9-33BE-42C6-297E4BE0E6CF}"/>
              </a:ext>
            </a:extLst>
          </p:cNvPr>
          <p:cNvSpPr>
            <a:spLocks noChangeShapeType="1"/>
          </p:cNvSpPr>
          <p:nvPr/>
        </p:nvSpPr>
        <p:spPr bwMode="auto">
          <a:xfrm>
            <a:off x="7440614" y="2155825"/>
            <a:ext cx="1171575" cy="0"/>
          </a:xfrm>
          <a:prstGeom prst="line">
            <a:avLst/>
          </a:prstGeom>
          <a:noFill/>
          <a:ln w="948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3" name="Line 107">
            <a:extLst>
              <a:ext uri="{FF2B5EF4-FFF2-40B4-BE49-F238E27FC236}">
                <a16:creationId xmlns:a16="http://schemas.microsoft.com/office/drawing/2014/main" id="{C9EB4960-9002-13E5-278A-C8579453F4C1}"/>
              </a:ext>
            </a:extLst>
          </p:cNvPr>
          <p:cNvSpPr>
            <a:spLocks noChangeShapeType="1"/>
          </p:cNvSpPr>
          <p:nvPr/>
        </p:nvSpPr>
        <p:spPr bwMode="auto">
          <a:xfrm>
            <a:off x="8372475" y="2201863"/>
            <a:ext cx="0" cy="133350"/>
          </a:xfrm>
          <a:prstGeom prst="line">
            <a:avLst/>
          </a:prstGeom>
          <a:noFill/>
          <a:ln w="948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4" name="Line 108">
            <a:extLst>
              <a:ext uri="{FF2B5EF4-FFF2-40B4-BE49-F238E27FC236}">
                <a16:creationId xmlns:a16="http://schemas.microsoft.com/office/drawing/2014/main" id="{DB2B2055-A345-2831-F7B7-56BBBD4EC842}"/>
              </a:ext>
            </a:extLst>
          </p:cNvPr>
          <p:cNvSpPr>
            <a:spLocks noChangeShapeType="1"/>
          </p:cNvSpPr>
          <p:nvPr/>
        </p:nvSpPr>
        <p:spPr bwMode="auto">
          <a:xfrm flipV="1">
            <a:off x="8378825" y="2428876"/>
            <a:ext cx="0" cy="206375"/>
          </a:xfrm>
          <a:prstGeom prst="line">
            <a:avLst/>
          </a:prstGeom>
          <a:noFill/>
          <a:ln w="948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5" name="Text Box 109">
            <a:extLst>
              <a:ext uri="{FF2B5EF4-FFF2-40B4-BE49-F238E27FC236}">
                <a16:creationId xmlns:a16="http://schemas.microsoft.com/office/drawing/2014/main" id="{190E9CD5-49AD-6AB8-CD3A-FD75F2980AD7}"/>
              </a:ext>
            </a:extLst>
          </p:cNvPr>
          <p:cNvSpPr txBox="1">
            <a:spLocks noChangeArrowheads="1"/>
          </p:cNvSpPr>
          <p:nvPr/>
        </p:nvSpPr>
        <p:spPr bwMode="auto">
          <a:xfrm>
            <a:off x="8081964" y="2489200"/>
            <a:ext cx="274637" cy="414338"/>
          </a:xfrm>
          <a:prstGeom prst="rect">
            <a:avLst/>
          </a:prstGeom>
          <a:noFill/>
          <a:ln>
            <a:noFill/>
          </a:ln>
          <a:effectLst>
            <a:outerShdw dist="94621" dir="2700000" algn="ctr" rotWithShape="0">
              <a:srgbClr val="40404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buClr>
                <a:srgbClr val="000000"/>
              </a:buClr>
              <a:buSzPct val="90000"/>
              <a:buFont typeface="Monotype Sorts" pitchFamily="2" charset="2"/>
              <a:buNone/>
            </a:pPr>
            <a:r>
              <a:rPr lang="en-US" altLang="en-US" sz="1300" b="1">
                <a:solidFill>
                  <a:srgbClr val="000000"/>
                </a:solidFill>
                <a:latin typeface="Times New Roman" panose="02020603050405020304" pitchFamily="18" charset="0"/>
              </a:rPr>
              <a:t>+ U</a:t>
            </a:r>
            <a:endParaRPr lang="en-US" altLang="en-US" sz="2200">
              <a:latin typeface="Times New Roman" panose="02020603050405020304" pitchFamily="18" charset="0"/>
            </a:endParaRPr>
          </a:p>
        </p:txBody>
      </p:sp>
      <p:sp>
        <p:nvSpPr>
          <p:cNvPr id="12316" name="Line 110">
            <a:extLst>
              <a:ext uri="{FF2B5EF4-FFF2-40B4-BE49-F238E27FC236}">
                <a16:creationId xmlns:a16="http://schemas.microsoft.com/office/drawing/2014/main" id="{0BE90582-5655-5E1B-E08E-8259ECBF0652}"/>
              </a:ext>
            </a:extLst>
          </p:cNvPr>
          <p:cNvSpPr>
            <a:spLocks noChangeShapeType="1"/>
          </p:cNvSpPr>
          <p:nvPr/>
        </p:nvSpPr>
        <p:spPr bwMode="auto">
          <a:xfrm>
            <a:off x="8550275" y="1981201"/>
            <a:ext cx="0" cy="174625"/>
          </a:xfrm>
          <a:prstGeom prst="line">
            <a:avLst/>
          </a:prstGeom>
          <a:noFill/>
          <a:ln w="9485">
            <a:solidFill>
              <a:srgbClr val="006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7" name="Line 111">
            <a:extLst>
              <a:ext uri="{FF2B5EF4-FFF2-40B4-BE49-F238E27FC236}">
                <a16:creationId xmlns:a16="http://schemas.microsoft.com/office/drawing/2014/main" id="{6BE779E8-ACF0-C5EF-FE7D-7707C651E003}"/>
              </a:ext>
            </a:extLst>
          </p:cNvPr>
          <p:cNvSpPr>
            <a:spLocks noChangeShapeType="1"/>
          </p:cNvSpPr>
          <p:nvPr/>
        </p:nvSpPr>
        <p:spPr bwMode="auto">
          <a:xfrm flipV="1">
            <a:off x="8556625" y="2422525"/>
            <a:ext cx="0" cy="222250"/>
          </a:xfrm>
          <a:prstGeom prst="line">
            <a:avLst/>
          </a:prstGeom>
          <a:noFill/>
          <a:ln w="9485">
            <a:solidFill>
              <a:srgbClr val="0042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8" name="Line 112">
            <a:extLst>
              <a:ext uri="{FF2B5EF4-FFF2-40B4-BE49-F238E27FC236}">
                <a16:creationId xmlns:a16="http://schemas.microsoft.com/office/drawing/2014/main" id="{B2C57F9F-8F88-30B6-5E07-B5AC967DD4AB}"/>
              </a:ext>
            </a:extLst>
          </p:cNvPr>
          <p:cNvSpPr>
            <a:spLocks noChangeShapeType="1"/>
          </p:cNvSpPr>
          <p:nvPr/>
        </p:nvSpPr>
        <p:spPr bwMode="auto">
          <a:xfrm>
            <a:off x="7416800" y="4418013"/>
            <a:ext cx="965200" cy="0"/>
          </a:xfrm>
          <a:prstGeom prst="line">
            <a:avLst/>
          </a:prstGeom>
          <a:noFill/>
          <a:ln w="9485">
            <a:solidFill>
              <a:srgbClr val="00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19" name="Line 113">
            <a:extLst>
              <a:ext uri="{FF2B5EF4-FFF2-40B4-BE49-F238E27FC236}">
                <a16:creationId xmlns:a16="http://schemas.microsoft.com/office/drawing/2014/main" id="{4125B865-ED08-145B-68AF-2FB12F52BA76}"/>
              </a:ext>
            </a:extLst>
          </p:cNvPr>
          <p:cNvSpPr>
            <a:spLocks noChangeShapeType="1"/>
          </p:cNvSpPr>
          <p:nvPr/>
        </p:nvSpPr>
        <p:spPr bwMode="auto">
          <a:xfrm>
            <a:off x="8316913" y="4197350"/>
            <a:ext cx="0" cy="133350"/>
          </a:xfrm>
          <a:prstGeom prst="line">
            <a:avLst/>
          </a:prstGeom>
          <a:noFill/>
          <a:ln w="948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20" name="Line 114">
            <a:extLst>
              <a:ext uri="{FF2B5EF4-FFF2-40B4-BE49-F238E27FC236}">
                <a16:creationId xmlns:a16="http://schemas.microsoft.com/office/drawing/2014/main" id="{F3D5BB6A-6D57-C514-4951-E68B52DAB97B}"/>
              </a:ext>
            </a:extLst>
          </p:cNvPr>
          <p:cNvSpPr>
            <a:spLocks noChangeShapeType="1"/>
          </p:cNvSpPr>
          <p:nvPr/>
        </p:nvSpPr>
        <p:spPr bwMode="auto">
          <a:xfrm flipV="1">
            <a:off x="8324850" y="4424363"/>
            <a:ext cx="0" cy="207962"/>
          </a:xfrm>
          <a:prstGeom prst="line">
            <a:avLst/>
          </a:prstGeom>
          <a:noFill/>
          <a:ln w="948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21" name="Text Box 115">
            <a:extLst>
              <a:ext uri="{FF2B5EF4-FFF2-40B4-BE49-F238E27FC236}">
                <a16:creationId xmlns:a16="http://schemas.microsoft.com/office/drawing/2014/main" id="{D445581C-C027-88DD-F2AC-74BD738C2888}"/>
              </a:ext>
            </a:extLst>
          </p:cNvPr>
          <p:cNvSpPr txBox="1">
            <a:spLocks noChangeArrowheads="1"/>
          </p:cNvSpPr>
          <p:nvPr/>
        </p:nvSpPr>
        <p:spPr bwMode="auto">
          <a:xfrm>
            <a:off x="8072439" y="3922714"/>
            <a:ext cx="236537" cy="415925"/>
          </a:xfrm>
          <a:prstGeom prst="rect">
            <a:avLst/>
          </a:prstGeom>
          <a:noFill/>
          <a:ln>
            <a:noFill/>
          </a:ln>
          <a:effectLst>
            <a:outerShdw dist="94621" dir="2700000" algn="ctr" rotWithShape="0">
              <a:srgbClr val="40404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lstStyle>
            <a:lvl1pPr defTabSz="360363" eaLnBrk="0" hangingPunct="0">
              <a:defRPr>
                <a:solidFill>
                  <a:schemeClr val="tx1"/>
                </a:solidFill>
                <a:latin typeface="Arial" panose="020B0604020202020204" pitchFamily="34" charset="0"/>
              </a:defRPr>
            </a:lvl1pPr>
            <a:lvl2pPr marL="742950" indent="-285750" defTabSz="360363" eaLnBrk="0" hangingPunct="0">
              <a:defRPr>
                <a:solidFill>
                  <a:schemeClr val="tx1"/>
                </a:solidFill>
                <a:latin typeface="Arial" panose="020B0604020202020204" pitchFamily="34" charset="0"/>
              </a:defRPr>
            </a:lvl2pPr>
            <a:lvl3pPr marL="1143000" indent="-228600" defTabSz="360363" eaLnBrk="0" hangingPunct="0">
              <a:defRPr>
                <a:solidFill>
                  <a:schemeClr val="tx1"/>
                </a:solidFill>
                <a:latin typeface="Arial" panose="020B0604020202020204" pitchFamily="34" charset="0"/>
              </a:defRPr>
            </a:lvl3pPr>
            <a:lvl4pPr marL="1600200" indent="-228600" defTabSz="360363" eaLnBrk="0" hangingPunct="0">
              <a:defRPr>
                <a:solidFill>
                  <a:schemeClr val="tx1"/>
                </a:solidFill>
                <a:latin typeface="Arial" panose="020B0604020202020204" pitchFamily="34" charset="0"/>
              </a:defRPr>
            </a:lvl4pPr>
            <a:lvl5pPr marL="2057400" indent="-228600" defTabSz="360363" eaLnBrk="0" hangingPunct="0">
              <a:defRPr>
                <a:solidFill>
                  <a:schemeClr val="tx1"/>
                </a:solidFill>
                <a:latin typeface="Arial" panose="020B0604020202020204" pitchFamily="34" charset="0"/>
              </a:defRPr>
            </a:lvl5pPr>
            <a:lvl6pPr marL="2514600" indent="-228600" defTabSz="360363" eaLnBrk="0" fontAlgn="base" hangingPunct="0">
              <a:spcBef>
                <a:spcPct val="0"/>
              </a:spcBef>
              <a:spcAft>
                <a:spcPct val="0"/>
              </a:spcAft>
              <a:defRPr>
                <a:solidFill>
                  <a:schemeClr val="tx1"/>
                </a:solidFill>
                <a:latin typeface="Arial" panose="020B0604020202020204" pitchFamily="34" charset="0"/>
              </a:defRPr>
            </a:lvl6pPr>
            <a:lvl7pPr marL="2971800" indent="-228600" defTabSz="360363" eaLnBrk="0" fontAlgn="base" hangingPunct="0">
              <a:spcBef>
                <a:spcPct val="0"/>
              </a:spcBef>
              <a:spcAft>
                <a:spcPct val="0"/>
              </a:spcAft>
              <a:defRPr>
                <a:solidFill>
                  <a:schemeClr val="tx1"/>
                </a:solidFill>
                <a:latin typeface="Arial" panose="020B0604020202020204" pitchFamily="34" charset="0"/>
              </a:defRPr>
            </a:lvl7pPr>
            <a:lvl8pPr marL="3429000" indent="-228600" defTabSz="360363" eaLnBrk="0" fontAlgn="base" hangingPunct="0">
              <a:spcBef>
                <a:spcPct val="0"/>
              </a:spcBef>
              <a:spcAft>
                <a:spcPct val="0"/>
              </a:spcAft>
              <a:defRPr>
                <a:solidFill>
                  <a:schemeClr val="tx1"/>
                </a:solidFill>
                <a:latin typeface="Arial" panose="020B0604020202020204" pitchFamily="34" charset="0"/>
              </a:defRPr>
            </a:lvl8pPr>
            <a:lvl9pPr marL="3886200" indent="-228600" defTabSz="360363" eaLnBrk="0" fontAlgn="base" hangingPunct="0">
              <a:spcBef>
                <a:spcPct val="0"/>
              </a:spcBef>
              <a:spcAft>
                <a:spcPct val="0"/>
              </a:spcAft>
              <a:defRPr>
                <a:solidFill>
                  <a:schemeClr val="tx1"/>
                </a:solidFill>
                <a:latin typeface="Arial" panose="020B0604020202020204" pitchFamily="34" charset="0"/>
              </a:defRPr>
            </a:lvl9pPr>
          </a:lstStyle>
          <a:p>
            <a:pPr>
              <a:buClr>
                <a:srgbClr val="000000"/>
              </a:buClr>
              <a:buSzPct val="90000"/>
              <a:buFont typeface="Monotype Sorts" pitchFamily="2" charset="2"/>
              <a:buNone/>
            </a:pPr>
            <a:r>
              <a:rPr lang="en-US" altLang="en-US" sz="1300" b="1">
                <a:solidFill>
                  <a:srgbClr val="000000"/>
                </a:solidFill>
                <a:latin typeface="Times New Roman" panose="02020603050405020304" pitchFamily="18" charset="0"/>
              </a:rPr>
              <a:t>- U</a:t>
            </a:r>
            <a:endParaRPr lang="en-US" altLang="en-US" sz="2200">
              <a:latin typeface="Times New Roman" panose="02020603050405020304" pitchFamily="18" charset="0"/>
            </a:endParaRPr>
          </a:p>
        </p:txBody>
      </p:sp>
      <p:sp>
        <p:nvSpPr>
          <p:cNvPr id="12322" name="Line 116">
            <a:extLst>
              <a:ext uri="{FF2B5EF4-FFF2-40B4-BE49-F238E27FC236}">
                <a16:creationId xmlns:a16="http://schemas.microsoft.com/office/drawing/2014/main" id="{907A4E95-A87D-8805-5C73-7BC761D0986C}"/>
              </a:ext>
            </a:extLst>
          </p:cNvPr>
          <p:cNvSpPr>
            <a:spLocks noChangeShapeType="1"/>
          </p:cNvSpPr>
          <p:nvPr/>
        </p:nvSpPr>
        <p:spPr bwMode="auto">
          <a:xfrm>
            <a:off x="8485188" y="4143375"/>
            <a:ext cx="0" cy="171450"/>
          </a:xfrm>
          <a:prstGeom prst="line">
            <a:avLst/>
          </a:prstGeom>
          <a:noFill/>
          <a:ln w="9485">
            <a:solidFill>
              <a:srgbClr val="006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23" name="Line 117">
            <a:extLst>
              <a:ext uri="{FF2B5EF4-FFF2-40B4-BE49-F238E27FC236}">
                <a16:creationId xmlns:a16="http://schemas.microsoft.com/office/drawing/2014/main" id="{928449C8-38AD-C9E7-3F9D-DFAD66A6E23F}"/>
              </a:ext>
            </a:extLst>
          </p:cNvPr>
          <p:cNvSpPr>
            <a:spLocks noChangeShapeType="1"/>
          </p:cNvSpPr>
          <p:nvPr/>
        </p:nvSpPr>
        <p:spPr bwMode="auto">
          <a:xfrm flipV="1">
            <a:off x="8493125" y="4638675"/>
            <a:ext cx="0" cy="222250"/>
          </a:xfrm>
          <a:prstGeom prst="line">
            <a:avLst/>
          </a:prstGeom>
          <a:noFill/>
          <a:ln w="9485">
            <a:solidFill>
              <a:srgbClr val="0042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324" name="Line 118">
            <a:extLst>
              <a:ext uri="{FF2B5EF4-FFF2-40B4-BE49-F238E27FC236}">
                <a16:creationId xmlns:a16="http://schemas.microsoft.com/office/drawing/2014/main" id="{89269927-0DA2-D5A1-8932-2C9252772E17}"/>
              </a:ext>
            </a:extLst>
          </p:cNvPr>
          <p:cNvSpPr>
            <a:spLocks noChangeShapeType="1"/>
          </p:cNvSpPr>
          <p:nvPr/>
        </p:nvSpPr>
        <p:spPr bwMode="auto">
          <a:xfrm>
            <a:off x="7434263" y="4610100"/>
            <a:ext cx="1168400" cy="0"/>
          </a:xfrm>
          <a:prstGeom prst="line">
            <a:avLst/>
          </a:prstGeom>
          <a:noFill/>
          <a:ln w="9485">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445" name="Text Box 119">
            <a:extLst>
              <a:ext uri="{FF2B5EF4-FFF2-40B4-BE49-F238E27FC236}">
                <a16:creationId xmlns:a16="http://schemas.microsoft.com/office/drawing/2014/main" id="{3BE3F51E-DB74-1044-23DB-0EB314EE9A65}"/>
              </a:ext>
            </a:extLst>
          </p:cNvPr>
          <p:cNvSpPr txBox="1">
            <a:spLocks noChangeArrowheads="1"/>
          </p:cNvSpPr>
          <p:nvPr/>
        </p:nvSpPr>
        <p:spPr bwMode="auto">
          <a:xfrm>
            <a:off x="8810626" y="3863976"/>
            <a:ext cx="1787525"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360363" eaLnBrk="0" hangingPunct="0">
              <a:defRPr>
                <a:solidFill>
                  <a:schemeClr val="tx1"/>
                </a:solidFill>
                <a:latin typeface="Arial" pitchFamily="34" charset="0"/>
              </a:defRPr>
            </a:lvl1pPr>
            <a:lvl2pPr marL="742950" indent="-285750" defTabSz="360363" eaLnBrk="0" hangingPunct="0">
              <a:defRPr>
                <a:solidFill>
                  <a:schemeClr val="tx1"/>
                </a:solidFill>
                <a:latin typeface="Arial" pitchFamily="34" charset="0"/>
              </a:defRPr>
            </a:lvl2pPr>
            <a:lvl3pPr marL="1143000" indent="-228600" defTabSz="360363" eaLnBrk="0" hangingPunct="0">
              <a:defRPr>
                <a:solidFill>
                  <a:schemeClr val="tx1"/>
                </a:solidFill>
                <a:latin typeface="Arial" pitchFamily="34" charset="0"/>
              </a:defRPr>
            </a:lvl3pPr>
            <a:lvl4pPr marL="1600200" indent="-228600" defTabSz="360363" eaLnBrk="0" hangingPunct="0">
              <a:defRPr>
                <a:solidFill>
                  <a:schemeClr val="tx1"/>
                </a:solidFill>
                <a:latin typeface="Arial" pitchFamily="34" charset="0"/>
              </a:defRPr>
            </a:lvl4pPr>
            <a:lvl5pPr marL="2057400" indent="-228600" defTabSz="360363" eaLnBrk="0" hangingPunct="0">
              <a:defRPr>
                <a:solidFill>
                  <a:schemeClr val="tx1"/>
                </a:solidFill>
                <a:latin typeface="Arial" pitchFamily="34" charset="0"/>
              </a:defRPr>
            </a:lvl5pPr>
            <a:lvl6pPr marL="2514600" indent="-228600" defTabSz="360363" eaLnBrk="0" fontAlgn="base" hangingPunct="0">
              <a:spcBef>
                <a:spcPct val="0"/>
              </a:spcBef>
              <a:spcAft>
                <a:spcPct val="0"/>
              </a:spcAft>
              <a:defRPr>
                <a:solidFill>
                  <a:schemeClr val="tx1"/>
                </a:solidFill>
                <a:latin typeface="Arial" pitchFamily="34" charset="0"/>
              </a:defRPr>
            </a:lvl6pPr>
            <a:lvl7pPr marL="2971800" indent="-228600" defTabSz="360363" eaLnBrk="0" fontAlgn="base" hangingPunct="0">
              <a:spcBef>
                <a:spcPct val="0"/>
              </a:spcBef>
              <a:spcAft>
                <a:spcPct val="0"/>
              </a:spcAft>
              <a:defRPr>
                <a:solidFill>
                  <a:schemeClr val="tx1"/>
                </a:solidFill>
                <a:latin typeface="Arial" pitchFamily="34" charset="0"/>
              </a:defRPr>
            </a:lvl7pPr>
            <a:lvl8pPr marL="3429000" indent="-228600" defTabSz="360363" eaLnBrk="0" fontAlgn="base" hangingPunct="0">
              <a:spcBef>
                <a:spcPct val="0"/>
              </a:spcBef>
              <a:spcAft>
                <a:spcPct val="0"/>
              </a:spcAft>
              <a:defRPr>
                <a:solidFill>
                  <a:schemeClr val="tx1"/>
                </a:solidFill>
                <a:latin typeface="Arial" pitchFamily="34" charset="0"/>
              </a:defRPr>
            </a:lvl8pPr>
            <a:lvl9pPr marL="3886200" indent="-228600" defTabSz="360363" eaLnBrk="0" fontAlgn="base" hangingPunct="0">
              <a:spcBef>
                <a:spcPct val="0"/>
              </a:spcBef>
              <a:spcAft>
                <a:spcPct val="0"/>
              </a:spcAft>
              <a:defRPr>
                <a:solidFill>
                  <a:schemeClr val="tx1"/>
                </a:solidFill>
                <a:latin typeface="Arial" pitchFamily="34" charset="0"/>
              </a:defRPr>
            </a:lvl9pPr>
          </a:lstStyle>
          <a:p>
            <a:pPr>
              <a:buClr>
                <a:srgbClr val="000000"/>
              </a:buClr>
              <a:buSzPct val="90000"/>
              <a:buFont typeface="Monotype Sorts" pitchFamily="2" charset="2"/>
              <a:buNone/>
              <a:defRPr/>
            </a:pPr>
            <a:r>
              <a:rPr lang="en-US" sz="1400" dirty="0">
                <a:latin typeface="+mn-lt"/>
              </a:rPr>
              <a:t>Y-axis field removes ions above a certain mass</a:t>
            </a:r>
          </a:p>
        </p:txBody>
      </p:sp>
      <p:sp>
        <p:nvSpPr>
          <p:cNvPr id="17446" name="Text Box 120">
            <a:extLst>
              <a:ext uri="{FF2B5EF4-FFF2-40B4-BE49-F238E27FC236}">
                <a16:creationId xmlns:a16="http://schemas.microsoft.com/office/drawing/2014/main" id="{C84CC61C-FD70-BF6E-2A77-1D20D85C3EDA}"/>
              </a:ext>
            </a:extLst>
          </p:cNvPr>
          <p:cNvSpPr txBox="1">
            <a:spLocks noChangeArrowheads="1"/>
          </p:cNvSpPr>
          <p:nvPr/>
        </p:nvSpPr>
        <p:spPr bwMode="auto">
          <a:xfrm>
            <a:off x="8786814" y="2125664"/>
            <a:ext cx="1798637"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defTabSz="360363" eaLnBrk="0" hangingPunct="0">
              <a:defRPr>
                <a:solidFill>
                  <a:schemeClr val="tx1"/>
                </a:solidFill>
                <a:latin typeface="Arial" pitchFamily="34" charset="0"/>
              </a:defRPr>
            </a:lvl1pPr>
            <a:lvl2pPr marL="742950" indent="-285750" defTabSz="360363" eaLnBrk="0" hangingPunct="0">
              <a:defRPr>
                <a:solidFill>
                  <a:schemeClr val="tx1"/>
                </a:solidFill>
                <a:latin typeface="Arial" pitchFamily="34" charset="0"/>
              </a:defRPr>
            </a:lvl2pPr>
            <a:lvl3pPr marL="1143000" indent="-228600" defTabSz="360363" eaLnBrk="0" hangingPunct="0">
              <a:defRPr>
                <a:solidFill>
                  <a:schemeClr val="tx1"/>
                </a:solidFill>
                <a:latin typeface="Arial" pitchFamily="34" charset="0"/>
              </a:defRPr>
            </a:lvl3pPr>
            <a:lvl4pPr marL="1600200" indent="-228600" defTabSz="360363" eaLnBrk="0" hangingPunct="0">
              <a:defRPr>
                <a:solidFill>
                  <a:schemeClr val="tx1"/>
                </a:solidFill>
                <a:latin typeface="Arial" pitchFamily="34" charset="0"/>
              </a:defRPr>
            </a:lvl4pPr>
            <a:lvl5pPr marL="2057400" indent="-228600" defTabSz="360363" eaLnBrk="0" hangingPunct="0">
              <a:defRPr>
                <a:solidFill>
                  <a:schemeClr val="tx1"/>
                </a:solidFill>
                <a:latin typeface="Arial" pitchFamily="34" charset="0"/>
              </a:defRPr>
            </a:lvl5pPr>
            <a:lvl6pPr marL="2514600" indent="-228600" defTabSz="360363" eaLnBrk="0" fontAlgn="base" hangingPunct="0">
              <a:spcBef>
                <a:spcPct val="0"/>
              </a:spcBef>
              <a:spcAft>
                <a:spcPct val="0"/>
              </a:spcAft>
              <a:defRPr>
                <a:solidFill>
                  <a:schemeClr val="tx1"/>
                </a:solidFill>
                <a:latin typeface="Arial" pitchFamily="34" charset="0"/>
              </a:defRPr>
            </a:lvl6pPr>
            <a:lvl7pPr marL="2971800" indent="-228600" defTabSz="360363" eaLnBrk="0" fontAlgn="base" hangingPunct="0">
              <a:spcBef>
                <a:spcPct val="0"/>
              </a:spcBef>
              <a:spcAft>
                <a:spcPct val="0"/>
              </a:spcAft>
              <a:defRPr>
                <a:solidFill>
                  <a:schemeClr val="tx1"/>
                </a:solidFill>
                <a:latin typeface="Arial" pitchFamily="34" charset="0"/>
              </a:defRPr>
            </a:lvl7pPr>
            <a:lvl8pPr marL="3429000" indent="-228600" defTabSz="360363" eaLnBrk="0" fontAlgn="base" hangingPunct="0">
              <a:spcBef>
                <a:spcPct val="0"/>
              </a:spcBef>
              <a:spcAft>
                <a:spcPct val="0"/>
              </a:spcAft>
              <a:defRPr>
                <a:solidFill>
                  <a:schemeClr val="tx1"/>
                </a:solidFill>
                <a:latin typeface="Arial" pitchFamily="34" charset="0"/>
              </a:defRPr>
            </a:lvl8pPr>
            <a:lvl9pPr marL="3886200" indent="-228600" defTabSz="360363" eaLnBrk="0" fontAlgn="base" hangingPunct="0">
              <a:spcBef>
                <a:spcPct val="0"/>
              </a:spcBef>
              <a:spcAft>
                <a:spcPct val="0"/>
              </a:spcAft>
              <a:defRPr>
                <a:solidFill>
                  <a:schemeClr val="tx1"/>
                </a:solidFill>
                <a:latin typeface="Arial" pitchFamily="34" charset="0"/>
              </a:defRPr>
            </a:lvl9pPr>
          </a:lstStyle>
          <a:p>
            <a:pPr>
              <a:buClr>
                <a:srgbClr val="000000"/>
              </a:buClr>
              <a:buSzPct val="90000"/>
              <a:buFont typeface="Monotype Sorts" pitchFamily="2" charset="2"/>
              <a:buNone/>
              <a:defRPr/>
            </a:pPr>
            <a:r>
              <a:rPr lang="en-US" sz="1400" dirty="0">
                <a:latin typeface="+mn-lt"/>
              </a:rPr>
              <a:t>X-axis field removes ions below a certain mass</a:t>
            </a:r>
          </a:p>
        </p:txBody>
      </p:sp>
      <p:sp>
        <p:nvSpPr>
          <p:cNvPr id="50297" name="Rectangle 121">
            <a:extLst>
              <a:ext uri="{FF2B5EF4-FFF2-40B4-BE49-F238E27FC236}">
                <a16:creationId xmlns:a16="http://schemas.microsoft.com/office/drawing/2014/main" id="{DAAEA977-9C1B-2439-6439-32562D8881C8}"/>
              </a:ext>
            </a:extLst>
          </p:cNvPr>
          <p:cNvSpPr>
            <a:spLocks noGrp="1" noChangeArrowheads="1"/>
          </p:cNvSpPr>
          <p:nvPr>
            <p:ph type="title"/>
          </p:nvPr>
        </p:nvSpPr>
        <p:spPr>
          <a:xfrm>
            <a:off x="1981200" y="228600"/>
            <a:ext cx="8229600" cy="685800"/>
          </a:xfrm>
        </p:spPr>
        <p:txBody>
          <a:bodyPr/>
          <a:lstStyle/>
          <a:p>
            <a:pPr algn="ctr" defTabSz="457200">
              <a:defRPr/>
            </a:pPr>
            <a:r>
              <a:rPr lang="en-US" sz="3200" b="1" spc="-60" dirty="0">
                <a:solidFill>
                  <a:srgbClr val="5B5B98"/>
                </a:solidFill>
              </a:rPr>
              <a:t>Quadrupole Theory</a:t>
            </a:r>
          </a:p>
        </p:txBody>
      </p:sp>
      <p:sp>
        <p:nvSpPr>
          <p:cNvPr id="12330" name="TextBox 2">
            <a:extLst>
              <a:ext uri="{FF2B5EF4-FFF2-40B4-BE49-F238E27FC236}">
                <a16:creationId xmlns:a16="http://schemas.microsoft.com/office/drawing/2014/main" id="{1285A74D-A551-F61F-270E-E5C4D588E923}"/>
              </a:ext>
            </a:extLst>
          </p:cNvPr>
          <p:cNvSpPr txBox="1">
            <a:spLocks noChangeArrowheads="1"/>
          </p:cNvSpPr>
          <p:nvPr/>
        </p:nvSpPr>
        <p:spPr bwMode="auto">
          <a:xfrm>
            <a:off x="2089150" y="1154114"/>
            <a:ext cx="81486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Consists of four Hyperbolic rod supplied with DC current and radio frequency</a:t>
            </a:r>
          </a:p>
        </p:txBody>
      </p:sp>
      <p:sp>
        <p:nvSpPr>
          <p:cNvPr id="2" name="Segnaposto data 1">
            <a:extLst>
              <a:ext uri="{FF2B5EF4-FFF2-40B4-BE49-F238E27FC236}">
                <a16:creationId xmlns:a16="http://schemas.microsoft.com/office/drawing/2014/main" id="{37FBCBF4-8329-7915-D28E-34DC11441ADA}"/>
              </a:ext>
            </a:extLst>
          </p:cNvPr>
          <p:cNvSpPr>
            <a:spLocks noGrp="1"/>
          </p:cNvSpPr>
          <p:nvPr>
            <p:ph type="dt" sz="half" idx="10"/>
          </p:nvPr>
        </p:nvSpPr>
        <p:spPr/>
        <p:txBody>
          <a:bodyPr/>
          <a:lstStyle/>
          <a:p>
            <a:fld id="{2BD4D14B-5F6D-4207-99E5-C8DF14D70E25}" type="datetime1">
              <a:rPr lang="en-GB" smtClean="0"/>
              <a:t>23/09/2022</a:t>
            </a:fld>
            <a:endParaRPr lang="en-GB"/>
          </a:p>
        </p:txBody>
      </p:sp>
      <p:sp>
        <p:nvSpPr>
          <p:cNvPr id="3" name="Segnaposto piè di pagina 2">
            <a:extLst>
              <a:ext uri="{FF2B5EF4-FFF2-40B4-BE49-F238E27FC236}">
                <a16:creationId xmlns:a16="http://schemas.microsoft.com/office/drawing/2014/main" id="{78560A48-4574-ED05-7207-6CD99033907A}"/>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A8C05086-94B6-9BBA-63DE-E39F21AB5F1C}"/>
              </a:ext>
            </a:extLst>
          </p:cNvPr>
          <p:cNvSpPr>
            <a:spLocks noGrp="1"/>
          </p:cNvSpPr>
          <p:nvPr>
            <p:ph type="sldNum" sz="quarter" idx="12"/>
          </p:nvPr>
        </p:nvSpPr>
        <p:spPr/>
        <p:txBody>
          <a:bodyPr/>
          <a:lstStyle/>
          <a:p>
            <a:fld id="{8B33F36F-503E-4357-95AB-A5341231EBD4}" type="slidenum">
              <a:rPr lang="en-GB" smtClean="0"/>
              <a:t>15</a:t>
            </a:fld>
            <a:endParaRPr lang="en-GB"/>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isultati immagini per ICP MS development history">
            <a:extLst>
              <a:ext uri="{FF2B5EF4-FFF2-40B4-BE49-F238E27FC236}">
                <a16:creationId xmlns:a16="http://schemas.microsoft.com/office/drawing/2014/main" id="{7A93F43A-88F4-3988-034E-2EB79F723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964" y="160339"/>
            <a:ext cx="796607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0AD6832F-D33C-792A-E8D1-458CFAFC7B81}"/>
              </a:ext>
            </a:extLst>
          </p:cNvPr>
          <p:cNvSpPr txBox="1"/>
          <p:nvPr/>
        </p:nvSpPr>
        <p:spPr>
          <a:xfrm>
            <a:off x="1371600" y="432784"/>
            <a:ext cx="5267325" cy="954107"/>
          </a:xfrm>
          <a:prstGeom prst="rect">
            <a:avLst/>
          </a:prstGeom>
          <a:solidFill>
            <a:schemeClr val="bg1"/>
          </a:solidFill>
        </p:spPr>
        <p:txBody>
          <a:bodyPr wrap="square">
            <a:spAutoFit/>
          </a:bodyPr>
          <a:lstStyle/>
          <a:p>
            <a:pPr algn="ctr">
              <a:defRPr/>
            </a:pPr>
            <a:r>
              <a:rPr lang="en-US" sz="2800" b="1" dirty="0">
                <a:solidFill>
                  <a:srgbClr val="5B5B98"/>
                </a:solidFill>
                <a:latin typeface="+mj-lt"/>
                <a:cs typeface="Arial" pitchFamily="34" charset="0"/>
              </a:rPr>
              <a:t>30 years of ICPMS Innovation</a:t>
            </a:r>
          </a:p>
          <a:p>
            <a:pPr algn="ctr">
              <a:defRPr/>
            </a:pPr>
            <a:endParaRPr lang="en-US" sz="2800" b="1" dirty="0">
              <a:solidFill>
                <a:srgbClr val="5B5B98"/>
              </a:solidFill>
              <a:latin typeface="+mj-lt"/>
              <a:cs typeface="Arial" pitchFamily="34" charset="0"/>
            </a:endParaRPr>
          </a:p>
        </p:txBody>
      </p:sp>
      <p:sp>
        <p:nvSpPr>
          <p:cNvPr id="10244" name="Date Placeholder 1">
            <a:extLst>
              <a:ext uri="{FF2B5EF4-FFF2-40B4-BE49-F238E27FC236}">
                <a16:creationId xmlns:a16="http://schemas.microsoft.com/office/drawing/2014/main" id="{7FE37033-74C1-5313-6895-3C72994B6716}"/>
              </a:ext>
            </a:extLst>
          </p:cNvPr>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E8AC209-39A0-43D3-BB50-AC0A59E3F99D}" type="datetime1">
              <a:rPr lang="en-GB" altLang="en-US" smtClean="0"/>
              <a:t>23/09/2022</a:t>
            </a:fld>
            <a:endParaRPr lang="en-US" altLang="en-US"/>
          </a:p>
        </p:txBody>
      </p:sp>
      <p:sp>
        <p:nvSpPr>
          <p:cNvPr id="10245" name="Footer Placeholder 2">
            <a:extLst>
              <a:ext uri="{FF2B5EF4-FFF2-40B4-BE49-F238E27FC236}">
                <a16:creationId xmlns:a16="http://schemas.microsoft.com/office/drawing/2014/main" id="{C9CF9DBF-A3FB-FCD9-9BFD-435A45CB5BF9}"/>
              </a:ext>
            </a:extLst>
          </p:cNvPr>
          <p:cNvSpPr>
            <a:spLocks noGrp="1"/>
          </p:cNvSpPr>
          <p:nvPr>
            <p:ph type="ftr" sz="quarter" idx="11"/>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0246" name="Slide Number Placeholder 3">
            <a:extLst>
              <a:ext uri="{FF2B5EF4-FFF2-40B4-BE49-F238E27FC236}">
                <a16:creationId xmlns:a16="http://schemas.microsoft.com/office/drawing/2014/main" id="{AC9FFC2B-5153-5BC3-2CCA-86695421741E}"/>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D2AAE89-05D4-41C2-BAC3-B5D388896ED7}" type="slidenum">
              <a:rPr lang="en-US" altLang="en-US"/>
              <a:pPr eaLnBrk="1" hangingPunct="1"/>
              <a:t>16</a:t>
            </a:fld>
            <a:endParaRPr lang="en-US" altLang="en-US"/>
          </a:p>
        </p:txBody>
      </p:sp>
      <p:sp>
        <p:nvSpPr>
          <p:cNvPr id="2" name="Circular Arrow 1">
            <a:extLst>
              <a:ext uri="{FF2B5EF4-FFF2-40B4-BE49-F238E27FC236}">
                <a16:creationId xmlns:a16="http://schemas.microsoft.com/office/drawing/2014/main" id="{4C53B1E3-51A2-EE0B-D016-845A57EDA18F}"/>
              </a:ext>
            </a:extLst>
          </p:cNvPr>
          <p:cNvSpPr/>
          <p:nvPr/>
        </p:nvSpPr>
        <p:spPr>
          <a:xfrm rot="15805709">
            <a:off x="2285207" y="2383632"/>
            <a:ext cx="3282950" cy="2614613"/>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7" name="Picture 4" descr="Risultati immagini per ICP MS development history">
            <a:extLst>
              <a:ext uri="{FF2B5EF4-FFF2-40B4-BE49-F238E27FC236}">
                <a16:creationId xmlns:a16="http://schemas.microsoft.com/office/drawing/2014/main" id="{D38F1099-11E9-2BF3-ED40-6E900A4151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4613" y="1319214"/>
            <a:ext cx="54864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ircular Arrow 7">
            <a:extLst>
              <a:ext uri="{FF2B5EF4-FFF2-40B4-BE49-F238E27FC236}">
                <a16:creationId xmlns:a16="http://schemas.microsoft.com/office/drawing/2014/main" id="{B5BFC932-F600-BC93-7C08-1F543A256705}"/>
              </a:ext>
            </a:extLst>
          </p:cNvPr>
          <p:cNvSpPr/>
          <p:nvPr/>
        </p:nvSpPr>
        <p:spPr>
          <a:xfrm rot="14817995">
            <a:off x="3805238" y="2452688"/>
            <a:ext cx="2711450" cy="2613025"/>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9" name="Picture 5">
            <a:extLst>
              <a:ext uri="{FF2B5EF4-FFF2-40B4-BE49-F238E27FC236}">
                <a16:creationId xmlns:a16="http://schemas.microsoft.com/office/drawing/2014/main" id="{B8BFA0DC-2B52-45C3-2893-C785FA395D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808039"/>
            <a:ext cx="5481638" cy="324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ircular Arrow 11">
            <a:extLst>
              <a:ext uri="{FF2B5EF4-FFF2-40B4-BE49-F238E27FC236}">
                <a16:creationId xmlns:a16="http://schemas.microsoft.com/office/drawing/2014/main" id="{B047B6A9-9888-B56F-45ED-56111452573A}"/>
              </a:ext>
            </a:extLst>
          </p:cNvPr>
          <p:cNvSpPr/>
          <p:nvPr/>
        </p:nvSpPr>
        <p:spPr>
          <a:xfrm rot="5400000">
            <a:off x="9263435" y="1573213"/>
            <a:ext cx="2420937" cy="1951037"/>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13" name="Picture 2" descr="Risultati immagini per icp ms reaction cell">
            <a:extLst>
              <a:ext uri="{FF2B5EF4-FFF2-40B4-BE49-F238E27FC236}">
                <a16:creationId xmlns:a16="http://schemas.microsoft.com/office/drawing/2014/main" id="{50714783-B734-9A3C-AB89-3A6CDE90B0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21644" y="2321940"/>
            <a:ext cx="8748712" cy="3880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L SISTEMA ICP-MS DI NUOVA GENERAZIONE CHE SUPERA OGNI TUA ASPETTATIVA">
            <a:extLst>
              <a:ext uri="{FF2B5EF4-FFF2-40B4-BE49-F238E27FC236}">
                <a16:creationId xmlns:a16="http://schemas.microsoft.com/office/drawing/2014/main" id="{B20F2965-4640-FF80-F902-36062DE89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93697" y="2531990"/>
            <a:ext cx="2172170" cy="179401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7260BAC-5B81-A1B9-96A9-947668A9871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34107" y="2925935"/>
            <a:ext cx="1124071" cy="8121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9"/>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xit" presetSubtype="0" fill="hold" nodeType="clickEffect">
                                  <p:stCondLst>
                                    <p:cond delay="0"/>
                                  </p:stCondLst>
                                  <p:childTnLst>
                                    <p:set>
                                      <p:cBhvr>
                                        <p:cTn id="40" dur="1" fill="hold">
                                          <p:stCondLst>
                                            <p:cond delay="0"/>
                                          </p:stCondLst>
                                        </p:cTn>
                                        <p:tgtEl>
                                          <p:spTgt spid="8"/>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Number Placeholder 3">
            <a:extLst>
              <a:ext uri="{FF2B5EF4-FFF2-40B4-BE49-F238E27FC236}">
                <a16:creationId xmlns:a16="http://schemas.microsoft.com/office/drawing/2014/main" id="{75D6BDCC-F167-927A-9A1E-BFE889C089A0}"/>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D53777-BCF0-4EF3-8F2F-DF8A96637037}" type="slidenum">
              <a:rPr lang="en-US" altLang="en-US"/>
              <a:pPr eaLnBrk="1" hangingPunct="1"/>
              <a:t>17</a:t>
            </a:fld>
            <a:endParaRPr lang="en-US" altLang="en-US"/>
          </a:p>
        </p:txBody>
      </p:sp>
      <p:sp>
        <p:nvSpPr>
          <p:cNvPr id="5" name="TextBox 4">
            <a:extLst>
              <a:ext uri="{FF2B5EF4-FFF2-40B4-BE49-F238E27FC236}">
                <a16:creationId xmlns:a16="http://schemas.microsoft.com/office/drawing/2014/main" id="{6526F201-D938-7ED1-5C68-AADBFBE03A93}"/>
              </a:ext>
            </a:extLst>
          </p:cNvPr>
          <p:cNvSpPr txBox="1"/>
          <p:nvPr/>
        </p:nvSpPr>
        <p:spPr>
          <a:xfrm>
            <a:off x="2057400" y="194469"/>
            <a:ext cx="7924800" cy="58420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n-US" sz="3200" b="1" spc="-60" dirty="0">
                <a:solidFill>
                  <a:srgbClr val="5B5B98"/>
                </a:solidFill>
                <a:latin typeface="+mj-lt"/>
                <a:ea typeface="+mj-ea"/>
                <a:cs typeface="+mj-cs"/>
              </a:rPr>
              <a:t>Issues in ICP MS ultra-trace analysis</a:t>
            </a:r>
          </a:p>
        </p:txBody>
      </p:sp>
      <p:sp>
        <p:nvSpPr>
          <p:cNvPr id="12292" name="TextBox 5">
            <a:extLst>
              <a:ext uri="{FF2B5EF4-FFF2-40B4-BE49-F238E27FC236}">
                <a16:creationId xmlns:a16="http://schemas.microsoft.com/office/drawing/2014/main" id="{B7DE3AC1-FD81-F325-51B8-91D8ED0323EF}"/>
              </a:ext>
            </a:extLst>
          </p:cNvPr>
          <p:cNvSpPr txBox="1">
            <a:spLocks noChangeArrowheads="1"/>
          </p:cNvSpPr>
          <p:nvPr/>
        </p:nvSpPr>
        <p:spPr bwMode="auto">
          <a:xfrm>
            <a:off x="1577181" y="1219200"/>
            <a:ext cx="896461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endParaRPr lang="en-US" altLang="en-US" sz="2200" b="1" dirty="0">
              <a:latin typeface="+mn-lt"/>
            </a:endParaRPr>
          </a:p>
          <a:p>
            <a:pPr algn="just" eaLnBrk="1" hangingPunct="1">
              <a:buFontTx/>
              <a:buChar char="-"/>
            </a:pPr>
            <a:r>
              <a:rPr lang="en-US" altLang="en-US" sz="2200" b="1" dirty="0">
                <a:latin typeface="+mn-lt"/>
              </a:rPr>
              <a:t> Isobaric interferences: </a:t>
            </a:r>
            <a:r>
              <a:rPr lang="en-US" altLang="en-US" sz="2200" dirty="0">
                <a:latin typeface="+mn-lt"/>
              </a:rPr>
              <a:t>polyatomic species, isotopes of different elements and double charged ions</a:t>
            </a:r>
          </a:p>
          <a:p>
            <a:pPr algn="just" eaLnBrk="1" hangingPunct="1"/>
            <a:endParaRPr lang="en-US" altLang="en-US" sz="2200" dirty="0">
              <a:latin typeface="+mn-lt"/>
            </a:endParaRPr>
          </a:p>
          <a:p>
            <a:pPr algn="just" eaLnBrk="1" hangingPunct="1">
              <a:buFontTx/>
              <a:buChar char="-"/>
            </a:pPr>
            <a:r>
              <a:rPr lang="en-US" altLang="en-US" sz="2200" b="1" dirty="0">
                <a:latin typeface="+mn-lt"/>
              </a:rPr>
              <a:t> Sensitivity</a:t>
            </a:r>
            <a:r>
              <a:rPr lang="en-US" altLang="en-US" sz="2200" dirty="0">
                <a:latin typeface="+mn-lt"/>
              </a:rPr>
              <a:t>, especially for solid samples (the instrument does not  tolerate high matrix content, dilution is necessary) and </a:t>
            </a:r>
            <a:r>
              <a:rPr lang="en-US" altLang="en-US" sz="2200" b="1" dirty="0">
                <a:latin typeface="+mn-lt"/>
              </a:rPr>
              <a:t>matrix effect </a:t>
            </a:r>
          </a:p>
          <a:p>
            <a:pPr algn="just" eaLnBrk="1" hangingPunct="1"/>
            <a:r>
              <a:rPr lang="en-US" altLang="en-US" sz="2200" dirty="0">
                <a:latin typeface="+mn-lt"/>
              </a:rPr>
              <a:t> </a:t>
            </a:r>
          </a:p>
          <a:p>
            <a:pPr algn="just" eaLnBrk="1" hangingPunct="1">
              <a:buFontTx/>
              <a:buChar char="-"/>
            </a:pPr>
            <a:r>
              <a:rPr lang="en-US" altLang="en-US" sz="2200" b="1" dirty="0">
                <a:latin typeface="+mn-lt"/>
              </a:rPr>
              <a:t> Background </a:t>
            </a:r>
            <a:r>
              <a:rPr lang="en-US" altLang="en-US" sz="2200" dirty="0">
                <a:latin typeface="+mn-lt"/>
              </a:rPr>
              <a:t>(instrumental due to cross contamination and reagent, vials …)</a:t>
            </a:r>
          </a:p>
          <a:p>
            <a:pPr algn="just" eaLnBrk="1" hangingPunct="1"/>
            <a:endParaRPr lang="en-US" altLang="en-US" sz="2200" dirty="0">
              <a:latin typeface="+mn-lt"/>
            </a:endParaRPr>
          </a:p>
          <a:p>
            <a:pPr algn="just" eaLnBrk="1" hangingPunct="1">
              <a:buFontTx/>
              <a:buChar char="-"/>
            </a:pPr>
            <a:r>
              <a:rPr lang="en-US" altLang="en-US" sz="2200" dirty="0">
                <a:latin typeface="+mn-lt"/>
              </a:rPr>
              <a:t> High </a:t>
            </a:r>
            <a:r>
              <a:rPr lang="en-US" altLang="en-US" sz="2200" b="1" dirty="0">
                <a:latin typeface="+mn-lt"/>
              </a:rPr>
              <a:t>risk of contamination </a:t>
            </a:r>
            <a:r>
              <a:rPr lang="en-US" altLang="en-US" sz="2200" dirty="0">
                <a:latin typeface="+mn-lt"/>
              </a:rPr>
              <a:t>during sample preparation and measurement (we are looking for very </a:t>
            </a:r>
            <a:r>
              <a:rPr lang="en-US" altLang="en-US" sz="2200" dirty="0" err="1">
                <a:latin typeface="+mn-lt"/>
              </a:rPr>
              <a:t>very</a:t>
            </a:r>
            <a:r>
              <a:rPr lang="en-US" altLang="en-US" sz="2200" dirty="0">
                <a:latin typeface="+mn-lt"/>
              </a:rPr>
              <a:t> low concentrations!!!)</a:t>
            </a:r>
          </a:p>
          <a:p>
            <a:pPr algn="just" eaLnBrk="1" hangingPunct="1"/>
            <a:endParaRPr lang="en-US" altLang="en-US" sz="2200" b="1" dirty="0">
              <a:latin typeface="+mn-lt"/>
            </a:endParaRPr>
          </a:p>
        </p:txBody>
      </p:sp>
      <p:sp>
        <p:nvSpPr>
          <p:cNvPr id="12294" name="Date Placeholder 1">
            <a:extLst>
              <a:ext uri="{FF2B5EF4-FFF2-40B4-BE49-F238E27FC236}">
                <a16:creationId xmlns:a16="http://schemas.microsoft.com/office/drawing/2014/main" id="{4EAC93C7-4645-BD11-21C7-E911E9FF225D}"/>
              </a:ext>
            </a:extLst>
          </p:cNvPr>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2406AA-8563-4828-A820-7694576A450A}" type="datetime1">
              <a:rPr lang="en-GB" altLang="en-US" smtClean="0"/>
              <a:t>23/09/2022</a:t>
            </a:fld>
            <a:endParaRPr lang="en-US" altLang="en-US"/>
          </a:p>
        </p:txBody>
      </p:sp>
      <p:sp>
        <p:nvSpPr>
          <p:cNvPr id="2" name="Segnaposto piè di pagina 1">
            <a:extLst>
              <a:ext uri="{FF2B5EF4-FFF2-40B4-BE49-F238E27FC236}">
                <a16:creationId xmlns:a16="http://schemas.microsoft.com/office/drawing/2014/main" id="{C4499B4A-44E3-9EEE-52F8-CA86E22B8DEE}"/>
              </a:ext>
            </a:extLst>
          </p:cNvPr>
          <p:cNvSpPr>
            <a:spLocks noGrp="1"/>
          </p:cNvSpPr>
          <p:nvPr>
            <p:ph type="ftr" sz="quarter" idx="11"/>
          </p:nvPr>
        </p:nvSpPr>
        <p:spPr/>
        <p:txBody>
          <a:bodyPr/>
          <a:lstStyle/>
          <a:p>
            <a:endParaRPr lang="en-GB"/>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1">
            <a:extLst>
              <a:ext uri="{FF2B5EF4-FFF2-40B4-BE49-F238E27FC236}">
                <a16:creationId xmlns:a16="http://schemas.microsoft.com/office/drawing/2014/main" id="{9A01BF03-B2A9-D545-85C2-065ED83A5122}"/>
              </a:ext>
            </a:extLst>
          </p:cNvPr>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C6CA7DE-DF3E-4780-BA0F-BDF256D1C1E6}" type="datetime1">
              <a:rPr lang="en-GB" altLang="en-US" smtClean="0"/>
              <a:t>23/09/2022</a:t>
            </a:fld>
            <a:endParaRPr lang="en-US" altLang="en-US"/>
          </a:p>
        </p:txBody>
      </p:sp>
      <p:sp>
        <p:nvSpPr>
          <p:cNvPr id="13315" name="Slide Number Placeholder 3">
            <a:extLst>
              <a:ext uri="{FF2B5EF4-FFF2-40B4-BE49-F238E27FC236}">
                <a16:creationId xmlns:a16="http://schemas.microsoft.com/office/drawing/2014/main" id="{34BA1EA5-6E9D-FEF0-DACE-AD71C24225B0}"/>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668A04E-C934-439B-BFC0-837023E96844}" type="slidenum">
              <a:rPr lang="en-US" altLang="en-US"/>
              <a:pPr eaLnBrk="1" hangingPunct="1"/>
              <a:t>18</a:t>
            </a:fld>
            <a:endParaRPr lang="en-US" altLang="en-US"/>
          </a:p>
        </p:txBody>
      </p:sp>
      <p:sp>
        <p:nvSpPr>
          <p:cNvPr id="5" name="TextBox 4">
            <a:extLst>
              <a:ext uri="{FF2B5EF4-FFF2-40B4-BE49-F238E27FC236}">
                <a16:creationId xmlns:a16="http://schemas.microsoft.com/office/drawing/2014/main" id="{12AB15BA-AE15-41F1-92F6-1EE18385782C}"/>
              </a:ext>
            </a:extLst>
          </p:cNvPr>
          <p:cNvSpPr txBox="1"/>
          <p:nvPr/>
        </p:nvSpPr>
        <p:spPr>
          <a:xfrm>
            <a:off x="2625658" y="-24891"/>
            <a:ext cx="6940683" cy="584775"/>
          </a:xfrm>
          <a:prstGeom prst="rect">
            <a:avLst/>
          </a:prstGeom>
          <a:noFill/>
        </p:spPr>
        <p:txBody>
          <a:bodyPr wrap="none">
            <a:spAutoFit/>
          </a:bodyPr>
          <a:lstStyle/>
          <a:p>
            <a:pPr>
              <a:defRPr/>
            </a:pPr>
            <a:r>
              <a:rPr lang="en-US" sz="3200" b="1" spc="-60" dirty="0">
                <a:solidFill>
                  <a:srgbClr val="5B5B98"/>
                </a:solidFill>
                <a:latin typeface="+mj-lt"/>
                <a:ea typeface="+mj-ea"/>
                <a:cs typeface="+mj-cs"/>
              </a:rPr>
              <a:t>ICPMS Ultra Trace measurement “triangle”  </a:t>
            </a:r>
          </a:p>
        </p:txBody>
      </p:sp>
      <p:sp>
        <p:nvSpPr>
          <p:cNvPr id="13317" name="TextBox 5">
            <a:extLst>
              <a:ext uri="{FF2B5EF4-FFF2-40B4-BE49-F238E27FC236}">
                <a16:creationId xmlns:a16="http://schemas.microsoft.com/office/drawing/2014/main" id="{17E9D7FA-8AE6-5D10-BF4A-02F4CC87880D}"/>
              </a:ext>
            </a:extLst>
          </p:cNvPr>
          <p:cNvSpPr txBox="1">
            <a:spLocks noChangeArrowheads="1"/>
          </p:cNvSpPr>
          <p:nvPr/>
        </p:nvSpPr>
        <p:spPr bwMode="auto">
          <a:xfrm>
            <a:off x="5003801" y="2297114"/>
            <a:ext cx="19288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Instrumentation</a:t>
            </a:r>
          </a:p>
        </p:txBody>
      </p:sp>
      <p:sp>
        <p:nvSpPr>
          <p:cNvPr id="13318" name="TextBox 7">
            <a:extLst>
              <a:ext uri="{FF2B5EF4-FFF2-40B4-BE49-F238E27FC236}">
                <a16:creationId xmlns:a16="http://schemas.microsoft.com/office/drawing/2014/main" id="{E875C0DF-A050-A85F-87CD-F1AAD8D6DFDC}"/>
              </a:ext>
            </a:extLst>
          </p:cNvPr>
          <p:cNvSpPr txBox="1">
            <a:spLocks noChangeArrowheads="1"/>
          </p:cNvSpPr>
          <p:nvPr/>
        </p:nvSpPr>
        <p:spPr bwMode="auto">
          <a:xfrm>
            <a:off x="7554914" y="4619625"/>
            <a:ext cx="2198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“Clean chemistry”</a:t>
            </a:r>
          </a:p>
        </p:txBody>
      </p:sp>
      <p:sp>
        <p:nvSpPr>
          <p:cNvPr id="13319" name="TextBox 8">
            <a:extLst>
              <a:ext uri="{FF2B5EF4-FFF2-40B4-BE49-F238E27FC236}">
                <a16:creationId xmlns:a16="http://schemas.microsoft.com/office/drawing/2014/main" id="{D64158E4-A42A-C731-0FBB-37A36A9803E9}"/>
              </a:ext>
            </a:extLst>
          </p:cNvPr>
          <p:cNvSpPr txBox="1">
            <a:spLocks noChangeArrowheads="1"/>
          </p:cNvSpPr>
          <p:nvPr/>
        </p:nvSpPr>
        <p:spPr bwMode="auto">
          <a:xfrm>
            <a:off x="2212975" y="4675188"/>
            <a:ext cx="23383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t>Sample preparation</a:t>
            </a:r>
          </a:p>
        </p:txBody>
      </p:sp>
      <p:sp>
        <p:nvSpPr>
          <p:cNvPr id="7" name="Isosceles Triangle 6">
            <a:extLst>
              <a:ext uri="{FF2B5EF4-FFF2-40B4-BE49-F238E27FC236}">
                <a16:creationId xmlns:a16="http://schemas.microsoft.com/office/drawing/2014/main" id="{345D450D-149B-04A8-A0AA-7DE6D31984B8}"/>
              </a:ext>
            </a:extLst>
          </p:cNvPr>
          <p:cNvSpPr/>
          <p:nvPr/>
        </p:nvSpPr>
        <p:spPr>
          <a:xfrm>
            <a:off x="4851400" y="2717800"/>
            <a:ext cx="2279650" cy="2071688"/>
          </a:xfrm>
          <a:prstGeom prst="triangl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1" name="TextBox 9">
            <a:extLst>
              <a:ext uri="{FF2B5EF4-FFF2-40B4-BE49-F238E27FC236}">
                <a16:creationId xmlns:a16="http://schemas.microsoft.com/office/drawing/2014/main" id="{0F8E4F50-2918-7EA7-68AC-2107C1776323}"/>
              </a:ext>
            </a:extLst>
          </p:cNvPr>
          <p:cNvSpPr txBox="1">
            <a:spLocks noChangeArrowheads="1"/>
          </p:cNvSpPr>
          <p:nvPr/>
        </p:nvSpPr>
        <p:spPr bwMode="auto">
          <a:xfrm>
            <a:off x="5537201" y="3670300"/>
            <a:ext cx="10461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solidFill>
                  <a:srgbClr val="00B050"/>
                </a:solidFill>
              </a:rPr>
              <a:t>Ultra</a:t>
            </a:r>
          </a:p>
          <a:p>
            <a:pPr eaLnBrk="1" hangingPunct="1"/>
            <a:r>
              <a:rPr lang="en-US" altLang="en-US" sz="2800" b="1">
                <a:solidFill>
                  <a:srgbClr val="00B050"/>
                </a:solidFill>
              </a:rPr>
              <a:t>trace</a:t>
            </a:r>
          </a:p>
        </p:txBody>
      </p:sp>
      <p:pic>
        <p:nvPicPr>
          <p:cNvPr id="13322" name="Picture 8" descr="Risultati immagini per clean room">
            <a:extLst>
              <a:ext uri="{FF2B5EF4-FFF2-40B4-BE49-F238E27FC236}">
                <a16:creationId xmlns:a16="http://schemas.microsoft.com/office/drawing/2014/main" id="{0C738A6A-7E08-0EE3-7471-D15B4E69F7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0" y="3133726"/>
            <a:ext cx="2075884" cy="138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Risultati immagini per milestone subboiling">
            <a:extLst>
              <a:ext uri="{FF2B5EF4-FFF2-40B4-BE49-F238E27FC236}">
                <a16:creationId xmlns:a16="http://schemas.microsoft.com/office/drawing/2014/main" id="{BF6A52EF-6912-2FD8-6D20-221C8C983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0649" y="5003801"/>
            <a:ext cx="2060675" cy="1545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AutoShape 12" descr="Risultati immagini per ICPMS element2">
            <a:extLst>
              <a:ext uri="{FF2B5EF4-FFF2-40B4-BE49-F238E27FC236}">
                <a16:creationId xmlns:a16="http://schemas.microsoft.com/office/drawing/2014/main" id="{8D18AF9E-C068-92FB-BCCA-740C6D10CA89}"/>
              </a:ext>
            </a:extLst>
          </p:cNvPr>
          <p:cNvSpPr>
            <a:spLocks noChangeAspect="1" noChangeArrowheads="1"/>
          </p:cNvSpPr>
          <p:nvPr/>
        </p:nvSpPr>
        <p:spPr bwMode="auto">
          <a:xfrm>
            <a:off x="1679575" y="-982663"/>
            <a:ext cx="2228850" cy="204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25" name="AutoShape 14" descr="Risultati immagini per ICPMS element2">
            <a:extLst>
              <a:ext uri="{FF2B5EF4-FFF2-40B4-BE49-F238E27FC236}">
                <a16:creationId xmlns:a16="http://schemas.microsoft.com/office/drawing/2014/main" id="{FD17E76E-863B-01F9-B8A1-7B7C67D3F34C}"/>
              </a:ext>
            </a:extLst>
          </p:cNvPr>
          <p:cNvSpPr>
            <a:spLocks noChangeAspect="1" noChangeArrowheads="1"/>
          </p:cNvSpPr>
          <p:nvPr/>
        </p:nvSpPr>
        <p:spPr bwMode="auto">
          <a:xfrm>
            <a:off x="1831975" y="-830263"/>
            <a:ext cx="2228850" cy="204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26" name="AutoShape 16" descr="Risultati immagini per ICPMS element2">
            <a:extLst>
              <a:ext uri="{FF2B5EF4-FFF2-40B4-BE49-F238E27FC236}">
                <a16:creationId xmlns:a16="http://schemas.microsoft.com/office/drawing/2014/main" id="{E3721646-D048-3F87-5AC6-66E3C36BBBEF}"/>
              </a:ext>
            </a:extLst>
          </p:cNvPr>
          <p:cNvSpPr>
            <a:spLocks noChangeAspect="1" noChangeArrowheads="1"/>
          </p:cNvSpPr>
          <p:nvPr/>
        </p:nvSpPr>
        <p:spPr bwMode="auto">
          <a:xfrm>
            <a:off x="1984375" y="-677863"/>
            <a:ext cx="2228850" cy="2047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3327" name="Picture 17">
            <a:extLst>
              <a:ext uri="{FF2B5EF4-FFF2-40B4-BE49-F238E27FC236}">
                <a16:creationId xmlns:a16="http://schemas.microsoft.com/office/drawing/2014/main" id="{C55E4C1B-B5F1-109C-0751-F2E5F19167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4974" y="835357"/>
            <a:ext cx="1627176" cy="146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8" name="AutoShape 19" descr="Risultati immagini per esi apex">
            <a:extLst>
              <a:ext uri="{FF2B5EF4-FFF2-40B4-BE49-F238E27FC236}">
                <a16:creationId xmlns:a16="http://schemas.microsoft.com/office/drawing/2014/main" id="{034ED8B1-3262-C8F1-E0B2-316171C41227}"/>
              </a:ext>
            </a:extLst>
          </p:cNvPr>
          <p:cNvSpPr>
            <a:spLocks noChangeAspect="1" noChangeArrowheads="1"/>
          </p:cNvSpPr>
          <p:nvPr/>
        </p:nvSpPr>
        <p:spPr bwMode="auto">
          <a:xfrm>
            <a:off x="1679575" y="-1050925"/>
            <a:ext cx="2076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3329" name="AutoShape 21" descr="Risultati immagini per esi apex">
            <a:extLst>
              <a:ext uri="{FF2B5EF4-FFF2-40B4-BE49-F238E27FC236}">
                <a16:creationId xmlns:a16="http://schemas.microsoft.com/office/drawing/2014/main" id="{80FAA779-36CE-940F-AD5F-54C03E76529E}"/>
              </a:ext>
            </a:extLst>
          </p:cNvPr>
          <p:cNvSpPr>
            <a:spLocks noChangeAspect="1" noChangeArrowheads="1"/>
          </p:cNvSpPr>
          <p:nvPr/>
        </p:nvSpPr>
        <p:spPr bwMode="auto">
          <a:xfrm>
            <a:off x="1831975" y="-898525"/>
            <a:ext cx="20764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13330" name="Picture 23">
            <a:extLst>
              <a:ext uri="{FF2B5EF4-FFF2-40B4-BE49-F238E27FC236}">
                <a16:creationId xmlns:a16="http://schemas.microsoft.com/office/drawing/2014/main" id="{915AFE52-20ED-608B-4154-FDE59860D6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3351" y="5043489"/>
            <a:ext cx="2060676" cy="1457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31" name="Picture 6" descr="ICP-MS">
            <a:extLst>
              <a:ext uri="{FF2B5EF4-FFF2-40B4-BE49-F238E27FC236}">
                <a16:creationId xmlns:a16="http://schemas.microsoft.com/office/drawing/2014/main" id="{1E8C0C53-456E-136C-C139-8052A53F45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3126" y="835357"/>
            <a:ext cx="2025651" cy="146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2" name="Picture 13" descr="DSCN0173">
            <a:extLst>
              <a:ext uri="{FF2B5EF4-FFF2-40B4-BE49-F238E27FC236}">
                <a16:creationId xmlns:a16="http://schemas.microsoft.com/office/drawing/2014/main" id="{4DA84FB5-6BEA-711F-3B2C-6F6EEE92C3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5658" y="2826861"/>
            <a:ext cx="1327150" cy="1767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a:extLst>
              <a:ext uri="{FF2B5EF4-FFF2-40B4-BE49-F238E27FC236}">
                <a16:creationId xmlns:a16="http://schemas.microsoft.com/office/drawing/2014/main" id="{C6A0FE6D-7E39-A10E-96B0-A29E23E44228}"/>
              </a:ext>
            </a:extLst>
          </p:cNvPr>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541953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Slide Number Placeholder 3">
            <a:extLst>
              <a:ext uri="{FF2B5EF4-FFF2-40B4-BE49-F238E27FC236}">
                <a16:creationId xmlns:a16="http://schemas.microsoft.com/office/drawing/2014/main" id="{8FDC34BC-26DF-FD45-9F77-BED55AF9F340}"/>
              </a:ext>
            </a:extLst>
          </p:cNvPr>
          <p:cNvSpPr txBox="1">
            <a:spLocks noGrp="1"/>
          </p:cNvSpPr>
          <p:nvPr/>
        </p:nvSpPr>
        <p:spPr bwMode="auto">
          <a:xfrm>
            <a:off x="9653588" y="5734050"/>
            <a:ext cx="609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8A8A12B6-0F14-4A02-A589-AB824830C293}" type="slidenum">
              <a:rPr lang="it-IT" altLang="en-US" sz="1400" b="1">
                <a:solidFill>
                  <a:srgbClr val="FFFFFF"/>
                </a:solidFill>
                <a:latin typeface="Century Schoolbook" panose="02040604050505020304" pitchFamily="18" charset="0"/>
                <a:ea typeface="ＭＳ Ｐゴシック" panose="020B0600070205080204" pitchFamily="34" charset="-128"/>
              </a:rPr>
              <a:pPr algn="ctr" eaLnBrk="1" hangingPunct="1"/>
              <a:t>19</a:t>
            </a:fld>
            <a:endParaRPr lang="it-IT" altLang="en-US" sz="1400" b="1">
              <a:solidFill>
                <a:srgbClr val="FFFFFF"/>
              </a:solidFill>
              <a:latin typeface="Century Schoolbook" panose="02040604050505020304" pitchFamily="18" charset="0"/>
              <a:ea typeface="ＭＳ Ｐゴシック" panose="020B0600070205080204" pitchFamily="34" charset="-128"/>
            </a:endParaRPr>
          </a:p>
        </p:txBody>
      </p:sp>
      <p:sp>
        <p:nvSpPr>
          <p:cNvPr id="11268" name="TextBox 5">
            <a:extLst>
              <a:ext uri="{FF2B5EF4-FFF2-40B4-BE49-F238E27FC236}">
                <a16:creationId xmlns:a16="http://schemas.microsoft.com/office/drawing/2014/main" id="{2C7E149E-7ACA-A0CC-F975-97264F80A396}"/>
              </a:ext>
            </a:extLst>
          </p:cNvPr>
          <p:cNvSpPr txBox="1">
            <a:spLocks noChangeArrowheads="1"/>
          </p:cNvSpPr>
          <p:nvPr/>
        </p:nvSpPr>
        <p:spPr bwMode="auto">
          <a:xfrm>
            <a:off x="1073475" y="1040621"/>
            <a:ext cx="312362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dirty="0">
                <a:latin typeface="Handwriting - Dakota" charset="0"/>
                <a:ea typeface="ＭＳ Ｐゴシック" panose="020B0600070205080204" pitchFamily="34" charset="-128"/>
              </a:rPr>
              <a:t>ICP QMS (quadrupole mass </a:t>
            </a:r>
            <a:r>
              <a:rPr lang="it-IT" altLang="en-US" sz="2000" dirty="0" err="1">
                <a:latin typeface="Handwriting - Dakota" charset="0"/>
                <a:ea typeface="ＭＳ Ｐゴシック" panose="020B0600070205080204" pitchFamily="34" charset="-128"/>
              </a:rPr>
              <a:t>analyzer</a:t>
            </a:r>
            <a:r>
              <a:rPr lang="it-IT" altLang="en-US" sz="2000" dirty="0">
                <a:latin typeface="Handwriting - Dakota" charset="0"/>
                <a:ea typeface="ＭＳ Ｐゴシック" panose="020B0600070205080204" pitchFamily="34" charset="-128"/>
              </a:rPr>
              <a:t>) – </a:t>
            </a:r>
            <a:r>
              <a:rPr lang="it-IT" altLang="en-US" sz="2000" dirty="0" err="1">
                <a:latin typeface="Handwriting - Dakota" charset="0"/>
                <a:ea typeface="ＭＳ Ｐゴシック" panose="020B0600070205080204" pitchFamily="34" charset="-128"/>
              </a:rPr>
              <a:t>Agilent</a:t>
            </a:r>
            <a:r>
              <a:rPr lang="it-IT" altLang="en-US" sz="2000" dirty="0">
                <a:latin typeface="Handwriting - Dakota" charset="0"/>
                <a:ea typeface="ＭＳ Ｐゴシック" panose="020B0600070205080204" pitchFamily="34" charset="-128"/>
              </a:rPr>
              <a:t> 7850</a:t>
            </a:r>
          </a:p>
        </p:txBody>
      </p:sp>
      <p:sp>
        <p:nvSpPr>
          <p:cNvPr id="11271" name="TextBox 157">
            <a:extLst>
              <a:ext uri="{FF2B5EF4-FFF2-40B4-BE49-F238E27FC236}">
                <a16:creationId xmlns:a16="http://schemas.microsoft.com/office/drawing/2014/main" id="{4354FD2E-5C57-0823-CCED-860443911E18}"/>
              </a:ext>
            </a:extLst>
          </p:cNvPr>
          <p:cNvSpPr txBox="1">
            <a:spLocks noChangeArrowheads="1"/>
          </p:cNvSpPr>
          <p:nvPr/>
        </p:nvSpPr>
        <p:spPr bwMode="auto">
          <a:xfrm>
            <a:off x="1671639" y="76200"/>
            <a:ext cx="87391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3200" b="1" spc="-60" dirty="0">
                <a:solidFill>
                  <a:srgbClr val="5B5B98"/>
                </a:solidFill>
                <a:latin typeface="+mj-lt"/>
                <a:ea typeface="+mj-ea"/>
                <a:cs typeface="+mj-cs"/>
              </a:rPr>
              <a:t>Two ICP mass </a:t>
            </a:r>
            <a:r>
              <a:rPr lang="it-IT" altLang="en-US" sz="3200" b="1" spc="-60" dirty="0" err="1">
                <a:solidFill>
                  <a:srgbClr val="5B5B98"/>
                </a:solidFill>
                <a:latin typeface="+mj-lt"/>
                <a:ea typeface="+mj-ea"/>
                <a:cs typeface="+mj-cs"/>
              </a:rPr>
              <a:t>spectrometers</a:t>
            </a:r>
            <a:r>
              <a:rPr lang="it-IT" altLang="en-US" sz="3200" b="1" spc="-60" dirty="0">
                <a:solidFill>
                  <a:srgbClr val="5B5B98"/>
                </a:solidFill>
                <a:latin typeface="+mj-lt"/>
                <a:ea typeface="+mj-ea"/>
                <a:cs typeface="+mj-cs"/>
              </a:rPr>
              <a:t> @ LNGS</a:t>
            </a:r>
          </a:p>
        </p:txBody>
      </p:sp>
      <p:sp>
        <p:nvSpPr>
          <p:cNvPr id="11274" name="Segnaposto numero diapositiva 5">
            <a:extLst>
              <a:ext uri="{FF2B5EF4-FFF2-40B4-BE49-F238E27FC236}">
                <a16:creationId xmlns:a16="http://schemas.microsoft.com/office/drawing/2014/main" id="{1CF17326-200A-895D-8D97-F6263774C1C7}"/>
              </a:ext>
            </a:extLst>
          </p:cNvPr>
          <p:cNvSpPr txBox="1">
            <a:spLocks noGrp="1"/>
          </p:cNvSpPr>
          <p:nvPr/>
        </p:nvSpPr>
        <p:spPr bwMode="auto">
          <a:xfrm>
            <a:off x="9711540" y="62547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103929F8-869E-4C3E-AF2B-C70AE50DDAAF}" type="slidenum">
              <a:rPr lang="it-IT" altLang="en-US" sz="1400">
                <a:latin typeface="Times New Roman" panose="02020603050405020304" pitchFamily="18" charset="0"/>
              </a:rPr>
              <a:pPr algn="r" eaLnBrk="1" hangingPunct="1"/>
              <a:t>19</a:t>
            </a:fld>
            <a:endParaRPr lang="it-IT" altLang="en-US" sz="1400" dirty="0">
              <a:latin typeface="Times New Roman" panose="02020603050405020304" pitchFamily="18" charset="0"/>
            </a:endParaRPr>
          </a:p>
        </p:txBody>
      </p:sp>
      <p:pic>
        <p:nvPicPr>
          <p:cNvPr id="158" name="Picture 5">
            <a:extLst>
              <a:ext uri="{FF2B5EF4-FFF2-40B4-BE49-F238E27FC236}">
                <a16:creationId xmlns:a16="http://schemas.microsoft.com/office/drawing/2014/main" id="{53BC05F9-6D9E-79F9-06A4-06E882288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173" y="1032663"/>
            <a:ext cx="6587007" cy="38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9" name="TextBox 2">
            <a:extLst>
              <a:ext uri="{FF2B5EF4-FFF2-40B4-BE49-F238E27FC236}">
                <a16:creationId xmlns:a16="http://schemas.microsoft.com/office/drawing/2014/main" id="{DD479A77-4CAC-0982-8F8D-80B6FD2D1134}"/>
              </a:ext>
            </a:extLst>
          </p:cNvPr>
          <p:cNvSpPr txBox="1">
            <a:spLocks noChangeArrowheads="1"/>
          </p:cNvSpPr>
          <p:nvPr/>
        </p:nvSpPr>
        <p:spPr bwMode="auto">
          <a:xfrm>
            <a:off x="539670" y="5224959"/>
            <a:ext cx="1100051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200" dirty="0"/>
          </a:p>
          <a:p>
            <a:pPr algn="ctr" eaLnBrk="1" hangingPunct="1"/>
            <a:r>
              <a:rPr lang="en-US" altLang="en-US" sz="2200" dirty="0"/>
              <a:t>The polyatomic species interfering with the analytes are removed in the collision cell </a:t>
            </a:r>
          </a:p>
        </p:txBody>
      </p:sp>
      <p:pic>
        <p:nvPicPr>
          <p:cNvPr id="160" name="Picture 2" descr="IL SISTEMA ICP-MS DI NUOVA GENERAZIONE CHE SUPERA OGNI TUA ASPETTATIVA">
            <a:extLst>
              <a:ext uri="{FF2B5EF4-FFF2-40B4-BE49-F238E27FC236}">
                <a16:creationId xmlns:a16="http://schemas.microsoft.com/office/drawing/2014/main" id="{EC0C7FF2-0FF5-0FDE-8D7B-AAA4DBA6C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670" y="1758801"/>
            <a:ext cx="4056967" cy="3350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35462" y="1244504"/>
            <a:ext cx="10747237" cy="4524315"/>
          </a:xfrm>
          <a:prstGeom prst="rect">
            <a:avLst/>
          </a:prstGeom>
          <a:noFill/>
        </p:spPr>
        <p:txBody>
          <a:bodyPr wrap="none" rtlCol="0">
            <a:spAutoFit/>
          </a:bodyPr>
          <a:lstStyle/>
          <a:p>
            <a:pPr marL="342900" indent="-342900">
              <a:buFont typeface="Arial" panose="020B0604020202020204" pitchFamily="34" charset="0"/>
              <a:buChar char="•"/>
            </a:pPr>
            <a:r>
              <a:rPr lang="en-US" sz="2400" dirty="0">
                <a:ea typeface="ＭＳ Ｐゴシック" pitchFamily="34" charset="-128"/>
              </a:rPr>
              <a:t>Gran </a:t>
            </a:r>
            <a:r>
              <a:rPr lang="en-US" sz="2400" dirty="0" err="1">
                <a:ea typeface="ＭＳ Ｐゴシック" pitchFamily="34" charset="-128"/>
              </a:rPr>
              <a:t>Sasso</a:t>
            </a:r>
            <a:r>
              <a:rPr lang="en-US" sz="2400" dirty="0">
                <a:ea typeface="ＭＳ Ｐゴシック" pitchFamily="34" charset="-128"/>
              </a:rPr>
              <a:t> National Laboratory (LNGS)</a:t>
            </a:r>
          </a:p>
          <a:p>
            <a:pPr marL="342900" indent="-342900">
              <a:buFont typeface="Arial" panose="020B0604020202020204" pitchFamily="34" charset="0"/>
              <a:buChar char="•"/>
            </a:pPr>
            <a:endParaRPr lang="en-US" sz="2400" dirty="0">
              <a:ea typeface="ＭＳ Ｐゴシック" pitchFamily="34" charset="-128"/>
            </a:endParaRPr>
          </a:p>
          <a:p>
            <a:pPr marL="342900" indent="-342900">
              <a:buFont typeface="Arial" panose="020B0604020202020204" pitchFamily="34" charset="0"/>
              <a:buChar char="•"/>
            </a:pPr>
            <a:r>
              <a:rPr lang="en-US" sz="2400" dirty="0">
                <a:ea typeface="ＭＳ Ｐゴシック" pitchFamily="34" charset="-128"/>
              </a:rPr>
              <a:t>The relevance of background </a:t>
            </a:r>
          </a:p>
          <a:p>
            <a:endParaRPr lang="en-US" sz="2400" dirty="0">
              <a:ea typeface="ＭＳ Ｐゴシック" pitchFamily="34" charset="-128"/>
            </a:endParaRPr>
          </a:p>
          <a:p>
            <a:pPr marL="342900" indent="-342900">
              <a:buFont typeface="Arial" panose="020B0604020202020204" pitchFamily="34" charset="0"/>
              <a:buChar char="•"/>
            </a:pPr>
            <a:r>
              <a:rPr lang="it-IT" sz="2400" dirty="0">
                <a:ea typeface="ＭＳ Ｐゴシック" pitchFamily="34" charset="-128"/>
              </a:rPr>
              <a:t>Ultra-low </a:t>
            </a:r>
            <a:r>
              <a:rPr lang="it-IT" sz="2400" dirty="0" err="1">
                <a:ea typeface="ＭＳ Ｐゴシック" pitchFamily="34" charset="-128"/>
              </a:rPr>
              <a:t>level</a:t>
            </a:r>
            <a:r>
              <a:rPr lang="it-IT" sz="2400" dirty="0">
                <a:ea typeface="ＭＳ Ｐゴシック" pitchFamily="34" charset="-128"/>
              </a:rPr>
              <a:t> </a:t>
            </a:r>
            <a:r>
              <a:rPr lang="it-IT" sz="2400" dirty="0" err="1">
                <a:ea typeface="ＭＳ Ｐゴシック" pitchFamily="34" charset="-128"/>
              </a:rPr>
              <a:t>radioactivity</a:t>
            </a:r>
            <a:r>
              <a:rPr lang="it-IT" sz="2400" dirty="0">
                <a:ea typeface="ＭＳ Ｐゴシック" pitchFamily="34" charset="-128"/>
              </a:rPr>
              <a:t> </a:t>
            </a:r>
            <a:r>
              <a:rPr lang="it-IT" sz="2400" dirty="0" err="1">
                <a:ea typeface="ＭＳ Ｐゴシック" pitchFamily="34" charset="-128"/>
              </a:rPr>
              <a:t>measurement</a:t>
            </a:r>
            <a:r>
              <a:rPr lang="it-IT" sz="2400" dirty="0">
                <a:ea typeface="ＭＳ Ｐゴシック" pitchFamily="34" charset="-128"/>
              </a:rPr>
              <a:t> facilities </a:t>
            </a:r>
            <a:r>
              <a:rPr lang="it-IT" sz="2400" dirty="0" err="1">
                <a:ea typeface="ＭＳ Ｐゴシック" pitchFamily="34" charset="-128"/>
              </a:rPr>
              <a:t>at</a:t>
            </a:r>
            <a:r>
              <a:rPr lang="it-IT" sz="2400" dirty="0">
                <a:ea typeface="ＭＳ Ｐゴシック" pitchFamily="34" charset="-128"/>
              </a:rPr>
              <a:t> LNGS: </a:t>
            </a:r>
            <a:r>
              <a:rPr lang="en-US" sz="2400" dirty="0">
                <a:ea typeface="ＭＳ Ｐゴシック" pitchFamily="34" charset="-128"/>
              </a:rPr>
              <a:t>Gamma ray &amp; ICP-MS</a:t>
            </a:r>
          </a:p>
          <a:p>
            <a:endParaRPr lang="en-US" sz="2400" dirty="0">
              <a:ea typeface="ＭＳ Ｐゴシック" pitchFamily="34" charset="-128"/>
            </a:endParaRPr>
          </a:p>
          <a:p>
            <a:pPr marL="342900" indent="-342900">
              <a:buFont typeface="Arial" panose="020B0604020202020204" pitchFamily="34" charset="0"/>
              <a:buChar char="•"/>
            </a:pPr>
            <a:r>
              <a:rPr lang="en-US" sz="2400" dirty="0">
                <a:ea typeface="ＭＳ Ｐゴシック" pitchFamily="34" charset="-128"/>
              </a:rPr>
              <a:t>What is mass spectrometry? </a:t>
            </a:r>
          </a:p>
          <a:p>
            <a:endParaRPr lang="en-US" sz="2400" dirty="0">
              <a:ea typeface="ＭＳ Ｐゴシック" pitchFamily="34" charset="-128"/>
            </a:endParaRPr>
          </a:p>
          <a:p>
            <a:pPr marL="342900" indent="-342900">
              <a:buFont typeface="Arial" panose="020B0604020202020204" pitchFamily="34" charset="0"/>
              <a:buChar char="•"/>
            </a:pPr>
            <a:r>
              <a:rPr lang="en-US" sz="2400" dirty="0">
                <a:ea typeface="ＭＳ Ｐゴシック" pitchFamily="34" charset="-128"/>
              </a:rPr>
              <a:t>ICP-MS potentiality and limiting factor</a:t>
            </a:r>
          </a:p>
          <a:p>
            <a:endParaRPr lang="en-US" sz="2400" dirty="0">
              <a:ea typeface="ＭＳ Ｐゴシック" pitchFamily="34" charset="-128"/>
            </a:endParaRPr>
          </a:p>
          <a:p>
            <a:pPr marL="342900" indent="-342900">
              <a:buFont typeface="Arial" panose="020B0604020202020204" pitchFamily="34" charset="0"/>
              <a:buChar char="•"/>
            </a:pPr>
            <a:r>
              <a:rPr lang="en-US" sz="2400" dirty="0">
                <a:ea typeface="ＭＳ Ｐゴシック" pitchFamily="34" charset="-128"/>
              </a:rPr>
              <a:t>Applications</a:t>
            </a:r>
          </a:p>
          <a:p>
            <a:endParaRPr lang="en-US" sz="2400" dirty="0">
              <a:ea typeface="ＭＳ Ｐゴシック" pitchFamily="34" charset="-128"/>
            </a:endParaRPr>
          </a:p>
        </p:txBody>
      </p:sp>
      <p:sp>
        <p:nvSpPr>
          <p:cNvPr id="3" name="CasellaDiTesto 3">
            <a:extLst>
              <a:ext uri="{FF2B5EF4-FFF2-40B4-BE49-F238E27FC236}">
                <a16:creationId xmlns:a16="http://schemas.microsoft.com/office/drawing/2014/main" id="{C5B5E4F7-8B1D-4800-AC59-57CB8ED350BC}"/>
              </a:ext>
            </a:extLst>
          </p:cNvPr>
          <p:cNvSpPr txBox="1"/>
          <p:nvPr/>
        </p:nvSpPr>
        <p:spPr>
          <a:xfrm>
            <a:off x="3260437" y="99752"/>
            <a:ext cx="5680363" cy="584775"/>
          </a:xfrm>
          <a:prstGeom prst="rect">
            <a:avLst/>
          </a:prstGeom>
          <a:noFill/>
        </p:spPr>
        <p:txBody>
          <a:bodyPr wrap="square" rtlCol="0">
            <a:spAutoFit/>
          </a:bodyPr>
          <a:lstStyle/>
          <a:p>
            <a:pPr algn="ctr"/>
            <a:r>
              <a:rPr lang="en-GB" sz="3200" b="1" dirty="0">
                <a:solidFill>
                  <a:srgbClr val="5B5B98"/>
                </a:solidFill>
                <a:latin typeface="Calibri" panose="020F0502020204030204" pitchFamily="34" charset="0"/>
                <a:cs typeface="Calibri" panose="020F0502020204030204" pitchFamily="34" charset="0"/>
              </a:rPr>
              <a:t>Outline</a:t>
            </a:r>
          </a:p>
        </p:txBody>
      </p:sp>
      <p:sp>
        <p:nvSpPr>
          <p:cNvPr id="4" name="Date Placeholder 3">
            <a:extLst>
              <a:ext uri="{FF2B5EF4-FFF2-40B4-BE49-F238E27FC236}">
                <a16:creationId xmlns:a16="http://schemas.microsoft.com/office/drawing/2014/main" id="{4891E437-AC35-45EC-8482-9B5B1BF4B038}"/>
              </a:ext>
            </a:extLst>
          </p:cNvPr>
          <p:cNvSpPr>
            <a:spLocks noGrp="1"/>
          </p:cNvSpPr>
          <p:nvPr>
            <p:ph type="dt" sz="half" idx="10"/>
          </p:nvPr>
        </p:nvSpPr>
        <p:spPr>
          <a:xfrm>
            <a:off x="647700" y="6356349"/>
            <a:ext cx="2743200" cy="365125"/>
          </a:xfrm>
        </p:spPr>
        <p:txBody>
          <a:bodyPr/>
          <a:lstStyle/>
          <a:p>
            <a:fld id="{C088ECB0-AF1E-4E12-A678-C45F0788EF43}" type="datetime1">
              <a:rPr lang="en-GB" smtClean="0"/>
              <a:t>23/09/2022</a:t>
            </a:fld>
            <a:endParaRPr lang="en-GB" dirty="0"/>
          </a:p>
        </p:txBody>
      </p:sp>
      <p:sp>
        <p:nvSpPr>
          <p:cNvPr id="6" name="Slide Number Placeholder 5">
            <a:extLst>
              <a:ext uri="{FF2B5EF4-FFF2-40B4-BE49-F238E27FC236}">
                <a16:creationId xmlns:a16="http://schemas.microsoft.com/office/drawing/2014/main" id="{19BE7AC8-FAD2-4DE8-9482-B595C0D3D91E}"/>
              </a:ext>
            </a:extLst>
          </p:cNvPr>
          <p:cNvSpPr>
            <a:spLocks noGrp="1"/>
          </p:cNvSpPr>
          <p:nvPr>
            <p:ph type="sldNum" sz="quarter" idx="12"/>
          </p:nvPr>
        </p:nvSpPr>
        <p:spPr>
          <a:xfrm>
            <a:off x="9077325" y="6356348"/>
            <a:ext cx="2743200" cy="365125"/>
          </a:xfrm>
        </p:spPr>
        <p:txBody>
          <a:bodyPr/>
          <a:lstStyle/>
          <a:p>
            <a:fld id="{8B33F36F-503E-4357-95AB-A5341231EBD4}" type="slidenum">
              <a:rPr lang="en-GB" smtClean="0"/>
              <a:t>2</a:t>
            </a:fld>
            <a:endParaRPr lang="en-GB"/>
          </a:p>
        </p:txBody>
      </p:sp>
    </p:spTree>
    <p:extLst>
      <p:ext uri="{BB962C8B-B14F-4D97-AF65-F5344CB8AC3E}">
        <p14:creationId xmlns:p14="http://schemas.microsoft.com/office/powerpoint/2010/main" val="779776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ate Placeholder 1">
            <a:extLst>
              <a:ext uri="{FF2B5EF4-FFF2-40B4-BE49-F238E27FC236}">
                <a16:creationId xmlns:a16="http://schemas.microsoft.com/office/drawing/2014/main" id="{D0E1B772-22B6-36B3-CEF1-51B0B3BA6F31}"/>
              </a:ext>
            </a:extLst>
          </p:cNvPr>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A9C518-D9DD-47BC-B5D2-D4E43F654CF2}" type="datetime1">
              <a:rPr lang="en-GB" altLang="en-US" smtClean="0"/>
              <a:t>23/09/2022</a:t>
            </a:fld>
            <a:endParaRPr lang="en-US" altLang="en-US"/>
          </a:p>
        </p:txBody>
      </p:sp>
      <p:sp>
        <p:nvSpPr>
          <p:cNvPr id="11268" name="Slide Number Placeholder 3">
            <a:extLst>
              <a:ext uri="{FF2B5EF4-FFF2-40B4-BE49-F238E27FC236}">
                <a16:creationId xmlns:a16="http://schemas.microsoft.com/office/drawing/2014/main" id="{054F4EDA-FEAD-4848-8C37-44A102184956}"/>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8ABB9C9-B063-4AD4-8F9D-393922CA597A}" type="slidenum">
              <a:rPr lang="en-US" altLang="en-US"/>
              <a:pPr eaLnBrk="1" hangingPunct="1"/>
              <a:t>20</a:t>
            </a:fld>
            <a:endParaRPr lang="en-US" altLang="en-US"/>
          </a:p>
        </p:txBody>
      </p:sp>
      <p:pic>
        <p:nvPicPr>
          <p:cNvPr id="11270" name="Picture 4" descr="Risultati immagini per double focusing ICP MS">
            <a:extLst>
              <a:ext uri="{FF2B5EF4-FFF2-40B4-BE49-F238E27FC236}">
                <a16:creationId xmlns:a16="http://schemas.microsoft.com/office/drawing/2014/main" id="{D1B93987-A4A6-697B-0BC1-D7EF71B589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006" y="906620"/>
            <a:ext cx="5540341" cy="37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TextBox 1">
            <a:extLst>
              <a:ext uri="{FF2B5EF4-FFF2-40B4-BE49-F238E27FC236}">
                <a16:creationId xmlns:a16="http://schemas.microsoft.com/office/drawing/2014/main" id="{23EB247F-D7E7-6968-75C2-EC88BC69522B}"/>
              </a:ext>
            </a:extLst>
          </p:cNvPr>
          <p:cNvSpPr txBox="1">
            <a:spLocks noChangeArrowheads="1"/>
          </p:cNvSpPr>
          <p:nvPr/>
        </p:nvSpPr>
        <p:spPr bwMode="auto">
          <a:xfrm>
            <a:off x="2876531" y="76200"/>
            <a:ext cx="643894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defTabSz="457200" eaLnBrk="1" hangingPunct="1"/>
            <a:r>
              <a:rPr lang="en-US" altLang="en-US" sz="3200" b="1" spc="-60" dirty="0">
                <a:solidFill>
                  <a:srgbClr val="5B5B98"/>
                </a:solidFill>
                <a:latin typeface="+mj-lt"/>
                <a:ea typeface="+mj-ea"/>
                <a:cs typeface="+mj-cs"/>
              </a:rPr>
              <a:t>Double focusing  ICP Mass Spectrometer</a:t>
            </a:r>
          </a:p>
        </p:txBody>
      </p:sp>
      <p:sp>
        <p:nvSpPr>
          <p:cNvPr id="11272" name="TextBox 2">
            <a:extLst>
              <a:ext uri="{FF2B5EF4-FFF2-40B4-BE49-F238E27FC236}">
                <a16:creationId xmlns:a16="http://schemas.microsoft.com/office/drawing/2014/main" id="{02B34872-1A12-11CD-1F60-560ACCBF8924}"/>
              </a:ext>
            </a:extLst>
          </p:cNvPr>
          <p:cNvSpPr txBox="1">
            <a:spLocks noChangeArrowheads="1"/>
          </p:cNvSpPr>
          <p:nvPr/>
        </p:nvSpPr>
        <p:spPr bwMode="auto">
          <a:xfrm>
            <a:off x="349309" y="4949110"/>
            <a:ext cx="8763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t>Reverse  </a:t>
            </a:r>
            <a:r>
              <a:rPr lang="en-US" altLang="en-US" dirty="0" err="1"/>
              <a:t>Nier</a:t>
            </a:r>
            <a:r>
              <a:rPr lang="en-US" altLang="en-US" dirty="0"/>
              <a:t>-Johnson geometry</a:t>
            </a:r>
          </a:p>
          <a:p>
            <a:pPr algn="ctr" eaLnBrk="1" hangingPunct="1"/>
            <a:endParaRPr lang="en-US" altLang="en-US" dirty="0"/>
          </a:p>
          <a:p>
            <a:pPr algn="ctr" eaLnBrk="1" hangingPunct="1"/>
            <a:r>
              <a:rPr lang="en-US" altLang="en-US" dirty="0"/>
              <a:t> The peculiarity of double focusing ICPMS are sensitivity and </a:t>
            </a:r>
            <a:r>
              <a:rPr lang="en-US" altLang="en-US" b="1" dirty="0"/>
              <a:t>the mass resolution</a:t>
            </a:r>
          </a:p>
          <a:p>
            <a:pPr algn="ctr" eaLnBrk="1" hangingPunct="1"/>
            <a:endParaRPr lang="en-US" altLang="en-US" dirty="0"/>
          </a:p>
        </p:txBody>
      </p:sp>
      <p:grpSp>
        <p:nvGrpSpPr>
          <p:cNvPr id="9" name="Group 43">
            <a:extLst>
              <a:ext uri="{FF2B5EF4-FFF2-40B4-BE49-F238E27FC236}">
                <a16:creationId xmlns:a16="http://schemas.microsoft.com/office/drawing/2014/main" id="{D195A979-CE9F-2C8D-3636-3224FC8AAE7B}"/>
              </a:ext>
            </a:extLst>
          </p:cNvPr>
          <p:cNvGrpSpPr>
            <a:grpSpLocks/>
          </p:cNvGrpSpPr>
          <p:nvPr/>
        </p:nvGrpSpPr>
        <p:grpSpPr bwMode="auto">
          <a:xfrm>
            <a:off x="7713223" y="906620"/>
            <a:ext cx="3660033" cy="3393580"/>
            <a:chOff x="228600" y="1206641"/>
            <a:chExt cx="4572000" cy="4456576"/>
          </a:xfrm>
        </p:grpSpPr>
        <p:grpSp>
          <p:nvGrpSpPr>
            <p:cNvPr id="10" name="Group 38">
              <a:extLst>
                <a:ext uri="{FF2B5EF4-FFF2-40B4-BE49-F238E27FC236}">
                  <a16:creationId xmlns:a16="http://schemas.microsoft.com/office/drawing/2014/main" id="{92B07270-F145-616F-A0D3-9E78E4C69AFB}"/>
                </a:ext>
              </a:extLst>
            </p:cNvPr>
            <p:cNvGrpSpPr>
              <a:grpSpLocks/>
            </p:cNvGrpSpPr>
            <p:nvPr/>
          </p:nvGrpSpPr>
          <p:grpSpPr bwMode="auto">
            <a:xfrm>
              <a:off x="228600" y="1206641"/>
              <a:ext cx="4572000" cy="3822559"/>
              <a:chOff x="228600" y="3200400"/>
              <a:chExt cx="4572000" cy="3441559"/>
            </a:xfrm>
          </p:grpSpPr>
          <p:pic>
            <p:nvPicPr>
              <p:cNvPr id="13" name="Picture 4">
                <a:extLst>
                  <a:ext uri="{FF2B5EF4-FFF2-40B4-BE49-F238E27FC236}">
                    <a16:creationId xmlns:a16="http://schemas.microsoft.com/office/drawing/2014/main" id="{324990A9-9ED4-CFBE-DF78-24C84F00A9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69" t="10417" r="21094" b="10417"/>
              <a:stretch>
                <a:fillRect/>
              </a:stretch>
            </p:blipFill>
            <p:spPr bwMode="auto">
              <a:xfrm>
                <a:off x="238125" y="3200400"/>
                <a:ext cx="4257675" cy="344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57">
                <a:extLst>
                  <a:ext uri="{FF2B5EF4-FFF2-40B4-BE49-F238E27FC236}">
                    <a16:creationId xmlns:a16="http://schemas.microsoft.com/office/drawing/2014/main" id="{4F477C27-2F19-019E-C64E-6DE89924C322}"/>
                  </a:ext>
                </a:extLst>
              </p:cNvPr>
              <p:cNvSpPr txBox="1">
                <a:spLocks noChangeArrowheads="1"/>
              </p:cNvSpPr>
              <p:nvPr/>
            </p:nvSpPr>
            <p:spPr bwMode="auto">
              <a:xfrm>
                <a:off x="3655001" y="6221401"/>
                <a:ext cx="1145599" cy="331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a:solidFill>
                      <a:schemeClr val="tx1"/>
                    </a:solidFill>
                    <a:latin typeface="Arial" panose="020B0604020202020204" pitchFamily="34" charset="0"/>
                  </a:defRPr>
                </a:lvl1pPr>
                <a:lvl2pPr marL="742950" indent="-285750" defTabSz="403225" eaLnBrk="0" hangingPunct="0">
                  <a:defRPr>
                    <a:solidFill>
                      <a:schemeClr val="tx1"/>
                    </a:solidFill>
                    <a:latin typeface="Arial" panose="020B0604020202020204" pitchFamily="34" charset="0"/>
                  </a:defRPr>
                </a:lvl2pPr>
                <a:lvl3pPr marL="1143000" indent="-228600" defTabSz="403225" eaLnBrk="0" hangingPunct="0">
                  <a:defRPr>
                    <a:solidFill>
                      <a:schemeClr val="tx1"/>
                    </a:solidFill>
                    <a:latin typeface="Arial" panose="020B0604020202020204" pitchFamily="34" charset="0"/>
                  </a:defRPr>
                </a:lvl3pPr>
                <a:lvl4pPr marL="1600200" indent="-228600" defTabSz="403225" eaLnBrk="0" hangingPunct="0">
                  <a:defRPr>
                    <a:solidFill>
                      <a:schemeClr val="tx1"/>
                    </a:solidFill>
                    <a:latin typeface="Arial" panose="020B0604020202020204" pitchFamily="34" charset="0"/>
                  </a:defRPr>
                </a:lvl4pPr>
                <a:lvl5pPr marL="2057400" indent="-228600" defTabSz="403225" eaLnBrk="0" hangingPunct="0">
                  <a:defRPr>
                    <a:solidFill>
                      <a:schemeClr val="tx1"/>
                    </a:solidFill>
                    <a:latin typeface="Arial" panose="020B0604020202020204" pitchFamily="34" charset="0"/>
                  </a:defRPr>
                </a:lvl5pPr>
                <a:lvl6pPr marL="2514600" indent="-228600" defTabSz="403225" eaLnBrk="0" fontAlgn="base" hangingPunct="0">
                  <a:spcBef>
                    <a:spcPct val="0"/>
                  </a:spcBef>
                  <a:spcAft>
                    <a:spcPct val="0"/>
                  </a:spcAft>
                  <a:defRPr>
                    <a:solidFill>
                      <a:schemeClr val="tx1"/>
                    </a:solidFill>
                    <a:latin typeface="Arial" panose="020B0604020202020204" pitchFamily="34" charset="0"/>
                  </a:defRPr>
                </a:lvl6pPr>
                <a:lvl7pPr marL="2971800" indent="-228600" defTabSz="403225" eaLnBrk="0" fontAlgn="base" hangingPunct="0">
                  <a:spcBef>
                    <a:spcPct val="0"/>
                  </a:spcBef>
                  <a:spcAft>
                    <a:spcPct val="0"/>
                  </a:spcAft>
                  <a:defRPr>
                    <a:solidFill>
                      <a:schemeClr val="tx1"/>
                    </a:solidFill>
                    <a:latin typeface="Arial" panose="020B0604020202020204" pitchFamily="34" charset="0"/>
                  </a:defRPr>
                </a:lvl7pPr>
                <a:lvl8pPr marL="3429000" indent="-228600" defTabSz="403225" eaLnBrk="0" fontAlgn="base" hangingPunct="0">
                  <a:spcBef>
                    <a:spcPct val="0"/>
                  </a:spcBef>
                  <a:spcAft>
                    <a:spcPct val="0"/>
                  </a:spcAft>
                  <a:defRPr>
                    <a:solidFill>
                      <a:schemeClr val="tx1"/>
                    </a:solidFill>
                    <a:latin typeface="Arial" panose="020B0604020202020204" pitchFamily="34" charset="0"/>
                  </a:defRPr>
                </a:lvl8pPr>
                <a:lvl9pPr marL="3886200" indent="-228600" defTabSz="403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90000"/>
                </a:pPr>
                <a:r>
                  <a:rPr lang="en-US" altLang="en-US" sz="1400" b="1">
                    <a:solidFill>
                      <a:srgbClr val="000000"/>
                    </a:solidFill>
                    <a:latin typeface="Handwriting - Dakota" charset="0"/>
                    <a:ea typeface="ＭＳ Ｐゴシック" panose="020B0600070205080204" pitchFamily="34" charset="-128"/>
                  </a:rPr>
                  <a:t>Spray chamber</a:t>
                </a:r>
                <a:endParaRPr lang="en-US" altLang="en-US" sz="1400">
                  <a:latin typeface="Handwriting - Dakota" charset="0"/>
                  <a:ea typeface="ＭＳ Ｐゴシック" panose="020B0600070205080204" pitchFamily="34" charset="-128"/>
                </a:endParaRPr>
              </a:p>
            </p:txBody>
          </p:sp>
          <p:sp>
            <p:nvSpPr>
              <p:cNvPr id="15" name="Text Box 157">
                <a:extLst>
                  <a:ext uri="{FF2B5EF4-FFF2-40B4-BE49-F238E27FC236}">
                    <a16:creationId xmlns:a16="http://schemas.microsoft.com/office/drawing/2014/main" id="{3BF0A819-0080-EC94-F21C-05CB5649A58F}"/>
                  </a:ext>
                </a:extLst>
              </p:cNvPr>
              <p:cNvSpPr txBox="1">
                <a:spLocks noChangeArrowheads="1"/>
              </p:cNvSpPr>
              <p:nvPr/>
            </p:nvSpPr>
            <p:spPr bwMode="auto">
              <a:xfrm>
                <a:off x="1430332" y="6093153"/>
                <a:ext cx="1736951" cy="32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a:solidFill>
                      <a:schemeClr val="tx1"/>
                    </a:solidFill>
                    <a:latin typeface="Arial" panose="020B0604020202020204" pitchFamily="34" charset="0"/>
                  </a:defRPr>
                </a:lvl1pPr>
                <a:lvl2pPr marL="742950" indent="-285750" defTabSz="403225" eaLnBrk="0" hangingPunct="0">
                  <a:defRPr>
                    <a:solidFill>
                      <a:schemeClr val="tx1"/>
                    </a:solidFill>
                    <a:latin typeface="Arial" panose="020B0604020202020204" pitchFamily="34" charset="0"/>
                  </a:defRPr>
                </a:lvl2pPr>
                <a:lvl3pPr marL="1143000" indent="-228600" defTabSz="403225" eaLnBrk="0" hangingPunct="0">
                  <a:defRPr>
                    <a:solidFill>
                      <a:schemeClr val="tx1"/>
                    </a:solidFill>
                    <a:latin typeface="Arial" panose="020B0604020202020204" pitchFamily="34" charset="0"/>
                  </a:defRPr>
                </a:lvl3pPr>
                <a:lvl4pPr marL="1600200" indent="-228600" defTabSz="403225" eaLnBrk="0" hangingPunct="0">
                  <a:defRPr>
                    <a:solidFill>
                      <a:schemeClr val="tx1"/>
                    </a:solidFill>
                    <a:latin typeface="Arial" panose="020B0604020202020204" pitchFamily="34" charset="0"/>
                  </a:defRPr>
                </a:lvl4pPr>
                <a:lvl5pPr marL="2057400" indent="-228600" defTabSz="403225" eaLnBrk="0" hangingPunct="0">
                  <a:defRPr>
                    <a:solidFill>
                      <a:schemeClr val="tx1"/>
                    </a:solidFill>
                    <a:latin typeface="Arial" panose="020B0604020202020204" pitchFamily="34" charset="0"/>
                  </a:defRPr>
                </a:lvl5pPr>
                <a:lvl6pPr marL="2514600" indent="-228600" defTabSz="403225" eaLnBrk="0" fontAlgn="base" hangingPunct="0">
                  <a:spcBef>
                    <a:spcPct val="0"/>
                  </a:spcBef>
                  <a:spcAft>
                    <a:spcPct val="0"/>
                  </a:spcAft>
                  <a:defRPr>
                    <a:solidFill>
                      <a:schemeClr val="tx1"/>
                    </a:solidFill>
                    <a:latin typeface="Arial" panose="020B0604020202020204" pitchFamily="34" charset="0"/>
                  </a:defRPr>
                </a:lvl6pPr>
                <a:lvl7pPr marL="2971800" indent="-228600" defTabSz="403225" eaLnBrk="0" fontAlgn="base" hangingPunct="0">
                  <a:spcBef>
                    <a:spcPct val="0"/>
                  </a:spcBef>
                  <a:spcAft>
                    <a:spcPct val="0"/>
                  </a:spcAft>
                  <a:defRPr>
                    <a:solidFill>
                      <a:schemeClr val="tx1"/>
                    </a:solidFill>
                    <a:latin typeface="Arial" panose="020B0604020202020204" pitchFamily="34" charset="0"/>
                  </a:defRPr>
                </a:lvl7pPr>
                <a:lvl8pPr marL="3429000" indent="-228600" defTabSz="403225" eaLnBrk="0" fontAlgn="base" hangingPunct="0">
                  <a:spcBef>
                    <a:spcPct val="0"/>
                  </a:spcBef>
                  <a:spcAft>
                    <a:spcPct val="0"/>
                  </a:spcAft>
                  <a:defRPr>
                    <a:solidFill>
                      <a:schemeClr val="tx1"/>
                    </a:solidFill>
                    <a:latin typeface="Arial" panose="020B0604020202020204" pitchFamily="34" charset="0"/>
                  </a:defRPr>
                </a:lvl8pPr>
                <a:lvl9pPr marL="3886200" indent="-228600" defTabSz="403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90000"/>
                </a:pPr>
                <a:r>
                  <a:rPr lang="en-US" altLang="en-US" sz="1400" b="1" dirty="0">
                    <a:solidFill>
                      <a:srgbClr val="000000"/>
                    </a:solidFill>
                    <a:latin typeface="Handwriting - Dakota" charset="0"/>
                    <a:ea typeface="ＭＳ Ｐゴシック" panose="020B0600070205080204" pitchFamily="34" charset="-128"/>
                  </a:rPr>
                  <a:t>Plasma ion source</a:t>
                </a:r>
                <a:endParaRPr lang="en-US" altLang="en-US" sz="1400" dirty="0">
                  <a:latin typeface="Handwriting - Dakota" charset="0"/>
                  <a:ea typeface="ＭＳ Ｐゴシック" panose="020B0600070205080204" pitchFamily="34" charset="-128"/>
                </a:endParaRPr>
              </a:p>
            </p:txBody>
          </p:sp>
          <p:cxnSp>
            <p:nvCxnSpPr>
              <p:cNvPr id="16" name="Straight Arrow Connector 17">
                <a:extLst>
                  <a:ext uri="{FF2B5EF4-FFF2-40B4-BE49-F238E27FC236}">
                    <a16:creationId xmlns:a16="http://schemas.microsoft.com/office/drawing/2014/main" id="{06C986E4-CB27-AE03-2DC3-C3177B2EC012}"/>
                  </a:ext>
                </a:extLst>
              </p:cNvPr>
              <p:cNvCxnSpPr>
                <a:cxnSpLocks noChangeShapeType="1"/>
              </p:cNvCxnSpPr>
              <p:nvPr/>
            </p:nvCxnSpPr>
            <p:spPr bwMode="auto">
              <a:xfrm rot="10800000">
                <a:off x="4038600" y="5977386"/>
                <a:ext cx="228600" cy="194375"/>
              </a:xfrm>
              <a:prstGeom prst="straightConnector1">
                <a:avLst/>
              </a:prstGeom>
              <a:noFill/>
              <a:ln w="25400">
                <a:solidFill>
                  <a:schemeClr val="tx1"/>
                </a:solidFill>
                <a:round/>
                <a:headEnd/>
                <a:tailEnd type="arrow" w="med" len="med"/>
              </a:ln>
              <a:effectLst>
                <a:outerShdw blurRad="50800" dist="25000" dir="5400000" rotWithShape="0">
                  <a:srgbClr val="808080">
                    <a:alpha val="39999"/>
                  </a:srgbClr>
                </a:outerShdw>
              </a:effectLst>
              <a:extLst>
                <a:ext uri="{909E8E84-426E-40DD-AFC4-6F175D3DCCD1}">
                  <a14:hiddenFill xmlns:a14="http://schemas.microsoft.com/office/drawing/2010/main">
                    <a:noFill/>
                  </a14:hiddenFill>
                </a:ext>
              </a:extLst>
            </p:spPr>
          </p:cxnSp>
          <p:cxnSp>
            <p:nvCxnSpPr>
              <p:cNvPr id="17" name="Straight Arrow Connector 19">
                <a:extLst>
                  <a:ext uri="{FF2B5EF4-FFF2-40B4-BE49-F238E27FC236}">
                    <a16:creationId xmlns:a16="http://schemas.microsoft.com/office/drawing/2014/main" id="{15309738-6FD1-7F65-1856-129A087F75D0}"/>
                  </a:ext>
                </a:extLst>
              </p:cNvPr>
              <p:cNvCxnSpPr>
                <a:cxnSpLocks noChangeShapeType="1"/>
              </p:cNvCxnSpPr>
              <p:nvPr/>
            </p:nvCxnSpPr>
            <p:spPr bwMode="auto">
              <a:xfrm flipV="1">
                <a:off x="2819400" y="5977386"/>
                <a:ext cx="152400" cy="72890"/>
              </a:xfrm>
              <a:prstGeom prst="straightConnector1">
                <a:avLst/>
              </a:prstGeom>
              <a:noFill/>
              <a:ln w="25400">
                <a:solidFill>
                  <a:schemeClr val="tx1"/>
                </a:solidFill>
                <a:round/>
                <a:headEnd/>
                <a:tailEnd type="arrow" w="med" len="med"/>
              </a:ln>
              <a:effectLst>
                <a:outerShdw blurRad="50800" dist="25000" dir="5400000" rotWithShape="0">
                  <a:srgbClr val="808080">
                    <a:alpha val="39999"/>
                  </a:srgbClr>
                </a:outerShdw>
              </a:effectLst>
              <a:extLst>
                <a:ext uri="{909E8E84-426E-40DD-AFC4-6F175D3DCCD1}">
                  <a14:hiddenFill xmlns:a14="http://schemas.microsoft.com/office/drawing/2010/main">
                    <a:noFill/>
                  </a14:hiddenFill>
                </a:ext>
              </a:extLst>
            </p:spPr>
          </p:cxnSp>
          <p:sp>
            <p:nvSpPr>
              <p:cNvPr id="18" name="Text Box 157">
                <a:extLst>
                  <a:ext uri="{FF2B5EF4-FFF2-40B4-BE49-F238E27FC236}">
                    <a16:creationId xmlns:a16="http://schemas.microsoft.com/office/drawing/2014/main" id="{F8B73814-5521-A2C2-1B21-6FC27867B317}"/>
                  </a:ext>
                </a:extLst>
              </p:cNvPr>
              <p:cNvSpPr txBox="1">
                <a:spLocks noChangeArrowheads="1"/>
              </p:cNvSpPr>
              <p:nvPr/>
            </p:nvSpPr>
            <p:spPr bwMode="auto">
              <a:xfrm>
                <a:off x="762000" y="5592801"/>
                <a:ext cx="1414683" cy="27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a:solidFill>
                      <a:schemeClr val="tx1"/>
                    </a:solidFill>
                    <a:latin typeface="Arial" panose="020B0604020202020204" pitchFamily="34" charset="0"/>
                  </a:defRPr>
                </a:lvl1pPr>
                <a:lvl2pPr marL="742950" indent="-285750" defTabSz="403225" eaLnBrk="0" hangingPunct="0">
                  <a:defRPr>
                    <a:solidFill>
                      <a:schemeClr val="tx1"/>
                    </a:solidFill>
                    <a:latin typeface="Arial" panose="020B0604020202020204" pitchFamily="34" charset="0"/>
                  </a:defRPr>
                </a:lvl2pPr>
                <a:lvl3pPr marL="1143000" indent="-228600" defTabSz="403225" eaLnBrk="0" hangingPunct="0">
                  <a:defRPr>
                    <a:solidFill>
                      <a:schemeClr val="tx1"/>
                    </a:solidFill>
                    <a:latin typeface="Arial" panose="020B0604020202020204" pitchFamily="34" charset="0"/>
                  </a:defRPr>
                </a:lvl3pPr>
                <a:lvl4pPr marL="1600200" indent="-228600" defTabSz="403225" eaLnBrk="0" hangingPunct="0">
                  <a:defRPr>
                    <a:solidFill>
                      <a:schemeClr val="tx1"/>
                    </a:solidFill>
                    <a:latin typeface="Arial" panose="020B0604020202020204" pitchFamily="34" charset="0"/>
                  </a:defRPr>
                </a:lvl4pPr>
                <a:lvl5pPr marL="2057400" indent="-228600" defTabSz="403225" eaLnBrk="0" hangingPunct="0">
                  <a:defRPr>
                    <a:solidFill>
                      <a:schemeClr val="tx1"/>
                    </a:solidFill>
                    <a:latin typeface="Arial" panose="020B0604020202020204" pitchFamily="34" charset="0"/>
                  </a:defRPr>
                </a:lvl5pPr>
                <a:lvl6pPr marL="2514600" indent="-228600" defTabSz="403225" eaLnBrk="0" fontAlgn="base" hangingPunct="0">
                  <a:spcBef>
                    <a:spcPct val="0"/>
                  </a:spcBef>
                  <a:spcAft>
                    <a:spcPct val="0"/>
                  </a:spcAft>
                  <a:defRPr>
                    <a:solidFill>
                      <a:schemeClr val="tx1"/>
                    </a:solidFill>
                    <a:latin typeface="Arial" panose="020B0604020202020204" pitchFamily="34" charset="0"/>
                  </a:defRPr>
                </a:lvl6pPr>
                <a:lvl7pPr marL="2971800" indent="-228600" defTabSz="403225" eaLnBrk="0" fontAlgn="base" hangingPunct="0">
                  <a:spcBef>
                    <a:spcPct val="0"/>
                  </a:spcBef>
                  <a:spcAft>
                    <a:spcPct val="0"/>
                  </a:spcAft>
                  <a:defRPr>
                    <a:solidFill>
                      <a:schemeClr val="tx1"/>
                    </a:solidFill>
                    <a:latin typeface="Arial" panose="020B0604020202020204" pitchFamily="34" charset="0"/>
                  </a:defRPr>
                </a:lvl7pPr>
                <a:lvl8pPr marL="3429000" indent="-228600" defTabSz="403225" eaLnBrk="0" fontAlgn="base" hangingPunct="0">
                  <a:spcBef>
                    <a:spcPct val="0"/>
                  </a:spcBef>
                  <a:spcAft>
                    <a:spcPct val="0"/>
                  </a:spcAft>
                  <a:defRPr>
                    <a:solidFill>
                      <a:schemeClr val="tx1"/>
                    </a:solidFill>
                    <a:latin typeface="Arial" panose="020B0604020202020204" pitchFamily="34" charset="0"/>
                  </a:defRPr>
                </a:lvl8pPr>
                <a:lvl9pPr marL="3886200" indent="-228600" defTabSz="403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90000"/>
                </a:pPr>
                <a:r>
                  <a:rPr lang="en-US" altLang="en-US" sz="1400" b="1">
                    <a:solidFill>
                      <a:srgbClr val="000000"/>
                    </a:solidFill>
                    <a:latin typeface="Handwriting - Dakota" charset="0"/>
                    <a:ea typeface="ＭＳ Ｐゴシック" panose="020B0600070205080204" pitchFamily="34" charset="-128"/>
                  </a:rPr>
                  <a:t>Interface</a:t>
                </a:r>
                <a:endParaRPr lang="en-US" altLang="en-US" sz="1400">
                  <a:latin typeface="Handwriting - Dakota" charset="0"/>
                  <a:ea typeface="ＭＳ Ｐゴシック" panose="020B0600070205080204" pitchFamily="34" charset="-128"/>
                </a:endParaRPr>
              </a:p>
            </p:txBody>
          </p:sp>
          <p:cxnSp>
            <p:nvCxnSpPr>
              <p:cNvPr id="19" name="Straight Arrow Connector 22">
                <a:extLst>
                  <a:ext uri="{FF2B5EF4-FFF2-40B4-BE49-F238E27FC236}">
                    <a16:creationId xmlns:a16="http://schemas.microsoft.com/office/drawing/2014/main" id="{EDAF9D09-A3EA-8621-50BA-C8D53683CACD}"/>
                  </a:ext>
                </a:extLst>
              </p:cNvPr>
              <p:cNvCxnSpPr>
                <a:cxnSpLocks noChangeShapeType="1"/>
              </p:cNvCxnSpPr>
              <p:nvPr/>
            </p:nvCxnSpPr>
            <p:spPr bwMode="auto">
              <a:xfrm flipV="1">
                <a:off x="2057400" y="5592924"/>
                <a:ext cx="304800" cy="111480"/>
              </a:xfrm>
              <a:prstGeom prst="straightConnector1">
                <a:avLst/>
              </a:prstGeom>
              <a:noFill/>
              <a:ln w="25400">
                <a:solidFill>
                  <a:schemeClr val="tx1"/>
                </a:solidFill>
                <a:round/>
                <a:headEnd/>
                <a:tailEnd type="arrow" w="med" len="med"/>
              </a:ln>
              <a:effectLst>
                <a:outerShdw blurRad="50800" dist="25000" dir="5400000" rotWithShape="0">
                  <a:srgbClr val="808080">
                    <a:alpha val="39999"/>
                  </a:srgbClr>
                </a:outerShdw>
              </a:effectLst>
              <a:extLst>
                <a:ext uri="{909E8E84-426E-40DD-AFC4-6F175D3DCCD1}">
                  <a14:hiddenFill xmlns:a14="http://schemas.microsoft.com/office/drawing/2010/main">
                    <a:noFill/>
                  </a14:hiddenFill>
                </a:ext>
              </a:extLst>
            </p:spPr>
          </p:cxnSp>
          <p:sp>
            <p:nvSpPr>
              <p:cNvPr id="20" name="Text Box 157">
                <a:extLst>
                  <a:ext uri="{FF2B5EF4-FFF2-40B4-BE49-F238E27FC236}">
                    <a16:creationId xmlns:a16="http://schemas.microsoft.com/office/drawing/2014/main" id="{6BACAC39-0BFB-F38C-813A-3ED87CCF8691}"/>
                  </a:ext>
                </a:extLst>
              </p:cNvPr>
              <p:cNvSpPr txBox="1">
                <a:spLocks noChangeArrowheads="1"/>
              </p:cNvSpPr>
              <p:nvPr/>
            </p:nvSpPr>
            <p:spPr bwMode="auto">
              <a:xfrm>
                <a:off x="2416726" y="3623264"/>
                <a:ext cx="1164674" cy="27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a:solidFill>
                      <a:schemeClr val="tx1"/>
                    </a:solidFill>
                    <a:latin typeface="Arial" panose="020B0604020202020204" pitchFamily="34" charset="0"/>
                  </a:defRPr>
                </a:lvl1pPr>
                <a:lvl2pPr marL="742950" indent="-285750" defTabSz="403225" eaLnBrk="0" hangingPunct="0">
                  <a:defRPr>
                    <a:solidFill>
                      <a:schemeClr val="tx1"/>
                    </a:solidFill>
                    <a:latin typeface="Arial" panose="020B0604020202020204" pitchFamily="34" charset="0"/>
                  </a:defRPr>
                </a:lvl2pPr>
                <a:lvl3pPr marL="1143000" indent="-228600" defTabSz="403225" eaLnBrk="0" hangingPunct="0">
                  <a:defRPr>
                    <a:solidFill>
                      <a:schemeClr val="tx1"/>
                    </a:solidFill>
                    <a:latin typeface="Arial" panose="020B0604020202020204" pitchFamily="34" charset="0"/>
                  </a:defRPr>
                </a:lvl3pPr>
                <a:lvl4pPr marL="1600200" indent="-228600" defTabSz="403225" eaLnBrk="0" hangingPunct="0">
                  <a:defRPr>
                    <a:solidFill>
                      <a:schemeClr val="tx1"/>
                    </a:solidFill>
                    <a:latin typeface="Arial" panose="020B0604020202020204" pitchFamily="34" charset="0"/>
                  </a:defRPr>
                </a:lvl4pPr>
                <a:lvl5pPr marL="2057400" indent="-228600" defTabSz="403225" eaLnBrk="0" hangingPunct="0">
                  <a:defRPr>
                    <a:solidFill>
                      <a:schemeClr val="tx1"/>
                    </a:solidFill>
                    <a:latin typeface="Arial" panose="020B0604020202020204" pitchFamily="34" charset="0"/>
                  </a:defRPr>
                </a:lvl5pPr>
                <a:lvl6pPr marL="2514600" indent="-228600" defTabSz="403225" eaLnBrk="0" fontAlgn="base" hangingPunct="0">
                  <a:spcBef>
                    <a:spcPct val="0"/>
                  </a:spcBef>
                  <a:spcAft>
                    <a:spcPct val="0"/>
                  </a:spcAft>
                  <a:defRPr>
                    <a:solidFill>
                      <a:schemeClr val="tx1"/>
                    </a:solidFill>
                    <a:latin typeface="Arial" panose="020B0604020202020204" pitchFamily="34" charset="0"/>
                  </a:defRPr>
                </a:lvl6pPr>
                <a:lvl7pPr marL="2971800" indent="-228600" defTabSz="403225" eaLnBrk="0" fontAlgn="base" hangingPunct="0">
                  <a:spcBef>
                    <a:spcPct val="0"/>
                  </a:spcBef>
                  <a:spcAft>
                    <a:spcPct val="0"/>
                  </a:spcAft>
                  <a:defRPr>
                    <a:solidFill>
                      <a:schemeClr val="tx1"/>
                    </a:solidFill>
                    <a:latin typeface="Arial" panose="020B0604020202020204" pitchFamily="34" charset="0"/>
                  </a:defRPr>
                </a:lvl7pPr>
                <a:lvl8pPr marL="3429000" indent="-228600" defTabSz="403225" eaLnBrk="0" fontAlgn="base" hangingPunct="0">
                  <a:spcBef>
                    <a:spcPct val="0"/>
                  </a:spcBef>
                  <a:spcAft>
                    <a:spcPct val="0"/>
                  </a:spcAft>
                  <a:defRPr>
                    <a:solidFill>
                      <a:schemeClr val="tx1"/>
                    </a:solidFill>
                    <a:latin typeface="Arial" panose="020B0604020202020204" pitchFamily="34" charset="0"/>
                  </a:defRPr>
                </a:lvl8pPr>
                <a:lvl9pPr marL="3886200" indent="-228600" defTabSz="403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90000"/>
                </a:pPr>
                <a:r>
                  <a:rPr lang="en-US" altLang="en-US" sz="1400" b="1">
                    <a:solidFill>
                      <a:srgbClr val="000000"/>
                    </a:solidFill>
                    <a:latin typeface="Handwriting - Dakota" charset="0"/>
                    <a:ea typeface="ＭＳ Ｐゴシック" panose="020B0600070205080204" pitchFamily="34" charset="-128"/>
                  </a:rPr>
                  <a:t>Detector (EM)</a:t>
                </a:r>
                <a:endParaRPr lang="en-US" altLang="en-US" sz="1400">
                  <a:latin typeface="Handwriting - Dakota" charset="0"/>
                  <a:ea typeface="ＭＳ Ｐゴシック" panose="020B0600070205080204" pitchFamily="34" charset="-128"/>
                </a:endParaRPr>
              </a:p>
            </p:txBody>
          </p:sp>
          <p:cxnSp>
            <p:nvCxnSpPr>
              <p:cNvPr id="21" name="Straight Arrow Connector 26">
                <a:extLst>
                  <a:ext uri="{FF2B5EF4-FFF2-40B4-BE49-F238E27FC236}">
                    <a16:creationId xmlns:a16="http://schemas.microsoft.com/office/drawing/2014/main" id="{8AD385ED-D434-71AE-B5D2-7253B659A2DF}"/>
                  </a:ext>
                </a:extLst>
              </p:cNvPr>
              <p:cNvCxnSpPr>
                <a:cxnSpLocks noChangeShapeType="1"/>
              </p:cNvCxnSpPr>
              <p:nvPr/>
            </p:nvCxnSpPr>
            <p:spPr bwMode="auto">
              <a:xfrm rot="10800000">
                <a:off x="2176463" y="3582004"/>
                <a:ext cx="185737" cy="151498"/>
              </a:xfrm>
              <a:prstGeom prst="straightConnector1">
                <a:avLst/>
              </a:prstGeom>
              <a:noFill/>
              <a:ln w="25400">
                <a:solidFill>
                  <a:schemeClr val="tx1"/>
                </a:solidFill>
                <a:round/>
                <a:headEnd/>
                <a:tailEnd type="arrow" w="med" len="med"/>
              </a:ln>
              <a:effectLst>
                <a:outerShdw blurRad="50800" dist="25000" dir="5400000" rotWithShape="0">
                  <a:srgbClr val="808080">
                    <a:alpha val="39999"/>
                  </a:srgbClr>
                </a:outerShdw>
              </a:effectLst>
              <a:extLst>
                <a:ext uri="{909E8E84-426E-40DD-AFC4-6F175D3DCCD1}">
                  <a14:hiddenFill xmlns:a14="http://schemas.microsoft.com/office/drawing/2010/main">
                    <a:noFill/>
                  </a14:hiddenFill>
                </a:ext>
              </a:extLst>
            </p:spPr>
          </p:cxnSp>
          <p:sp>
            <p:nvSpPr>
              <p:cNvPr id="22" name="Text Box 157">
                <a:extLst>
                  <a:ext uri="{FF2B5EF4-FFF2-40B4-BE49-F238E27FC236}">
                    <a16:creationId xmlns:a16="http://schemas.microsoft.com/office/drawing/2014/main" id="{EC671423-6D3C-6503-406F-6D085590853E}"/>
                  </a:ext>
                </a:extLst>
              </p:cNvPr>
              <p:cNvSpPr txBox="1">
                <a:spLocks noChangeArrowheads="1"/>
              </p:cNvSpPr>
              <p:nvPr/>
            </p:nvSpPr>
            <p:spPr bwMode="auto">
              <a:xfrm>
                <a:off x="228600" y="5288001"/>
                <a:ext cx="990600" cy="27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a:solidFill>
                      <a:schemeClr val="tx1"/>
                    </a:solidFill>
                    <a:latin typeface="Arial" panose="020B0604020202020204" pitchFamily="34" charset="0"/>
                  </a:defRPr>
                </a:lvl1pPr>
                <a:lvl2pPr marL="742950" indent="-285750" defTabSz="403225" eaLnBrk="0" hangingPunct="0">
                  <a:defRPr>
                    <a:solidFill>
                      <a:schemeClr val="tx1"/>
                    </a:solidFill>
                    <a:latin typeface="Arial" panose="020B0604020202020204" pitchFamily="34" charset="0"/>
                  </a:defRPr>
                </a:lvl2pPr>
                <a:lvl3pPr marL="1143000" indent="-228600" defTabSz="403225" eaLnBrk="0" hangingPunct="0">
                  <a:defRPr>
                    <a:solidFill>
                      <a:schemeClr val="tx1"/>
                    </a:solidFill>
                    <a:latin typeface="Arial" panose="020B0604020202020204" pitchFamily="34" charset="0"/>
                  </a:defRPr>
                </a:lvl3pPr>
                <a:lvl4pPr marL="1600200" indent="-228600" defTabSz="403225" eaLnBrk="0" hangingPunct="0">
                  <a:defRPr>
                    <a:solidFill>
                      <a:schemeClr val="tx1"/>
                    </a:solidFill>
                    <a:latin typeface="Arial" panose="020B0604020202020204" pitchFamily="34" charset="0"/>
                  </a:defRPr>
                </a:lvl4pPr>
                <a:lvl5pPr marL="2057400" indent="-228600" defTabSz="403225" eaLnBrk="0" hangingPunct="0">
                  <a:defRPr>
                    <a:solidFill>
                      <a:schemeClr val="tx1"/>
                    </a:solidFill>
                    <a:latin typeface="Arial" panose="020B0604020202020204" pitchFamily="34" charset="0"/>
                  </a:defRPr>
                </a:lvl5pPr>
                <a:lvl6pPr marL="2514600" indent="-228600" defTabSz="403225" eaLnBrk="0" fontAlgn="base" hangingPunct="0">
                  <a:spcBef>
                    <a:spcPct val="0"/>
                  </a:spcBef>
                  <a:spcAft>
                    <a:spcPct val="0"/>
                  </a:spcAft>
                  <a:defRPr>
                    <a:solidFill>
                      <a:schemeClr val="tx1"/>
                    </a:solidFill>
                    <a:latin typeface="Arial" panose="020B0604020202020204" pitchFamily="34" charset="0"/>
                  </a:defRPr>
                </a:lvl6pPr>
                <a:lvl7pPr marL="2971800" indent="-228600" defTabSz="403225" eaLnBrk="0" fontAlgn="base" hangingPunct="0">
                  <a:spcBef>
                    <a:spcPct val="0"/>
                  </a:spcBef>
                  <a:spcAft>
                    <a:spcPct val="0"/>
                  </a:spcAft>
                  <a:defRPr>
                    <a:solidFill>
                      <a:schemeClr val="tx1"/>
                    </a:solidFill>
                    <a:latin typeface="Arial" panose="020B0604020202020204" pitchFamily="34" charset="0"/>
                  </a:defRPr>
                </a:lvl7pPr>
                <a:lvl8pPr marL="3429000" indent="-228600" defTabSz="403225" eaLnBrk="0" fontAlgn="base" hangingPunct="0">
                  <a:spcBef>
                    <a:spcPct val="0"/>
                  </a:spcBef>
                  <a:spcAft>
                    <a:spcPct val="0"/>
                  </a:spcAft>
                  <a:defRPr>
                    <a:solidFill>
                      <a:schemeClr val="tx1"/>
                    </a:solidFill>
                    <a:latin typeface="Arial" panose="020B0604020202020204" pitchFamily="34" charset="0"/>
                  </a:defRPr>
                </a:lvl8pPr>
                <a:lvl9pPr marL="3886200" indent="-228600" defTabSz="403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90000"/>
                </a:pPr>
                <a:r>
                  <a:rPr lang="en-US" altLang="en-US" sz="1400" b="1">
                    <a:solidFill>
                      <a:srgbClr val="000000"/>
                    </a:solidFill>
                    <a:latin typeface="Handwriting - Dakota" charset="0"/>
                    <a:ea typeface="ＭＳ Ｐゴシック" panose="020B0600070205080204" pitchFamily="34" charset="-128"/>
                  </a:rPr>
                  <a:t>MSA</a:t>
                </a:r>
                <a:endParaRPr lang="en-US" altLang="en-US" sz="1400">
                  <a:latin typeface="Handwriting - Dakota" charset="0"/>
                  <a:ea typeface="ＭＳ Ｐゴシック" panose="020B0600070205080204" pitchFamily="34" charset="-128"/>
                </a:endParaRPr>
              </a:p>
            </p:txBody>
          </p:sp>
          <p:cxnSp>
            <p:nvCxnSpPr>
              <p:cNvPr id="23" name="Straight Arrow Connector 29">
                <a:extLst>
                  <a:ext uri="{FF2B5EF4-FFF2-40B4-BE49-F238E27FC236}">
                    <a16:creationId xmlns:a16="http://schemas.microsoft.com/office/drawing/2014/main" id="{9656DE73-FFC6-6B4D-9418-2074CBFE707E}"/>
                  </a:ext>
                </a:extLst>
              </p:cNvPr>
              <p:cNvCxnSpPr>
                <a:cxnSpLocks noChangeShapeType="1"/>
              </p:cNvCxnSpPr>
              <p:nvPr/>
            </p:nvCxnSpPr>
            <p:spPr bwMode="auto">
              <a:xfrm rot="5400000" flipH="1" flipV="1">
                <a:off x="928165" y="5015066"/>
                <a:ext cx="277270" cy="152400"/>
              </a:xfrm>
              <a:prstGeom prst="straightConnector1">
                <a:avLst/>
              </a:prstGeom>
              <a:noFill/>
              <a:ln w="25400">
                <a:solidFill>
                  <a:schemeClr val="tx1"/>
                </a:solidFill>
                <a:round/>
                <a:headEnd/>
                <a:tailEnd type="arrow" w="med" len="med"/>
              </a:ln>
              <a:effectLst>
                <a:outerShdw blurRad="50800" dist="25000" dir="5400000" rotWithShape="0">
                  <a:srgbClr val="808080">
                    <a:alpha val="39999"/>
                  </a:srgbClr>
                </a:outerShdw>
              </a:effectLst>
              <a:extLst>
                <a:ext uri="{909E8E84-426E-40DD-AFC4-6F175D3DCCD1}">
                  <a14:hiddenFill xmlns:a14="http://schemas.microsoft.com/office/drawing/2010/main">
                    <a:noFill/>
                  </a14:hiddenFill>
                </a:ext>
              </a:extLst>
            </p:spPr>
          </p:cxnSp>
          <p:sp>
            <p:nvSpPr>
              <p:cNvPr id="24" name="Text Box 157">
                <a:extLst>
                  <a:ext uri="{FF2B5EF4-FFF2-40B4-BE49-F238E27FC236}">
                    <a16:creationId xmlns:a16="http://schemas.microsoft.com/office/drawing/2014/main" id="{1861068F-0C8D-A0F4-385D-2C581E04243B}"/>
                  </a:ext>
                </a:extLst>
              </p:cNvPr>
              <p:cNvSpPr txBox="1">
                <a:spLocks noChangeArrowheads="1"/>
              </p:cNvSpPr>
              <p:nvPr/>
            </p:nvSpPr>
            <p:spPr bwMode="auto">
              <a:xfrm>
                <a:off x="1295400" y="3829153"/>
                <a:ext cx="990600" cy="274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a:solidFill>
                      <a:schemeClr val="tx1"/>
                    </a:solidFill>
                    <a:latin typeface="Arial" panose="020B0604020202020204" pitchFamily="34" charset="0"/>
                  </a:defRPr>
                </a:lvl1pPr>
                <a:lvl2pPr marL="742950" indent="-285750" defTabSz="403225" eaLnBrk="0" hangingPunct="0">
                  <a:defRPr>
                    <a:solidFill>
                      <a:schemeClr val="tx1"/>
                    </a:solidFill>
                    <a:latin typeface="Arial" panose="020B0604020202020204" pitchFamily="34" charset="0"/>
                  </a:defRPr>
                </a:lvl2pPr>
                <a:lvl3pPr marL="1143000" indent="-228600" defTabSz="403225" eaLnBrk="0" hangingPunct="0">
                  <a:defRPr>
                    <a:solidFill>
                      <a:schemeClr val="tx1"/>
                    </a:solidFill>
                    <a:latin typeface="Arial" panose="020B0604020202020204" pitchFamily="34" charset="0"/>
                  </a:defRPr>
                </a:lvl3pPr>
                <a:lvl4pPr marL="1600200" indent="-228600" defTabSz="403225" eaLnBrk="0" hangingPunct="0">
                  <a:defRPr>
                    <a:solidFill>
                      <a:schemeClr val="tx1"/>
                    </a:solidFill>
                    <a:latin typeface="Arial" panose="020B0604020202020204" pitchFamily="34" charset="0"/>
                  </a:defRPr>
                </a:lvl4pPr>
                <a:lvl5pPr marL="2057400" indent="-228600" defTabSz="403225" eaLnBrk="0" hangingPunct="0">
                  <a:defRPr>
                    <a:solidFill>
                      <a:schemeClr val="tx1"/>
                    </a:solidFill>
                    <a:latin typeface="Arial" panose="020B0604020202020204" pitchFamily="34" charset="0"/>
                  </a:defRPr>
                </a:lvl5pPr>
                <a:lvl6pPr marL="2514600" indent="-228600" defTabSz="403225" eaLnBrk="0" fontAlgn="base" hangingPunct="0">
                  <a:spcBef>
                    <a:spcPct val="0"/>
                  </a:spcBef>
                  <a:spcAft>
                    <a:spcPct val="0"/>
                  </a:spcAft>
                  <a:defRPr>
                    <a:solidFill>
                      <a:schemeClr val="tx1"/>
                    </a:solidFill>
                    <a:latin typeface="Arial" panose="020B0604020202020204" pitchFamily="34" charset="0"/>
                  </a:defRPr>
                </a:lvl6pPr>
                <a:lvl7pPr marL="2971800" indent="-228600" defTabSz="403225" eaLnBrk="0" fontAlgn="base" hangingPunct="0">
                  <a:spcBef>
                    <a:spcPct val="0"/>
                  </a:spcBef>
                  <a:spcAft>
                    <a:spcPct val="0"/>
                  </a:spcAft>
                  <a:defRPr>
                    <a:solidFill>
                      <a:schemeClr val="tx1"/>
                    </a:solidFill>
                    <a:latin typeface="Arial" panose="020B0604020202020204" pitchFamily="34" charset="0"/>
                  </a:defRPr>
                </a:lvl7pPr>
                <a:lvl8pPr marL="3429000" indent="-228600" defTabSz="403225" eaLnBrk="0" fontAlgn="base" hangingPunct="0">
                  <a:spcBef>
                    <a:spcPct val="0"/>
                  </a:spcBef>
                  <a:spcAft>
                    <a:spcPct val="0"/>
                  </a:spcAft>
                  <a:defRPr>
                    <a:solidFill>
                      <a:schemeClr val="tx1"/>
                    </a:solidFill>
                    <a:latin typeface="Arial" panose="020B0604020202020204" pitchFamily="34" charset="0"/>
                  </a:defRPr>
                </a:lvl8pPr>
                <a:lvl9pPr marL="3886200" indent="-228600" defTabSz="403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90000"/>
                </a:pPr>
                <a:r>
                  <a:rPr lang="en-US" altLang="en-US" sz="1400" b="1">
                    <a:solidFill>
                      <a:srgbClr val="000000"/>
                    </a:solidFill>
                    <a:latin typeface="Handwriting - Dakota" charset="0"/>
                    <a:ea typeface="ＭＳ Ｐゴシック" panose="020B0600070205080204" pitchFamily="34" charset="-128"/>
                  </a:rPr>
                  <a:t>ESA</a:t>
                </a:r>
                <a:endParaRPr lang="en-US" altLang="en-US" sz="1400">
                  <a:latin typeface="Handwriting - Dakota" charset="0"/>
                  <a:ea typeface="ＭＳ Ｐゴシック" panose="020B0600070205080204" pitchFamily="34" charset="-128"/>
                </a:endParaRPr>
              </a:p>
            </p:txBody>
          </p:sp>
          <p:cxnSp>
            <p:nvCxnSpPr>
              <p:cNvPr id="25" name="Straight Arrow Connector 37">
                <a:extLst>
                  <a:ext uri="{FF2B5EF4-FFF2-40B4-BE49-F238E27FC236}">
                    <a16:creationId xmlns:a16="http://schemas.microsoft.com/office/drawing/2014/main" id="{07E48CD5-64DC-F04C-F6A3-E309A35BE767}"/>
                  </a:ext>
                </a:extLst>
              </p:cNvPr>
              <p:cNvCxnSpPr>
                <a:cxnSpLocks noChangeShapeType="1"/>
              </p:cNvCxnSpPr>
              <p:nvPr/>
            </p:nvCxnSpPr>
            <p:spPr bwMode="auto">
              <a:xfrm rot="16200000" flipV="1">
                <a:off x="1409887" y="3696117"/>
                <a:ext cx="304425" cy="76200"/>
              </a:xfrm>
              <a:prstGeom prst="straightConnector1">
                <a:avLst/>
              </a:prstGeom>
              <a:noFill/>
              <a:ln w="25400">
                <a:solidFill>
                  <a:schemeClr val="tx1"/>
                </a:solidFill>
                <a:round/>
                <a:headEnd/>
                <a:tailEnd type="arrow" w="med" len="med"/>
              </a:ln>
              <a:effectLst>
                <a:outerShdw blurRad="50800" dist="25000" dir="5400000" rotWithShape="0">
                  <a:srgbClr val="808080">
                    <a:alpha val="39999"/>
                  </a:srgbClr>
                </a:outerShdw>
              </a:effectLst>
              <a:extLst>
                <a:ext uri="{909E8E84-426E-40DD-AFC4-6F175D3DCCD1}">
                  <a14:hiddenFill xmlns:a14="http://schemas.microsoft.com/office/drawing/2010/main">
                    <a:noFill/>
                  </a14:hiddenFill>
                </a:ext>
              </a:extLst>
            </p:spPr>
          </p:cxnSp>
        </p:grpSp>
        <p:sp>
          <p:nvSpPr>
            <p:cNvPr id="11" name="Text Box 157">
              <a:extLst>
                <a:ext uri="{FF2B5EF4-FFF2-40B4-BE49-F238E27FC236}">
                  <a16:creationId xmlns:a16="http://schemas.microsoft.com/office/drawing/2014/main" id="{31AEB40F-1FD9-610D-A2DA-5176E920CDE1}"/>
                </a:ext>
              </a:extLst>
            </p:cNvPr>
            <p:cNvSpPr txBox="1">
              <a:spLocks noChangeArrowheads="1"/>
            </p:cNvSpPr>
            <p:nvPr/>
          </p:nvSpPr>
          <p:spPr bwMode="auto">
            <a:xfrm>
              <a:off x="2590800" y="5307001"/>
              <a:ext cx="1552352" cy="35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403225" eaLnBrk="0" hangingPunct="0">
                <a:defRPr>
                  <a:solidFill>
                    <a:schemeClr val="tx1"/>
                  </a:solidFill>
                  <a:latin typeface="Arial" panose="020B0604020202020204" pitchFamily="34" charset="0"/>
                </a:defRPr>
              </a:lvl1pPr>
              <a:lvl2pPr marL="742950" indent="-285750" defTabSz="403225" eaLnBrk="0" hangingPunct="0">
                <a:defRPr>
                  <a:solidFill>
                    <a:schemeClr val="tx1"/>
                  </a:solidFill>
                  <a:latin typeface="Arial" panose="020B0604020202020204" pitchFamily="34" charset="0"/>
                </a:defRPr>
              </a:lvl2pPr>
              <a:lvl3pPr marL="1143000" indent="-228600" defTabSz="403225" eaLnBrk="0" hangingPunct="0">
                <a:defRPr>
                  <a:solidFill>
                    <a:schemeClr val="tx1"/>
                  </a:solidFill>
                  <a:latin typeface="Arial" panose="020B0604020202020204" pitchFamily="34" charset="0"/>
                </a:defRPr>
              </a:lvl3pPr>
              <a:lvl4pPr marL="1600200" indent="-228600" defTabSz="403225" eaLnBrk="0" hangingPunct="0">
                <a:defRPr>
                  <a:solidFill>
                    <a:schemeClr val="tx1"/>
                  </a:solidFill>
                  <a:latin typeface="Arial" panose="020B0604020202020204" pitchFamily="34" charset="0"/>
                </a:defRPr>
              </a:lvl4pPr>
              <a:lvl5pPr marL="2057400" indent="-228600" defTabSz="403225" eaLnBrk="0" hangingPunct="0">
                <a:defRPr>
                  <a:solidFill>
                    <a:schemeClr val="tx1"/>
                  </a:solidFill>
                  <a:latin typeface="Arial" panose="020B0604020202020204" pitchFamily="34" charset="0"/>
                </a:defRPr>
              </a:lvl5pPr>
              <a:lvl6pPr marL="2514600" indent="-228600" defTabSz="403225" eaLnBrk="0" fontAlgn="base" hangingPunct="0">
                <a:spcBef>
                  <a:spcPct val="0"/>
                </a:spcBef>
                <a:spcAft>
                  <a:spcPct val="0"/>
                </a:spcAft>
                <a:defRPr>
                  <a:solidFill>
                    <a:schemeClr val="tx1"/>
                  </a:solidFill>
                  <a:latin typeface="Arial" panose="020B0604020202020204" pitchFamily="34" charset="0"/>
                </a:defRPr>
              </a:lvl6pPr>
              <a:lvl7pPr marL="2971800" indent="-228600" defTabSz="403225" eaLnBrk="0" fontAlgn="base" hangingPunct="0">
                <a:spcBef>
                  <a:spcPct val="0"/>
                </a:spcBef>
                <a:spcAft>
                  <a:spcPct val="0"/>
                </a:spcAft>
                <a:defRPr>
                  <a:solidFill>
                    <a:schemeClr val="tx1"/>
                  </a:solidFill>
                  <a:latin typeface="Arial" panose="020B0604020202020204" pitchFamily="34" charset="0"/>
                </a:defRPr>
              </a:lvl7pPr>
              <a:lvl8pPr marL="3429000" indent="-228600" defTabSz="403225" eaLnBrk="0" fontAlgn="base" hangingPunct="0">
                <a:spcBef>
                  <a:spcPct val="0"/>
                </a:spcBef>
                <a:spcAft>
                  <a:spcPct val="0"/>
                </a:spcAft>
                <a:defRPr>
                  <a:solidFill>
                    <a:schemeClr val="tx1"/>
                  </a:solidFill>
                  <a:latin typeface="Arial" panose="020B0604020202020204" pitchFamily="34" charset="0"/>
                </a:defRPr>
              </a:lvl8pPr>
              <a:lvl9pPr marL="3886200" indent="-228600" defTabSz="403225"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SzPct val="90000"/>
              </a:pPr>
              <a:r>
                <a:rPr lang="en-US" altLang="en-US" sz="1400" b="1" dirty="0">
                  <a:solidFill>
                    <a:srgbClr val="000000"/>
                  </a:solidFill>
                  <a:latin typeface="Handwriting - Dakota" charset="0"/>
                  <a:ea typeface="ＭＳ Ｐゴシック" panose="020B0600070205080204" pitchFamily="34" charset="-128"/>
                </a:rPr>
                <a:t>Sample introduction  </a:t>
              </a:r>
              <a:endParaRPr lang="en-US" altLang="en-US" sz="1400" dirty="0">
                <a:latin typeface="Handwriting - Dakota" charset="0"/>
                <a:ea typeface="ＭＳ Ｐゴシック" panose="020B0600070205080204" pitchFamily="34" charset="-128"/>
              </a:endParaRPr>
            </a:p>
          </p:txBody>
        </p:sp>
        <p:cxnSp>
          <p:nvCxnSpPr>
            <p:cNvPr id="12" name="Straight Arrow Connector 41">
              <a:extLst>
                <a:ext uri="{FF2B5EF4-FFF2-40B4-BE49-F238E27FC236}">
                  <a16:creationId xmlns:a16="http://schemas.microsoft.com/office/drawing/2014/main" id="{65C47788-CA1A-08EA-3FAB-403582F7AA72}"/>
                </a:ext>
              </a:extLst>
            </p:cNvPr>
            <p:cNvCxnSpPr>
              <a:cxnSpLocks noChangeShapeType="1"/>
            </p:cNvCxnSpPr>
            <p:nvPr/>
          </p:nvCxnSpPr>
          <p:spPr bwMode="auto">
            <a:xfrm rot="5400000" flipH="1" flipV="1">
              <a:off x="3082930" y="5173676"/>
              <a:ext cx="277803" cy="42863"/>
            </a:xfrm>
            <a:prstGeom prst="straightConnector1">
              <a:avLst/>
            </a:prstGeom>
            <a:noFill/>
            <a:ln w="25400">
              <a:solidFill>
                <a:schemeClr val="tx1"/>
              </a:solidFill>
              <a:round/>
              <a:headEnd/>
              <a:tailEnd type="arrow" w="med" len="med"/>
            </a:ln>
            <a:effectLst>
              <a:outerShdw blurRad="50800" dist="25000" dir="5400000" rotWithShape="0">
                <a:srgbClr val="808080">
                  <a:alpha val="39999"/>
                </a:srgbClr>
              </a:outerShdw>
            </a:effectLst>
            <a:extLst>
              <a:ext uri="{909E8E84-426E-40DD-AFC4-6F175D3DCCD1}">
                <a14:hiddenFill xmlns:a14="http://schemas.microsoft.com/office/drawing/2010/main">
                  <a:noFill/>
                </a14:hiddenFill>
              </a:ext>
            </a:extLst>
          </p:spPr>
        </p:cxnSp>
      </p:grpSp>
      <p:pic>
        <p:nvPicPr>
          <p:cNvPr id="26" name="Picture 28" descr="DSCN0102.jpg">
            <a:extLst>
              <a:ext uri="{FF2B5EF4-FFF2-40B4-BE49-F238E27FC236}">
                <a16:creationId xmlns:a16="http://schemas.microsoft.com/office/drawing/2014/main" id="{9C242C2E-82FA-BC61-F6BF-D0E3473CA74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9084" y="4624879"/>
            <a:ext cx="2423607" cy="181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piè di pagina 1">
            <a:extLst>
              <a:ext uri="{FF2B5EF4-FFF2-40B4-BE49-F238E27FC236}">
                <a16:creationId xmlns:a16="http://schemas.microsoft.com/office/drawing/2014/main" id="{DF368734-1A98-69B5-50D4-564969752ABB}"/>
              </a:ext>
            </a:extLst>
          </p:cNvPr>
          <p:cNvSpPr>
            <a:spLocks noGrp="1"/>
          </p:cNvSpPr>
          <p:nvPr>
            <p:ph type="ftr" sz="quarter" idx="11"/>
          </p:nvPr>
        </p:nvSpPr>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ttangolo 6">
            <a:extLst>
              <a:ext uri="{FF2B5EF4-FFF2-40B4-BE49-F238E27FC236}">
                <a16:creationId xmlns:a16="http://schemas.microsoft.com/office/drawing/2014/main" id="{F763F8F6-52E2-37E2-870B-287225875509}"/>
              </a:ext>
            </a:extLst>
          </p:cNvPr>
          <p:cNvSpPr>
            <a:spLocks noChangeArrowheads="1"/>
          </p:cNvSpPr>
          <p:nvPr/>
        </p:nvSpPr>
        <p:spPr bwMode="auto">
          <a:xfrm>
            <a:off x="2833688" y="258764"/>
            <a:ext cx="65389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a:defRPr/>
            </a:pPr>
            <a:r>
              <a:rPr lang="it-IT" sz="3200" b="1" spc="-60" dirty="0">
                <a:solidFill>
                  <a:srgbClr val="5B5B98"/>
                </a:solidFill>
                <a:latin typeface="+mj-lt"/>
                <a:ea typeface="+mj-ea"/>
                <a:cs typeface="+mj-cs"/>
              </a:rPr>
              <a:t>Electrostatic Sector</a:t>
            </a:r>
          </a:p>
        </p:txBody>
      </p:sp>
      <p:graphicFrame>
        <p:nvGraphicFramePr>
          <p:cNvPr id="15363" name="Object 2">
            <a:extLst>
              <a:ext uri="{FF2B5EF4-FFF2-40B4-BE49-F238E27FC236}">
                <a16:creationId xmlns:a16="http://schemas.microsoft.com/office/drawing/2014/main" id="{2A14F15F-F450-C22E-D631-83898AD30249}"/>
              </a:ext>
            </a:extLst>
          </p:cNvPr>
          <p:cNvGraphicFramePr>
            <a:graphicFrameLocks noChangeAspect="1"/>
          </p:cNvGraphicFramePr>
          <p:nvPr/>
        </p:nvGraphicFramePr>
        <p:xfrm>
          <a:off x="1992314" y="1341438"/>
          <a:ext cx="1419225" cy="381000"/>
        </p:xfrm>
        <a:graphic>
          <a:graphicData uri="http://schemas.openxmlformats.org/presentationml/2006/ole">
            <mc:AlternateContent xmlns:mc="http://schemas.openxmlformats.org/markup-compatibility/2006">
              <mc:Choice xmlns:v="urn:schemas-microsoft-com:vml" Requires="v">
                <p:oleObj name="Equazione" r:id="rId3" imgW="1422400" imgH="381000" progId="Equation.3">
                  <p:embed/>
                </p:oleObj>
              </mc:Choice>
              <mc:Fallback>
                <p:oleObj name="Equazione" r:id="rId3" imgW="1422400" imgH="381000" progId="Equation.3">
                  <p:embed/>
                  <p:pic>
                    <p:nvPicPr>
                      <p:cNvPr id="15363" name="Object 2">
                        <a:extLst>
                          <a:ext uri="{FF2B5EF4-FFF2-40B4-BE49-F238E27FC236}">
                            <a16:creationId xmlns:a16="http://schemas.microsoft.com/office/drawing/2014/main" id="{2A14F15F-F450-C22E-D631-83898AD302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1341438"/>
                        <a:ext cx="14192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4" name="Object 3">
            <a:extLst>
              <a:ext uri="{FF2B5EF4-FFF2-40B4-BE49-F238E27FC236}">
                <a16:creationId xmlns:a16="http://schemas.microsoft.com/office/drawing/2014/main" id="{A30A24E9-4087-E22E-642D-521A80D0D53C}"/>
              </a:ext>
            </a:extLst>
          </p:cNvPr>
          <p:cNvGraphicFramePr>
            <a:graphicFrameLocks noChangeAspect="1"/>
          </p:cNvGraphicFramePr>
          <p:nvPr/>
        </p:nvGraphicFramePr>
        <p:xfrm>
          <a:off x="1774825" y="2133601"/>
          <a:ext cx="1333500" cy="790575"/>
        </p:xfrm>
        <a:graphic>
          <a:graphicData uri="http://schemas.openxmlformats.org/presentationml/2006/ole">
            <mc:AlternateContent xmlns:mc="http://schemas.openxmlformats.org/markup-compatibility/2006">
              <mc:Choice xmlns:v="urn:schemas-microsoft-com:vml" Requires="v">
                <p:oleObj name="Equation" r:id="rId5" imgW="1333500" imgH="787400" progId="Equation.3">
                  <p:embed/>
                </p:oleObj>
              </mc:Choice>
              <mc:Fallback>
                <p:oleObj name="Equation" r:id="rId5" imgW="1333500" imgH="787400" progId="Equation.3">
                  <p:embed/>
                  <p:pic>
                    <p:nvPicPr>
                      <p:cNvPr id="15364" name="Object 3">
                        <a:extLst>
                          <a:ext uri="{FF2B5EF4-FFF2-40B4-BE49-F238E27FC236}">
                            <a16:creationId xmlns:a16="http://schemas.microsoft.com/office/drawing/2014/main" id="{A30A24E9-4087-E22E-642D-521A80D0D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2133601"/>
                        <a:ext cx="1333500"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365" name="Object 4">
            <a:extLst>
              <a:ext uri="{FF2B5EF4-FFF2-40B4-BE49-F238E27FC236}">
                <a16:creationId xmlns:a16="http://schemas.microsoft.com/office/drawing/2014/main" id="{03328349-78E7-AC96-C1E0-8902EA091451}"/>
              </a:ext>
            </a:extLst>
          </p:cNvPr>
          <p:cNvGraphicFramePr>
            <a:graphicFrameLocks noChangeAspect="1"/>
          </p:cNvGraphicFramePr>
          <p:nvPr/>
        </p:nvGraphicFramePr>
        <p:xfrm>
          <a:off x="3575051" y="2133600"/>
          <a:ext cx="1704975" cy="723900"/>
        </p:xfrm>
        <a:graphic>
          <a:graphicData uri="http://schemas.openxmlformats.org/presentationml/2006/ole">
            <mc:AlternateContent xmlns:mc="http://schemas.openxmlformats.org/markup-compatibility/2006">
              <mc:Choice xmlns:v="urn:schemas-microsoft-com:vml" Requires="v">
                <p:oleObj name="Equation" r:id="rId7" imgW="1701800" imgH="723900" progId="Equation.3">
                  <p:embed/>
                </p:oleObj>
              </mc:Choice>
              <mc:Fallback>
                <p:oleObj name="Equation" r:id="rId7" imgW="1701800" imgH="723900" progId="Equation.3">
                  <p:embed/>
                  <p:pic>
                    <p:nvPicPr>
                      <p:cNvPr id="15365" name="Object 4">
                        <a:extLst>
                          <a:ext uri="{FF2B5EF4-FFF2-40B4-BE49-F238E27FC236}">
                            <a16:creationId xmlns:a16="http://schemas.microsoft.com/office/drawing/2014/main" id="{03328349-78E7-AC96-C1E0-8902EA0914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5051" y="2133600"/>
                        <a:ext cx="17049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366" name="Rectangle 30">
            <a:extLst>
              <a:ext uri="{FF2B5EF4-FFF2-40B4-BE49-F238E27FC236}">
                <a16:creationId xmlns:a16="http://schemas.microsoft.com/office/drawing/2014/main" id="{F198FE3E-D6C5-3047-8374-A8F402D1792E}"/>
              </a:ext>
            </a:extLst>
          </p:cNvPr>
          <p:cNvSpPr>
            <a:spLocks noChangeArrowheads="1"/>
          </p:cNvSpPr>
          <p:nvPr/>
        </p:nvSpPr>
        <p:spPr bwMode="auto">
          <a:xfrm>
            <a:off x="1847850" y="4572983"/>
            <a:ext cx="850232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kumimoji="1" lang="de-DE" altLang="en-US" sz="2400">
                <a:cs typeface="Times New Roman" panose="02020603050405020304" pitchFamily="18" charset="0"/>
              </a:rPr>
              <a:t> No Mass Dispersion</a:t>
            </a:r>
          </a:p>
          <a:p>
            <a:pPr eaLnBrk="1" hangingPunct="1"/>
            <a:endParaRPr kumimoji="1" lang="en-US" altLang="en-US" sz="2400"/>
          </a:p>
          <a:p>
            <a:pPr eaLnBrk="1" hangingPunct="1">
              <a:buFontTx/>
              <a:buChar char="•"/>
            </a:pPr>
            <a:r>
              <a:rPr kumimoji="1" lang="en-US" altLang="en-US" sz="2400">
                <a:cs typeface="Times New Roman" panose="02020603050405020304" pitchFamily="18" charset="0"/>
              </a:rPr>
              <a:t> Slit at particular radius r, the system acts as an energy filter.</a:t>
            </a:r>
            <a:endParaRPr kumimoji="1" lang="en-US" altLang="en-US" sz="2400"/>
          </a:p>
          <a:p>
            <a:pPr eaLnBrk="1" hangingPunct="1"/>
            <a:endParaRPr kumimoji="1" lang="en-US" altLang="en-US" sz="2400"/>
          </a:p>
        </p:txBody>
      </p:sp>
      <p:graphicFrame>
        <p:nvGraphicFramePr>
          <p:cNvPr id="15367" name="Object 5">
            <a:extLst>
              <a:ext uri="{FF2B5EF4-FFF2-40B4-BE49-F238E27FC236}">
                <a16:creationId xmlns:a16="http://schemas.microsoft.com/office/drawing/2014/main" id="{C2F204A6-88D5-0E72-69AC-0792F943E697}"/>
              </a:ext>
            </a:extLst>
          </p:cNvPr>
          <p:cNvGraphicFramePr>
            <a:graphicFrameLocks noChangeAspect="1"/>
          </p:cNvGraphicFramePr>
          <p:nvPr/>
        </p:nvGraphicFramePr>
        <p:xfrm>
          <a:off x="1919289" y="3357563"/>
          <a:ext cx="1971675" cy="723900"/>
        </p:xfrm>
        <a:graphic>
          <a:graphicData uri="http://schemas.openxmlformats.org/presentationml/2006/ole">
            <mc:AlternateContent xmlns:mc="http://schemas.openxmlformats.org/markup-compatibility/2006">
              <mc:Choice xmlns:v="urn:schemas-microsoft-com:vml" Requires="v">
                <p:oleObj name="Equation" r:id="rId9" imgW="1968500" imgH="723900" progId="Equation.3">
                  <p:embed/>
                </p:oleObj>
              </mc:Choice>
              <mc:Fallback>
                <p:oleObj name="Equation" r:id="rId9" imgW="1968500" imgH="723900" progId="Equation.3">
                  <p:embed/>
                  <p:pic>
                    <p:nvPicPr>
                      <p:cNvPr id="15367" name="Object 5">
                        <a:extLst>
                          <a:ext uri="{FF2B5EF4-FFF2-40B4-BE49-F238E27FC236}">
                            <a16:creationId xmlns:a16="http://schemas.microsoft.com/office/drawing/2014/main" id="{C2F204A6-88D5-0E72-69AC-0792F943E69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19289" y="3357563"/>
                        <a:ext cx="197167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5368" name="Picture 8" descr="Grafik 06 Layout 02 - 800 600">
            <a:extLst>
              <a:ext uri="{FF2B5EF4-FFF2-40B4-BE49-F238E27FC236}">
                <a16:creationId xmlns:a16="http://schemas.microsoft.com/office/drawing/2014/main" id="{9012F33E-1C2C-E5EC-2406-12B811372C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48300" y="2060575"/>
            <a:ext cx="462915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4" descr="Esa">
            <a:extLst>
              <a:ext uri="{FF2B5EF4-FFF2-40B4-BE49-F238E27FC236}">
                <a16:creationId xmlns:a16="http://schemas.microsoft.com/office/drawing/2014/main" id="{18E36171-4DF6-8232-E836-747286E42A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72339" y="1146176"/>
            <a:ext cx="1824037"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egnaposto data 1">
            <a:extLst>
              <a:ext uri="{FF2B5EF4-FFF2-40B4-BE49-F238E27FC236}">
                <a16:creationId xmlns:a16="http://schemas.microsoft.com/office/drawing/2014/main" id="{9428CE24-625C-2A37-B9BD-1C9C3BB8B2ED}"/>
              </a:ext>
            </a:extLst>
          </p:cNvPr>
          <p:cNvSpPr>
            <a:spLocks noGrp="1"/>
          </p:cNvSpPr>
          <p:nvPr>
            <p:ph type="dt" sz="half" idx="10"/>
          </p:nvPr>
        </p:nvSpPr>
        <p:spPr/>
        <p:txBody>
          <a:bodyPr/>
          <a:lstStyle/>
          <a:p>
            <a:fld id="{4ABB795E-BB5A-4F5D-9DC9-49092C4E0BC3}" type="datetime1">
              <a:rPr lang="en-GB" smtClean="0"/>
              <a:t>23/09/2022</a:t>
            </a:fld>
            <a:endParaRPr lang="en-GB"/>
          </a:p>
        </p:txBody>
      </p:sp>
      <p:sp>
        <p:nvSpPr>
          <p:cNvPr id="3" name="Segnaposto piè di pagina 2">
            <a:extLst>
              <a:ext uri="{FF2B5EF4-FFF2-40B4-BE49-F238E27FC236}">
                <a16:creationId xmlns:a16="http://schemas.microsoft.com/office/drawing/2014/main" id="{A5866F7F-F0A8-CD6D-0E9D-15EE01A1E305}"/>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8A40620F-F48B-2B45-7D07-97C6A3FDDEB5}"/>
              </a:ext>
            </a:extLst>
          </p:cNvPr>
          <p:cNvSpPr>
            <a:spLocks noGrp="1"/>
          </p:cNvSpPr>
          <p:nvPr>
            <p:ph type="sldNum" sz="quarter" idx="12"/>
          </p:nvPr>
        </p:nvSpPr>
        <p:spPr/>
        <p:txBody>
          <a:bodyPr/>
          <a:lstStyle/>
          <a:p>
            <a:fld id="{8B33F36F-503E-4357-95AB-A5341231EBD4}" type="slidenum">
              <a:rPr lang="en-GB" smtClean="0"/>
              <a:t>21</a:t>
            </a:fld>
            <a:endParaRPr lang="en-GB"/>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6" name="Object 2">
            <a:extLst>
              <a:ext uri="{FF2B5EF4-FFF2-40B4-BE49-F238E27FC236}">
                <a16:creationId xmlns:a16="http://schemas.microsoft.com/office/drawing/2014/main" id="{69F18327-2D3E-76B6-F4F1-A4479CDE29E1}"/>
              </a:ext>
            </a:extLst>
          </p:cNvPr>
          <p:cNvGraphicFramePr>
            <a:graphicFrameLocks noChangeAspect="1"/>
          </p:cNvGraphicFramePr>
          <p:nvPr>
            <p:extLst>
              <p:ext uri="{D42A27DB-BD31-4B8C-83A1-F6EECF244321}">
                <p14:modId xmlns:p14="http://schemas.microsoft.com/office/powerpoint/2010/main" val="1424579228"/>
              </p:ext>
            </p:extLst>
          </p:nvPr>
        </p:nvGraphicFramePr>
        <p:xfrm>
          <a:off x="561974" y="8225"/>
          <a:ext cx="4790903" cy="3953951"/>
        </p:xfrm>
        <a:graphic>
          <a:graphicData uri="http://schemas.openxmlformats.org/presentationml/2006/ole">
            <mc:AlternateContent xmlns:mc="http://schemas.openxmlformats.org/markup-compatibility/2006">
              <mc:Choice xmlns:v="urn:schemas-microsoft-com:vml" Requires="v">
                <p:oleObj r:id="rId3" imgW="1049753" imgH="866095" progId="">
                  <p:embed/>
                </p:oleObj>
              </mc:Choice>
              <mc:Fallback>
                <p:oleObj r:id="rId3" imgW="1049753" imgH="866095" progId="">
                  <p:embed/>
                  <p:pic>
                    <p:nvPicPr>
                      <p:cNvPr id="18436" name="Object 2">
                        <a:extLst>
                          <a:ext uri="{FF2B5EF4-FFF2-40B4-BE49-F238E27FC236}">
                            <a16:creationId xmlns:a16="http://schemas.microsoft.com/office/drawing/2014/main" id="{69F18327-2D3E-76B6-F4F1-A4479CDE29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974" y="8225"/>
                        <a:ext cx="4790903" cy="3953951"/>
                      </a:xfrm>
                      <a:prstGeom prst="rect">
                        <a:avLst/>
                      </a:prstGeom>
                      <a:noFill/>
                      <a:ln>
                        <a:noFill/>
                      </a:ln>
                    </p:spPr>
                  </p:pic>
                </p:oleObj>
              </mc:Fallback>
            </mc:AlternateContent>
          </a:graphicData>
        </a:graphic>
      </p:graphicFrame>
      <p:sp>
        <p:nvSpPr>
          <p:cNvPr id="20490" name="Text Box 14">
            <a:extLst>
              <a:ext uri="{FF2B5EF4-FFF2-40B4-BE49-F238E27FC236}">
                <a16:creationId xmlns:a16="http://schemas.microsoft.com/office/drawing/2014/main" id="{A436A722-327B-65E4-085D-DCD62F7FD8BA}"/>
              </a:ext>
            </a:extLst>
          </p:cNvPr>
          <p:cNvSpPr txBox="1">
            <a:spLocks noChangeArrowheads="1"/>
          </p:cNvSpPr>
          <p:nvPr/>
        </p:nvSpPr>
        <p:spPr bwMode="auto">
          <a:xfrm>
            <a:off x="6908808" y="2618620"/>
            <a:ext cx="2100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kumimoji="1" lang="it-IT" sz="2400" b="1" dirty="0">
                <a:solidFill>
                  <a:schemeClr val="accent2"/>
                </a:solidFill>
                <a:latin typeface="+mn-lt"/>
              </a:rPr>
              <a:t>R= m / (</a:t>
            </a:r>
            <a:r>
              <a:rPr kumimoji="1" lang="it-IT" sz="2400" b="1" dirty="0">
                <a:solidFill>
                  <a:schemeClr val="accent2"/>
                </a:solidFill>
                <a:latin typeface="+mn-lt"/>
                <a:sym typeface="Symbol" pitchFamily="18" charset="2"/>
              </a:rPr>
              <a:t>m</a:t>
            </a:r>
            <a:r>
              <a:rPr kumimoji="1" lang="it-IT" sz="2400" b="1" baseline="-25000" dirty="0">
                <a:solidFill>
                  <a:schemeClr val="accent2"/>
                </a:solidFill>
                <a:latin typeface="+mn-lt"/>
                <a:sym typeface="Symbol" pitchFamily="18" charset="2"/>
              </a:rPr>
              <a:t>a</a:t>
            </a:r>
            <a:r>
              <a:rPr kumimoji="1" lang="it-IT" sz="2400" b="1" dirty="0">
                <a:solidFill>
                  <a:schemeClr val="accent2"/>
                </a:solidFill>
                <a:latin typeface="+mn-lt"/>
                <a:sym typeface="Symbol" pitchFamily="18" charset="2"/>
              </a:rPr>
              <a:t>-m</a:t>
            </a:r>
            <a:r>
              <a:rPr kumimoji="1" lang="it-IT" sz="2400" b="1" baseline="-25000" dirty="0">
                <a:solidFill>
                  <a:schemeClr val="accent2"/>
                </a:solidFill>
                <a:latin typeface="+mn-lt"/>
                <a:sym typeface="Symbol" pitchFamily="18" charset="2"/>
              </a:rPr>
              <a:t>b</a:t>
            </a:r>
            <a:r>
              <a:rPr kumimoji="1" lang="it-IT" sz="2400" b="1" dirty="0">
                <a:solidFill>
                  <a:schemeClr val="accent2"/>
                </a:solidFill>
                <a:latin typeface="+mn-lt"/>
                <a:sym typeface="Symbol" pitchFamily="18" charset="2"/>
              </a:rPr>
              <a:t>)</a:t>
            </a:r>
          </a:p>
        </p:txBody>
      </p:sp>
      <p:pic>
        <p:nvPicPr>
          <p:cNvPr id="18438" name="Picture 15">
            <a:extLst>
              <a:ext uri="{FF2B5EF4-FFF2-40B4-BE49-F238E27FC236}">
                <a16:creationId xmlns:a16="http://schemas.microsoft.com/office/drawing/2014/main" id="{99033811-7A5A-E896-5ADD-4BDA41DE6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747" y="3334602"/>
            <a:ext cx="8198191" cy="326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9">
            <a:extLst>
              <a:ext uri="{FF2B5EF4-FFF2-40B4-BE49-F238E27FC236}">
                <a16:creationId xmlns:a16="http://schemas.microsoft.com/office/drawing/2014/main" id="{5B05AEF0-25E8-2046-BB45-156CC878B501}"/>
              </a:ext>
            </a:extLst>
          </p:cNvPr>
          <p:cNvSpPr>
            <a:spLocks noChangeArrowheads="1"/>
          </p:cNvSpPr>
          <p:nvPr/>
        </p:nvSpPr>
        <p:spPr bwMode="auto">
          <a:xfrm>
            <a:off x="5394319" y="1063625"/>
            <a:ext cx="54578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00" anchor="ctr">
            <a:spAutoFit/>
          </a:bodyPr>
          <a:lstStyle/>
          <a:p>
            <a:pPr>
              <a:defRPr/>
            </a:pPr>
            <a:r>
              <a:rPr kumimoji="1" lang="en-US" sz="2400" dirty="0">
                <a:cs typeface="Times New Roman" pitchFamily="18" charset="0"/>
              </a:rPr>
              <a:t>When</a:t>
            </a:r>
            <a:r>
              <a:rPr kumimoji="1" lang="it-IT" sz="2400" dirty="0">
                <a:cs typeface="Times New Roman" pitchFamily="18" charset="0"/>
              </a:rPr>
              <a:t> two adjacent  peaks m</a:t>
            </a:r>
            <a:r>
              <a:rPr kumimoji="1" lang="it-IT" sz="2400" baseline="-25000" dirty="0">
                <a:cs typeface="Times New Roman" pitchFamily="18" charset="0"/>
              </a:rPr>
              <a:t>a</a:t>
            </a:r>
            <a:r>
              <a:rPr kumimoji="1" lang="it-IT" sz="2400" dirty="0">
                <a:cs typeface="Times New Roman" pitchFamily="18" charset="0"/>
              </a:rPr>
              <a:t> and m</a:t>
            </a:r>
            <a:r>
              <a:rPr kumimoji="1" lang="it-IT" sz="2400" baseline="-25000" dirty="0">
                <a:cs typeface="Times New Roman" pitchFamily="18" charset="0"/>
              </a:rPr>
              <a:t>b</a:t>
            </a:r>
            <a:r>
              <a:rPr kumimoji="1" lang="it-IT" sz="2400" dirty="0">
                <a:cs typeface="Times New Roman" pitchFamily="18" charset="0"/>
              </a:rPr>
              <a:t> </a:t>
            </a:r>
            <a:r>
              <a:rPr kumimoji="1" lang="en-US" sz="2400" dirty="0">
                <a:cs typeface="Times New Roman" pitchFamily="18" charset="0"/>
              </a:rPr>
              <a:t>with</a:t>
            </a:r>
            <a:r>
              <a:rPr kumimoji="1" lang="it-IT" sz="2400" dirty="0">
                <a:cs typeface="Times New Roman" pitchFamily="18" charset="0"/>
              </a:rPr>
              <a:t> comparable intensitiy and</a:t>
            </a:r>
          </a:p>
          <a:p>
            <a:pPr>
              <a:defRPr/>
            </a:pPr>
            <a:endParaRPr kumimoji="1" lang="it-IT" sz="2400" dirty="0">
              <a:cs typeface="Times New Roman" pitchFamily="18" charset="0"/>
            </a:endParaRPr>
          </a:p>
          <a:p>
            <a:pPr>
              <a:defRPr/>
            </a:pPr>
            <a:r>
              <a:rPr kumimoji="1" lang="it-IT" sz="2400" dirty="0">
                <a:cs typeface="Times New Roman" pitchFamily="18" charset="0"/>
              </a:rPr>
              <a:t>the resolution is defined as the ratio:</a:t>
            </a:r>
            <a:endParaRPr kumimoji="1" lang="it-IT" sz="2400" dirty="0">
              <a:solidFill>
                <a:schemeClr val="accent2"/>
              </a:solidFill>
            </a:endParaRPr>
          </a:p>
        </p:txBody>
      </p:sp>
      <p:sp>
        <p:nvSpPr>
          <p:cNvPr id="18440" name="Rectangle 2">
            <a:extLst>
              <a:ext uri="{FF2B5EF4-FFF2-40B4-BE49-F238E27FC236}">
                <a16:creationId xmlns:a16="http://schemas.microsoft.com/office/drawing/2014/main" id="{F38F0F7D-8232-EFB2-907D-A642A123C77B}"/>
              </a:ext>
            </a:extLst>
          </p:cNvPr>
          <p:cNvSpPr>
            <a:spLocks noChangeArrowheads="1"/>
          </p:cNvSpPr>
          <p:nvPr/>
        </p:nvSpPr>
        <p:spPr bwMode="auto">
          <a:xfrm>
            <a:off x="7123117" y="1774041"/>
            <a:ext cx="1484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kumimoji="1" lang="en-US" altLang="en-US" sz="2400" b="1" dirty="0">
                <a:cs typeface="Times New Roman" panose="02020603050405020304" pitchFamily="18" charset="0"/>
              </a:rPr>
              <a:t>h&lt;10%H</a:t>
            </a:r>
            <a:r>
              <a:rPr kumimoji="1" lang="it-IT" altLang="en-US" sz="2400" b="1" dirty="0">
                <a:cs typeface="Times New Roman" panose="02020603050405020304" pitchFamily="18" charset="0"/>
              </a:rPr>
              <a:t> </a:t>
            </a:r>
          </a:p>
        </p:txBody>
      </p:sp>
      <p:sp>
        <p:nvSpPr>
          <p:cNvPr id="20483" name="Text Box 4">
            <a:extLst>
              <a:ext uri="{FF2B5EF4-FFF2-40B4-BE49-F238E27FC236}">
                <a16:creationId xmlns:a16="http://schemas.microsoft.com/office/drawing/2014/main" id="{13EBEF65-0F45-02F4-E7B2-317E4770447B}"/>
              </a:ext>
            </a:extLst>
          </p:cNvPr>
          <p:cNvSpPr txBox="1">
            <a:spLocks noChangeArrowheads="1"/>
          </p:cNvSpPr>
          <p:nvPr/>
        </p:nvSpPr>
        <p:spPr bwMode="auto">
          <a:xfrm>
            <a:off x="3268664" y="33337"/>
            <a:ext cx="56467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defRPr/>
            </a:pPr>
            <a:r>
              <a:rPr lang="it-IT" sz="3200" b="1" spc="-60" dirty="0">
                <a:solidFill>
                  <a:srgbClr val="5B5B98"/>
                </a:solidFill>
                <a:latin typeface="+mj-lt"/>
                <a:ea typeface="+mj-ea"/>
                <a:cs typeface="+mj-cs"/>
              </a:rPr>
              <a:t>Mass resolution power</a:t>
            </a:r>
          </a:p>
        </p:txBody>
      </p:sp>
      <p:sp>
        <p:nvSpPr>
          <p:cNvPr id="2" name="Segnaposto data 1">
            <a:extLst>
              <a:ext uri="{FF2B5EF4-FFF2-40B4-BE49-F238E27FC236}">
                <a16:creationId xmlns:a16="http://schemas.microsoft.com/office/drawing/2014/main" id="{4F0103C2-D99B-F03B-D6B4-3800860E9E7D}"/>
              </a:ext>
            </a:extLst>
          </p:cNvPr>
          <p:cNvSpPr>
            <a:spLocks noGrp="1"/>
          </p:cNvSpPr>
          <p:nvPr>
            <p:ph type="dt" sz="half" idx="10"/>
          </p:nvPr>
        </p:nvSpPr>
        <p:spPr/>
        <p:txBody>
          <a:bodyPr/>
          <a:lstStyle/>
          <a:p>
            <a:fld id="{526A1E58-86B8-437C-9202-4CD1769B0754}" type="datetime1">
              <a:rPr lang="en-GB" smtClean="0"/>
              <a:t>23/09/2022</a:t>
            </a:fld>
            <a:endParaRPr lang="en-GB"/>
          </a:p>
        </p:txBody>
      </p:sp>
      <p:sp>
        <p:nvSpPr>
          <p:cNvPr id="3" name="Segnaposto piè di pagina 2">
            <a:extLst>
              <a:ext uri="{FF2B5EF4-FFF2-40B4-BE49-F238E27FC236}">
                <a16:creationId xmlns:a16="http://schemas.microsoft.com/office/drawing/2014/main" id="{22ECD92E-57A7-10B2-2712-9598A3A6A7EA}"/>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6B1D5336-CA96-7FAC-75C6-204C6B25F6A8}"/>
              </a:ext>
            </a:extLst>
          </p:cNvPr>
          <p:cNvSpPr>
            <a:spLocks noGrp="1"/>
          </p:cNvSpPr>
          <p:nvPr>
            <p:ph type="sldNum" sz="quarter" idx="12"/>
          </p:nvPr>
        </p:nvSpPr>
        <p:spPr/>
        <p:txBody>
          <a:bodyPr/>
          <a:lstStyle/>
          <a:p>
            <a:fld id="{8B33F36F-503E-4357-95AB-A5341231EBD4}" type="slidenum">
              <a:rPr lang="en-GB" smtClean="0"/>
              <a:t>22</a:t>
            </a:fld>
            <a:endParaRPr lang="en-GB"/>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a:extLst>
              <a:ext uri="{FF2B5EF4-FFF2-40B4-BE49-F238E27FC236}">
                <a16:creationId xmlns:a16="http://schemas.microsoft.com/office/drawing/2014/main" id="{A075E5EC-56C0-670F-C2C6-8FD4F85BD96C}"/>
              </a:ext>
            </a:extLst>
          </p:cNvPr>
          <p:cNvSpPr txBox="1">
            <a:spLocks noChangeArrowheads="1"/>
          </p:cNvSpPr>
          <p:nvPr/>
        </p:nvSpPr>
        <p:spPr bwMode="auto">
          <a:xfrm>
            <a:off x="2441576" y="466883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ea typeface="ＭＳ Ｐゴシック" panose="020B0600070205080204" pitchFamily="34" charset="-128"/>
            </a:endParaRPr>
          </a:p>
        </p:txBody>
      </p:sp>
      <p:sp>
        <p:nvSpPr>
          <p:cNvPr id="158723" name="Rectangle 3">
            <a:extLst>
              <a:ext uri="{FF2B5EF4-FFF2-40B4-BE49-F238E27FC236}">
                <a16:creationId xmlns:a16="http://schemas.microsoft.com/office/drawing/2014/main" id="{2721EBB9-8351-2F08-1B7E-3C4A674E4215}"/>
              </a:ext>
            </a:extLst>
          </p:cNvPr>
          <p:cNvSpPr>
            <a:spLocks noChangeArrowheads="1"/>
          </p:cNvSpPr>
          <p:nvPr/>
        </p:nvSpPr>
        <p:spPr bwMode="white">
          <a:xfrm>
            <a:off x="1907145" y="187296"/>
            <a:ext cx="8316913" cy="53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53882" dir="2700000" algn="ctr" rotWithShape="0">
                    <a:schemeClr val="bg2"/>
                  </a:outerShdw>
                </a:effectLst>
              </a14:hiddenEffects>
            </a:ext>
          </a:extLst>
        </p:spPr>
        <p:txBody>
          <a:bodyPr lIns="45720" tIns="45716" rIns="45720" bIns="45716" anchor="ctr"/>
          <a:lstStyle/>
          <a:p>
            <a:pPr algn="ctr">
              <a:lnSpc>
                <a:spcPct val="95000"/>
              </a:lnSpc>
              <a:defRPr/>
            </a:pPr>
            <a:r>
              <a:rPr lang="en-GB" sz="3200" b="1" spc="-60" dirty="0">
                <a:solidFill>
                  <a:srgbClr val="5B5B98"/>
                </a:solidFill>
                <a:latin typeface="+mj-lt"/>
                <a:ea typeface="+mj-ea"/>
                <a:cs typeface="+mj-cs"/>
              </a:rPr>
              <a:t>Low-Medium-High Resolution: peak shape</a:t>
            </a:r>
          </a:p>
        </p:txBody>
      </p:sp>
      <p:sp>
        <p:nvSpPr>
          <p:cNvPr id="158724" name="Rectangle 4">
            <a:extLst>
              <a:ext uri="{FF2B5EF4-FFF2-40B4-BE49-F238E27FC236}">
                <a16:creationId xmlns:a16="http://schemas.microsoft.com/office/drawing/2014/main" id="{74098697-9BE2-B313-87B0-85F7EB8ECAED}"/>
              </a:ext>
            </a:extLst>
          </p:cNvPr>
          <p:cNvSpPr>
            <a:spLocks noChangeArrowheads="1"/>
          </p:cNvSpPr>
          <p:nvPr/>
        </p:nvSpPr>
        <p:spPr bwMode="auto">
          <a:xfrm>
            <a:off x="1814511" y="725459"/>
            <a:ext cx="8643937"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alpha val="50000"/>
                    </a:schemeClr>
                  </a:outerShdw>
                </a:effectLst>
              </a14:hiddenEffects>
            </a:ext>
          </a:extLst>
        </p:spPr>
        <p:txBody>
          <a:bodyPr lIns="91430" tIns="45716" rIns="91430" bIns="45716"/>
          <a:lstStyle/>
          <a:p>
            <a:pPr>
              <a:spcAft>
                <a:spcPct val="20000"/>
              </a:spcAft>
              <a:buClr>
                <a:schemeClr val="folHlink"/>
              </a:buClr>
              <a:defRPr/>
            </a:pPr>
            <a:endParaRPr lang="en-US" sz="1600" dirty="0"/>
          </a:p>
          <a:p>
            <a:pPr marL="188913" indent="-188913">
              <a:spcAft>
                <a:spcPct val="20000"/>
              </a:spcAft>
              <a:buClr>
                <a:schemeClr val="folHlink"/>
              </a:buClr>
              <a:buFontTx/>
              <a:buChar char="•"/>
              <a:defRPr/>
            </a:pPr>
            <a:r>
              <a:rPr lang="en-US" sz="2000" dirty="0"/>
              <a:t>Using the Low Resolution mode, the sensitivity is the highest and the top of the peaks are flat. This is a successful approach for many isotopic systems also </a:t>
            </a:r>
          </a:p>
          <a:p>
            <a:pPr>
              <a:spcAft>
                <a:spcPct val="20000"/>
              </a:spcAft>
              <a:buClr>
                <a:schemeClr val="folHlink"/>
              </a:buClr>
              <a:defRPr/>
            </a:pPr>
            <a:endParaRPr lang="en-US" sz="2000" dirty="0"/>
          </a:p>
          <a:p>
            <a:pPr marL="188913" indent="-188913">
              <a:spcAft>
                <a:spcPct val="20000"/>
              </a:spcAft>
              <a:buClr>
                <a:schemeClr val="folHlink"/>
              </a:buClr>
              <a:buFontTx/>
              <a:buChar char="•"/>
              <a:defRPr/>
            </a:pPr>
            <a:r>
              <a:rPr lang="en-US" sz="2000" dirty="0"/>
              <a:t> In higher resolution the peaks have triangular shape, the resolution rise up, but  the sensitivity degrease </a:t>
            </a:r>
          </a:p>
        </p:txBody>
      </p:sp>
      <p:pic>
        <p:nvPicPr>
          <p:cNvPr id="19461" name="Picture 5" descr="Slits">
            <a:extLst>
              <a:ext uri="{FF2B5EF4-FFF2-40B4-BE49-F238E27FC236}">
                <a16:creationId xmlns:a16="http://schemas.microsoft.com/office/drawing/2014/main" id="{67402ACA-5DB2-B087-197E-D97353247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9756" y="4245034"/>
            <a:ext cx="6664302" cy="177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Slit_EasyExchangable">
            <a:extLst>
              <a:ext uri="{FF2B5EF4-FFF2-40B4-BE49-F238E27FC236}">
                <a16:creationId xmlns:a16="http://schemas.microsoft.com/office/drawing/2014/main" id="{F63B1E56-2E0D-BDFB-3A8D-FBE5CEB403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57243" y="2985709"/>
            <a:ext cx="1604636" cy="36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 Box 5">
            <a:extLst>
              <a:ext uri="{FF2B5EF4-FFF2-40B4-BE49-F238E27FC236}">
                <a16:creationId xmlns:a16="http://schemas.microsoft.com/office/drawing/2014/main" id="{42164CE2-92EA-BA0C-4A9C-41D108A0B54B}"/>
              </a:ext>
            </a:extLst>
          </p:cNvPr>
          <p:cNvSpPr txBox="1">
            <a:spLocks noChangeArrowheads="1"/>
          </p:cNvSpPr>
          <p:nvPr/>
        </p:nvSpPr>
        <p:spPr bwMode="auto">
          <a:xfrm>
            <a:off x="4178301" y="3652838"/>
            <a:ext cx="1675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mn-lt"/>
                <a:ea typeface="ＭＳ Ｐゴシック" panose="020B0600070205080204" pitchFamily="34" charset="-128"/>
              </a:rPr>
              <a:t>2x10</a:t>
            </a:r>
            <a:r>
              <a:rPr lang="en-US" altLang="en-US" sz="2000" b="1" baseline="30000" dirty="0">
                <a:latin typeface="+mn-lt"/>
                <a:ea typeface="ＭＳ Ｐゴシック" panose="020B0600070205080204" pitchFamily="34" charset="-128"/>
              </a:rPr>
              <a:t>6</a:t>
            </a:r>
            <a:r>
              <a:rPr lang="en-US" altLang="en-US" sz="2000" dirty="0">
                <a:latin typeface="+mn-lt"/>
                <a:ea typeface="ＭＳ Ｐゴシック" panose="020B0600070205080204" pitchFamily="34" charset="-128"/>
              </a:rPr>
              <a:t> cps/ppb</a:t>
            </a:r>
          </a:p>
        </p:txBody>
      </p:sp>
      <p:sp>
        <p:nvSpPr>
          <p:cNvPr id="19464" name="Text Box 6">
            <a:extLst>
              <a:ext uri="{FF2B5EF4-FFF2-40B4-BE49-F238E27FC236}">
                <a16:creationId xmlns:a16="http://schemas.microsoft.com/office/drawing/2014/main" id="{8BCF56A5-1B01-2E8F-7EF5-7A2DE5E1AA01}"/>
              </a:ext>
            </a:extLst>
          </p:cNvPr>
          <p:cNvSpPr txBox="1">
            <a:spLocks noChangeArrowheads="1"/>
          </p:cNvSpPr>
          <p:nvPr/>
        </p:nvSpPr>
        <p:spPr bwMode="auto">
          <a:xfrm>
            <a:off x="6694489" y="3652838"/>
            <a:ext cx="1675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latin typeface="+mn-lt"/>
                <a:ea typeface="ＭＳ Ｐゴシック" panose="020B0600070205080204" pitchFamily="34" charset="-128"/>
              </a:rPr>
              <a:t>2x10</a:t>
            </a:r>
            <a:r>
              <a:rPr lang="en-US" altLang="en-US" sz="2000" b="1" baseline="30000" dirty="0">
                <a:latin typeface="+mn-lt"/>
                <a:ea typeface="ＭＳ Ｐゴシック" panose="020B0600070205080204" pitchFamily="34" charset="-128"/>
              </a:rPr>
              <a:t>5</a:t>
            </a:r>
            <a:r>
              <a:rPr lang="en-US" altLang="en-US" sz="2000" dirty="0">
                <a:latin typeface="+mn-lt"/>
                <a:ea typeface="ＭＳ Ｐゴシック" panose="020B0600070205080204" pitchFamily="34" charset="-128"/>
              </a:rPr>
              <a:t> cps/ppb</a:t>
            </a:r>
          </a:p>
        </p:txBody>
      </p:sp>
      <p:sp>
        <p:nvSpPr>
          <p:cNvPr id="19465" name="Text Box 7">
            <a:extLst>
              <a:ext uri="{FF2B5EF4-FFF2-40B4-BE49-F238E27FC236}">
                <a16:creationId xmlns:a16="http://schemas.microsoft.com/office/drawing/2014/main" id="{8437546C-DAD5-B613-B9C8-6D123948DCA0}"/>
              </a:ext>
            </a:extLst>
          </p:cNvPr>
          <p:cNvSpPr txBox="1">
            <a:spLocks noChangeArrowheads="1"/>
          </p:cNvSpPr>
          <p:nvPr/>
        </p:nvSpPr>
        <p:spPr bwMode="auto">
          <a:xfrm>
            <a:off x="8729664" y="3652838"/>
            <a:ext cx="16757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latin typeface="+mn-lt"/>
                <a:ea typeface="ＭＳ Ｐゴシック" panose="020B0600070205080204" pitchFamily="34" charset="-128"/>
              </a:rPr>
              <a:t>5x10</a:t>
            </a:r>
            <a:r>
              <a:rPr lang="en-US" altLang="en-US" sz="2000" b="1" baseline="30000">
                <a:latin typeface="+mn-lt"/>
                <a:ea typeface="ＭＳ Ｐゴシック" panose="020B0600070205080204" pitchFamily="34" charset="-128"/>
              </a:rPr>
              <a:t>4</a:t>
            </a:r>
            <a:r>
              <a:rPr lang="en-US" altLang="en-US" sz="2000">
                <a:latin typeface="+mn-lt"/>
                <a:ea typeface="ＭＳ Ｐゴシック" panose="020B0600070205080204" pitchFamily="34" charset="-128"/>
              </a:rPr>
              <a:t> cps/ppb</a:t>
            </a:r>
          </a:p>
        </p:txBody>
      </p:sp>
      <p:sp>
        <p:nvSpPr>
          <p:cNvPr id="19466" name="Text Box 9">
            <a:extLst>
              <a:ext uri="{FF2B5EF4-FFF2-40B4-BE49-F238E27FC236}">
                <a16:creationId xmlns:a16="http://schemas.microsoft.com/office/drawing/2014/main" id="{6130BB72-5177-D36B-F348-727565875CC6}"/>
              </a:ext>
            </a:extLst>
          </p:cNvPr>
          <p:cNvSpPr txBox="1">
            <a:spLocks noChangeArrowheads="1"/>
          </p:cNvSpPr>
          <p:nvPr/>
        </p:nvSpPr>
        <p:spPr bwMode="auto">
          <a:xfrm>
            <a:off x="2579036" y="4018815"/>
            <a:ext cx="19018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mn-lt"/>
                <a:ea typeface="ＭＳ Ｐゴシック" panose="020B0600070205080204" pitchFamily="34" charset="-128"/>
              </a:rPr>
              <a:t>Low resolution and now additionally </a:t>
            </a:r>
          </a:p>
          <a:p>
            <a:pPr eaLnBrk="1" hangingPunct="1"/>
            <a:r>
              <a:rPr lang="en-US" altLang="en-US" b="1" dirty="0">
                <a:latin typeface="+mn-lt"/>
                <a:ea typeface="ＭＳ Ｐゴシック" panose="020B0600070205080204" pitchFamily="34" charset="-128"/>
              </a:rPr>
              <a:t>for </a:t>
            </a:r>
            <a:r>
              <a:rPr lang="de-DE" altLang="en-US" b="1" dirty="0">
                <a:latin typeface="+mn-lt"/>
                <a:ea typeface="ＭＳ Ｐゴシック" panose="020B0600070205080204" pitchFamily="34" charset="-128"/>
              </a:rPr>
              <a:t>R = 2000</a:t>
            </a:r>
            <a:endParaRPr lang="en-US" altLang="en-US" b="1" dirty="0">
              <a:latin typeface="+mn-lt"/>
              <a:ea typeface="ＭＳ Ｐゴシック" panose="020B0600070205080204" pitchFamily="34" charset="-128"/>
            </a:endParaRPr>
          </a:p>
        </p:txBody>
      </p:sp>
      <p:sp>
        <p:nvSpPr>
          <p:cNvPr id="19467" name="Text Box 10">
            <a:extLst>
              <a:ext uri="{FF2B5EF4-FFF2-40B4-BE49-F238E27FC236}">
                <a16:creationId xmlns:a16="http://schemas.microsoft.com/office/drawing/2014/main" id="{68BEDB96-88E1-FC4D-39D9-22A690B7859F}"/>
              </a:ext>
            </a:extLst>
          </p:cNvPr>
          <p:cNvSpPr txBox="1">
            <a:spLocks noChangeArrowheads="1"/>
          </p:cNvSpPr>
          <p:nvPr/>
        </p:nvSpPr>
        <p:spPr bwMode="auto">
          <a:xfrm>
            <a:off x="6218238" y="4081463"/>
            <a:ext cx="1156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mn-lt"/>
                <a:ea typeface="ＭＳ Ｐゴシック" panose="020B0600070205080204" pitchFamily="34" charset="-128"/>
              </a:rPr>
              <a:t>Medium</a:t>
            </a:r>
          </a:p>
          <a:p>
            <a:pPr eaLnBrk="1" hangingPunct="1"/>
            <a:r>
              <a:rPr lang="en-US" altLang="en-US" b="1" dirty="0">
                <a:latin typeface="+mn-lt"/>
                <a:ea typeface="ＭＳ Ｐゴシック" panose="020B0600070205080204" pitchFamily="34" charset="-128"/>
              </a:rPr>
              <a:t>resolution</a:t>
            </a:r>
          </a:p>
        </p:txBody>
      </p:sp>
      <p:sp>
        <p:nvSpPr>
          <p:cNvPr id="19468" name="Text Box 11">
            <a:extLst>
              <a:ext uri="{FF2B5EF4-FFF2-40B4-BE49-F238E27FC236}">
                <a16:creationId xmlns:a16="http://schemas.microsoft.com/office/drawing/2014/main" id="{78AFC48F-47BD-C9B7-CE42-749210AC34E5}"/>
              </a:ext>
            </a:extLst>
          </p:cNvPr>
          <p:cNvSpPr txBox="1">
            <a:spLocks noChangeArrowheads="1"/>
          </p:cNvSpPr>
          <p:nvPr/>
        </p:nvSpPr>
        <p:spPr bwMode="auto">
          <a:xfrm>
            <a:off x="9888838" y="4207392"/>
            <a:ext cx="11567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latin typeface="+mn-lt"/>
                <a:ea typeface="ＭＳ Ｐゴシック" panose="020B0600070205080204" pitchFamily="34" charset="-128"/>
              </a:rPr>
              <a:t>High</a:t>
            </a:r>
          </a:p>
          <a:p>
            <a:pPr eaLnBrk="1" hangingPunct="1"/>
            <a:r>
              <a:rPr lang="en-US" altLang="en-US" b="1" dirty="0">
                <a:latin typeface="+mn-lt"/>
                <a:ea typeface="ＭＳ Ｐゴシック" panose="020B0600070205080204" pitchFamily="34" charset="-128"/>
              </a:rPr>
              <a:t>resolution</a:t>
            </a:r>
          </a:p>
        </p:txBody>
      </p:sp>
      <p:sp>
        <p:nvSpPr>
          <p:cNvPr id="2" name="Segnaposto data 1">
            <a:extLst>
              <a:ext uri="{FF2B5EF4-FFF2-40B4-BE49-F238E27FC236}">
                <a16:creationId xmlns:a16="http://schemas.microsoft.com/office/drawing/2014/main" id="{56A07573-C1A2-EC9A-F1B6-89753FB397AD}"/>
              </a:ext>
            </a:extLst>
          </p:cNvPr>
          <p:cNvSpPr>
            <a:spLocks noGrp="1"/>
          </p:cNvSpPr>
          <p:nvPr>
            <p:ph type="dt" sz="half" idx="10"/>
          </p:nvPr>
        </p:nvSpPr>
        <p:spPr/>
        <p:txBody>
          <a:bodyPr/>
          <a:lstStyle/>
          <a:p>
            <a:fld id="{22F92C63-F6CA-49D1-B749-5DA90783BF90}" type="datetime1">
              <a:rPr lang="en-GB" smtClean="0"/>
              <a:t>23/09/2022</a:t>
            </a:fld>
            <a:endParaRPr lang="en-GB"/>
          </a:p>
        </p:txBody>
      </p:sp>
      <p:sp>
        <p:nvSpPr>
          <p:cNvPr id="3" name="Segnaposto piè di pagina 2">
            <a:extLst>
              <a:ext uri="{FF2B5EF4-FFF2-40B4-BE49-F238E27FC236}">
                <a16:creationId xmlns:a16="http://schemas.microsoft.com/office/drawing/2014/main" id="{5DA6F45A-8B8F-5780-3CFF-8BC37CD35A2C}"/>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EB53B0BA-2732-E7A2-9665-9D26B3F0CBEA}"/>
              </a:ext>
            </a:extLst>
          </p:cNvPr>
          <p:cNvSpPr>
            <a:spLocks noGrp="1"/>
          </p:cNvSpPr>
          <p:nvPr>
            <p:ph type="sldNum" sz="quarter" idx="12"/>
          </p:nvPr>
        </p:nvSpPr>
        <p:spPr/>
        <p:txBody>
          <a:bodyPr/>
          <a:lstStyle/>
          <a:p>
            <a:fld id="{8B33F36F-503E-4357-95AB-A5341231EBD4}" type="slidenum">
              <a:rPr lang="en-GB" smtClean="0"/>
              <a:t>23</a:t>
            </a:fld>
            <a:endParaRPr lang="en-GB"/>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2466" name="Object 2">
            <a:extLst>
              <a:ext uri="{FF2B5EF4-FFF2-40B4-BE49-F238E27FC236}">
                <a16:creationId xmlns:a16="http://schemas.microsoft.com/office/drawing/2014/main" id="{04B5E94B-3C2D-7CA3-5C81-1C99468ED098}"/>
              </a:ext>
            </a:extLst>
          </p:cNvPr>
          <p:cNvGraphicFramePr>
            <a:graphicFrameLocks noGrp="1" noChangeAspect="1"/>
          </p:cNvGraphicFramePr>
          <p:nvPr>
            <p:ph sz="half" idx="1"/>
            <p:extLst>
              <p:ext uri="{D42A27DB-BD31-4B8C-83A1-F6EECF244321}">
                <p14:modId xmlns:p14="http://schemas.microsoft.com/office/powerpoint/2010/main" val="3729042851"/>
              </p:ext>
            </p:extLst>
          </p:nvPr>
        </p:nvGraphicFramePr>
        <p:xfrm>
          <a:off x="1303785" y="138890"/>
          <a:ext cx="9511405" cy="6580219"/>
        </p:xfrm>
        <a:graphic>
          <a:graphicData uri="http://schemas.openxmlformats.org/presentationml/2006/ole">
            <mc:AlternateContent xmlns:mc="http://schemas.openxmlformats.org/markup-compatibility/2006">
              <mc:Choice xmlns:v="urn:schemas-microsoft-com:vml" Requires="v">
                <p:oleObj name="Immagine bitmap" r:id="rId3" imgW="6249272" imgH="4323810" progId="Paint.Picture">
                  <p:embed/>
                </p:oleObj>
              </mc:Choice>
              <mc:Fallback>
                <p:oleObj name="Immagine bitmap" r:id="rId3" imgW="6249272" imgH="4323810" progId="Paint.Picture">
                  <p:embed/>
                  <p:pic>
                    <p:nvPicPr>
                      <p:cNvPr id="62466" name="Object 2">
                        <a:extLst>
                          <a:ext uri="{FF2B5EF4-FFF2-40B4-BE49-F238E27FC236}">
                            <a16:creationId xmlns:a16="http://schemas.microsoft.com/office/drawing/2014/main" id="{04B5E94B-3C2D-7CA3-5C81-1C99468ED0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785" y="138890"/>
                        <a:ext cx="9511405" cy="6580219"/>
                      </a:xfrm>
                      <a:prstGeom prst="rect">
                        <a:avLst/>
                      </a:prstGeom>
                      <a:noFill/>
                      <a:ln>
                        <a:noFill/>
                      </a:ln>
                      <a:effectLst/>
                    </p:spPr>
                  </p:pic>
                </p:oleObj>
              </mc:Fallback>
            </mc:AlternateContent>
          </a:graphicData>
        </a:graphic>
      </p:graphicFrame>
      <p:graphicFrame>
        <p:nvGraphicFramePr>
          <p:cNvPr id="62467" name="Object 3">
            <a:extLst>
              <a:ext uri="{FF2B5EF4-FFF2-40B4-BE49-F238E27FC236}">
                <a16:creationId xmlns:a16="http://schemas.microsoft.com/office/drawing/2014/main" id="{A2192752-4217-D71F-14E1-D6D6C6C0A4CB}"/>
              </a:ext>
            </a:extLst>
          </p:cNvPr>
          <p:cNvGraphicFramePr>
            <a:graphicFrameLocks noGrp="1" noChangeAspect="1"/>
          </p:cNvGraphicFramePr>
          <p:nvPr>
            <p:ph sz="quarter" idx="2"/>
            <p:extLst>
              <p:ext uri="{D42A27DB-BD31-4B8C-83A1-F6EECF244321}">
                <p14:modId xmlns:p14="http://schemas.microsoft.com/office/powerpoint/2010/main" val="34456959"/>
              </p:ext>
            </p:extLst>
          </p:nvPr>
        </p:nvGraphicFramePr>
        <p:xfrm>
          <a:off x="1303785" y="138890"/>
          <a:ext cx="9511405" cy="6687059"/>
        </p:xfrm>
        <a:graphic>
          <a:graphicData uri="http://schemas.openxmlformats.org/presentationml/2006/ole">
            <mc:AlternateContent xmlns:mc="http://schemas.openxmlformats.org/markup-compatibility/2006">
              <mc:Choice xmlns:v="urn:schemas-microsoft-com:vml" Requires="v">
                <p:oleObj name="Immagine bitmap" r:id="rId5" imgW="6163535" imgH="4334480" progId="Paint.Picture">
                  <p:embed/>
                </p:oleObj>
              </mc:Choice>
              <mc:Fallback>
                <p:oleObj name="Immagine bitmap" r:id="rId5" imgW="6163535" imgH="4334480" progId="Paint.Picture">
                  <p:embed/>
                  <p:pic>
                    <p:nvPicPr>
                      <p:cNvPr id="62467" name="Object 3">
                        <a:extLst>
                          <a:ext uri="{FF2B5EF4-FFF2-40B4-BE49-F238E27FC236}">
                            <a16:creationId xmlns:a16="http://schemas.microsoft.com/office/drawing/2014/main" id="{A2192752-4217-D71F-14E1-D6D6C6C0A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3785" y="138890"/>
                        <a:ext cx="9511405" cy="6687059"/>
                      </a:xfrm>
                      <a:prstGeom prst="rect">
                        <a:avLst/>
                      </a:prstGeom>
                      <a:noFill/>
                      <a:ln>
                        <a:noFill/>
                      </a:ln>
                      <a:effectLst/>
                    </p:spPr>
                  </p:pic>
                </p:oleObj>
              </mc:Fallback>
            </mc:AlternateContent>
          </a:graphicData>
        </a:graphic>
      </p:graphicFrame>
      <p:graphicFrame>
        <p:nvGraphicFramePr>
          <p:cNvPr id="62468" name="Object 4">
            <a:extLst>
              <a:ext uri="{FF2B5EF4-FFF2-40B4-BE49-F238E27FC236}">
                <a16:creationId xmlns:a16="http://schemas.microsoft.com/office/drawing/2014/main" id="{C01B6496-2530-A563-785A-2108792DFB84}"/>
              </a:ext>
            </a:extLst>
          </p:cNvPr>
          <p:cNvGraphicFramePr>
            <a:graphicFrameLocks noGrp="1" noChangeAspect="1"/>
          </p:cNvGraphicFramePr>
          <p:nvPr>
            <p:ph sz="quarter" idx="3"/>
            <p:extLst>
              <p:ext uri="{D42A27DB-BD31-4B8C-83A1-F6EECF244321}">
                <p14:modId xmlns:p14="http://schemas.microsoft.com/office/powerpoint/2010/main" val="43445082"/>
              </p:ext>
            </p:extLst>
          </p:nvPr>
        </p:nvGraphicFramePr>
        <p:xfrm>
          <a:off x="1303785" y="128385"/>
          <a:ext cx="9511404" cy="6697564"/>
        </p:xfrm>
        <a:graphic>
          <a:graphicData uri="http://schemas.openxmlformats.org/presentationml/2006/ole">
            <mc:AlternateContent xmlns:mc="http://schemas.openxmlformats.org/markup-compatibility/2006">
              <mc:Choice xmlns:v="urn:schemas-microsoft-com:vml" Requires="v">
                <p:oleObj name="Immagine bitmap" r:id="rId7" imgW="6058746" imgH="4266667" progId="Paint.Picture">
                  <p:embed/>
                </p:oleObj>
              </mc:Choice>
              <mc:Fallback>
                <p:oleObj name="Immagine bitmap" r:id="rId7" imgW="6058746" imgH="4266667" progId="Paint.Picture">
                  <p:embed/>
                  <p:pic>
                    <p:nvPicPr>
                      <p:cNvPr id="62468" name="Object 4">
                        <a:extLst>
                          <a:ext uri="{FF2B5EF4-FFF2-40B4-BE49-F238E27FC236}">
                            <a16:creationId xmlns:a16="http://schemas.microsoft.com/office/drawing/2014/main" id="{C01B6496-2530-A563-785A-2108792DFB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3785" y="128385"/>
                        <a:ext cx="9511404" cy="6697564"/>
                      </a:xfrm>
                      <a:prstGeom prst="rect">
                        <a:avLst/>
                      </a:prstGeom>
                      <a:noFill/>
                      <a:ln>
                        <a:noFill/>
                      </a:ln>
                      <a:effectLst/>
                    </p:spPr>
                  </p:pic>
                </p:oleObj>
              </mc:Fallback>
            </mc:AlternateContent>
          </a:graphicData>
        </a:graphic>
      </p:graphicFrame>
      <p:sp>
        <p:nvSpPr>
          <p:cNvPr id="2" name="Segnaposto data 1">
            <a:extLst>
              <a:ext uri="{FF2B5EF4-FFF2-40B4-BE49-F238E27FC236}">
                <a16:creationId xmlns:a16="http://schemas.microsoft.com/office/drawing/2014/main" id="{5BB8F651-7D5D-73D3-A3C6-8AC363E0A581}"/>
              </a:ext>
            </a:extLst>
          </p:cNvPr>
          <p:cNvSpPr>
            <a:spLocks noGrp="1"/>
          </p:cNvSpPr>
          <p:nvPr>
            <p:ph type="dt" sz="half" idx="10"/>
          </p:nvPr>
        </p:nvSpPr>
        <p:spPr>
          <a:xfrm>
            <a:off x="114300" y="6296279"/>
            <a:ext cx="2844800" cy="476250"/>
          </a:xfrm>
        </p:spPr>
        <p:txBody>
          <a:bodyPr/>
          <a:lstStyle/>
          <a:p>
            <a:fld id="{F30F43C3-4BFB-4E19-AF42-4743332A42D5}" type="datetime1">
              <a:rPr lang="en-GB" altLang="en-US" smtClean="0"/>
              <a:t>23/09/2022</a:t>
            </a:fld>
            <a:endParaRPr lang="en-US" altLang="en-US" dirty="0"/>
          </a:p>
        </p:txBody>
      </p:sp>
      <p:sp>
        <p:nvSpPr>
          <p:cNvPr id="3" name="Segnaposto piè di pagina 2">
            <a:extLst>
              <a:ext uri="{FF2B5EF4-FFF2-40B4-BE49-F238E27FC236}">
                <a16:creationId xmlns:a16="http://schemas.microsoft.com/office/drawing/2014/main" id="{C6A4BBE7-5B2F-5FF7-C122-63CBFAED2F3D}"/>
              </a:ext>
            </a:extLst>
          </p:cNvPr>
          <p:cNvSpPr>
            <a:spLocks noGrp="1"/>
          </p:cNvSpPr>
          <p:nvPr>
            <p:ph type="ftr" sz="quarter" idx="11"/>
          </p:nvPr>
        </p:nvSpPr>
        <p:spPr/>
        <p:txBody>
          <a:bodyPr/>
          <a:lstStyle/>
          <a:p>
            <a:endParaRPr lang="en-US" altLang="en-US"/>
          </a:p>
        </p:txBody>
      </p:sp>
      <p:sp>
        <p:nvSpPr>
          <p:cNvPr id="4" name="Segnaposto numero diapositiva 3">
            <a:extLst>
              <a:ext uri="{FF2B5EF4-FFF2-40B4-BE49-F238E27FC236}">
                <a16:creationId xmlns:a16="http://schemas.microsoft.com/office/drawing/2014/main" id="{BFCF524C-3ECA-D18B-507F-FE6D8010E9BB}"/>
              </a:ext>
            </a:extLst>
          </p:cNvPr>
          <p:cNvSpPr>
            <a:spLocks noGrp="1"/>
          </p:cNvSpPr>
          <p:nvPr>
            <p:ph type="sldNum" sz="quarter" idx="12"/>
          </p:nvPr>
        </p:nvSpPr>
        <p:spPr>
          <a:xfrm>
            <a:off x="9061450" y="6231139"/>
            <a:ext cx="2844800" cy="476250"/>
          </a:xfrm>
        </p:spPr>
        <p:txBody>
          <a:bodyPr/>
          <a:lstStyle/>
          <a:p>
            <a:fld id="{62043593-98D1-4948-B742-E98F857A97A3}" type="slidenum">
              <a:rPr lang="en-US" altLang="en-US" smtClean="0"/>
              <a:pPr/>
              <a:t>24</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67"/>
                                        </p:tgtEl>
                                        <p:attrNameLst>
                                          <p:attrName>style.visibility</p:attrName>
                                        </p:attrNameLst>
                                      </p:cBhvr>
                                      <p:to>
                                        <p:strVal val="visible"/>
                                      </p:to>
                                    </p:set>
                                    <p:animEffect transition="in" filter="fade">
                                      <p:cBhvr>
                                        <p:cTn id="7" dur="500"/>
                                        <p:tgtEl>
                                          <p:spTgt spid="62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468"/>
                                        </p:tgtEl>
                                        <p:attrNameLst>
                                          <p:attrName>style.visibility</p:attrName>
                                        </p:attrNameLst>
                                      </p:cBhvr>
                                      <p:to>
                                        <p:strVal val="visible"/>
                                      </p:to>
                                    </p:set>
                                    <p:animEffect transition="in" filter="fade">
                                      <p:cBhvr>
                                        <p:cTn id="12" dur="500"/>
                                        <p:tgtEl>
                                          <p:spTgt spid="6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7">
            <a:extLst>
              <a:ext uri="{FF2B5EF4-FFF2-40B4-BE49-F238E27FC236}">
                <a16:creationId xmlns:a16="http://schemas.microsoft.com/office/drawing/2014/main" id="{B5DF43B7-9587-B78E-0607-AABB69948765}"/>
              </a:ext>
            </a:extLst>
          </p:cNvPr>
          <p:cNvSpPr txBox="1">
            <a:spLocks noChangeArrowheads="1"/>
          </p:cNvSpPr>
          <p:nvPr/>
        </p:nvSpPr>
        <p:spPr bwMode="auto">
          <a:xfrm>
            <a:off x="1776414" y="152400"/>
            <a:ext cx="87391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3200" b="1" dirty="0" err="1">
                <a:solidFill>
                  <a:srgbClr val="5B5B98"/>
                </a:solidFill>
                <a:latin typeface="+mj-lt"/>
                <a:cs typeface="Arial" charset="0"/>
              </a:rPr>
              <a:t>Measurement</a:t>
            </a:r>
            <a:r>
              <a:rPr lang="it-IT" altLang="en-US" sz="3200" b="1" dirty="0">
                <a:solidFill>
                  <a:srgbClr val="5B5B98"/>
                </a:solidFill>
                <a:latin typeface="+mj-lt"/>
                <a:cs typeface="Arial" charset="0"/>
              </a:rPr>
              <a:t> of K in </a:t>
            </a:r>
            <a:r>
              <a:rPr lang="it-IT" altLang="en-US" sz="3200" b="1" dirty="0" err="1">
                <a:solidFill>
                  <a:srgbClr val="5B5B98"/>
                </a:solidFill>
                <a:latin typeface="+mj-lt"/>
                <a:cs typeface="Arial" charset="0"/>
              </a:rPr>
              <a:t>NaI</a:t>
            </a:r>
            <a:r>
              <a:rPr lang="it-IT" altLang="en-US" sz="3200" b="1" dirty="0">
                <a:solidFill>
                  <a:srgbClr val="5B5B98"/>
                </a:solidFill>
                <a:latin typeface="+mj-lt"/>
                <a:cs typeface="Arial" charset="0"/>
              </a:rPr>
              <a:t> </a:t>
            </a:r>
            <a:r>
              <a:rPr lang="it-IT" altLang="en-US" sz="3200" b="1" dirty="0" err="1">
                <a:solidFill>
                  <a:srgbClr val="5B5B98"/>
                </a:solidFill>
                <a:latin typeface="+mj-lt"/>
                <a:cs typeface="Arial" charset="0"/>
              </a:rPr>
              <a:t>crystal</a:t>
            </a:r>
            <a:r>
              <a:rPr lang="it-IT" altLang="en-US" sz="3200" b="1" dirty="0">
                <a:solidFill>
                  <a:srgbClr val="5B5B98"/>
                </a:solidFill>
                <a:latin typeface="+mj-lt"/>
                <a:cs typeface="Arial" charset="0"/>
              </a:rPr>
              <a:t> </a:t>
            </a:r>
          </a:p>
        </p:txBody>
      </p:sp>
      <p:sp>
        <p:nvSpPr>
          <p:cNvPr id="15365" name="TextBox 8">
            <a:extLst>
              <a:ext uri="{FF2B5EF4-FFF2-40B4-BE49-F238E27FC236}">
                <a16:creationId xmlns:a16="http://schemas.microsoft.com/office/drawing/2014/main" id="{743FD28C-CC60-5FF5-E8F8-58199C829AAE}"/>
              </a:ext>
            </a:extLst>
          </p:cNvPr>
          <p:cNvSpPr txBox="1">
            <a:spLocks noChangeArrowheads="1"/>
          </p:cNvSpPr>
          <p:nvPr/>
        </p:nvSpPr>
        <p:spPr bwMode="auto">
          <a:xfrm>
            <a:off x="3889376" y="3429000"/>
            <a:ext cx="44394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b="1" dirty="0">
                <a:latin typeface="+mn-lt"/>
              </a:rPr>
              <a:t>The K </a:t>
            </a:r>
            <a:r>
              <a:rPr lang="it-IT" altLang="en-US" sz="2000" b="1" dirty="0" err="1">
                <a:latin typeface="+mn-lt"/>
              </a:rPr>
              <a:t>final</a:t>
            </a:r>
            <a:r>
              <a:rPr lang="it-IT" altLang="en-US" sz="2000" b="1" dirty="0">
                <a:latin typeface="+mn-lt"/>
              </a:rPr>
              <a:t> background budget </a:t>
            </a:r>
            <a:r>
              <a:rPr lang="it-IT" altLang="en-US" sz="2000" b="1" dirty="0" err="1">
                <a:latin typeface="+mn-lt"/>
              </a:rPr>
              <a:t>is</a:t>
            </a:r>
            <a:r>
              <a:rPr lang="it-IT" altLang="en-US" sz="2000" b="1" dirty="0">
                <a:latin typeface="+mn-lt"/>
              </a:rPr>
              <a:t> 10 ppb</a:t>
            </a:r>
            <a:endParaRPr lang="en-US" altLang="en-US" sz="2000" b="1" dirty="0">
              <a:latin typeface="+mn-lt"/>
            </a:endParaRPr>
          </a:p>
        </p:txBody>
      </p:sp>
      <p:sp>
        <p:nvSpPr>
          <p:cNvPr id="11" name="Down Arrow 10">
            <a:extLst>
              <a:ext uri="{FF2B5EF4-FFF2-40B4-BE49-F238E27FC236}">
                <a16:creationId xmlns:a16="http://schemas.microsoft.com/office/drawing/2014/main" id="{991FD030-CA23-2BEC-4503-ABE3CC6EB4BF}"/>
              </a:ext>
            </a:extLst>
          </p:cNvPr>
          <p:cNvSpPr/>
          <p:nvPr/>
        </p:nvSpPr>
        <p:spPr>
          <a:xfrm>
            <a:off x="5817394" y="4037637"/>
            <a:ext cx="484187" cy="762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7" name="TextBox 13">
            <a:extLst>
              <a:ext uri="{FF2B5EF4-FFF2-40B4-BE49-F238E27FC236}">
                <a16:creationId xmlns:a16="http://schemas.microsoft.com/office/drawing/2014/main" id="{BADD9857-8C54-E206-53FD-60E3171FA817}"/>
              </a:ext>
            </a:extLst>
          </p:cNvPr>
          <p:cNvSpPr txBox="1">
            <a:spLocks noChangeArrowheads="1"/>
          </p:cNvSpPr>
          <p:nvPr/>
        </p:nvSpPr>
        <p:spPr bwMode="auto">
          <a:xfrm>
            <a:off x="2209800" y="4979987"/>
            <a:ext cx="7696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dirty="0">
                <a:latin typeface="+mn-lt"/>
              </a:rPr>
              <a:t>The </a:t>
            </a:r>
            <a:r>
              <a:rPr lang="it-IT" altLang="en-US" sz="2000" dirty="0" err="1">
                <a:latin typeface="+mn-lt"/>
              </a:rPr>
              <a:t>development</a:t>
            </a:r>
            <a:r>
              <a:rPr lang="it-IT" altLang="en-US" sz="2000" dirty="0">
                <a:latin typeface="+mn-lt"/>
              </a:rPr>
              <a:t> of a high </a:t>
            </a:r>
            <a:r>
              <a:rPr lang="it-IT" altLang="en-US" sz="2000" dirty="0" err="1">
                <a:latin typeface="+mn-lt"/>
              </a:rPr>
              <a:t>sensitivity</a:t>
            </a:r>
            <a:r>
              <a:rPr lang="it-IT" altLang="en-US" sz="2000" dirty="0">
                <a:latin typeface="+mn-lt"/>
              </a:rPr>
              <a:t> </a:t>
            </a:r>
            <a:r>
              <a:rPr lang="it-IT" altLang="en-US" sz="2000" dirty="0" err="1">
                <a:latin typeface="+mn-lt"/>
              </a:rPr>
              <a:t>analytical</a:t>
            </a:r>
            <a:r>
              <a:rPr lang="it-IT" altLang="en-US" sz="2000" dirty="0">
                <a:latin typeface="+mn-lt"/>
              </a:rPr>
              <a:t> </a:t>
            </a:r>
            <a:r>
              <a:rPr lang="it-IT" altLang="en-US" sz="2000" dirty="0" err="1">
                <a:latin typeface="+mn-lt"/>
              </a:rPr>
              <a:t>method</a:t>
            </a:r>
            <a:r>
              <a:rPr lang="it-IT" altLang="en-US" sz="2000" dirty="0">
                <a:latin typeface="+mn-lt"/>
              </a:rPr>
              <a:t> </a:t>
            </a:r>
            <a:r>
              <a:rPr lang="it-IT" altLang="en-US" sz="2000" dirty="0" err="1">
                <a:latin typeface="+mn-lt"/>
              </a:rPr>
              <a:t>is</a:t>
            </a:r>
            <a:r>
              <a:rPr lang="it-IT" altLang="en-US" sz="2000" dirty="0">
                <a:latin typeface="+mn-lt"/>
              </a:rPr>
              <a:t> </a:t>
            </a:r>
            <a:r>
              <a:rPr lang="it-IT" altLang="en-US" sz="2000" dirty="0" err="1">
                <a:latin typeface="+mn-lt"/>
              </a:rPr>
              <a:t>required</a:t>
            </a:r>
            <a:r>
              <a:rPr lang="it-IT" altLang="en-US" sz="2000" dirty="0">
                <a:latin typeface="+mn-lt"/>
              </a:rPr>
              <a:t> in order to </a:t>
            </a:r>
            <a:r>
              <a:rPr lang="it-IT" altLang="en-US" sz="2000" dirty="0" err="1">
                <a:latin typeface="+mn-lt"/>
              </a:rPr>
              <a:t>have</a:t>
            </a:r>
            <a:r>
              <a:rPr lang="it-IT" altLang="en-US" sz="2000" dirty="0">
                <a:latin typeface="+mn-lt"/>
              </a:rPr>
              <a:t> a </a:t>
            </a:r>
            <a:r>
              <a:rPr lang="it-IT" altLang="en-US" sz="2000" dirty="0" err="1">
                <a:latin typeface="+mn-lt"/>
              </a:rPr>
              <a:t>quick</a:t>
            </a:r>
            <a:r>
              <a:rPr lang="it-IT" altLang="en-US" sz="2000" dirty="0">
                <a:latin typeface="+mn-lt"/>
              </a:rPr>
              <a:t> and </a:t>
            </a:r>
            <a:r>
              <a:rPr lang="it-IT" altLang="en-US" sz="2000" dirty="0" err="1">
                <a:latin typeface="+mn-lt"/>
              </a:rPr>
              <a:t>reliable</a:t>
            </a:r>
            <a:r>
              <a:rPr lang="it-IT" altLang="en-US" sz="2000" dirty="0">
                <a:latin typeface="+mn-lt"/>
              </a:rPr>
              <a:t> tool for  </a:t>
            </a:r>
            <a:r>
              <a:rPr lang="it-IT" altLang="en-US" sz="2000" dirty="0" err="1">
                <a:latin typeface="+mn-lt"/>
              </a:rPr>
              <a:t>NaI</a:t>
            </a:r>
            <a:r>
              <a:rPr lang="it-IT" altLang="en-US" sz="2000" dirty="0">
                <a:latin typeface="+mn-lt"/>
              </a:rPr>
              <a:t> </a:t>
            </a:r>
            <a:r>
              <a:rPr lang="it-IT" altLang="en-US" sz="2000" dirty="0" err="1">
                <a:latin typeface="+mn-lt"/>
              </a:rPr>
              <a:t>crystal</a:t>
            </a:r>
            <a:r>
              <a:rPr lang="it-IT" altLang="en-US" sz="2000" dirty="0">
                <a:latin typeface="+mn-lt"/>
              </a:rPr>
              <a:t> production </a:t>
            </a:r>
            <a:r>
              <a:rPr lang="it-IT" altLang="en-US" sz="2000" dirty="0" err="1">
                <a:latin typeface="+mn-lt"/>
              </a:rPr>
              <a:t>process</a:t>
            </a:r>
            <a:r>
              <a:rPr lang="it-IT" altLang="en-US" sz="2000" dirty="0">
                <a:latin typeface="+mn-lt"/>
              </a:rPr>
              <a:t> monitoring </a:t>
            </a:r>
            <a:r>
              <a:rPr lang="it-IT" altLang="en-US" sz="2000" b="1" dirty="0">
                <a:latin typeface="+mn-lt"/>
              </a:rPr>
              <a:t>(</a:t>
            </a:r>
            <a:r>
              <a:rPr lang="it-IT" altLang="en-US" sz="2000" b="1" dirty="0" err="1">
                <a:latin typeface="+mn-lt"/>
              </a:rPr>
              <a:t>Detection</a:t>
            </a:r>
            <a:r>
              <a:rPr lang="it-IT" altLang="en-US" sz="2000" b="1" dirty="0">
                <a:latin typeface="+mn-lt"/>
              </a:rPr>
              <a:t> Limit=ppb </a:t>
            </a:r>
            <a:r>
              <a:rPr lang="it-IT" altLang="en-US" sz="2000" b="1" dirty="0" err="1">
                <a:latin typeface="+mn-lt"/>
              </a:rPr>
              <a:t>level</a:t>
            </a:r>
            <a:r>
              <a:rPr lang="it-IT" altLang="en-US" sz="2000" b="1" dirty="0">
                <a:latin typeface="+mn-lt"/>
              </a:rPr>
              <a:t>).</a:t>
            </a:r>
            <a:endParaRPr lang="en-US" altLang="en-US" sz="2000" b="1" dirty="0">
              <a:latin typeface="+mn-lt"/>
            </a:endParaRPr>
          </a:p>
        </p:txBody>
      </p:sp>
      <p:sp>
        <p:nvSpPr>
          <p:cNvPr id="15368" name="TextBox 2">
            <a:extLst>
              <a:ext uri="{FF2B5EF4-FFF2-40B4-BE49-F238E27FC236}">
                <a16:creationId xmlns:a16="http://schemas.microsoft.com/office/drawing/2014/main" id="{AD986D5C-5B95-C3D1-AE4C-892B83D39602}"/>
              </a:ext>
            </a:extLst>
          </p:cNvPr>
          <p:cNvSpPr txBox="1">
            <a:spLocks noChangeArrowheads="1"/>
          </p:cNvSpPr>
          <p:nvPr/>
        </p:nvSpPr>
        <p:spPr bwMode="auto">
          <a:xfrm>
            <a:off x="1981200" y="1001714"/>
            <a:ext cx="80532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b="1" dirty="0">
                <a:latin typeface="+mn-lt"/>
              </a:rPr>
              <a:t>DM Direct </a:t>
            </a:r>
            <a:r>
              <a:rPr lang="it-IT" altLang="en-US" sz="2000" b="1" dirty="0" err="1">
                <a:latin typeface="+mn-lt"/>
              </a:rPr>
              <a:t>detection</a:t>
            </a:r>
            <a:r>
              <a:rPr lang="it-IT" altLang="en-US" sz="2000" b="1" dirty="0">
                <a:latin typeface="+mn-lt"/>
              </a:rPr>
              <a:t> </a:t>
            </a:r>
            <a:r>
              <a:rPr lang="it-IT" altLang="en-US" sz="2000" b="1" dirty="0" err="1">
                <a:latin typeface="+mn-lt"/>
              </a:rPr>
              <a:t>experiments</a:t>
            </a:r>
            <a:r>
              <a:rPr lang="it-IT" altLang="en-US" sz="2000" b="1" dirty="0">
                <a:latin typeface="+mn-lt"/>
              </a:rPr>
              <a:t> </a:t>
            </a:r>
            <a:r>
              <a:rPr lang="it-IT" altLang="en-US" sz="2000" b="1" dirty="0" err="1">
                <a:latin typeface="+mn-lt"/>
              </a:rPr>
              <a:t>sensitivity</a:t>
            </a:r>
            <a:r>
              <a:rPr lang="it-IT" altLang="en-US" sz="2000" b="1" dirty="0">
                <a:latin typeface="+mn-lt"/>
              </a:rPr>
              <a:t> =  f(</a:t>
            </a:r>
            <a:r>
              <a:rPr lang="en-US" altLang="en-US" sz="2000" b="1" dirty="0">
                <a:latin typeface="+mn-lt"/>
              </a:rPr>
              <a:t>radioactivity background)</a:t>
            </a:r>
          </a:p>
        </p:txBody>
      </p:sp>
      <p:sp>
        <p:nvSpPr>
          <p:cNvPr id="15369" name="Rectangle 3">
            <a:extLst>
              <a:ext uri="{FF2B5EF4-FFF2-40B4-BE49-F238E27FC236}">
                <a16:creationId xmlns:a16="http://schemas.microsoft.com/office/drawing/2014/main" id="{13BC4C4D-5E89-F972-8E39-FA20C5F22F13}"/>
              </a:ext>
            </a:extLst>
          </p:cNvPr>
          <p:cNvSpPr>
            <a:spLocks noChangeArrowheads="1"/>
          </p:cNvSpPr>
          <p:nvPr/>
        </p:nvSpPr>
        <p:spPr bwMode="auto">
          <a:xfrm>
            <a:off x="3048000" y="1600201"/>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latin typeface="+mn-lt"/>
              </a:rPr>
              <a:t>Some experiments looking for DM evidence are using or developing </a:t>
            </a:r>
            <a:r>
              <a:rPr lang="en-US" altLang="en-US" sz="2000" b="1" dirty="0" err="1">
                <a:latin typeface="+mn-lt"/>
              </a:rPr>
              <a:t>NaI</a:t>
            </a:r>
            <a:r>
              <a:rPr lang="en-US" altLang="en-US" sz="2000" b="1" dirty="0">
                <a:latin typeface="+mn-lt"/>
              </a:rPr>
              <a:t> crystal-based detectors</a:t>
            </a:r>
          </a:p>
        </p:txBody>
      </p:sp>
      <p:sp>
        <p:nvSpPr>
          <p:cNvPr id="15370" name="Rectangle 3">
            <a:extLst>
              <a:ext uri="{FF2B5EF4-FFF2-40B4-BE49-F238E27FC236}">
                <a16:creationId xmlns:a16="http://schemas.microsoft.com/office/drawing/2014/main" id="{186E1EFB-94D7-8070-6A1B-555B9E547360}"/>
              </a:ext>
            </a:extLst>
          </p:cNvPr>
          <p:cNvSpPr>
            <a:spLocks noChangeArrowheads="1"/>
          </p:cNvSpPr>
          <p:nvPr/>
        </p:nvSpPr>
        <p:spPr bwMode="auto">
          <a:xfrm>
            <a:off x="3048000" y="2514601"/>
            <a:ext cx="6096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b="1" dirty="0">
                <a:solidFill>
                  <a:srgbClr val="FF0000"/>
                </a:solidFill>
                <a:latin typeface="+mn-lt"/>
              </a:rPr>
              <a:t>K </a:t>
            </a:r>
            <a:r>
              <a:rPr lang="it-IT" altLang="en-US" sz="2000" b="1" dirty="0" err="1">
                <a:solidFill>
                  <a:srgbClr val="FF0000"/>
                </a:solidFill>
                <a:latin typeface="+mn-lt"/>
              </a:rPr>
              <a:t>is</a:t>
            </a:r>
            <a:r>
              <a:rPr lang="it-IT" altLang="en-US" sz="2000" b="1" dirty="0">
                <a:solidFill>
                  <a:srgbClr val="FF0000"/>
                </a:solidFill>
                <a:latin typeface="+mn-lt"/>
              </a:rPr>
              <a:t> the </a:t>
            </a:r>
            <a:r>
              <a:rPr lang="it-IT" altLang="en-US" sz="2000" b="1" dirty="0" err="1">
                <a:solidFill>
                  <a:srgbClr val="FF0000"/>
                </a:solidFill>
                <a:latin typeface="+mn-lt"/>
              </a:rPr>
              <a:t>most</a:t>
            </a:r>
            <a:r>
              <a:rPr lang="it-IT" altLang="en-US" sz="2000" b="1" dirty="0">
                <a:solidFill>
                  <a:srgbClr val="FF0000"/>
                </a:solidFill>
                <a:latin typeface="+mn-lt"/>
              </a:rPr>
              <a:t> </a:t>
            </a:r>
            <a:r>
              <a:rPr lang="it-IT" altLang="en-US" sz="2000" b="1" dirty="0" err="1">
                <a:solidFill>
                  <a:srgbClr val="FF0000"/>
                </a:solidFill>
                <a:latin typeface="+mn-lt"/>
              </a:rPr>
              <a:t>critical</a:t>
            </a:r>
            <a:r>
              <a:rPr lang="it-IT" altLang="en-US" sz="2000" b="1" dirty="0">
                <a:solidFill>
                  <a:srgbClr val="FF0000"/>
                </a:solidFill>
                <a:latin typeface="+mn-lt"/>
              </a:rPr>
              <a:t> </a:t>
            </a:r>
            <a:r>
              <a:rPr lang="it-IT" altLang="en-US" sz="2000" b="1" dirty="0" err="1">
                <a:solidFill>
                  <a:srgbClr val="FF0000"/>
                </a:solidFill>
                <a:latin typeface="+mn-lt"/>
              </a:rPr>
              <a:t>natural</a:t>
            </a:r>
            <a:r>
              <a:rPr lang="it-IT" altLang="en-US" sz="2000" b="1" dirty="0">
                <a:solidFill>
                  <a:srgbClr val="FF0000"/>
                </a:solidFill>
                <a:latin typeface="+mn-lt"/>
              </a:rPr>
              <a:t> radio </a:t>
            </a:r>
            <a:r>
              <a:rPr lang="it-IT" altLang="en-US" sz="2000" b="1" dirty="0" err="1">
                <a:solidFill>
                  <a:srgbClr val="FF0000"/>
                </a:solidFill>
                <a:latin typeface="+mn-lt"/>
              </a:rPr>
              <a:t>contaminant</a:t>
            </a:r>
            <a:r>
              <a:rPr lang="it-IT" altLang="en-US" sz="2000" b="1" dirty="0">
                <a:solidFill>
                  <a:srgbClr val="FF0000"/>
                </a:solidFill>
                <a:latin typeface="+mn-lt"/>
              </a:rPr>
              <a:t> for Na due to </a:t>
            </a:r>
            <a:r>
              <a:rPr lang="it-IT" altLang="en-US" sz="2000" b="1" dirty="0" err="1">
                <a:solidFill>
                  <a:srgbClr val="FF0000"/>
                </a:solidFill>
                <a:latin typeface="+mn-lt"/>
              </a:rPr>
              <a:t>their</a:t>
            </a:r>
            <a:r>
              <a:rPr lang="it-IT" altLang="en-US" sz="2000" b="1" dirty="0">
                <a:solidFill>
                  <a:srgbClr val="FF0000"/>
                </a:solidFill>
                <a:latin typeface="+mn-lt"/>
              </a:rPr>
              <a:t> </a:t>
            </a:r>
            <a:r>
              <a:rPr lang="it-IT" altLang="en-US" sz="2000" b="1" dirty="0" err="1">
                <a:solidFill>
                  <a:srgbClr val="FF0000"/>
                </a:solidFill>
                <a:latin typeface="+mn-lt"/>
              </a:rPr>
              <a:t>chemical</a:t>
            </a:r>
            <a:r>
              <a:rPr lang="it-IT" altLang="en-US" sz="2000" b="1" dirty="0">
                <a:solidFill>
                  <a:srgbClr val="FF0000"/>
                </a:solidFill>
                <a:latin typeface="+mn-lt"/>
              </a:rPr>
              <a:t> </a:t>
            </a:r>
            <a:r>
              <a:rPr lang="it-IT" altLang="en-US" sz="2000" b="1" dirty="0" err="1">
                <a:solidFill>
                  <a:srgbClr val="FF0000"/>
                </a:solidFill>
                <a:latin typeface="+mn-lt"/>
              </a:rPr>
              <a:t>affinity</a:t>
            </a:r>
            <a:endParaRPr lang="en-US" altLang="en-US" sz="2000" b="1" dirty="0">
              <a:solidFill>
                <a:srgbClr val="FF0000"/>
              </a:solidFill>
              <a:latin typeface="+mn-lt"/>
            </a:endParaRPr>
          </a:p>
        </p:txBody>
      </p:sp>
      <p:sp>
        <p:nvSpPr>
          <p:cNvPr id="2" name="Segnaposto data 1">
            <a:extLst>
              <a:ext uri="{FF2B5EF4-FFF2-40B4-BE49-F238E27FC236}">
                <a16:creationId xmlns:a16="http://schemas.microsoft.com/office/drawing/2014/main" id="{ECE60220-18B8-8A3B-50DD-7AB1B5BF4A36}"/>
              </a:ext>
            </a:extLst>
          </p:cNvPr>
          <p:cNvSpPr>
            <a:spLocks noGrp="1"/>
          </p:cNvSpPr>
          <p:nvPr>
            <p:ph type="dt" sz="half" idx="10"/>
          </p:nvPr>
        </p:nvSpPr>
        <p:spPr/>
        <p:txBody>
          <a:bodyPr/>
          <a:lstStyle/>
          <a:p>
            <a:fld id="{0B93827E-1C77-4E5C-9C47-C1209BA9FAE6}" type="datetime1">
              <a:rPr lang="en-GB" smtClean="0"/>
              <a:t>23/09/2022</a:t>
            </a:fld>
            <a:endParaRPr lang="en-GB"/>
          </a:p>
        </p:txBody>
      </p:sp>
      <p:sp>
        <p:nvSpPr>
          <p:cNvPr id="3" name="Segnaposto piè di pagina 2">
            <a:extLst>
              <a:ext uri="{FF2B5EF4-FFF2-40B4-BE49-F238E27FC236}">
                <a16:creationId xmlns:a16="http://schemas.microsoft.com/office/drawing/2014/main" id="{FA1D21F7-37AE-BB39-FFDD-977B7300321B}"/>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228C8A86-915B-EBE9-0AD7-0C2E9AD13AA5}"/>
              </a:ext>
            </a:extLst>
          </p:cNvPr>
          <p:cNvSpPr>
            <a:spLocks noGrp="1"/>
          </p:cNvSpPr>
          <p:nvPr>
            <p:ph type="sldNum" sz="quarter" idx="12"/>
          </p:nvPr>
        </p:nvSpPr>
        <p:spPr/>
        <p:txBody>
          <a:bodyPr/>
          <a:lstStyle/>
          <a:p>
            <a:fld id="{8B33F36F-503E-4357-95AB-A5341231EBD4}" type="slidenum">
              <a:rPr lang="en-GB" smtClean="0"/>
              <a:t>25</a:t>
            </a:fld>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DFD79306-D63A-9E04-AA46-5DC202D73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8473" y="4643524"/>
            <a:ext cx="3584575" cy="110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0" name="Rectangle 2">
            <a:extLst>
              <a:ext uri="{FF2B5EF4-FFF2-40B4-BE49-F238E27FC236}">
                <a16:creationId xmlns:a16="http://schemas.microsoft.com/office/drawing/2014/main" id="{F357D67D-9202-1278-3B18-3DD583FAFA06}"/>
              </a:ext>
            </a:extLst>
          </p:cNvPr>
          <p:cNvSpPr>
            <a:spLocks noGrp="1" noChangeArrowheads="1"/>
          </p:cNvSpPr>
          <p:nvPr>
            <p:ph type="title"/>
          </p:nvPr>
        </p:nvSpPr>
        <p:spPr>
          <a:xfrm>
            <a:off x="1981200" y="0"/>
            <a:ext cx="8153400" cy="762000"/>
          </a:xfrm>
        </p:spPr>
        <p:txBody>
          <a:bodyPr/>
          <a:lstStyle/>
          <a:p>
            <a:pPr algn="ctr" eaLnBrk="1" hangingPunct="1">
              <a:defRPr/>
            </a:pPr>
            <a:r>
              <a:rPr lang="it-IT" sz="3200" b="1" dirty="0">
                <a:solidFill>
                  <a:srgbClr val="5B5B98"/>
                </a:solidFill>
                <a:ea typeface="+mn-ea"/>
                <a:cs typeface="Arial" charset="0"/>
              </a:rPr>
              <a:t>Drawbacks in ICP-MS</a:t>
            </a:r>
            <a:r>
              <a:rPr lang="en-US" sz="3200" b="1" dirty="0">
                <a:solidFill>
                  <a:srgbClr val="5B5B98"/>
                </a:solidFill>
                <a:ea typeface="+mn-ea"/>
                <a:cs typeface="Arial" charset="0"/>
              </a:rPr>
              <a:t> </a:t>
            </a:r>
            <a:r>
              <a:rPr lang="it-IT" sz="3200" b="1" baseline="30000" dirty="0">
                <a:solidFill>
                  <a:srgbClr val="5B5B98"/>
                </a:solidFill>
                <a:ea typeface="+mn-ea"/>
                <a:cs typeface="Arial" charset="0"/>
              </a:rPr>
              <a:t>39</a:t>
            </a:r>
            <a:r>
              <a:rPr lang="it-IT" sz="3200" b="1" dirty="0">
                <a:solidFill>
                  <a:srgbClr val="5B5B98"/>
                </a:solidFill>
                <a:ea typeface="+mn-ea"/>
                <a:cs typeface="Arial" charset="0"/>
              </a:rPr>
              <a:t>K </a:t>
            </a:r>
            <a:r>
              <a:rPr lang="it-IT" sz="3200" b="1" dirty="0" err="1">
                <a:solidFill>
                  <a:srgbClr val="5B5B98"/>
                </a:solidFill>
                <a:ea typeface="+mn-ea"/>
                <a:cs typeface="Arial" charset="0"/>
              </a:rPr>
              <a:t>measurement</a:t>
            </a:r>
            <a:endParaRPr lang="en-US" sz="3200" b="1" dirty="0">
              <a:solidFill>
                <a:srgbClr val="5B5B98"/>
              </a:solidFill>
              <a:ea typeface="+mn-ea"/>
              <a:cs typeface="Arial" charset="0"/>
            </a:endParaRPr>
          </a:p>
        </p:txBody>
      </p:sp>
      <p:sp>
        <p:nvSpPr>
          <p:cNvPr id="16390" name="Slide Number Placeholder 6">
            <a:extLst>
              <a:ext uri="{FF2B5EF4-FFF2-40B4-BE49-F238E27FC236}">
                <a16:creationId xmlns:a16="http://schemas.microsoft.com/office/drawing/2014/main" id="{C4B3ABF2-B127-66C7-04C1-333BCF4A28C4}"/>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6710EB-0596-42E7-A658-C592AC346516}" type="slidenum">
              <a:rPr lang="en-US" altLang="en-US"/>
              <a:pPr eaLnBrk="1" hangingPunct="1"/>
              <a:t>26</a:t>
            </a:fld>
            <a:endParaRPr lang="en-US" altLang="en-US"/>
          </a:p>
        </p:txBody>
      </p:sp>
      <p:sp>
        <p:nvSpPr>
          <p:cNvPr id="16391" name="TextBox 1">
            <a:extLst>
              <a:ext uri="{FF2B5EF4-FFF2-40B4-BE49-F238E27FC236}">
                <a16:creationId xmlns:a16="http://schemas.microsoft.com/office/drawing/2014/main" id="{EF8F6C0E-0452-F9F1-20BB-21479C3E032A}"/>
              </a:ext>
            </a:extLst>
          </p:cNvPr>
          <p:cNvSpPr txBox="1">
            <a:spLocks noChangeArrowheads="1"/>
          </p:cNvSpPr>
          <p:nvPr/>
        </p:nvSpPr>
        <p:spPr bwMode="auto">
          <a:xfrm>
            <a:off x="1856185" y="1927935"/>
            <a:ext cx="22125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dirty="0" err="1">
                <a:latin typeface="+mn-lt"/>
              </a:rPr>
              <a:t>Contamination</a:t>
            </a:r>
            <a:r>
              <a:rPr lang="it-IT" altLang="en-US" sz="2000" dirty="0">
                <a:latin typeface="+mn-lt"/>
              </a:rPr>
              <a:t> risk </a:t>
            </a:r>
            <a:endParaRPr lang="en-US" altLang="en-US" sz="2000" dirty="0">
              <a:latin typeface="+mn-lt"/>
            </a:endParaRPr>
          </a:p>
        </p:txBody>
      </p:sp>
      <p:sp>
        <p:nvSpPr>
          <p:cNvPr id="16392" name="TextBox 7">
            <a:extLst>
              <a:ext uri="{FF2B5EF4-FFF2-40B4-BE49-F238E27FC236}">
                <a16:creationId xmlns:a16="http://schemas.microsoft.com/office/drawing/2014/main" id="{B98EE576-9B76-B04C-319E-BEB350007882}"/>
              </a:ext>
            </a:extLst>
          </p:cNvPr>
          <p:cNvSpPr txBox="1">
            <a:spLocks noChangeArrowheads="1"/>
          </p:cNvSpPr>
          <p:nvPr/>
        </p:nvSpPr>
        <p:spPr bwMode="auto">
          <a:xfrm>
            <a:off x="1558694" y="2803357"/>
            <a:ext cx="24395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dirty="0" err="1">
                <a:latin typeface="+mn-lt"/>
              </a:rPr>
              <a:t>Isobaric</a:t>
            </a:r>
            <a:r>
              <a:rPr lang="it-IT" altLang="en-US" sz="2000" dirty="0">
                <a:latin typeface="+mn-lt"/>
              </a:rPr>
              <a:t> </a:t>
            </a:r>
            <a:r>
              <a:rPr lang="it-IT" altLang="en-US" sz="2000" dirty="0" err="1">
                <a:latin typeface="+mn-lt"/>
              </a:rPr>
              <a:t>interferences</a:t>
            </a:r>
            <a:endParaRPr lang="en-US" altLang="en-US" sz="2000" dirty="0">
              <a:latin typeface="+mn-lt"/>
            </a:endParaRPr>
          </a:p>
        </p:txBody>
      </p:sp>
      <p:sp>
        <p:nvSpPr>
          <p:cNvPr id="16393" name="TextBox 1">
            <a:extLst>
              <a:ext uri="{FF2B5EF4-FFF2-40B4-BE49-F238E27FC236}">
                <a16:creationId xmlns:a16="http://schemas.microsoft.com/office/drawing/2014/main" id="{E461AD44-91EE-136B-478B-D540E432EF41}"/>
              </a:ext>
            </a:extLst>
          </p:cNvPr>
          <p:cNvSpPr txBox="1">
            <a:spLocks noChangeArrowheads="1"/>
          </p:cNvSpPr>
          <p:nvPr/>
        </p:nvSpPr>
        <p:spPr bwMode="auto">
          <a:xfrm>
            <a:off x="1119586" y="1089735"/>
            <a:ext cx="38236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dirty="0" err="1">
                <a:latin typeface="+mn-lt"/>
              </a:rPr>
              <a:t>Dilution</a:t>
            </a:r>
            <a:r>
              <a:rPr lang="it-IT" altLang="en-US" sz="2000" dirty="0">
                <a:latin typeface="+mn-lt"/>
              </a:rPr>
              <a:t> </a:t>
            </a:r>
            <a:r>
              <a:rPr lang="it-IT" altLang="en-US" sz="2000" dirty="0" err="1">
                <a:latin typeface="+mn-lt"/>
              </a:rPr>
              <a:t>is</a:t>
            </a:r>
            <a:r>
              <a:rPr lang="it-IT" altLang="en-US" sz="2000" dirty="0">
                <a:latin typeface="+mn-lt"/>
              </a:rPr>
              <a:t> </a:t>
            </a:r>
            <a:r>
              <a:rPr lang="it-IT" altLang="en-US" sz="2000" dirty="0" err="1">
                <a:latin typeface="+mn-lt"/>
              </a:rPr>
              <a:t>requested</a:t>
            </a:r>
            <a:r>
              <a:rPr lang="it-IT" altLang="en-US" sz="2000" dirty="0">
                <a:latin typeface="+mn-lt"/>
              </a:rPr>
              <a:t> (</a:t>
            </a:r>
            <a:r>
              <a:rPr lang="it-IT" altLang="en-US" sz="2000" dirty="0" err="1">
                <a:latin typeface="+mn-lt"/>
              </a:rPr>
              <a:t>at</a:t>
            </a:r>
            <a:r>
              <a:rPr lang="it-IT" altLang="en-US" sz="2000" dirty="0">
                <a:latin typeface="+mn-lt"/>
              </a:rPr>
              <a:t> </a:t>
            </a:r>
            <a:r>
              <a:rPr lang="it-IT" altLang="en-US" sz="2000" dirty="0" err="1">
                <a:latin typeface="+mn-lt"/>
              </a:rPr>
              <a:t>least</a:t>
            </a:r>
            <a:r>
              <a:rPr lang="it-IT" altLang="en-US" sz="2000" dirty="0">
                <a:latin typeface="+mn-lt"/>
              </a:rPr>
              <a:t> 100) </a:t>
            </a:r>
            <a:endParaRPr lang="en-US" altLang="en-US" sz="2000" dirty="0">
              <a:latin typeface="+mn-lt"/>
            </a:endParaRPr>
          </a:p>
        </p:txBody>
      </p:sp>
      <p:sp>
        <p:nvSpPr>
          <p:cNvPr id="2" name="Right Arrow 1">
            <a:extLst>
              <a:ext uri="{FF2B5EF4-FFF2-40B4-BE49-F238E27FC236}">
                <a16:creationId xmlns:a16="http://schemas.microsoft.com/office/drawing/2014/main" id="{BD3AA2F8-3813-C24E-5F2B-33BA06166619}"/>
              </a:ext>
            </a:extLst>
          </p:cNvPr>
          <p:cNvSpPr/>
          <p:nvPr/>
        </p:nvSpPr>
        <p:spPr>
          <a:xfrm>
            <a:off x="5638800" y="1084264"/>
            <a:ext cx="1387792"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5" name="TextBox 1">
            <a:extLst>
              <a:ext uri="{FF2B5EF4-FFF2-40B4-BE49-F238E27FC236}">
                <a16:creationId xmlns:a16="http://schemas.microsoft.com/office/drawing/2014/main" id="{EA3F7889-0F6E-4DA4-806A-F28F911D047A}"/>
              </a:ext>
            </a:extLst>
          </p:cNvPr>
          <p:cNvSpPr txBox="1">
            <a:spLocks noChangeArrowheads="1"/>
          </p:cNvSpPr>
          <p:nvPr/>
        </p:nvSpPr>
        <p:spPr bwMode="auto">
          <a:xfrm>
            <a:off x="7722195" y="953392"/>
            <a:ext cx="36627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it-IT" altLang="en-US" sz="2000" dirty="0" err="1">
                <a:latin typeface="+mn-lt"/>
              </a:rPr>
              <a:t>Sensitivity</a:t>
            </a:r>
            <a:r>
              <a:rPr lang="it-IT" altLang="en-US" sz="2000" dirty="0">
                <a:latin typeface="+mn-lt"/>
              </a:rPr>
              <a:t> </a:t>
            </a:r>
            <a:r>
              <a:rPr lang="it-IT" altLang="en-US" sz="2000" dirty="0" err="1">
                <a:latin typeface="+mn-lt"/>
              </a:rPr>
              <a:t>reduction</a:t>
            </a:r>
            <a:r>
              <a:rPr lang="it-IT" altLang="en-US" sz="2000" dirty="0">
                <a:latin typeface="+mn-lt"/>
              </a:rPr>
              <a:t> </a:t>
            </a:r>
          </a:p>
          <a:p>
            <a:pPr eaLnBrk="1" hangingPunct="1">
              <a:buFont typeface="Arial" panose="020B0604020202020204" pitchFamily="34" charset="0"/>
              <a:buChar char="•"/>
            </a:pPr>
            <a:r>
              <a:rPr lang="it-IT" altLang="en-US" sz="2000" dirty="0">
                <a:latin typeface="+mn-lt"/>
              </a:rPr>
              <a:t>Matrix </a:t>
            </a:r>
            <a:r>
              <a:rPr lang="it-IT" altLang="en-US" sz="2000" dirty="0" err="1">
                <a:latin typeface="+mn-lt"/>
              </a:rPr>
              <a:t>effect</a:t>
            </a:r>
            <a:r>
              <a:rPr lang="it-IT" altLang="en-US" sz="2000" dirty="0">
                <a:latin typeface="+mn-lt"/>
              </a:rPr>
              <a:t> (St. </a:t>
            </a:r>
            <a:r>
              <a:rPr lang="it-IT" altLang="en-US" sz="2000" dirty="0" err="1">
                <a:latin typeface="+mn-lt"/>
              </a:rPr>
              <a:t>Add.method</a:t>
            </a:r>
            <a:r>
              <a:rPr lang="it-IT" altLang="en-US" sz="2000" dirty="0">
                <a:latin typeface="+mn-lt"/>
              </a:rPr>
              <a:t>)</a:t>
            </a:r>
            <a:endParaRPr lang="en-US" altLang="en-US" sz="2000" dirty="0">
              <a:latin typeface="+mn-lt"/>
            </a:endParaRPr>
          </a:p>
        </p:txBody>
      </p:sp>
      <p:sp>
        <p:nvSpPr>
          <p:cNvPr id="19" name="Right Arrow 18">
            <a:extLst>
              <a:ext uri="{FF2B5EF4-FFF2-40B4-BE49-F238E27FC236}">
                <a16:creationId xmlns:a16="http://schemas.microsoft.com/office/drawing/2014/main" id="{51E56177-829C-FD87-F644-9F9EDDDEFEC5}"/>
              </a:ext>
            </a:extLst>
          </p:cNvPr>
          <p:cNvSpPr/>
          <p:nvPr/>
        </p:nvSpPr>
        <p:spPr>
          <a:xfrm>
            <a:off x="5638800" y="1935164"/>
            <a:ext cx="1387792"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97" name="TextBox 1">
            <a:extLst>
              <a:ext uri="{FF2B5EF4-FFF2-40B4-BE49-F238E27FC236}">
                <a16:creationId xmlns:a16="http://schemas.microsoft.com/office/drawing/2014/main" id="{E9110BBD-2713-0D68-C337-5CBE57888274}"/>
              </a:ext>
            </a:extLst>
          </p:cNvPr>
          <p:cNvSpPr txBox="1">
            <a:spLocks noChangeArrowheads="1"/>
          </p:cNvSpPr>
          <p:nvPr/>
        </p:nvSpPr>
        <p:spPr bwMode="auto">
          <a:xfrm>
            <a:off x="7697789" y="1752601"/>
            <a:ext cx="2437975"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it-IT" altLang="en-US" sz="2000" dirty="0" err="1">
                <a:latin typeface="+mn-lt"/>
              </a:rPr>
              <a:t>Ultrapure</a:t>
            </a:r>
            <a:r>
              <a:rPr lang="it-IT" altLang="en-US" sz="2000" dirty="0">
                <a:latin typeface="+mn-lt"/>
              </a:rPr>
              <a:t> </a:t>
            </a:r>
            <a:r>
              <a:rPr lang="it-IT" altLang="en-US" sz="2000" dirty="0" err="1">
                <a:latin typeface="+mn-lt"/>
              </a:rPr>
              <a:t>reagents</a:t>
            </a:r>
            <a:endParaRPr lang="it-IT" altLang="en-US" sz="2000" dirty="0">
              <a:latin typeface="+mn-lt"/>
            </a:endParaRPr>
          </a:p>
          <a:p>
            <a:pPr eaLnBrk="1" hangingPunct="1">
              <a:buFont typeface="Arial" panose="020B0604020202020204" pitchFamily="34" charset="0"/>
              <a:buChar char="•"/>
            </a:pPr>
            <a:r>
              <a:rPr lang="it-IT" altLang="en-US" sz="2000" dirty="0">
                <a:latin typeface="+mn-lt"/>
              </a:rPr>
              <a:t>ISO6 </a:t>
            </a:r>
            <a:r>
              <a:rPr lang="it-IT" altLang="en-US" sz="2000" dirty="0" err="1">
                <a:latin typeface="+mn-lt"/>
              </a:rPr>
              <a:t>Clean</a:t>
            </a:r>
            <a:r>
              <a:rPr lang="it-IT" altLang="en-US" sz="2000" dirty="0">
                <a:latin typeface="+mn-lt"/>
              </a:rPr>
              <a:t> room</a:t>
            </a:r>
          </a:p>
          <a:p>
            <a:pPr eaLnBrk="1" hangingPunct="1">
              <a:buFont typeface="Arial" panose="020B0604020202020204" pitchFamily="34" charset="0"/>
              <a:buChar char="•"/>
            </a:pPr>
            <a:r>
              <a:rPr lang="it-IT" altLang="en-US" sz="2000" dirty="0" err="1">
                <a:latin typeface="+mn-lt"/>
              </a:rPr>
              <a:t>Vials</a:t>
            </a:r>
            <a:r>
              <a:rPr lang="it-IT" altLang="en-US" sz="2000" dirty="0">
                <a:latin typeface="+mn-lt"/>
              </a:rPr>
              <a:t> </a:t>
            </a:r>
            <a:r>
              <a:rPr lang="it-IT" altLang="en-US" sz="2000" dirty="0" err="1">
                <a:latin typeface="+mn-lt"/>
              </a:rPr>
              <a:t>conditioning</a:t>
            </a:r>
            <a:r>
              <a:rPr lang="it-IT" altLang="en-US" sz="2000" dirty="0">
                <a:latin typeface="+mn-lt"/>
              </a:rPr>
              <a:t> </a:t>
            </a:r>
            <a:endParaRPr lang="en-US" altLang="en-US" sz="2000" dirty="0">
              <a:latin typeface="+mn-lt"/>
            </a:endParaRPr>
          </a:p>
        </p:txBody>
      </p:sp>
      <p:sp>
        <p:nvSpPr>
          <p:cNvPr id="21" name="Right Arrow 20">
            <a:extLst>
              <a:ext uri="{FF2B5EF4-FFF2-40B4-BE49-F238E27FC236}">
                <a16:creationId xmlns:a16="http://schemas.microsoft.com/office/drawing/2014/main" id="{191DF3A6-87D9-F134-9A29-1285451AE4CE}"/>
              </a:ext>
            </a:extLst>
          </p:cNvPr>
          <p:cNvSpPr/>
          <p:nvPr/>
        </p:nvSpPr>
        <p:spPr>
          <a:xfrm>
            <a:off x="5727699" y="3113089"/>
            <a:ext cx="1298893"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1">
            <a:extLst>
              <a:ext uri="{FF2B5EF4-FFF2-40B4-BE49-F238E27FC236}">
                <a16:creationId xmlns:a16="http://schemas.microsoft.com/office/drawing/2014/main" id="{A21C3B03-FE7D-CED1-2A06-23F739E356E0}"/>
              </a:ext>
            </a:extLst>
          </p:cNvPr>
          <p:cNvSpPr txBox="1">
            <a:spLocks noChangeArrowheads="1"/>
          </p:cNvSpPr>
          <p:nvPr/>
        </p:nvSpPr>
        <p:spPr bwMode="auto">
          <a:xfrm>
            <a:off x="7686676" y="3113089"/>
            <a:ext cx="356860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285750" indent="-285750" eaLnBrk="1" hangingPunct="1">
              <a:buFont typeface="Arial" pitchFamily="34" charset="0"/>
              <a:buChar char="•"/>
              <a:defRPr/>
            </a:pPr>
            <a:r>
              <a:rPr lang="it-IT" sz="2000" dirty="0">
                <a:latin typeface="+mn-lt"/>
              </a:rPr>
              <a:t>Chemical separation is hard</a:t>
            </a:r>
          </a:p>
          <a:p>
            <a:pPr marL="285750" indent="-285750" eaLnBrk="1" hangingPunct="1">
              <a:buFont typeface="Arial" pitchFamily="34" charset="0"/>
              <a:buChar char="•"/>
              <a:defRPr/>
            </a:pPr>
            <a:r>
              <a:rPr lang="it-IT" sz="2000" dirty="0">
                <a:latin typeface="+mn-lt"/>
              </a:rPr>
              <a:t>Collision cell ICP-MS (Cool pl.)</a:t>
            </a:r>
          </a:p>
          <a:p>
            <a:pPr marL="285750" indent="-285750" eaLnBrk="1" hangingPunct="1">
              <a:buFont typeface="Arial" pitchFamily="34" charset="0"/>
              <a:buChar char="•"/>
              <a:defRPr/>
            </a:pPr>
            <a:r>
              <a:rPr lang="it-IT" sz="2000" b="1" dirty="0">
                <a:latin typeface="+mn-lt"/>
              </a:rPr>
              <a:t>HR-ICP-MS Hot/Cool Plasma</a:t>
            </a:r>
          </a:p>
          <a:p>
            <a:pPr eaLnBrk="1" hangingPunct="1">
              <a:defRPr/>
            </a:pPr>
            <a:r>
              <a:rPr lang="it-IT" sz="2000" b="1" dirty="0">
                <a:latin typeface="+mn-lt"/>
              </a:rPr>
              <a:t>     Element II Thermofisher</a:t>
            </a:r>
          </a:p>
          <a:p>
            <a:pPr marL="285750" indent="-285750" eaLnBrk="1" hangingPunct="1">
              <a:buFont typeface="Arial" pitchFamily="34" charset="0"/>
              <a:buChar char="•"/>
              <a:defRPr/>
            </a:pPr>
            <a:endParaRPr lang="en-US" sz="2000" dirty="0">
              <a:latin typeface="+mn-lt"/>
            </a:endParaRPr>
          </a:p>
        </p:txBody>
      </p:sp>
      <p:graphicFrame>
        <p:nvGraphicFramePr>
          <p:cNvPr id="23" name="Table 22">
            <a:extLst>
              <a:ext uri="{FF2B5EF4-FFF2-40B4-BE49-F238E27FC236}">
                <a16:creationId xmlns:a16="http://schemas.microsoft.com/office/drawing/2014/main" id="{F2919FF6-B584-ECB0-3952-5CE6FF3BE420}"/>
              </a:ext>
            </a:extLst>
          </p:cNvPr>
          <p:cNvGraphicFramePr>
            <a:graphicFrameLocks noGrp="1"/>
          </p:cNvGraphicFramePr>
          <p:nvPr>
            <p:extLst>
              <p:ext uri="{D42A27DB-BD31-4B8C-83A1-F6EECF244321}">
                <p14:modId xmlns:p14="http://schemas.microsoft.com/office/powerpoint/2010/main" val="2729984483"/>
              </p:ext>
            </p:extLst>
          </p:nvPr>
        </p:nvGraphicFramePr>
        <p:xfrm>
          <a:off x="849352" y="4310770"/>
          <a:ext cx="4016377" cy="1828800"/>
        </p:xfrm>
        <a:graphic>
          <a:graphicData uri="http://schemas.openxmlformats.org/drawingml/2006/table">
            <a:tbl>
              <a:tblPr firstRow="1" bandRow="1">
                <a:tableStyleId>{5C22544A-7EE6-4342-B048-85BDC9FD1C3A}</a:tableStyleId>
              </a:tblPr>
              <a:tblGrid>
                <a:gridCol w="1535594">
                  <a:extLst>
                    <a:ext uri="{9D8B030D-6E8A-4147-A177-3AD203B41FA5}">
                      <a16:colId xmlns:a16="http://schemas.microsoft.com/office/drawing/2014/main" val="20000"/>
                    </a:ext>
                  </a:extLst>
                </a:gridCol>
                <a:gridCol w="1299321">
                  <a:extLst>
                    <a:ext uri="{9D8B030D-6E8A-4147-A177-3AD203B41FA5}">
                      <a16:colId xmlns:a16="http://schemas.microsoft.com/office/drawing/2014/main" val="20001"/>
                    </a:ext>
                  </a:extLst>
                </a:gridCol>
                <a:gridCol w="1181462">
                  <a:extLst>
                    <a:ext uri="{9D8B030D-6E8A-4147-A177-3AD203B41FA5}">
                      <a16:colId xmlns:a16="http://schemas.microsoft.com/office/drawing/2014/main" val="20002"/>
                    </a:ext>
                  </a:extLst>
                </a:gridCol>
              </a:tblGrid>
              <a:tr h="365760">
                <a:tc>
                  <a:txBody>
                    <a:bodyPr/>
                    <a:lstStyle/>
                    <a:p>
                      <a:endParaRPr lang="en-US" sz="1400" b="0" dirty="0"/>
                    </a:p>
                  </a:txBody>
                  <a:tcPr marL="91475" marR="91475"/>
                </a:tc>
                <a:tc>
                  <a:txBody>
                    <a:bodyPr/>
                    <a:lstStyle/>
                    <a:p>
                      <a:pPr algn="ctr"/>
                      <a:r>
                        <a:rPr lang="en-US" sz="1400" b="0" dirty="0">
                          <a:solidFill>
                            <a:schemeClr val="tx1"/>
                          </a:solidFill>
                        </a:rPr>
                        <a:t>Mass (amu)</a:t>
                      </a:r>
                    </a:p>
                  </a:txBody>
                  <a:tcPr marL="91475" marR="91475"/>
                </a:tc>
                <a:tc>
                  <a:txBody>
                    <a:bodyPr/>
                    <a:lstStyle/>
                    <a:p>
                      <a:pPr algn="ctr"/>
                      <a:r>
                        <a:rPr lang="en-US" sz="1400" b="0" dirty="0">
                          <a:solidFill>
                            <a:schemeClr val="tx1"/>
                          </a:solidFill>
                        </a:rPr>
                        <a:t>Resolution</a:t>
                      </a:r>
                    </a:p>
                  </a:txBody>
                  <a:tcPr marL="91475" marR="91475"/>
                </a:tc>
                <a:extLst>
                  <a:ext uri="{0D108BD9-81ED-4DB2-BD59-A6C34878D82A}">
                    <a16:rowId xmlns:a16="http://schemas.microsoft.com/office/drawing/2014/main" val="10000"/>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78</a:t>
                      </a:r>
                      <a:r>
                        <a:rPr lang="en-US" sz="1400" b="0" baseline="0" dirty="0"/>
                        <a:t>K</a:t>
                      </a:r>
                      <a:r>
                        <a:rPr lang="en-US" sz="1400" b="0" dirty="0"/>
                        <a:t>r</a:t>
                      </a:r>
                      <a:r>
                        <a:rPr lang="en-US" sz="1400" b="0" baseline="30000" dirty="0"/>
                        <a:t>++</a:t>
                      </a:r>
                    </a:p>
                  </a:txBody>
                  <a:tcPr marL="91475" marR="91475"/>
                </a:tc>
                <a:tc>
                  <a:txBody>
                    <a:bodyPr/>
                    <a:lstStyle/>
                    <a:p>
                      <a:pPr algn="ctr"/>
                      <a:r>
                        <a:rPr lang="it-IT" sz="1600" b="0" dirty="0"/>
                        <a:t>38.96020</a:t>
                      </a:r>
                      <a:endParaRPr lang="en-US" sz="1600" b="0" dirty="0"/>
                    </a:p>
                  </a:txBody>
                  <a:tcPr marL="91475" marR="91475"/>
                </a:tc>
                <a:tc>
                  <a:txBody>
                    <a:bodyPr/>
                    <a:lstStyle/>
                    <a:p>
                      <a:pPr algn="ctr"/>
                      <a:r>
                        <a:rPr lang="en-US" sz="1400" dirty="0"/>
                        <a:t>11100</a:t>
                      </a:r>
                    </a:p>
                  </a:txBody>
                  <a:tcPr marL="91475" marR="91475"/>
                </a:tc>
                <a:extLst>
                  <a:ext uri="{0D108BD9-81ED-4DB2-BD59-A6C34878D82A}">
                    <a16:rowId xmlns:a16="http://schemas.microsoft.com/office/drawing/2014/main" val="10001"/>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39</a:t>
                      </a:r>
                      <a:r>
                        <a:rPr lang="en-US" sz="1400" b="0" baseline="0" dirty="0"/>
                        <a:t>K</a:t>
                      </a:r>
                      <a:r>
                        <a:rPr lang="en-US" sz="1400" b="0" baseline="30000" dirty="0"/>
                        <a:t>+</a:t>
                      </a:r>
                      <a:endParaRPr lang="en-US" sz="1400" b="0" dirty="0"/>
                    </a:p>
                  </a:txBody>
                  <a:tcPr marL="91475" marR="91475">
                    <a:solidFill>
                      <a:srgbClr val="66FF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0" dirty="0"/>
                        <a:t>38.96371</a:t>
                      </a:r>
                      <a:endParaRPr lang="en-US" sz="1400" b="0" dirty="0"/>
                    </a:p>
                  </a:txBody>
                  <a:tcPr marL="91475" marR="91475">
                    <a:solidFill>
                      <a:srgbClr val="66FF33"/>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0" dirty="0"/>
                    </a:p>
                  </a:txBody>
                  <a:tcPr marL="91475" marR="91475">
                    <a:solidFill>
                      <a:srgbClr val="66FF33"/>
                    </a:solidFill>
                  </a:tcPr>
                </a:tc>
                <a:extLst>
                  <a:ext uri="{0D108BD9-81ED-4DB2-BD59-A6C34878D82A}">
                    <a16:rowId xmlns:a16="http://schemas.microsoft.com/office/drawing/2014/main" val="10002"/>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1</a:t>
                      </a:r>
                      <a:r>
                        <a:rPr lang="en-US" sz="1400" b="0" baseline="0" dirty="0"/>
                        <a:t>H</a:t>
                      </a:r>
                      <a:r>
                        <a:rPr lang="en-US" sz="1400" b="0" baseline="30000" dirty="0"/>
                        <a:t>38</a:t>
                      </a:r>
                      <a:r>
                        <a:rPr lang="en-US" sz="1400" b="0" baseline="0" dirty="0"/>
                        <a:t>Ar</a:t>
                      </a:r>
                      <a:r>
                        <a:rPr lang="en-US" sz="1400" b="0" baseline="30000" dirty="0"/>
                        <a:t>+</a:t>
                      </a:r>
                      <a:endParaRPr lang="en-US" sz="1400" b="0" dirty="0"/>
                    </a:p>
                  </a:txBody>
                  <a:tcPr marL="91475" marR="91475"/>
                </a:tc>
                <a:tc>
                  <a:txBody>
                    <a:bodyPr/>
                    <a:lstStyle/>
                    <a:p>
                      <a:pPr algn="ctr"/>
                      <a:r>
                        <a:rPr lang="it-IT" sz="1400" b="0" dirty="0"/>
                        <a:t>38.97056</a:t>
                      </a:r>
                      <a:endParaRPr lang="en-US" sz="1400" b="0" dirty="0"/>
                    </a:p>
                  </a:txBody>
                  <a:tcPr marL="91475" marR="91475"/>
                </a:tc>
                <a:tc>
                  <a:txBody>
                    <a:bodyPr/>
                    <a:lstStyle/>
                    <a:p>
                      <a:pPr algn="ctr"/>
                      <a:r>
                        <a:rPr lang="it-IT" sz="1400" b="0" dirty="0"/>
                        <a:t>5690</a:t>
                      </a:r>
                      <a:endParaRPr lang="en-US" sz="1400" b="0" dirty="0"/>
                    </a:p>
                  </a:txBody>
                  <a:tcPr marL="91475" marR="91475"/>
                </a:tc>
                <a:extLst>
                  <a:ext uri="{0D108BD9-81ED-4DB2-BD59-A6C34878D82A}">
                    <a16:rowId xmlns:a16="http://schemas.microsoft.com/office/drawing/2014/main" val="10003"/>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23</a:t>
                      </a:r>
                      <a:r>
                        <a:rPr lang="en-US" sz="1400" b="0" baseline="0" dirty="0"/>
                        <a:t>Na</a:t>
                      </a:r>
                      <a:r>
                        <a:rPr lang="en-US" sz="1400" b="0" baseline="30000" dirty="0"/>
                        <a:t>16</a:t>
                      </a:r>
                      <a:r>
                        <a:rPr lang="en-US" sz="1400" b="0" baseline="0" dirty="0"/>
                        <a:t>O</a:t>
                      </a:r>
                      <a:r>
                        <a:rPr lang="en-US" sz="1400" b="0" baseline="30000" dirty="0"/>
                        <a:t>+</a:t>
                      </a:r>
                      <a:endParaRPr lang="en-US" sz="1400" b="0" dirty="0"/>
                    </a:p>
                  </a:txBody>
                  <a:tcPr marL="91475" marR="9147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400" b="0" dirty="0"/>
                        <a:t>38.98468</a:t>
                      </a:r>
                      <a:endParaRPr lang="en-US" sz="1400" b="0" dirty="0"/>
                    </a:p>
                  </a:txBody>
                  <a:tcPr marL="91475" marR="91475"/>
                </a:tc>
                <a:tc>
                  <a:txBody>
                    <a:bodyPr/>
                    <a:lstStyle/>
                    <a:p>
                      <a:pPr algn="ctr"/>
                      <a:r>
                        <a:rPr lang="it-IT" sz="1400" b="0" dirty="0"/>
                        <a:t>1860</a:t>
                      </a:r>
                      <a:endParaRPr lang="en-US" sz="1400" b="0" dirty="0"/>
                    </a:p>
                  </a:txBody>
                  <a:tcPr marL="91475" marR="91475"/>
                </a:tc>
                <a:extLst>
                  <a:ext uri="{0D108BD9-81ED-4DB2-BD59-A6C34878D82A}">
                    <a16:rowId xmlns:a16="http://schemas.microsoft.com/office/drawing/2014/main" val="10004"/>
                  </a:ext>
                </a:extLst>
              </a:tr>
            </a:tbl>
          </a:graphicData>
        </a:graphic>
      </p:graphicFrame>
      <p:graphicFrame>
        <p:nvGraphicFramePr>
          <p:cNvPr id="15" name="Object 1">
            <a:extLst>
              <a:ext uri="{FF2B5EF4-FFF2-40B4-BE49-F238E27FC236}">
                <a16:creationId xmlns:a16="http://schemas.microsoft.com/office/drawing/2014/main" id="{3B47EFFA-ED2F-8618-39B6-F95531A3C97F}"/>
              </a:ext>
            </a:extLst>
          </p:cNvPr>
          <p:cNvGraphicFramePr>
            <a:graphicFrameLocks noChangeAspect="1"/>
          </p:cNvGraphicFramePr>
          <p:nvPr>
            <p:extLst>
              <p:ext uri="{D42A27DB-BD31-4B8C-83A1-F6EECF244321}">
                <p14:modId xmlns:p14="http://schemas.microsoft.com/office/powerpoint/2010/main" val="161663977"/>
              </p:ext>
            </p:extLst>
          </p:nvPr>
        </p:nvGraphicFramePr>
        <p:xfrm>
          <a:off x="5129041" y="1911354"/>
          <a:ext cx="6064566" cy="4270374"/>
        </p:xfrm>
        <a:graphic>
          <a:graphicData uri="http://schemas.openxmlformats.org/presentationml/2006/ole">
            <mc:AlternateContent xmlns:mc="http://schemas.openxmlformats.org/markup-compatibility/2006">
              <mc:Choice xmlns:v="urn:schemas-microsoft-com:vml" Requires="v">
                <p:oleObj name="Immagine bitmap" r:id="rId4" imgW="6058746" imgH="4266667" progId="PBrush">
                  <p:embed/>
                </p:oleObj>
              </mc:Choice>
              <mc:Fallback>
                <p:oleObj name="Immagine bitmap" r:id="rId4" imgW="6058746" imgH="4266667" progId="PBrush">
                  <p:embed/>
                  <p:pic>
                    <p:nvPicPr>
                      <p:cNvPr id="15" name="Object 1">
                        <a:extLst>
                          <a:ext uri="{FF2B5EF4-FFF2-40B4-BE49-F238E27FC236}">
                            <a16:creationId xmlns:a16="http://schemas.microsoft.com/office/drawing/2014/main" id="{3B47EFFA-ED2F-8618-39B6-F95531A3C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9041" y="1911354"/>
                        <a:ext cx="6064566" cy="4270374"/>
                      </a:xfrm>
                      <a:prstGeom prst="rect">
                        <a:avLst/>
                      </a:prstGeom>
                      <a:noFill/>
                      <a:ln>
                        <a:noFill/>
                      </a:ln>
                    </p:spPr>
                  </p:pic>
                </p:oleObj>
              </mc:Fallback>
            </mc:AlternateContent>
          </a:graphicData>
        </a:graphic>
      </p:graphicFrame>
      <p:grpSp>
        <p:nvGrpSpPr>
          <p:cNvPr id="24" name="Group 23">
            <a:extLst>
              <a:ext uri="{FF2B5EF4-FFF2-40B4-BE49-F238E27FC236}">
                <a16:creationId xmlns:a16="http://schemas.microsoft.com/office/drawing/2014/main" id="{1301562D-330F-FFBF-3838-96AE6C194AA2}"/>
              </a:ext>
            </a:extLst>
          </p:cNvPr>
          <p:cNvGrpSpPr>
            <a:grpSpLocks/>
          </p:cNvGrpSpPr>
          <p:nvPr/>
        </p:nvGrpSpPr>
        <p:grpSpPr bwMode="auto">
          <a:xfrm>
            <a:off x="7886702" y="2676526"/>
            <a:ext cx="2438400" cy="838200"/>
            <a:chOff x="2133600" y="1066800"/>
            <a:chExt cx="1905000" cy="750888"/>
          </a:xfrm>
        </p:grpSpPr>
        <p:sp>
          <p:nvSpPr>
            <p:cNvPr id="25" name="TextBox 24">
              <a:extLst>
                <a:ext uri="{FF2B5EF4-FFF2-40B4-BE49-F238E27FC236}">
                  <a16:creationId xmlns:a16="http://schemas.microsoft.com/office/drawing/2014/main" id="{E10D2C3C-3E55-4365-9F1B-10EE4921A72C}"/>
                </a:ext>
              </a:extLst>
            </p:cNvPr>
            <p:cNvSpPr txBox="1"/>
            <p:nvPr/>
          </p:nvSpPr>
          <p:spPr bwMode="auto">
            <a:xfrm>
              <a:off x="3318024" y="1108042"/>
              <a:ext cx="720576" cy="227467"/>
            </a:xfrm>
            <a:prstGeom prst="rect">
              <a:avLst/>
            </a:prstGeom>
            <a:noFill/>
          </p:spPr>
          <p:txBody>
            <a:bodyPr>
              <a:spAutoFit/>
            </a:bodyPr>
            <a:lstStyle/>
            <a:p>
              <a:pPr>
                <a:defRPr/>
              </a:pPr>
              <a:r>
                <a:rPr lang="it-IT" sz="1050" baseline="30000" dirty="0">
                  <a:latin typeface="Arial" charset="0"/>
                </a:rPr>
                <a:t>23</a:t>
              </a:r>
              <a:r>
                <a:rPr lang="it-IT" sz="1050" dirty="0">
                  <a:latin typeface="Arial" charset="0"/>
                </a:rPr>
                <a:t>Na</a:t>
              </a:r>
              <a:r>
                <a:rPr lang="it-IT" sz="1050" baseline="30000" dirty="0">
                  <a:latin typeface="Arial" charset="0"/>
                </a:rPr>
                <a:t>16</a:t>
              </a:r>
              <a:r>
                <a:rPr lang="it-IT" sz="1050" dirty="0">
                  <a:latin typeface="Arial" charset="0"/>
                </a:rPr>
                <a:t>O</a:t>
              </a:r>
              <a:r>
                <a:rPr lang="it-IT" sz="1050" baseline="30000" dirty="0">
                  <a:latin typeface="Arial" charset="0"/>
                </a:rPr>
                <a:t>+</a:t>
              </a:r>
              <a:endParaRPr lang="en-US" sz="1050" baseline="30000" dirty="0">
                <a:latin typeface="Arial" charset="0"/>
              </a:endParaRPr>
            </a:p>
          </p:txBody>
        </p:sp>
        <p:grpSp>
          <p:nvGrpSpPr>
            <p:cNvPr id="16431" name="Group 25">
              <a:extLst>
                <a:ext uri="{FF2B5EF4-FFF2-40B4-BE49-F238E27FC236}">
                  <a16:creationId xmlns:a16="http://schemas.microsoft.com/office/drawing/2014/main" id="{6B2F186D-BDF7-2794-FB46-D3FE2B36528B}"/>
                </a:ext>
              </a:extLst>
            </p:cNvPr>
            <p:cNvGrpSpPr>
              <a:grpSpLocks/>
            </p:cNvGrpSpPr>
            <p:nvPr/>
          </p:nvGrpSpPr>
          <p:grpSpPr bwMode="auto">
            <a:xfrm>
              <a:off x="2133600" y="1066800"/>
              <a:ext cx="1209229" cy="750888"/>
              <a:chOff x="6054725" y="2750249"/>
              <a:chExt cx="1209229" cy="750888"/>
            </a:xfrm>
          </p:grpSpPr>
          <p:sp>
            <p:nvSpPr>
              <p:cNvPr id="27" name="TextBox 26">
                <a:extLst>
                  <a:ext uri="{FF2B5EF4-FFF2-40B4-BE49-F238E27FC236}">
                    <a16:creationId xmlns:a16="http://schemas.microsoft.com/office/drawing/2014/main" id="{E8E62430-909F-05AD-4960-AB6D136BC5F2}"/>
                  </a:ext>
                </a:extLst>
              </p:cNvPr>
              <p:cNvSpPr txBox="1"/>
              <p:nvPr/>
            </p:nvSpPr>
            <p:spPr bwMode="auto">
              <a:xfrm>
                <a:off x="6054725" y="2750249"/>
                <a:ext cx="457647" cy="227467"/>
              </a:xfrm>
              <a:prstGeom prst="rect">
                <a:avLst/>
              </a:prstGeom>
              <a:noFill/>
            </p:spPr>
            <p:txBody>
              <a:bodyPr>
                <a:spAutoFit/>
              </a:bodyPr>
              <a:lstStyle/>
              <a:p>
                <a:pPr>
                  <a:defRPr/>
                </a:pPr>
                <a:r>
                  <a:rPr lang="it-IT" sz="1050" dirty="0">
                    <a:latin typeface="Arial" charset="0"/>
                  </a:rPr>
                  <a:t>Kr</a:t>
                </a:r>
                <a:r>
                  <a:rPr lang="it-IT" sz="1050" baseline="30000" dirty="0">
                    <a:latin typeface="Arial" charset="0"/>
                  </a:rPr>
                  <a:t>++</a:t>
                </a:r>
                <a:endParaRPr lang="en-US" sz="1050" baseline="30000" dirty="0">
                  <a:latin typeface="Arial" charset="0"/>
                </a:endParaRPr>
              </a:p>
            </p:txBody>
          </p:sp>
          <p:sp>
            <p:nvSpPr>
              <p:cNvPr id="28" name="TextBox 27">
                <a:extLst>
                  <a:ext uri="{FF2B5EF4-FFF2-40B4-BE49-F238E27FC236}">
                    <a16:creationId xmlns:a16="http://schemas.microsoft.com/office/drawing/2014/main" id="{2FFBAF68-9D0F-AE78-E43D-8F1CB06888BA}"/>
                  </a:ext>
                </a:extLst>
              </p:cNvPr>
              <p:cNvSpPr txBox="1"/>
              <p:nvPr/>
            </p:nvSpPr>
            <p:spPr bwMode="auto">
              <a:xfrm>
                <a:off x="6282928" y="2928016"/>
                <a:ext cx="630039" cy="227467"/>
              </a:xfrm>
              <a:prstGeom prst="rect">
                <a:avLst/>
              </a:prstGeom>
              <a:noFill/>
            </p:spPr>
            <p:txBody>
              <a:bodyPr>
                <a:spAutoFit/>
              </a:bodyPr>
              <a:lstStyle/>
              <a:p>
                <a:pPr>
                  <a:defRPr/>
                </a:pPr>
                <a:r>
                  <a:rPr lang="it-IT" sz="1050" baseline="30000" dirty="0">
                    <a:latin typeface="Arial" charset="0"/>
                  </a:rPr>
                  <a:t>1</a:t>
                </a:r>
                <a:r>
                  <a:rPr lang="it-IT" sz="1050" dirty="0">
                    <a:latin typeface="Arial" charset="0"/>
                  </a:rPr>
                  <a:t>H</a:t>
                </a:r>
                <a:r>
                  <a:rPr lang="it-IT" sz="1050" baseline="30000" dirty="0">
                    <a:latin typeface="Arial" charset="0"/>
                  </a:rPr>
                  <a:t>38</a:t>
                </a:r>
                <a:r>
                  <a:rPr lang="it-IT" sz="1050" dirty="0">
                    <a:latin typeface="Arial" charset="0"/>
                  </a:rPr>
                  <a:t>Ar</a:t>
                </a:r>
                <a:r>
                  <a:rPr lang="it-IT" sz="1050" baseline="30000" dirty="0">
                    <a:latin typeface="Arial" charset="0"/>
                  </a:rPr>
                  <a:t>+</a:t>
                </a:r>
                <a:endParaRPr lang="en-US" sz="1050" baseline="30000" dirty="0">
                  <a:latin typeface="Arial" charset="0"/>
                </a:endParaRPr>
              </a:p>
            </p:txBody>
          </p:sp>
          <p:sp>
            <p:nvSpPr>
              <p:cNvPr id="29" name="Down Arrow 28">
                <a:extLst>
                  <a:ext uri="{FF2B5EF4-FFF2-40B4-BE49-F238E27FC236}">
                    <a16:creationId xmlns:a16="http://schemas.microsoft.com/office/drawing/2014/main" id="{56D30716-EB0C-9287-805A-97C7513EEBE5}"/>
                  </a:ext>
                </a:extLst>
              </p:cNvPr>
              <p:cNvSpPr/>
              <p:nvPr/>
            </p:nvSpPr>
            <p:spPr bwMode="auto">
              <a:xfrm>
                <a:off x="6218436" y="3001968"/>
                <a:ext cx="45889" cy="3839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Down Arrow 29">
                <a:extLst>
                  <a:ext uri="{FF2B5EF4-FFF2-40B4-BE49-F238E27FC236}">
                    <a16:creationId xmlns:a16="http://schemas.microsoft.com/office/drawing/2014/main" id="{B05C126D-6121-433A-44EC-7534E5713302}"/>
                  </a:ext>
                </a:extLst>
              </p:cNvPr>
              <p:cNvSpPr/>
              <p:nvPr/>
            </p:nvSpPr>
            <p:spPr bwMode="auto">
              <a:xfrm>
                <a:off x="6465243" y="3203911"/>
                <a:ext cx="47129" cy="29722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Down Arrow 30">
                <a:extLst>
                  <a:ext uri="{FF2B5EF4-FFF2-40B4-BE49-F238E27FC236}">
                    <a16:creationId xmlns:a16="http://schemas.microsoft.com/office/drawing/2014/main" id="{EDC4255F-AC9D-9C23-C01D-46A6C1E0DB7C}"/>
                  </a:ext>
                </a:extLst>
              </p:cNvPr>
              <p:cNvSpPr/>
              <p:nvPr/>
            </p:nvSpPr>
            <p:spPr bwMode="auto">
              <a:xfrm rot="4191881">
                <a:off x="7028343" y="2756401"/>
                <a:ext cx="86750" cy="384473"/>
              </a:xfrm>
              <a:prstGeom prst="downArrow">
                <a:avLst/>
              </a:prstGeom>
              <a:solidFill>
                <a:schemeClr val="accent1">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pic>
        <p:nvPicPr>
          <p:cNvPr id="16428" name="Picture 11">
            <a:extLst>
              <a:ext uri="{FF2B5EF4-FFF2-40B4-BE49-F238E27FC236}">
                <a16:creationId xmlns:a16="http://schemas.microsoft.com/office/drawing/2014/main" id="{34CCFAF3-5746-16E3-5C21-F02CDB1ACD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352" y="3331997"/>
            <a:ext cx="3989389" cy="826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a:extLst>
              <a:ext uri="{FF2B5EF4-FFF2-40B4-BE49-F238E27FC236}">
                <a16:creationId xmlns:a16="http://schemas.microsoft.com/office/drawing/2014/main" id="{B4CA9124-DAD4-45D2-756C-AE5073000726}"/>
              </a:ext>
            </a:extLst>
          </p:cNvPr>
          <p:cNvSpPr/>
          <p:nvPr/>
        </p:nvSpPr>
        <p:spPr>
          <a:xfrm>
            <a:off x="3488890" y="3658935"/>
            <a:ext cx="1518127" cy="598402"/>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egnaposto data 2">
            <a:extLst>
              <a:ext uri="{FF2B5EF4-FFF2-40B4-BE49-F238E27FC236}">
                <a16:creationId xmlns:a16="http://schemas.microsoft.com/office/drawing/2014/main" id="{00B2E5C5-63F4-4B88-DE85-BAB7E988FD40}"/>
              </a:ext>
            </a:extLst>
          </p:cNvPr>
          <p:cNvSpPr>
            <a:spLocks noGrp="1"/>
          </p:cNvSpPr>
          <p:nvPr>
            <p:ph type="dt" sz="half" idx="10"/>
          </p:nvPr>
        </p:nvSpPr>
        <p:spPr/>
        <p:txBody>
          <a:bodyPr/>
          <a:lstStyle/>
          <a:p>
            <a:fld id="{FCE7A742-FC7E-4666-A367-3F68D1F02EDB}" type="datetime1">
              <a:rPr lang="en-GB" smtClean="0"/>
              <a:t>23/09/2022</a:t>
            </a:fld>
            <a:endParaRPr lang="en-GB"/>
          </a:p>
        </p:txBody>
      </p:sp>
      <p:sp>
        <p:nvSpPr>
          <p:cNvPr id="4" name="Segnaposto piè di pagina 3">
            <a:extLst>
              <a:ext uri="{FF2B5EF4-FFF2-40B4-BE49-F238E27FC236}">
                <a16:creationId xmlns:a16="http://schemas.microsoft.com/office/drawing/2014/main" id="{365034A3-4FE3-EE75-A834-10119F1BA7F7}"/>
              </a:ext>
            </a:extLst>
          </p:cNvPr>
          <p:cNvSpPr>
            <a:spLocks noGrp="1"/>
          </p:cNvSpPr>
          <p:nvPr>
            <p:ph type="ftr" sz="quarter" idx="11"/>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Content Placeholder 4">
            <a:extLst>
              <a:ext uri="{FF2B5EF4-FFF2-40B4-BE49-F238E27FC236}">
                <a16:creationId xmlns:a16="http://schemas.microsoft.com/office/drawing/2014/main" id="{25D2BBE3-AEAF-B84E-C125-0141576BF94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68488" y="2590801"/>
            <a:ext cx="5141912" cy="2043113"/>
          </a:xfrm>
          <a:noFill/>
        </p:spPr>
      </p:pic>
      <p:pic>
        <p:nvPicPr>
          <p:cNvPr id="11268" name="Picture 7">
            <a:extLst>
              <a:ext uri="{FF2B5EF4-FFF2-40B4-BE49-F238E27FC236}">
                <a16:creationId xmlns:a16="http://schemas.microsoft.com/office/drawing/2014/main" id="{46CFE98D-A509-B14A-AC88-7CA09F502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9114" y="2133600"/>
            <a:ext cx="341788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DDD546FE-3363-2FC0-EE98-6FB8C36771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775" y="822255"/>
            <a:ext cx="4386263" cy="245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a:extLst>
              <a:ext uri="{FF2B5EF4-FFF2-40B4-BE49-F238E27FC236}">
                <a16:creationId xmlns:a16="http://schemas.microsoft.com/office/drawing/2014/main" id="{F77D22DE-9072-3A5A-E535-C65830D715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1" y="834072"/>
            <a:ext cx="4407231" cy="247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a:extLst>
              <a:ext uri="{FF2B5EF4-FFF2-40B4-BE49-F238E27FC236}">
                <a16:creationId xmlns:a16="http://schemas.microsoft.com/office/drawing/2014/main" id="{D78DF7F4-F0CF-06D0-1B60-E725D9D8A6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3810001"/>
            <a:ext cx="4386263" cy="24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a:extLst>
              <a:ext uri="{FF2B5EF4-FFF2-40B4-BE49-F238E27FC236}">
                <a16:creationId xmlns:a16="http://schemas.microsoft.com/office/drawing/2014/main" id="{6864DE33-212E-CFC6-A024-2A4A42CF512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3810001"/>
            <a:ext cx="4407232" cy="24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0" name="Date Placeholder 2">
            <a:extLst>
              <a:ext uri="{FF2B5EF4-FFF2-40B4-BE49-F238E27FC236}">
                <a16:creationId xmlns:a16="http://schemas.microsoft.com/office/drawing/2014/main" id="{8760A425-87F9-A83A-E2FA-ECB1E86B3074}"/>
              </a:ext>
            </a:extLst>
          </p:cNvPr>
          <p:cNvSpPr>
            <a:spLocks noGrp="1"/>
          </p:cNvSpPr>
          <p:nvPr>
            <p:ph type="dt" sz="quarter" idx="10"/>
          </p:nvPr>
        </p:nvSpPr>
        <p:spPr>
          <a:xfrm>
            <a:off x="381000" y="635635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F9207FA-BB30-4771-88D7-2FBAFCA289BC}" type="datetime1">
              <a:rPr lang="en-GB" altLang="en-US" smtClean="0"/>
              <a:t>23/09/2022</a:t>
            </a:fld>
            <a:endParaRPr lang="en-US" altLang="en-US"/>
          </a:p>
        </p:txBody>
      </p:sp>
      <p:sp>
        <p:nvSpPr>
          <p:cNvPr id="18441" name="Slide Number Placeholder 5">
            <a:extLst>
              <a:ext uri="{FF2B5EF4-FFF2-40B4-BE49-F238E27FC236}">
                <a16:creationId xmlns:a16="http://schemas.microsoft.com/office/drawing/2014/main" id="{5EA17872-0DAB-FE07-153A-A014726AC4EA}"/>
              </a:ext>
            </a:extLst>
          </p:cNvPr>
          <p:cNvSpPr>
            <a:spLocks noGrp="1"/>
          </p:cNvSpPr>
          <p:nvPr>
            <p:ph type="sldNum" sz="quarter" idx="12"/>
          </p:nvPr>
        </p:nvSpPr>
        <p:spPr>
          <a:xfrm>
            <a:off x="9067802" y="6356349"/>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2C9E786-7C9C-4919-8D5A-73619ED0A3DB}" type="slidenum">
              <a:rPr lang="en-US" altLang="en-US"/>
              <a:pPr eaLnBrk="1" hangingPunct="1"/>
              <a:t>27</a:t>
            </a:fld>
            <a:endParaRPr lang="en-US" altLang="en-US" dirty="0"/>
          </a:p>
        </p:txBody>
      </p:sp>
      <p:sp>
        <p:nvSpPr>
          <p:cNvPr id="12" name="Title 1">
            <a:extLst>
              <a:ext uri="{FF2B5EF4-FFF2-40B4-BE49-F238E27FC236}">
                <a16:creationId xmlns:a16="http://schemas.microsoft.com/office/drawing/2014/main" id="{B21FE6DC-9C63-10AD-1923-27E6FBECA803}"/>
              </a:ext>
            </a:extLst>
          </p:cNvPr>
          <p:cNvSpPr txBox="1">
            <a:spLocks/>
          </p:cNvSpPr>
          <p:nvPr/>
        </p:nvSpPr>
        <p:spPr bwMode="auto">
          <a:xfrm>
            <a:off x="2001840" y="15852"/>
            <a:ext cx="8229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it-IT" sz="3200" b="1" dirty="0">
                <a:solidFill>
                  <a:srgbClr val="5B5B98"/>
                </a:solidFill>
                <a:ea typeface="+mn-ea"/>
                <a:cs typeface="Arial" charset="0"/>
              </a:rPr>
              <a:t>Crystal sampling procedure</a:t>
            </a:r>
            <a:endParaRPr lang="en-US" sz="3200" b="1" dirty="0">
              <a:solidFill>
                <a:srgbClr val="5B5B98"/>
              </a:solidFill>
              <a:ea typeface="+mn-ea"/>
              <a:cs typeface="Arial" charset="0"/>
            </a:endParaRPr>
          </a:p>
        </p:txBody>
      </p:sp>
      <p:sp>
        <p:nvSpPr>
          <p:cNvPr id="2" name="Segnaposto piè di pagina 1">
            <a:extLst>
              <a:ext uri="{FF2B5EF4-FFF2-40B4-BE49-F238E27FC236}">
                <a16:creationId xmlns:a16="http://schemas.microsoft.com/office/drawing/2014/main" id="{3C274343-535A-ACCB-53F4-8E0C93CD95F9}"/>
              </a:ext>
            </a:extLst>
          </p:cNvPr>
          <p:cNvSpPr>
            <a:spLocks noGrp="1"/>
          </p:cNvSpPr>
          <p:nvPr>
            <p:ph type="ftr" sz="quarter" idx="11"/>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11267"/>
                                        </p:tgtEl>
                                      </p:cBhvr>
                                    </p:animEffect>
                                    <p:set>
                                      <p:cBhvr>
                                        <p:cTn id="11" dur="1" fill="hold">
                                          <p:stCondLst>
                                            <p:cond delay="499"/>
                                          </p:stCondLst>
                                        </p:cTn>
                                        <p:tgtEl>
                                          <p:spTgt spid="11267"/>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xit" presetSubtype="0" fill="hold" nodeType="clickEffect">
                                  <p:stCondLst>
                                    <p:cond delay="0"/>
                                  </p:stCondLst>
                                  <p:childTnLst>
                                    <p:set>
                                      <p:cBhvr>
                                        <p:cTn id="15" dur="1" fill="hold">
                                          <p:stCondLst>
                                            <p:cond delay="0"/>
                                          </p:stCondLst>
                                        </p:cTn>
                                        <p:tgtEl>
                                          <p:spTgt spid="1126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1">
            <a:extLst>
              <a:ext uri="{FF2B5EF4-FFF2-40B4-BE49-F238E27FC236}">
                <a16:creationId xmlns:a16="http://schemas.microsoft.com/office/drawing/2014/main" id="{1F4F9A63-F8E2-F63C-1147-836AA79139DF}"/>
              </a:ext>
            </a:extLst>
          </p:cNvPr>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C6C4BC-0BDB-47D9-BCF6-68275B4572A2}" type="datetime1">
              <a:rPr lang="en-GB" altLang="en-US" smtClean="0"/>
              <a:t>23/09/2022</a:t>
            </a:fld>
            <a:endParaRPr lang="en-US" altLang="en-US"/>
          </a:p>
        </p:txBody>
      </p:sp>
      <p:sp>
        <p:nvSpPr>
          <p:cNvPr id="19459" name="Slide Number Placeholder 3">
            <a:extLst>
              <a:ext uri="{FF2B5EF4-FFF2-40B4-BE49-F238E27FC236}">
                <a16:creationId xmlns:a16="http://schemas.microsoft.com/office/drawing/2014/main" id="{8CEBE9F1-6C42-1078-786D-5C645CFE8933}"/>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C32CE2-2DD9-4952-99EE-4792EB55A191}" type="slidenum">
              <a:rPr lang="en-US" altLang="en-US"/>
              <a:pPr eaLnBrk="1" hangingPunct="1"/>
              <a:t>28</a:t>
            </a:fld>
            <a:endParaRPr lang="en-US" altLang="en-US"/>
          </a:p>
        </p:txBody>
      </p:sp>
      <p:graphicFrame>
        <p:nvGraphicFramePr>
          <p:cNvPr id="2" name="Table 1">
            <a:extLst>
              <a:ext uri="{FF2B5EF4-FFF2-40B4-BE49-F238E27FC236}">
                <a16:creationId xmlns:a16="http://schemas.microsoft.com/office/drawing/2014/main" id="{44CC22C9-A4F5-3479-7086-1BB73794541E}"/>
              </a:ext>
            </a:extLst>
          </p:cNvPr>
          <p:cNvGraphicFramePr>
            <a:graphicFrameLocks noGrp="1"/>
          </p:cNvGraphicFramePr>
          <p:nvPr>
            <p:extLst>
              <p:ext uri="{D42A27DB-BD31-4B8C-83A1-F6EECF244321}">
                <p14:modId xmlns:p14="http://schemas.microsoft.com/office/powerpoint/2010/main" val="213650528"/>
              </p:ext>
            </p:extLst>
          </p:nvPr>
        </p:nvGraphicFramePr>
        <p:xfrm>
          <a:off x="3868738" y="2667000"/>
          <a:ext cx="6494460" cy="3271100"/>
        </p:xfrm>
        <a:graphic>
          <a:graphicData uri="http://schemas.openxmlformats.org/drawingml/2006/table">
            <a:tbl>
              <a:tblPr firstRow="1" bandRow="1">
                <a:tableStyleId>{5C22544A-7EE6-4342-B048-85BDC9FD1C3A}</a:tableStyleId>
              </a:tblPr>
              <a:tblGrid>
                <a:gridCol w="962451">
                  <a:extLst>
                    <a:ext uri="{9D8B030D-6E8A-4147-A177-3AD203B41FA5}">
                      <a16:colId xmlns:a16="http://schemas.microsoft.com/office/drawing/2014/main" val="20000"/>
                    </a:ext>
                  </a:extLst>
                </a:gridCol>
                <a:gridCol w="790287">
                  <a:extLst>
                    <a:ext uri="{9D8B030D-6E8A-4147-A177-3AD203B41FA5}">
                      <a16:colId xmlns:a16="http://schemas.microsoft.com/office/drawing/2014/main" val="20001"/>
                    </a:ext>
                  </a:extLst>
                </a:gridCol>
                <a:gridCol w="790287">
                  <a:extLst>
                    <a:ext uri="{9D8B030D-6E8A-4147-A177-3AD203B41FA5}">
                      <a16:colId xmlns:a16="http://schemas.microsoft.com/office/drawing/2014/main" val="20002"/>
                    </a:ext>
                  </a:extLst>
                </a:gridCol>
                <a:gridCol w="790287">
                  <a:extLst>
                    <a:ext uri="{9D8B030D-6E8A-4147-A177-3AD203B41FA5}">
                      <a16:colId xmlns:a16="http://schemas.microsoft.com/office/drawing/2014/main" val="20003"/>
                    </a:ext>
                  </a:extLst>
                </a:gridCol>
                <a:gridCol w="790287">
                  <a:extLst>
                    <a:ext uri="{9D8B030D-6E8A-4147-A177-3AD203B41FA5}">
                      <a16:colId xmlns:a16="http://schemas.microsoft.com/office/drawing/2014/main" val="20004"/>
                    </a:ext>
                  </a:extLst>
                </a:gridCol>
                <a:gridCol w="790287">
                  <a:extLst>
                    <a:ext uri="{9D8B030D-6E8A-4147-A177-3AD203B41FA5}">
                      <a16:colId xmlns:a16="http://schemas.microsoft.com/office/drawing/2014/main" val="20005"/>
                    </a:ext>
                  </a:extLst>
                </a:gridCol>
                <a:gridCol w="790287">
                  <a:extLst>
                    <a:ext uri="{9D8B030D-6E8A-4147-A177-3AD203B41FA5}">
                      <a16:colId xmlns:a16="http://schemas.microsoft.com/office/drawing/2014/main" val="20006"/>
                    </a:ext>
                  </a:extLst>
                </a:gridCol>
                <a:gridCol w="790287">
                  <a:extLst>
                    <a:ext uri="{9D8B030D-6E8A-4147-A177-3AD203B41FA5}">
                      <a16:colId xmlns:a16="http://schemas.microsoft.com/office/drawing/2014/main" val="20007"/>
                    </a:ext>
                  </a:extLst>
                </a:gridCol>
              </a:tblGrid>
              <a:tr h="593278">
                <a:tc>
                  <a:txBody>
                    <a:bodyPr/>
                    <a:lstStyle/>
                    <a:p>
                      <a:pPr algn="ctr"/>
                      <a:r>
                        <a:rPr lang="it-IT" sz="1800" b="1" dirty="0"/>
                        <a:t>Sample</a:t>
                      </a:r>
                      <a:endParaRPr lang="en-US" sz="1800" b="1" dirty="0"/>
                    </a:p>
                  </a:txBody>
                  <a:tcPr marL="91450" marR="91450" marT="45715" marB="45715" anchor="ctr"/>
                </a:tc>
                <a:tc>
                  <a:txBody>
                    <a:bodyPr/>
                    <a:lstStyle/>
                    <a:p>
                      <a:pPr algn="ctr"/>
                      <a:r>
                        <a:rPr lang="it-IT" sz="1800" b="1" dirty="0"/>
                        <a:t>0</a:t>
                      </a:r>
                    </a:p>
                    <a:p>
                      <a:pPr algn="ctr"/>
                      <a:r>
                        <a:rPr lang="it-IT" sz="1800" b="1" dirty="0"/>
                        <a:t>NOSE</a:t>
                      </a:r>
                      <a:endParaRPr lang="en-US" sz="1800" b="1" dirty="0"/>
                    </a:p>
                  </a:txBody>
                  <a:tcPr marL="91450" marR="91450" marT="45715" marB="45715" anchor="ctr"/>
                </a:tc>
                <a:tc>
                  <a:txBody>
                    <a:bodyPr/>
                    <a:lstStyle/>
                    <a:p>
                      <a:pPr algn="ctr"/>
                      <a:r>
                        <a:rPr lang="it-IT" sz="1800" b="1" dirty="0"/>
                        <a:t>1</a:t>
                      </a:r>
                      <a:endParaRPr lang="en-US" sz="1800" b="1" dirty="0"/>
                    </a:p>
                  </a:txBody>
                  <a:tcPr marL="91450" marR="91450" marT="45715" marB="45715" anchor="ctr"/>
                </a:tc>
                <a:tc>
                  <a:txBody>
                    <a:bodyPr/>
                    <a:lstStyle/>
                    <a:p>
                      <a:pPr algn="ctr"/>
                      <a:r>
                        <a:rPr lang="it-IT" sz="1800" b="1" dirty="0"/>
                        <a:t>2</a:t>
                      </a:r>
                      <a:endParaRPr lang="en-US" sz="1800" b="1" dirty="0"/>
                    </a:p>
                  </a:txBody>
                  <a:tcPr marL="91450" marR="91450" marT="45715" marB="45715" anchor="ctr"/>
                </a:tc>
                <a:tc>
                  <a:txBody>
                    <a:bodyPr/>
                    <a:lstStyle/>
                    <a:p>
                      <a:pPr algn="ctr"/>
                      <a:r>
                        <a:rPr lang="it-IT" sz="1800" b="1" dirty="0"/>
                        <a:t>3</a:t>
                      </a:r>
                      <a:endParaRPr lang="en-US" sz="1800" b="1" dirty="0"/>
                    </a:p>
                  </a:txBody>
                  <a:tcPr marL="91450" marR="91450" marT="45715" marB="45715" anchor="ctr"/>
                </a:tc>
                <a:tc>
                  <a:txBody>
                    <a:bodyPr/>
                    <a:lstStyle/>
                    <a:p>
                      <a:pPr algn="ctr"/>
                      <a:r>
                        <a:rPr lang="it-IT" sz="1800" b="1" dirty="0"/>
                        <a:t>4</a:t>
                      </a:r>
                      <a:endParaRPr lang="en-US" sz="1800" b="1" dirty="0"/>
                    </a:p>
                  </a:txBody>
                  <a:tcPr marL="91450" marR="91450" marT="45715" marB="45715" anchor="ctr"/>
                </a:tc>
                <a:tc>
                  <a:txBody>
                    <a:bodyPr/>
                    <a:lstStyle/>
                    <a:p>
                      <a:pPr algn="ctr"/>
                      <a:r>
                        <a:rPr lang="it-IT" sz="1800" b="1" dirty="0"/>
                        <a:t>5</a:t>
                      </a:r>
                    </a:p>
                    <a:p>
                      <a:pPr algn="ctr"/>
                      <a:r>
                        <a:rPr lang="it-IT" sz="1800" b="1" dirty="0"/>
                        <a:t>TAIL</a:t>
                      </a:r>
                      <a:endParaRPr lang="en-US" sz="1800" b="1" dirty="0"/>
                    </a:p>
                  </a:txBody>
                  <a:tcPr marL="91450" marR="91450" marT="45715" marB="45715" anchor="ctr"/>
                </a:tc>
                <a:tc>
                  <a:txBody>
                    <a:bodyPr/>
                    <a:lstStyle/>
                    <a:p>
                      <a:pPr algn="ctr"/>
                      <a:r>
                        <a:rPr lang="it-IT" sz="1800" b="1" dirty="0"/>
                        <a:t>5B</a:t>
                      </a:r>
                      <a:endParaRPr lang="en-US" sz="1800" b="1" dirty="0"/>
                    </a:p>
                  </a:txBody>
                  <a:tcPr marL="91450" marR="91450" marT="45715" marB="45715" anchor="ctr"/>
                </a:tc>
                <a:extLst>
                  <a:ext uri="{0D108BD9-81ED-4DB2-BD59-A6C34878D82A}">
                    <a16:rowId xmlns:a16="http://schemas.microsoft.com/office/drawing/2014/main" val="10000"/>
                  </a:ext>
                </a:extLst>
              </a:tr>
              <a:tr h="3799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b="1" dirty="0"/>
                        <a:t>K ppb</a:t>
                      </a:r>
                      <a:endParaRPr lang="en-US" sz="1800" b="1" dirty="0"/>
                    </a:p>
                  </a:txBody>
                  <a:tcPr marL="91450" marR="91450" marT="45715" marB="45715" anchor="ctr"/>
                </a:tc>
                <a:tc>
                  <a:txBody>
                    <a:bodyPr/>
                    <a:lstStyle/>
                    <a:p>
                      <a:pPr algn="ctr"/>
                      <a:r>
                        <a:rPr lang="it-IT" sz="1800" b="1" dirty="0"/>
                        <a:t>230</a:t>
                      </a:r>
                      <a:endParaRPr lang="en-US" sz="1800" b="1" dirty="0"/>
                    </a:p>
                  </a:txBody>
                  <a:tcPr marL="91450" marR="91450" marT="45715" marB="45715" anchor="ctr"/>
                </a:tc>
                <a:tc>
                  <a:txBody>
                    <a:bodyPr/>
                    <a:lstStyle/>
                    <a:p>
                      <a:pPr algn="ctr"/>
                      <a:r>
                        <a:rPr lang="it-IT" sz="1800" b="1" dirty="0"/>
                        <a:t>320</a:t>
                      </a:r>
                      <a:endParaRPr lang="en-US" sz="1800" b="1" dirty="0"/>
                    </a:p>
                  </a:txBody>
                  <a:tcPr marL="91450" marR="91450" marT="45715" marB="45715" anchor="ctr"/>
                </a:tc>
                <a:tc>
                  <a:txBody>
                    <a:bodyPr/>
                    <a:lstStyle/>
                    <a:p>
                      <a:pPr algn="ctr"/>
                      <a:r>
                        <a:rPr lang="it-IT" sz="1800" b="1" dirty="0"/>
                        <a:t>360</a:t>
                      </a:r>
                      <a:endParaRPr lang="en-US" sz="1800" b="1" dirty="0"/>
                    </a:p>
                  </a:txBody>
                  <a:tcPr marL="91450" marR="91450" marT="45715" marB="45715" anchor="ctr"/>
                </a:tc>
                <a:tc>
                  <a:txBody>
                    <a:bodyPr/>
                    <a:lstStyle/>
                    <a:p>
                      <a:pPr algn="ctr"/>
                      <a:r>
                        <a:rPr lang="it-IT" sz="1800" b="1" kern="1200" dirty="0">
                          <a:solidFill>
                            <a:schemeClr val="dk1"/>
                          </a:solidFill>
                          <a:latin typeface="+mn-lt"/>
                          <a:ea typeface="+mn-ea"/>
                          <a:cs typeface="+mn-cs"/>
                        </a:rPr>
                        <a:t>340</a:t>
                      </a:r>
                      <a:endParaRPr lang="en-US" sz="1800" b="1" kern="1200" dirty="0">
                        <a:solidFill>
                          <a:schemeClr val="dk1"/>
                        </a:solidFill>
                        <a:latin typeface="+mn-lt"/>
                        <a:ea typeface="+mn-ea"/>
                        <a:cs typeface="+mn-cs"/>
                      </a:endParaRPr>
                    </a:p>
                  </a:txBody>
                  <a:tcPr marL="91450" marR="91450" marT="45715" marB="45715" anchor="ctr"/>
                </a:tc>
                <a:tc>
                  <a:txBody>
                    <a:bodyPr/>
                    <a:lstStyle/>
                    <a:p>
                      <a:pPr algn="ctr"/>
                      <a:r>
                        <a:rPr lang="it-IT" sz="1800" b="1" dirty="0"/>
                        <a:t>350</a:t>
                      </a:r>
                      <a:endParaRPr lang="en-US" sz="1800" b="1" dirty="0"/>
                    </a:p>
                  </a:txBody>
                  <a:tcPr marL="91450" marR="91450" marT="45715" marB="45715" anchor="ctr"/>
                </a:tc>
                <a:tc>
                  <a:txBody>
                    <a:bodyPr/>
                    <a:lstStyle/>
                    <a:p>
                      <a:pPr algn="ctr"/>
                      <a:r>
                        <a:rPr lang="it-IT" sz="1800" b="1" dirty="0"/>
                        <a:t>1415</a:t>
                      </a:r>
                      <a:endParaRPr lang="en-US" sz="1800" b="1" dirty="0"/>
                    </a:p>
                  </a:txBody>
                  <a:tcPr marL="91450" marR="91450" marT="45715" marB="45715" anchor="ctr"/>
                </a:tc>
                <a:tc>
                  <a:txBody>
                    <a:bodyPr/>
                    <a:lstStyle/>
                    <a:p>
                      <a:pPr algn="ctr"/>
                      <a:r>
                        <a:rPr lang="it-IT" sz="1800" b="1" dirty="0"/>
                        <a:t>------</a:t>
                      </a:r>
                      <a:endParaRPr lang="en-US" sz="1800" b="1" dirty="0"/>
                    </a:p>
                  </a:txBody>
                  <a:tcPr marL="91450" marR="91450" marT="45715" marB="45715" anchor="ctr"/>
                </a:tc>
                <a:extLst>
                  <a:ext uri="{0D108BD9-81ED-4DB2-BD59-A6C34878D82A}">
                    <a16:rowId xmlns:a16="http://schemas.microsoft.com/office/drawing/2014/main" val="10001"/>
                  </a:ext>
                </a:extLst>
              </a:tr>
              <a:tr h="3434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extLst>
                  <a:ext uri="{0D108BD9-81ED-4DB2-BD59-A6C34878D82A}">
                    <a16:rowId xmlns:a16="http://schemas.microsoft.com/office/drawing/2014/main" val="10002"/>
                  </a:ext>
                </a:extLst>
              </a:tr>
              <a:tr h="3799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b="1" dirty="0"/>
                        <a:t>K ppb</a:t>
                      </a:r>
                      <a:endParaRPr lang="en-US" sz="1800" b="1" dirty="0"/>
                    </a:p>
                  </a:txBody>
                  <a:tcPr marL="91450" marR="91450" marT="45715" marB="45715" anchor="ctr"/>
                </a:tc>
                <a:tc>
                  <a:txBody>
                    <a:bodyPr/>
                    <a:lstStyle/>
                    <a:p>
                      <a:pPr algn="ctr"/>
                      <a:r>
                        <a:rPr lang="it-IT" sz="1800" b="1" dirty="0"/>
                        <a:t>&lt;15</a:t>
                      </a:r>
                      <a:endParaRPr lang="en-US" sz="1800" b="1" dirty="0"/>
                    </a:p>
                  </a:txBody>
                  <a:tcPr marL="91450" marR="91450" marT="45715" marB="45715" anchor="ctr"/>
                </a:tc>
                <a:tc>
                  <a:txBody>
                    <a:bodyPr/>
                    <a:lstStyle/>
                    <a:p>
                      <a:pPr algn="ctr"/>
                      <a:r>
                        <a:rPr lang="it-IT" sz="1800" b="1" dirty="0"/>
                        <a:t>&lt;15</a:t>
                      </a:r>
                      <a:endParaRPr lang="en-US" sz="1800" b="1" dirty="0"/>
                    </a:p>
                  </a:txBody>
                  <a:tcPr marL="91450" marR="91450" marT="45715" marB="45715" anchor="ctr"/>
                </a:tc>
                <a:tc>
                  <a:txBody>
                    <a:bodyPr/>
                    <a:lstStyle/>
                    <a:p>
                      <a:pPr algn="ctr"/>
                      <a:r>
                        <a:rPr lang="it-IT" sz="1800" b="1" dirty="0"/>
                        <a:t>&lt;15</a:t>
                      </a:r>
                      <a:endParaRPr lang="en-US" sz="1800" b="1" dirty="0"/>
                    </a:p>
                  </a:txBody>
                  <a:tcPr marL="91450" marR="91450" marT="45715" marB="45715" anchor="ctr"/>
                </a:tc>
                <a:tc>
                  <a:txBody>
                    <a:bodyPr/>
                    <a:lstStyle/>
                    <a:p>
                      <a:pPr algn="ctr"/>
                      <a:r>
                        <a:rPr lang="it-IT" sz="1800" b="1" dirty="0"/>
                        <a:t>&lt;15</a:t>
                      </a:r>
                      <a:endParaRPr lang="en-US" sz="1800" b="1" dirty="0"/>
                    </a:p>
                  </a:txBody>
                  <a:tcPr marL="91450" marR="91450" marT="45715" marB="45715" anchor="ctr"/>
                </a:tc>
                <a:tc>
                  <a:txBody>
                    <a:bodyPr/>
                    <a:lstStyle/>
                    <a:p>
                      <a:pPr algn="ctr"/>
                      <a:r>
                        <a:rPr lang="it-IT" sz="1800" b="1" dirty="0"/>
                        <a:t>&lt;15</a:t>
                      </a:r>
                      <a:endParaRPr lang="en-US" sz="1800" b="1" dirty="0"/>
                    </a:p>
                  </a:txBody>
                  <a:tcPr marL="91450" marR="91450" marT="45715" marB="45715" anchor="ctr"/>
                </a:tc>
                <a:tc>
                  <a:txBody>
                    <a:bodyPr/>
                    <a:lstStyle/>
                    <a:p>
                      <a:pPr algn="ctr"/>
                      <a:r>
                        <a:rPr lang="it-IT" sz="1800" b="1" dirty="0"/>
                        <a:t>120</a:t>
                      </a:r>
                      <a:endParaRPr lang="en-US" sz="1800" b="1" dirty="0"/>
                    </a:p>
                  </a:txBody>
                  <a:tcPr marL="91450" marR="91450" marT="45715" marB="45715" anchor="ctr"/>
                </a:tc>
                <a:tc>
                  <a:txBody>
                    <a:bodyPr/>
                    <a:lstStyle/>
                    <a:p>
                      <a:pPr algn="ctr"/>
                      <a:r>
                        <a:rPr lang="it-IT" sz="1800" b="1" dirty="0"/>
                        <a:t>360</a:t>
                      </a:r>
                      <a:endParaRPr lang="en-US" sz="1800" b="1" dirty="0"/>
                    </a:p>
                  </a:txBody>
                  <a:tcPr marL="91450" marR="91450" marT="45715" marB="45715" anchor="ctr"/>
                </a:tc>
                <a:extLst>
                  <a:ext uri="{0D108BD9-81ED-4DB2-BD59-A6C34878D82A}">
                    <a16:rowId xmlns:a16="http://schemas.microsoft.com/office/drawing/2014/main" val="10003"/>
                  </a:ext>
                </a:extLst>
              </a:tr>
              <a:tr h="3799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a:t>Th ppt</a:t>
                      </a:r>
                      <a:endParaRPr lang="en-US" sz="1800" b="0" dirty="0"/>
                    </a:p>
                  </a:txBody>
                  <a:tcPr marL="91450" marR="91450" marT="45715" marB="45715" anchor="ctr"/>
                </a:tc>
                <a:tc>
                  <a:txBody>
                    <a:bodyPr/>
                    <a:lstStyle/>
                    <a:p>
                      <a:pPr algn="ctr"/>
                      <a:r>
                        <a:rPr lang="it-IT" sz="1800" b="0" dirty="0"/>
                        <a:t>&lt;1</a:t>
                      </a:r>
                      <a:endParaRPr lang="en-US" sz="1800" b="0" dirty="0"/>
                    </a:p>
                  </a:txBody>
                  <a:tcPr marL="91450" marR="91450" marT="45715" marB="45715" anchor="ctr"/>
                </a:tc>
                <a:tc>
                  <a:txBody>
                    <a:bodyPr/>
                    <a:lstStyle/>
                    <a:p>
                      <a:pPr algn="ctr"/>
                      <a:r>
                        <a:rPr lang="it-IT" sz="1800" b="0" dirty="0"/>
                        <a:t>&lt;1</a:t>
                      </a:r>
                      <a:endParaRPr lang="en-US" sz="1800" b="0" dirty="0"/>
                    </a:p>
                  </a:txBody>
                  <a:tcPr marL="91450" marR="91450" marT="45715" marB="45715" anchor="ctr"/>
                </a:tc>
                <a:tc>
                  <a:txBody>
                    <a:bodyPr/>
                    <a:lstStyle/>
                    <a:p>
                      <a:pPr algn="ctr"/>
                      <a:r>
                        <a:rPr lang="it-IT" sz="1800" b="0"/>
                        <a:t>&lt;1</a:t>
                      </a:r>
                      <a:endParaRPr lang="en-US" sz="1800" b="0" dirty="0"/>
                    </a:p>
                  </a:txBody>
                  <a:tcPr marL="91450" marR="91450" marT="45715" marB="45715" anchor="ctr"/>
                </a:tc>
                <a:tc>
                  <a:txBody>
                    <a:bodyPr/>
                    <a:lstStyle/>
                    <a:p>
                      <a:pPr algn="ctr"/>
                      <a:r>
                        <a:rPr lang="it-IT" sz="1800" b="0"/>
                        <a:t>&lt;1</a:t>
                      </a:r>
                      <a:endParaRPr lang="en-US" sz="1800" b="0" dirty="0"/>
                    </a:p>
                  </a:txBody>
                  <a:tcPr marL="91450" marR="91450" marT="45715" marB="45715" anchor="ctr"/>
                </a:tc>
                <a:tc>
                  <a:txBody>
                    <a:bodyPr/>
                    <a:lstStyle/>
                    <a:p>
                      <a:pPr algn="ctr"/>
                      <a:r>
                        <a:rPr lang="it-IT" sz="1800" b="0" dirty="0"/>
                        <a:t>&lt;2</a:t>
                      </a:r>
                      <a:endParaRPr lang="en-US" sz="1800" b="0" dirty="0"/>
                    </a:p>
                  </a:txBody>
                  <a:tcPr marL="91450" marR="91450" marT="45715" marB="45715" anchor="ctr"/>
                </a:tc>
                <a:tc>
                  <a:txBody>
                    <a:bodyPr/>
                    <a:lstStyle/>
                    <a:p>
                      <a:pPr algn="ctr"/>
                      <a:r>
                        <a:rPr lang="it-IT" sz="1800" b="0"/>
                        <a:t>&lt;1</a:t>
                      </a:r>
                      <a:endParaRPr lang="en-US" sz="1800" b="0" dirty="0"/>
                    </a:p>
                  </a:txBody>
                  <a:tcPr marL="91450" marR="91450" marT="45715" marB="45715" anchor="ctr"/>
                </a:tc>
                <a:tc>
                  <a:txBody>
                    <a:bodyPr/>
                    <a:lstStyle/>
                    <a:p>
                      <a:pPr algn="ctr"/>
                      <a:r>
                        <a:rPr lang="it-IT" sz="1800" b="0" dirty="0"/>
                        <a:t>280</a:t>
                      </a:r>
                      <a:endParaRPr lang="en-US" sz="1800" b="0" dirty="0"/>
                    </a:p>
                  </a:txBody>
                  <a:tcPr marL="91450" marR="91450" marT="45715" marB="45715" anchor="ctr"/>
                </a:tc>
                <a:extLst>
                  <a:ext uri="{0D108BD9-81ED-4DB2-BD59-A6C34878D82A}">
                    <a16:rowId xmlns:a16="http://schemas.microsoft.com/office/drawing/2014/main" val="10004"/>
                  </a:ext>
                </a:extLst>
              </a:tr>
              <a:tr h="37990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800" b="0" dirty="0"/>
                        <a:t>U ppt</a:t>
                      </a:r>
                      <a:endParaRPr lang="en-US" sz="1800" b="0" dirty="0"/>
                    </a:p>
                  </a:txBody>
                  <a:tcPr marL="91450" marR="91450" marT="45715" marB="45715" anchor="ctr"/>
                </a:tc>
                <a:tc>
                  <a:txBody>
                    <a:bodyPr/>
                    <a:lstStyle/>
                    <a:p>
                      <a:pPr algn="ctr"/>
                      <a:r>
                        <a:rPr lang="it-IT" sz="1800" b="0"/>
                        <a:t>&lt;1</a:t>
                      </a:r>
                      <a:endParaRPr lang="en-US" sz="1800" b="0" dirty="0"/>
                    </a:p>
                  </a:txBody>
                  <a:tcPr marL="91450" marR="91450" marT="45715" marB="45715" anchor="ctr"/>
                </a:tc>
                <a:tc>
                  <a:txBody>
                    <a:bodyPr/>
                    <a:lstStyle/>
                    <a:p>
                      <a:pPr algn="ctr"/>
                      <a:r>
                        <a:rPr lang="it-IT" sz="1800" b="0" dirty="0"/>
                        <a:t>&lt;1</a:t>
                      </a:r>
                      <a:endParaRPr lang="en-US" sz="1800" b="0" dirty="0"/>
                    </a:p>
                  </a:txBody>
                  <a:tcPr marL="91450" marR="91450" marT="45715" marB="45715" anchor="ctr"/>
                </a:tc>
                <a:tc>
                  <a:txBody>
                    <a:bodyPr/>
                    <a:lstStyle/>
                    <a:p>
                      <a:pPr algn="ctr"/>
                      <a:r>
                        <a:rPr lang="it-IT" sz="1800" b="0" dirty="0"/>
                        <a:t>&lt;1</a:t>
                      </a:r>
                      <a:endParaRPr lang="en-US" sz="1800" b="0" dirty="0"/>
                    </a:p>
                  </a:txBody>
                  <a:tcPr marL="91450" marR="91450" marT="45715" marB="45715" anchor="ctr"/>
                </a:tc>
                <a:tc>
                  <a:txBody>
                    <a:bodyPr/>
                    <a:lstStyle/>
                    <a:p>
                      <a:pPr algn="ctr"/>
                      <a:r>
                        <a:rPr lang="it-IT" sz="1800" b="0" dirty="0"/>
                        <a:t>&lt;1</a:t>
                      </a:r>
                      <a:endParaRPr lang="en-US" sz="1800" b="0" dirty="0"/>
                    </a:p>
                  </a:txBody>
                  <a:tcPr marL="91450" marR="91450" marT="45715" marB="45715" anchor="ctr"/>
                </a:tc>
                <a:tc>
                  <a:txBody>
                    <a:bodyPr/>
                    <a:lstStyle/>
                    <a:p>
                      <a:pPr algn="ctr"/>
                      <a:r>
                        <a:rPr lang="it-IT" sz="1800" b="0" dirty="0"/>
                        <a:t>&lt;1</a:t>
                      </a:r>
                      <a:endParaRPr lang="en-US" sz="1800" b="0" dirty="0"/>
                    </a:p>
                  </a:txBody>
                  <a:tcPr marL="91450" marR="91450" marT="45715" marB="45715" anchor="ctr"/>
                </a:tc>
                <a:tc>
                  <a:txBody>
                    <a:bodyPr/>
                    <a:lstStyle/>
                    <a:p>
                      <a:pPr algn="ctr"/>
                      <a:r>
                        <a:rPr lang="it-IT" sz="1800" b="0" dirty="0"/>
                        <a:t>&lt;2</a:t>
                      </a:r>
                      <a:endParaRPr lang="en-US" sz="1800" b="0" dirty="0"/>
                    </a:p>
                  </a:txBody>
                  <a:tcPr marL="91450" marR="91450" marT="45715" marB="45715" anchor="ctr"/>
                </a:tc>
                <a:tc>
                  <a:txBody>
                    <a:bodyPr/>
                    <a:lstStyle/>
                    <a:p>
                      <a:pPr algn="ctr"/>
                      <a:r>
                        <a:rPr lang="it-IT" sz="1800" b="0" dirty="0"/>
                        <a:t>130</a:t>
                      </a:r>
                      <a:endParaRPr lang="en-US" sz="1800" b="0" dirty="0"/>
                    </a:p>
                  </a:txBody>
                  <a:tcPr marL="91450" marR="91450" marT="45715" marB="45715" anchor="ctr"/>
                </a:tc>
                <a:extLst>
                  <a:ext uri="{0D108BD9-81ED-4DB2-BD59-A6C34878D82A}">
                    <a16:rowId xmlns:a16="http://schemas.microsoft.com/office/drawing/2014/main" val="10005"/>
                  </a:ext>
                </a:extLst>
              </a:tr>
              <a:tr h="34347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tc>
                  <a:txBody>
                    <a:bodyPr/>
                    <a:lstStyle/>
                    <a:p>
                      <a:pPr algn="ctr"/>
                      <a:endParaRPr lang="en-US" sz="1800" b="1" dirty="0"/>
                    </a:p>
                  </a:txBody>
                  <a:tcPr marL="91450" marR="91450" marT="45715" marB="45715" anchor="ctr"/>
                </a:tc>
                <a:extLst>
                  <a:ext uri="{0D108BD9-81ED-4DB2-BD59-A6C34878D82A}">
                    <a16:rowId xmlns:a16="http://schemas.microsoft.com/office/drawing/2014/main" val="10006"/>
                  </a:ext>
                </a:extLst>
              </a:tr>
              <a:tr h="379906">
                <a:tc>
                  <a:txBody>
                    <a:bodyPr/>
                    <a:lstStyle/>
                    <a:p>
                      <a:pPr algn="ctr"/>
                      <a:r>
                        <a:rPr lang="it-IT" sz="1800" b="1" dirty="0"/>
                        <a:t>K ppb</a:t>
                      </a:r>
                      <a:endParaRPr lang="en-US" sz="1800" b="1" dirty="0"/>
                    </a:p>
                  </a:txBody>
                  <a:tcPr marL="91450" marR="91450" marT="45715" marB="45715" anchor="ctr"/>
                </a:tc>
                <a:tc>
                  <a:txBody>
                    <a:bodyPr/>
                    <a:lstStyle/>
                    <a:p>
                      <a:pPr algn="ctr"/>
                      <a:r>
                        <a:rPr lang="it-IT" sz="1800" b="1" dirty="0"/>
                        <a:t>10.2</a:t>
                      </a:r>
                      <a:endParaRPr lang="en-US" sz="1800" b="1" dirty="0"/>
                    </a:p>
                  </a:txBody>
                  <a:tcPr marL="91450" marR="91450" marT="45715" marB="45715" anchor="ctr"/>
                </a:tc>
                <a:tc>
                  <a:txBody>
                    <a:bodyPr/>
                    <a:lstStyle/>
                    <a:p>
                      <a:pPr algn="ctr"/>
                      <a:r>
                        <a:rPr lang="it-IT" sz="1800" b="1" dirty="0"/>
                        <a:t>11.5</a:t>
                      </a:r>
                      <a:endParaRPr lang="en-US" sz="1800" b="1" dirty="0"/>
                    </a:p>
                  </a:txBody>
                  <a:tcPr marL="91450" marR="91450" marT="45715" marB="45715" anchor="ctr"/>
                </a:tc>
                <a:tc>
                  <a:txBody>
                    <a:bodyPr/>
                    <a:lstStyle/>
                    <a:p>
                      <a:pPr algn="ctr"/>
                      <a:r>
                        <a:rPr lang="it-IT" sz="1800" b="1" dirty="0"/>
                        <a:t>11.2</a:t>
                      </a:r>
                      <a:endParaRPr lang="en-US" sz="1800" b="1" dirty="0"/>
                    </a:p>
                  </a:txBody>
                  <a:tcPr marL="91450" marR="91450" marT="45715" marB="45715" anchor="ctr"/>
                </a:tc>
                <a:tc>
                  <a:txBody>
                    <a:bodyPr/>
                    <a:lstStyle/>
                    <a:p>
                      <a:pPr algn="ctr"/>
                      <a:r>
                        <a:rPr lang="it-IT" sz="1800" b="1" dirty="0"/>
                        <a:t>11.6</a:t>
                      </a:r>
                      <a:endParaRPr lang="en-US" sz="1800" b="1" dirty="0"/>
                    </a:p>
                  </a:txBody>
                  <a:tcPr marL="91450" marR="91450" marT="45715" marB="45715" anchor="ctr"/>
                </a:tc>
                <a:tc>
                  <a:txBody>
                    <a:bodyPr/>
                    <a:lstStyle/>
                    <a:p>
                      <a:pPr algn="ctr"/>
                      <a:r>
                        <a:rPr lang="it-IT" sz="1800" b="1" dirty="0"/>
                        <a:t>11.6</a:t>
                      </a:r>
                      <a:endParaRPr lang="en-US" sz="1800" b="1" dirty="0"/>
                    </a:p>
                  </a:txBody>
                  <a:tcPr marL="91450" marR="91450" marT="45715" marB="45715" anchor="ctr"/>
                </a:tc>
                <a:tc>
                  <a:txBody>
                    <a:bodyPr/>
                    <a:lstStyle/>
                    <a:p>
                      <a:pPr algn="ctr"/>
                      <a:r>
                        <a:rPr lang="it-IT" sz="1800" b="1" dirty="0"/>
                        <a:t>13.3</a:t>
                      </a:r>
                      <a:endParaRPr lang="en-US" sz="1800" b="1" dirty="0"/>
                    </a:p>
                  </a:txBody>
                  <a:tcPr marL="91450" marR="91450" marT="45715" marB="45715" anchor="ctr"/>
                </a:tc>
                <a:tc>
                  <a:txBody>
                    <a:bodyPr/>
                    <a:lstStyle/>
                    <a:p>
                      <a:pPr algn="ctr"/>
                      <a:r>
                        <a:rPr lang="it-IT" sz="1800" b="1" dirty="0"/>
                        <a:t>-----</a:t>
                      </a:r>
                      <a:endParaRPr lang="en-US" sz="1800" b="1" dirty="0"/>
                    </a:p>
                  </a:txBody>
                  <a:tcPr marL="91450" marR="91450" marT="45715" marB="45715" anchor="ctr"/>
                </a:tc>
                <a:extLst>
                  <a:ext uri="{0D108BD9-81ED-4DB2-BD59-A6C34878D82A}">
                    <a16:rowId xmlns:a16="http://schemas.microsoft.com/office/drawing/2014/main" val="10007"/>
                  </a:ext>
                </a:extLst>
              </a:tr>
            </a:tbl>
          </a:graphicData>
        </a:graphic>
      </p:graphicFrame>
      <p:sp>
        <p:nvSpPr>
          <p:cNvPr id="7" name="Title 1">
            <a:extLst>
              <a:ext uri="{FF2B5EF4-FFF2-40B4-BE49-F238E27FC236}">
                <a16:creationId xmlns:a16="http://schemas.microsoft.com/office/drawing/2014/main" id="{1CE03291-3F5C-4198-7B65-5424167D4F71}"/>
              </a:ext>
            </a:extLst>
          </p:cNvPr>
          <p:cNvSpPr txBox="1">
            <a:spLocks/>
          </p:cNvSpPr>
          <p:nvPr/>
        </p:nvSpPr>
        <p:spPr bwMode="auto">
          <a:xfrm>
            <a:off x="1981200" y="-48022"/>
            <a:ext cx="82296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it-IT" sz="3200" b="1" dirty="0">
                <a:solidFill>
                  <a:srgbClr val="5B5B98"/>
                </a:solidFill>
                <a:ea typeface="+mn-ea"/>
                <a:cs typeface="Arial" charset="0"/>
              </a:rPr>
              <a:t>Study of the impurity distribution</a:t>
            </a:r>
            <a:endParaRPr lang="en-US" sz="3200" b="1" dirty="0">
              <a:solidFill>
                <a:srgbClr val="5B5B98"/>
              </a:solidFill>
              <a:ea typeface="+mn-ea"/>
              <a:cs typeface="Arial" charset="0"/>
            </a:endParaRPr>
          </a:p>
        </p:txBody>
      </p:sp>
      <p:sp>
        <p:nvSpPr>
          <p:cNvPr id="19544" name="TextBox 2">
            <a:extLst>
              <a:ext uri="{FF2B5EF4-FFF2-40B4-BE49-F238E27FC236}">
                <a16:creationId xmlns:a16="http://schemas.microsoft.com/office/drawing/2014/main" id="{5281E961-6C04-67C4-ED3E-255AD76C98A3}"/>
              </a:ext>
            </a:extLst>
          </p:cNvPr>
          <p:cNvSpPr txBox="1">
            <a:spLocks noChangeArrowheads="1"/>
          </p:cNvSpPr>
          <p:nvPr/>
        </p:nvSpPr>
        <p:spPr bwMode="auto">
          <a:xfrm>
            <a:off x="1599570" y="3194844"/>
            <a:ext cx="1706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dirty="0" err="1">
                <a:latin typeface="+mn-lt"/>
              </a:rPr>
              <a:t>Cry</a:t>
            </a:r>
            <a:r>
              <a:rPr lang="it-IT" altLang="en-US" sz="2000" dirty="0">
                <a:latin typeface="+mn-lt"/>
              </a:rPr>
              <a:t> </a:t>
            </a:r>
            <a:r>
              <a:rPr lang="it-IT" altLang="en-US" sz="2000" b="1" dirty="0">
                <a:latin typeface="+mn-lt"/>
              </a:rPr>
              <a:t>ST </a:t>
            </a:r>
            <a:r>
              <a:rPr lang="it-IT" altLang="en-US" sz="2000" b="1" dirty="0" err="1">
                <a:latin typeface="+mn-lt"/>
              </a:rPr>
              <a:t>Powder</a:t>
            </a:r>
            <a:endParaRPr lang="it-IT" altLang="en-US" sz="2000" b="1" dirty="0">
              <a:latin typeface="+mn-lt"/>
            </a:endParaRPr>
          </a:p>
          <a:p>
            <a:pPr algn="ctr" eaLnBrk="1" hangingPunct="1"/>
            <a:r>
              <a:rPr lang="it-IT" altLang="en-US" sz="2000" dirty="0">
                <a:latin typeface="+mn-lt"/>
              </a:rPr>
              <a:t>Hot plasma</a:t>
            </a:r>
          </a:p>
        </p:txBody>
      </p:sp>
      <p:sp>
        <p:nvSpPr>
          <p:cNvPr id="19545" name="TextBox 8">
            <a:extLst>
              <a:ext uri="{FF2B5EF4-FFF2-40B4-BE49-F238E27FC236}">
                <a16:creationId xmlns:a16="http://schemas.microsoft.com/office/drawing/2014/main" id="{6545FD93-C360-8827-8FA3-293CD1A61974}"/>
              </a:ext>
            </a:extLst>
          </p:cNvPr>
          <p:cNvSpPr txBox="1">
            <a:spLocks noChangeArrowheads="1"/>
          </p:cNvSpPr>
          <p:nvPr/>
        </p:nvSpPr>
        <p:spPr bwMode="auto">
          <a:xfrm>
            <a:off x="1219320" y="4338638"/>
            <a:ext cx="2115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dirty="0" err="1">
                <a:latin typeface="+mn-lt"/>
              </a:rPr>
              <a:t>Cry</a:t>
            </a:r>
            <a:r>
              <a:rPr lang="it-IT" altLang="en-US" sz="2000" dirty="0">
                <a:latin typeface="+mn-lt"/>
              </a:rPr>
              <a:t> N1 </a:t>
            </a:r>
            <a:r>
              <a:rPr lang="it-IT" altLang="en-US" sz="2000" b="1" dirty="0">
                <a:latin typeface="+mn-lt"/>
              </a:rPr>
              <a:t>UP </a:t>
            </a:r>
            <a:r>
              <a:rPr lang="it-IT" altLang="en-US" sz="2000" b="1" dirty="0" err="1">
                <a:latin typeface="+mn-lt"/>
              </a:rPr>
              <a:t>Powder</a:t>
            </a:r>
            <a:endParaRPr lang="it-IT" altLang="en-US" sz="2000" b="1" dirty="0">
              <a:latin typeface="+mn-lt"/>
            </a:endParaRPr>
          </a:p>
          <a:p>
            <a:pPr algn="ctr" eaLnBrk="1" hangingPunct="1"/>
            <a:r>
              <a:rPr lang="it-IT" altLang="en-US" sz="2000" dirty="0">
                <a:latin typeface="+mn-lt"/>
              </a:rPr>
              <a:t>Hot plasma</a:t>
            </a:r>
            <a:endParaRPr lang="en-US" altLang="en-US" sz="2000" dirty="0">
              <a:latin typeface="+mn-lt"/>
            </a:endParaRPr>
          </a:p>
        </p:txBody>
      </p:sp>
      <p:sp>
        <p:nvSpPr>
          <p:cNvPr id="19546" name="TextBox 9">
            <a:extLst>
              <a:ext uri="{FF2B5EF4-FFF2-40B4-BE49-F238E27FC236}">
                <a16:creationId xmlns:a16="http://schemas.microsoft.com/office/drawing/2014/main" id="{9610D537-A633-6E2A-7438-F5EFB3AE5372}"/>
              </a:ext>
            </a:extLst>
          </p:cNvPr>
          <p:cNvSpPr txBox="1">
            <a:spLocks noChangeArrowheads="1"/>
          </p:cNvSpPr>
          <p:nvPr/>
        </p:nvSpPr>
        <p:spPr bwMode="auto">
          <a:xfrm>
            <a:off x="1280439" y="5497513"/>
            <a:ext cx="2115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dirty="0" err="1">
                <a:latin typeface="+mn-lt"/>
              </a:rPr>
              <a:t>Cry</a:t>
            </a:r>
            <a:r>
              <a:rPr lang="it-IT" altLang="en-US" sz="2000" dirty="0">
                <a:latin typeface="+mn-lt"/>
              </a:rPr>
              <a:t> N2 </a:t>
            </a:r>
            <a:r>
              <a:rPr lang="it-IT" altLang="en-US" sz="2000" b="1" dirty="0">
                <a:latin typeface="+mn-lt"/>
              </a:rPr>
              <a:t>UP </a:t>
            </a:r>
            <a:r>
              <a:rPr lang="it-IT" altLang="en-US" sz="2000" b="1" dirty="0" err="1">
                <a:latin typeface="+mn-lt"/>
              </a:rPr>
              <a:t>Powder</a:t>
            </a:r>
            <a:endParaRPr lang="it-IT" altLang="en-US" sz="2000" b="1" dirty="0">
              <a:latin typeface="+mn-lt"/>
            </a:endParaRPr>
          </a:p>
          <a:p>
            <a:pPr algn="ctr" eaLnBrk="1" hangingPunct="1"/>
            <a:r>
              <a:rPr lang="it-IT" altLang="en-US" sz="2000" dirty="0">
                <a:latin typeface="+mn-lt"/>
              </a:rPr>
              <a:t>Cool plasma</a:t>
            </a:r>
          </a:p>
        </p:txBody>
      </p:sp>
      <p:pic>
        <p:nvPicPr>
          <p:cNvPr id="19547" name="Picture 5">
            <a:extLst>
              <a:ext uri="{FF2B5EF4-FFF2-40B4-BE49-F238E27FC236}">
                <a16:creationId xmlns:a16="http://schemas.microsoft.com/office/drawing/2014/main" id="{6A2B50D0-0DFA-62BB-FA1F-8AA046592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0514" y="1042988"/>
            <a:ext cx="1766887"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548" name="Content Placeholder 4">
            <a:extLst>
              <a:ext uri="{FF2B5EF4-FFF2-40B4-BE49-F238E27FC236}">
                <a16:creationId xmlns:a16="http://schemas.microsoft.com/office/drawing/2014/main" id="{E8CB3E2A-D594-CC43-1D67-1B74204343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9825" y="1153319"/>
            <a:ext cx="3770313"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rved Left Arrow 3">
            <a:extLst>
              <a:ext uri="{FF2B5EF4-FFF2-40B4-BE49-F238E27FC236}">
                <a16:creationId xmlns:a16="http://schemas.microsoft.com/office/drawing/2014/main" id="{11E6504A-A722-242C-1F6B-951DA46F72FA}"/>
              </a:ext>
            </a:extLst>
          </p:cNvPr>
          <p:cNvSpPr/>
          <p:nvPr/>
        </p:nvSpPr>
        <p:spPr>
          <a:xfrm rot="16200000">
            <a:off x="6382458" y="-975809"/>
            <a:ext cx="768192" cy="430413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9550" name="TextBox 2">
            <a:extLst>
              <a:ext uri="{FF2B5EF4-FFF2-40B4-BE49-F238E27FC236}">
                <a16:creationId xmlns:a16="http://schemas.microsoft.com/office/drawing/2014/main" id="{A1BC82CC-2AC4-CA9B-BA83-69290E3D1443}"/>
              </a:ext>
            </a:extLst>
          </p:cNvPr>
          <p:cNvSpPr txBox="1">
            <a:spLocks noChangeArrowheads="1"/>
          </p:cNvSpPr>
          <p:nvPr/>
        </p:nvSpPr>
        <p:spPr bwMode="auto">
          <a:xfrm>
            <a:off x="3736974" y="5973981"/>
            <a:ext cx="6876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dirty="0">
                <a:latin typeface="+mn-lt"/>
              </a:rPr>
              <a:t>The </a:t>
            </a:r>
            <a:r>
              <a:rPr lang="it-IT" altLang="en-US" dirty="0" err="1">
                <a:latin typeface="+mn-lt"/>
              </a:rPr>
              <a:t>uncertainty</a:t>
            </a:r>
            <a:r>
              <a:rPr lang="it-IT" altLang="en-US" dirty="0">
                <a:latin typeface="+mn-lt"/>
              </a:rPr>
              <a:t> of  the </a:t>
            </a:r>
            <a:r>
              <a:rPr lang="it-IT" altLang="en-US" dirty="0" err="1">
                <a:latin typeface="+mn-lt"/>
              </a:rPr>
              <a:t>reported</a:t>
            </a:r>
            <a:r>
              <a:rPr lang="it-IT" altLang="en-US" dirty="0">
                <a:latin typeface="+mn-lt"/>
              </a:rPr>
              <a:t>  </a:t>
            </a:r>
            <a:r>
              <a:rPr lang="it-IT" altLang="en-US" dirty="0" err="1">
                <a:latin typeface="+mn-lt"/>
              </a:rPr>
              <a:t>concentration</a:t>
            </a:r>
            <a:r>
              <a:rPr lang="it-IT" altLang="en-US" dirty="0">
                <a:latin typeface="+mn-lt"/>
              </a:rPr>
              <a:t> </a:t>
            </a:r>
            <a:r>
              <a:rPr lang="it-IT" altLang="en-US" dirty="0" err="1">
                <a:latin typeface="+mn-lt"/>
              </a:rPr>
              <a:t>values</a:t>
            </a:r>
            <a:r>
              <a:rPr lang="it-IT" altLang="en-US" dirty="0">
                <a:latin typeface="+mn-lt"/>
              </a:rPr>
              <a:t> </a:t>
            </a:r>
            <a:r>
              <a:rPr lang="it-IT" altLang="en-US" dirty="0" err="1">
                <a:latin typeface="+mn-lt"/>
              </a:rPr>
              <a:t>is</a:t>
            </a:r>
            <a:r>
              <a:rPr lang="it-IT" altLang="en-US" dirty="0">
                <a:latin typeface="+mn-lt"/>
              </a:rPr>
              <a:t> </a:t>
            </a:r>
            <a:r>
              <a:rPr lang="it-IT" altLang="en-US" dirty="0" err="1">
                <a:latin typeface="+mn-lt"/>
              </a:rPr>
              <a:t>about</a:t>
            </a:r>
            <a:r>
              <a:rPr lang="it-IT" altLang="en-US" dirty="0">
                <a:latin typeface="+mn-lt"/>
              </a:rPr>
              <a:t> 10-25 %</a:t>
            </a:r>
            <a:endParaRPr lang="en-US" altLang="en-US" dirty="0">
              <a:latin typeface="+mn-lt"/>
            </a:endParaRPr>
          </a:p>
        </p:txBody>
      </p:sp>
      <p:sp>
        <p:nvSpPr>
          <p:cNvPr id="3" name="Segnaposto piè di pagina 2">
            <a:extLst>
              <a:ext uri="{FF2B5EF4-FFF2-40B4-BE49-F238E27FC236}">
                <a16:creationId xmlns:a16="http://schemas.microsoft.com/office/drawing/2014/main" id="{35263EB3-F33C-812A-C0C3-6B5730393EBA}"/>
              </a:ext>
            </a:extLst>
          </p:cNvPr>
          <p:cNvSpPr>
            <a:spLocks noGrp="1"/>
          </p:cNvSpPr>
          <p:nvPr>
            <p:ph type="ftr" sz="quarter" idx="11"/>
          </p:nvPr>
        </p:nvSpPr>
        <p:spPr/>
        <p:txBody>
          <a:bodyPr/>
          <a:lstStyle/>
          <a:p>
            <a:endParaRPr lang="en-GB"/>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7" name="Rectangle 7">
            <a:extLst>
              <a:ext uri="{FF2B5EF4-FFF2-40B4-BE49-F238E27FC236}">
                <a16:creationId xmlns:a16="http://schemas.microsoft.com/office/drawing/2014/main" id="{3BFA24C4-71BF-E9B6-072B-99BF042D4D5C}"/>
              </a:ext>
            </a:extLst>
          </p:cNvPr>
          <p:cNvSpPr>
            <a:spLocks noGrp="1" noChangeArrowheads="1"/>
          </p:cNvSpPr>
          <p:nvPr>
            <p:ph type="title"/>
          </p:nvPr>
        </p:nvSpPr>
        <p:spPr>
          <a:xfrm>
            <a:off x="3085306" y="2943761"/>
            <a:ext cx="6434138" cy="762000"/>
          </a:xfrm>
        </p:spPr>
        <p:txBody>
          <a:bodyPr/>
          <a:lstStyle/>
          <a:p>
            <a:pPr algn="ctr" eaLnBrk="1" hangingPunct="1">
              <a:defRPr/>
            </a:pPr>
            <a:r>
              <a:rPr lang="en-US" sz="2800" b="1" dirty="0">
                <a:solidFill>
                  <a:srgbClr val="990099"/>
                </a:solidFill>
                <a:effectLst>
                  <a:outerShdw blurRad="38100" dist="38100" dir="2700000" algn="tl">
                    <a:srgbClr val="C0C0C0"/>
                  </a:outerShdw>
                </a:effectLst>
                <a:latin typeface="+mn-lt"/>
              </a:rPr>
              <a:t>  </a:t>
            </a:r>
            <a:r>
              <a:rPr lang="en-US" sz="2800" b="1" dirty="0">
                <a:solidFill>
                  <a:srgbClr val="5B5B98"/>
                </a:solidFill>
                <a:ea typeface="+mn-ea"/>
                <a:cs typeface="Arial" charset="0"/>
              </a:rPr>
              <a:t>Techniques and labs comparison</a:t>
            </a:r>
          </a:p>
        </p:txBody>
      </p:sp>
      <p:sp>
        <p:nvSpPr>
          <p:cNvPr id="20483" name="Rectangle 2">
            <a:extLst>
              <a:ext uri="{FF2B5EF4-FFF2-40B4-BE49-F238E27FC236}">
                <a16:creationId xmlns:a16="http://schemas.microsoft.com/office/drawing/2014/main" id="{D2A7B52B-9CD2-66A5-3FCB-AAC20C754187}"/>
              </a:ext>
            </a:extLst>
          </p:cNvPr>
          <p:cNvSpPr>
            <a:spLocks noChangeArrowheads="1"/>
          </p:cNvSpPr>
          <p:nvPr/>
        </p:nvSpPr>
        <p:spPr bwMode="auto">
          <a:xfrm>
            <a:off x="2819400" y="838200"/>
            <a:ext cx="6580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Detection limit calculated with 3*SD</a:t>
            </a:r>
            <a:r>
              <a:rPr lang="en-US" altLang="en-US" b="1" baseline="-25000"/>
              <a:t>BLK6</a:t>
            </a:r>
            <a:r>
              <a:rPr lang="en-US" altLang="en-US" b="1"/>
              <a:t> for NaI solid=3ppb</a:t>
            </a:r>
          </a:p>
        </p:txBody>
      </p:sp>
      <p:sp>
        <p:nvSpPr>
          <p:cNvPr id="20484" name="Date Placeholder 1">
            <a:extLst>
              <a:ext uri="{FF2B5EF4-FFF2-40B4-BE49-F238E27FC236}">
                <a16:creationId xmlns:a16="http://schemas.microsoft.com/office/drawing/2014/main" id="{F54C1DB7-33C0-870B-9C06-E434EC0D14F0}"/>
              </a:ext>
            </a:extLst>
          </p:cNvPr>
          <p:cNvSpPr>
            <a:spLocks noGrp="1"/>
          </p:cNvSpPr>
          <p:nvPr>
            <p:ph type="dt" sz="quarter" idx="10"/>
          </p:nvPr>
        </p:nvSpPr>
        <p:spPr>
          <a:xfrm>
            <a:off x="485775" y="626110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C44AE01-AF28-42B2-8F97-83B4D0684237}" type="datetime1">
              <a:rPr lang="en-GB" altLang="en-US" smtClean="0"/>
              <a:t>23/09/2022</a:t>
            </a:fld>
            <a:endParaRPr lang="en-US" altLang="en-US" dirty="0"/>
          </a:p>
        </p:txBody>
      </p:sp>
      <p:sp>
        <p:nvSpPr>
          <p:cNvPr id="20485" name="Slide Number Placeholder 3">
            <a:extLst>
              <a:ext uri="{FF2B5EF4-FFF2-40B4-BE49-F238E27FC236}">
                <a16:creationId xmlns:a16="http://schemas.microsoft.com/office/drawing/2014/main" id="{51D8C63E-126A-1FC1-C60D-5980D3A446FB}"/>
              </a:ext>
            </a:extLst>
          </p:cNvPr>
          <p:cNvSpPr>
            <a:spLocks noGrp="1"/>
          </p:cNvSpPr>
          <p:nvPr>
            <p:ph type="sldNum" sz="quarter" idx="12"/>
          </p:nvPr>
        </p:nvSpPr>
        <p:spPr>
          <a:xfrm>
            <a:off x="8963027" y="635635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602BFAF-48F8-43B1-95E0-00ECD0A6759E}" type="slidenum">
              <a:rPr lang="en-US" altLang="en-US"/>
              <a:pPr eaLnBrk="1" hangingPunct="1"/>
              <a:t>29</a:t>
            </a:fld>
            <a:endParaRPr lang="en-US" altLang="en-US" dirty="0"/>
          </a:p>
        </p:txBody>
      </p:sp>
      <p:sp>
        <p:nvSpPr>
          <p:cNvPr id="20486" name="Rectangle 2">
            <a:extLst>
              <a:ext uri="{FF2B5EF4-FFF2-40B4-BE49-F238E27FC236}">
                <a16:creationId xmlns:a16="http://schemas.microsoft.com/office/drawing/2014/main" id="{7C1CCB6D-149E-47F5-E855-5DE45507B0FB}"/>
              </a:ext>
            </a:extLst>
          </p:cNvPr>
          <p:cNvSpPr>
            <a:spLocks noChangeArrowheads="1"/>
          </p:cNvSpPr>
          <p:nvPr/>
        </p:nvSpPr>
        <p:spPr bwMode="auto">
          <a:xfrm>
            <a:off x="1752601" y="1655764"/>
            <a:ext cx="1762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b="1"/>
              <a:t>Recovery test </a:t>
            </a:r>
            <a:endParaRPr lang="en-US" altLang="en-US" b="1"/>
          </a:p>
        </p:txBody>
      </p:sp>
      <p:graphicFrame>
        <p:nvGraphicFramePr>
          <p:cNvPr id="3" name="Table 2">
            <a:extLst>
              <a:ext uri="{FF2B5EF4-FFF2-40B4-BE49-F238E27FC236}">
                <a16:creationId xmlns:a16="http://schemas.microsoft.com/office/drawing/2014/main" id="{DF2E3CE4-9440-20F4-A00B-86EF6CEBD755}"/>
              </a:ext>
            </a:extLst>
          </p:cNvPr>
          <p:cNvGraphicFramePr>
            <a:graphicFrameLocks noGrp="1"/>
          </p:cNvGraphicFramePr>
          <p:nvPr/>
        </p:nvGraphicFramePr>
        <p:xfrm>
          <a:off x="3525838" y="1365250"/>
          <a:ext cx="6608762" cy="965200"/>
        </p:xfrm>
        <a:graphic>
          <a:graphicData uri="http://schemas.openxmlformats.org/drawingml/2006/table">
            <a:tbl>
              <a:tblPr firstRow="1" bandRow="1">
                <a:tableStyleId>{5C22544A-7EE6-4342-B048-85BDC9FD1C3A}</a:tableStyleId>
              </a:tblPr>
              <a:tblGrid>
                <a:gridCol w="1272096">
                  <a:extLst>
                    <a:ext uri="{9D8B030D-6E8A-4147-A177-3AD203B41FA5}">
                      <a16:colId xmlns:a16="http://schemas.microsoft.com/office/drawing/2014/main" val="20000"/>
                    </a:ext>
                  </a:extLst>
                </a:gridCol>
                <a:gridCol w="1272096">
                  <a:extLst>
                    <a:ext uri="{9D8B030D-6E8A-4147-A177-3AD203B41FA5}">
                      <a16:colId xmlns:a16="http://schemas.microsoft.com/office/drawing/2014/main" val="20001"/>
                    </a:ext>
                  </a:extLst>
                </a:gridCol>
                <a:gridCol w="1272096">
                  <a:extLst>
                    <a:ext uri="{9D8B030D-6E8A-4147-A177-3AD203B41FA5}">
                      <a16:colId xmlns:a16="http://schemas.microsoft.com/office/drawing/2014/main" val="20002"/>
                    </a:ext>
                  </a:extLst>
                </a:gridCol>
                <a:gridCol w="1272096">
                  <a:extLst>
                    <a:ext uri="{9D8B030D-6E8A-4147-A177-3AD203B41FA5}">
                      <a16:colId xmlns:a16="http://schemas.microsoft.com/office/drawing/2014/main" val="20003"/>
                    </a:ext>
                  </a:extLst>
                </a:gridCol>
                <a:gridCol w="1520378">
                  <a:extLst>
                    <a:ext uri="{9D8B030D-6E8A-4147-A177-3AD203B41FA5}">
                      <a16:colId xmlns:a16="http://schemas.microsoft.com/office/drawing/2014/main" val="20004"/>
                    </a:ext>
                  </a:extLst>
                </a:gridCol>
              </a:tblGrid>
              <a:tr h="469084">
                <a:tc>
                  <a:txBody>
                    <a:bodyPr/>
                    <a:lstStyle/>
                    <a:p>
                      <a:pPr algn="ctr"/>
                      <a:endParaRPr lang="en-US" sz="1600" dirty="0"/>
                    </a:p>
                  </a:txBody>
                  <a:tcPr marL="91448" marR="91448" marT="45702" marB="45702" anchor="ctr"/>
                </a:tc>
                <a:tc>
                  <a:txBody>
                    <a:bodyPr/>
                    <a:lstStyle/>
                    <a:p>
                      <a:pPr algn="ctr"/>
                      <a:r>
                        <a:rPr lang="it-IT" sz="1600" dirty="0"/>
                        <a:t>B5</a:t>
                      </a:r>
                      <a:endParaRPr lang="en-US" sz="1600" dirty="0"/>
                    </a:p>
                  </a:txBody>
                  <a:tcPr marL="91448" marR="91448" marT="45702" marB="45702" anchor="ctr"/>
                </a:tc>
                <a:tc>
                  <a:txBody>
                    <a:bodyPr/>
                    <a:lstStyle/>
                    <a:p>
                      <a:pPr algn="ctr"/>
                      <a:r>
                        <a:rPr lang="it-IT" sz="1600" dirty="0"/>
                        <a:t>B5+13.25</a:t>
                      </a:r>
                    </a:p>
                  </a:txBody>
                  <a:tcPr marL="91448" marR="91448" marT="45702" marB="45702" anchor="ctr"/>
                </a:tc>
                <a:tc>
                  <a:txBody>
                    <a:bodyPr/>
                    <a:lstStyle/>
                    <a:p>
                      <a:pPr algn="ctr"/>
                      <a:r>
                        <a:rPr lang="it-IT" sz="1600" dirty="0"/>
                        <a:t>Mesured</a:t>
                      </a:r>
                      <a:endParaRPr lang="en-US" sz="1600" dirty="0"/>
                    </a:p>
                  </a:txBody>
                  <a:tcPr marL="91448" marR="91448" marT="45702" marB="45702" anchor="ctr"/>
                </a:tc>
                <a:tc>
                  <a:txBody>
                    <a:bodyPr/>
                    <a:lstStyle/>
                    <a:p>
                      <a:pPr algn="ctr"/>
                      <a:r>
                        <a:rPr lang="it-IT" sz="1600" dirty="0"/>
                        <a:t>Recovery %</a:t>
                      </a:r>
                      <a:endParaRPr lang="en-US" sz="1600" dirty="0"/>
                    </a:p>
                  </a:txBody>
                  <a:tcPr marL="91448" marR="91448" marT="45702" marB="45702" anchor="ctr"/>
                </a:tc>
                <a:extLst>
                  <a:ext uri="{0D108BD9-81ED-4DB2-BD59-A6C34878D82A}">
                    <a16:rowId xmlns:a16="http://schemas.microsoft.com/office/drawing/2014/main" val="10000"/>
                  </a:ext>
                </a:extLst>
              </a:tr>
              <a:tr h="496116">
                <a:tc>
                  <a:txBody>
                    <a:bodyPr/>
                    <a:lstStyle/>
                    <a:p>
                      <a:pPr algn="ctr"/>
                      <a:r>
                        <a:rPr lang="it-IT" sz="1600" dirty="0"/>
                        <a:t>ppb</a:t>
                      </a:r>
                      <a:endParaRPr lang="en-US" sz="1600" dirty="0"/>
                    </a:p>
                  </a:txBody>
                  <a:tcPr marL="91448" marR="91448" marT="45702" marB="4570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dirty="0"/>
                        <a:t>13.3 </a:t>
                      </a:r>
                      <a:r>
                        <a:rPr lang="it-IT" sz="1600" baseline="0" dirty="0"/>
                        <a:t>± 2.5</a:t>
                      </a:r>
                      <a:endParaRPr lang="en-US" sz="1600" dirty="0"/>
                    </a:p>
                  </a:txBody>
                  <a:tcPr marL="91448" marR="91448" marT="45702" marB="4570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dirty="0"/>
                        <a:t>26.5 </a:t>
                      </a:r>
                      <a:r>
                        <a:rPr lang="it-IT" sz="1600" baseline="0" dirty="0"/>
                        <a:t>± 3</a:t>
                      </a:r>
                      <a:endParaRPr lang="en-US" sz="1600" dirty="0"/>
                    </a:p>
                  </a:txBody>
                  <a:tcPr marL="91448" marR="91448" marT="45702" marB="45702"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dirty="0"/>
                        <a:t>28 </a:t>
                      </a:r>
                      <a:r>
                        <a:rPr lang="it-IT" sz="1600" baseline="0" dirty="0"/>
                        <a:t>± 5</a:t>
                      </a:r>
                      <a:endParaRPr lang="en-US" sz="1600" dirty="0"/>
                    </a:p>
                  </a:txBody>
                  <a:tcPr marL="91448" marR="91448" marT="45702" marB="45702" anchor="ctr"/>
                </a:tc>
                <a:tc>
                  <a:txBody>
                    <a:bodyPr/>
                    <a:lstStyle/>
                    <a:p>
                      <a:pPr algn="ctr"/>
                      <a:r>
                        <a:rPr lang="it-IT" sz="1600" b="1" dirty="0"/>
                        <a:t>105</a:t>
                      </a:r>
                      <a:r>
                        <a:rPr lang="it-IT" sz="1600" b="1" baseline="0" dirty="0"/>
                        <a:t> ± 25</a:t>
                      </a:r>
                      <a:endParaRPr lang="en-US" sz="1600" b="1" dirty="0"/>
                    </a:p>
                  </a:txBody>
                  <a:tcPr marL="91448" marR="91448" marT="45702" marB="45702" anchor="ctr"/>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C34BA36E-7E3C-7001-3884-E2085748A8A5}"/>
              </a:ext>
            </a:extLst>
          </p:cNvPr>
          <p:cNvGraphicFramePr>
            <a:graphicFrameLocks noGrp="1"/>
          </p:cNvGraphicFramePr>
          <p:nvPr>
            <p:extLst>
              <p:ext uri="{D42A27DB-BD31-4B8C-83A1-F6EECF244321}">
                <p14:modId xmlns:p14="http://schemas.microsoft.com/office/powerpoint/2010/main" val="2544483726"/>
              </p:ext>
            </p:extLst>
          </p:nvPr>
        </p:nvGraphicFramePr>
        <p:xfrm>
          <a:off x="1216025" y="3727450"/>
          <a:ext cx="5086350" cy="2209800"/>
        </p:xfrm>
        <a:graphic>
          <a:graphicData uri="http://schemas.openxmlformats.org/drawingml/2006/table">
            <a:tbl>
              <a:tblPr firstRow="1" bandRow="1">
                <a:tableStyleId>{5C22544A-7EE6-4342-B048-85BDC9FD1C3A}</a:tableStyleId>
              </a:tblPr>
              <a:tblGrid>
                <a:gridCol w="1695450">
                  <a:extLst>
                    <a:ext uri="{9D8B030D-6E8A-4147-A177-3AD203B41FA5}">
                      <a16:colId xmlns:a16="http://schemas.microsoft.com/office/drawing/2014/main" val="20000"/>
                    </a:ext>
                  </a:extLst>
                </a:gridCol>
                <a:gridCol w="1695450">
                  <a:extLst>
                    <a:ext uri="{9D8B030D-6E8A-4147-A177-3AD203B41FA5}">
                      <a16:colId xmlns:a16="http://schemas.microsoft.com/office/drawing/2014/main" val="20001"/>
                    </a:ext>
                  </a:extLst>
                </a:gridCol>
                <a:gridCol w="1695450">
                  <a:extLst>
                    <a:ext uri="{9D8B030D-6E8A-4147-A177-3AD203B41FA5}">
                      <a16:colId xmlns:a16="http://schemas.microsoft.com/office/drawing/2014/main" val="20002"/>
                    </a:ext>
                  </a:extLst>
                </a:gridCol>
              </a:tblGrid>
              <a:tr h="385922">
                <a:tc>
                  <a:txBody>
                    <a:bodyPr/>
                    <a:lstStyle/>
                    <a:p>
                      <a:pPr algn="ctr"/>
                      <a:r>
                        <a:rPr lang="en-US" dirty="0"/>
                        <a:t>Technique</a:t>
                      </a:r>
                    </a:p>
                  </a:txBody>
                  <a:tcPr/>
                </a:tc>
                <a:tc>
                  <a:txBody>
                    <a:bodyPr/>
                    <a:lstStyle/>
                    <a:p>
                      <a:pPr algn="ctr"/>
                      <a:r>
                        <a:rPr lang="en-US" dirty="0"/>
                        <a:t>Laboratory</a:t>
                      </a:r>
                    </a:p>
                  </a:txBody>
                  <a:tcPr/>
                </a:tc>
                <a:tc>
                  <a:txBody>
                    <a:bodyPr/>
                    <a:lstStyle/>
                    <a:p>
                      <a:pPr algn="ctr"/>
                      <a:r>
                        <a:rPr lang="en-US" dirty="0"/>
                        <a:t>DL [ppb]</a:t>
                      </a:r>
                    </a:p>
                  </a:txBody>
                  <a:tcPr/>
                </a:tc>
                <a:extLst>
                  <a:ext uri="{0D108BD9-81ED-4DB2-BD59-A6C34878D82A}">
                    <a16:rowId xmlns:a16="http://schemas.microsoft.com/office/drawing/2014/main" val="10000"/>
                  </a:ext>
                </a:extLst>
              </a:tr>
              <a:tr h="385922">
                <a:tc>
                  <a:txBody>
                    <a:bodyPr/>
                    <a:lstStyle/>
                    <a:p>
                      <a:pPr algn="ctr"/>
                      <a:r>
                        <a:rPr lang="en-US" dirty="0"/>
                        <a:t>HR-ICP-MS</a:t>
                      </a:r>
                    </a:p>
                  </a:txBody>
                  <a:tcPr/>
                </a:tc>
                <a:tc>
                  <a:txBody>
                    <a:bodyPr/>
                    <a:lstStyle/>
                    <a:p>
                      <a:pPr algn="ctr"/>
                      <a:r>
                        <a:rPr lang="en-US" dirty="0"/>
                        <a:t>LNGS</a:t>
                      </a:r>
                    </a:p>
                  </a:txBody>
                  <a:tcPr/>
                </a:tc>
                <a:tc>
                  <a:txBody>
                    <a:bodyPr/>
                    <a:lstStyle/>
                    <a:p>
                      <a:pPr algn="ctr"/>
                      <a:r>
                        <a:rPr lang="en-US" dirty="0"/>
                        <a:t>3</a:t>
                      </a:r>
                    </a:p>
                  </a:txBody>
                  <a:tcPr/>
                </a:tc>
                <a:extLst>
                  <a:ext uri="{0D108BD9-81ED-4DB2-BD59-A6C34878D82A}">
                    <a16:rowId xmlns:a16="http://schemas.microsoft.com/office/drawing/2014/main" val="10001"/>
                  </a:ext>
                </a:extLst>
              </a:tr>
              <a:tr h="385922">
                <a:tc>
                  <a:txBody>
                    <a:bodyPr/>
                    <a:lstStyle/>
                    <a:p>
                      <a:pPr algn="ctr"/>
                      <a:r>
                        <a:rPr lang="en-US" dirty="0"/>
                        <a:t>ICP-QMS</a:t>
                      </a:r>
                    </a:p>
                  </a:txBody>
                  <a:tcPr/>
                </a:tc>
                <a:tc>
                  <a:txBody>
                    <a:bodyPr/>
                    <a:lstStyle/>
                    <a:p>
                      <a:pPr algn="ctr"/>
                      <a:r>
                        <a:rPr lang="en-US" dirty="0"/>
                        <a:t>SICCAS</a:t>
                      </a:r>
                    </a:p>
                  </a:txBody>
                  <a:tcPr/>
                </a:tc>
                <a:tc>
                  <a:txBody>
                    <a:bodyPr/>
                    <a:lstStyle/>
                    <a:p>
                      <a:pPr algn="ctr"/>
                      <a:r>
                        <a:rPr lang="en-US" dirty="0"/>
                        <a:t>10</a:t>
                      </a:r>
                    </a:p>
                  </a:txBody>
                  <a:tcPr/>
                </a:tc>
                <a:extLst>
                  <a:ext uri="{0D108BD9-81ED-4DB2-BD59-A6C34878D82A}">
                    <a16:rowId xmlns:a16="http://schemas.microsoft.com/office/drawing/2014/main" val="10002"/>
                  </a:ext>
                </a:extLst>
              </a:tr>
              <a:tr h="38592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ICP-OES</a:t>
                      </a:r>
                    </a:p>
                  </a:txBody>
                  <a:tcPr/>
                </a:tc>
                <a:tc>
                  <a:txBody>
                    <a:bodyPr/>
                    <a:lstStyle/>
                    <a:p>
                      <a:pPr algn="ctr"/>
                      <a:r>
                        <a:rPr lang="en-US" dirty="0" err="1"/>
                        <a:t>Ametek</a:t>
                      </a:r>
                      <a:r>
                        <a:rPr lang="en-US" dirty="0"/>
                        <a:t> R&amp;D</a:t>
                      </a:r>
                    </a:p>
                  </a:txBody>
                  <a:tcPr/>
                </a:tc>
                <a:tc>
                  <a:txBody>
                    <a:bodyPr/>
                    <a:lstStyle/>
                    <a:p>
                      <a:pPr algn="ctr"/>
                      <a:r>
                        <a:rPr lang="en-US" dirty="0"/>
                        <a:t>5</a:t>
                      </a:r>
                    </a:p>
                  </a:txBody>
                  <a:tcPr/>
                </a:tc>
                <a:extLst>
                  <a:ext uri="{0D108BD9-81ED-4DB2-BD59-A6C34878D82A}">
                    <a16:rowId xmlns:a16="http://schemas.microsoft.com/office/drawing/2014/main" val="10003"/>
                  </a:ext>
                </a:extLst>
              </a:tr>
              <a:tr h="666112">
                <a:tc>
                  <a:txBody>
                    <a:bodyPr/>
                    <a:lstStyle/>
                    <a:p>
                      <a:pPr algn="ctr"/>
                      <a:r>
                        <a:rPr lang="en-US" dirty="0"/>
                        <a:t>ICP-QQQ-MS</a:t>
                      </a:r>
                    </a:p>
                  </a:txBody>
                  <a:tcPr/>
                </a:tc>
                <a:tc>
                  <a:txBody>
                    <a:bodyPr/>
                    <a:lstStyle/>
                    <a:p>
                      <a:pPr algn="ctr"/>
                      <a:r>
                        <a:rPr lang="en-US" dirty="0"/>
                        <a:t>PNNL</a:t>
                      </a:r>
                    </a:p>
                  </a:txBody>
                  <a:tcPr/>
                </a:tc>
                <a:tc>
                  <a:txBody>
                    <a:bodyPr/>
                    <a:lstStyle/>
                    <a:p>
                      <a:pPr algn="ctr"/>
                      <a:r>
                        <a:rPr lang="en-US" dirty="0"/>
                        <a:t>0.6</a:t>
                      </a:r>
                    </a:p>
                  </a:txBody>
                  <a:tcPr/>
                </a:tc>
                <a:extLst>
                  <a:ext uri="{0D108BD9-81ED-4DB2-BD59-A6C34878D82A}">
                    <a16:rowId xmlns:a16="http://schemas.microsoft.com/office/drawing/2014/main" val="10004"/>
                  </a:ext>
                </a:extLst>
              </a:tr>
            </a:tbl>
          </a:graphicData>
        </a:graphic>
      </p:graphicFrame>
      <p:sp>
        <p:nvSpPr>
          <p:cNvPr id="10" name="Rectangle 7">
            <a:extLst>
              <a:ext uri="{FF2B5EF4-FFF2-40B4-BE49-F238E27FC236}">
                <a16:creationId xmlns:a16="http://schemas.microsoft.com/office/drawing/2014/main" id="{FCAE034E-EA6C-253A-B0A3-2FA8099A5AAB}"/>
              </a:ext>
            </a:extLst>
          </p:cNvPr>
          <p:cNvSpPr txBox="1">
            <a:spLocks noChangeArrowheads="1"/>
          </p:cNvSpPr>
          <p:nvPr/>
        </p:nvSpPr>
        <p:spPr bwMode="auto">
          <a:xfrm>
            <a:off x="3352801" y="20638"/>
            <a:ext cx="530066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defRPr/>
            </a:pPr>
            <a:r>
              <a:rPr lang="en-US" sz="2800" b="1" dirty="0">
                <a:solidFill>
                  <a:srgbClr val="990099"/>
                </a:solidFill>
                <a:effectLst>
                  <a:outerShdw blurRad="38100" dist="38100" dir="2700000" algn="tl">
                    <a:srgbClr val="C0C0C0"/>
                  </a:outerShdw>
                </a:effectLst>
                <a:latin typeface="+mn-lt"/>
              </a:rPr>
              <a:t>  </a:t>
            </a:r>
            <a:r>
              <a:rPr lang="en-US" sz="2800" b="1" dirty="0">
                <a:solidFill>
                  <a:srgbClr val="5B5B98"/>
                </a:solidFill>
                <a:ea typeface="+mn-ea"/>
                <a:cs typeface="Arial" charset="0"/>
              </a:rPr>
              <a:t>HR-ICP-MS performance</a:t>
            </a:r>
          </a:p>
        </p:txBody>
      </p:sp>
      <p:sp>
        <p:nvSpPr>
          <p:cNvPr id="20535" name="TextBox 1">
            <a:extLst>
              <a:ext uri="{FF2B5EF4-FFF2-40B4-BE49-F238E27FC236}">
                <a16:creationId xmlns:a16="http://schemas.microsoft.com/office/drawing/2014/main" id="{62CEADE9-5217-2C75-3101-8D560ABA817E}"/>
              </a:ext>
            </a:extLst>
          </p:cNvPr>
          <p:cNvSpPr txBox="1">
            <a:spLocks noChangeArrowheads="1"/>
          </p:cNvSpPr>
          <p:nvPr/>
        </p:nvSpPr>
        <p:spPr bwMode="auto">
          <a:xfrm>
            <a:off x="6934200" y="4114801"/>
            <a:ext cx="43243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000" dirty="0"/>
              <a:t>Without  matrix separation, the DLs achieved in different labs using different instrumentation are at ppb level</a:t>
            </a:r>
          </a:p>
        </p:txBody>
      </p:sp>
      <p:sp>
        <p:nvSpPr>
          <p:cNvPr id="2" name="Segnaposto piè di pagina 1">
            <a:extLst>
              <a:ext uri="{FF2B5EF4-FFF2-40B4-BE49-F238E27FC236}">
                <a16:creationId xmlns:a16="http://schemas.microsoft.com/office/drawing/2014/main" id="{F25D4303-6EE6-517A-6AE4-7525DEDBD883}"/>
              </a:ext>
            </a:extLst>
          </p:cNvPr>
          <p:cNvSpPr>
            <a:spLocks noGrp="1"/>
          </p:cNvSpPr>
          <p:nvPr>
            <p:ph type="ftr" sz="quarter" idx="11"/>
          </p:nvPr>
        </p:nvSpPr>
        <p:spPr/>
        <p:txBody>
          <a:bodyPr/>
          <a:lstStyle/>
          <a:p>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a:extLst>
              <a:ext uri="{FF2B5EF4-FFF2-40B4-BE49-F238E27FC236}">
                <a16:creationId xmlns:a16="http://schemas.microsoft.com/office/drawing/2014/main" id="{2DA4409E-1D1C-4378-BFD3-A6A13344D36F}"/>
              </a:ext>
            </a:extLst>
          </p:cNvPr>
          <p:cNvSpPr txBox="1">
            <a:spLocks noGrp="1"/>
          </p:cNvSpPr>
          <p:nvPr/>
        </p:nvSpPr>
        <p:spPr bwMode="auto">
          <a:xfrm>
            <a:off x="9615488" y="5603875"/>
            <a:ext cx="6096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92E5E77D-0B51-448D-9CA9-E7568DFBA167}" type="slidenum">
              <a:rPr lang="it-IT" altLang="en-US" sz="1400" b="1">
                <a:solidFill>
                  <a:srgbClr val="FFFFFF"/>
                </a:solidFill>
                <a:latin typeface="Century Schoolbook" panose="02040604050505020304" pitchFamily="18" charset="0"/>
                <a:ea typeface="ＭＳ Ｐゴシック" panose="020B0600070205080204" pitchFamily="34" charset="-128"/>
              </a:rPr>
              <a:pPr algn="ctr" eaLnBrk="1" hangingPunct="1"/>
              <a:t>3</a:t>
            </a:fld>
            <a:endParaRPr lang="it-IT" altLang="en-US" sz="1400" b="1">
              <a:solidFill>
                <a:srgbClr val="FFFFFF"/>
              </a:solidFill>
              <a:latin typeface="Century Schoolbook" panose="02040604050505020304" pitchFamily="18" charset="0"/>
              <a:ea typeface="ＭＳ Ｐゴシック" panose="020B0600070205080204" pitchFamily="34" charset="-128"/>
            </a:endParaRPr>
          </a:p>
        </p:txBody>
      </p:sp>
      <p:sp>
        <p:nvSpPr>
          <p:cNvPr id="3075" name="TextBox 7">
            <a:extLst>
              <a:ext uri="{FF2B5EF4-FFF2-40B4-BE49-F238E27FC236}">
                <a16:creationId xmlns:a16="http://schemas.microsoft.com/office/drawing/2014/main" id="{EA9CC9CB-7212-4537-9556-00A32D91A92C}"/>
              </a:ext>
            </a:extLst>
          </p:cNvPr>
          <p:cNvSpPr txBox="1">
            <a:spLocks noChangeArrowheads="1"/>
          </p:cNvSpPr>
          <p:nvPr/>
        </p:nvSpPr>
        <p:spPr bwMode="auto">
          <a:xfrm>
            <a:off x="1726406" y="-3067"/>
            <a:ext cx="8739188"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defTabSz="914400"/>
            <a:r>
              <a:rPr lang="it-IT" altLang="en-US" sz="3200" dirty="0">
                <a:solidFill>
                  <a:srgbClr val="5B5B98"/>
                </a:solidFill>
                <a:latin typeface="Calibri" panose="020F0502020204030204" pitchFamily="34" charset="0"/>
                <a:cs typeface="Calibri" panose="020F0502020204030204" pitchFamily="34" charset="0"/>
              </a:rPr>
              <a:t>Gran Sasso National </a:t>
            </a:r>
            <a:r>
              <a:rPr lang="it-IT" altLang="en-US" sz="3200" dirty="0" err="1">
                <a:solidFill>
                  <a:srgbClr val="5B5B98"/>
                </a:solidFill>
                <a:latin typeface="Calibri" panose="020F0502020204030204" pitchFamily="34" charset="0"/>
                <a:cs typeface="Calibri" panose="020F0502020204030204" pitchFamily="34" charset="0"/>
              </a:rPr>
              <a:t>Laboratory</a:t>
            </a:r>
            <a:endParaRPr lang="it-IT" altLang="en-US" sz="3200" dirty="0">
              <a:solidFill>
                <a:srgbClr val="5B5B98"/>
              </a:solidFill>
              <a:latin typeface="Calibri" panose="020F0502020204030204" pitchFamily="34" charset="0"/>
              <a:cs typeface="Calibri" panose="020F0502020204030204" pitchFamily="34" charset="0"/>
            </a:endParaRPr>
          </a:p>
        </p:txBody>
      </p:sp>
      <p:pic>
        <p:nvPicPr>
          <p:cNvPr id="3076" name="Picture 8" descr="raggicosmici.jpg">
            <a:extLst>
              <a:ext uri="{FF2B5EF4-FFF2-40B4-BE49-F238E27FC236}">
                <a16:creationId xmlns:a16="http://schemas.microsoft.com/office/drawing/2014/main" id="{18784482-2F4A-4056-AF1C-5E70C4F102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024" y="676666"/>
            <a:ext cx="2967672" cy="23177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5" name="TextBox 9">
            <a:extLst>
              <a:ext uri="{FF2B5EF4-FFF2-40B4-BE49-F238E27FC236}">
                <a16:creationId xmlns:a16="http://schemas.microsoft.com/office/drawing/2014/main" id="{2A6A502D-BD08-437C-A39C-14714D1ADB1B}"/>
              </a:ext>
            </a:extLst>
          </p:cNvPr>
          <p:cNvSpPr txBox="1">
            <a:spLocks noChangeArrowheads="1"/>
          </p:cNvSpPr>
          <p:nvPr/>
        </p:nvSpPr>
        <p:spPr bwMode="auto">
          <a:xfrm>
            <a:off x="5075556" y="951170"/>
            <a:ext cx="426720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defRPr/>
            </a:pPr>
            <a:r>
              <a:rPr lang="it-IT" sz="2000" dirty="0">
                <a:latin typeface="+mn-lt"/>
                <a:ea typeface="ＭＳ Ｐゴシック" pitchFamily="34" charset="-128"/>
              </a:rPr>
              <a:t> The LNGS underground </a:t>
            </a:r>
            <a:r>
              <a:rPr lang="it-IT" sz="2000" dirty="0" err="1">
                <a:latin typeface="+mn-lt"/>
                <a:ea typeface="ＭＳ Ｐゴシック" pitchFamily="34" charset="-128"/>
              </a:rPr>
              <a:t>laboratory</a:t>
            </a:r>
            <a:r>
              <a:rPr lang="it-IT" sz="2000" dirty="0">
                <a:latin typeface="+mn-lt"/>
                <a:ea typeface="ＭＳ Ｐゴシック" pitchFamily="34" charset="-128"/>
              </a:rPr>
              <a:t> </a:t>
            </a:r>
            <a:r>
              <a:rPr lang="it-IT" sz="2000" dirty="0" err="1">
                <a:latin typeface="+mn-lt"/>
                <a:ea typeface="ＭＳ Ｐゴシック" pitchFamily="34" charset="-128"/>
              </a:rPr>
              <a:t>provides</a:t>
            </a:r>
            <a:r>
              <a:rPr lang="it-IT" sz="2000" dirty="0">
                <a:latin typeface="+mn-lt"/>
                <a:ea typeface="ＭＳ Ｐゴシック" pitchFamily="34" charset="-128"/>
              </a:rPr>
              <a:t> the </a:t>
            </a:r>
            <a:r>
              <a:rPr lang="it-IT" sz="2000" dirty="0" err="1">
                <a:latin typeface="+mn-lt"/>
                <a:ea typeface="ＭＳ Ｐゴシック" pitchFamily="34" charset="-128"/>
              </a:rPr>
              <a:t>necessary</a:t>
            </a:r>
            <a:r>
              <a:rPr lang="it-IT" sz="2000" dirty="0">
                <a:latin typeface="+mn-lt"/>
                <a:ea typeface="ＭＳ Ｐゴシック" pitchFamily="34" charset="-128"/>
              </a:rPr>
              <a:t> </a:t>
            </a:r>
            <a:r>
              <a:rPr lang="it-IT" sz="2000" b="1" dirty="0">
                <a:latin typeface="+mn-lt"/>
                <a:ea typeface="ＭＳ Ｐゴシック" pitchFamily="34" charset="-128"/>
              </a:rPr>
              <a:t>ultra-</a:t>
            </a:r>
            <a:r>
              <a:rPr lang="it-IT" sz="2000" b="1" u="sng" dirty="0" err="1">
                <a:latin typeface="+mn-lt"/>
                <a:ea typeface="ＭＳ Ｐゴシック" pitchFamily="34" charset="-128"/>
              </a:rPr>
              <a:t>low</a:t>
            </a:r>
            <a:r>
              <a:rPr lang="it-IT" sz="2000" b="1" u="sng" dirty="0">
                <a:latin typeface="+mn-lt"/>
                <a:ea typeface="ＭＳ Ｐゴシック" pitchFamily="34" charset="-128"/>
              </a:rPr>
              <a:t> </a:t>
            </a:r>
            <a:r>
              <a:rPr lang="it-IT" sz="2000" b="1" u="sng" dirty="0" err="1">
                <a:latin typeface="+mn-lt"/>
                <a:ea typeface="ＭＳ Ｐゴシック" pitchFamily="34" charset="-128"/>
              </a:rPr>
              <a:t>radioactive</a:t>
            </a:r>
            <a:r>
              <a:rPr lang="it-IT" sz="2000" b="1" u="sng" dirty="0">
                <a:latin typeface="+mn-lt"/>
                <a:ea typeface="ＭＳ Ｐゴシック" pitchFamily="34" charset="-128"/>
              </a:rPr>
              <a:t> background</a:t>
            </a:r>
          </a:p>
          <a:p>
            <a:pPr algn="ctr" eaLnBrk="1" hangingPunct="1">
              <a:defRPr/>
            </a:pPr>
            <a:r>
              <a:rPr lang="it-IT" sz="2000" b="1" u="sng" dirty="0">
                <a:latin typeface="+mn-lt"/>
                <a:ea typeface="ＭＳ Ｐゴシック" pitchFamily="34" charset="-128"/>
              </a:rPr>
              <a:t> </a:t>
            </a:r>
            <a:r>
              <a:rPr lang="it-IT" sz="2000" dirty="0">
                <a:latin typeface="+mn-lt"/>
                <a:ea typeface="ＭＳ Ｐゴシック" pitchFamily="34" charset="-128"/>
              </a:rPr>
              <a:t>to </a:t>
            </a:r>
            <a:r>
              <a:rPr lang="it-IT" sz="2000" dirty="0" err="1">
                <a:latin typeface="+mn-lt"/>
                <a:ea typeface="ＭＳ Ｐゴシック" pitchFamily="34" charset="-128"/>
              </a:rPr>
              <a:t>detect</a:t>
            </a:r>
            <a:r>
              <a:rPr lang="it-IT" sz="2000" dirty="0">
                <a:latin typeface="+mn-lt"/>
                <a:ea typeface="ＭＳ Ｐゴシック" pitchFamily="34" charset="-128"/>
              </a:rPr>
              <a:t> </a:t>
            </a:r>
            <a:r>
              <a:rPr lang="it-IT" sz="2000" dirty="0" err="1">
                <a:latin typeface="+mn-lt"/>
                <a:ea typeface="ＭＳ Ｐゴシック" pitchFamily="34" charset="-128"/>
              </a:rPr>
              <a:t>extremely</a:t>
            </a:r>
            <a:r>
              <a:rPr lang="it-IT" sz="2000" dirty="0">
                <a:latin typeface="+mn-lt"/>
                <a:ea typeface="ＭＳ Ｐゴシック" pitchFamily="34" charset="-128"/>
              </a:rPr>
              <a:t> rare events</a:t>
            </a:r>
          </a:p>
        </p:txBody>
      </p:sp>
      <p:sp>
        <p:nvSpPr>
          <p:cNvPr id="5128" name="TextBox 12">
            <a:extLst>
              <a:ext uri="{FF2B5EF4-FFF2-40B4-BE49-F238E27FC236}">
                <a16:creationId xmlns:a16="http://schemas.microsoft.com/office/drawing/2014/main" id="{1159705A-94B0-4D12-82E5-FD461BD85BAD}"/>
              </a:ext>
            </a:extLst>
          </p:cNvPr>
          <p:cNvSpPr txBox="1">
            <a:spLocks noChangeArrowheads="1"/>
          </p:cNvSpPr>
          <p:nvPr/>
        </p:nvSpPr>
        <p:spPr bwMode="auto">
          <a:xfrm>
            <a:off x="4662488" y="2215464"/>
            <a:ext cx="4953000"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defRPr/>
            </a:pPr>
            <a:r>
              <a:rPr lang="it-IT" sz="2000" dirty="0">
                <a:latin typeface="+mn-lt"/>
                <a:ea typeface="ＭＳ Ｐゴシック" pitchFamily="34" charset="-128"/>
              </a:rPr>
              <a:t>Cosmic ray flux reduction: ≈</a:t>
            </a:r>
            <a:r>
              <a:rPr lang="it-IT" dirty="0">
                <a:latin typeface="+mn-lt"/>
                <a:ea typeface="ＭＳ Ｐゴシック" pitchFamily="34" charset="-128"/>
              </a:rPr>
              <a:t>10</a:t>
            </a:r>
            <a:r>
              <a:rPr lang="it-IT" baseline="30000" dirty="0">
                <a:latin typeface="+mn-lt"/>
                <a:ea typeface="ＭＳ Ｐゴシック" pitchFamily="34" charset="-128"/>
              </a:rPr>
              <a:t>6</a:t>
            </a:r>
          </a:p>
          <a:p>
            <a:pPr algn="ctr" eaLnBrk="1" hangingPunct="1">
              <a:defRPr/>
            </a:pPr>
            <a:r>
              <a:rPr lang="it-IT" sz="2000" dirty="0" err="1">
                <a:latin typeface="+mn-lt"/>
                <a:ea typeface="ＭＳ Ｐゴシック" pitchFamily="34" charset="-128"/>
              </a:rPr>
              <a:t>Neutron</a:t>
            </a:r>
            <a:r>
              <a:rPr lang="it-IT" sz="2000" dirty="0">
                <a:latin typeface="+mn-lt"/>
                <a:ea typeface="ＭＳ Ｐゴシック" pitchFamily="34" charset="-128"/>
              </a:rPr>
              <a:t> </a:t>
            </a:r>
            <a:r>
              <a:rPr lang="it-IT" sz="2000" dirty="0" err="1">
                <a:latin typeface="+mn-lt"/>
                <a:ea typeface="ＭＳ Ｐゴシック" pitchFamily="34" charset="-128"/>
              </a:rPr>
              <a:t>flux</a:t>
            </a:r>
            <a:r>
              <a:rPr lang="it-IT" sz="2000" dirty="0">
                <a:latin typeface="+mn-lt"/>
                <a:ea typeface="ＭＳ Ｐゴシック" pitchFamily="34" charset="-128"/>
              </a:rPr>
              <a:t> reduction: ≈</a:t>
            </a:r>
            <a:r>
              <a:rPr lang="it-IT" dirty="0">
                <a:latin typeface="+mn-lt"/>
                <a:ea typeface="ＭＳ Ｐゴシック" pitchFamily="34" charset="-128"/>
              </a:rPr>
              <a:t>10</a:t>
            </a:r>
            <a:r>
              <a:rPr lang="it-IT" baseline="30000" dirty="0">
                <a:latin typeface="+mn-lt"/>
                <a:ea typeface="ＭＳ Ｐゴシック" pitchFamily="34" charset="-128"/>
              </a:rPr>
              <a:t>3</a:t>
            </a:r>
          </a:p>
        </p:txBody>
      </p:sp>
      <p:sp>
        <p:nvSpPr>
          <p:cNvPr id="5129" name="TextBox 13">
            <a:extLst>
              <a:ext uri="{FF2B5EF4-FFF2-40B4-BE49-F238E27FC236}">
                <a16:creationId xmlns:a16="http://schemas.microsoft.com/office/drawing/2014/main" id="{6EE178B5-E565-439B-8813-E3E21FD0E177}"/>
              </a:ext>
            </a:extLst>
          </p:cNvPr>
          <p:cNvSpPr txBox="1">
            <a:spLocks noChangeArrowheads="1"/>
          </p:cNvSpPr>
          <p:nvPr/>
        </p:nvSpPr>
        <p:spPr bwMode="auto">
          <a:xfrm>
            <a:off x="6743700" y="3628134"/>
            <a:ext cx="4495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defRPr/>
            </a:pPr>
            <a:r>
              <a:rPr lang="it-IT" sz="2000" dirty="0">
                <a:latin typeface="+mn-lt"/>
                <a:ea typeface="ＭＳ Ｐゴシック" pitchFamily="34" charset="-128"/>
              </a:rPr>
              <a:t>- Selection of </a:t>
            </a:r>
            <a:r>
              <a:rPr lang="it-IT" sz="2000" b="1" u="sng" dirty="0">
                <a:latin typeface="+mn-lt"/>
                <a:ea typeface="ＭＳ Ｐゴシック" pitchFamily="34" charset="-128"/>
              </a:rPr>
              <a:t>highly radio-pure materials</a:t>
            </a:r>
          </a:p>
        </p:txBody>
      </p:sp>
      <p:sp>
        <p:nvSpPr>
          <p:cNvPr id="5130" name="TextBox 14">
            <a:extLst>
              <a:ext uri="{FF2B5EF4-FFF2-40B4-BE49-F238E27FC236}">
                <a16:creationId xmlns:a16="http://schemas.microsoft.com/office/drawing/2014/main" id="{D6544938-EC92-4441-9629-ACE78D6AD956}"/>
              </a:ext>
            </a:extLst>
          </p:cNvPr>
          <p:cNvSpPr txBox="1">
            <a:spLocks noChangeArrowheads="1"/>
          </p:cNvSpPr>
          <p:nvPr/>
        </p:nvSpPr>
        <p:spPr bwMode="auto">
          <a:xfrm>
            <a:off x="7432040" y="4282441"/>
            <a:ext cx="4572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defRPr/>
            </a:pPr>
            <a:r>
              <a:rPr lang="it-IT" sz="2600" b="1" dirty="0">
                <a:latin typeface="+mn-lt"/>
                <a:ea typeface="ＭＳ Ｐゴシック" pitchFamily="34" charset="-128"/>
              </a:rPr>
              <a:t>K  </a:t>
            </a:r>
          </a:p>
        </p:txBody>
      </p:sp>
      <p:sp>
        <p:nvSpPr>
          <p:cNvPr id="5131" name="TextBox 15">
            <a:extLst>
              <a:ext uri="{FF2B5EF4-FFF2-40B4-BE49-F238E27FC236}">
                <a16:creationId xmlns:a16="http://schemas.microsoft.com/office/drawing/2014/main" id="{E85A42A3-C011-48A3-A259-929C31486E46}"/>
              </a:ext>
            </a:extLst>
          </p:cNvPr>
          <p:cNvSpPr txBox="1">
            <a:spLocks noChangeArrowheads="1"/>
          </p:cNvSpPr>
          <p:nvPr/>
        </p:nvSpPr>
        <p:spPr bwMode="auto">
          <a:xfrm>
            <a:off x="8117840" y="4282441"/>
            <a:ext cx="6096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defRPr/>
            </a:pPr>
            <a:r>
              <a:rPr lang="it-IT" sz="2600" b="1" dirty="0">
                <a:latin typeface="+mn-lt"/>
                <a:ea typeface="ＭＳ Ｐゴシック" pitchFamily="34" charset="-128"/>
              </a:rPr>
              <a:t>Pb  </a:t>
            </a:r>
          </a:p>
        </p:txBody>
      </p:sp>
      <p:sp>
        <p:nvSpPr>
          <p:cNvPr id="5132" name="TextBox 16">
            <a:extLst>
              <a:ext uri="{FF2B5EF4-FFF2-40B4-BE49-F238E27FC236}">
                <a16:creationId xmlns:a16="http://schemas.microsoft.com/office/drawing/2014/main" id="{70AA7AFD-0A73-44AB-A156-7D058E5386A4}"/>
              </a:ext>
            </a:extLst>
          </p:cNvPr>
          <p:cNvSpPr txBox="1">
            <a:spLocks noChangeArrowheads="1"/>
          </p:cNvSpPr>
          <p:nvPr/>
        </p:nvSpPr>
        <p:spPr bwMode="auto">
          <a:xfrm>
            <a:off x="9032240" y="4282441"/>
            <a:ext cx="7620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defRPr/>
            </a:pPr>
            <a:r>
              <a:rPr lang="it-IT" sz="2600" b="1">
                <a:latin typeface="+mn-lt"/>
                <a:ea typeface="ＭＳ Ｐゴシック" pitchFamily="34" charset="-128"/>
              </a:rPr>
              <a:t>Th  </a:t>
            </a:r>
          </a:p>
        </p:txBody>
      </p:sp>
      <p:sp>
        <p:nvSpPr>
          <p:cNvPr id="5133" name="TextBox 17">
            <a:extLst>
              <a:ext uri="{FF2B5EF4-FFF2-40B4-BE49-F238E27FC236}">
                <a16:creationId xmlns:a16="http://schemas.microsoft.com/office/drawing/2014/main" id="{E8909CFD-0EC5-433A-A60E-A6541DBD83B5}"/>
              </a:ext>
            </a:extLst>
          </p:cNvPr>
          <p:cNvSpPr txBox="1">
            <a:spLocks noChangeArrowheads="1"/>
          </p:cNvSpPr>
          <p:nvPr/>
        </p:nvSpPr>
        <p:spPr bwMode="auto">
          <a:xfrm>
            <a:off x="10022840" y="4282441"/>
            <a:ext cx="609600"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charset="0"/>
              </a:defRPr>
            </a:lvl1pPr>
            <a:lvl2pPr marL="742950" indent="-285750" defTabSz="457200" eaLnBrk="0" hangingPunct="0">
              <a:defRPr>
                <a:solidFill>
                  <a:schemeClr val="tx1"/>
                </a:solidFill>
                <a:latin typeface="Arial" charset="0"/>
              </a:defRPr>
            </a:lvl2pPr>
            <a:lvl3pPr marL="1143000" indent="-228600" defTabSz="457200" eaLnBrk="0" hangingPunct="0">
              <a:defRPr>
                <a:solidFill>
                  <a:schemeClr val="tx1"/>
                </a:solidFill>
                <a:latin typeface="Arial" charset="0"/>
              </a:defRPr>
            </a:lvl3pPr>
            <a:lvl4pPr marL="1600200" indent="-228600" defTabSz="457200" eaLnBrk="0" hangingPunct="0">
              <a:defRPr>
                <a:solidFill>
                  <a:schemeClr val="tx1"/>
                </a:solidFill>
                <a:latin typeface="Arial" charset="0"/>
              </a:defRPr>
            </a:lvl4pPr>
            <a:lvl5pPr marL="2057400" indent="-228600" defTabSz="4572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defRPr/>
            </a:pPr>
            <a:r>
              <a:rPr lang="it-IT" sz="2600" b="1">
                <a:latin typeface="+mn-lt"/>
                <a:ea typeface="ＭＳ Ｐゴシック" pitchFamily="34" charset="-128"/>
              </a:rPr>
              <a:t>U  </a:t>
            </a:r>
          </a:p>
        </p:txBody>
      </p:sp>
      <p:sp>
        <p:nvSpPr>
          <p:cNvPr id="28" name="Freeform 27">
            <a:extLst>
              <a:ext uri="{FF2B5EF4-FFF2-40B4-BE49-F238E27FC236}">
                <a16:creationId xmlns:a16="http://schemas.microsoft.com/office/drawing/2014/main" id="{33975F15-6DDC-4833-B68B-F136DD4D54AE}"/>
              </a:ext>
            </a:extLst>
          </p:cNvPr>
          <p:cNvSpPr>
            <a:spLocks noChangeArrowheads="1"/>
          </p:cNvSpPr>
          <p:nvPr/>
        </p:nvSpPr>
        <p:spPr bwMode="auto">
          <a:xfrm>
            <a:off x="6896100" y="4111247"/>
            <a:ext cx="4191000" cy="914400"/>
          </a:xfrm>
          <a:custGeom>
            <a:avLst/>
            <a:gdLst>
              <a:gd name="T0" fmla="*/ 4191000 w 4519852"/>
              <a:gd name="T1" fmla="*/ 361150 h 1590842"/>
              <a:gd name="T2" fmla="*/ 4141417 w 4519852"/>
              <a:gd name="T3" fmla="*/ 276625 h 1590842"/>
              <a:gd name="T4" fmla="*/ 4054646 w 4519852"/>
              <a:gd name="T5" fmla="*/ 222837 h 1590842"/>
              <a:gd name="T6" fmla="*/ 3930689 w 4519852"/>
              <a:gd name="T7" fmla="*/ 153681 h 1590842"/>
              <a:gd name="T8" fmla="*/ 3868710 w 4519852"/>
              <a:gd name="T9" fmla="*/ 138313 h 1590842"/>
              <a:gd name="T10" fmla="*/ 3744752 w 4519852"/>
              <a:gd name="T11" fmla="*/ 99893 h 1590842"/>
              <a:gd name="T12" fmla="*/ 3670377 w 4519852"/>
              <a:gd name="T13" fmla="*/ 92208 h 1590842"/>
              <a:gd name="T14" fmla="*/ 3521628 w 4519852"/>
              <a:gd name="T15" fmla="*/ 61473 h 1590842"/>
              <a:gd name="T16" fmla="*/ 3310900 w 4519852"/>
              <a:gd name="T17" fmla="*/ 46104 h 1590842"/>
              <a:gd name="T18" fmla="*/ 3224130 w 4519852"/>
              <a:gd name="T19" fmla="*/ 30736 h 1590842"/>
              <a:gd name="T20" fmla="*/ 3038193 w 4519852"/>
              <a:gd name="T21" fmla="*/ 15368 h 1590842"/>
              <a:gd name="T22" fmla="*/ 2691112 w 4519852"/>
              <a:gd name="T23" fmla="*/ 0 h 1590842"/>
              <a:gd name="T24" fmla="*/ 1959761 w 4519852"/>
              <a:gd name="T25" fmla="*/ 15368 h 1590842"/>
              <a:gd name="T26" fmla="*/ 1786220 w 4519852"/>
              <a:gd name="T27" fmla="*/ 23053 h 1590842"/>
              <a:gd name="T28" fmla="*/ 1327577 w 4519852"/>
              <a:gd name="T29" fmla="*/ 61473 h 1590842"/>
              <a:gd name="T30" fmla="*/ 1191223 w 4519852"/>
              <a:gd name="T31" fmla="*/ 69156 h 1590842"/>
              <a:gd name="T32" fmla="*/ 744976 w 4519852"/>
              <a:gd name="T33" fmla="*/ 138313 h 1590842"/>
              <a:gd name="T34" fmla="*/ 559039 w 4519852"/>
              <a:gd name="T35" fmla="*/ 215153 h 1590842"/>
              <a:gd name="T36" fmla="*/ 521851 w 4519852"/>
              <a:gd name="T37" fmla="*/ 238205 h 1590842"/>
              <a:gd name="T38" fmla="*/ 459873 w 4519852"/>
              <a:gd name="T39" fmla="*/ 261258 h 1590842"/>
              <a:gd name="T40" fmla="*/ 385498 w 4519852"/>
              <a:gd name="T41" fmla="*/ 291993 h 1590842"/>
              <a:gd name="T42" fmla="*/ 298728 w 4519852"/>
              <a:gd name="T43" fmla="*/ 322730 h 1590842"/>
              <a:gd name="T44" fmla="*/ 162374 w 4519852"/>
              <a:gd name="T45" fmla="*/ 407254 h 1590842"/>
              <a:gd name="T46" fmla="*/ 38417 w 4519852"/>
              <a:gd name="T47" fmla="*/ 514831 h 1590842"/>
              <a:gd name="T48" fmla="*/ 26021 w 4519852"/>
              <a:gd name="T49" fmla="*/ 537883 h 1590842"/>
              <a:gd name="T50" fmla="*/ 1230 w 4519852"/>
              <a:gd name="T51" fmla="*/ 568618 h 1590842"/>
              <a:gd name="T52" fmla="*/ 38417 w 4519852"/>
              <a:gd name="T53" fmla="*/ 653143 h 1590842"/>
              <a:gd name="T54" fmla="*/ 236749 w 4519852"/>
              <a:gd name="T55" fmla="*/ 760720 h 1590842"/>
              <a:gd name="T56" fmla="*/ 410290 w 4519852"/>
              <a:gd name="T57" fmla="*/ 806824 h 1590842"/>
              <a:gd name="T58" fmla="*/ 559039 w 4519852"/>
              <a:gd name="T59" fmla="*/ 837560 h 1590842"/>
              <a:gd name="T60" fmla="*/ 782163 w 4519852"/>
              <a:gd name="T61" fmla="*/ 860612 h 1590842"/>
              <a:gd name="T62" fmla="*/ 1067266 w 4519852"/>
              <a:gd name="T63" fmla="*/ 891348 h 1590842"/>
              <a:gd name="T64" fmla="*/ 1253202 w 4519852"/>
              <a:gd name="T65" fmla="*/ 899032 h 1590842"/>
              <a:gd name="T66" fmla="*/ 1563097 w 4519852"/>
              <a:gd name="T67" fmla="*/ 914400 h 1590842"/>
              <a:gd name="T68" fmla="*/ 2542362 w 4519852"/>
              <a:gd name="T69" fmla="*/ 899032 h 1590842"/>
              <a:gd name="T70" fmla="*/ 2666320 w 4519852"/>
              <a:gd name="T71" fmla="*/ 891348 h 1590842"/>
              <a:gd name="T72" fmla="*/ 2827465 w 4519852"/>
              <a:gd name="T73" fmla="*/ 852928 h 1590842"/>
              <a:gd name="T74" fmla="*/ 3087777 w 4519852"/>
              <a:gd name="T75" fmla="*/ 799140 h 1590842"/>
              <a:gd name="T76" fmla="*/ 3273713 w 4519852"/>
              <a:gd name="T77" fmla="*/ 753036 h 1590842"/>
              <a:gd name="T78" fmla="*/ 3410067 w 4519852"/>
              <a:gd name="T79" fmla="*/ 722299 h 1590842"/>
              <a:gd name="T80" fmla="*/ 3472046 w 4519852"/>
              <a:gd name="T81" fmla="*/ 706931 h 1590842"/>
              <a:gd name="T82" fmla="*/ 3571211 w 4519852"/>
              <a:gd name="T83" fmla="*/ 668511 h 1590842"/>
              <a:gd name="T84" fmla="*/ 3620795 w 4519852"/>
              <a:gd name="T85" fmla="*/ 653143 h 1590842"/>
              <a:gd name="T86" fmla="*/ 3719961 w 4519852"/>
              <a:gd name="T87" fmla="*/ 607039 h 1590842"/>
              <a:gd name="T88" fmla="*/ 3843918 w 4519852"/>
              <a:gd name="T89" fmla="*/ 537883 h 1590842"/>
              <a:gd name="T90" fmla="*/ 3905897 w 4519852"/>
              <a:gd name="T91" fmla="*/ 491778 h 1590842"/>
              <a:gd name="T92" fmla="*/ 3930689 w 4519852"/>
              <a:gd name="T93" fmla="*/ 445674 h 1590842"/>
              <a:gd name="T94" fmla="*/ 3980272 w 4519852"/>
              <a:gd name="T95" fmla="*/ 384202 h 159084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19852"/>
              <a:gd name="T145" fmla="*/ 0 h 1590842"/>
              <a:gd name="T146" fmla="*/ 4519852 w 4519852"/>
              <a:gd name="T147" fmla="*/ 1590842 h 159084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19852" h="1590842">
                <a:moveTo>
                  <a:pt x="4519852" y="628316"/>
                </a:moveTo>
                <a:cubicBezTo>
                  <a:pt x="4507850" y="568304"/>
                  <a:pt x="4507136" y="534248"/>
                  <a:pt x="4466378" y="481263"/>
                </a:cubicBezTo>
                <a:cubicBezTo>
                  <a:pt x="4439481" y="446298"/>
                  <a:pt x="4397268" y="424390"/>
                  <a:pt x="4372799" y="387685"/>
                </a:cubicBezTo>
                <a:cubicBezTo>
                  <a:pt x="4335088" y="331116"/>
                  <a:pt x="4320802" y="300044"/>
                  <a:pt x="4239115" y="267369"/>
                </a:cubicBezTo>
                <a:cubicBezTo>
                  <a:pt x="4216834" y="258457"/>
                  <a:pt x="4194019" y="250780"/>
                  <a:pt x="4172273" y="240632"/>
                </a:cubicBezTo>
                <a:cubicBezTo>
                  <a:pt x="4127126" y="219563"/>
                  <a:pt x="4087732" y="181981"/>
                  <a:pt x="4038589" y="173790"/>
                </a:cubicBezTo>
                <a:cubicBezTo>
                  <a:pt x="4011852" y="169334"/>
                  <a:pt x="3984495" y="167676"/>
                  <a:pt x="3958378" y="160421"/>
                </a:cubicBezTo>
                <a:cubicBezTo>
                  <a:pt x="3904068" y="145335"/>
                  <a:pt x="3853937" y="113534"/>
                  <a:pt x="3797957" y="106948"/>
                </a:cubicBezTo>
                <a:lnTo>
                  <a:pt x="3570694" y="80211"/>
                </a:lnTo>
                <a:cubicBezTo>
                  <a:pt x="3539501" y="71299"/>
                  <a:pt x="3508725" y="60769"/>
                  <a:pt x="3477115" y="53474"/>
                </a:cubicBezTo>
                <a:cubicBezTo>
                  <a:pt x="3423015" y="40989"/>
                  <a:pt x="3325719" y="31909"/>
                  <a:pt x="3276589" y="26737"/>
                </a:cubicBezTo>
                <a:cubicBezTo>
                  <a:pt x="3085604" y="6633"/>
                  <a:pt x="3147016" y="13597"/>
                  <a:pt x="2902273" y="0"/>
                </a:cubicBezTo>
                <a:lnTo>
                  <a:pt x="2113536" y="26737"/>
                </a:lnTo>
                <a:cubicBezTo>
                  <a:pt x="2051044" y="29305"/>
                  <a:pt x="1988409" y="32102"/>
                  <a:pt x="1926378" y="40106"/>
                </a:cubicBezTo>
                <a:cubicBezTo>
                  <a:pt x="1176574" y="136855"/>
                  <a:pt x="2281376" y="24726"/>
                  <a:pt x="1431747" y="106948"/>
                </a:cubicBezTo>
                <a:lnTo>
                  <a:pt x="1284694" y="120316"/>
                </a:lnTo>
                <a:cubicBezTo>
                  <a:pt x="917994" y="200033"/>
                  <a:pt x="1077468" y="156313"/>
                  <a:pt x="803431" y="240632"/>
                </a:cubicBezTo>
                <a:cubicBezTo>
                  <a:pt x="732617" y="284891"/>
                  <a:pt x="668104" y="322157"/>
                  <a:pt x="602905" y="374316"/>
                </a:cubicBezTo>
                <a:cubicBezTo>
                  <a:pt x="588142" y="386126"/>
                  <a:pt x="577924" y="403077"/>
                  <a:pt x="562799" y="414421"/>
                </a:cubicBezTo>
                <a:cubicBezTo>
                  <a:pt x="542012" y="430011"/>
                  <a:pt x="517878" y="440577"/>
                  <a:pt x="495957" y="454527"/>
                </a:cubicBezTo>
                <a:cubicBezTo>
                  <a:pt x="468847" y="471779"/>
                  <a:pt x="443114" y="491159"/>
                  <a:pt x="415747" y="508000"/>
                </a:cubicBezTo>
                <a:cubicBezTo>
                  <a:pt x="385150" y="526829"/>
                  <a:pt x="349768" y="538474"/>
                  <a:pt x="322168" y="561474"/>
                </a:cubicBezTo>
                <a:cubicBezTo>
                  <a:pt x="268914" y="605853"/>
                  <a:pt x="216708" y="653070"/>
                  <a:pt x="175115" y="708527"/>
                </a:cubicBezTo>
                <a:cubicBezTo>
                  <a:pt x="75625" y="841181"/>
                  <a:pt x="119623" y="778397"/>
                  <a:pt x="41431" y="895685"/>
                </a:cubicBezTo>
                <a:cubicBezTo>
                  <a:pt x="36975" y="909053"/>
                  <a:pt x="33614" y="922838"/>
                  <a:pt x="28063" y="935790"/>
                </a:cubicBezTo>
                <a:cubicBezTo>
                  <a:pt x="20213" y="954107"/>
                  <a:pt x="0" y="969379"/>
                  <a:pt x="1326" y="989263"/>
                </a:cubicBezTo>
                <a:cubicBezTo>
                  <a:pt x="4706" y="1039958"/>
                  <a:pt x="14688" y="1093116"/>
                  <a:pt x="41431" y="1136316"/>
                </a:cubicBezTo>
                <a:cubicBezTo>
                  <a:pt x="72673" y="1186784"/>
                  <a:pt x="186502" y="1289062"/>
                  <a:pt x="255326" y="1323474"/>
                </a:cubicBezTo>
                <a:cubicBezTo>
                  <a:pt x="316034" y="1353828"/>
                  <a:pt x="379134" y="1379320"/>
                  <a:pt x="442484" y="1403685"/>
                </a:cubicBezTo>
                <a:cubicBezTo>
                  <a:pt x="495093" y="1423919"/>
                  <a:pt x="548013" y="1444350"/>
                  <a:pt x="602905" y="1457158"/>
                </a:cubicBezTo>
                <a:cubicBezTo>
                  <a:pt x="682095" y="1475635"/>
                  <a:pt x="763379" y="1483578"/>
                  <a:pt x="843536" y="1497263"/>
                </a:cubicBezTo>
                <a:cubicBezTo>
                  <a:pt x="946082" y="1514771"/>
                  <a:pt x="1047211" y="1543817"/>
                  <a:pt x="1151010" y="1550737"/>
                </a:cubicBezTo>
                <a:lnTo>
                  <a:pt x="1351536" y="1564106"/>
                </a:lnTo>
                <a:lnTo>
                  <a:pt x="1685747" y="1590842"/>
                </a:lnTo>
                <a:lnTo>
                  <a:pt x="2741852" y="1564106"/>
                </a:lnTo>
                <a:cubicBezTo>
                  <a:pt x="2786610" y="1562597"/>
                  <a:pt x="2831713" y="1559963"/>
                  <a:pt x="2875536" y="1550737"/>
                </a:cubicBezTo>
                <a:cubicBezTo>
                  <a:pt x="3086830" y="1506254"/>
                  <a:pt x="2924065" y="1528631"/>
                  <a:pt x="3049326" y="1483895"/>
                </a:cubicBezTo>
                <a:cubicBezTo>
                  <a:pt x="3485015" y="1328292"/>
                  <a:pt x="2856715" y="1572373"/>
                  <a:pt x="3330063" y="1390316"/>
                </a:cubicBezTo>
                <a:cubicBezTo>
                  <a:pt x="3397255" y="1364473"/>
                  <a:pt x="3461368" y="1329884"/>
                  <a:pt x="3530589" y="1310106"/>
                </a:cubicBezTo>
                <a:cubicBezTo>
                  <a:pt x="3690327" y="1264466"/>
                  <a:pt x="3566281" y="1306126"/>
                  <a:pt x="3677642" y="1256632"/>
                </a:cubicBezTo>
                <a:cubicBezTo>
                  <a:pt x="3699571" y="1246886"/>
                  <a:pt x="3723020" y="1240627"/>
                  <a:pt x="3744484" y="1229895"/>
                </a:cubicBezTo>
                <a:cubicBezTo>
                  <a:pt x="3845342" y="1179466"/>
                  <a:pt x="3777192" y="1205475"/>
                  <a:pt x="3851431" y="1163053"/>
                </a:cubicBezTo>
                <a:cubicBezTo>
                  <a:pt x="3868734" y="1153166"/>
                  <a:pt x="3888323" y="1147370"/>
                  <a:pt x="3904905" y="1136316"/>
                </a:cubicBezTo>
                <a:cubicBezTo>
                  <a:pt x="3941982" y="1111598"/>
                  <a:pt x="3976203" y="1082843"/>
                  <a:pt x="4011852" y="1056106"/>
                </a:cubicBezTo>
                <a:cubicBezTo>
                  <a:pt x="4050335" y="1027243"/>
                  <a:pt x="4126344" y="974174"/>
                  <a:pt x="4145536" y="935790"/>
                </a:cubicBezTo>
                <a:cubicBezTo>
                  <a:pt x="4179458" y="867945"/>
                  <a:pt x="4155691" y="893370"/>
                  <a:pt x="4212378" y="855579"/>
                </a:cubicBezTo>
                <a:cubicBezTo>
                  <a:pt x="4221290" y="828842"/>
                  <a:pt x="4228013" y="801273"/>
                  <a:pt x="4239115" y="775369"/>
                </a:cubicBezTo>
                <a:cubicBezTo>
                  <a:pt x="4254816" y="738735"/>
                  <a:pt x="4292589" y="668421"/>
                  <a:pt x="4292589" y="668421"/>
                </a:cubicBezTo>
              </a:path>
            </a:pathLst>
          </a:custGeom>
          <a:noFill/>
          <a:ln w="25400">
            <a:solidFill>
              <a:schemeClr val="accent1"/>
            </a:solidFill>
            <a:miter lim="800000"/>
            <a:headEnd/>
            <a:tailEnd/>
          </a:ln>
          <a:effectLst>
            <a:outerShdw blurRad="50800" dist="25000" dir="5400000" rotWithShape="0">
              <a:srgbClr val="808080">
                <a:alpha val="39999"/>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defTabSz="457200">
              <a:defRPr/>
            </a:pPr>
            <a:endParaRPr lang="it-IT">
              <a:latin typeface="Century Schoolbook" charset="0"/>
              <a:ea typeface="ＭＳ Ｐゴシック" charset="-128"/>
            </a:endParaRPr>
          </a:p>
        </p:txBody>
      </p:sp>
      <p:pic>
        <p:nvPicPr>
          <p:cNvPr id="3087" name="Picture 1">
            <a:extLst>
              <a:ext uri="{FF2B5EF4-FFF2-40B4-BE49-F238E27FC236}">
                <a16:creationId xmlns:a16="http://schemas.microsoft.com/office/drawing/2014/main" id="{DFDFAD98-F412-4C01-88A6-31EE9119E1A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15713" y="776953"/>
            <a:ext cx="2145920" cy="24004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own Arrow 1">
            <a:extLst>
              <a:ext uri="{FF2B5EF4-FFF2-40B4-BE49-F238E27FC236}">
                <a16:creationId xmlns:a16="http://schemas.microsoft.com/office/drawing/2014/main" id="{BAC8F02B-21FD-456D-84D5-C8EC2A384747}"/>
              </a:ext>
            </a:extLst>
          </p:cNvPr>
          <p:cNvSpPr/>
          <p:nvPr/>
        </p:nvSpPr>
        <p:spPr>
          <a:xfrm rot="3416311">
            <a:off x="11301603" y="1138356"/>
            <a:ext cx="320675" cy="927100"/>
          </a:xfrm>
          <a:prstGeom prst="downArrow">
            <a:avLst/>
          </a:prstGeom>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89" name="TextBox 2">
            <a:extLst>
              <a:ext uri="{FF2B5EF4-FFF2-40B4-BE49-F238E27FC236}">
                <a16:creationId xmlns:a16="http://schemas.microsoft.com/office/drawing/2014/main" id="{4D904BC5-AE85-4C09-B2BF-878FBC6DFE7C}"/>
              </a:ext>
            </a:extLst>
          </p:cNvPr>
          <p:cNvSpPr txBox="1">
            <a:spLocks noChangeArrowheads="1"/>
          </p:cNvSpPr>
          <p:nvPr/>
        </p:nvSpPr>
        <p:spPr bwMode="auto">
          <a:xfrm>
            <a:off x="6779259" y="5143006"/>
            <a:ext cx="495300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Neutron Activation Analysis, </a:t>
            </a:r>
            <a:r>
              <a:rPr lang="el-GR" altLang="en-US" sz="2000" dirty="0"/>
              <a:t>α</a:t>
            </a:r>
            <a:r>
              <a:rPr lang="it-IT" altLang="en-US" sz="2000" dirty="0"/>
              <a:t>&amp;</a:t>
            </a:r>
            <a:r>
              <a:rPr lang="el-GR" altLang="en-US" sz="2000" dirty="0"/>
              <a:t>γ</a:t>
            </a:r>
            <a:r>
              <a:rPr lang="it-IT" altLang="en-US" sz="2000" dirty="0"/>
              <a:t>-</a:t>
            </a:r>
            <a:r>
              <a:rPr lang="en-US" altLang="en-US" sz="2000" dirty="0"/>
              <a:t>Ray Spectrometry, ICP-Mass Spectrometry </a:t>
            </a:r>
          </a:p>
        </p:txBody>
      </p:sp>
      <p:sp>
        <p:nvSpPr>
          <p:cNvPr id="3090" name="Slide Number Placeholder 4">
            <a:extLst>
              <a:ext uri="{FF2B5EF4-FFF2-40B4-BE49-F238E27FC236}">
                <a16:creationId xmlns:a16="http://schemas.microsoft.com/office/drawing/2014/main" id="{F69D4083-8CBD-4A04-B7BB-EEE25EEF67FF}"/>
              </a:ext>
            </a:extLst>
          </p:cNvPr>
          <p:cNvSpPr>
            <a:spLocks noGrp="1"/>
          </p:cNvSpPr>
          <p:nvPr>
            <p:ph type="sldNum" sz="quarter" idx="12"/>
          </p:nvPr>
        </p:nvSpPr>
        <p:spPr>
          <a:xfrm>
            <a:off x="8077200" y="6381750"/>
            <a:ext cx="2133600" cy="476250"/>
          </a:xfrm>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99A515-F01F-4159-A41A-9BC9FA3C1EAF}" type="slidenum">
              <a:rPr lang="en-US" altLang="en-US"/>
              <a:pPr/>
              <a:t>3</a:t>
            </a:fld>
            <a:endParaRPr lang="en-US" altLang="en-US"/>
          </a:p>
        </p:txBody>
      </p:sp>
      <p:pic>
        <p:nvPicPr>
          <p:cNvPr id="4" name="Picture 3">
            <a:extLst>
              <a:ext uri="{FF2B5EF4-FFF2-40B4-BE49-F238E27FC236}">
                <a16:creationId xmlns:a16="http://schemas.microsoft.com/office/drawing/2014/main" id="{009C741F-B70F-446D-82E2-14560DB57B66}"/>
              </a:ext>
            </a:extLst>
          </p:cNvPr>
          <p:cNvPicPr>
            <a:picLocks noChangeAspect="1"/>
          </p:cNvPicPr>
          <p:nvPr/>
        </p:nvPicPr>
        <p:blipFill>
          <a:blip r:embed="rId5"/>
          <a:stretch>
            <a:fillRect/>
          </a:stretch>
        </p:blipFill>
        <p:spPr>
          <a:xfrm>
            <a:off x="246410" y="2994430"/>
            <a:ext cx="5506690" cy="3741440"/>
          </a:xfrm>
          <a:prstGeom prst="rect">
            <a:avLst/>
          </a:prstGeom>
        </p:spPr>
      </p:pic>
      <p:sp>
        <p:nvSpPr>
          <p:cNvPr id="5" name="Date Placeholder 4">
            <a:extLst>
              <a:ext uri="{FF2B5EF4-FFF2-40B4-BE49-F238E27FC236}">
                <a16:creationId xmlns:a16="http://schemas.microsoft.com/office/drawing/2014/main" id="{EE878CEB-BE26-4BB1-B16F-56FDF0EFEEC7}"/>
              </a:ext>
            </a:extLst>
          </p:cNvPr>
          <p:cNvSpPr>
            <a:spLocks noGrp="1"/>
          </p:cNvSpPr>
          <p:nvPr>
            <p:ph type="dt" sz="half" idx="10"/>
          </p:nvPr>
        </p:nvSpPr>
        <p:spPr/>
        <p:txBody>
          <a:bodyPr/>
          <a:lstStyle/>
          <a:p>
            <a:fld id="{0CB89C18-2A1C-48C4-9120-1C3F694C97B8}" type="datetime1">
              <a:rPr lang="en-GB" smtClean="0"/>
              <a:t>23/09/2022</a:t>
            </a:fld>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E3F0F-6ABA-4F4A-8C5D-F52C60A985B4}" type="datetime1">
              <a:rPr lang="en-GB" smtClean="0"/>
              <a:t>23/09/2022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CD50FC-1F7B-4D43-A54A-AD4D805142E5}" type="slidenum">
              <a:rPr lang="en-US" smtClean="0"/>
              <a:pPr/>
              <a:t>30</a:t>
            </a:fld>
            <a:endParaRPr lang="en-US"/>
          </a:p>
        </p:txBody>
      </p:sp>
      <p:sp>
        <p:nvSpPr>
          <p:cNvPr id="6" name="TextBox 5"/>
          <p:cNvSpPr txBox="1"/>
          <p:nvPr/>
        </p:nvSpPr>
        <p:spPr>
          <a:xfrm>
            <a:off x="886178" y="86874"/>
            <a:ext cx="10838744" cy="1077218"/>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sz="3200" b="1" dirty="0">
                <a:solidFill>
                  <a:srgbClr val="5B5B98"/>
                </a:solidFill>
                <a:latin typeface="+mj-lt"/>
                <a:ea typeface="+mj-ea"/>
                <a:cs typeface="Arial" panose="020B0604020202020204" pitchFamily="34" charset="0"/>
              </a:rPr>
              <a:t>Development of an analytical procedure for the improvement of ICP MS detection limits for Th and U in copper </a:t>
            </a:r>
            <a:endParaRPr lang="en-US" sz="3200" b="1" dirty="0">
              <a:solidFill>
                <a:srgbClr val="5B5B98"/>
              </a:solidFill>
              <a:latin typeface="+mj-lt"/>
              <a:ea typeface="+mj-ea"/>
              <a:cs typeface="Arial" panose="020B0604020202020204" pitchFamily="34" charset="0"/>
            </a:endParaRPr>
          </a:p>
        </p:txBody>
      </p:sp>
      <p:pic>
        <p:nvPicPr>
          <p:cNvPr id="12" name="Picture 11" descr="EXC.JPG"/>
          <p:cNvPicPr>
            <a:picLocks noChangeAspect="1"/>
          </p:cNvPicPr>
          <p:nvPr/>
        </p:nvPicPr>
        <p:blipFill>
          <a:blip r:embed="rId2"/>
          <a:stretch>
            <a:fillRect/>
          </a:stretch>
        </p:blipFill>
        <p:spPr>
          <a:xfrm>
            <a:off x="1035756" y="2023126"/>
            <a:ext cx="2743199" cy="3058432"/>
          </a:xfrm>
          <a:prstGeom prst="rect">
            <a:avLst/>
          </a:prstGeom>
        </p:spPr>
      </p:pic>
      <p:sp>
        <p:nvSpPr>
          <p:cNvPr id="13" name="TextBox 12"/>
          <p:cNvSpPr txBox="1"/>
          <p:nvPr/>
        </p:nvSpPr>
        <p:spPr>
          <a:xfrm>
            <a:off x="2026356" y="1491987"/>
            <a:ext cx="7924800" cy="46166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400" b="1" dirty="0">
                <a:solidFill>
                  <a:schemeClr val="tx2"/>
                </a:solidFill>
              </a:rPr>
              <a:t>Extraction </a:t>
            </a:r>
            <a:r>
              <a:rPr lang="en-US" sz="2400" b="1" dirty="0" err="1">
                <a:solidFill>
                  <a:schemeClr val="tx2"/>
                </a:solidFill>
              </a:rPr>
              <a:t>chromathography</a:t>
            </a:r>
            <a:endParaRPr lang="en-US" sz="2400" b="1" dirty="0">
              <a:solidFill>
                <a:schemeClr val="tx2"/>
              </a:solidFill>
            </a:endParaRPr>
          </a:p>
        </p:txBody>
      </p:sp>
      <p:grpSp>
        <p:nvGrpSpPr>
          <p:cNvPr id="58" name="Group 57"/>
          <p:cNvGrpSpPr/>
          <p:nvPr/>
        </p:nvGrpSpPr>
        <p:grpSpPr>
          <a:xfrm>
            <a:off x="4074231" y="2395847"/>
            <a:ext cx="1752600" cy="2655332"/>
            <a:chOff x="2286000" y="2847407"/>
            <a:chExt cx="1752600" cy="2655332"/>
          </a:xfrm>
        </p:grpSpPr>
        <p:cxnSp>
          <p:nvCxnSpPr>
            <p:cNvPr id="21" name="Straight Connector 20"/>
            <p:cNvCxnSpPr/>
            <p:nvPr/>
          </p:nvCxnSpPr>
          <p:spPr>
            <a:xfrm>
              <a:off x="3124200" y="3046412"/>
              <a:ext cx="304800" cy="1588"/>
            </a:xfrm>
            <a:prstGeom prst="line">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35" name="Group 34"/>
            <p:cNvGrpSpPr/>
            <p:nvPr/>
          </p:nvGrpSpPr>
          <p:grpSpPr>
            <a:xfrm>
              <a:off x="2286000" y="2847407"/>
              <a:ext cx="1752600" cy="2655332"/>
              <a:chOff x="2743200" y="3547646"/>
              <a:chExt cx="1752600" cy="2655332"/>
            </a:xfrm>
          </p:grpSpPr>
          <p:sp>
            <p:nvSpPr>
              <p:cNvPr id="17" name="TextBox 16"/>
              <p:cNvSpPr txBox="1"/>
              <p:nvPr/>
            </p:nvSpPr>
            <p:spPr>
              <a:xfrm>
                <a:off x="2743200" y="3547646"/>
                <a:ext cx="990600" cy="369332"/>
              </a:xfrm>
              <a:prstGeom prst="rect">
                <a:avLst/>
              </a:prstGeom>
              <a:noFill/>
            </p:spPr>
            <p:txBody>
              <a:bodyPr wrap="square" rtlCol="0">
                <a:spAutoFit/>
              </a:bodyPr>
              <a:lstStyle/>
              <a:p>
                <a:r>
                  <a:rPr lang="en-US" dirty="0"/>
                  <a:t>Sample</a:t>
                </a:r>
              </a:p>
            </p:txBody>
          </p:sp>
          <p:grpSp>
            <p:nvGrpSpPr>
              <p:cNvPr id="24" name="Group 23"/>
              <p:cNvGrpSpPr/>
              <p:nvPr/>
            </p:nvGrpSpPr>
            <p:grpSpPr>
              <a:xfrm>
                <a:off x="3692523" y="3733800"/>
                <a:ext cx="381000" cy="1600200"/>
                <a:chOff x="3692523" y="3733800"/>
                <a:chExt cx="381000" cy="1600200"/>
              </a:xfrm>
            </p:grpSpPr>
            <p:grpSp>
              <p:nvGrpSpPr>
                <p:cNvPr id="14" name="Group 13"/>
                <p:cNvGrpSpPr/>
                <p:nvPr/>
              </p:nvGrpSpPr>
              <p:grpSpPr>
                <a:xfrm>
                  <a:off x="3692523" y="4114800"/>
                  <a:ext cx="381000" cy="1219200"/>
                  <a:chOff x="4114800" y="4114800"/>
                  <a:chExt cx="381000" cy="1447800"/>
                </a:xfrm>
              </p:grpSpPr>
              <p:sp>
                <p:nvSpPr>
                  <p:cNvPr id="15" name="Rectangle 14"/>
                  <p:cNvSpPr/>
                  <p:nvPr/>
                </p:nvSpPr>
                <p:spPr>
                  <a:xfrm>
                    <a:off x="4114800" y="4114800"/>
                    <a:ext cx="381000" cy="1219200"/>
                  </a:xfrm>
                  <a:prstGeom prst="rect">
                    <a:avLst/>
                  </a:prstGeom>
                  <a:solidFill>
                    <a:srgbClr val="C6C3AA"/>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16" name="Isosceles Triangle 15"/>
                  <p:cNvSpPr/>
                  <p:nvPr/>
                </p:nvSpPr>
                <p:spPr>
                  <a:xfrm>
                    <a:off x="4114800" y="5334000"/>
                    <a:ext cx="381000" cy="228600"/>
                  </a:xfrm>
                  <a:prstGeom prst="triangle">
                    <a:avLst/>
                  </a:prstGeom>
                  <a:solidFill>
                    <a:srgbClr val="C6C3AA"/>
                  </a:solidFill>
                  <a:ln w="22225">
                    <a:solidFill>
                      <a:schemeClr val="accent1">
                        <a:lumMod val="50000"/>
                      </a:schemeClr>
                    </a:solid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rot="5400000">
                  <a:off x="3744792" y="3873619"/>
                  <a:ext cx="281226" cy="1588"/>
                </a:xfrm>
                <a:prstGeom prst="straightConnector1">
                  <a:avLst/>
                </a:prstGeom>
                <a:ln>
                  <a:solidFill>
                    <a:schemeClr val="accent3">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28" name="Straight Arrow Connector 27"/>
              <p:cNvCxnSpPr/>
              <p:nvPr/>
            </p:nvCxnSpPr>
            <p:spPr>
              <a:xfrm rot="16200000" flipH="1">
                <a:off x="3694904" y="5600701"/>
                <a:ext cx="381002" cy="1590"/>
              </a:xfrm>
              <a:prstGeom prst="straightConnector1">
                <a:avLst/>
              </a:prstGeom>
              <a:ln>
                <a:solidFill>
                  <a:schemeClr val="accent3">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505200" y="5833646"/>
                <a:ext cx="990600" cy="369332"/>
              </a:xfrm>
              <a:prstGeom prst="rect">
                <a:avLst/>
              </a:prstGeom>
              <a:noFill/>
            </p:spPr>
            <p:txBody>
              <a:bodyPr wrap="square" rtlCol="0">
                <a:spAutoFit/>
              </a:bodyPr>
              <a:lstStyle/>
              <a:p>
                <a:r>
                  <a:rPr lang="en-US" dirty="0"/>
                  <a:t>Matrix</a:t>
                </a:r>
              </a:p>
            </p:txBody>
          </p:sp>
          <p:sp>
            <p:nvSpPr>
              <p:cNvPr id="34" name="TextBox 33"/>
              <p:cNvSpPr txBox="1"/>
              <p:nvPr/>
            </p:nvSpPr>
            <p:spPr>
              <a:xfrm>
                <a:off x="3390900" y="4495800"/>
                <a:ext cx="990600" cy="369332"/>
              </a:xfrm>
              <a:prstGeom prst="rect">
                <a:avLst/>
              </a:prstGeom>
              <a:noFill/>
            </p:spPr>
            <p:txBody>
              <a:bodyPr wrap="square" rtlCol="0">
                <a:spAutoFit/>
              </a:bodyPr>
              <a:lstStyle/>
              <a:p>
                <a:r>
                  <a:rPr lang="en-US" dirty="0" err="1"/>
                  <a:t>Analytes</a:t>
                </a:r>
                <a:endParaRPr lang="en-US" dirty="0"/>
              </a:p>
            </p:txBody>
          </p:sp>
        </p:grpSp>
      </p:grpSp>
      <p:grpSp>
        <p:nvGrpSpPr>
          <p:cNvPr id="51" name="Group 50"/>
          <p:cNvGrpSpPr/>
          <p:nvPr/>
        </p:nvGrpSpPr>
        <p:grpSpPr>
          <a:xfrm>
            <a:off x="5855406" y="2319647"/>
            <a:ext cx="1600200" cy="2731532"/>
            <a:chOff x="4191000" y="3471446"/>
            <a:chExt cx="1600200" cy="2731532"/>
          </a:xfrm>
        </p:grpSpPr>
        <p:grpSp>
          <p:nvGrpSpPr>
            <p:cNvPr id="36" name="Group 35"/>
            <p:cNvGrpSpPr/>
            <p:nvPr/>
          </p:nvGrpSpPr>
          <p:grpSpPr>
            <a:xfrm>
              <a:off x="4191000" y="3471446"/>
              <a:ext cx="1600200" cy="2731532"/>
              <a:chOff x="2819400" y="3471446"/>
              <a:chExt cx="1600200" cy="2731532"/>
            </a:xfrm>
          </p:grpSpPr>
          <p:sp>
            <p:nvSpPr>
              <p:cNvPr id="37" name="TextBox 36"/>
              <p:cNvSpPr txBox="1"/>
              <p:nvPr/>
            </p:nvSpPr>
            <p:spPr>
              <a:xfrm>
                <a:off x="2819400" y="3471446"/>
                <a:ext cx="990600" cy="646331"/>
              </a:xfrm>
              <a:prstGeom prst="rect">
                <a:avLst/>
              </a:prstGeom>
              <a:noFill/>
            </p:spPr>
            <p:txBody>
              <a:bodyPr wrap="square" rtlCol="0">
                <a:spAutoFit/>
              </a:bodyPr>
              <a:lstStyle/>
              <a:p>
                <a:r>
                  <a:rPr lang="en-US" dirty="0"/>
                  <a:t>Eluting solution</a:t>
                </a:r>
              </a:p>
            </p:txBody>
          </p:sp>
          <p:grpSp>
            <p:nvGrpSpPr>
              <p:cNvPr id="38" name="Group 23"/>
              <p:cNvGrpSpPr/>
              <p:nvPr/>
            </p:nvGrpSpPr>
            <p:grpSpPr>
              <a:xfrm>
                <a:off x="3692523" y="3733800"/>
                <a:ext cx="381000" cy="1600200"/>
                <a:chOff x="3692523" y="3733800"/>
                <a:chExt cx="381000" cy="1600200"/>
              </a:xfrm>
            </p:grpSpPr>
            <p:grpSp>
              <p:nvGrpSpPr>
                <p:cNvPr id="42" name="Group 13"/>
                <p:cNvGrpSpPr/>
                <p:nvPr/>
              </p:nvGrpSpPr>
              <p:grpSpPr>
                <a:xfrm>
                  <a:off x="3692523" y="4114800"/>
                  <a:ext cx="381000" cy="1219200"/>
                  <a:chOff x="4114800" y="4114800"/>
                  <a:chExt cx="381000" cy="1447800"/>
                </a:xfrm>
              </p:grpSpPr>
              <p:sp>
                <p:nvSpPr>
                  <p:cNvPr id="44" name="Rectangle 43"/>
                  <p:cNvSpPr/>
                  <p:nvPr/>
                </p:nvSpPr>
                <p:spPr>
                  <a:xfrm>
                    <a:off x="4114800" y="4114800"/>
                    <a:ext cx="381000" cy="1219200"/>
                  </a:xfrm>
                  <a:prstGeom prst="rect">
                    <a:avLst/>
                  </a:prstGeom>
                  <a:solidFill>
                    <a:srgbClr val="C6C3AA"/>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p>
                    <a:pPr algn="ctr"/>
                    <a:endParaRPr lang="en-US">
                      <a:solidFill>
                        <a:srgbClr val="FFFFFF"/>
                      </a:solidFill>
                    </a:endParaRPr>
                  </a:p>
                </p:txBody>
              </p:sp>
              <p:sp>
                <p:nvSpPr>
                  <p:cNvPr id="45" name="Isosceles Triangle 44"/>
                  <p:cNvSpPr/>
                  <p:nvPr/>
                </p:nvSpPr>
                <p:spPr>
                  <a:xfrm>
                    <a:off x="4114800" y="5334000"/>
                    <a:ext cx="381000" cy="228600"/>
                  </a:xfrm>
                  <a:prstGeom prst="triangle">
                    <a:avLst/>
                  </a:prstGeom>
                  <a:solidFill>
                    <a:srgbClr val="C6C3AA"/>
                  </a:solidFill>
                  <a:ln w="22225">
                    <a:solidFill>
                      <a:schemeClr val="accent1">
                        <a:lumMod val="50000"/>
                      </a:schemeClr>
                    </a:solidFill>
                  </a:ln>
                  <a:effectLst/>
                  <a:scene3d>
                    <a:camera prst="orthographicFront">
                      <a:rot lat="0" lon="0" rev="108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43" name="Straight Arrow Connector 42"/>
                <p:cNvCxnSpPr/>
                <p:nvPr/>
              </p:nvCxnSpPr>
              <p:spPr>
                <a:xfrm rot="5400000">
                  <a:off x="3744792" y="3873619"/>
                  <a:ext cx="281226" cy="1588"/>
                </a:xfrm>
                <a:prstGeom prst="straightConnector1">
                  <a:avLst/>
                </a:prstGeom>
                <a:ln>
                  <a:solidFill>
                    <a:schemeClr val="accent3">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grpSp>
          <p:cxnSp>
            <p:nvCxnSpPr>
              <p:cNvPr id="39" name="Straight Arrow Connector 38"/>
              <p:cNvCxnSpPr/>
              <p:nvPr/>
            </p:nvCxnSpPr>
            <p:spPr>
              <a:xfrm rot="16200000" flipH="1">
                <a:off x="3694904" y="5600701"/>
                <a:ext cx="381002" cy="1590"/>
              </a:xfrm>
              <a:prstGeom prst="straightConnector1">
                <a:avLst/>
              </a:prstGeom>
              <a:ln>
                <a:solidFill>
                  <a:schemeClr val="accent3">
                    <a:lumMod val="50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3429000" y="5833646"/>
                <a:ext cx="990600" cy="369332"/>
              </a:xfrm>
              <a:prstGeom prst="rect">
                <a:avLst/>
              </a:prstGeom>
              <a:noFill/>
            </p:spPr>
            <p:txBody>
              <a:bodyPr wrap="square" rtlCol="0">
                <a:spAutoFit/>
              </a:bodyPr>
              <a:lstStyle/>
              <a:p>
                <a:r>
                  <a:rPr lang="en-US" dirty="0" err="1"/>
                  <a:t>Analytes</a:t>
                </a:r>
                <a:endParaRPr lang="en-US" dirty="0"/>
              </a:p>
            </p:txBody>
          </p:sp>
        </p:grpSp>
        <p:cxnSp>
          <p:nvCxnSpPr>
            <p:cNvPr id="46" name="Straight Connector 45"/>
            <p:cNvCxnSpPr/>
            <p:nvPr/>
          </p:nvCxnSpPr>
          <p:spPr>
            <a:xfrm>
              <a:off x="4953000" y="3733800"/>
              <a:ext cx="304800" cy="1588"/>
            </a:xfrm>
            <a:prstGeom prst="line">
              <a:avLst/>
            </a:prstGeom>
            <a:ln>
              <a:solidFill>
                <a:schemeClr val="accent3">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47" name="TextBox 46"/>
          <p:cNvSpPr txBox="1"/>
          <p:nvPr/>
        </p:nvSpPr>
        <p:spPr>
          <a:xfrm>
            <a:off x="8036631" y="1867627"/>
            <a:ext cx="2590800" cy="707886"/>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dirty="0">
                <a:solidFill>
                  <a:schemeClr val="accent1">
                    <a:lumMod val="50000"/>
                  </a:schemeClr>
                </a:solidFill>
              </a:rPr>
              <a:t>Advantages:</a:t>
            </a:r>
          </a:p>
          <a:p>
            <a:endParaRPr lang="en-US" sz="2000" b="1" dirty="0">
              <a:solidFill>
                <a:schemeClr val="accent1">
                  <a:lumMod val="50000"/>
                </a:schemeClr>
              </a:solidFill>
            </a:endParaRPr>
          </a:p>
        </p:txBody>
      </p:sp>
      <p:sp>
        <p:nvSpPr>
          <p:cNvPr id="48" name="TextBox 47"/>
          <p:cNvSpPr txBox="1"/>
          <p:nvPr/>
        </p:nvSpPr>
        <p:spPr>
          <a:xfrm>
            <a:off x="8036631" y="2474250"/>
            <a:ext cx="3124200" cy="707886"/>
          </a:xfrm>
          <a:prstGeom prst="rect">
            <a:avLst/>
          </a:prstGeom>
          <a:noFill/>
        </p:spPr>
        <p:txBody>
          <a:bodyPr wrap="square" rtlCol="0">
            <a:spAutoFit/>
          </a:bodyPr>
          <a:lstStyle/>
          <a:p>
            <a:pPr>
              <a:buFontTx/>
              <a:buChar char="-"/>
            </a:pPr>
            <a:r>
              <a:rPr lang="en-US" sz="2000" dirty="0"/>
              <a:t> Matrix removal </a:t>
            </a:r>
          </a:p>
          <a:p>
            <a:pPr>
              <a:buFontTx/>
              <a:buChar char="-"/>
            </a:pPr>
            <a:r>
              <a:rPr lang="en-US" sz="2000" dirty="0"/>
              <a:t> </a:t>
            </a:r>
            <a:r>
              <a:rPr lang="en-US" sz="2000" dirty="0" err="1"/>
              <a:t>Analyte</a:t>
            </a:r>
            <a:r>
              <a:rPr lang="en-US" sz="2000" dirty="0"/>
              <a:t> pre-concentration</a:t>
            </a:r>
          </a:p>
        </p:txBody>
      </p:sp>
      <p:sp>
        <p:nvSpPr>
          <p:cNvPr id="49" name="TextBox 48"/>
          <p:cNvSpPr txBox="1"/>
          <p:nvPr/>
        </p:nvSpPr>
        <p:spPr>
          <a:xfrm>
            <a:off x="8036631" y="3496672"/>
            <a:ext cx="2590800" cy="707886"/>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000" b="1" dirty="0">
                <a:solidFill>
                  <a:schemeClr val="accent1">
                    <a:lumMod val="50000"/>
                  </a:schemeClr>
                </a:solidFill>
              </a:rPr>
              <a:t>Disadvantages:</a:t>
            </a:r>
          </a:p>
          <a:p>
            <a:endParaRPr lang="en-US" sz="2000" b="1" dirty="0">
              <a:solidFill>
                <a:schemeClr val="accent1">
                  <a:lumMod val="50000"/>
                </a:schemeClr>
              </a:solidFill>
            </a:endParaRPr>
          </a:p>
        </p:txBody>
      </p:sp>
      <p:sp>
        <p:nvSpPr>
          <p:cNvPr id="50" name="TextBox 49"/>
          <p:cNvSpPr txBox="1"/>
          <p:nvPr/>
        </p:nvSpPr>
        <p:spPr>
          <a:xfrm>
            <a:off x="8036631" y="3996762"/>
            <a:ext cx="3124200" cy="1323439"/>
          </a:xfrm>
          <a:prstGeom prst="rect">
            <a:avLst/>
          </a:prstGeom>
          <a:noFill/>
        </p:spPr>
        <p:txBody>
          <a:bodyPr wrap="square" rtlCol="0">
            <a:spAutoFit/>
          </a:bodyPr>
          <a:lstStyle/>
          <a:p>
            <a:pPr>
              <a:buFontTx/>
              <a:buChar char="-"/>
            </a:pPr>
            <a:r>
              <a:rPr lang="en-US" sz="2000" dirty="0"/>
              <a:t> Time consuming </a:t>
            </a:r>
          </a:p>
          <a:p>
            <a:pPr>
              <a:buFontTx/>
              <a:buChar char="-"/>
            </a:pPr>
            <a:r>
              <a:rPr lang="en-US" sz="2000" dirty="0"/>
              <a:t> Reagents</a:t>
            </a:r>
          </a:p>
          <a:p>
            <a:pPr>
              <a:buFontTx/>
              <a:buChar char="-"/>
            </a:pPr>
            <a:r>
              <a:rPr lang="en-US" sz="2000" dirty="0"/>
              <a:t> Risk of contamination</a:t>
            </a:r>
          </a:p>
          <a:p>
            <a:pPr>
              <a:buFontTx/>
              <a:buChar char="-"/>
            </a:pPr>
            <a:r>
              <a:rPr lang="en-US" sz="2000" dirty="0"/>
              <a:t> Higher amount of sample </a:t>
            </a:r>
          </a:p>
        </p:txBody>
      </p:sp>
      <p:grpSp>
        <p:nvGrpSpPr>
          <p:cNvPr id="52" name="Group 20"/>
          <p:cNvGrpSpPr>
            <a:grpSpLocks/>
          </p:cNvGrpSpPr>
          <p:nvPr/>
        </p:nvGrpSpPr>
        <p:grpSpPr bwMode="auto">
          <a:xfrm>
            <a:off x="4312356" y="5103104"/>
            <a:ext cx="1524000" cy="846137"/>
            <a:chOff x="6324600" y="1447800"/>
            <a:chExt cx="1524000" cy="845642"/>
          </a:xfrm>
        </p:grpSpPr>
        <p:sp>
          <p:nvSpPr>
            <p:cNvPr id="53" name="TextBox 16"/>
            <p:cNvSpPr txBox="1">
              <a:spLocks noChangeArrowheads="1"/>
            </p:cNvSpPr>
            <p:nvPr/>
          </p:nvSpPr>
          <p:spPr bwMode="auto">
            <a:xfrm>
              <a:off x="6324600" y="1664732"/>
              <a:ext cx="1066800" cy="400110"/>
            </a:xfrm>
            <a:prstGeom prst="rect">
              <a:avLst/>
            </a:prstGeom>
            <a:noFill/>
            <a:ln w="9525">
              <a:noFill/>
              <a:miter lim="800000"/>
              <a:headEnd/>
              <a:tailEnd/>
            </a:ln>
          </p:spPr>
          <p:txBody>
            <a:bodyPr>
              <a:prstTxWarp prst="textNoShape">
                <a:avLst/>
              </a:prstTxWarp>
              <a:spAutoFit/>
            </a:bodyPr>
            <a:lstStyle/>
            <a:p>
              <a:r>
                <a:rPr lang="it-IT" sz="2000" b="1" dirty="0" err="1">
                  <a:solidFill>
                    <a:srgbClr val="07018F"/>
                  </a:solidFill>
                  <a:latin typeface="Century Gothic" charset="0"/>
                </a:rPr>
                <a:t>k</a:t>
              </a:r>
              <a:r>
                <a:rPr lang="it-IT" sz="2000" b="1" dirty="0">
                  <a:solidFill>
                    <a:srgbClr val="07018F"/>
                  </a:solidFill>
                  <a:latin typeface="Century Gothic" charset="0"/>
                </a:rPr>
                <a:t>’ = </a:t>
              </a:r>
              <a:r>
                <a:rPr lang="it-IT" sz="2000" b="1">
                  <a:solidFill>
                    <a:srgbClr val="07018F"/>
                  </a:solidFill>
                  <a:latin typeface="Century Gothic" charset="0"/>
                </a:rPr>
                <a:t>D </a:t>
              </a:r>
            </a:p>
          </p:txBody>
        </p:sp>
        <p:sp>
          <p:nvSpPr>
            <p:cNvPr id="54" name="TextBox 17"/>
            <p:cNvSpPr txBox="1">
              <a:spLocks noChangeArrowheads="1"/>
            </p:cNvSpPr>
            <p:nvPr/>
          </p:nvSpPr>
          <p:spPr bwMode="auto">
            <a:xfrm>
              <a:off x="7162800" y="1893332"/>
              <a:ext cx="685800" cy="400110"/>
            </a:xfrm>
            <a:prstGeom prst="rect">
              <a:avLst/>
            </a:prstGeom>
            <a:noFill/>
            <a:ln w="9525">
              <a:noFill/>
              <a:miter lim="800000"/>
              <a:headEnd/>
              <a:tailEnd/>
            </a:ln>
          </p:spPr>
          <p:txBody>
            <a:bodyPr>
              <a:prstTxWarp prst="textNoShape">
                <a:avLst/>
              </a:prstTxWarp>
              <a:spAutoFit/>
            </a:bodyPr>
            <a:lstStyle/>
            <a:p>
              <a:r>
                <a:rPr lang="it-IT" sz="2000" b="1">
                  <a:solidFill>
                    <a:srgbClr val="07018F"/>
                  </a:solidFill>
                  <a:latin typeface="Century Gothic" charset="0"/>
                </a:rPr>
                <a:t>V</a:t>
              </a:r>
              <a:r>
                <a:rPr lang="it-IT" sz="2000" b="1" baseline="-25000">
                  <a:solidFill>
                    <a:srgbClr val="07018F"/>
                  </a:solidFill>
                  <a:latin typeface="Century Gothic" charset="0"/>
                </a:rPr>
                <a:t>m</a:t>
              </a:r>
            </a:p>
          </p:txBody>
        </p:sp>
        <p:sp>
          <p:nvSpPr>
            <p:cNvPr id="55" name="TextBox 18"/>
            <p:cNvSpPr txBox="1">
              <a:spLocks noChangeArrowheads="1"/>
            </p:cNvSpPr>
            <p:nvPr/>
          </p:nvSpPr>
          <p:spPr bwMode="auto">
            <a:xfrm>
              <a:off x="7162800" y="1447800"/>
              <a:ext cx="685800" cy="400110"/>
            </a:xfrm>
            <a:prstGeom prst="rect">
              <a:avLst/>
            </a:prstGeom>
            <a:noFill/>
            <a:ln w="9525">
              <a:noFill/>
              <a:miter lim="800000"/>
              <a:headEnd/>
              <a:tailEnd/>
            </a:ln>
          </p:spPr>
          <p:txBody>
            <a:bodyPr>
              <a:prstTxWarp prst="textNoShape">
                <a:avLst/>
              </a:prstTxWarp>
              <a:spAutoFit/>
            </a:bodyPr>
            <a:lstStyle/>
            <a:p>
              <a:r>
                <a:rPr lang="it-IT" sz="2000" b="1" dirty="0" err="1">
                  <a:solidFill>
                    <a:srgbClr val="07018F"/>
                  </a:solidFill>
                  <a:latin typeface="Century Gothic" charset="0"/>
                </a:rPr>
                <a:t>V</a:t>
              </a:r>
              <a:r>
                <a:rPr lang="it-IT" sz="2000" b="1" baseline="-25000" dirty="0" err="1">
                  <a:solidFill>
                    <a:srgbClr val="07018F"/>
                  </a:solidFill>
                  <a:latin typeface="Century Gothic" charset="0"/>
                </a:rPr>
                <a:t>s</a:t>
              </a:r>
              <a:endParaRPr lang="it-IT" sz="2000" b="1" baseline="-25000" dirty="0">
                <a:solidFill>
                  <a:srgbClr val="07018F"/>
                </a:solidFill>
                <a:latin typeface="Century Gothic" charset="0"/>
              </a:endParaRPr>
            </a:p>
          </p:txBody>
        </p:sp>
        <p:cxnSp>
          <p:nvCxnSpPr>
            <p:cNvPr id="56" name="Straight Connector 55"/>
            <p:cNvCxnSpPr/>
            <p:nvPr/>
          </p:nvCxnSpPr>
          <p:spPr>
            <a:xfrm>
              <a:off x="7239000" y="1904733"/>
              <a:ext cx="381000" cy="1586"/>
            </a:xfrm>
            <a:prstGeom prst="line">
              <a:avLst/>
            </a:prstGeom>
            <a:ln w="19050">
              <a:solidFill>
                <a:srgbClr val="07018F"/>
              </a:solidFill>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2026356" y="5343372"/>
            <a:ext cx="2590800" cy="646331"/>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b="1" dirty="0">
                <a:solidFill>
                  <a:schemeClr val="accent1">
                    <a:lumMod val="50000"/>
                  </a:schemeClr>
                </a:solidFill>
              </a:rPr>
              <a:t>Capacity factor </a:t>
            </a:r>
            <a:r>
              <a:rPr lang="en-US" b="1" dirty="0" err="1">
                <a:solidFill>
                  <a:schemeClr val="accent1">
                    <a:lumMod val="50000"/>
                  </a:schemeClr>
                </a:solidFill>
              </a:rPr>
              <a:t>k</a:t>
            </a:r>
            <a:r>
              <a:rPr lang="en-US" b="1" dirty="0">
                <a:solidFill>
                  <a:schemeClr val="accent1">
                    <a:lumMod val="50000"/>
                  </a:schemeClr>
                </a:solidFill>
              </a:rPr>
              <a:t>’:</a:t>
            </a:r>
          </a:p>
          <a:p>
            <a:endParaRPr lang="en-US" b="1" dirty="0">
              <a:solidFill>
                <a:schemeClr val="accent1">
                  <a:lumMod val="50000"/>
                </a:scheme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251718" y="6295781"/>
            <a:ext cx="2743200" cy="365125"/>
          </a:xfrm>
        </p:spPr>
        <p:txBody>
          <a:bodyPr/>
          <a:lstStyle/>
          <a:p>
            <a:fld id="{6C9B9234-A18F-49A8-B51D-562FE57F8044}" type="datetime1">
              <a:rPr lang="en-GB" smtClean="0"/>
              <a:t>23/09/2022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CD50FC-1F7B-4D43-A54A-AD4D805142E5}" type="slidenum">
              <a:rPr lang="en-US" smtClean="0"/>
              <a:pPr/>
              <a:t>31</a:t>
            </a:fld>
            <a:endParaRPr lang="en-US"/>
          </a:p>
        </p:txBody>
      </p:sp>
      <p:pic>
        <p:nvPicPr>
          <p:cNvPr id="6" name="Picture 5" descr="ktru.gif"/>
          <p:cNvPicPr>
            <a:picLocks noChangeAspect="1"/>
          </p:cNvPicPr>
          <p:nvPr/>
        </p:nvPicPr>
        <p:blipFill>
          <a:blip r:embed="rId2"/>
          <a:stretch>
            <a:fillRect/>
          </a:stretch>
        </p:blipFill>
        <p:spPr>
          <a:xfrm>
            <a:off x="6787132" y="361638"/>
            <a:ext cx="4411539" cy="6084881"/>
          </a:xfrm>
          <a:prstGeom prst="rect">
            <a:avLst/>
          </a:prstGeom>
        </p:spPr>
      </p:pic>
      <p:sp>
        <p:nvSpPr>
          <p:cNvPr id="7" name="TextBox 6"/>
          <p:cNvSpPr txBox="1"/>
          <p:nvPr/>
        </p:nvSpPr>
        <p:spPr>
          <a:xfrm>
            <a:off x="1899544" y="210919"/>
            <a:ext cx="7924800" cy="58477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5B5B98"/>
                </a:solidFill>
                <a:latin typeface="+mj-lt"/>
                <a:cs typeface="Arial" charset="0"/>
              </a:rPr>
              <a:t>TRU resin (</a:t>
            </a:r>
            <a:r>
              <a:rPr lang="en-US" sz="3200" b="1" dirty="0" err="1">
                <a:solidFill>
                  <a:srgbClr val="5B5B98"/>
                </a:solidFill>
                <a:latin typeface="+mj-lt"/>
                <a:cs typeface="Arial" charset="0"/>
              </a:rPr>
              <a:t>Triskem</a:t>
            </a:r>
            <a:r>
              <a:rPr lang="en-US" sz="3200" b="1" dirty="0">
                <a:solidFill>
                  <a:srgbClr val="5B5B98"/>
                </a:solidFill>
                <a:latin typeface="+mj-lt"/>
                <a:cs typeface="Arial" charset="0"/>
              </a:rPr>
              <a:t>®)</a:t>
            </a:r>
          </a:p>
        </p:txBody>
      </p:sp>
      <p:pic>
        <p:nvPicPr>
          <p:cNvPr id="8" name="Picture 7" descr="TRUmolecule.gif"/>
          <p:cNvPicPr>
            <a:picLocks noChangeAspect="1"/>
          </p:cNvPicPr>
          <p:nvPr/>
        </p:nvPicPr>
        <p:blipFill>
          <a:blip r:embed="rId3"/>
          <a:stretch>
            <a:fillRect/>
          </a:stretch>
        </p:blipFill>
        <p:spPr>
          <a:xfrm>
            <a:off x="972243" y="1112759"/>
            <a:ext cx="3048000" cy="2404704"/>
          </a:xfrm>
          <a:prstGeom prst="rect">
            <a:avLst/>
          </a:prstGeom>
        </p:spPr>
      </p:pic>
      <p:sp>
        <p:nvSpPr>
          <p:cNvPr id="9" name="TextBox 8"/>
          <p:cNvSpPr txBox="1"/>
          <p:nvPr/>
        </p:nvSpPr>
        <p:spPr>
          <a:xfrm>
            <a:off x="2066925" y="2609523"/>
            <a:ext cx="4535487" cy="707886"/>
          </a:xfrm>
          <a:prstGeom prst="rect">
            <a:avLst/>
          </a:prstGeom>
          <a:noFill/>
        </p:spPr>
        <p:txBody>
          <a:bodyPr wrap="square" rtlCol="0">
            <a:spAutoFit/>
          </a:bodyPr>
          <a:lstStyle/>
          <a:p>
            <a:r>
              <a:rPr lang="en-US" sz="2000" dirty="0" err="1"/>
              <a:t>octylphenyl</a:t>
            </a:r>
            <a:r>
              <a:rPr lang="en-US" sz="2000" dirty="0"/>
              <a:t>-N,N-di-isobutyl </a:t>
            </a:r>
            <a:r>
              <a:rPr lang="en-US" sz="2000" dirty="0" err="1"/>
              <a:t>carbamoylphosphine</a:t>
            </a:r>
            <a:r>
              <a:rPr lang="en-US" sz="2000" dirty="0"/>
              <a:t> oxide  (CMPO)</a:t>
            </a:r>
          </a:p>
        </p:txBody>
      </p:sp>
      <p:graphicFrame>
        <p:nvGraphicFramePr>
          <p:cNvPr id="10" name="Table 9"/>
          <p:cNvGraphicFramePr>
            <a:graphicFrameLocks noGrp="1"/>
          </p:cNvGraphicFramePr>
          <p:nvPr>
            <p:extLst>
              <p:ext uri="{D42A27DB-BD31-4B8C-83A1-F6EECF244321}">
                <p14:modId xmlns:p14="http://schemas.microsoft.com/office/powerpoint/2010/main" val="1950586225"/>
              </p:ext>
            </p:extLst>
          </p:nvPr>
        </p:nvGraphicFramePr>
        <p:xfrm>
          <a:off x="1657350" y="3390678"/>
          <a:ext cx="4204594" cy="3055841"/>
        </p:xfrm>
        <a:graphic>
          <a:graphicData uri="http://schemas.openxmlformats.org/drawingml/2006/table">
            <a:tbl>
              <a:tblPr firstRow="1" bandRow="1">
                <a:tableStyleId>{1FECB4D8-DB02-4DC6-A0A2-4F2EBAE1DC90}</a:tableStyleId>
              </a:tblPr>
              <a:tblGrid>
                <a:gridCol w="1746827">
                  <a:extLst>
                    <a:ext uri="{9D8B030D-6E8A-4147-A177-3AD203B41FA5}">
                      <a16:colId xmlns:a16="http://schemas.microsoft.com/office/drawing/2014/main" val="20000"/>
                    </a:ext>
                  </a:extLst>
                </a:gridCol>
                <a:gridCol w="2457767">
                  <a:extLst>
                    <a:ext uri="{9D8B030D-6E8A-4147-A177-3AD203B41FA5}">
                      <a16:colId xmlns:a16="http://schemas.microsoft.com/office/drawing/2014/main" val="20001"/>
                    </a:ext>
                  </a:extLst>
                </a:gridCol>
              </a:tblGrid>
              <a:tr h="352597">
                <a:tc gridSpan="2">
                  <a:txBody>
                    <a:bodyPr/>
                    <a:lstStyle/>
                    <a:p>
                      <a:pPr algn="ctr"/>
                      <a:r>
                        <a:rPr lang="en-US" sz="1200" baseline="0" dirty="0"/>
                        <a:t>TRU column specifics</a:t>
                      </a:r>
                      <a:endParaRPr lang="en-US" sz="1200" dirty="0"/>
                    </a:p>
                  </a:txBody>
                  <a:tcPr/>
                </a:tc>
                <a:tc hMerge="1">
                  <a:txBody>
                    <a:bodyPr/>
                    <a:lstStyle/>
                    <a:p>
                      <a:pPr algn="ctr"/>
                      <a:endParaRPr lang="en-US" sz="1600" dirty="0"/>
                    </a:p>
                  </a:txBody>
                  <a:tcPr/>
                </a:tc>
                <a:extLst>
                  <a:ext uri="{0D108BD9-81ED-4DB2-BD59-A6C34878D82A}">
                    <a16:rowId xmlns:a16="http://schemas.microsoft.com/office/drawing/2014/main" val="10000"/>
                  </a:ext>
                </a:extLst>
              </a:tr>
              <a:tr h="352597">
                <a:tc>
                  <a:txBody>
                    <a:bodyPr/>
                    <a:lstStyle/>
                    <a:p>
                      <a:pPr algn="ctr"/>
                      <a:r>
                        <a:rPr lang="en-US" sz="1200" dirty="0"/>
                        <a:t>Stationary phase</a:t>
                      </a:r>
                    </a:p>
                  </a:txBody>
                  <a:tcPr/>
                </a:tc>
                <a:tc>
                  <a:txBody>
                    <a:bodyPr/>
                    <a:lstStyle/>
                    <a:p>
                      <a:pPr algn="ctr"/>
                      <a:r>
                        <a:rPr lang="en-US" sz="1200" dirty="0"/>
                        <a:t>CMPO/TBP (</a:t>
                      </a:r>
                      <a:r>
                        <a:rPr lang="en-US" sz="1200" dirty="0" err="1"/>
                        <a:t>ρ</a:t>
                      </a:r>
                      <a:r>
                        <a:rPr lang="en-US" sz="1200" dirty="0"/>
                        <a:t>= 0.37 </a:t>
                      </a:r>
                      <a:r>
                        <a:rPr lang="en-US" sz="1200" dirty="0" err="1"/>
                        <a:t>g/mL</a:t>
                      </a:r>
                      <a:r>
                        <a:rPr lang="en-US" sz="1200" dirty="0"/>
                        <a:t>)</a:t>
                      </a:r>
                    </a:p>
                  </a:txBody>
                  <a:tcPr/>
                </a:tc>
                <a:extLst>
                  <a:ext uri="{0D108BD9-81ED-4DB2-BD59-A6C34878D82A}">
                    <a16:rowId xmlns:a16="http://schemas.microsoft.com/office/drawing/2014/main" val="10001"/>
                  </a:ext>
                </a:extLst>
              </a:tr>
              <a:tr h="352597">
                <a:tc>
                  <a:txBody>
                    <a:bodyPr/>
                    <a:lstStyle/>
                    <a:p>
                      <a:pPr algn="ctr"/>
                      <a:r>
                        <a:rPr lang="en-US" sz="1200" dirty="0"/>
                        <a:t>Inert support</a:t>
                      </a:r>
                    </a:p>
                  </a:txBody>
                  <a:tcPr/>
                </a:tc>
                <a:tc>
                  <a:txBody>
                    <a:bodyPr/>
                    <a:lstStyle/>
                    <a:p>
                      <a:pPr algn="ctr"/>
                      <a:endParaRPr lang="en-US" sz="1200" dirty="0"/>
                    </a:p>
                  </a:txBody>
                  <a:tcPr/>
                </a:tc>
                <a:extLst>
                  <a:ext uri="{0D108BD9-81ED-4DB2-BD59-A6C34878D82A}">
                    <a16:rowId xmlns:a16="http://schemas.microsoft.com/office/drawing/2014/main" val="10002"/>
                  </a:ext>
                </a:extLst>
              </a:tr>
              <a:tr h="587662">
                <a:tc>
                  <a:txBody>
                    <a:bodyPr/>
                    <a:lstStyle/>
                    <a:p>
                      <a:pPr algn="ctr"/>
                      <a:r>
                        <a:rPr lang="en-US" sz="1200" dirty="0"/>
                        <a:t>Grain dimension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t>100-150 </a:t>
                      </a:r>
                      <a:r>
                        <a:rPr lang="en-US" sz="1200" dirty="0" err="1"/>
                        <a:t>μm</a:t>
                      </a:r>
                      <a:endParaRPr lang="en-US" sz="1200" dirty="0"/>
                    </a:p>
                    <a:p>
                      <a:pPr algn="ctr"/>
                      <a:endParaRPr lang="en-US" sz="1200" dirty="0"/>
                    </a:p>
                  </a:txBody>
                  <a:tcPr/>
                </a:tc>
                <a:extLst>
                  <a:ext uri="{0D108BD9-81ED-4DB2-BD59-A6C34878D82A}">
                    <a16:rowId xmlns:a16="http://schemas.microsoft.com/office/drawing/2014/main" val="10003"/>
                  </a:ext>
                </a:extLst>
              </a:tr>
              <a:tr h="352597">
                <a:tc>
                  <a:txBody>
                    <a:bodyPr/>
                    <a:lstStyle/>
                    <a:p>
                      <a:pPr algn="ctr"/>
                      <a:r>
                        <a:rPr lang="en-US" sz="1200" dirty="0"/>
                        <a:t>CMPO content</a:t>
                      </a:r>
                    </a:p>
                  </a:txBody>
                  <a:tcPr/>
                </a:tc>
                <a:tc>
                  <a:txBody>
                    <a:bodyPr/>
                    <a:lstStyle/>
                    <a:p>
                      <a:pPr algn="ctr"/>
                      <a:endParaRPr lang="en-US" sz="1200" dirty="0"/>
                    </a:p>
                  </a:txBody>
                  <a:tcPr/>
                </a:tc>
                <a:extLst>
                  <a:ext uri="{0D108BD9-81ED-4DB2-BD59-A6C34878D82A}">
                    <a16:rowId xmlns:a16="http://schemas.microsoft.com/office/drawing/2014/main" val="10004"/>
                  </a:ext>
                </a:extLst>
              </a:tr>
              <a:tr h="352597">
                <a:tc>
                  <a:txBody>
                    <a:bodyPr/>
                    <a:lstStyle/>
                    <a:p>
                      <a:pPr algn="ctr"/>
                      <a:r>
                        <a:rPr lang="en-US" sz="1200" dirty="0"/>
                        <a:t>Vs</a:t>
                      </a:r>
                    </a:p>
                  </a:txBody>
                  <a:tcPr/>
                </a:tc>
                <a:tc>
                  <a:txBody>
                    <a:bodyPr/>
                    <a:lstStyle/>
                    <a:p>
                      <a:pPr algn="ctr"/>
                      <a:endParaRPr lang="en-US" sz="1200" dirty="0"/>
                    </a:p>
                  </a:txBody>
                  <a:tcPr/>
                </a:tc>
                <a:extLst>
                  <a:ext uri="{0D108BD9-81ED-4DB2-BD59-A6C34878D82A}">
                    <a16:rowId xmlns:a16="http://schemas.microsoft.com/office/drawing/2014/main" val="10005"/>
                  </a:ext>
                </a:extLst>
              </a:tr>
              <a:tr h="352597">
                <a:tc>
                  <a:txBody>
                    <a:bodyPr/>
                    <a:lstStyle/>
                    <a:p>
                      <a:pPr algn="ctr"/>
                      <a:r>
                        <a:rPr lang="en-US" sz="1200" dirty="0"/>
                        <a:t>Vs/</a:t>
                      </a:r>
                      <a:r>
                        <a:rPr lang="en-US" sz="1200" dirty="0" err="1"/>
                        <a:t>Vm</a:t>
                      </a:r>
                      <a:endParaRPr lang="en-US" sz="1200" dirty="0"/>
                    </a:p>
                  </a:txBody>
                  <a:tcPr/>
                </a:tc>
                <a:tc>
                  <a:txBody>
                    <a:bodyPr/>
                    <a:lstStyle/>
                    <a:p>
                      <a:pPr algn="ctr"/>
                      <a:endParaRPr lang="en-US" sz="1200" dirty="0"/>
                    </a:p>
                  </a:txBody>
                  <a:tcPr/>
                </a:tc>
                <a:extLst>
                  <a:ext uri="{0D108BD9-81ED-4DB2-BD59-A6C34878D82A}">
                    <a16:rowId xmlns:a16="http://schemas.microsoft.com/office/drawing/2014/main" val="10006"/>
                  </a:ext>
                </a:extLst>
              </a:tr>
              <a:tr h="352597">
                <a:tc>
                  <a:txBody>
                    <a:bodyPr/>
                    <a:lstStyle/>
                    <a:p>
                      <a:pPr algn="ctr"/>
                      <a:r>
                        <a:rPr lang="en-US" sz="1200" dirty="0" err="1"/>
                        <a:t>Vm</a:t>
                      </a:r>
                      <a:r>
                        <a:rPr lang="en-US" sz="1200" dirty="0"/>
                        <a:t> (FCV)</a:t>
                      </a:r>
                    </a:p>
                  </a:txBody>
                  <a:tcPr/>
                </a:tc>
                <a:tc>
                  <a:txBody>
                    <a:bodyPr/>
                    <a:lstStyle/>
                    <a:p>
                      <a:pPr algn="ctr"/>
                      <a:endParaRPr lang="en-US" sz="1200" dirty="0"/>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887EB3-5F47-4D34-A3FA-6E61BBDEB732}" type="datetime1">
              <a:rPr lang="en-GB" smtClean="0"/>
              <a:t>23/09/2022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144000" y="6356350"/>
            <a:ext cx="2743200" cy="365125"/>
          </a:xfrm>
        </p:spPr>
        <p:txBody>
          <a:bodyPr/>
          <a:lstStyle/>
          <a:p>
            <a:fld id="{38CD50FC-1F7B-4D43-A54A-AD4D805142E5}" type="slidenum">
              <a:rPr lang="en-US" smtClean="0"/>
              <a:pPr/>
              <a:t>32</a:t>
            </a:fld>
            <a:endParaRPr lang="en-US" dirty="0"/>
          </a:p>
        </p:txBody>
      </p:sp>
      <p:pic>
        <p:nvPicPr>
          <p:cNvPr id="5" name="Picture 4" descr="chromatography.jpg"/>
          <p:cNvPicPr>
            <a:picLocks noChangeAspect="1"/>
          </p:cNvPicPr>
          <p:nvPr/>
        </p:nvPicPr>
        <p:blipFill>
          <a:blip r:embed="rId2"/>
          <a:stretch>
            <a:fillRect/>
          </a:stretch>
        </p:blipFill>
        <p:spPr>
          <a:xfrm>
            <a:off x="8324850" y="2984563"/>
            <a:ext cx="2667000" cy="3554349"/>
          </a:xfrm>
          <a:prstGeom prst="rect">
            <a:avLst/>
          </a:prstGeom>
        </p:spPr>
      </p:pic>
      <p:pic>
        <p:nvPicPr>
          <p:cNvPr id="6" name="Picture 5" descr="copper.jpg"/>
          <p:cNvPicPr>
            <a:picLocks noChangeAspect="1"/>
          </p:cNvPicPr>
          <p:nvPr/>
        </p:nvPicPr>
        <p:blipFill>
          <a:blip r:embed="rId3"/>
          <a:stretch>
            <a:fillRect/>
          </a:stretch>
        </p:blipFill>
        <p:spPr>
          <a:xfrm>
            <a:off x="8767762" y="428202"/>
            <a:ext cx="1781176" cy="2373798"/>
          </a:xfrm>
          <a:prstGeom prst="rect">
            <a:avLst/>
          </a:prstGeom>
        </p:spPr>
      </p:pic>
      <p:sp>
        <p:nvSpPr>
          <p:cNvPr id="7" name="TextBox 6"/>
          <p:cNvSpPr txBox="1"/>
          <p:nvPr/>
        </p:nvSpPr>
        <p:spPr>
          <a:xfrm>
            <a:off x="942975" y="1380250"/>
            <a:ext cx="6934200" cy="2246769"/>
          </a:xfrm>
          <a:prstGeom prst="rect">
            <a:avLst/>
          </a:prstGeom>
          <a:noFill/>
        </p:spPr>
        <p:txBody>
          <a:bodyPr wrap="square" rtlCol="0">
            <a:spAutoFit/>
          </a:bodyPr>
          <a:lstStyle/>
          <a:p>
            <a:pPr>
              <a:buFontTx/>
              <a:buChar char="-"/>
            </a:pPr>
            <a:r>
              <a:rPr lang="en-US" sz="2000" dirty="0"/>
              <a:t> Work in clean room (class 1000-ISO6)</a:t>
            </a:r>
          </a:p>
          <a:p>
            <a:pPr>
              <a:buFontTx/>
              <a:buChar char="-"/>
            </a:pPr>
            <a:endParaRPr lang="en-US" sz="2000" dirty="0"/>
          </a:p>
          <a:p>
            <a:pPr>
              <a:buFontTx/>
              <a:buChar char="-"/>
            </a:pPr>
            <a:r>
              <a:rPr lang="en-US" sz="2000" dirty="0"/>
              <a:t>Preliminary cleaning of all vials and </a:t>
            </a:r>
            <a:r>
              <a:rPr lang="en-US" sz="2000" dirty="0" err="1"/>
              <a:t>labware</a:t>
            </a:r>
            <a:r>
              <a:rPr lang="en-US" sz="2000" dirty="0"/>
              <a:t> involved in the analysis (10% UP HNO3 solutions + rinsing with </a:t>
            </a:r>
            <a:r>
              <a:rPr lang="en-US" sz="2000" dirty="0" err="1"/>
              <a:t>MilliQ</a:t>
            </a:r>
            <a:r>
              <a:rPr lang="en-US" sz="2000" dirty="0"/>
              <a:t> - 18.2 MΩ*cm – water)</a:t>
            </a:r>
          </a:p>
          <a:p>
            <a:pPr>
              <a:buFontTx/>
              <a:buChar char="-"/>
            </a:pPr>
            <a:endParaRPr lang="en-US" sz="2000" dirty="0"/>
          </a:p>
          <a:p>
            <a:pPr>
              <a:buFontTx/>
              <a:buChar char="-"/>
            </a:pPr>
            <a:r>
              <a:rPr lang="en-US" sz="2000" dirty="0"/>
              <a:t> Dissolution in UP HNO</a:t>
            </a:r>
            <a:r>
              <a:rPr lang="en-US" sz="2000" baseline="-25000" dirty="0"/>
              <a:t>3</a:t>
            </a:r>
            <a:r>
              <a:rPr lang="en-US" sz="2000" dirty="0"/>
              <a:t> solution</a:t>
            </a:r>
          </a:p>
        </p:txBody>
      </p:sp>
      <p:sp>
        <p:nvSpPr>
          <p:cNvPr id="8" name="TextBox 7"/>
          <p:cNvSpPr txBox="1"/>
          <p:nvPr/>
        </p:nvSpPr>
        <p:spPr>
          <a:xfrm>
            <a:off x="923924" y="3955458"/>
            <a:ext cx="5981700" cy="1015663"/>
          </a:xfrm>
          <a:prstGeom prst="rect">
            <a:avLst/>
          </a:prstGeom>
          <a:noFill/>
        </p:spPr>
        <p:txBody>
          <a:bodyPr wrap="square" rtlCol="0">
            <a:spAutoFit/>
          </a:bodyPr>
          <a:lstStyle/>
          <a:p>
            <a:pPr>
              <a:buFontTx/>
              <a:buChar char="-"/>
            </a:pPr>
            <a:r>
              <a:rPr lang="en-US" sz="2000" dirty="0"/>
              <a:t> Several controlled etching steps: removal of likely contaminated surface and bulk analysis / depth profile  </a:t>
            </a:r>
          </a:p>
          <a:p>
            <a:endParaRPr lang="en-US" sz="2000" dirty="0"/>
          </a:p>
        </p:txBody>
      </p:sp>
      <p:sp>
        <p:nvSpPr>
          <p:cNvPr id="14" name="TextBox 13"/>
          <p:cNvSpPr txBox="1"/>
          <p:nvPr/>
        </p:nvSpPr>
        <p:spPr>
          <a:xfrm>
            <a:off x="2447925" y="136525"/>
            <a:ext cx="5210175" cy="58477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5B5B98"/>
                </a:solidFill>
                <a:latin typeface="+mj-lt"/>
                <a:cs typeface="Arial" charset="0"/>
              </a:rPr>
              <a:t>Experimental</a:t>
            </a:r>
          </a:p>
        </p:txBody>
      </p:sp>
      <p:sp>
        <p:nvSpPr>
          <p:cNvPr id="15" name="TextBox 14"/>
          <p:cNvSpPr txBox="1"/>
          <p:nvPr/>
        </p:nvSpPr>
        <p:spPr>
          <a:xfrm>
            <a:off x="923924" y="4991586"/>
            <a:ext cx="6505576" cy="707886"/>
          </a:xfrm>
          <a:prstGeom prst="rect">
            <a:avLst/>
          </a:prstGeom>
          <a:noFill/>
        </p:spPr>
        <p:txBody>
          <a:bodyPr wrap="square" rtlCol="0">
            <a:spAutoFit/>
          </a:bodyPr>
          <a:lstStyle/>
          <a:p>
            <a:r>
              <a:rPr lang="en-US" sz="2000" dirty="0"/>
              <a:t>- </a:t>
            </a:r>
            <a:r>
              <a:rPr lang="en-US" sz="2000" dirty="0" err="1"/>
              <a:t>Analytes</a:t>
            </a:r>
            <a:r>
              <a:rPr lang="en-US" sz="2000" dirty="0"/>
              <a:t> separation and pre-concentration using extraction chromatographic columns loaded with selective resins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CF1D9E-F25D-4899-B7DF-671AE9C89E21}" type="datetime1">
              <a:rPr lang="en-GB" smtClean="0"/>
              <a:t>23/09/2022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CD50FC-1F7B-4D43-A54A-AD4D805142E5}" type="slidenum">
              <a:rPr lang="en-US" smtClean="0"/>
              <a:pPr/>
              <a:t>33</a:t>
            </a:fld>
            <a:endParaRPr lang="en-US"/>
          </a:p>
        </p:txBody>
      </p:sp>
      <p:sp>
        <p:nvSpPr>
          <p:cNvPr id="5" name="TextBox 4"/>
          <p:cNvSpPr txBox="1"/>
          <p:nvPr/>
        </p:nvSpPr>
        <p:spPr>
          <a:xfrm>
            <a:off x="2657475" y="155355"/>
            <a:ext cx="4057650" cy="584775"/>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b="1" dirty="0">
                <a:solidFill>
                  <a:srgbClr val="5B5B98"/>
                </a:solidFill>
                <a:latin typeface="+mj-lt"/>
                <a:cs typeface="Arial" charset="0"/>
              </a:rPr>
              <a:t>TRU results</a:t>
            </a:r>
          </a:p>
        </p:txBody>
      </p:sp>
      <p:sp>
        <p:nvSpPr>
          <p:cNvPr id="7" name="Segnaposto contenuto 2"/>
          <p:cNvSpPr txBox="1">
            <a:spLocks/>
          </p:cNvSpPr>
          <p:nvPr/>
        </p:nvSpPr>
        <p:spPr bwMode="auto">
          <a:xfrm>
            <a:off x="1203325" y="1950403"/>
            <a:ext cx="4856163" cy="2745422"/>
          </a:xfrm>
          <a:prstGeom prst="rect">
            <a:avLst/>
          </a:prstGeom>
          <a:noFill/>
          <a:ln w="15875">
            <a:solidFill>
              <a:schemeClr val="accent2">
                <a:lumMod val="50000"/>
              </a:schemeClr>
            </a:solidFill>
            <a:miter lim="800000"/>
            <a:headEnd/>
            <a:tailEnd/>
          </a:ln>
          <a:effectLst/>
        </p:spPr>
        <p:txBody>
          <a:bodyPr>
            <a:prstTxWarp prst="textNoShape">
              <a:avLst/>
            </a:prstTxWarp>
          </a:bodyPr>
          <a:lstStyle/>
          <a:p>
            <a:pPr marL="0" lvl="2">
              <a:spcBef>
                <a:spcPct val="20000"/>
              </a:spcBef>
            </a:pPr>
            <a:r>
              <a:rPr lang="it-IT" sz="2000" dirty="0" err="1">
                <a:solidFill>
                  <a:srgbClr val="004E6D"/>
                </a:solidFill>
              </a:rPr>
              <a:t>Th</a:t>
            </a:r>
            <a:r>
              <a:rPr lang="it-IT" sz="2000" dirty="0">
                <a:solidFill>
                  <a:srgbClr val="004E6D"/>
                </a:solidFill>
              </a:rPr>
              <a:t> and </a:t>
            </a:r>
            <a:r>
              <a:rPr lang="it-IT" sz="2000" dirty="0" err="1">
                <a:solidFill>
                  <a:srgbClr val="004E6D"/>
                </a:solidFill>
              </a:rPr>
              <a:t>U</a:t>
            </a:r>
            <a:r>
              <a:rPr lang="it-IT" sz="2000" dirty="0">
                <a:solidFill>
                  <a:srgbClr val="004E6D"/>
                </a:solidFill>
              </a:rPr>
              <a:t> </a:t>
            </a:r>
            <a:r>
              <a:rPr lang="it-IT" sz="2000" dirty="0" err="1">
                <a:solidFill>
                  <a:srgbClr val="004E6D"/>
                </a:solidFill>
              </a:rPr>
              <a:t>chromatographic</a:t>
            </a:r>
            <a:r>
              <a:rPr lang="it-IT" sz="2000" dirty="0">
                <a:solidFill>
                  <a:srgbClr val="004E6D"/>
                </a:solidFill>
              </a:rPr>
              <a:t> </a:t>
            </a:r>
            <a:r>
              <a:rPr lang="it-IT" sz="2000" dirty="0" err="1">
                <a:solidFill>
                  <a:srgbClr val="004E6D"/>
                </a:solidFill>
              </a:rPr>
              <a:t>extraction</a:t>
            </a:r>
            <a:r>
              <a:rPr lang="it-IT" sz="2000" dirty="0">
                <a:solidFill>
                  <a:srgbClr val="004E6D"/>
                </a:solidFill>
              </a:rPr>
              <a:t>:</a:t>
            </a:r>
          </a:p>
          <a:p>
            <a:pPr marL="0" lvl="2">
              <a:spcBef>
                <a:spcPct val="20000"/>
              </a:spcBef>
              <a:buFontTx/>
              <a:buAutoNum type="arabicPeriod"/>
            </a:pPr>
            <a:r>
              <a:rPr lang="it-IT" sz="2000" dirty="0" err="1">
                <a:solidFill>
                  <a:srgbClr val="FF0000"/>
                </a:solidFill>
              </a:rPr>
              <a:t>Resin</a:t>
            </a:r>
            <a:r>
              <a:rPr lang="it-IT" sz="2000" dirty="0">
                <a:solidFill>
                  <a:srgbClr val="FF0000"/>
                </a:solidFill>
              </a:rPr>
              <a:t> </a:t>
            </a:r>
            <a:r>
              <a:rPr lang="it-IT" sz="2000" dirty="0" err="1">
                <a:solidFill>
                  <a:srgbClr val="FF0000"/>
                </a:solidFill>
              </a:rPr>
              <a:t>pre-wash</a:t>
            </a:r>
            <a:r>
              <a:rPr lang="it-IT" sz="2000" dirty="0">
                <a:solidFill>
                  <a:srgbClr val="FF0000"/>
                </a:solidFill>
              </a:rPr>
              <a:t> and </a:t>
            </a:r>
            <a:r>
              <a:rPr lang="it-IT" sz="2000" dirty="0" err="1">
                <a:solidFill>
                  <a:srgbClr val="FF0000"/>
                </a:solidFill>
              </a:rPr>
              <a:t>conditioning</a:t>
            </a:r>
            <a:r>
              <a:rPr lang="it-IT" sz="2000" dirty="0">
                <a:solidFill>
                  <a:srgbClr val="FF0000"/>
                </a:solidFill>
              </a:rPr>
              <a:t> (0.1M </a:t>
            </a:r>
            <a:r>
              <a:rPr lang="it-IT" sz="2000" dirty="0" err="1">
                <a:solidFill>
                  <a:srgbClr val="FF0000"/>
                </a:solidFill>
              </a:rPr>
              <a:t>ammonium</a:t>
            </a:r>
            <a:r>
              <a:rPr lang="it-IT" sz="2000" dirty="0">
                <a:solidFill>
                  <a:srgbClr val="FF0000"/>
                </a:solidFill>
              </a:rPr>
              <a:t> </a:t>
            </a:r>
            <a:r>
              <a:rPr lang="it-IT" sz="2000" dirty="0" err="1">
                <a:solidFill>
                  <a:srgbClr val="FF0000"/>
                </a:solidFill>
              </a:rPr>
              <a:t>oxalate</a:t>
            </a:r>
            <a:r>
              <a:rPr lang="it-IT" sz="2000" dirty="0">
                <a:solidFill>
                  <a:srgbClr val="FF0000"/>
                </a:solidFill>
              </a:rPr>
              <a:t>)</a:t>
            </a:r>
            <a:endParaRPr lang="it-IT" sz="2000" dirty="0">
              <a:solidFill>
                <a:schemeClr val="accent2">
                  <a:lumMod val="50000"/>
                </a:schemeClr>
              </a:solidFill>
            </a:endParaRPr>
          </a:p>
          <a:p>
            <a:pPr marL="0" lvl="2">
              <a:spcBef>
                <a:spcPct val="20000"/>
              </a:spcBef>
              <a:buFontTx/>
              <a:buAutoNum type="arabicPeriod"/>
            </a:pPr>
            <a:r>
              <a:rPr lang="it-IT" sz="2000" dirty="0">
                <a:solidFill>
                  <a:schemeClr val="accent2">
                    <a:lumMod val="50000"/>
                  </a:schemeClr>
                </a:solidFill>
              </a:rPr>
              <a:t> </a:t>
            </a:r>
            <a:r>
              <a:rPr lang="it-IT" sz="2000" dirty="0" err="1">
                <a:solidFill>
                  <a:schemeClr val="accent2">
                    <a:lumMod val="50000"/>
                  </a:schemeClr>
                </a:solidFill>
              </a:rPr>
              <a:t>Rinse</a:t>
            </a:r>
            <a:r>
              <a:rPr lang="it-IT" sz="2000" dirty="0">
                <a:solidFill>
                  <a:schemeClr val="accent2">
                    <a:lumMod val="50000"/>
                  </a:schemeClr>
                </a:solidFill>
              </a:rPr>
              <a:t> (4M HNO3, </a:t>
            </a:r>
            <a:r>
              <a:rPr lang="it-IT" sz="2000" dirty="0" err="1">
                <a:solidFill>
                  <a:schemeClr val="accent2">
                    <a:lumMod val="50000"/>
                  </a:schemeClr>
                </a:solidFill>
              </a:rPr>
              <a:t>5</a:t>
            </a:r>
            <a:r>
              <a:rPr lang="it-IT" sz="2000" dirty="0">
                <a:solidFill>
                  <a:schemeClr val="accent2">
                    <a:lumMod val="50000"/>
                  </a:schemeClr>
                </a:solidFill>
              </a:rPr>
              <a:t> </a:t>
            </a:r>
            <a:r>
              <a:rPr lang="it-IT" sz="2000" dirty="0" err="1">
                <a:solidFill>
                  <a:schemeClr val="accent2">
                    <a:lumMod val="50000"/>
                  </a:schemeClr>
                </a:solidFill>
              </a:rPr>
              <a:t>mL</a:t>
            </a:r>
            <a:r>
              <a:rPr lang="it-IT" sz="2000" dirty="0">
                <a:solidFill>
                  <a:schemeClr val="accent2">
                    <a:lumMod val="50000"/>
                  </a:schemeClr>
                </a:solidFill>
              </a:rPr>
              <a:t>)</a:t>
            </a:r>
          </a:p>
          <a:p>
            <a:pPr marL="0" lvl="2">
              <a:spcBef>
                <a:spcPct val="20000"/>
              </a:spcBef>
              <a:buFontTx/>
              <a:buAutoNum type="arabicPeriod"/>
            </a:pPr>
            <a:r>
              <a:rPr lang="it-IT" sz="2000" dirty="0">
                <a:solidFill>
                  <a:schemeClr val="accent2">
                    <a:lumMod val="50000"/>
                  </a:schemeClr>
                </a:solidFill>
              </a:rPr>
              <a:t> Sample </a:t>
            </a:r>
            <a:r>
              <a:rPr lang="it-IT" sz="2000" dirty="0" err="1">
                <a:solidFill>
                  <a:schemeClr val="accent2">
                    <a:lumMod val="50000"/>
                  </a:schemeClr>
                </a:solidFill>
              </a:rPr>
              <a:t>load</a:t>
            </a:r>
            <a:r>
              <a:rPr lang="it-IT" sz="2000" dirty="0">
                <a:solidFill>
                  <a:schemeClr val="accent2">
                    <a:lumMod val="50000"/>
                  </a:schemeClr>
                </a:solidFill>
              </a:rPr>
              <a:t> (1</a:t>
            </a:r>
            <a:r>
              <a:rPr lang="it-IT" sz="2000" dirty="0">
                <a:solidFill>
                  <a:srgbClr val="004E6D"/>
                </a:solidFill>
              </a:rPr>
              <a:t>0 </a:t>
            </a:r>
            <a:r>
              <a:rPr lang="it-IT" sz="2000" dirty="0" err="1">
                <a:solidFill>
                  <a:srgbClr val="004E6D"/>
                </a:solidFill>
              </a:rPr>
              <a:t>mL</a:t>
            </a:r>
            <a:r>
              <a:rPr lang="it-IT" sz="2000" dirty="0">
                <a:solidFill>
                  <a:srgbClr val="004E6D"/>
                </a:solidFill>
              </a:rPr>
              <a:t>) </a:t>
            </a:r>
          </a:p>
          <a:p>
            <a:pPr marL="0" lvl="2">
              <a:spcBef>
                <a:spcPct val="20000"/>
              </a:spcBef>
              <a:buFontTx/>
              <a:buAutoNum type="arabicPeriod"/>
            </a:pPr>
            <a:r>
              <a:rPr lang="it-IT" sz="2000" dirty="0">
                <a:solidFill>
                  <a:srgbClr val="004E6D"/>
                </a:solidFill>
              </a:rPr>
              <a:t> </a:t>
            </a:r>
            <a:r>
              <a:rPr lang="it-IT" sz="2000" dirty="0" err="1">
                <a:solidFill>
                  <a:srgbClr val="004E6D"/>
                </a:solidFill>
              </a:rPr>
              <a:t>Rinse</a:t>
            </a:r>
            <a:r>
              <a:rPr lang="it-IT" sz="2000" dirty="0">
                <a:solidFill>
                  <a:srgbClr val="004E6D"/>
                </a:solidFill>
              </a:rPr>
              <a:t> (4M HNO3, </a:t>
            </a:r>
            <a:r>
              <a:rPr lang="it-IT" sz="2000" dirty="0" err="1">
                <a:solidFill>
                  <a:srgbClr val="004E6D"/>
                </a:solidFill>
              </a:rPr>
              <a:t>5</a:t>
            </a:r>
            <a:r>
              <a:rPr lang="it-IT" sz="2000" dirty="0">
                <a:solidFill>
                  <a:srgbClr val="004E6D"/>
                </a:solidFill>
              </a:rPr>
              <a:t> </a:t>
            </a:r>
            <a:r>
              <a:rPr lang="it-IT" sz="2000" dirty="0" err="1">
                <a:solidFill>
                  <a:srgbClr val="004E6D"/>
                </a:solidFill>
              </a:rPr>
              <a:t>mL</a:t>
            </a:r>
            <a:r>
              <a:rPr lang="it-IT" sz="2000" dirty="0">
                <a:solidFill>
                  <a:srgbClr val="004E6D"/>
                </a:solidFill>
              </a:rPr>
              <a:t>)</a:t>
            </a:r>
          </a:p>
          <a:p>
            <a:pPr marL="0" lvl="2">
              <a:spcBef>
                <a:spcPct val="20000"/>
              </a:spcBef>
              <a:buFontTx/>
              <a:buAutoNum type="arabicPeriod"/>
            </a:pPr>
            <a:r>
              <a:rPr lang="it-IT" sz="2000" dirty="0">
                <a:solidFill>
                  <a:srgbClr val="004E6D"/>
                </a:solidFill>
              </a:rPr>
              <a:t> </a:t>
            </a:r>
            <a:r>
              <a:rPr lang="it-IT" sz="2000" dirty="0" err="1">
                <a:solidFill>
                  <a:srgbClr val="004E6D"/>
                </a:solidFill>
              </a:rPr>
              <a:t>Th</a:t>
            </a:r>
            <a:r>
              <a:rPr lang="it-IT" sz="2000" dirty="0">
                <a:solidFill>
                  <a:srgbClr val="004E6D"/>
                </a:solidFill>
              </a:rPr>
              <a:t> and </a:t>
            </a:r>
            <a:r>
              <a:rPr lang="it-IT" sz="2000" dirty="0" err="1">
                <a:solidFill>
                  <a:srgbClr val="004E6D"/>
                </a:solidFill>
              </a:rPr>
              <a:t>U</a:t>
            </a:r>
            <a:r>
              <a:rPr lang="it-IT" sz="2000" dirty="0">
                <a:solidFill>
                  <a:srgbClr val="004E6D"/>
                </a:solidFill>
              </a:rPr>
              <a:t> </a:t>
            </a:r>
            <a:r>
              <a:rPr lang="it-IT" sz="2000" dirty="0" err="1">
                <a:solidFill>
                  <a:srgbClr val="004E6D"/>
                </a:solidFill>
              </a:rPr>
              <a:t>elution</a:t>
            </a:r>
            <a:r>
              <a:rPr lang="it-IT" sz="2000" dirty="0">
                <a:solidFill>
                  <a:srgbClr val="004E6D"/>
                </a:solidFill>
              </a:rPr>
              <a:t> (0.1M </a:t>
            </a:r>
            <a:r>
              <a:rPr lang="it-IT" sz="2000" dirty="0" err="1">
                <a:solidFill>
                  <a:srgbClr val="004E6D"/>
                </a:solidFill>
              </a:rPr>
              <a:t>ammonium</a:t>
            </a:r>
            <a:r>
              <a:rPr lang="it-IT" sz="2000" dirty="0">
                <a:solidFill>
                  <a:srgbClr val="004E6D"/>
                </a:solidFill>
              </a:rPr>
              <a:t> </a:t>
            </a:r>
            <a:r>
              <a:rPr lang="it-IT" sz="2000" dirty="0" err="1">
                <a:solidFill>
                  <a:srgbClr val="004E6D"/>
                </a:solidFill>
              </a:rPr>
              <a:t>oxalate</a:t>
            </a:r>
            <a:r>
              <a:rPr lang="it-IT" sz="2000" dirty="0">
                <a:solidFill>
                  <a:srgbClr val="004E6D"/>
                </a:solidFill>
              </a:rPr>
              <a:t> 10 </a:t>
            </a:r>
            <a:r>
              <a:rPr lang="it-IT" sz="2000" dirty="0" err="1">
                <a:solidFill>
                  <a:srgbClr val="004E6D"/>
                </a:solidFill>
              </a:rPr>
              <a:t>mL</a:t>
            </a:r>
            <a:r>
              <a:rPr lang="it-IT" sz="2000" dirty="0">
                <a:solidFill>
                  <a:srgbClr val="004E6D"/>
                </a:solidFill>
              </a:rPr>
              <a:t>) </a:t>
            </a:r>
            <a:endParaRPr lang="en-US" sz="2000" dirty="0"/>
          </a:p>
          <a:p>
            <a:pPr>
              <a:spcBef>
                <a:spcPct val="20000"/>
              </a:spcBef>
            </a:pPr>
            <a:endParaRPr lang="en-US" sz="2000" dirty="0"/>
          </a:p>
        </p:txBody>
      </p:sp>
      <p:sp>
        <p:nvSpPr>
          <p:cNvPr id="8" name="Segnaposto contenuto 2"/>
          <p:cNvSpPr txBox="1">
            <a:spLocks/>
          </p:cNvSpPr>
          <p:nvPr/>
        </p:nvSpPr>
        <p:spPr bwMode="auto">
          <a:xfrm>
            <a:off x="1123951" y="999490"/>
            <a:ext cx="3238500" cy="950913"/>
          </a:xfrm>
          <a:prstGeom prst="rect">
            <a:avLst/>
          </a:prstGeom>
          <a:noFill/>
          <a:ln w="9525">
            <a:noFill/>
            <a:miter lim="800000"/>
            <a:headEnd/>
            <a:tailEnd/>
          </a:ln>
          <a:effectLst/>
        </p:spPr>
        <p:txBody>
          <a:bodyPr>
            <a:prstTxWarp prst="textNoShape">
              <a:avLst/>
            </a:prstTxWarp>
          </a:bodyPr>
          <a:lstStyle/>
          <a:p>
            <a:pPr marL="0" lvl="2">
              <a:spcBef>
                <a:spcPct val="20000"/>
              </a:spcBef>
            </a:pPr>
            <a:r>
              <a:rPr lang="it-IT" sz="2000" dirty="0"/>
              <a:t>Sample </a:t>
            </a:r>
            <a:r>
              <a:rPr lang="it-IT" sz="2000" dirty="0" err="1"/>
              <a:t>solution</a:t>
            </a:r>
            <a:r>
              <a:rPr lang="it-IT" sz="2000" dirty="0"/>
              <a:t>:</a:t>
            </a:r>
          </a:p>
          <a:p>
            <a:pPr marL="0" lvl="2">
              <a:spcBef>
                <a:spcPct val="20000"/>
              </a:spcBef>
            </a:pPr>
            <a:r>
              <a:rPr lang="it-IT" sz="2000" dirty="0"/>
              <a:t>10% Cu in 4M HNO3</a:t>
            </a:r>
            <a:endParaRPr lang="en-US" sz="2000" dirty="0"/>
          </a:p>
        </p:txBody>
      </p:sp>
      <p:sp>
        <p:nvSpPr>
          <p:cNvPr id="9" name="Segnaposto contenuto 2"/>
          <p:cNvSpPr txBox="1">
            <a:spLocks/>
          </p:cNvSpPr>
          <p:nvPr/>
        </p:nvSpPr>
        <p:spPr bwMode="auto">
          <a:xfrm>
            <a:off x="1123951" y="4849492"/>
            <a:ext cx="5127625" cy="950913"/>
          </a:xfrm>
          <a:prstGeom prst="rect">
            <a:avLst/>
          </a:prstGeom>
          <a:noFill/>
          <a:ln w="9525">
            <a:noFill/>
            <a:miter lim="800000"/>
            <a:headEnd/>
            <a:tailEnd/>
          </a:ln>
          <a:effectLst/>
        </p:spPr>
        <p:txBody>
          <a:bodyPr>
            <a:prstTxWarp prst="textNoShape">
              <a:avLst/>
            </a:prstTxWarp>
          </a:bodyPr>
          <a:lstStyle/>
          <a:p>
            <a:pPr marL="0" lvl="2">
              <a:spcBef>
                <a:spcPct val="20000"/>
              </a:spcBef>
            </a:pPr>
            <a:r>
              <a:rPr lang="it-IT" sz="2000" dirty="0" err="1"/>
              <a:t>Solution</a:t>
            </a:r>
            <a:r>
              <a:rPr lang="it-IT" sz="2000" dirty="0"/>
              <a:t> </a:t>
            </a:r>
            <a:r>
              <a:rPr lang="it-IT" sz="2000" dirty="0" err="1"/>
              <a:t>5</a:t>
            </a:r>
            <a:r>
              <a:rPr lang="it-IT" sz="2000" dirty="0"/>
              <a:t> </a:t>
            </a:r>
            <a:r>
              <a:rPr lang="it-IT" sz="2000" dirty="0" err="1"/>
              <a:t>analyzed</a:t>
            </a:r>
            <a:r>
              <a:rPr lang="it-IT" sz="2000" dirty="0"/>
              <a:t> </a:t>
            </a:r>
            <a:r>
              <a:rPr lang="it-IT" sz="2000" dirty="0" err="1"/>
              <a:t>undiluted</a:t>
            </a:r>
            <a:endParaRPr lang="it-IT" sz="2000" dirty="0"/>
          </a:p>
          <a:p>
            <a:pPr marL="0" lvl="2">
              <a:spcBef>
                <a:spcPct val="20000"/>
              </a:spcBef>
            </a:pPr>
            <a:r>
              <a:rPr lang="it-IT" sz="2000" dirty="0"/>
              <a:t>Total Dilution Factor: ≈</a:t>
            </a:r>
            <a:r>
              <a:rPr lang="it-IT" sz="2000" dirty="0">
                <a:latin typeface="Constantia (Body)"/>
                <a:cs typeface="Constantia (Body)"/>
              </a:rPr>
              <a:t>10</a:t>
            </a:r>
          </a:p>
          <a:p>
            <a:pPr marL="0" lvl="2">
              <a:spcBef>
                <a:spcPct val="20000"/>
              </a:spcBef>
            </a:pPr>
            <a:r>
              <a:rPr lang="it-IT" sz="2000" dirty="0">
                <a:cs typeface="Constantia (Body)"/>
              </a:rPr>
              <a:t>(vs </a:t>
            </a:r>
            <a:r>
              <a:rPr lang="it-IT" sz="2000" dirty="0"/>
              <a:t>≈</a:t>
            </a:r>
            <a:r>
              <a:rPr lang="it-IT" sz="2000" dirty="0">
                <a:cs typeface="Constantia (Body)"/>
              </a:rPr>
              <a:t>1500 without pre-concentration) </a:t>
            </a:r>
          </a:p>
        </p:txBody>
      </p:sp>
      <p:graphicFrame>
        <p:nvGraphicFramePr>
          <p:cNvPr id="10" name="Table 9"/>
          <p:cNvGraphicFramePr>
            <a:graphicFrameLocks noGrp="1"/>
          </p:cNvGraphicFramePr>
          <p:nvPr>
            <p:extLst>
              <p:ext uri="{D42A27DB-BD31-4B8C-83A1-F6EECF244321}">
                <p14:modId xmlns:p14="http://schemas.microsoft.com/office/powerpoint/2010/main" val="3939371123"/>
              </p:ext>
            </p:extLst>
          </p:nvPr>
        </p:nvGraphicFramePr>
        <p:xfrm>
          <a:off x="7032626" y="615316"/>
          <a:ext cx="3395661" cy="1381760"/>
        </p:xfrm>
        <a:graphic>
          <a:graphicData uri="http://schemas.openxmlformats.org/drawingml/2006/table">
            <a:tbl>
              <a:tblPr firstRow="1" bandRow="1">
                <a:tableStyleId>{1FECB4D8-DB02-4DC6-A0A2-4F2EBAE1DC90}</a:tableStyleId>
              </a:tblPr>
              <a:tblGrid>
                <a:gridCol w="462280">
                  <a:extLst>
                    <a:ext uri="{9D8B030D-6E8A-4147-A177-3AD203B41FA5}">
                      <a16:colId xmlns:a16="http://schemas.microsoft.com/office/drawing/2014/main" val="20000"/>
                    </a:ext>
                  </a:extLst>
                </a:gridCol>
                <a:gridCol w="1518762">
                  <a:extLst>
                    <a:ext uri="{9D8B030D-6E8A-4147-A177-3AD203B41FA5}">
                      <a16:colId xmlns:a16="http://schemas.microsoft.com/office/drawing/2014/main" val="20001"/>
                    </a:ext>
                  </a:extLst>
                </a:gridCol>
                <a:gridCol w="1414619">
                  <a:extLst>
                    <a:ext uri="{9D8B030D-6E8A-4147-A177-3AD203B41FA5}">
                      <a16:colId xmlns:a16="http://schemas.microsoft.com/office/drawing/2014/main" val="20002"/>
                    </a:ext>
                  </a:extLst>
                </a:gridCol>
              </a:tblGrid>
              <a:tr h="370840">
                <a:tc>
                  <a:txBody>
                    <a:bodyPr/>
                    <a:lstStyle/>
                    <a:p>
                      <a:pPr algn="ctr"/>
                      <a:endParaRPr lang="en-US" dirty="0"/>
                    </a:p>
                  </a:txBody>
                  <a:tcPr/>
                </a:tc>
                <a:tc>
                  <a:txBody>
                    <a:bodyPr/>
                    <a:lstStyle/>
                    <a:p>
                      <a:pPr algn="ctr"/>
                      <a:r>
                        <a:rPr lang="en-US" dirty="0"/>
                        <a:t>DL* </a:t>
                      </a:r>
                    </a:p>
                    <a:p>
                      <a:pPr algn="ctr"/>
                      <a:r>
                        <a:rPr lang="en-US" dirty="0"/>
                        <a:t>(in solid Cu)</a:t>
                      </a:r>
                    </a:p>
                  </a:txBody>
                  <a:tcPr/>
                </a:tc>
                <a:tc>
                  <a:txBody>
                    <a:bodyPr/>
                    <a:lstStyle/>
                    <a:p>
                      <a:pPr algn="ctr"/>
                      <a:r>
                        <a:rPr lang="en-US" dirty="0"/>
                        <a:t>Recovery %</a:t>
                      </a:r>
                    </a:p>
                  </a:txBody>
                  <a:tcPr/>
                </a:tc>
                <a:extLst>
                  <a:ext uri="{0D108BD9-81ED-4DB2-BD59-A6C34878D82A}">
                    <a16:rowId xmlns:a16="http://schemas.microsoft.com/office/drawing/2014/main" val="10000"/>
                  </a:ext>
                </a:extLst>
              </a:tr>
              <a:tr h="370840">
                <a:tc>
                  <a:txBody>
                    <a:bodyPr/>
                    <a:lstStyle/>
                    <a:p>
                      <a:pPr algn="ctr"/>
                      <a:r>
                        <a:rPr lang="en-US" dirty="0" err="1"/>
                        <a:t>Th</a:t>
                      </a:r>
                      <a:endParaRPr lang="en-US" dirty="0"/>
                    </a:p>
                  </a:txBody>
                  <a:tcPr/>
                </a:tc>
                <a:tc>
                  <a:txBody>
                    <a:bodyPr/>
                    <a:lstStyle/>
                    <a:p>
                      <a:pPr algn="ctr"/>
                      <a:r>
                        <a:rPr lang="en-US" dirty="0">
                          <a:latin typeface="+mj-lt"/>
                        </a:rPr>
                        <a:t>2.6 </a:t>
                      </a:r>
                      <a:r>
                        <a:rPr lang="en-US" dirty="0" err="1">
                          <a:latin typeface="+mj-lt"/>
                        </a:rPr>
                        <a:t>ppt</a:t>
                      </a:r>
                      <a:endParaRPr lang="en-US" dirty="0">
                        <a:latin typeface="+mj-lt"/>
                      </a:endParaRPr>
                    </a:p>
                  </a:txBody>
                  <a:tcPr/>
                </a:tc>
                <a:tc>
                  <a:txBody>
                    <a:bodyPr/>
                    <a:lstStyle/>
                    <a:p>
                      <a:pPr algn="ctr"/>
                      <a:r>
                        <a:rPr lang="en-US" dirty="0">
                          <a:latin typeface="+mj-lt"/>
                        </a:rPr>
                        <a:t>90.0 ± 0.6</a:t>
                      </a:r>
                    </a:p>
                  </a:txBody>
                  <a:tcPr/>
                </a:tc>
                <a:extLst>
                  <a:ext uri="{0D108BD9-81ED-4DB2-BD59-A6C34878D82A}">
                    <a16:rowId xmlns:a16="http://schemas.microsoft.com/office/drawing/2014/main" val="10001"/>
                  </a:ext>
                </a:extLst>
              </a:tr>
              <a:tr h="370840">
                <a:tc>
                  <a:txBody>
                    <a:bodyPr/>
                    <a:lstStyle/>
                    <a:p>
                      <a:pPr algn="ctr"/>
                      <a:r>
                        <a:rPr lang="en-US" dirty="0"/>
                        <a:t>U</a:t>
                      </a:r>
                    </a:p>
                  </a:txBody>
                  <a:tcPr/>
                </a:tc>
                <a:tc>
                  <a:txBody>
                    <a:bodyPr/>
                    <a:lstStyle/>
                    <a:p>
                      <a:pPr algn="ctr"/>
                      <a:r>
                        <a:rPr lang="en-US" dirty="0">
                          <a:latin typeface="+mj-lt"/>
                        </a:rPr>
                        <a:t>0.8 </a:t>
                      </a:r>
                      <a:r>
                        <a:rPr lang="en-US" dirty="0" err="1">
                          <a:latin typeface="+mj-lt"/>
                        </a:rPr>
                        <a:t>ppt</a:t>
                      </a:r>
                      <a:endParaRPr lang="en-US" dirty="0">
                        <a:latin typeface="+mj-lt"/>
                      </a:endParaRPr>
                    </a:p>
                  </a:txBody>
                  <a:tcPr/>
                </a:tc>
                <a:tc>
                  <a:txBody>
                    <a:bodyPr/>
                    <a:lstStyle/>
                    <a:p>
                      <a:pPr algn="ctr"/>
                      <a:r>
                        <a:rPr lang="en-US" dirty="0">
                          <a:latin typeface="+mj-lt"/>
                        </a:rPr>
                        <a:t>97.9 ± 6.1</a:t>
                      </a:r>
                    </a:p>
                  </a:txBody>
                  <a:tcPr/>
                </a:tc>
                <a:extLst>
                  <a:ext uri="{0D108BD9-81ED-4DB2-BD59-A6C34878D82A}">
                    <a16:rowId xmlns:a16="http://schemas.microsoft.com/office/drawing/2014/main" val="10002"/>
                  </a:ext>
                </a:extLst>
              </a:tr>
            </a:tbl>
          </a:graphicData>
        </a:graphic>
      </p:graphicFrame>
      <p:sp>
        <p:nvSpPr>
          <p:cNvPr id="11" name="TextBox 10"/>
          <p:cNvSpPr txBox="1"/>
          <p:nvPr/>
        </p:nvSpPr>
        <p:spPr>
          <a:xfrm>
            <a:off x="6999286" y="2672716"/>
            <a:ext cx="3505200" cy="400110"/>
          </a:xfrm>
          <a:prstGeom prst="rect">
            <a:avLst/>
          </a:prstGeom>
          <a:solidFill>
            <a:schemeClr val="accent3">
              <a:lumMod val="60000"/>
              <a:lumOff val="40000"/>
              <a:alpha val="77000"/>
            </a:schemeClr>
          </a:solidFill>
          <a:ln w="19050">
            <a:solidFill>
              <a:schemeClr val="accent3">
                <a:lumMod val="60000"/>
                <a:lumOff val="40000"/>
              </a:schemeClr>
            </a:solidFill>
          </a:ln>
        </p:spPr>
        <p:txBody>
          <a:bodyPr wrap="square" rtlCol="0">
            <a:spAutoFit/>
          </a:bodyPr>
          <a:lstStyle/>
          <a:p>
            <a:r>
              <a:rPr lang="en-US" sz="2000" dirty="0"/>
              <a:t>Cu separation efficiency: &gt;</a:t>
            </a:r>
            <a:r>
              <a:rPr lang="en-US" sz="2000" dirty="0">
                <a:latin typeface="+mj-lt"/>
              </a:rPr>
              <a:t>99</a:t>
            </a:r>
            <a:r>
              <a:rPr lang="en-US" sz="2000" dirty="0"/>
              <a:t>% </a:t>
            </a:r>
          </a:p>
        </p:txBody>
      </p:sp>
      <p:graphicFrame>
        <p:nvGraphicFramePr>
          <p:cNvPr id="12" name="Table 11"/>
          <p:cNvGraphicFramePr>
            <a:graphicFrameLocks noGrp="1"/>
          </p:cNvGraphicFramePr>
          <p:nvPr>
            <p:extLst>
              <p:ext uri="{D42A27DB-BD31-4B8C-83A1-F6EECF244321}">
                <p14:modId xmlns:p14="http://schemas.microsoft.com/office/powerpoint/2010/main" val="2680827121"/>
              </p:ext>
            </p:extLst>
          </p:nvPr>
        </p:nvGraphicFramePr>
        <p:xfrm>
          <a:off x="7032624" y="3122296"/>
          <a:ext cx="3395662" cy="1112520"/>
        </p:xfrm>
        <a:graphic>
          <a:graphicData uri="http://schemas.openxmlformats.org/drawingml/2006/table">
            <a:tbl>
              <a:tblPr firstRow="1" bandRow="1">
                <a:tableStyleId>{1FECB4D8-DB02-4DC6-A0A2-4F2EBAE1DC90}</a:tableStyleId>
              </a:tblPr>
              <a:tblGrid>
                <a:gridCol w="502484">
                  <a:extLst>
                    <a:ext uri="{9D8B030D-6E8A-4147-A177-3AD203B41FA5}">
                      <a16:colId xmlns:a16="http://schemas.microsoft.com/office/drawing/2014/main" val="20000"/>
                    </a:ext>
                  </a:extLst>
                </a:gridCol>
                <a:gridCol w="2893178">
                  <a:extLst>
                    <a:ext uri="{9D8B030D-6E8A-4147-A177-3AD203B41FA5}">
                      <a16:colId xmlns:a16="http://schemas.microsoft.com/office/drawing/2014/main" val="20001"/>
                    </a:ext>
                  </a:extLst>
                </a:gridCol>
              </a:tblGrid>
              <a:tr h="370840">
                <a:tc>
                  <a:txBody>
                    <a:bodyPr/>
                    <a:lstStyle/>
                    <a:p>
                      <a:pPr algn="ctr"/>
                      <a:endParaRPr lang="en-US" dirty="0"/>
                    </a:p>
                  </a:txBody>
                  <a:tcPr/>
                </a:tc>
                <a:tc>
                  <a:txBody>
                    <a:bodyPr/>
                    <a:lstStyle/>
                    <a:p>
                      <a:pPr algn="ctr"/>
                      <a:r>
                        <a:rPr lang="en-US" dirty="0"/>
                        <a:t>Measured</a:t>
                      </a:r>
                      <a:r>
                        <a:rPr lang="en-US" baseline="0" dirty="0"/>
                        <a:t> in</a:t>
                      </a:r>
                      <a:r>
                        <a:rPr lang="en-US" dirty="0"/>
                        <a:t> Cu sample</a:t>
                      </a:r>
                    </a:p>
                  </a:txBody>
                  <a:tcPr/>
                </a:tc>
                <a:extLst>
                  <a:ext uri="{0D108BD9-81ED-4DB2-BD59-A6C34878D82A}">
                    <a16:rowId xmlns:a16="http://schemas.microsoft.com/office/drawing/2014/main" val="10000"/>
                  </a:ext>
                </a:extLst>
              </a:tr>
              <a:tr h="370840">
                <a:tc>
                  <a:txBody>
                    <a:bodyPr/>
                    <a:lstStyle/>
                    <a:p>
                      <a:pPr algn="ctr"/>
                      <a:r>
                        <a:rPr lang="en-US" dirty="0" err="1"/>
                        <a:t>Th</a:t>
                      </a:r>
                      <a:endParaRPr lang="en-US" dirty="0"/>
                    </a:p>
                  </a:txBody>
                  <a:tcPr/>
                </a:tc>
                <a:tc>
                  <a:txBody>
                    <a:bodyPr/>
                    <a:lstStyle/>
                    <a:p>
                      <a:pPr algn="ctr"/>
                      <a:r>
                        <a:rPr lang="en-US" dirty="0">
                          <a:latin typeface="+mj-lt"/>
                        </a:rPr>
                        <a:t>4.6 ± 1.3</a:t>
                      </a:r>
                    </a:p>
                  </a:txBody>
                  <a:tcPr/>
                </a:tc>
                <a:extLst>
                  <a:ext uri="{0D108BD9-81ED-4DB2-BD59-A6C34878D82A}">
                    <a16:rowId xmlns:a16="http://schemas.microsoft.com/office/drawing/2014/main" val="10001"/>
                  </a:ext>
                </a:extLst>
              </a:tr>
              <a:tr h="370840">
                <a:tc>
                  <a:txBody>
                    <a:bodyPr/>
                    <a:lstStyle/>
                    <a:p>
                      <a:pPr algn="ctr"/>
                      <a:r>
                        <a:rPr lang="en-US" dirty="0"/>
                        <a:t>U</a:t>
                      </a:r>
                    </a:p>
                  </a:txBody>
                  <a:tcPr/>
                </a:tc>
                <a:tc>
                  <a:txBody>
                    <a:bodyPr/>
                    <a:lstStyle/>
                    <a:p>
                      <a:pPr algn="ctr"/>
                      <a:r>
                        <a:rPr lang="en-US" dirty="0">
                          <a:latin typeface="+mj-lt"/>
                        </a:rPr>
                        <a:t>1.0</a:t>
                      </a:r>
                      <a:r>
                        <a:rPr lang="en-US" baseline="0" dirty="0">
                          <a:latin typeface="+mj-lt"/>
                        </a:rPr>
                        <a:t> ± 0.3</a:t>
                      </a:r>
                      <a:endParaRPr lang="en-US" dirty="0">
                        <a:latin typeface="+mj-lt"/>
                      </a:endParaRPr>
                    </a:p>
                  </a:txBody>
                  <a:tcPr/>
                </a:tc>
                <a:extLst>
                  <a:ext uri="{0D108BD9-81ED-4DB2-BD59-A6C34878D82A}">
                    <a16:rowId xmlns:a16="http://schemas.microsoft.com/office/drawing/2014/main" val="10002"/>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1568841863"/>
              </p:ext>
            </p:extLst>
          </p:nvPr>
        </p:nvGraphicFramePr>
        <p:xfrm>
          <a:off x="7032624" y="4308900"/>
          <a:ext cx="4114801" cy="1824566"/>
        </p:xfrm>
        <a:graphic>
          <a:graphicData uri="http://schemas.openxmlformats.org/drawingml/2006/table">
            <a:tbl>
              <a:tblPr firstRow="1" bandRow="1">
                <a:tableStyleId>{17292A2E-F333-43FB-9621-5CBBE7FDCDCB}</a:tableStyleId>
              </a:tblPr>
              <a:tblGrid>
                <a:gridCol w="560183">
                  <a:extLst>
                    <a:ext uri="{9D8B030D-6E8A-4147-A177-3AD203B41FA5}">
                      <a16:colId xmlns:a16="http://schemas.microsoft.com/office/drawing/2014/main" val="20000"/>
                    </a:ext>
                  </a:extLst>
                </a:gridCol>
                <a:gridCol w="1840408">
                  <a:extLst>
                    <a:ext uri="{9D8B030D-6E8A-4147-A177-3AD203B41FA5}">
                      <a16:colId xmlns:a16="http://schemas.microsoft.com/office/drawing/2014/main" val="20001"/>
                    </a:ext>
                  </a:extLst>
                </a:gridCol>
                <a:gridCol w="1714210">
                  <a:extLst>
                    <a:ext uri="{9D8B030D-6E8A-4147-A177-3AD203B41FA5}">
                      <a16:colId xmlns:a16="http://schemas.microsoft.com/office/drawing/2014/main" val="20002"/>
                    </a:ext>
                  </a:extLst>
                </a:gridCol>
              </a:tblGrid>
              <a:tr h="561763">
                <a:tc>
                  <a:txBody>
                    <a:bodyPr/>
                    <a:lstStyle/>
                    <a:p>
                      <a:pPr algn="ctr"/>
                      <a:endParaRPr lang="en-US" sz="2000" dirty="0"/>
                    </a:p>
                  </a:txBody>
                  <a:tcPr/>
                </a:tc>
                <a:tc>
                  <a:txBody>
                    <a:bodyPr/>
                    <a:lstStyle/>
                    <a:p>
                      <a:pPr algn="ctr"/>
                      <a:r>
                        <a:rPr lang="en-US" sz="2000" dirty="0"/>
                        <a:t>DL </a:t>
                      </a:r>
                    </a:p>
                    <a:p>
                      <a:pPr algn="ctr"/>
                      <a:endParaRPr lang="en-US" sz="2000" dirty="0"/>
                    </a:p>
                  </a:txBody>
                  <a:tcPr/>
                </a:tc>
                <a:tc>
                  <a:txBody>
                    <a:bodyPr/>
                    <a:lstStyle/>
                    <a:p>
                      <a:pPr algn="ctr"/>
                      <a:r>
                        <a:rPr lang="en-US" sz="2000" dirty="0"/>
                        <a:t>Recovery %</a:t>
                      </a:r>
                    </a:p>
                  </a:txBody>
                  <a:tcPr/>
                </a:tc>
                <a:extLst>
                  <a:ext uri="{0D108BD9-81ED-4DB2-BD59-A6C34878D82A}">
                    <a16:rowId xmlns:a16="http://schemas.microsoft.com/office/drawing/2014/main" val="10000"/>
                  </a:ext>
                </a:extLst>
              </a:tr>
              <a:tr h="561763">
                <a:tc>
                  <a:txBody>
                    <a:bodyPr/>
                    <a:lstStyle/>
                    <a:p>
                      <a:pPr algn="ctr"/>
                      <a:r>
                        <a:rPr lang="en-US" sz="2000" dirty="0" err="1"/>
                        <a:t>Th</a:t>
                      </a:r>
                      <a:endParaRPr lang="en-US" sz="2000" dirty="0"/>
                    </a:p>
                  </a:txBody>
                  <a:tcPr/>
                </a:tc>
                <a:tc>
                  <a:txBody>
                    <a:bodyPr/>
                    <a:lstStyle/>
                    <a:p>
                      <a:pPr algn="ctr"/>
                      <a:r>
                        <a:rPr lang="en-US" sz="2000" b="1" dirty="0">
                          <a:solidFill>
                            <a:schemeClr val="accent4">
                              <a:lumMod val="75000"/>
                            </a:schemeClr>
                          </a:solidFill>
                          <a:latin typeface="+mj-lt"/>
                        </a:rPr>
                        <a:t>very good</a:t>
                      </a:r>
                    </a:p>
                  </a:txBody>
                  <a:tcPr/>
                </a:tc>
                <a:tc>
                  <a:txBody>
                    <a:bodyPr/>
                    <a:lstStyle/>
                    <a:p>
                      <a:pPr algn="ctr"/>
                      <a:r>
                        <a:rPr lang="en-US" sz="2000" b="1" dirty="0">
                          <a:solidFill>
                            <a:schemeClr val="accent4">
                              <a:lumMod val="75000"/>
                            </a:schemeClr>
                          </a:solidFill>
                          <a:latin typeface="+mj-lt"/>
                        </a:rPr>
                        <a:t>excellent</a:t>
                      </a:r>
                    </a:p>
                  </a:txBody>
                  <a:tcPr/>
                </a:tc>
                <a:extLst>
                  <a:ext uri="{0D108BD9-81ED-4DB2-BD59-A6C34878D82A}">
                    <a16:rowId xmlns:a16="http://schemas.microsoft.com/office/drawing/2014/main" val="10001"/>
                  </a:ext>
                </a:extLst>
              </a:tr>
              <a:tr h="561763">
                <a:tc>
                  <a:txBody>
                    <a:bodyPr/>
                    <a:lstStyle/>
                    <a:p>
                      <a:pPr algn="ctr"/>
                      <a:r>
                        <a:rPr lang="en-US" sz="2000" dirty="0"/>
                        <a:t>U</a:t>
                      </a:r>
                    </a:p>
                  </a:txBody>
                  <a:tcPr/>
                </a:tc>
                <a:tc>
                  <a:txBody>
                    <a:bodyPr/>
                    <a:lstStyle/>
                    <a:p>
                      <a:pPr algn="ctr"/>
                      <a:r>
                        <a:rPr lang="en-US" sz="2000" b="1" dirty="0">
                          <a:solidFill>
                            <a:schemeClr val="accent4">
                              <a:lumMod val="75000"/>
                            </a:schemeClr>
                          </a:solidFill>
                        </a:rPr>
                        <a:t>excellent</a:t>
                      </a:r>
                      <a:endParaRPr lang="en-US" sz="2000" b="1" dirty="0">
                        <a:solidFill>
                          <a:schemeClr val="accent4">
                            <a:lumMod val="75000"/>
                          </a:schemeClr>
                        </a:solidFill>
                        <a:latin typeface="+mj-lt"/>
                      </a:endParaRPr>
                    </a:p>
                  </a:txBody>
                  <a:tcPr/>
                </a:tc>
                <a:tc>
                  <a:txBody>
                    <a:bodyPr/>
                    <a:lstStyle/>
                    <a:p>
                      <a:pPr algn="ctr"/>
                      <a:r>
                        <a:rPr lang="en-US" sz="2000" b="1" dirty="0">
                          <a:solidFill>
                            <a:schemeClr val="accent4">
                              <a:lumMod val="75000"/>
                            </a:schemeClr>
                          </a:solidFill>
                        </a:rPr>
                        <a:t>excellent</a:t>
                      </a:r>
                      <a:endParaRPr lang="en-US" sz="2000" b="1" dirty="0">
                        <a:solidFill>
                          <a:schemeClr val="accent4">
                            <a:lumMod val="75000"/>
                          </a:schemeClr>
                        </a:solidFill>
                        <a:latin typeface="+mj-lt"/>
                      </a:endParaRPr>
                    </a:p>
                  </a:txBody>
                  <a:tcPr/>
                </a:tc>
                <a:extLst>
                  <a:ext uri="{0D108BD9-81ED-4DB2-BD59-A6C34878D82A}">
                    <a16:rowId xmlns:a16="http://schemas.microsoft.com/office/drawing/2014/main" val="10002"/>
                  </a:ext>
                </a:extLst>
              </a:tr>
            </a:tbl>
          </a:graphicData>
        </a:graphic>
      </p:graphicFrame>
      <p:sp>
        <p:nvSpPr>
          <p:cNvPr id="14" name="Segnaposto contenuto 2"/>
          <p:cNvSpPr txBox="1">
            <a:spLocks/>
          </p:cNvSpPr>
          <p:nvPr/>
        </p:nvSpPr>
        <p:spPr bwMode="auto">
          <a:xfrm>
            <a:off x="6999286" y="2131378"/>
            <a:ext cx="2743200" cy="465138"/>
          </a:xfrm>
          <a:prstGeom prst="rect">
            <a:avLst/>
          </a:prstGeom>
          <a:noFill/>
          <a:ln w="9525">
            <a:noFill/>
            <a:miter lim="800000"/>
            <a:headEnd/>
            <a:tailEnd/>
          </a:ln>
          <a:effectLst/>
        </p:spPr>
        <p:txBody>
          <a:bodyPr>
            <a:prstTxWarp prst="textNoShape">
              <a:avLst/>
            </a:prstTxWarp>
          </a:bodyPr>
          <a:lstStyle/>
          <a:p>
            <a:pPr marL="0" lvl="2">
              <a:spcBef>
                <a:spcPct val="20000"/>
              </a:spcBef>
            </a:pPr>
            <a:r>
              <a:rPr lang="it-IT" sz="2000" dirty="0" err="1"/>
              <a:t>*DL</a:t>
            </a:r>
            <a:r>
              <a:rPr lang="it-IT" sz="2000" dirty="0"/>
              <a:t> = </a:t>
            </a:r>
            <a:r>
              <a:rPr lang="it-IT" sz="2000" dirty="0" err="1"/>
              <a:t>3</a:t>
            </a:r>
            <a:r>
              <a:rPr lang="it-IT" sz="2000" dirty="0"/>
              <a:t> </a:t>
            </a:r>
            <a:r>
              <a:rPr lang="it-IT" sz="2000" dirty="0" err="1"/>
              <a:t>×</a:t>
            </a:r>
            <a:r>
              <a:rPr lang="it-IT" sz="2000" dirty="0"/>
              <a:t> </a:t>
            </a:r>
            <a:r>
              <a:rPr lang="it-IT" sz="2000" dirty="0" err="1"/>
              <a:t>BLKStdDev</a:t>
            </a:r>
            <a:r>
              <a:rPr lang="it-IT" sz="2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830194646"/>
              </p:ext>
            </p:extLst>
          </p:nvPr>
        </p:nvGraphicFramePr>
        <p:xfrm>
          <a:off x="1444625" y="738168"/>
          <a:ext cx="9229726" cy="5136780"/>
        </p:xfrm>
        <a:graphic>
          <a:graphicData uri="http://schemas.openxmlformats.org/drawingml/2006/table">
            <a:tbl>
              <a:tblPr firstRow="1" bandRow="1">
                <a:tableStyleId>{5C22544A-7EE6-4342-B048-85BDC9FD1C3A}</a:tableStyleId>
              </a:tblPr>
              <a:tblGrid>
                <a:gridCol w="2005077">
                  <a:extLst>
                    <a:ext uri="{9D8B030D-6E8A-4147-A177-3AD203B41FA5}">
                      <a16:colId xmlns:a16="http://schemas.microsoft.com/office/drawing/2014/main" val="20000"/>
                    </a:ext>
                  </a:extLst>
                </a:gridCol>
                <a:gridCol w="1560173">
                  <a:extLst>
                    <a:ext uri="{9D8B030D-6E8A-4147-A177-3AD203B41FA5}">
                      <a16:colId xmlns:a16="http://schemas.microsoft.com/office/drawing/2014/main" val="20001"/>
                    </a:ext>
                  </a:extLst>
                </a:gridCol>
                <a:gridCol w="1972586">
                  <a:extLst>
                    <a:ext uri="{9D8B030D-6E8A-4147-A177-3AD203B41FA5}">
                      <a16:colId xmlns:a16="http://schemas.microsoft.com/office/drawing/2014/main" val="20002"/>
                    </a:ext>
                  </a:extLst>
                </a:gridCol>
                <a:gridCol w="1845945">
                  <a:extLst>
                    <a:ext uri="{9D8B030D-6E8A-4147-A177-3AD203B41FA5}">
                      <a16:colId xmlns:a16="http://schemas.microsoft.com/office/drawing/2014/main" val="20003"/>
                    </a:ext>
                  </a:extLst>
                </a:gridCol>
                <a:gridCol w="1845945">
                  <a:extLst>
                    <a:ext uri="{9D8B030D-6E8A-4147-A177-3AD203B41FA5}">
                      <a16:colId xmlns:a16="http://schemas.microsoft.com/office/drawing/2014/main" val="20004"/>
                    </a:ext>
                  </a:extLst>
                </a:gridCol>
              </a:tblGrid>
              <a:tr h="701896">
                <a:tc>
                  <a:txBody>
                    <a:bodyPr/>
                    <a:lstStyle/>
                    <a:p>
                      <a:pPr algn="ctr"/>
                      <a:endParaRPr lang="en-US" sz="2000" dirty="0"/>
                    </a:p>
                  </a:txBody>
                  <a:tcPr/>
                </a:tc>
                <a:tc>
                  <a:txBody>
                    <a:bodyPr/>
                    <a:lstStyle/>
                    <a:p>
                      <a:pPr algn="ctr"/>
                      <a:endParaRPr lang="en-US" sz="2000" dirty="0"/>
                    </a:p>
                  </a:txBody>
                  <a:tcPr/>
                </a:tc>
                <a:tc>
                  <a:txBody>
                    <a:bodyPr/>
                    <a:lstStyle/>
                    <a:p>
                      <a:pPr algn="ctr"/>
                      <a:r>
                        <a:rPr lang="it-IT" sz="2000" dirty="0"/>
                        <a:t>ICPMS</a:t>
                      </a:r>
                    </a:p>
                    <a:p>
                      <a:pPr algn="ctr"/>
                      <a:r>
                        <a:rPr lang="it-IT" sz="2000" dirty="0"/>
                        <a:t>LNGS (LSC)</a:t>
                      </a:r>
                      <a:endParaRPr lang="en-US" sz="2000" dirty="0"/>
                    </a:p>
                  </a:txBody>
                  <a:tcPr/>
                </a:tc>
                <a:tc>
                  <a:txBody>
                    <a:bodyPr/>
                    <a:lstStyle/>
                    <a:p>
                      <a:pPr algn="ctr"/>
                      <a:r>
                        <a:rPr lang="it-IT" sz="2000" dirty="0"/>
                        <a:t>ULL GRS</a:t>
                      </a:r>
                    </a:p>
                    <a:p>
                      <a:pPr algn="ctr"/>
                      <a:r>
                        <a:rPr lang="it-IT" sz="2000" dirty="0"/>
                        <a:t>LNGS (LSC)</a:t>
                      </a:r>
                      <a:endParaRPr lang="en-US" sz="2000" dirty="0"/>
                    </a:p>
                  </a:txBody>
                  <a:tcPr/>
                </a:tc>
                <a:tc>
                  <a:txBody>
                    <a:bodyPr/>
                    <a:lstStyle/>
                    <a:p>
                      <a:pPr algn="ctr"/>
                      <a:r>
                        <a:rPr lang="it-IT" sz="2000" dirty="0"/>
                        <a:t>ULLGS</a:t>
                      </a:r>
                      <a:r>
                        <a:rPr lang="it-IT" sz="2000" baseline="0" dirty="0"/>
                        <a:t>+</a:t>
                      </a:r>
                      <a:r>
                        <a:rPr lang="it-IT" sz="2000" dirty="0"/>
                        <a:t>NAA</a:t>
                      </a:r>
                    </a:p>
                    <a:p>
                      <a:pPr algn="ctr"/>
                      <a:r>
                        <a:rPr lang="it-IT" sz="2000" dirty="0"/>
                        <a:t>LENA-</a:t>
                      </a:r>
                      <a:r>
                        <a:rPr lang="en-US" sz="2000" dirty="0"/>
                        <a:t>Pavia</a:t>
                      </a:r>
                      <a:endParaRPr lang="it-IT" sz="2000" dirty="0"/>
                    </a:p>
                  </a:txBody>
                  <a:tcPr/>
                </a:tc>
                <a:extLst>
                  <a:ext uri="{0D108BD9-81ED-4DB2-BD59-A6C34878D82A}">
                    <a16:rowId xmlns:a16="http://schemas.microsoft.com/office/drawing/2014/main" val="10000"/>
                  </a:ext>
                </a:extLst>
              </a:tr>
              <a:tr h="7018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algn="ctr"/>
                      <a:endParaRPr lang="en-US" sz="2000" dirty="0"/>
                    </a:p>
                  </a:txBody>
                  <a:tcPr/>
                </a:tc>
                <a:tc>
                  <a:txBody>
                    <a:bodyPr/>
                    <a:lstStyle/>
                    <a:p>
                      <a:pPr algn="ctr"/>
                      <a:r>
                        <a:rPr lang="it-IT" sz="2000" dirty="0"/>
                        <a:t>Primordial parents</a:t>
                      </a:r>
                      <a:endParaRPr lang="en-US" sz="2000" dirty="0"/>
                    </a:p>
                  </a:txBody>
                  <a:tcPr/>
                </a:tc>
                <a:tc>
                  <a:txBody>
                    <a:bodyPr/>
                    <a:lstStyle/>
                    <a:p>
                      <a:pPr algn="ctr"/>
                      <a:r>
                        <a:rPr lang="el-GR" sz="2000" dirty="0"/>
                        <a:t>ϒ</a:t>
                      </a:r>
                      <a:r>
                        <a:rPr lang="it-IT" sz="2000" dirty="0"/>
                        <a:t> emettitors</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Primordial parents</a:t>
                      </a:r>
                      <a:endParaRPr lang="en-US" sz="2000" dirty="0"/>
                    </a:p>
                  </a:txBody>
                  <a:tcPr/>
                </a:tc>
                <a:extLst>
                  <a:ext uri="{0D108BD9-81ED-4DB2-BD59-A6C34878D82A}">
                    <a16:rowId xmlns:a16="http://schemas.microsoft.com/office/drawing/2014/main" val="10001"/>
                  </a:ext>
                </a:extLst>
              </a:tr>
              <a:tr h="5813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000" dirty="0"/>
                    </a:p>
                  </a:txBody>
                  <a:tcPr/>
                </a:tc>
                <a:tc>
                  <a:txBody>
                    <a:bodyPr/>
                    <a:lstStyle/>
                    <a:p>
                      <a:pPr algn="ctr"/>
                      <a:endParaRPr lang="en-US" sz="2000" dirty="0"/>
                    </a:p>
                  </a:txBody>
                  <a:tcPr/>
                </a:tc>
                <a:tc>
                  <a:txBody>
                    <a:bodyPr/>
                    <a:lstStyle/>
                    <a:p>
                      <a:pPr algn="ctr"/>
                      <a:r>
                        <a:rPr lang="it-IT" sz="2000" dirty="0"/>
                        <a:t>Surface/bulk</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BulK</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Surface/bulk</a:t>
                      </a:r>
                      <a:endParaRPr lang="en-US" sz="2000" dirty="0"/>
                    </a:p>
                  </a:txBody>
                  <a:tcPr/>
                </a:tc>
                <a:extLst>
                  <a:ext uri="{0D108BD9-81ED-4DB2-BD59-A6C34878D82A}">
                    <a16:rowId xmlns:a16="http://schemas.microsoft.com/office/drawing/2014/main" val="10002"/>
                  </a:ext>
                </a:extLst>
              </a:tr>
              <a:tr h="5813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Destructive</a:t>
                      </a:r>
                      <a:endParaRPr lang="en-US" sz="2000" dirty="0"/>
                    </a:p>
                  </a:txBody>
                  <a:tcPr/>
                </a:tc>
                <a:tc>
                  <a:txBody>
                    <a:bodyPr/>
                    <a:lstStyle/>
                    <a:p>
                      <a:pPr algn="ctr"/>
                      <a:endParaRPr lang="en-US" sz="2000" dirty="0"/>
                    </a:p>
                  </a:txBody>
                  <a:tcPr/>
                </a:tc>
                <a:tc>
                  <a:txBody>
                    <a:bodyPr/>
                    <a:lstStyle/>
                    <a:p>
                      <a:pPr algn="ctr"/>
                      <a:r>
                        <a:rPr lang="it-IT" sz="2000" dirty="0"/>
                        <a:t>Yes</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No</a:t>
                      </a: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Yes</a:t>
                      </a:r>
                      <a:endParaRPr lang="en-US" sz="2000" dirty="0"/>
                    </a:p>
                  </a:txBody>
                  <a:tcPr/>
                </a:tc>
                <a:extLst>
                  <a:ext uri="{0D108BD9-81ED-4DB2-BD59-A6C34878D82A}">
                    <a16:rowId xmlns:a16="http://schemas.microsoft.com/office/drawing/2014/main" val="10003"/>
                  </a:ext>
                </a:extLst>
              </a:tr>
              <a:tr h="7018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DL</a:t>
                      </a:r>
                      <a:endParaRPr lang="en-US" sz="2000" dirty="0"/>
                    </a:p>
                  </a:txBody>
                  <a:tcPr/>
                </a:tc>
                <a:tc>
                  <a:txBody>
                    <a:bodyPr/>
                    <a:lstStyle/>
                    <a:p>
                      <a:pPr algn="ctr"/>
                      <a:r>
                        <a:rPr lang="it-IT" sz="2000" dirty="0"/>
                        <a:t>[ 10</a:t>
                      </a:r>
                      <a:r>
                        <a:rPr lang="it-IT" sz="2000" baseline="30000" dirty="0"/>
                        <a:t>-12</a:t>
                      </a:r>
                      <a:r>
                        <a:rPr lang="it-IT" sz="2000" dirty="0"/>
                        <a:t>g/g ]</a:t>
                      </a:r>
                      <a:endParaRPr lang="en-US" sz="2000" dirty="0"/>
                    </a:p>
                  </a:txBody>
                  <a:tcPr/>
                </a:tc>
                <a:tc>
                  <a:txBody>
                    <a:bodyPr/>
                    <a:lstStyle/>
                    <a:p>
                      <a:pPr algn="ctr"/>
                      <a:r>
                        <a:rPr lang="it-IT" sz="2000" dirty="0"/>
                        <a:t>Th=0.5</a:t>
                      </a:r>
                    </a:p>
                    <a:p>
                      <a:pPr algn="ctr"/>
                      <a:r>
                        <a:rPr lang="it-IT" sz="2000" dirty="0"/>
                        <a:t>U=0.5</a:t>
                      </a:r>
                      <a:endParaRPr lang="en-US" sz="2000" dirty="0"/>
                    </a:p>
                  </a:txBody>
                  <a:tcPr/>
                </a:tc>
                <a:tc>
                  <a:txBody>
                    <a:bodyPr/>
                    <a:lstStyle/>
                    <a:p>
                      <a:pPr algn="ctr"/>
                      <a:r>
                        <a:rPr lang="it-IT" sz="2000" dirty="0"/>
                        <a:t>Th= 10-20</a:t>
                      </a:r>
                    </a:p>
                    <a:p>
                      <a:pPr algn="ctr"/>
                      <a:r>
                        <a:rPr lang="it-IT" sz="2000" dirty="0"/>
                        <a:t>U= 10-20</a:t>
                      </a:r>
                      <a:endParaRPr lang="en-US" sz="2000" dirty="0"/>
                    </a:p>
                  </a:txBody>
                  <a:tcPr/>
                </a:tc>
                <a:tc>
                  <a:txBody>
                    <a:bodyPr/>
                    <a:lstStyle/>
                    <a:p>
                      <a:pPr algn="ctr"/>
                      <a:r>
                        <a:rPr lang="it-IT" sz="2000" dirty="0" err="1"/>
                        <a:t>Th</a:t>
                      </a:r>
                      <a:r>
                        <a:rPr lang="it-IT" sz="2000" dirty="0"/>
                        <a:t>(</a:t>
                      </a:r>
                      <a:r>
                        <a:rPr lang="it-IT" sz="2000" baseline="30000" dirty="0"/>
                        <a:t>233</a:t>
                      </a:r>
                      <a:r>
                        <a:rPr lang="it-IT" sz="2000" dirty="0"/>
                        <a:t>Pa)= 0.1</a:t>
                      </a:r>
                    </a:p>
                    <a:p>
                      <a:pPr algn="ctr"/>
                      <a:r>
                        <a:rPr lang="it-IT" sz="2000" dirty="0"/>
                        <a:t>U(</a:t>
                      </a:r>
                      <a:r>
                        <a:rPr lang="it-IT" sz="2000" baseline="30000" dirty="0"/>
                        <a:t>239</a:t>
                      </a:r>
                      <a:r>
                        <a:rPr lang="it-IT" sz="2000" dirty="0"/>
                        <a:t>Np)= 3-5</a:t>
                      </a:r>
                      <a:endParaRPr lang="en-US" sz="2000" dirty="0"/>
                    </a:p>
                  </a:txBody>
                  <a:tcPr/>
                </a:tc>
                <a:extLst>
                  <a:ext uri="{0D108BD9-81ED-4DB2-BD59-A6C34878D82A}">
                    <a16:rowId xmlns:a16="http://schemas.microsoft.com/office/drawing/2014/main" val="10004"/>
                  </a:ext>
                </a:extLst>
              </a:tr>
              <a:tr h="43061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2000" dirty="0"/>
                        <a:t>Sample size</a:t>
                      </a:r>
                      <a:endParaRPr lang="en-US" sz="2000" dirty="0"/>
                    </a:p>
                  </a:txBody>
                  <a:tcPr/>
                </a:tc>
                <a:tc>
                  <a:txBody>
                    <a:bodyPr/>
                    <a:lstStyle/>
                    <a:p>
                      <a:pPr algn="ctr"/>
                      <a:r>
                        <a:rPr lang="it-IT" sz="2000" dirty="0"/>
                        <a:t> [ g ]</a:t>
                      </a:r>
                      <a:endParaRPr lang="en-US" sz="2000" dirty="0"/>
                    </a:p>
                  </a:txBody>
                  <a:tcPr/>
                </a:tc>
                <a:tc>
                  <a:txBody>
                    <a:bodyPr/>
                    <a:lstStyle/>
                    <a:p>
                      <a:pPr algn="ctr"/>
                      <a:r>
                        <a:rPr lang="it-IT" sz="2000" dirty="0"/>
                        <a:t>0.1-10</a:t>
                      </a:r>
                      <a:endParaRPr lang="en-US" sz="2000" dirty="0"/>
                    </a:p>
                  </a:txBody>
                  <a:tcPr/>
                </a:tc>
                <a:tc>
                  <a:txBody>
                    <a:bodyPr/>
                    <a:lstStyle/>
                    <a:p>
                      <a:pPr algn="ctr"/>
                      <a:r>
                        <a:rPr lang="it-IT" sz="2000" dirty="0"/>
                        <a:t>1-10000</a:t>
                      </a:r>
                      <a:endParaRPr lang="en-US" sz="2000" dirty="0"/>
                    </a:p>
                  </a:txBody>
                  <a:tcPr/>
                </a:tc>
                <a:tc>
                  <a:txBody>
                    <a:bodyPr/>
                    <a:lstStyle/>
                    <a:p>
                      <a:pPr algn="ctr"/>
                      <a:r>
                        <a:rPr lang="it-IT" sz="2000" dirty="0"/>
                        <a:t>100</a:t>
                      </a:r>
                      <a:endParaRPr lang="en-US" sz="2000" dirty="0"/>
                    </a:p>
                  </a:txBody>
                  <a:tcPr/>
                </a:tc>
                <a:extLst>
                  <a:ext uri="{0D108BD9-81ED-4DB2-BD59-A6C34878D82A}">
                    <a16:rowId xmlns:a16="http://schemas.microsoft.com/office/drawing/2014/main" val="10005"/>
                  </a:ext>
                </a:extLst>
              </a:tr>
              <a:tr h="1007068">
                <a:tc>
                  <a:txBody>
                    <a:bodyPr/>
                    <a:lstStyle/>
                    <a:p>
                      <a:pPr algn="ctr"/>
                      <a:r>
                        <a:rPr lang="it-IT" sz="2000" dirty="0"/>
                        <a:t>Sample treatment</a:t>
                      </a:r>
                      <a:endParaRPr lang="en-US" sz="2000" dirty="0"/>
                    </a:p>
                  </a:txBody>
                  <a:tcPr/>
                </a:tc>
                <a:tc>
                  <a:txBody>
                    <a:bodyPr/>
                    <a:lstStyle/>
                    <a:p>
                      <a:pPr algn="ctr"/>
                      <a:endParaRPr lang="en-US" sz="2000" dirty="0"/>
                    </a:p>
                  </a:txBody>
                  <a:tcPr/>
                </a:tc>
                <a:tc>
                  <a:txBody>
                    <a:bodyPr/>
                    <a:lstStyle/>
                    <a:p>
                      <a:pPr algn="ctr"/>
                      <a:r>
                        <a:rPr lang="it-IT" sz="2000" dirty="0"/>
                        <a:t>Contamination </a:t>
                      </a:r>
                      <a:r>
                        <a:rPr lang="it-IT" sz="2000" b="1" dirty="0"/>
                        <a:t>risk not negligeble</a:t>
                      </a:r>
                      <a:endParaRPr lang="en-US" sz="2000" b="1" dirty="0"/>
                    </a:p>
                  </a:txBody>
                  <a:tcPr/>
                </a:tc>
                <a:tc>
                  <a:txBody>
                    <a:bodyPr/>
                    <a:lstStyle/>
                    <a:p>
                      <a:pPr algn="ctr"/>
                      <a:r>
                        <a:rPr lang="it-IT" sz="2000" dirty="0"/>
                        <a:t>Almost free</a:t>
                      </a:r>
                    </a:p>
                  </a:txBody>
                  <a:tcPr/>
                </a:tc>
                <a:tc>
                  <a:txBody>
                    <a:bodyPr/>
                    <a:lstStyle/>
                    <a:p>
                      <a:pPr algn="ctr"/>
                      <a:r>
                        <a:rPr lang="it-IT" sz="2000" dirty="0"/>
                        <a:t>Hot sample</a:t>
                      </a:r>
                    </a:p>
                    <a:p>
                      <a:pPr algn="ctr"/>
                      <a:r>
                        <a:rPr lang="it-IT" sz="2000" dirty="0"/>
                        <a:t>handling </a:t>
                      </a:r>
                    </a:p>
                    <a:p>
                      <a:pPr algn="ctr"/>
                      <a:r>
                        <a:rPr lang="it-IT" sz="2000" b="1" dirty="0"/>
                        <a:t> Low cont risk </a:t>
                      </a:r>
                      <a:endParaRPr lang="en-US" sz="2000" b="1" dirty="0"/>
                    </a:p>
                  </a:txBody>
                  <a:tcPr/>
                </a:tc>
                <a:extLst>
                  <a:ext uri="{0D108BD9-81ED-4DB2-BD59-A6C34878D82A}">
                    <a16:rowId xmlns:a16="http://schemas.microsoft.com/office/drawing/2014/main" val="10006"/>
                  </a:ext>
                </a:extLst>
              </a:tr>
              <a:tr h="430618">
                <a:tc>
                  <a:txBody>
                    <a:bodyPr/>
                    <a:lstStyle/>
                    <a:p>
                      <a:pPr algn="ctr"/>
                      <a:r>
                        <a:rPr lang="it-IT" sz="2000" dirty="0"/>
                        <a:t>Analysis Time</a:t>
                      </a:r>
                      <a:endParaRPr lang="en-US" sz="2000" dirty="0"/>
                    </a:p>
                  </a:txBody>
                  <a:tcPr/>
                </a:tc>
                <a:tc>
                  <a:txBody>
                    <a:bodyPr/>
                    <a:lstStyle/>
                    <a:p>
                      <a:pPr algn="ctr"/>
                      <a:endParaRPr lang="en-US" sz="2000" dirty="0"/>
                    </a:p>
                  </a:txBody>
                  <a:tcPr/>
                </a:tc>
                <a:tc>
                  <a:txBody>
                    <a:bodyPr/>
                    <a:lstStyle/>
                    <a:p>
                      <a:pPr algn="ctr"/>
                      <a:r>
                        <a:rPr lang="it-IT" sz="2000" dirty="0"/>
                        <a:t>days</a:t>
                      </a:r>
                      <a:endParaRPr lang="en-US" sz="2000" dirty="0"/>
                    </a:p>
                  </a:txBody>
                  <a:tcPr/>
                </a:tc>
                <a:tc>
                  <a:txBody>
                    <a:bodyPr/>
                    <a:lstStyle/>
                    <a:p>
                      <a:pPr algn="ctr"/>
                      <a:r>
                        <a:rPr lang="it-IT" sz="2000" dirty="0"/>
                        <a:t>weeks</a:t>
                      </a:r>
                      <a:endParaRPr lang="en-US" sz="2000" dirty="0"/>
                    </a:p>
                  </a:txBody>
                  <a:tcPr/>
                </a:tc>
                <a:tc>
                  <a:txBody>
                    <a:bodyPr/>
                    <a:lstStyle/>
                    <a:p>
                      <a:pPr algn="ctr"/>
                      <a:r>
                        <a:rPr lang="it-IT" sz="2000" dirty="0"/>
                        <a:t>days-week</a:t>
                      </a:r>
                      <a:endParaRPr lang="en-US" sz="2000" dirty="0"/>
                    </a:p>
                  </a:txBody>
                  <a:tcPr/>
                </a:tc>
                <a:extLst>
                  <a:ext uri="{0D108BD9-81ED-4DB2-BD59-A6C34878D82A}">
                    <a16:rowId xmlns:a16="http://schemas.microsoft.com/office/drawing/2014/main" val="10007"/>
                  </a:ext>
                </a:extLst>
              </a:tr>
            </a:tbl>
          </a:graphicData>
        </a:graphic>
      </p:graphicFrame>
      <p:sp>
        <p:nvSpPr>
          <p:cNvPr id="5" name="TextBox 4"/>
          <p:cNvSpPr txBox="1"/>
          <p:nvPr/>
        </p:nvSpPr>
        <p:spPr>
          <a:xfrm>
            <a:off x="1667123" y="5920596"/>
            <a:ext cx="8849802" cy="707886"/>
          </a:xfrm>
          <a:prstGeom prst="rect">
            <a:avLst/>
          </a:prstGeom>
          <a:noFill/>
        </p:spPr>
        <p:txBody>
          <a:bodyPr wrap="square" rtlCol="0">
            <a:spAutoFit/>
          </a:bodyPr>
          <a:lstStyle/>
          <a:p>
            <a:pPr algn="ctr"/>
            <a:r>
              <a:rPr lang="it-IT" sz="2000" dirty="0">
                <a:latin typeface="Arial" pitchFamily="34" charset="0"/>
                <a:cs typeface="Arial" pitchFamily="34" charset="0"/>
              </a:rPr>
              <a:t>R&amp;MS are often applied  both to check secolar equilibrium of decay chain</a:t>
            </a:r>
          </a:p>
          <a:p>
            <a:pPr algn="ctr"/>
            <a:r>
              <a:rPr lang="it-IT" sz="2000" dirty="0">
                <a:latin typeface="Arial" pitchFamily="34" charset="0"/>
                <a:cs typeface="Arial" pitchFamily="34" charset="0"/>
              </a:rPr>
              <a:t>ICP-MS allows to perform the quality control of each single part (or lot )</a:t>
            </a:r>
            <a:endParaRPr lang="en-US" sz="2000" dirty="0">
              <a:latin typeface="Arial" pitchFamily="34" charset="0"/>
              <a:cs typeface="Arial" pitchFamily="34" charset="0"/>
            </a:endParaRPr>
          </a:p>
        </p:txBody>
      </p:sp>
      <p:sp>
        <p:nvSpPr>
          <p:cNvPr id="2" name="TextBox 1"/>
          <p:cNvSpPr txBox="1"/>
          <p:nvPr/>
        </p:nvSpPr>
        <p:spPr>
          <a:xfrm>
            <a:off x="3544440" y="49550"/>
            <a:ext cx="5030095" cy="584775"/>
          </a:xfrm>
          <a:prstGeom prst="rect">
            <a:avLst/>
          </a:prstGeom>
          <a:noFill/>
        </p:spPr>
        <p:txBody>
          <a:bodyPr wrap="none" rtlCol="0">
            <a:spAutoFit/>
          </a:bodyPr>
          <a:lstStyle/>
          <a:p>
            <a:r>
              <a:rPr lang="it-IT" sz="3200" b="1" dirty="0">
                <a:solidFill>
                  <a:srgbClr val="5B5B98"/>
                </a:solidFill>
                <a:latin typeface="+mj-lt"/>
                <a:cs typeface="Arial" charset="0"/>
              </a:rPr>
              <a:t>LRT performance </a:t>
            </a:r>
            <a:r>
              <a:rPr lang="it-IT" sz="3200" b="1" dirty="0" err="1">
                <a:solidFill>
                  <a:srgbClr val="5B5B98"/>
                </a:solidFill>
                <a:latin typeface="+mj-lt"/>
                <a:cs typeface="Arial" charset="0"/>
              </a:rPr>
              <a:t>comparison</a:t>
            </a:r>
            <a:r>
              <a:rPr lang="it-IT" sz="3200" b="1" dirty="0">
                <a:solidFill>
                  <a:srgbClr val="5B5B98"/>
                </a:solidFill>
                <a:latin typeface="+mj-lt"/>
                <a:cs typeface="Arial" charset="0"/>
              </a:rPr>
              <a:t> </a:t>
            </a:r>
            <a:endParaRPr lang="en-US" sz="3200" b="1" dirty="0">
              <a:solidFill>
                <a:srgbClr val="5B5B98"/>
              </a:solidFill>
              <a:latin typeface="+mj-lt"/>
              <a:cs typeface="Arial" charset="0"/>
            </a:endParaRPr>
          </a:p>
        </p:txBody>
      </p:sp>
      <p:sp>
        <p:nvSpPr>
          <p:cNvPr id="6" name="Slide Number Placeholder 3">
            <a:extLst>
              <a:ext uri="{FF2B5EF4-FFF2-40B4-BE49-F238E27FC236}">
                <a16:creationId xmlns:a16="http://schemas.microsoft.com/office/drawing/2014/main" id="{553907DB-6DCD-EFDA-178F-AC57AFD108F5}"/>
              </a:ext>
            </a:extLst>
          </p:cNvPr>
          <p:cNvSpPr>
            <a:spLocks noGrp="1"/>
          </p:cNvSpPr>
          <p:nvPr>
            <p:ph type="sldNum" sz="quarter" idx="12"/>
          </p:nvPr>
        </p:nvSpPr>
        <p:spPr>
          <a:xfrm>
            <a:off x="9048750" y="6309005"/>
            <a:ext cx="2743200" cy="365125"/>
          </a:xfrm>
        </p:spPr>
        <p:txBody>
          <a:bodyPr/>
          <a:lstStyle/>
          <a:p>
            <a:fld id="{38CD50FC-1F7B-4D43-A54A-AD4D805142E5}" type="slidenum">
              <a:rPr lang="en-US" smtClean="0"/>
              <a:pPr/>
              <a:t>34</a:t>
            </a:fld>
            <a:endParaRPr lang="en-US"/>
          </a:p>
        </p:txBody>
      </p:sp>
      <p:sp>
        <p:nvSpPr>
          <p:cNvPr id="7" name="Date Placeholder 1">
            <a:extLst>
              <a:ext uri="{FF2B5EF4-FFF2-40B4-BE49-F238E27FC236}">
                <a16:creationId xmlns:a16="http://schemas.microsoft.com/office/drawing/2014/main" id="{D8ED1582-76E5-974B-5747-C58AA41284DD}"/>
              </a:ext>
            </a:extLst>
          </p:cNvPr>
          <p:cNvSpPr>
            <a:spLocks noGrp="1"/>
          </p:cNvSpPr>
          <p:nvPr>
            <p:ph type="dt" sz="half" idx="10"/>
          </p:nvPr>
        </p:nvSpPr>
        <p:spPr>
          <a:xfrm>
            <a:off x="151519" y="6367200"/>
            <a:ext cx="2743200" cy="365125"/>
          </a:xfrm>
        </p:spPr>
        <p:txBody>
          <a:bodyPr/>
          <a:lstStyle/>
          <a:p>
            <a:fld id="{66D0D7BD-76A5-44EC-9C2D-FC2DE1F49340}" type="datetime1">
              <a:rPr lang="en-GB" smtClean="0"/>
              <a:t>23/09/2022</a:t>
            </a:fld>
            <a:endParaRPr lang="en-US" dirty="0"/>
          </a:p>
        </p:txBody>
      </p:sp>
    </p:spTree>
    <p:extLst>
      <p:ext uri="{BB962C8B-B14F-4D97-AF65-F5344CB8AC3E}">
        <p14:creationId xmlns:p14="http://schemas.microsoft.com/office/powerpoint/2010/main" val="30551620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82836" y="28069"/>
            <a:ext cx="2826327" cy="584775"/>
          </a:xfrm>
          <a:prstGeom prst="rect">
            <a:avLst/>
          </a:prstGeom>
          <a:noFill/>
        </p:spPr>
        <p:txBody>
          <a:bodyPr wrap="square" rtlCol="0">
            <a:spAutoFit/>
          </a:bodyPr>
          <a:lstStyle/>
          <a:p>
            <a:pPr algn="ctr"/>
            <a:r>
              <a:rPr lang="it-IT" sz="3200" b="1" dirty="0" err="1">
                <a:solidFill>
                  <a:srgbClr val="5B5B98"/>
                </a:solidFill>
                <a:latin typeface="Calibri" panose="020F0502020204030204" pitchFamily="34" charset="0"/>
                <a:cs typeface="Calibri" panose="020F0502020204030204" pitchFamily="34" charset="0"/>
              </a:rPr>
              <a:t>Final</a:t>
            </a:r>
            <a:r>
              <a:rPr lang="it-IT" sz="3200" b="1" dirty="0">
                <a:solidFill>
                  <a:srgbClr val="5B5B98"/>
                </a:solidFill>
                <a:latin typeface="Calibri" panose="020F0502020204030204" pitchFamily="34" charset="0"/>
                <a:cs typeface="Calibri" panose="020F0502020204030204" pitchFamily="34" charset="0"/>
              </a:rPr>
              <a:t> </a:t>
            </a:r>
            <a:r>
              <a:rPr lang="it-IT" sz="3200" b="1" dirty="0" err="1">
                <a:solidFill>
                  <a:srgbClr val="5B5B98"/>
                </a:solidFill>
                <a:latin typeface="Calibri" panose="020F0502020204030204" pitchFamily="34" charset="0"/>
                <a:cs typeface="Calibri" panose="020F0502020204030204" pitchFamily="34" charset="0"/>
              </a:rPr>
              <a:t>remarks</a:t>
            </a:r>
            <a:endParaRPr lang="en-GB" sz="3200" b="1" dirty="0">
              <a:solidFill>
                <a:srgbClr val="5B5B98"/>
              </a:solidFill>
              <a:latin typeface="Calibri" panose="020F0502020204030204" pitchFamily="34" charset="0"/>
              <a:cs typeface="Calibri" panose="020F0502020204030204" pitchFamily="34" charset="0"/>
            </a:endParaRPr>
          </a:p>
        </p:txBody>
      </p:sp>
      <p:sp>
        <p:nvSpPr>
          <p:cNvPr id="3" name="CasellaDiTesto 2"/>
          <p:cNvSpPr txBox="1"/>
          <p:nvPr/>
        </p:nvSpPr>
        <p:spPr>
          <a:xfrm>
            <a:off x="605331" y="612844"/>
            <a:ext cx="11161960" cy="6247864"/>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The next generation of experiments focuses to detect rare low-energy events needs «zero background» conditions in fact the residual radioactive background rate drives the feasibility of the experiments in terms of detector mass (cost) and length of data taking period.</a:t>
            </a:r>
          </a:p>
          <a:p>
            <a:pPr marL="285750" indent="-285750" algn="just">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kumimoji="0" lang="en-US" altLang="en-US" sz="2000" b="0" i="0" u="none" strike="noStrike" cap="none" normalizeH="0" baseline="0" dirty="0">
                <a:ln>
                  <a:noFill/>
                </a:ln>
                <a:solidFill>
                  <a:srgbClr val="202124"/>
                </a:solidFill>
                <a:effectLst/>
                <a:latin typeface="Calibri" panose="020F0502020204030204" pitchFamily="34" charset="0"/>
                <a:cs typeface="Calibri" panose="020F0502020204030204" pitchFamily="34" charset="0"/>
              </a:rPr>
              <a:t>ICP mass spectrometry is an extremely versatile technique: it is a very powerful tool also for the screening of radiopure materials</a:t>
            </a:r>
            <a:r>
              <a:rPr lang="en-US" altLang="en-US" sz="2000" dirty="0">
                <a:solidFill>
                  <a:srgbClr val="202124"/>
                </a:solidFill>
                <a:latin typeface="Calibri" panose="020F0502020204030204" pitchFamily="34" charset="0"/>
                <a:cs typeface="Calibri" panose="020F0502020204030204" pitchFamily="34" charset="0"/>
              </a:rPr>
              <a:t> </a:t>
            </a:r>
            <a:r>
              <a:rPr kumimoji="0" lang="en-US" altLang="en-US" sz="2000" b="0" i="0" u="none" strike="noStrike" kern="1200" cap="none" spc="0" normalizeH="0" baseline="0" noProof="0" dirty="0">
                <a:ln>
                  <a:noFill/>
                </a:ln>
                <a:solidFill>
                  <a:srgbClr val="202124"/>
                </a:solidFill>
                <a:effectLst/>
                <a:uLnTx/>
                <a:uFillTx/>
                <a:latin typeface="Calibri" panose="020F0502020204030204" pitchFamily="34" charset="0"/>
                <a:cs typeface="Calibri" panose="020F0502020204030204" pitchFamily="34" charset="0"/>
              </a:rPr>
              <a:t>and whenever high chemical purity is important (</a:t>
            </a:r>
            <a:r>
              <a:rPr kumimoji="0" lang="en-US" altLang="en-US" sz="2000" b="0" i="0" u="none" strike="noStrike" kern="1200" cap="none" spc="0" normalizeH="0" baseline="0" noProof="0" dirty="0" err="1">
                <a:ln>
                  <a:noFill/>
                </a:ln>
                <a:solidFill>
                  <a:srgbClr val="202124"/>
                </a:solidFill>
                <a:effectLst/>
                <a:uLnTx/>
                <a:uFillTx/>
                <a:latin typeface="Calibri" panose="020F0502020204030204" pitchFamily="34" charset="0"/>
                <a:cs typeface="Calibri" panose="020F0502020204030204" pitchFamily="34" charset="0"/>
              </a:rPr>
              <a:t>eg.</a:t>
            </a:r>
            <a:r>
              <a:rPr kumimoji="0" lang="en-US" altLang="en-US" sz="2000" b="0" i="0" u="none" strike="noStrike" kern="1200" cap="none" spc="0" normalizeH="0" baseline="0" noProof="0" dirty="0">
                <a:ln>
                  <a:noFill/>
                </a:ln>
                <a:solidFill>
                  <a:srgbClr val="202124"/>
                </a:solidFill>
                <a:effectLst/>
                <a:uLnTx/>
                <a:uFillTx/>
                <a:latin typeface="Calibri" panose="020F0502020204030204" pitchFamily="34" charset="0"/>
                <a:cs typeface="Calibri" panose="020F0502020204030204" pitchFamily="34" charset="0"/>
              </a:rPr>
              <a:t> Crystal growth, 3D powder </a:t>
            </a:r>
            <a:r>
              <a:rPr kumimoji="0" lang="en-US" altLang="en-US" sz="2000" b="0" i="0" u="none" strike="noStrike" kern="1200" cap="none" spc="0" normalizeH="0" baseline="0" noProof="0" dirty="0" err="1">
                <a:ln>
                  <a:noFill/>
                </a:ln>
                <a:solidFill>
                  <a:srgbClr val="202124"/>
                </a:solidFill>
                <a:effectLst/>
                <a:uLnTx/>
                <a:uFillTx/>
                <a:latin typeface="Calibri" panose="020F0502020204030204" pitchFamily="34" charset="0"/>
                <a:cs typeface="Calibri" panose="020F0502020204030204" pitchFamily="34" charset="0"/>
              </a:rPr>
              <a:t>ect</a:t>
            </a:r>
            <a:r>
              <a:rPr kumimoji="0" lang="en-US" altLang="en-US" sz="2000" b="0" i="0" u="none" strike="noStrike" kern="1200" cap="none" spc="0" normalizeH="0" baseline="0" noProof="0" dirty="0">
                <a:ln>
                  <a:noFill/>
                </a:ln>
                <a:solidFill>
                  <a:srgbClr val="202124"/>
                </a:solidFill>
                <a:effectLst/>
                <a:uLnTx/>
                <a:uFillTx/>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endParaRPr kumimoji="0" lang="en-US" altLang="en-US" sz="2000" b="0" i="0" u="none" strike="noStrike" kern="1200" cap="none" spc="0" normalizeH="0" baseline="0" noProof="0" dirty="0">
              <a:ln>
                <a:noFill/>
              </a:ln>
              <a:solidFill>
                <a:srgbClr val="202124"/>
              </a:solidFill>
              <a:effectLst/>
              <a:uLnTx/>
              <a:uFillTx/>
              <a:latin typeface="Calibri" panose="020F0502020204030204" pitchFamily="34" charset="0"/>
              <a:cs typeface="Calibri" panose="020F0502020204030204" pitchFamily="34" charset="0"/>
            </a:endParaRPr>
          </a:p>
          <a:p>
            <a:pPr marL="342900" indent="-342900" eaLnBrk="0" fontAlgn="base" hangingPunct="0">
              <a:spcBef>
                <a:spcPct val="0"/>
              </a:spcBef>
              <a:spcAft>
                <a:spcPct val="0"/>
              </a:spcAft>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The sample treatment plays a fundamental role in order to achieve excellent sensitivity</a:t>
            </a:r>
          </a:p>
          <a:p>
            <a:pPr algn="just"/>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202124"/>
                </a:solidFill>
                <a:effectLst/>
                <a:uLnTx/>
                <a:uFillTx/>
                <a:latin typeface="Calibri" panose="020F0502020204030204" pitchFamily="34" charset="0"/>
                <a:cs typeface="Calibri" panose="020F0502020204030204" pitchFamily="34" charset="0"/>
              </a:rPr>
              <a:t>Thanks to its rapidity of analysis and the use of a minimum amount of sample, it is a technique suitable for quality control (even on a single lot)</a:t>
            </a:r>
            <a:r>
              <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lang="en-US" altLang="en-US" sz="2000" dirty="0">
                <a:solidFill>
                  <a:prstClr val="black"/>
                </a:solidFill>
                <a:latin typeface="Calibri" panose="020F0502020204030204" pitchFamily="34" charset="0"/>
                <a:cs typeface="Calibri" panose="020F0502020204030204" pitchFamily="34" charset="0"/>
              </a:rPr>
              <a:t>ICPMS allows to discriminate the contamination contributes for inhomogeneous material (for example PCB trace/support/components)</a:t>
            </a:r>
            <a:endParaRPr kumimoji="0" lang="en-US" altLang="en-US" sz="2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algn="just"/>
            <a:endParaRPr lang="en-US" sz="20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The combination of γ-ray and ICP-MS analyses allows to determine the background  with the best sensitivity and to check for secular equilibrium insuring </a:t>
            </a:r>
            <a:r>
              <a:rPr lang="en-US" sz="2000" dirty="0" err="1">
                <a:latin typeface="Calibri" panose="020F0502020204030204" pitchFamily="34" charset="0"/>
                <a:cs typeface="Calibri" panose="020F0502020204030204" pitchFamily="34" charset="0"/>
              </a:rPr>
              <a:t>costant</a:t>
            </a:r>
            <a:r>
              <a:rPr lang="en-US" sz="2000" dirty="0">
                <a:latin typeface="Calibri" panose="020F0502020204030204" pitchFamily="34" charset="0"/>
                <a:cs typeface="Calibri" panose="020F0502020204030204" pitchFamily="34" charset="0"/>
              </a:rPr>
              <a:t> background over the lifetime of the experiment.</a:t>
            </a:r>
          </a:p>
          <a:p>
            <a:pPr marL="285750" indent="-285750" algn="just">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65A0D336-23D1-4BF3-947B-0E1D7944C59A}"/>
              </a:ext>
            </a:extLst>
          </p:cNvPr>
          <p:cNvSpPr>
            <a:spLocks noGrp="1"/>
          </p:cNvSpPr>
          <p:nvPr>
            <p:ph type="dt" sz="half" idx="10"/>
          </p:nvPr>
        </p:nvSpPr>
        <p:spPr/>
        <p:txBody>
          <a:bodyPr/>
          <a:lstStyle/>
          <a:p>
            <a:fld id="{43002884-80CB-4CF4-8130-ABE59F12C9D3}" type="datetime1">
              <a:rPr lang="en-GB" smtClean="0"/>
              <a:t>23/09/2022</a:t>
            </a:fld>
            <a:endParaRPr lang="en-GB" dirty="0"/>
          </a:p>
        </p:txBody>
      </p:sp>
      <p:sp>
        <p:nvSpPr>
          <p:cNvPr id="6" name="Slide Number Placeholder 5">
            <a:extLst>
              <a:ext uri="{FF2B5EF4-FFF2-40B4-BE49-F238E27FC236}">
                <a16:creationId xmlns:a16="http://schemas.microsoft.com/office/drawing/2014/main" id="{F6DA403E-57A3-472B-8A34-8DEFD330B451}"/>
              </a:ext>
            </a:extLst>
          </p:cNvPr>
          <p:cNvSpPr>
            <a:spLocks noGrp="1"/>
          </p:cNvSpPr>
          <p:nvPr>
            <p:ph type="sldNum" sz="quarter" idx="12"/>
          </p:nvPr>
        </p:nvSpPr>
        <p:spPr/>
        <p:txBody>
          <a:bodyPr/>
          <a:lstStyle/>
          <a:p>
            <a:fld id="{8B33F36F-503E-4357-95AB-A5341231EBD4}" type="slidenum">
              <a:rPr lang="en-GB" smtClean="0"/>
              <a:t>35</a:t>
            </a:fld>
            <a:endParaRPr lang="en-GB"/>
          </a:p>
        </p:txBody>
      </p:sp>
    </p:spTree>
    <p:extLst>
      <p:ext uri="{BB962C8B-B14F-4D97-AF65-F5344CB8AC3E}">
        <p14:creationId xmlns:p14="http://schemas.microsoft.com/office/powerpoint/2010/main" val="1724260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EA839CD-9C1F-0638-4B37-55154C3AEDC5}"/>
              </a:ext>
            </a:extLst>
          </p:cNvPr>
          <p:cNvSpPr>
            <a:spLocks noGrp="1"/>
          </p:cNvSpPr>
          <p:nvPr>
            <p:ph type="dt" sz="half" idx="10"/>
          </p:nvPr>
        </p:nvSpPr>
        <p:spPr/>
        <p:txBody>
          <a:bodyPr/>
          <a:lstStyle/>
          <a:p>
            <a:fld id="{7EA14CCE-BAD7-4518-B1B2-3D623571EC44}" type="datetime1">
              <a:rPr lang="en-GB" smtClean="0"/>
              <a:t>23/09/2022</a:t>
            </a:fld>
            <a:endParaRPr lang="en-GB"/>
          </a:p>
        </p:txBody>
      </p:sp>
      <p:sp>
        <p:nvSpPr>
          <p:cNvPr id="3" name="Segnaposto piè di pagina 2">
            <a:extLst>
              <a:ext uri="{FF2B5EF4-FFF2-40B4-BE49-F238E27FC236}">
                <a16:creationId xmlns:a16="http://schemas.microsoft.com/office/drawing/2014/main" id="{356543AE-5F9F-2ADC-9EBB-D64E2F0CE5AA}"/>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D6A33CD6-47E3-76D0-8512-0461ED535F65}"/>
              </a:ext>
            </a:extLst>
          </p:cNvPr>
          <p:cNvSpPr>
            <a:spLocks noGrp="1"/>
          </p:cNvSpPr>
          <p:nvPr>
            <p:ph type="sldNum" sz="quarter" idx="12"/>
          </p:nvPr>
        </p:nvSpPr>
        <p:spPr/>
        <p:txBody>
          <a:bodyPr/>
          <a:lstStyle/>
          <a:p>
            <a:fld id="{8B33F36F-503E-4357-95AB-A5341231EBD4}" type="slidenum">
              <a:rPr lang="en-GB" smtClean="0"/>
              <a:t>36</a:t>
            </a:fld>
            <a:endParaRPr lang="en-GB"/>
          </a:p>
        </p:txBody>
      </p:sp>
    </p:spTree>
    <p:extLst>
      <p:ext uri="{BB962C8B-B14F-4D97-AF65-F5344CB8AC3E}">
        <p14:creationId xmlns:p14="http://schemas.microsoft.com/office/powerpoint/2010/main" val="23042536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701594" y="1781423"/>
            <a:ext cx="8772939" cy="1790700"/>
          </a:xfrm>
        </p:spPr>
        <p:txBody>
          <a:bodyPr>
            <a:normAutofit/>
          </a:bodyPr>
          <a:lstStyle/>
          <a:p>
            <a:r>
              <a:rPr lang="en-GB" sz="2700" b="1" dirty="0">
                <a:latin typeface="Arial" panose="020B0604020202020204" pitchFamily="34" charset="0"/>
                <a:cs typeface="Arial" panose="020B0604020202020204" pitchFamily="34" charset="0"/>
              </a:rPr>
              <a:t>The most modern mechanical technologies and cutting edge radio-analytical techniques merged for extremely low background achievement</a:t>
            </a:r>
            <a:endParaRPr lang="en-GB" dirty="0"/>
          </a:p>
        </p:txBody>
      </p:sp>
      <p:pic>
        <p:nvPicPr>
          <p:cNvPr id="5" name="Immagine 4"/>
          <p:cNvPicPr>
            <a:picLocks noChangeAspect="1"/>
          </p:cNvPicPr>
          <p:nvPr/>
        </p:nvPicPr>
        <p:blipFill>
          <a:blip r:embed="rId2"/>
          <a:stretch>
            <a:fillRect/>
          </a:stretch>
        </p:blipFill>
        <p:spPr>
          <a:xfrm>
            <a:off x="1947369" y="5222723"/>
            <a:ext cx="8281388" cy="1416600"/>
          </a:xfrm>
          <a:prstGeom prst="rect">
            <a:avLst/>
          </a:prstGeom>
        </p:spPr>
      </p:pic>
      <p:sp>
        <p:nvSpPr>
          <p:cNvPr id="3" name="Sottotitolo 2"/>
          <p:cNvSpPr>
            <a:spLocks noGrp="1"/>
          </p:cNvSpPr>
          <p:nvPr>
            <p:ph type="subTitle" idx="1"/>
          </p:nvPr>
        </p:nvSpPr>
        <p:spPr>
          <a:xfrm>
            <a:off x="2732687" y="3810240"/>
            <a:ext cx="6710752" cy="1236566"/>
          </a:xfrm>
        </p:spPr>
        <p:txBody>
          <a:bodyPr>
            <a:normAutofit fontScale="92500" lnSpcReduction="10000"/>
          </a:bodyPr>
          <a:lstStyle/>
          <a:p>
            <a:r>
              <a:rPr lang="en-GB" sz="1500" b="1" dirty="0" err="1">
                <a:latin typeface="Arial" panose="020B0604020202020204" pitchFamily="34" charset="0"/>
                <a:cs typeface="Arial" panose="020B0604020202020204" pitchFamily="34" charset="0"/>
              </a:rPr>
              <a:t>S.Nis</a:t>
            </a:r>
            <a:r>
              <a:rPr lang="en-GB" sz="1500" dirty="0" err="1">
                <a:latin typeface="Arial" panose="020B0604020202020204" pitchFamily="34" charset="0"/>
                <a:cs typeface="Arial" panose="020B0604020202020204" pitchFamily="34" charset="0"/>
              </a:rPr>
              <a:t>i</a:t>
            </a:r>
            <a:r>
              <a:rPr lang="en-GB" sz="1500" dirty="0">
                <a:latin typeface="Arial" panose="020B0604020202020204" pitchFamily="34" charset="0"/>
                <a:cs typeface="Arial" panose="020B0604020202020204" pitchFamily="34" charset="0"/>
              </a:rPr>
              <a:t>, Chemistry Department, Gran </a:t>
            </a:r>
            <a:r>
              <a:rPr lang="en-GB" sz="1500" dirty="0" err="1">
                <a:latin typeface="Arial" panose="020B0604020202020204" pitchFamily="34" charset="0"/>
                <a:cs typeface="Arial" panose="020B0604020202020204" pitchFamily="34" charset="0"/>
              </a:rPr>
              <a:t>Sasso</a:t>
            </a:r>
            <a:r>
              <a:rPr lang="en-GB" sz="1500" dirty="0">
                <a:latin typeface="Arial" panose="020B0604020202020204" pitchFamily="34" charset="0"/>
                <a:cs typeface="Arial" panose="020B0604020202020204" pitchFamily="34" charset="0"/>
              </a:rPr>
              <a:t> National Laboratory, INFN </a:t>
            </a:r>
          </a:p>
          <a:p>
            <a:r>
              <a:rPr lang="en-GB" sz="1500" dirty="0">
                <a:latin typeface="Arial" panose="020B0604020202020204" pitchFamily="34" charset="0"/>
                <a:cs typeface="Arial" panose="020B0604020202020204" pitchFamily="34" charset="0"/>
              </a:rPr>
              <a:t>D. </a:t>
            </a:r>
            <a:r>
              <a:rPr lang="en-GB" sz="1500" dirty="0" err="1">
                <a:latin typeface="Arial" panose="020B0604020202020204" pitchFamily="34" charset="0"/>
                <a:cs typeface="Arial" panose="020B0604020202020204" pitchFamily="34" charset="0"/>
              </a:rPr>
              <a:t>Orlandi</a:t>
            </a:r>
            <a:r>
              <a:rPr lang="en-GB" sz="1500" dirty="0">
                <a:latin typeface="Arial" panose="020B0604020202020204" pitchFamily="34" charset="0"/>
                <a:cs typeface="Arial" panose="020B0604020202020204" pitchFamily="34" charset="0"/>
              </a:rPr>
              <a:t>,  Advanced Mechanics Service, Gran </a:t>
            </a:r>
            <a:r>
              <a:rPr lang="en-GB" sz="1500" dirty="0" err="1">
                <a:latin typeface="Arial" panose="020B0604020202020204" pitchFamily="34" charset="0"/>
                <a:cs typeface="Arial" panose="020B0604020202020204" pitchFamily="34" charset="0"/>
              </a:rPr>
              <a:t>Sasso</a:t>
            </a:r>
            <a:r>
              <a:rPr lang="en-GB" sz="1500" dirty="0">
                <a:latin typeface="Arial" panose="020B0604020202020204" pitchFamily="34" charset="0"/>
                <a:cs typeface="Arial" panose="020B0604020202020204" pitchFamily="34" charset="0"/>
              </a:rPr>
              <a:t> National Laboratory, INFN</a:t>
            </a:r>
          </a:p>
          <a:p>
            <a:endParaRPr lang="en-GB"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On behalf of people who like the idea</a:t>
            </a: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a:p>
            <a:endParaRPr lang="en-GB" sz="1500" dirty="0">
              <a:latin typeface="Arial" panose="020B0604020202020204" pitchFamily="34" charset="0"/>
              <a:cs typeface="Arial" panose="020B0604020202020204" pitchFamily="34" charset="0"/>
            </a:endParaRPr>
          </a:p>
        </p:txBody>
      </p:sp>
      <p:sp>
        <p:nvSpPr>
          <p:cNvPr id="4" name="Rettangolo 3"/>
          <p:cNvSpPr/>
          <p:nvPr/>
        </p:nvSpPr>
        <p:spPr>
          <a:xfrm>
            <a:off x="2941266" y="5046807"/>
            <a:ext cx="5948984" cy="646331"/>
          </a:xfrm>
          <a:prstGeom prst="rect">
            <a:avLst/>
          </a:prstGeom>
        </p:spPr>
        <p:txBody>
          <a:bodyPr wrap="square">
            <a:spAutoFit/>
          </a:bodyPr>
          <a:lstStyle/>
          <a:p>
            <a:pPr algn="ctr"/>
            <a:r>
              <a:rPr lang="en-GB" dirty="0">
                <a:solidFill>
                  <a:schemeClr val="bg1"/>
                </a:solidFill>
                <a:latin typeface="Arial" panose="020B0604020202020204" pitchFamily="34" charset="0"/>
              </a:rPr>
              <a:t> </a:t>
            </a:r>
          </a:p>
          <a:p>
            <a:pPr algn="ctr"/>
            <a:r>
              <a:rPr lang="en-GB" dirty="0">
                <a:solidFill>
                  <a:schemeClr val="bg1"/>
                </a:solidFill>
                <a:latin typeface="Arial" panose="020B0604020202020204" pitchFamily="34" charset="0"/>
              </a:rPr>
              <a:t>20-23May, 2019Jaca, Spain</a:t>
            </a:r>
            <a:endParaRPr lang="en-GB"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0110" y="474161"/>
            <a:ext cx="1996584" cy="129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6126" y="440408"/>
            <a:ext cx="1799632" cy="1267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2516" y="297135"/>
            <a:ext cx="1595706" cy="146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7369" y="233527"/>
            <a:ext cx="2008080" cy="1663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4350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raggicosmic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3491" y="842596"/>
            <a:ext cx="1433596" cy="140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056738" y="994322"/>
            <a:ext cx="5772646" cy="1107996"/>
          </a:xfrm>
          <a:prstGeom prst="rect">
            <a:avLst/>
          </a:prstGeom>
          <a:noFill/>
        </p:spPr>
        <p:txBody>
          <a:bodyPr wrap="square" rtlCol="0">
            <a:spAutoFit/>
          </a:bodyPr>
          <a:lstStyle/>
          <a:p>
            <a:pPr algn="just"/>
            <a:r>
              <a:rPr lang="en-US" sz="2200">
                <a:latin typeface="Arial" pitchFamily="34" charset="0"/>
                <a:cs typeface="Arial" pitchFamily="34" charset="0"/>
              </a:rPr>
              <a:t>Low Radioactive Techniques are essential </a:t>
            </a:r>
            <a:r>
              <a:rPr lang="en-US" sz="2200" b="1">
                <a:latin typeface="Arial" pitchFamily="34" charset="0"/>
                <a:cs typeface="Arial" pitchFamily="34" charset="0"/>
              </a:rPr>
              <a:t>to select</a:t>
            </a:r>
            <a:r>
              <a:rPr lang="en-US" sz="2200">
                <a:latin typeface="Arial" pitchFamily="34" charset="0"/>
                <a:cs typeface="Arial" pitchFamily="34" charset="0"/>
              </a:rPr>
              <a:t> the materials needed for assembling Low Background (LB) apparata </a:t>
            </a:r>
          </a:p>
        </p:txBody>
      </p:sp>
      <p:sp>
        <p:nvSpPr>
          <p:cNvPr id="5" name="Rectangle 4"/>
          <p:cNvSpPr/>
          <p:nvPr/>
        </p:nvSpPr>
        <p:spPr>
          <a:xfrm>
            <a:off x="2145874" y="105986"/>
            <a:ext cx="7777065" cy="584775"/>
          </a:xfrm>
          <a:prstGeom prst="rect">
            <a:avLst/>
          </a:prstGeom>
        </p:spPr>
        <p:txBody>
          <a:bodyPr wrap="none">
            <a:spAutoFit/>
          </a:bodyPr>
          <a:lstStyle/>
          <a:p>
            <a:r>
              <a:rPr lang="en-US" sz="3200" dirty="0">
                <a:latin typeface="Arial" pitchFamily="34" charset="0"/>
                <a:cs typeface="Arial" pitchFamily="34" charset="0"/>
              </a:rPr>
              <a:t>Why Low Radioactivity Technique (LRT) ?</a:t>
            </a:r>
          </a:p>
        </p:txBody>
      </p:sp>
      <p:sp>
        <p:nvSpPr>
          <p:cNvPr id="6" name="TextBox 5"/>
          <p:cNvSpPr txBox="1"/>
          <p:nvPr/>
        </p:nvSpPr>
        <p:spPr>
          <a:xfrm>
            <a:off x="1714846" y="2408118"/>
            <a:ext cx="8953154" cy="1446550"/>
          </a:xfrm>
          <a:prstGeom prst="rect">
            <a:avLst/>
          </a:prstGeom>
          <a:noFill/>
        </p:spPr>
        <p:txBody>
          <a:bodyPr wrap="square" rtlCol="0">
            <a:spAutoFit/>
          </a:bodyPr>
          <a:lstStyle/>
          <a:p>
            <a:pPr marL="342900" indent="-342900" algn="just">
              <a:buFont typeface="Arial" pitchFamily="34" charset="0"/>
              <a:buChar char="•"/>
            </a:pPr>
            <a:r>
              <a:rPr lang="en-US" sz="2200" dirty="0">
                <a:latin typeface="Arial" pitchFamily="34" charset="0"/>
                <a:cs typeface="Arial" pitchFamily="34" charset="0"/>
              </a:rPr>
              <a:t>They are used for screening of semi-finished metal/plastic materials</a:t>
            </a:r>
          </a:p>
          <a:p>
            <a:pPr marL="342900" indent="-342900" algn="just">
              <a:buFont typeface="Arial" pitchFamily="34" charset="0"/>
              <a:buChar char="•"/>
            </a:pPr>
            <a:r>
              <a:rPr lang="en-US" sz="2200" dirty="0">
                <a:latin typeface="Arial" pitchFamily="34" charset="0"/>
                <a:cs typeface="Arial" pitchFamily="34" charset="0"/>
              </a:rPr>
              <a:t> The final component realization often requires heavy machining</a:t>
            </a:r>
          </a:p>
          <a:p>
            <a:pPr marL="342900" indent="-342900" algn="just">
              <a:buFont typeface="Arial" pitchFamily="34" charset="0"/>
              <a:buChar char="•"/>
            </a:pPr>
            <a:r>
              <a:rPr lang="en-US" sz="2200" dirty="0">
                <a:latin typeface="Arial" pitchFamily="34" charset="0"/>
                <a:cs typeface="Arial" pitchFamily="34" charset="0"/>
              </a:rPr>
              <a:t>Surface contamination is very critical (often dominant) for LB </a:t>
            </a:r>
          </a:p>
          <a:p>
            <a:pPr marL="342900" indent="-342900" algn="just">
              <a:buFont typeface="Arial" pitchFamily="34" charset="0"/>
              <a:buChar char="•"/>
            </a:pPr>
            <a:r>
              <a:rPr lang="en-US" sz="2200" dirty="0">
                <a:latin typeface="Arial" pitchFamily="34" charset="0"/>
                <a:cs typeface="Arial" pitchFamily="34" charset="0"/>
              </a:rPr>
              <a:t>Components need final surface treatment and cleaning</a:t>
            </a:r>
          </a:p>
        </p:txBody>
      </p:sp>
      <p:sp>
        <p:nvSpPr>
          <p:cNvPr id="8" name="TextBox 7"/>
          <p:cNvSpPr txBox="1"/>
          <p:nvPr/>
        </p:nvSpPr>
        <p:spPr>
          <a:xfrm>
            <a:off x="1635334" y="5707069"/>
            <a:ext cx="4929795" cy="738664"/>
          </a:xfrm>
          <a:prstGeom prst="rect">
            <a:avLst/>
          </a:prstGeom>
          <a:noFill/>
        </p:spPr>
        <p:txBody>
          <a:bodyPr wrap="square" rtlCol="0">
            <a:spAutoFit/>
          </a:bodyPr>
          <a:lstStyle/>
          <a:p>
            <a:r>
              <a:rPr lang="en-US" sz="2100" b="1">
                <a:latin typeface="Arial" pitchFamily="34" charset="0"/>
                <a:cs typeface="Arial" pitchFamily="34" charset="0"/>
              </a:rPr>
              <a:t>Production of finished components through Additive Manufaturing (AM) </a:t>
            </a:r>
          </a:p>
        </p:txBody>
      </p:sp>
      <p:sp>
        <p:nvSpPr>
          <p:cNvPr id="9" name="Oval 8"/>
          <p:cNvSpPr/>
          <p:nvPr/>
        </p:nvSpPr>
        <p:spPr>
          <a:xfrm>
            <a:off x="2056738" y="3957650"/>
            <a:ext cx="3743096" cy="8608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latin typeface="Arial" pitchFamily="34" charset="0"/>
                <a:cs typeface="Arial" pitchFamily="34" charset="0"/>
              </a:rPr>
              <a:t>NEW APPROACH</a:t>
            </a:r>
            <a:endParaRPr lang="en-US" sz="2400" b="1" dirty="0">
              <a:latin typeface="Arial" pitchFamily="34" charset="0"/>
              <a:cs typeface="Arial" pitchFamily="34" charset="0"/>
            </a:endParaRPr>
          </a:p>
        </p:txBody>
      </p:sp>
      <p:sp>
        <p:nvSpPr>
          <p:cNvPr id="10" name="Down Arrow 9"/>
          <p:cNvSpPr/>
          <p:nvPr/>
        </p:nvSpPr>
        <p:spPr>
          <a:xfrm>
            <a:off x="3686767" y="4999270"/>
            <a:ext cx="484632" cy="5649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Brace 13"/>
          <p:cNvSpPr/>
          <p:nvPr/>
        </p:nvSpPr>
        <p:spPr>
          <a:xfrm>
            <a:off x="5921072" y="3957649"/>
            <a:ext cx="1693627" cy="2729484"/>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p:cNvSpPr/>
          <p:nvPr/>
        </p:nvSpPr>
        <p:spPr>
          <a:xfrm>
            <a:off x="7431834" y="4610844"/>
            <a:ext cx="3116910" cy="1384995"/>
          </a:xfrm>
          <a:prstGeom prst="rect">
            <a:avLst/>
          </a:prstGeom>
        </p:spPr>
        <p:txBody>
          <a:bodyPr wrap="square">
            <a:spAutoFit/>
          </a:bodyPr>
          <a:lstStyle/>
          <a:p>
            <a:pPr algn="ctr"/>
            <a:r>
              <a:rPr lang="it-IT" sz="2100" b="1" dirty="0">
                <a:latin typeface="Arial" pitchFamily="34" charset="0"/>
                <a:cs typeface="Arial" pitchFamily="34" charset="0"/>
              </a:rPr>
              <a:t>LRTs play a fundamental role for production process monitoring</a:t>
            </a:r>
            <a:endParaRPr lang="en-US" sz="2100" b="1" dirty="0">
              <a:latin typeface="Arial" pitchFamily="34" charset="0"/>
              <a:cs typeface="Arial" pitchFamily="34" charset="0"/>
            </a:endParaRPr>
          </a:p>
        </p:txBody>
      </p:sp>
      <p:sp>
        <p:nvSpPr>
          <p:cNvPr id="16" name="Slide Number Placeholder 15"/>
          <p:cNvSpPr>
            <a:spLocks noGrp="1"/>
          </p:cNvSpPr>
          <p:nvPr>
            <p:ph type="sldNum" sz="quarter" idx="12"/>
          </p:nvPr>
        </p:nvSpPr>
        <p:spPr/>
        <p:txBody>
          <a:bodyPr/>
          <a:lstStyle/>
          <a:p>
            <a:fld id="{434BCA8C-157F-4317-AF98-4B981DC609A4}" type="slidenum">
              <a:rPr lang="en-GB" smtClean="0"/>
              <a:t>38</a:t>
            </a:fld>
            <a:endParaRPr lang="en-GB" dirty="0"/>
          </a:p>
        </p:txBody>
      </p:sp>
    </p:spTree>
    <p:extLst>
      <p:ext uri="{BB962C8B-B14F-4D97-AF65-F5344CB8AC3E}">
        <p14:creationId xmlns:p14="http://schemas.microsoft.com/office/powerpoint/2010/main" val="2598354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03512" y="132807"/>
            <a:ext cx="9098692" cy="1077218"/>
          </a:xfrm>
          <a:prstGeom prst="rect">
            <a:avLst/>
          </a:prstGeom>
        </p:spPr>
        <p:txBody>
          <a:bodyPr wrap="square">
            <a:spAutoFit/>
          </a:bodyPr>
          <a:lstStyle/>
          <a:p>
            <a:r>
              <a:rPr lang="en-GB" sz="3200" b="1" dirty="0">
                <a:solidFill>
                  <a:srgbClr val="5B5B98"/>
                </a:solidFill>
                <a:latin typeface="+mj-lt"/>
                <a:cs typeface="Arial" charset="0"/>
              </a:rPr>
              <a:t>Additive Manufacturing: Future Outlook in Designing Pure Metal Components for Particles Detectors</a:t>
            </a:r>
          </a:p>
        </p:txBody>
      </p:sp>
      <p:pic>
        <p:nvPicPr>
          <p:cNvPr id="3" name="Immagine 2"/>
          <p:cNvPicPr>
            <a:picLocks noChangeAspect="1"/>
          </p:cNvPicPr>
          <p:nvPr/>
        </p:nvPicPr>
        <p:blipFill>
          <a:blip r:embed="rId2"/>
          <a:stretch>
            <a:fillRect/>
          </a:stretch>
        </p:blipFill>
        <p:spPr>
          <a:xfrm>
            <a:off x="5940085" y="1665712"/>
            <a:ext cx="2414442" cy="1329906"/>
          </a:xfrm>
          <a:prstGeom prst="rect">
            <a:avLst/>
          </a:prstGeom>
        </p:spPr>
      </p:pic>
      <p:sp>
        <p:nvSpPr>
          <p:cNvPr id="5" name="TextBox 4"/>
          <p:cNvSpPr txBox="1"/>
          <p:nvPr/>
        </p:nvSpPr>
        <p:spPr>
          <a:xfrm>
            <a:off x="1008863" y="1176019"/>
            <a:ext cx="4200427" cy="2554545"/>
          </a:xfrm>
          <a:prstGeom prst="rect">
            <a:avLst/>
          </a:prstGeom>
          <a:noFill/>
        </p:spPr>
        <p:txBody>
          <a:bodyPr wrap="square" rtlCol="0">
            <a:spAutoFit/>
          </a:bodyPr>
          <a:lstStyle/>
          <a:p>
            <a:r>
              <a:rPr lang="it-IT" sz="2000" b="1" dirty="0">
                <a:solidFill>
                  <a:schemeClr val="accent1">
                    <a:lumMod val="75000"/>
                  </a:schemeClr>
                </a:solidFill>
                <a:latin typeface="Arial" pitchFamily="34" charset="0"/>
                <a:cs typeface="Arial" pitchFamily="34" charset="0"/>
              </a:rPr>
              <a:t>AM allows </a:t>
            </a:r>
            <a:r>
              <a:rPr lang="it-IT" sz="2000" dirty="0">
                <a:solidFill>
                  <a:schemeClr val="accent1">
                    <a:lumMod val="75000"/>
                  </a:schemeClr>
                </a:solidFill>
                <a:latin typeface="Arial" pitchFamily="34" charset="0"/>
                <a:cs typeface="Arial" pitchFamily="34" charset="0"/>
              </a:rPr>
              <a:t>to produce parts:</a:t>
            </a:r>
            <a:r>
              <a:rPr lang="it-IT" sz="2000" dirty="0">
                <a:latin typeface="Arial" pitchFamily="34" charset="0"/>
                <a:cs typeface="Arial" pitchFamily="34" charset="0"/>
              </a:rPr>
              <a:t> </a:t>
            </a:r>
          </a:p>
          <a:p>
            <a:pPr marL="285750" indent="-285750">
              <a:buFont typeface="Arial" pitchFamily="34" charset="0"/>
              <a:buChar char="•"/>
            </a:pPr>
            <a:r>
              <a:rPr lang="it-IT" sz="2000" dirty="0">
                <a:solidFill>
                  <a:schemeClr val="accent1">
                    <a:lumMod val="75000"/>
                  </a:schemeClr>
                </a:solidFill>
                <a:latin typeface="Arial" pitchFamily="34" charset="0"/>
                <a:cs typeface="Arial" pitchFamily="34" charset="0"/>
              </a:rPr>
              <a:t>Complex geometries</a:t>
            </a:r>
          </a:p>
          <a:p>
            <a:pPr marL="285750" indent="-285750">
              <a:buFont typeface="Arial" pitchFamily="34" charset="0"/>
              <a:buChar char="•"/>
            </a:pPr>
            <a:r>
              <a:rPr lang="it-IT" sz="2000" dirty="0">
                <a:solidFill>
                  <a:schemeClr val="accent1">
                    <a:lumMod val="75000"/>
                  </a:schemeClr>
                </a:solidFill>
                <a:latin typeface="Arial" pitchFamily="34" charset="0"/>
                <a:cs typeface="Arial" pitchFamily="34" charset="0"/>
              </a:rPr>
              <a:t>High Resolution </a:t>
            </a:r>
          </a:p>
          <a:p>
            <a:pPr marL="285750" indent="-285750">
              <a:buFont typeface="Arial" pitchFamily="34" charset="0"/>
              <a:buChar char="•"/>
            </a:pPr>
            <a:r>
              <a:rPr lang="it-IT" sz="2000" dirty="0">
                <a:solidFill>
                  <a:schemeClr val="accent1">
                    <a:lumMod val="75000"/>
                  </a:schemeClr>
                </a:solidFill>
                <a:latin typeface="Arial" pitchFamily="34" charset="0"/>
                <a:cs typeface="Arial" pitchFamily="34" charset="0"/>
              </a:rPr>
              <a:t>Hollow components</a:t>
            </a:r>
          </a:p>
          <a:p>
            <a:pPr marL="285750" indent="-285750">
              <a:buFont typeface="Arial" pitchFamily="34" charset="0"/>
              <a:buChar char="•"/>
            </a:pPr>
            <a:r>
              <a:rPr lang="it-IT" sz="2000" dirty="0">
                <a:solidFill>
                  <a:schemeClr val="accent1">
                    <a:lumMod val="75000"/>
                  </a:schemeClr>
                </a:solidFill>
                <a:latin typeface="Arial" pitchFamily="34" charset="0"/>
                <a:cs typeface="Arial" pitchFamily="34" charset="0"/>
              </a:rPr>
              <a:t>W/o final traditional machining </a:t>
            </a:r>
          </a:p>
          <a:p>
            <a:pPr marL="285750" indent="-285750">
              <a:buFont typeface="Arial" pitchFamily="34" charset="0"/>
              <a:buChar char="•"/>
            </a:pPr>
            <a:r>
              <a:rPr lang="it-IT" sz="2000" dirty="0">
                <a:solidFill>
                  <a:schemeClr val="accent1">
                    <a:lumMod val="75000"/>
                  </a:schemeClr>
                </a:solidFill>
                <a:latin typeface="Arial" pitchFamily="34" charset="0"/>
                <a:cs typeface="Arial" pitchFamily="34" charset="0"/>
              </a:rPr>
              <a:t>W/o surface cleaning</a:t>
            </a:r>
          </a:p>
          <a:p>
            <a:pPr marL="285750" indent="-285750">
              <a:buFont typeface="Arial" pitchFamily="34" charset="0"/>
              <a:buChar char="•"/>
            </a:pPr>
            <a:r>
              <a:rPr lang="it-IT" sz="2000" dirty="0">
                <a:solidFill>
                  <a:schemeClr val="accent1">
                    <a:lumMod val="75000"/>
                  </a:schemeClr>
                </a:solidFill>
                <a:latin typeface="Arial" pitchFamily="34" charset="0"/>
                <a:cs typeface="Arial" pitchFamily="34" charset="0"/>
              </a:rPr>
              <a:t>Mass save of a factor about 2-3</a:t>
            </a:r>
          </a:p>
          <a:p>
            <a:pPr marL="285750" indent="-285750">
              <a:buFont typeface="Arial" pitchFamily="34" charset="0"/>
              <a:buChar char="•"/>
            </a:pPr>
            <a:r>
              <a:rPr lang="it-IT" sz="2000" dirty="0">
                <a:solidFill>
                  <a:schemeClr val="accent1">
                    <a:lumMod val="75000"/>
                  </a:schemeClr>
                </a:solidFill>
                <a:latin typeface="Arial" pitchFamily="34" charset="0"/>
                <a:cs typeface="Arial" pitchFamily="34" charset="0"/>
              </a:rPr>
              <a:t>Components number reduction</a:t>
            </a:r>
          </a:p>
        </p:txBody>
      </p:sp>
      <p:pic>
        <p:nvPicPr>
          <p:cNvPr id="4" name="Immagine 3"/>
          <p:cNvPicPr>
            <a:picLocks noChangeAspect="1"/>
          </p:cNvPicPr>
          <p:nvPr/>
        </p:nvPicPr>
        <p:blipFill>
          <a:blip r:embed="rId3"/>
          <a:stretch>
            <a:fillRect/>
          </a:stretch>
        </p:blipFill>
        <p:spPr>
          <a:xfrm>
            <a:off x="5940085" y="5018280"/>
            <a:ext cx="2414442" cy="1334812"/>
          </a:xfrm>
          <a:prstGeom prst="rect">
            <a:avLst/>
          </a:prstGeom>
        </p:spPr>
      </p:pic>
      <p:sp>
        <p:nvSpPr>
          <p:cNvPr id="6" name="TextBox 5"/>
          <p:cNvSpPr txBox="1"/>
          <p:nvPr/>
        </p:nvSpPr>
        <p:spPr>
          <a:xfrm>
            <a:off x="6308733" y="1176019"/>
            <a:ext cx="1505605" cy="369332"/>
          </a:xfrm>
          <a:prstGeom prst="rect">
            <a:avLst/>
          </a:prstGeom>
          <a:noFill/>
        </p:spPr>
        <p:txBody>
          <a:bodyPr wrap="none" rtlCol="0">
            <a:spAutoFit/>
          </a:bodyPr>
          <a:lstStyle/>
          <a:p>
            <a:r>
              <a:rPr lang="it-IT" dirty="0"/>
              <a:t>Crystal Holder</a:t>
            </a:r>
            <a:endParaRPr lang="en-US"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085" y="3297768"/>
            <a:ext cx="2414442" cy="1329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409834" y="1861414"/>
            <a:ext cx="1682064" cy="646331"/>
          </a:xfrm>
          <a:prstGeom prst="rect">
            <a:avLst/>
          </a:prstGeom>
          <a:noFill/>
        </p:spPr>
        <p:txBody>
          <a:bodyPr wrap="none" rtlCol="0">
            <a:spAutoFit/>
          </a:bodyPr>
          <a:lstStyle/>
          <a:p>
            <a:pPr algn="ctr"/>
            <a:r>
              <a:rPr lang="it-IT" dirty="0"/>
              <a:t>Traditional CNC </a:t>
            </a:r>
          </a:p>
          <a:p>
            <a:pPr algn="ctr"/>
            <a:r>
              <a:rPr lang="it-IT" dirty="0"/>
              <a:t>mass=27g</a:t>
            </a:r>
            <a:endParaRPr lang="en-US" dirty="0"/>
          </a:p>
        </p:txBody>
      </p:sp>
      <p:sp>
        <p:nvSpPr>
          <p:cNvPr id="9" name="TextBox 8"/>
          <p:cNvSpPr txBox="1"/>
          <p:nvPr/>
        </p:nvSpPr>
        <p:spPr>
          <a:xfrm>
            <a:off x="8438310" y="3639487"/>
            <a:ext cx="1943161" cy="646331"/>
          </a:xfrm>
          <a:prstGeom prst="rect">
            <a:avLst/>
          </a:prstGeom>
          <a:noFill/>
        </p:spPr>
        <p:txBody>
          <a:bodyPr wrap="none" rtlCol="0">
            <a:spAutoFit/>
          </a:bodyPr>
          <a:lstStyle/>
          <a:p>
            <a:pPr algn="ctr"/>
            <a:r>
              <a:rPr lang="it-IT" dirty="0"/>
              <a:t>AD same supports </a:t>
            </a:r>
          </a:p>
          <a:p>
            <a:pPr algn="ctr"/>
            <a:r>
              <a:rPr lang="it-IT" dirty="0"/>
              <a:t>mass=11g</a:t>
            </a:r>
            <a:endParaRPr lang="en-US" dirty="0"/>
          </a:p>
        </p:txBody>
      </p:sp>
      <p:sp>
        <p:nvSpPr>
          <p:cNvPr id="10" name="TextBox 9"/>
          <p:cNvSpPr txBox="1"/>
          <p:nvPr/>
        </p:nvSpPr>
        <p:spPr>
          <a:xfrm>
            <a:off x="8558552" y="5246977"/>
            <a:ext cx="1578125" cy="646331"/>
          </a:xfrm>
          <a:prstGeom prst="rect">
            <a:avLst/>
          </a:prstGeom>
          <a:noFill/>
        </p:spPr>
        <p:txBody>
          <a:bodyPr wrap="none" rtlCol="0">
            <a:spAutoFit/>
          </a:bodyPr>
          <a:lstStyle/>
          <a:p>
            <a:pPr algn="ctr"/>
            <a:r>
              <a:rPr lang="it-IT" dirty="0"/>
              <a:t>AD new design</a:t>
            </a:r>
          </a:p>
          <a:p>
            <a:pPr algn="ctr"/>
            <a:r>
              <a:rPr lang="it-IT" dirty="0"/>
              <a:t>mass=9g</a:t>
            </a:r>
            <a:endParaRPr lang="en-US" dirty="0"/>
          </a:p>
        </p:txBody>
      </p:sp>
      <p:sp>
        <p:nvSpPr>
          <p:cNvPr id="8" name="Curved Left Arrow 7"/>
          <p:cNvSpPr/>
          <p:nvPr/>
        </p:nvSpPr>
        <p:spPr>
          <a:xfrm>
            <a:off x="10091898" y="2016887"/>
            <a:ext cx="1682064" cy="389152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10465254" y="3429000"/>
            <a:ext cx="1055097" cy="707886"/>
          </a:xfrm>
          <a:prstGeom prst="rect">
            <a:avLst/>
          </a:prstGeom>
          <a:noFill/>
        </p:spPr>
        <p:txBody>
          <a:bodyPr wrap="none" rtlCol="0">
            <a:spAutoFit/>
          </a:bodyPr>
          <a:lstStyle/>
          <a:p>
            <a:r>
              <a:rPr lang="it-IT" sz="2800" b="1" dirty="0">
                <a:solidFill>
                  <a:schemeClr val="accent1">
                    <a:lumMod val="75000"/>
                  </a:schemeClr>
                </a:solidFill>
                <a:latin typeface="Arial" pitchFamily="34" charset="0"/>
                <a:cs typeface="Arial" pitchFamily="34" charset="0"/>
              </a:rPr>
              <a:t>M/3 </a:t>
            </a:r>
            <a:r>
              <a:rPr lang="it-IT" sz="4000" b="1" dirty="0">
                <a:solidFill>
                  <a:schemeClr val="accent1">
                    <a:lumMod val="75000"/>
                  </a:schemeClr>
                </a:solidFill>
                <a:latin typeface="Arial" pitchFamily="34" charset="0"/>
                <a:cs typeface="Arial" pitchFamily="34" charset="0"/>
              </a:rPr>
              <a:t>!</a:t>
            </a:r>
            <a:endParaRPr lang="en-US" sz="4000" b="1" dirty="0">
              <a:solidFill>
                <a:schemeClr val="accent1">
                  <a:lumMod val="75000"/>
                </a:schemeClr>
              </a:solidFill>
              <a:latin typeface="Arial" pitchFamily="34" charset="0"/>
              <a:cs typeface="Arial" pitchFamily="34" charset="0"/>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3512" y="3918875"/>
            <a:ext cx="2595984" cy="243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Segnaposto data 11">
            <a:extLst>
              <a:ext uri="{FF2B5EF4-FFF2-40B4-BE49-F238E27FC236}">
                <a16:creationId xmlns:a16="http://schemas.microsoft.com/office/drawing/2014/main" id="{54CC6A57-C6B9-3482-9AFD-E50485438B51}"/>
              </a:ext>
            </a:extLst>
          </p:cNvPr>
          <p:cNvSpPr>
            <a:spLocks noGrp="1"/>
          </p:cNvSpPr>
          <p:nvPr>
            <p:ph type="dt" sz="half" idx="10"/>
          </p:nvPr>
        </p:nvSpPr>
        <p:spPr>
          <a:xfrm>
            <a:off x="365876" y="6353009"/>
            <a:ext cx="2743200" cy="365125"/>
          </a:xfrm>
        </p:spPr>
        <p:txBody>
          <a:bodyPr/>
          <a:lstStyle/>
          <a:p>
            <a:fld id="{51DC2D1A-3D44-4462-90F8-E94884412031}" type="datetime1">
              <a:rPr lang="en-GB" smtClean="0"/>
              <a:t>23/09/2022</a:t>
            </a:fld>
            <a:endParaRPr lang="en-GB" dirty="0"/>
          </a:p>
        </p:txBody>
      </p:sp>
      <p:sp>
        <p:nvSpPr>
          <p:cNvPr id="13" name="Segnaposto piè di pagina 12">
            <a:extLst>
              <a:ext uri="{FF2B5EF4-FFF2-40B4-BE49-F238E27FC236}">
                <a16:creationId xmlns:a16="http://schemas.microsoft.com/office/drawing/2014/main" id="{7BBF9BF4-35BC-210F-5E4C-B0E6F8DE0CED}"/>
              </a:ext>
            </a:extLst>
          </p:cNvPr>
          <p:cNvSpPr>
            <a:spLocks noGrp="1"/>
          </p:cNvSpPr>
          <p:nvPr>
            <p:ph type="ftr" sz="quarter" idx="11"/>
          </p:nvPr>
        </p:nvSpPr>
        <p:spPr/>
        <p:txBody>
          <a:bodyPr/>
          <a:lstStyle/>
          <a:p>
            <a:endParaRPr lang="en-GB"/>
          </a:p>
        </p:txBody>
      </p:sp>
      <p:sp>
        <p:nvSpPr>
          <p:cNvPr id="14" name="Segnaposto numero diapositiva 13">
            <a:extLst>
              <a:ext uri="{FF2B5EF4-FFF2-40B4-BE49-F238E27FC236}">
                <a16:creationId xmlns:a16="http://schemas.microsoft.com/office/drawing/2014/main" id="{EBFC3E9E-C90B-03D7-7ABF-5BCD19D60EA8}"/>
              </a:ext>
            </a:extLst>
          </p:cNvPr>
          <p:cNvSpPr>
            <a:spLocks noGrp="1"/>
          </p:cNvSpPr>
          <p:nvPr>
            <p:ph type="sldNum" sz="quarter" idx="12"/>
          </p:nvPr>
        </p:nvSpPr>
        <p:spPr/>
        <p:txBody>
          <a:bodyPr/>
          <a:lstStyle/>
          <a:p>
            <a:fld id="{8B33F36F-503E-4357-95AB-A5341231EBD4}" type="slidenum">
              <a:rPr lang="en-GB" smtClean="0"/>
              <a:t>39</a:t>
            </a:fld>
            <a:endParaRPr lang="en-GB"/>
          </a:p>
        </p:txBody>
      </p:sp>
    </p:spTree>
    <p:extLst>
      <p:ext uri="{BB962C8B-B14F-4D97-AF65-F5344CB8AC3E}">
        <p14:creationId xmlns:p14="http://schemas.microsoft.com/office/powerpoint/2010/main" val="3497965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4BCA8C-157F-4317-AF98-4B981DC609A4}" type="slidenum">
              <a:rPr lang="en-GB" smtClean="0"/>
              <a:t>4</a:t>
            </a:fld>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87" y="1282708"/>
            <a:ext cx="4273900" cy="151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9725" y="1295797"/>
            <a:ext cx="2143419" cy="15295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93145" y="1271672"/>
            <a:ext cx="2070105" cy="15627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5565" y="148113"/>
            <a:ext cx="10287846" cy="584776"/>
          </a:xfrm>
          <a:prstGeom prst="rect">
            <a:avLst/>
          </a:prstGeom>
          <a:noFill/>
        </p:spPr>
        <p:txBody>
          <a:bodyPr wrap="square" rtlCol="0">
            <a:spAutoFit/>
          </a:bodyPr>
          <a:lstStyle/>
          <a:p>
            <a:pPr algn="ctr"/>
            <a:r>
              <a:rPr lang="it-IT" sz="3200" dirty="0">
                <a:solidFill>
                  <a:srgbClr val="5B5B98"/>
                </a:solidFill>
                <a:latin typeface="Calibri" panose="020F0502020204030204" pitchFamily="34" charset="0"/>
                <a:cs typeface="Calibri" panose="020F0502020204030204" pitchFamily="34" charset="0"/>
              </a:rPr>
              <a:t>Ultra-low level </a:t>
            </a:r>
            <a:r>
              <a:rPr lang="it-IT" sz="3200" dirty="0" err="1">
                <a:solidFill>
                  <a:srgbClr val="5B5B98"/>
                </a:solidFill>
                <a:latin typeface="Calibri" panose="020F0502020204030204" pitchFamily="34" charset="0"/>
                <a:cs typeface="Calibri" panose="020F0502020204030204" pitchFamily="34" charset="0"/>
              </a:rPr>
              <a:t>radioactivity</a:t>
            </a:r>
            <a:r>
              <a:rPr lang="it-IT" sz="3200" dirty="0">
                <a:solidFill>
                  <a:srgbClr val="5B5B98"/>
                </a:solidFill>
                <a:latin typeface="Calibri" panose="020F0502020204030204" pitchFamily="34" charset="0"/>
                <a:cs typeface="Calibri" panose="020F0502020204030204" pitchFamily="34" charset="0"/>
              </a:rPr>
              <a:t> </a:t>
            </a:r>
            <a:r>
              <a:rPr lang="it-IT" sz="3200" dirty="0" err="1">
                <a:solidFill>
                  <a:srgbClr val="5B5B98"/>
                </a:solidFill>
                <a:latin typeface="Calibri" panose="020F0502020204030204" pitchFamily="34" charset="0"/>
                <a:cs typeface="Calibri" panose="020F0502020204030204" pitchFamily="34" charset="0"/>
              </a:rPr>
              <a:t>measurement</a:t>
            </a:r>
            <a:r>
              <a:rPr lang="it-IT" sz="3200" dirty="0">
                <a:solidFill>
                  <a:srgbClr val="5B5B98"/>
                </a:solidFill>
                <a:latin typeface="Calibri" panose="020F0502020204030204" pitchFamily="34" charset="0"/>
                <a:cs typeface="Calibri" panose="020F0502020204030204" pitchFamily="34" charset="0"/>
              </a:rPr>
              <a:t> facilities </a:t>
            </a:r>
            <a:endParaRPr lang="en-US" sz="3200" dirty="0">
              <a:solidFill>
                <a:srgbClr val="5B5B98"/>
              </a:solidFill>
              <a:latin typeface="Calibri" panose="020F0502020204030204" pitchFamily="34" charset="0"/>
              <a:cs typeface="Calibri" panose="020F0502020204030204" pitchFamily="34" charset="0"/>
            </a:endParaRPr>
          </a:p>
        </p:txBody>
      </p:sp>
      <p:sp>
        <p:nvSpPr>
          <p:cNvPr id="4" name="TextBox 3"/>
          <p:cNvSpPr txBox="1"/>
          <p:nvPr/>
        </p:nvSpPr>
        <p:spPr>
          <a:xfrm>
            <a:off x="950721" y="778952"/>
            <a:ext cx="5251708" cy="461665"/>
          </a:xfrm>
          <a:prstGeom prst="rect">
            <a:avLst/>
          </a:prstGeom>
          <a:noFill/>
        </p:spPr>
        <p:txBody>
          <a:bodyPr wrap="none" rtlCol="0">
            <a:spAutoFit/>
          </a:bodyPr>
          <a:lstStyle/>
          <a:p>
            <a:r>
              <a:rPr lang="it-IT" sz="2400" b="1" dirty="0">
                <a:cs typeface="Arial" pitchFamily="34" charset="0"/>
              </a:rPr>
              <a:t>STELLA (</a:t>
            </a:r>
            <a:r>
              <a:rPr lang="it-IT" sz="2400" b="1" dirty="0" err="1">
                <a:cs typeface="Arial" pitchFamily="34" charset="0"/>
              </a:rPr>
              <a:t>SubTErranean</a:t>
            </a:r>
            <a:r>
              <a:rPr lang="it-IT" sz="2400" b="1" dirty="0">
                <a:cs typeface="Arial" pitchFamily="34" charset="0"/>
              </a:rPr>
              <a:t> Low Level </a:t>
            </a:r>
            <a:r>
              <a:rPr lang="it-IT" sz="2400" b="1" dirty="0" err="1">
                <a:cs typeface="Arial" pitchFamily="34" charset="0"/>
              </a:rPr>
              <a:t>Assay</a:t>
            </a:r>
            <a:r>
              <a:rPr lang="it-IT" sz="2400" b="1" dirty="0">
                <a:cs typeface="Arial" pitchFamily="34" charset="0"/>
              </a:rPr>
              <a:t>)</a:t>
            </a:r>
            <a:endParaRPr lang="en-US" sz="2400" b="1" dirty="0">
              <a:cs typeface="Arial" pitchFamily="34" charset="0"/>
            </a:endParaRPr>
          </a:p>
        </p:txBody>
      </p:sp>
      <p:sp>
        <p:nvSpPr>
          <p:cNvPr id="5" name="TextBox 4"/>
          <p:cNvSpPr txBox="1"/>
          <p:nvPr/>
        </p:nvSpPr>
        <p:spPr>
          <a:xfrm>
            <a:off x="677333" y="3007370"/>
            <a:ext cx="5745125" cy="1446550"/>
          </a:xfrm>
          <a:prstGeom prst="rect">
            <a:avLst/>
          </a:prstGeom>
          <a:noFill/>
        </p:spPr>
        <p:txBody>
          <a:bodyPr wrap="square" rtlCol="0">
            <a:spAutoFit/>
          </a:bodyPr>
          <a:lstStyle/>
          <a:p>
            <a:pPr marL="285750" indent="-285750">
              <a:buFont typeface="Arial" pitchFamily="34" charset="0"/>
              <a:buChar char="•"/>
            </a:pPr>
            <a:r>
              <a:rPr lang="en-US" sz="2200" b="1" dirty="0" err="1">
                <a:cs typeface="Arial" pitchFamily="34" charset="0"/>
              </a:rPr>
              <a:t>ϒ</a:t>
            </a:r>
            <a:r>
              <a:rPr lang="en-US" sz="2200" b="1" dirty="0">
                <a:cs typeface="Arial" pitchFamily="34" charset="0"/>
              </a:rPr>
              <a:t>-ray spectrometry with  high purity </a:t>
            </a:r>
            <a:r>
              <a:rPr lang="en-US" sz="2200" b="1" dirty="0" err="1">
                <a:cs typeface="Arial" pitchFamily="34" charset="0"/>
              </a:rPr>
              <a:t>Ge</a:t>
            </a:r>
            <a:r>
              <a:rPr lang="en-US" sz="2200" b="1" dirty="0">
                <a:cs typeface="Arial" pitchFamily="34" charset="0"/>
              </a:rPr>
              <a:t>         detectors (HPGE)</a:t>
            </a:r>
          </a:p>
          <a:p>
            <a:pPr marL="285750" indent="-285750">
              <a:buFont typeface="Arial" pitchFamily="34" charset="0"/>
              <a:buChar char="•"/>
            </a:pPr>
            <a:r>
              <a:rPr lang="en-US" sz="2200" dirty="0">
                <a:cs typeface="Arial" pitchFamily="34" charset="0"/>
              </a:rPr>
              <a:t>α spectrometry with Silicon PIPS detectors</a:t>
            </a:r>
          </a:p>
          <a:p>
            <a:pPr marL="285750" indent="-285750">
              <a:buFont typeface="Arial" pitchFamily="34" charset="0"/>
              <a:buChar char="•"/>
            </a:pPr>
            <a:r>
              <a:rPr lang="en-US" sz="2200" dirty="0">
                <a:cs typeface="Arial" pitchFamily="34" charset="0"/>
              </a:rPr>
              <a:t>Liquid scintillation counters</a:t>
            </a:r>
          </a:p>
        </p:txBody>
      </p:sp>
      <p:sp>
        <p:nvSpPr>
          <p:cNvPr id="9" name="TextBox 8"/>
          <p:cNvSpPr txBox="1"/>
          <p:nvPr/>
        </p:nvSpPr>
        <p:spPr>
          <a:xfrm>
            <a:off x="7172237" y="821043"/>
            <a:ext cx="3164905" cy="461665"/>
          </a:xfrm>
          <a:prstGeom prst="rect">
            <a:avLst/>
          </a:prstGeom>
          <a:noFill/>
        </p:spPr>
        <p:txBody>
          <a:bodyPr wrap="none" rtlCol="0">
            <a:spAutoFit/>
          </a:bodyPr>
          <a:lstStyle/>
          <a:p>
            <a:r>
              <a:rPr lang="it-IT" sz="2400" b="1" dirty="0">
                <a:cs typeface="Arial" pitchFamily="34" charset="0"/>
              </a:rPr>
              <a:t>ICP-Mass Spectrometry</a:t>
            </a:r>
            <a:endParaRPr lang="en-US" sz="2400" b="1" dirty="0">
              <a:cs typeface="Arial" pitchFamily="34" charset="0"/>
            </a:endParaRPr>
          </a:p>
        </p:txBody>
      </p:sp>
      <p:sp>
        <p:nvSpPr>
          <p:cNvPr id="6" name="TextBox 5"/>
          <p:cNvSpPr txBox="1"/>
          <p:nvPr/>
        </p:nvSpPr>
        <p:spPr>
          <a:xfrm>
            <a:off x="6416374" y="2975104"/>
            <a:ext cx="5224507" cy="1446550"/>
          </a:xfrm>
          <a:prstGeom prst="rect">
            <a:avLst/>
          </a:prstGeom>
          <a:noFill/>
        </p:spPr>
        <p:txBody>
          <a:bodyPr wrap="none" rtlCol="0">
            <a:spAutoFit/>
          </a:bodyPr>
          <a:lstStyle/>
          <a:p>
            <a:pPr marL="285750" indent="-285750">
              <a:buFont typeface="Arial" pitchFamily="34" charset="0"/>
              <a:buChar char="•"/>
            </a:pPr>
            <a:r>
              <a:rPr lang="en-US" sz="2200" b="1">
                <a:cs typeface="Arial" pitchFamily="34" charset="0"/>
              </a:rPr>
              <a:t>Quadrupole and double focusing ICPMS</a:t>
            </a:r>
          </a:p>
          <a:p>
            <a:pPr marL="285750" indent="-285750">
              <a:buFont typeface="Arial" pitchFamily="34" charset="0"/>
              <a:buChar char="•"/>
            </a:pPr>
            <a:r>
              <a:rPr lang="en-US" sz="2200">
                <a:cs typeface="Arial" pitchFamily="34" charset="0"/>
              </a:rPr>
              <a:t>ISO 6 Clean room</a:t>
            </a:r>
          </a:p>
          <a:p>
            <a:pPr marL="285750" indent="-285750">
              <a:buFont typeface="Arial" pitchFamily="34" charset="0"/>
              <a:buChar char="•"/>
            </a:pPr>
            <a:r>
              <a:rPr lang="en-US" sz="2200">
                <a:cs typeface="Arial" pitchFamily="34" charset="0"/>
              </a:rPr>
              <a:t>Reagent purification systems</a:t>
            </a:r>
          </a:p>
          <a:p>
            <a:pPr marL="285750" indent="-285750">
              <a:buFont typeface="Arial" pitchFamily="34" charset="0"/>
              <a:buChar char="•"/>
            </a:pPr>
            <a:r>
              <a:rPr lang="en-US" sz="2200">
                <a:cs typeface="Arial" pitchFamily="34" charset="0"/>
              </a:rPr>
              <a:t>Sample treatment device</a:t>
            </a:r>
          </a:p>
        </p:txBody>
      </p:sp>
      <p:sp>
        <p:nvSpPr>
          <p:cNvPr id="11" name="Date Placeholder 10">
            <a:extLst>
              <a:ext uri="{FF2B5EF4-FFF2-40B4-BE49-F238E27FC236}">
                <a16:creationId xmlns:a16="http://schemas.microsoft.com/office/drawing/2014/main" id="{8CEC6F6D-A603-4AA7-8DB3-4AC5DF5BF5EB}"/>
              </a:ext>
            </a:extLst>
          </p:cNvPr>
          <p:cNvSpPr>
            <a:spLocks noGrp="1"/>
          </p:cNvSpPr>
          <p:nvPr>
            <p:ph type="dt" sz="half" idx="10"/>
          </p:nvPr>
        </p:nvSpPr>
        <p:spPr/>
        <p:txBody>
          <a:bodyPr/>
          <a:lstStyle/>
          <a:p>
            <a:fld id="{93CBC7DC-CCF4-4FC1-8D35-FA938C6614DD}" type="datetime1">
              <a:rPr lang="en-GB" smtClean="0"/>
              <a:t>23/09/2022</a:t>
            </a:fld>
            <a:endParaRPr lang="en-GB"/>
          </a:p>
        </p:txBody>
      </p:sp>
      <p:sp>
        <p:nvSpPr>
          <p:cNvPr id="12" name="Footer Placeholder 11">
            <a:extLst>
              <a:ext uri="{FF2B5EF4-FFF2-40B4-BE49-F238E27FC236}">
                <a16:creationId xmlns:a16="http://schemas.microsoft.com/office/drawing/2014/main" id="{A568647F-9658-4AA5-8833-C2A5421A93AC}"/>
              </a:ext>
            </a:extLst>
          </p:cNvPr>
          <p:cNvSpPr>
            <a:spLocks noGrp="1"/>
          </p:cNvSpPr>
          <p:nvPr>
            <p:ph type="ftr" sz="quarter" idx="11"/>
          </p:nvPr>
        </p:nvSpPr>
        <p:spPr/>
        <p:txBody>
          <a:bodyPr/>
          <a:lstStyle/>
          <a:p>
            <a:endParaRPr lang="en-GB"/>
          </a:p>
        </p:txBody>
      </p:sp>
      <p:sp>
        <p:nvSpPr>
          <p:cNvPr id="14" name="TextBox 9">
            <a:extLst>
              <a:ext uri="{FF2B5EF4-FFF2-40B4-BE49-F238E27FC236}">
                <a16:creationId xmlns:a16="http://schemas.microsoft.com/office/drawing/2014/main" id="{A1720F3D-78B6-D1CB-50D3-8399158DAF79}"/>
              </a:ext>
            </a:extLst>
          </p:cNvPr>
          <p:cNvSpPr txBox="1"/>
          <p:nvPr/>
        </p:nvSpPr>
        <p:spPr>
          <a:xfrm>
            <a:off x="1208242" y="4638873"/>
            <a:ext cx="5511872" cy="1846659"/>
          </a:xfrm>
          <a:prstGeom prst="rect">
            <a:avLst/>
          </a:prstGeom>
          <a:noFill/>
        </p:spPr>
        <p:txBody>
          <a:bodyPr wrap="square">
            <a:spAutoFit/>
          </a:bodyPr>
          <a:lstStyle/>
          <a:p>
            <a:pPr>
              <a:defRPr/>
            </a:pPr>
            <a:r>
              <a:rPr lang="it-IT" sz="2400" b="1" dirty="0">
                <a:cs typeface="Arial" pitchFamily="34" charset="0"/>
              </a:rPr>
              <a:t>Neutron Activation Analysis  (NAA) Pavia</a:t>
            </a:r>
          </a:p>
          <a:p>
            <a:pPr>
              <a:defRPr/>
            </a:pPr>
            <a:endParaRPr lang="it-IT" sz="2400" b="1" dirty="0">
              <a:cs typeface="Arial" pitchFamily="34" charset="0"/>
            </a:endParaRPr>
          </a:p>
          <a:p>
            <a:pPr marL="285750" indent="-285750">
              <a:buFont typeface="Arial" pitchFamily="34" charset="0"/>
              <a:buChar char="•"/>
              <a:defRPr/>
            </a:pPr>
            <a:r>
              <a:rPr lang="it-IT" sz="2200" dirty="0">
                <a:cs typeface="Arial" pitchFamily="34" charset="0"/>
              </a:rPr>
              <a:t>TRIGA Mark II reactor Pavia University</a:t>
            </a:r>
          </a:p>
          <a:p>
            <a:pPr marL="285750" indent="-285750">
              <a:buFont typeface="Arial" pitchFamily="34" charset="0"/>
              <a:buChar char="•"/>
              <a:defRPr/>
            </a:pPr>
            <a:r>
              <a:rPr lang="it-IT" sz="2200" dirty="0">
                <a:cs typeface="Arial" pitchFamily="34" charset="0"/>
              </a:rPr>
              <a:t>Radio-Chemical Lab</a:t>
            </a:r>
          </a:p>
          <a:p>
            <a:pPr marL="285750" indent="-285750">
              <a:buFont typeface="Arial" pitchFamily="34" charset="0"/>
              <a:buChar char="•"/>
              <a:defRPr/>
            </a:pPr>
            <a:r>
              <a:rPr lang="it-IT" sz="2200" dirty="0">
                <a:cs typeface="Arial" pitchFamily="34" charset="0"/>
              </a:rPr>
              <a:t>HPGE at Milan INFN&amp;University </a:t>
            </a:r>
          </a:p>
        </p:txBody>
      </p:sp>
      <p:pic>
        <p:nvPicPr>
          <p:cNvPr id="15" name="Picture 6" descr="Risultati immagini per neutron activation analysis pavia">
            <a:extLst>
              <a:ext uri="{FF2B5EF4-FFF2-40B4-BE49-F238E27FC236}">
                <a16:creationId xmlns:a16="http://schemas.microsoft.com/office/drawing/2014/main" id="{4C9062CE-67DB-ABE3-DD9E-02401E4688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781" y="4571385"/>
            <a:ext cx="2955925"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954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2">
            <a:extLst>
              <a:ext uri="{FF2B5EF4-FFF2-40B4-BE49-F238E27FC236}">
                <a16:creationId xmlns:a16="http://schemas.microsoft.com/office/drawing/2014/main" id="{E4BA3D6F-9650-14B7-F576-0EA428B51815}"/>
              </a:ext>
            </a:extLst>
          </p:cNvPr>
          <p:cNvSpPr txBox="1">
            <a:spLocks noChangeArrowheads="1"/>
          </p:cNvSpPr>
          <p:nvPr/>
        </p:nvSpPr>
        <p:spPr bwMode="auto">
          <a:xfrm>
            <a:off x="1783557" y="2112963"/>
            <a:ext cx="24701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400">
                <a:latin typeface="+mn-lt"/>
                <a:cs typeface="Arial" panose="020B0604020202020204" pitchFamily="34" charset="0"/>
              </a:rPr>
              <a:t>Copper</a:t>
            </a:r>
            <a:r>
              <a:rPr lang="en-US" altLang="en-US" sz="2400">
                <a:latin typeface="+mn-lt"/>
                <a:cs typeface="Arial" panose="020B0604020202020204" pitchFamily="34" charset="0"/>
              </a:rPr>
              <a:t> </a:t>
            </a:r>
            <a:r>
              <a:rPr lang="it-IT" altLang="en-US" sz="2400">
                <a:latin typeface="+mn-lt"/>
                <a:cs typeface="Arial" panose="020B0604020202020204" pitchFamily="34" charset="0"/>
              </a:rPr>
              <a:t>Electtroforming</a:t>
            </a:r>
            <a:endParaRPr lang="en-US" altLang="en-US" sz="2400">
              <a:latin typeface="+mn-lt"/>
              <a:cs typeface="Arial" panose="020B0604020202020204" pitchFamily="34" charset="0"/>
            </a:endParaRPr>
          </a:p>
        </p:txBody>
      </p:sp>
      <p:sp>
        <p:nvSpPr>
          <p:cNvPr id="22531" name="TextBox 5">
            <a:extLst>
              <a:ext uri="{FF2B5EF4-FFF2-40B4-BE49-F238E27FC236}">
                <a16:creationId xmlns:a16="http://schemas.microsoft.com/office/drawing/2014/main" id="{4BDC6CB6-D9F8-B8B4-AC09-3B5660C56718}"/>
              </a:ext>
            </a:extLst>
          </p:cNvPr>
          <p:cNvSpPr txBox="1">
            <a:spLocks noChangeArrowheads="1"/>
          </p:cNvSpPr>
          <p:nvPr/>
        </p:nvSpPr>
        <p:spPr bwMode="auto">
          <a:xfrm>
            <a:off x="1569274" y="3749676"/>
            <a:ext cx="36575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400">
                <a:latin typeface="+mn-lt"/>
                <a:cs typeface="Arial" panose="020B0604020202020204" pitchFamily="34" charset="0"/>
              </a:rPr>
              <a:t>Cu powder production (µm)</a:t>
            </a:r>
            <a:endParaRPr lang="en-US" altLang="en-US" sz="2400">
              <a:latin typeface="+mn-lt"/>
              <a:cs typeface="Arial" panose="020B0604020202020204" pitchFamily="34" charset="0"/>
            </a:endParaRPr>
          </a:p>
        </p:txBody>
      </p:sp>
      <p:sp>
        <p:nvSpPr>
          <p:cNvPr id="7" name="Down Arrow 6">
            <a:extLst>
              <a:ext uri="{FF2B5EF4-FFF2-40B4-BE49-F238E27FC236}">
                <a16:creationId xmlns:a16="http://schemas.microsoft.com/office/drawing/2014/main" id="{699156C3-0445-5F7C-867C-7E521F9B6135}"/>
              </a:ext>
            </a:extLst>
          </p:cNvPr>
          <p:cNvSpPr/>
          <p:nvPr/>
        </p:nvSpPr>
        <p:spPr>
          <a:xfrm>
            <a:off x="2852739" y="4303714"/>
            <a:ext cx="331787" cy="6175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33" name="TextBox 7">
            <a:extLst>
              <a:ext uri="{FF2B5EF4-FFF2-40B4-BE49-F238E27FC236}">
                <a16:creationId xmlns:a16="http://schemas.microsoft.com/office/drawing/2014/main" id="{567B83A5-106E-136C-2C82-CBBA1BFCFAD0}"/>
              </a:ext>
            </a:extLst>
          </p:cNvPr>
          <p:cNvSpPr txBox="1">
            <a:spLocks noChangeArrowheads="1"/>
          </p:cNvSpPr>
          <p:nvPr/>
        </p:nvSpPr>
        <p:spPr bwMode="auto">
          <a:xfrm>
            <a:off x="2230436" y="4989513"/>
            <a:ext cx="15763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400">
                <a:latin typeface="+mn-lt"/>
                <a:cs typeface="Arial" panose="020B0604020202020204" pitchFamily="34" charset="0"/>
              </a:rPr>
              <a:t>3D printing</a:t>
            </a:r>
            <a:endParaRPr lang="en-US" altLang="en-US" sz="2400">
              <a:latin typeface="+mn-lt"/>
              <a:cs typeface="Arial" panose="020B0604020202020204" pitchFamily="34" charset="0"/>
            </a:endParaRPr>
          </a:p>
        </p:txBody>
      </p:sp>
      <p:sp>
        <p:nvSpPr>
          <p:cNvPr id="22534" name="TextBox 8">
            <a:extLst>
              <a:ext uri="{FF2B5EF4-FFF2-40B4-BE49-F238E27FC236}">
                <a16:creationId xmlns:a16="http://schemas.microsoft.com/office/drawing/2014/main" id="{D823345D-21FB-654E-ED83-F4B0D3EAD927}"/>
              </a:ext>
            </a:extLst>
          </p:cNvPr>
          <p:cNvSpPr txBox="1">
            <a:spLocks noChangeArrowheads="1"/>
          </p:cNvSpPr>
          <p:nvPr/>
        </p:nvSpPr>
        <p:spPr bwMode="auto">
          <a:xfrm>
            <a:off x="1958146" y="957263"/>
            <a:ext cx="21019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400" dirty="0" err="1">
                <a:latin typeface="+mn-lt"/>
                <a:cs typeface="Arial" panose="020B0604020202020204" pitchFamily="34" charset="0"/>
              </a:rPr>
              <a:t>Starting</a:t>
            </a:r>
            <a:r>
              <a:rPr lang="it-IT" altLang="en-US" sz="2400" dirty="0">
                <a:latin typeface="+mn-lt"/>
                <a:cs typeface="Arial" panose="020B0604020202020204" pitchFamily="34" charset="0"/>
              </a:rPr>
              <a:t> </a:t>
            </a:r>
            <a:r>
              <a:rPr lang="it-IT" altLang="en-US" sz="2400" dirty="0" err="1">
                <a:latin typeface="+mn-lt"/>
                <a:cs typeface="Arial" panose="020B0604020202020204" pitchFamily="34" charset="0"/>
              </a:rPr>
              <a:t>copper</a:t>
            </a:r>
            <a:endParaRPr lang="en-US" altLang="en-US" sz="2400" dirty="0">
              <a:latin typeface="+mn-lt"/>
              <a:cs typeface="Arial" panose="020B0604020202020204" pitchFamily="34" charset="0"/>
            </a:endParaRPr>
          </a:p>
        </p:txBody>
      </p:sp>
      <p:sp>
        <p:nvSpPr>
          <p:cNvPr id="11" name="Down Arrow 10">
            <a:extLst>
              <a:ext uri="{FF2B5EF4-FFF2-40B4-BE49-F238E27FC236}">
                <a16:creationId xmlns:a16="http://schemas.microsoft.com/office/drawing/2014/main" id="{A278454F-C107-F821-DB4B-840A4A0D357E}"/>
              </a:ext>
            </a:extLst>
          </p:cNvPr>
          <p:cNvSpPr/>
          <p:nvPr/>
        </p:nvSpPr>
        <p:spPr>
          <a:xfrm>
            <a:off x="2852739" y="3095626"/>
            <a:ext cx="331787" cy="619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Down Arrow 11">
            <a:extLst>
              <a:ext uri="{FF2B5EF4-FFF2-40B4-BE49-F238E27FC236}">
                <a16:creationId xmlns:a16="http://schemas.microsoft.com/office/drawing/2014/main" id="{1CEF5FC7-309D-6298-CCF7-69003065064B}"/>
              </a:ext>
            </a:extLst>
          </p:cNvPr>
          <p:cNvSpPr/>
          <p:nvPr/>
        </p:nvSpPr>
        <p:spPr>
          <a:xfrm>
            <a:off x="2829721" y="1490664"/>
            <a:ext cx="331787" cy="6191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3561" name="TextBox 12">
            <a:extLst>
              <a:ext uri="{FF2B5EF4-FFF2-40B4-BE49-F238E27FC236}">
                <a16:creationId xmlns:a16="http://schemas.microsoft.com/office/drawing/2014/main" id="{2B5833A5-22ED-028D-AB75-37D137717F01}"/>
              </a:ext>
            </a:extLst>
          </p:cNvPr>
          <p:cNvSpPr txBox="1">
            <a:spLocks noChangeArrowheads="1"/>
          </p:cNvSpPr>
          <p:nvPr/>
        </p:nvSpPr>
        <p:spPr bwMode="auto">
          <a:xfrm>
            <a:off x="1758950" y="96483"/>
            <a:ext cx="86010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3200" b="1" dirty="0">
                <a:solidFill>
                  <a:srgbClr val="5B5B98"/>
                </a:solidFill>
                <a:latin typeface="+mj-lt"/>
                <a:cs typeface="Arial" charset="0"/>
              </a:rPr>
              <a:t>Ultrapure Copper component production process</a:t>
            </a:r>
          </a:p>
        </p:txBody>
      </p:sp>
      <p:sp>
        <p:nvSpPr>
          <p:cNvPr id="22538" name="TextBox 14">
            <a:extLst>
              <a:ext uri="{FF2B5EF4-FFF2-40B4-BE49-F238E27FC236}">
                <a16:creationId xmlns:a16="http://schemas.microsoft.com/office/drawing/2014/main" id="{A7D59B9D-0CB9-DD1B-C6EC-149CF9DDBE85}"/>
              </a:ext>
            </a:extLst>
          </p:cNvPr>
          <p:cNvSpPr txBox="1">
            <a:spLocks noChangeArrowheads="1"/>
          </p:cNvSpPr>
          <p:nvPr/>
        </p:nvSpPr>
        <p:spPr bwMode="auto">
          <a:xfrm>
            <a:off x="1221033" y="5751514"/>
            <a:ext cx="3895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400">
                <a:latin typeface="+mn-lt"/>
                <a:cs typeface="Arial" panose="020B0604020202020204" pitchFamily="34" charset="0"/>
              </a:rPr>
              <a:t>Quality control along the flow</a:t>
            </a:r>
          </a:p>
          <a:p>
            <a:pPr algn="ctr" eaLnBrk="1" hangingPunct="1"/>
            <a:r>
              <a:rPr lang="it-IT" altLang="en-US" sz="2400" b="1">
                <a:latin typeface="+mn-lt"/>
                <a:cs typeface="Arial" panose="020B0604020202020204" pitchFamily="34" charset="0"/>
              </a:rPr>
              <a:t>Th U sub-ppt (uBq/Kg) level </a:t>
            </a:r>
            <a:endParaRPr lang="en-US" altLang="en-US" sz="2400" b="1">
              <a:latin typeface="+mn-lt"/>
              <a:cs typeface="Arial" panose="020B0604020202020204" pitchFamily="34" charset="0"/>
            </a:endParaRPr>
          </a:p>
        </p:txBody>
      </p:sp>
      <p:sp>
        <p:nvSpPr>
          <p:cNvPr id="17" name="Oval 16">
            <a:extLst>
              <a:ext uri="{FF2B5EF4-FFF2-40B4-BE49-F238E27FC236}">
                <a16:creationId xmlns:a16="http://schemas.microsoft.com/office/drawing/2014/main" id="{378EB60F-F397-3428-A709-A1202B26233C}"/>
              </a:ext>
            </a:extLst>
          </p:cNvPr>
          <p:cNvSpPr/>
          <p:nvPr/>
        </p:nvSpPr>
        <p:spPr>
          <a:xfrm>
            <a:off x="6970714" y="2128839"/>
            <a:ext cx="3392487" cy="1057275"/>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40" name="TextBox 17">
            <a:extLst>
              <a:ext uri="{FF2B5EF4-FFF2-40B4-BE49-F238E27FC236}">
                <a16:creationId xmlns:a16="http://schemas.microsoft.com/office/drawing/2014/main" id="{E61E0400-E434-9922-0DE2-FB1AB76D4311}"/>
              </a:ext>
            </a:extLst>
          </p:cNvPr>
          <p:cNvSpPr txBox="1">
            <a:spLocks noChangeArrowheads="1"/>
          </p:cNvSpPr>
          <p:nvPr/>
        </p:nvSpPr>
        <p:spPr bwMode="auto">
          <a:xfrm>
            <a:off x="7110414" y="2357222"/>
            <a:ext cx="31538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latin typeface="+mn-lt"/>
                <a:cs typeface="Arial" panose="020B0604020202020204" pitchFamily="34" charset="0"/>
              </a:rPr>
              <a:t>EF Purification efficiency has</a:t>
            </a:r>
          </a:p>
          <a:p>
            <a:pPr algn="ctr" eaLnBrk="1" hangingPunct="1"/>
            <a:r>
              <a:rPr lang="en-US" altLang="en-US" sz="2000" dirty="0">
                <a:latin typeface="+mn-lt"/>
                <a:cs typeface="Arial" panose="020B0604020202020204" pitchFamily="34" charset="0"/>
              </a:rPr>
              <a:t>been already tested</a:t>
            </a:r>
          </a:p>
        </p:txBody>
      </p:sp>
      <p:sp>
        <p:nvSpPr>
          <p:cNvPr id="19" name="Oval 18">
            <a:extLst>
              <a:ext uri="{FF2B5EF4-FFF2-40B4-BE49-F238E27FC236}">
                <a16:creationId xmlns:a16="http://schemas.microsoft.com/office/drawing/2014/main" id="{4D136F47-103C-D555-1B45-EA6427F6034A}"/>
              </a:ext>
            </a:extLst>
          </p:cNvPr>
          <p:cNvSpPr/>
          <p:nvPr/>
        </p:nvSpPr>
        <p:spPr>
          <a:xfrm>
            <a:off x="7110414" y="4583113"/>
            <a:ext cx="3394075" cy="1058862"/>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42" name="TextBox 19">
            <a:extLst>
              <a:ext uri="{FF2B5EF4-FFF2-40B4-BE49-F238E27FC236}">
                <a16:creationId xmlns:a16="http://schemas.microsoft.com/office/drawing/2014/main" id="{3043425C-17F1-E829-004D-EDAF79DD9E48}"/>
              </a:ext>
            </a:extLst>
          </p:cNvPr>
          <p:cNvSpPr txBox="1">
            <a:spLocks noChangeArrowheads="1"/>
          </p:cNvSpPr>
          <p:nvPr/>
        </p:nvSpPr>
        <p:spPr bwMode="auto">
          <a:xfrm>
            <a:off x="7154687" y="4649570"/>
            <a:ext cx="33261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dirty="0" err="1">
                <a:latin typeface="+mn-lt"/>
                <a:cs typeface="Arial" panose="020B0604020202020204" pitchFamily="34" charset="0"/>
              </a:rPr>
              <a:t>Contamination</a:t>
            </a:r>
            <a:r>
              <a:rPr lang="it-IT" altLang="en-US" sz="2000" dirty="0">
                <a:latin typeface="+mn-lt"/>
                <a:cs typeface="Arial" panose="020B0604020202020204" pitchFamily="34" charset="0"/>
              </a:rPr>
              <a:t> risk </a:t>
            </a:r>
          </a:p>
          <a:p>
            <a:pPr algn="ctr" eaLnBrk="1" hangingPunct="1"/>
            <a:r>
              <a:rPr lang="it-IT" altLang="en-US" sz="2000" dirty="0" err="1">
                <a:latin typeface="+mn-lt"/>
                <a:cs typeface="Arial" panose="020B0604020202020204" pitchFamily="34" charset="0"/>
              </a:rPr>
              <a:t>has</a:t>
            </a:r>
            <a:r>
              <a:rPr lang="it-IT" altLang="en-US" sz="2000" dirty="0">
                <a:latin typeface="+mn-lt"/>
                <a:cs typeface="Arial" panose="020B0604020202020204" pitchFamily="34" charset="0"/>
              </a:rPr>
              <a:t> </a:t>
            </a:r>
            <a:r>
              <a:rPr lang="it-IT" altLang="en-US" sz="2000" dirty="0" err="1">
                <a:latin typeface="+mn-lt"/>
                <a:cs typeface="Arial" panose="020B0604020202020204" pitchFamily="34" charset="0"/>
              </a:rPr>
              <a:t>been</a:t>
            </a:r>
            <a:r>
              <a:rPr lang="it-IT" altLang="en-US" sz="2000" dirty="0">
                <a:latin typeface="+mn-lt"/>
                <a:cs typeface="Arial" panose="020B0604020202020204" pitchFamily="34" charset="0"/>
              </a:rPr>
              <a:t> </a:t>
            </a:r>
            <a:r>
              <a:rPr lang="it-IT" altLang="en-US" sz="2000" b="1" dirty="0" err="1">
                <a:latin typeface="+mn-lt"/>
                <a:cs typeface="Arial" panose="020B0604020202020204" pitchFamily="34" charset="0"/>
              </a:rPr>
              <a:t>preliminary</a:t>
            </a:r>
            <a:r>
              <a:rPr lang="it-IT" altLang="en-US" sz="2000" dirty="0">
                <a:latin typeface="+mn-lt"/>
                <a:cs typeface="Arial" panose="020B0604020202020204" pitchFamily="34" charset="0"/>
              </a:rPr>
              <a:t> </a:t>
            </a:r>
            <a:r>
              <a:rPr lang="it-IT" altLang="en-US" sz="2000" dirty="0" err="1">
                <a:latin typeface="+mn-lt"/>
                <a:cs typeface="Arial" panose="020B0604020202020204" pitchFamily="34" charset="0"/>
              </a:rPr>
              <a:t>checked</a:t>
            </a:r>
            <a:endParaRPr lang="it-IT" altLang="en-US" sz="2000" dirty="0">
              <a:latin typeface="+mn-lt"/>
              <a:cs typeface="Arial" panose="020B0604020202020204" pitchFamily="34" charset="0"/>
            </a:endParaRPr>
          </a:p>
        </p:txBody>
      </p:sp>
      <p:sp>
        <p:nvSpPr>
          <p:cNvPr id="21" name="Oval 20">
            <a:extLst>
              <a:ext uri="{FF2B5EF4-FFF2-40B4-BE49-F238E27FC236}">
                <a16:creationId xmlns:a16="http://schemas.microsoft.com/office/drawing/2014/main" id="{D6FFE2C1-51CB-91AF-56F1-87B2275A40ED}"/>
              </a:ext>
            </a:extLst>
          </p:cNvPr>
          <p:cNvSpPr/>
          <p:nvPr/>
        </p:nvSpPr>
        <p:spPr>
          <a:xfrm>
            <a:off x="7081839" y="3419476"/>
            <a:ext cx="3471861" cy="1058864"/>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44" name="TextBox 21">
            <a:extLst>
              <a:ext uri="{FF2B5EF4-FFF2-40B4-BE49-F238E27FC236}">
                <a16:creationId xmlns:a16="http://schemas.microsoft.com/office/drawing/2014/main" id="{EE1A937F-174D-3617-AF65-DAC5FAD99307}"/>
              </a:ext>
            </a:extLst>
          </p:cNvPr>
          <p:cNvSpPr txBox="1">
            <a:spLocks noChangeArrowheads="1"/>
          </p:cNvSpPr>
          <p:nvPr/>
        </p:nvSpPr>
        <p:spPr bwMode="auto">
          <a:xfrm>
            <a:off x="7218207" y="3600233"/>
            <a:ext cx="329596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dirty="0" err="1">
                <a:latin typeface="+mn-lt"/>
                <a:cs typeface="Arial" panose="020B0604020202020204" pitchFamily="34" charset="0"/>
              </a:rPr>
              <a:t>Contamination</a:t>
            </a:r>
            <a:r>
              <a:rPr lang="it-IT" altLang="en-US" sz="2000" dirty="0">
                <a:latin typeface="+mn-lt"/>
                <a:cs typeface="Arial" panose="020B0604020202020204" pitchFamily="34" charset="0"/>
              </a:rPr>
              <a:t> of </a:t>
            </a:r>
            <a:r>
              <a:rPr lang="it-IT" altLang="en-US" sz="2000" dirty="0" err="1">
                <a:latin typeface="+mn-lt"/>
                <a:cs typeface="Arial" panose="020B0604020202020204" pitchFamily="34" charset="0"/>
              </a:rPr>
              <a:t>atomization</a:t>
            </a:r>
            <a:endParaRPr lang="it-IT" altLang="en-US" sz="2000" dirty="0">
              <a:latin typeface="+mn-lt"/>
              <a:cs typeface="Arial" panose="020B0604020202020204" pitchFamily="34" charset="0"/>
            </a:endParaRPr>
          </a:p>
          <a:p>
            <a:pPr algn="ctr" eaLnBrk="1" hangingPunct="1"/>
            <a:r>
              <a:rPr lang="it-IT" altLang="en-US" sz="2000" dirty="0">
                <a:latin typeface="+mn-lt"/>
                <a:cs typeface="Arial" panose="020B0604020202020204" pitchFamily="34" charset="0"/>
              </a:rPr>
              <a:t> must be </a:t>
            </a:r>
            <a:r>
              <a:rPr lang="it-IT" altLang="en-US" sz="2000" dirty="0" err="1">
                <a:latin typeface="+mn-lt"/>
                <a:cs typeface="Arial" panose="020B0604020202020204" pitchFamily="34" charset="0"/>
              </a:rPr>
              <a:t>investigated</a:t>
            </a:r>
            <a:r>
              <a:rPr lang="it-IT" altLang="en-US" sz="2000" dirty="0">
                <a:latin typeface="+mn-lt"/>
                <a:cs typeface="Arial" panose="020B0604020202020204" pitchFamily="34" charset="0"/>
              </a:rPr>
              <a:t> </a:t>
            </a:r>
            <a:r>
              <a:rPr lang="it-IT" altLang="en-US" sz="2000" dirty="0" err="1">
                <a:latin typeface="+mn-lt"/>
                <a:cs typeface="Arial" panose="020B0604020202020204" pitchFamily="34" charset="0"/>
              </a:rPr>
              <a:t>but</a:t>
            </a:r>
            <a:r>
              <a:rPr lang="it-IT" altLang="en-US" sz="2000" dirty="0">
                <a:latin typeface="+mn-lt"/>
                <a:cs typeface="Arial" panose="020B0604020202020204" pitchFamily="34" charset="0"/>
              </a:rPr>
              <a:t>...</a:t>
            </a:r>
          </a:p>
        </p:txBody>
      </p:sp>
      <p:sp>
        <p:nvSpPr>
          <p:cNvPr id="23" name="Oval 22">
            <a:extLst>
              <a:ext uri="{FF2B5EF4-FFF2-40B4-BE49-F238E27FC236}">
                <a16:creationId xmlns:a16="http://schemas.microsoft.com/office/drawing/2014/main" id="{CC31162B-FA20-ECB9-D992-322F85C4996C}"/>
              </a:ext>
            </a:extLst>
          </p:cNvPr>
          <p:cNvSpPr/>
          <p:nvPr/>
        </p:nvSpPr>
        <p:spPr>
          <a:xfrm>
            <a:off x="7099301" y="5734051"/>
            <a:ext cx="3394075" cy="1058863"/>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46" name="TextBox 23">
            <a:extLst>
              <a:ext uri="{FF2B5EF4-FFF2-40B4-BE49-F238E27FC236}">
                <a16:creationId xmlns:a16="http://schemas.microsoft.com/office/drawing/2014/main" id="{D66FA88B-3D7A-D8DB-053F-BFB0D7EC98DA}"/>
              </a:ext>
            </a:extLst>
          </p:cNvPr>
          <p:cNvSpPr txBox="1">
            <a:spLocks noChangeArrowheads="1"/>
          </p:cNvSpPr>
          <p:nvPr/>
        </p:nvSpPr>
        <p:spPr bwMode="auto">
          <a:xfrm>
            <a:off x="7324690" y="5829083"/>
            <a:ext cx="30607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latin typeface="+mn-lt"/>
                <a:cs typeface="Arial" panose="020B0604020202020204" pitchFamily="34" charset="0"/>
              </a:rPr>
              <a:t>Different LRTs are available:</a:t>
            </a:r>
          </a:p>
          <a:p>
            <a:pPr algn="ctr" eaLnBrk="1" hangingPunct="1"/>
            <a:r>
              <a:rPr lang="en-US" altLang="en-US" sz="2000" b="1" dirty="0">
                <a:latin typeface="+mn-lt"/>
                <a:cs typeface="Arial" panose="020B0604020202020204" pitchFamily="34" charset="0"/>
              </a:rPr>
              <a:t>ICPMS</a:t>
            </a:r>
            <a:r>
              <a:rPr lang="en-US" altLang="en-US" sz="2000" dirty="0">
                <a:latin typeface="+mn-lt"/>
                <a:cs typeface="Arial" panose="020B0604020202020204" pitchFamily="34" charset="0"/>
              </a:rPr>
              <a:t>, ULL-GRS, NAA </a:t>
            </a:r>
          </a:p>
        </p:txBody>
      </p:sp>
      <p:sp>
        <p:nvSpPr>
          <p:cNvPr id="25" name="Oval 24">
            <a:extLst>
              <a:ext uri="{FF2B5EF4-FFF2-40B4-BE49-F238E27FC236}">
                <a16:creationId xmlns:a16="http://schemas.microsoft.com/office/drawing/2014/main" id="{3A3DBE00-DE08-6CD5-BED1-862E530D0641}"/>
              </a:ext>
            </a:extLst>
          </p:cNvPr>
          <p:cNvSpPr/>
          <p:nvPr/>
        </p:nvSpPr>
        <p:spPr>
          <a:xfrm>
            <a:off x="6998497" y="857251"/>
            <a:ext cx="3392487" cy="1058863"/>
          </a:xfrm>
          <a:prstGeom prst="ellipse">
            <a:avLst/>
          </a:prstGeom>
          <a:noFill/>
          <a:ln w="508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48" name="TextBox 25">
            <a:extLst>
              <a:ext uri="{FF2B5EF4-FFF2-40B4-BE49-F238E27FC236}">
                <a16:creationId xmlns:a16="http://schemas.microsoft.com/office/drawing/2014/main" id="{04C56F62-E3CC-1FD7-D388-D897AC7777EC}"/>
              </a:ext>
            </a:extLst>
          </p:cNvPr>
          <p:cNvSpPr txBox="1">
            <a:spLocks noChangeArrowheads="1"/>
          </p:cNvSpPr>
          <p:nvPr/>
        </p:nvSpPr>
        <p:spPr bwMode="auto">
          <a:xfrm>
            <a:off x="7133566" y="1009433"/>
            <a:ext cx="32223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cs typeface="Arial" panose="020B0604020202020204" pitchFamily="34" charset="0"/>
              </a:rPr>
              <a:t>Relatively good quality Cu </a:t>
            </a:r>
          </a:p>
          <a:p>
            <a:pPr algn="ctr" eaLnBrk="1" hangingPunct="1"/>
            <a:r>
              <a:rPr lang="en-US" altLang="en-US" sz="2000" dirty="0">
                <a:cs typeface="Arial" panose="020B0604020202020204" pitchFamily="34" charset="0"/>
              </a:rPr>
              <a:t>is available on the market </a:t>
            </a:r>
          </a:p>
        </p:txBody>
      </p:sp>
      <p:sp>
        <p:nvSpPr>
          <p:cNvPr id="22549" name="Slide Number Placeholder 1">
            <a:extLst>
              <a:ext uri="{FF2B5EF4-FFF2-40B4-BE49-F238E27FC236}">
                <a16:creationId xmlns:a16="http://schemas.microsoft.com/office/drawing/2014/main" id="{0A6B82BC-44C6-9A1E-6770-583A58E4EF16}"/>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92C3562-FA02-4C77-8EFE-C457DE934E2D}" type="slidenum">
              <a:rPr lang="en-GB" altLang="en-US"/>
              <a:pPr eaLnBrk="1" hangingPunct="1"/>
              <a:t>40</a:t>
            </a:fld>
            <a:endParaRPr lang="en-GB" altLang="en-US"/>
          </a:p>
        </p:txBody>
      </p:sp>
      <p:sp>
        <p:nvSpPr>
          <p:cNvPr id="27" name="Down Arrow 26">
            <a:extLst>
              <a:ext uri="{FF2B5EF4-FFF2-40B4-BE49-F238E27FC236}">
                <a16:creationId xmlns:a16="http://schemas.microsoft.com/office/drawing/2014/main" id="{8E33762E-CD58-468F-4922-2A2A7D336829}"/>
              </a:ext>
            </a:extLst>
          </p:cNvPr>
          <p:cNvSpPr/>
          <p:nvPr/>
        </p:nvSpPr>
        <p:spPr>
          <a:xfrm rot="16200000">
            <a:off x="5899945" y="5955508"/>
            <a:ext cx="422275" cy="6175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Multiply 3">
            <a:extLst>
              <a:ext uri="{FF2B5EF4-FFF2-40B4-BE49-F238E27FC236}">
                <a16:creationId xmlns:a16="http://schemas.microsoft.com/office/drawing/2014/main" id="{B5FFA910-D150-CE4E-E89E-C57AB2A6F2A9}"/>
              </a:ext>
            </a:extLst>
          </p:cNvPr>
          <p:cNvSpPr/>
          <p:nvPr/>
        </p:nvSpPr>
        <p:spPr>
          <a:xfrm>
            <a:off x="3740736" y="3936644"/>
            <a:ext cx="1462088" cy="1420812"/>
          </a:xfrm>
          <a:prstGeom prst="mathMultiply">
            <a:avLst/>
          </a:prstGeom>
          <a:solidFill>
            <a:srgbClr val="FF0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552" name="TextBox 29">
            <a:extLst>
              <a:ext uri="{FF2B5EF4-FFF2-40B4-BE49-F238E27FC236}">
                <a16:creationId xmlns:a16="http://schemas.microsoft.com/office/drawing/2014/main" id="{157ACE6D-405F-9B33-2402-56F641A13DAB}"/>
              </a:ext>
            </a:extLst>
          </p:cNvPr>
          <p:cNvSpPr txBox="1">
            <a:spLocks noChangeArrowheads="1"/>
          </p:cNvSpPr>
          <p:nvPr/>
        </p:nvSpPr>
        <p:spPr bwMode="auto">
          <a:xfrm>
            <a:off x="5582950" y="4381501"/>
            <a:ext cx="12811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400" dirty="0" err="1">
                <a:cs typeface="Arial" panose="020B0604020202020204" pitchFamily="34" charset="0"/>
              </a:rPr>
              <a:t>Raw</a:t>
            </a:r>
            <a:r>
              <a:rPr lang="it-IT" altLang="en-US" sz="2400" dirty="0">
                <a:cs typeface="Arial" panose="020B0604020202020204" pitchFamily="34" charset="0"/>
              </a:rPr>
              <a:t> Cu</a:t>
            </a:r>
            <a:endParaRPr lang="en-US" altLang="en-US" sz="2400" dirty="0">
              <a:cs typeface="Arial" panose="020B0604020202020204" pitchFamily="34" charset="0"/>
            </a:endParaRPr>
          </a:p>
        </p:txBody>
      </p:sp>
      <p:sp>
        <p:nvSpPr>
          <p:cNvPr id="10" name="Left Arrow 9">
            <a:extLst>
              <a:ext uri="{FF2B5EF4-FFF2-40B4-BE49-F238E27FC236}">
                <a16:creationId xmlns:a16="http://schemas.microsoft.com/office/drawing/2014/main" id="{1FC6EBD2-5F4B-8C22-BDCA-FC0E539211B0}"/>
              </a:ext>
            </a:extLst>
          </p:cNvPr>
          <p:cNvSpPr/>
          <p:nvPr/>
        </p:nvSpPr>
        <p:spPr>
          <a:xfrm>
            <a:off x="3467101" y="4511676"/>
            <a:ext cx="1926646" cy="31938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6" name="Date Placeholder 1">
            <a:extLst>
              <a:ext uri="{FF2B5EF4-FFF2-40B4-BE49-F238E27FC236}">
                <a16:creationId xmlns:a16="http://schemas.microsoft.com/office/drawing/2014/main" id="{E8962716-DBB8-02CD-9D20-4B5A0DACA496}"/>
              </a:ext>
            </a:extLst>
          </p:cNvPr>
          <p:cNvSpPr>
            <a:spLocks noGrp="1"/>
          </p:cNvSpPr>
          <p:nvPr>
            <p:ph type="dt" sz="half" idx="10"/>
          </p:nvPr>
        </p:nvSpPr>
        <p:spPr>
          <a:xfrm>
            <a:off x="151519" y="6367200"/>
            <a:ext cx="2743200" cy="365125"/>
          </a:xfrm>
        </p:spPr>
        <p:txBody>
          <a:bodyPr/>
          <a:lstStyle/>
          <a:p>
            <a:fld id="{66D0D7BD-76A5-44EC-9C2D-FC2DE1F49340}" type="datetime1">
              <a:rPr lang="en-GB" smtClean="0"/>
              <a:t>23/09/2022</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a 1"/>
          <p:cNvGraphicFramePr>
            <a:graphicFrameLocks noGrp="1"/>
          </p:cNvGraphicFramePr>
          <p:nvPr>
            <p:extLst>
              <p:ext uri="{D42A27DB-BD31-4B8C-83A1-F6EECF244321}">
                <p14:modId xmlns:p14="http://schemas.microsoft.com/office/powerpoint/2010/main" val="2450326951"/>
              </p:ext>
            </p:extLst>
          </p:nvPr>
        </p:nvGraphicFramePr>
        <p:xfrm>
          <a:off x="343825" y="1614874"/>
          <a:ext cx="8078525" cy="1891169"/>
        </p:xfrm>
        <a:graphic>
          <a:graphicData uri="http://schemas.openxmlformats.org/drawingml/2006/table">
            <a:tbl>
              <a:tblPr>
                <a:tableStyleId>{5C22544A-7EE6-4342-B048-85BDC9FD1C3A}</a:tableStyleId>
              </a:tblPr>
              <a:tblGrid>
                <a:gridCol w="958072">
                  <a:extLst>
                    <a:ext uri="{9D8B030D-6E8A-4147-A177-3AD203B41FA5}">
                      <a16:colId xmlns:a16="http://schemas.microsoft.com/office/drawing/2014/main" val="2628217722"/>
                    </a:ext>
                  </a:extLst>
                </a:gridCol>
                <a:gridCol w="687676">
                  <a:extLst>
                    <a:ext uri="{9D8B030D-6E8A-4147-A177-3AD203B41FA5}">
                      <a16:colId xmlns:a16="http://schemas.microsoft.com/office/drawing/2014/main" val="1702549944"/>
                    </a:ext>
                  </a:extLst>
                </a:gridCol>
                <a:gridCol w="761117">
                  <a:extLst>
                    <a:ext uri="{9D8B030D-6E8A-4147-A177-3AD203B41FA5}">
                      <a16:colId xmlns:a16="http://schemas.microsoft.com/office/drawing/2014/main" val="1987083446"/>
                    </a:ext>
                  </a:extLst>
                </a:gridCol>
                <a:gridCol w="1627945">
                  <a:extLst>
                    <a:ext uri="{9D8B030D-6E8A-4147-A177-3AD203B41FA5}">
                      <a16:colId xmlns:a16="http://schemas.microsoft.com/office/drawing/2014/main" val="3523724258"/>
                    </a:ext>
                  </a:extLst>
                </a:gridCol>
                <a:gridCol w="871279">
                  <a:extLst>
                    <a:ext uri="{9D8B030D-6E8A-4147-A177-3AD203B41FA5}">
                      <a16:colId xmlns:a16="http://schemas.microsoft.com/office/drawing/2014/main" val="2376207725"/>
                    </a:ext>
                  </a:extLst>
                </a:gridCol>
                <a:gridCol w="1393157">
                  <a:extLst>
                    <a:ext uri="{9D8B030D-6E8A-4147-A177-3AD203B41FA5}">
                      <a16:colId xmlns:a16="http://schemas.microsoft.com/office/drawing/2014/main" val="3841249377"/>
                    </a:ext>
                  </a:extLst>
                </a:gridCol>
                <a:gridCol w="362755">
                  <a:extLst>
                    <a:ext uri="{9D8B030D-6E8A-4147-A177-3AD203B41FA5}">
                      <a16:colId xmlns:a16="http://schemas.microsoft.com/office/drawing/2014/main" val="3393554801"/>
                    </a:ext>
                  </a:extLst>
                </a:gridCol>
                <a:gridCol w="400349">
                  <a:extLst>
                    <a:ext uri="{9D8B030D-6E8A-4147-A177-3AD203B41FA5}">
                      <a16:colId xmlns:a16="http://schemas.microsoft.com/office/drawing/2014/main" val="2361730490"/>
                    </a:ext>
                  </a:extLst>
                </a:gridCol>
                <a:gridCol w="1016175">
                  <a:extLst>
                    <a:ext uri="{9D8B030D-6E8A-4147-A177-3AD203B41FA5}">
                      <a16:colId xmlns:a16="http://schemas.microsoft.com/office/drawing/2014/main" val="2510792550"/>
                    </a:ext>
                  </a:extLst>
                </a:gridCol>
              </a:tblGrid>
              <a:tr h="270167">
                <a:tc>
                  <a:txBody>
                    <a:bodyPr/>
                    <a:lstStyle/>
                    <a:p>
                      <a:pPr algn="r">
                        <a:spcAft>
                          <a:spcPts val="0"/>
                        </a:spcAft>
                      </a:pPr>
                      <a:r>
                        <a:rPr lang="it-IT" sz="1600" dirty="0">
                          <a:effectLst/>
                          <a:latin typeface="Arial" panose="020B0604020202020204" pitchFamily="34" charset="0"/>
                          <a:cs typeface="Arial" panose="020B0604020202020204" pitchFamily="34" charset="0"/>
                        </a:rPr>
                        <a:t>Mn</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a:effectLst/>
                          <a:latin typeface="Arial" panose="020B0604020202020204" pitchFamily="34" charset="0"/>
                          <a:cs typeface="Arial" panose="020B0604020202020204" pitchFamily="34" charset="0"/>
                        </a:rPr>
                        <a:t>55</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21</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&lt;10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52.38</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2628948066"/>
                  </a:ext>
                </a:extLst>
              </a:tr>
              <a:tr h="270167">
                <a:tc>
                  <a:txBody>
                    <a:bodyPr/>
                    <a:lstStyle/>
                    <a:p>
                      <a:pPr algn="r">
                        <a:spcAft>
                          <a:spcPts val="0"/>
                        </a:spcAft>
                      </a:pPr>
                      <a:r>
                        <a:rPr lang="it-IT" sz="1600" dirty="0">
                          <a:effectLst/>
                          <a:latin typeface="Arial" panose="020B0604020202020204" pitchFamily="34" charset="0"/>
                          <a:cs typeface="Arial" panose="020B0604020202020204" pitchFamily="34" charset="0"/>
                        </a:rPr>
                        <a:t>Fe</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57</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13,000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&lt;3000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76.92</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899650910"/>
                  </a:ext>
                </a:extLst>
              </a:tr>
              <a:tr h="270167">
                <a:tc>
                  <a:txBody>
                    <a:bodyPr/>
                    <a:lstStyle/>
                    <a:p>
                      <a:pPr algn="r">
                        <a:spcAft>
                          <a:spcPts val="0"/>
                        </a:spcAft>
                      </a:pPr>
                      <a:r>
                        <a:rPr lang="it-IT" sz="1600" dirty="0">
                          <a:effectLst/>
                          <a:latin typeface="Arial" panose="020B0604020202020204" pitchFamily="34" charset="0"/>
                          <a:cs typeface="Arial" panose="020B0604020202020204" pitchFamily="34" charset="0"/>
                        </a:rPr>
                        <a:t>Co</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59</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1,600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&lt;1</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99.94</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1371388542"/>
                  </a:ext>
                </a:extLst>
              </a:tr>
              <a:tr h="270167">
                <a:tc>
                  <a:txBody>
                    <a:bodyPr/>
                    <a:lstStyle/>
                    <a:p>
                      <a:pPr algn="r">
                        <a:spcAft>
                          <a:spcPts val="0"/>
                        </a:spcAft>
                      </a:pPr>
                      <a:r>
                        <a:rPr lang="it-IT" sz="1600">
                          <a:effectLst/>
                          <a:latin typeface="Arial" panose="020B0604020202020204" pitchFamily="34" charset="0"/>
                          <a:cs typeface="Arial" panose="020B0604020202020204" pitchFamily="34" charset="0"/>
                        </a:rPr>
                        <a:t>Ni</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a:effectLst/>
                          <a:latin typeface="Arial" panose="020B0604020202020204" pitchFamily="34" charset="0"/>
                          <a:cs typeface="Arial" panose="020B0604020202020204" pitchFamily="34" charset="0"/>
                        </a:rPr>
                        <a:t>60</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26,000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&lt;10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99.96</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2872810196"/>
                  </a:ext>
                </a:extLst>
              </a:tr>
              <a:tr h="270167">
                <a:tc>
                  <a:txBody>
                    <a:bodyPr/>
                    <a:lstStyle/>
                    <a:p>
                      <a:pPr algn="r">
                        <a:spcAft>
                          <a:spcPts val="0"/>
                        </a:spcAft>
                      </a:pPr>
                      <a:r>
                        <a:rPr lang="it-IT" sz="1600">
                          <a:effectLst/>
                          <a:latin typeface="Arial" panose="020B0604020202020204" pitchFamily="34" charset="0"/>
                          <a:cs typeface="Arial" panose="020B0604020202020204" pitchFamily="34" charset="0"/>
                        </a:rPr>
                        <a:t>Zn</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a:effectLst/>
                          <a:latin typeface="Arial" panose="020B0604020202020204" pitchFamily="34" charset="0"/>
                          <a:cs typeface="Arial" panose="020B0604020202020204" pitchFamily="34" charset="0"/>
                        </a:rPr>
                        <a:t>68</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70,000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&lt;10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99.99</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2472711748"/>
                  </a:ext>
                </a:extLst>
              </a:tr>
              <a:tr h="270167">
                <a:tc>
                  <a:txBody>
                    <a:bodyPr/>
                    <a:lstStyle/>
                    <a:p>
                      <a:pPr algn="r">
                        <a:spcAft>
                          <a:spcPts val="0"/>
                        </a:spcAft>
                      </a:pPr>
                      <a:r>
                        <a:rPr lang="it-IT" sz="1600" dirty="0" err="1">
                          <a:effectLst/>
                          <a:latin typeface="Arial" panose="020B0604020202020204" pitchFamily="34" charset="0"/>
                          <a:cs typeface="Arial" panose="020B0604020202020204" pitchFamily="34" charset="0"/>
                        </a:rPr>
                        <a:t>Ge</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a:effectLst/>
                          <a:latin typeface="Arial" panose="020B0604020202020204" pitchFamily="34" charset="0"/>
                          <a:cs typeface="Arial" panose="020B0604020202020204" pitchFamily="34" charset="0"/>
                        </a:rPr>
                        <a:t>72</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5.6</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&lt;1</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82.14</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1043744002"/>
                  </a:ext>
                </a:extLst>
              </a:tr>
              <a:tr h="270167">
                <a:tc>
                  <a:txBody>
                    <a:bodyPr/>
                    <a:lstStyle/>
                    <a:p>
                      <a:pPr algn="r">
                        <a:spcAft>
                          <a:spcPts val="0"/>
                        </a:spcAft>
                      </a:pPr>
                      <a:r>
                        <a:rPr lang="it-IT" sz="1600">
                          <a:effectLst/>
                          <a:latin typeface="Arial" panose="020B0604020202020204" pitchFamily="34" charset="0"/>
                          <a:cs typeface="Arial" panose="020B0604020202020204" pitchFamily="34" charset="0"/>
                        </a:rPr>
                        <a:t>As</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a:effectLst/>
                          <a:latin typeface="Arial" panose="020B0604020202020204" pitchFamily="34" charset="0"/>
                          <a:cs typeface="Arial" panose="020B0604020202020204" pitchFamily="34" charset="0"/>
                        </a:rPr>
                        <a:t>75</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1,300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&lt;100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l">
                        <a:spcAft>
                          <a:spcPts val="0"/>
                        </a:spcAft>
                      </a:pPr>
                      <a:r>
                        <a:rPr lang="it-IT" sz="1600" dirty="0">
                          <a:effectLst/>
                          <a:latin typeface="Arial" panose="020B0604020202020204" pitchFamily="34" charset="0"/>
                          <a:cs typeface="Arial" panose="020B0604020202020204" pitchFamily="34" charset="0"/>
                        </a:rPr>
                        <a:t>92.31</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1104555379"/>
                  </a:ext>
                </a:extLst>
              </a:tr>
            </a:tbl>
          </a:graphicData>
        </a:graphic>
      </p:graphicFrame>
      <p:graphicFrame>
        <p:nvGraphicFramePr>
          <p:cNvPr id="3" name="Tabella 2"/>
          <p:cNvGraphicFramePr>
            <a:graphicFrameLocks noGrp="1"/>
          </p:cNvGraphicFramePr>
          <p:nvPr>
            <p:extLst>
              <p:ext uri="{D42A27DB-BD31-4B8C-83A1-F6EECF244321}">
                <p14:modId xmlns:p14="http://schemas.microsoft.com/office/powerpoint/2010/main" val="1954126939"/>
              </p:ext>
            </p:extLst>
          </p:nvPr>
        </p:nvGraphicFramePr>
        <p:xfrm>
          <a:off x="343825" y="763895"/>
          <a:ext cx="8078525" cy="801009"/>
        </p:xfrm>
        <a:graphic>
          <a:graphicData uri="http://schemas.openxmlformats.org/drawingml/2006/table">
            <a:tbl>
              <a:tblPr>
                <a:tableStyleId>{5C22544A-7EE6-4342-B048-85BDC9FD1C3A}</a:tableStyleId>
              </a:tblPr>
              <a:tblGrid>
                <a:gridCol w="958072">
                  <a:extLst>
                    <a:ext uri="{9D8B030D-6E8A-4147-A177-3AD203B41FA5}">
                      <a16:colId xmlns:a16="http://schemas.microsoft.com/office/drawing/2014/main" val="3743045716"/>
                    </a:ext>
                  </a:extLst>
                </a:gridCol>
                <a:gridCol w="687676">
                  <a:extLst>
                    <a:ext uri="{9D8B030D-6E8A-4147-A177-3AD203B41FA5}">
                      <a16:colId xmlns:a16="http://schemas.microsoft.com/office/drawing/2014/main" val="341919679"/>
                    </a:ext>
                  </a:extLst>
                </a:gridCol>
                <a:gridCol w="761117">
                  <a:extLst>
                    <a:ext uri="{9D8B030D-6E8A-4147-A177-3AD203B41FA5}">
                      <a16:colId xmlns:a16="http://schemas.microsoft.com/office/drawing/2014/main" val="3057499243"/>
                    </a:ext>
                  </a:extLst>
                </a:gridCol>
                <a:gridCol w="1627945">
                  <a:extLst>
                    <a:ext uri="{9D8B030D-6E8A-4147-A177-3AD203B41FA5}">
                      <a16:colId xmlns:a16="http://schemas.microsoft.com/office/drawing/2014/main" val="521536307"/>
                    </a:ext>
                  </a:extLst>
                </a:gridCol>
                <a:gridCol w="871279">
                  <a:extLst>
                    <a:ext uri="{9D8B030D-6E8A-4147-A177-3AD203B41FA5}">
                      <a16:colId xmlns:a16="http://schemas.microsoft.com/office/drawing/2014/main" val="2796450684"/>
                    </a:ext>
                  </a:extLst>
                </a:gridCol>
                <a:gridCol w="1393157">
                  <a:extLst>
                    <a:ext uri="{9D8B030D-6E8A-4147-A177-3AD203B41FA5}">
                      <a16:colId xmlns:a16="http://schemas.microsoft.com/office/drawing/2014/main" val="3113161066"/>
                    </a:ext>
                  </a:extLst>
                </a:gridCol>
                <a:gridCol w="362755">
                  <a:extLst>
                    <a:ext uri="{9D8B030D-6E8A-4147-A177-3AD203B41FA5}">
                      <a16:colId xmlns:a16="http://schemas.microsoft.com/office/drawing/2014/main" val="2616156994"/>
                    </a:ext>
                  </a:extLst>
                </a:gridCol>
                <a:gridCol w="294877">
                  <a:extLst>
                    <a:ext uri="{9D8B030D-6E8A-4147-A177-3AD203B41FA5}">
                      <a16:colId xmlns:a16="http://schemas.microsoft.com/office/drawing/2014/main" val="2723566684"/>
                    </a:ext>
                  </a:extLst>
                </a:gridCol>
                <a:gridCol w="1121647">
                  <a:extLst>
                    <a:ext uri="{9D8B030D-6E8A-4147-A177-3AD203B41FA5}">
                      <a16:colId xmlns:a16="http://schemas.microsoft.com/office/drawing/2014/main" val="2786264952"/>
                    </a:ext>
                  </a:extLst>
                </a:gridCol>
              </a:tblGrid>
              <a:tr h="469994">
                <a:tc>
                  <a:txBody>
                    <a:bodyPr/>
                    <a:lstStyle/>
                    <a:p>
                      <a:pPr algn="r">
                        <a:spcAft>
                          <a:spcPts val="0"/>
                        </a:spcAft>
                      </a:pPr>
                      <a:r>
                        <a:rPr lang="en-US" sz="1600" dirty="0">
                          <a:effectLst/>
                        </a:rPr>
                        <a:t>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n-US" sz="1600" dirty="0">
                          <a:effectLst/>
                        </a:rPr>
                        <a:t>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n-US" sz="1600">
                          <a:effectLst/>
                        </a:rPr>
                        <a:t> </a:t>
                      </a:r>
                      <a:endParaRPr lang="en-GB" sz="16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CURAW2ET.D</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a:effectLst/>
                        </a:rPr>
                        <a:t>CUEF2ET.D</a:t>
                      </a:r>
                      <a:endParaRPr lang="en-GB" sz="160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spcAft>
                          <a:spcPts val="0"/>
                        </a:spcAft>
                      </a:pPr>
                      <a:r>
                        <a:rPr lang="en-US" sz="1600">
                          <a:effectLst/>
                        </a:rPr>
                        <a:t> </a:t>
                      </a:r>
                      <a:endParaRPr lang="en-GB" sz="1600">
                        <a:effectLst/>
                        <a:latin typeface="Times New Roman" panose="02020603050405020304" pitchFamily="18" charset="0"/>
                        <a:ea typeface="Times New Roman" panose="02020603050405020304" pitchFamily="18" charset="0"/>
                      </a:endParaRPr>
                    </a:p>
                  </a:txBody>
                  <a:tcPr marL="44450" marR="44450" marT="0" marB="0" anchor="b"/>
                </a:tc>
                <a:tc gridSpan="2">
                  <a:txBody>
                    <a:bodyPr/>
                    <a:lstStyle/>
                    <a:p>
                      <a:pPr>
                        <a:spcAft>
                          <a:spcPts val="0"/>
                        </a:spcAft>
                      </a:pPr>
                      <a:r>
                        <a:rPr lang="en-US" sz="1600" dirty="0">
                          <a:effectLst/>
                        </a:rPr>
                        <a:t>Removal efficiency</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hMerge="1">
                  <a:txBody>
                    <a:bodyPr/>
                    <a:lstStyle/>
                    <a:p>
                      <a:endParaRPr lang="en-GB"/>
                    </a:p>
                  </a:txBody>
                  <a:tcPr/>
                </a:tc>
                <a:extLst>
                  <a:ext uri="{0D108BD9-81ED-4DB2-BD59-A6C34878D82A}">
                    <a16:rowId xmlns:a16="http://schemas.microsoft.com/office/drawing/2014/main" val="3326284787"/>
                  </a:ext>
                </a:extLst>
              </a:tr>
              <a:tr h="313329">
                <a:tc>
                  <a:txBody>
                    <a:bodyPr/>
                    <a:lstStyle/>
                    <a:p>
                      <a:pPr algn="ctr">
                        <a:spcAft>
                          <a:spcPts val="0"/>
                        </a:spcAft>
                      </a:pPr>
                      <a:r>
                        <a:rPr lang="en-US" sz="1600" dirty="0">
                          <a:effectLst/>
                        </a:rPr>
                        <a:t>Element</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Mass</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 ng/g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 ng/g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ctr">
                        <a:spcAft>
                          <a:spcPts val="0"/>
                        </a:spcAft>
                      </a:pPr>
                      <a:r>
                        <a:rPr lang="en-US" sz="1600" dirty="0">
                          <a:effectLst/>
                        </a:rPr>
                        <a:t>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tc>
                  <a:txBody>
                    <a:bodyPr/>
                    <a:lstStyle/>
                    <a:p>
                      <a:pPr algn="l">
                        <a:spcAft>
                          <a:spcPts val="0"/>
                        </a:spcAft>
                      </a:pPr>
                      <a:r>
                        <a:rPr lang="en-US" sz="1600" dirty="0">
                          <a:effectLst/>
                        </a:rPr>
                        <a:t>[ % ]</a:t>
                      </a:r>
                      <a:endParaRPr lang="en-GB" sz="1600" dirty="0">
                        <a:effectLst/>
                        <a:latin typeface="Times New Roman" panose="02020603050405020304" pitchFamily="18" charset="0"/>
                        <a:ea typeface="Times New Roman" panose="02020603050405020304" pitchFamily="18" charset="0"/>
                      </a:endParaRPr>
                    </a:p>
                  </a:txBody>
                  <a:tcPr marL="44450" marR="44450" marT="0" marB="0" anchor="b"/>
                </a:tc>
                <a:extLst>
                  <a:ext uri="{0D108BD9-81ED-4DB2-BD59-A6C34878D82A}">
                    <a16:rowId xmlns:a16="http://schemas.microsoft.com/office/drawing/2014/main" val="1375276658"/>
                  </a:ext>
                </a:extLst>
              </a:tr>
            </a:tbl>
          </a:graphicData>
        </a:graphic>
      </p:graphicFrame>
      <p:graphicFrame>
        <p:nvGraphicFramePr>
          <p:cNvPr id="4" name="Tabella 3"/>
          <p:cNvGraphicFramePr>
            <a:graphicFrameLocks noGrp="1"/>
          </p:cNvGraphicFramePr>
          <p:nvPr>
            <p:extLst>
              <p:ext uri="{D42A27DB-BD31-4B8C-83A1-F6EECF244321}">
                <p14:modId xmlns:p14="http://schemas.microsoft.com/office/powerpoint/2010/main" val="4233211712"/>
              </p:ext>
            </p:extLst>
          </p:nvPr>
        </p:nvGraphicFramePr>
        <p:xfrm>
          <a:off x="343822" y="3675147"/>
          <a:ext cx="8078526" cy="1463040"/>
        </p:xfrm>
        <a:graphic>
          <a:graphicData uri="http://schemas.openxmlformats.org/drawingml/2006/table">
            <a:tbl>
              <a:tblPr>
                <a:tableStyleId>{5C22544A-7EE6-4342-B048-85BDC9FD1C3A}</a:tableStyleId>
              </a:tblPr>
              <a:tblGrid>
                <a:gridCol w="958073">
                  <a:extLst>
                    <a:ext uri="{9D8B030D-6E8A-4147-A177-3AD203B41FA5}">
                      <a16:colId xmlns:a16="http://schemas.microsoft.com/office/drawing/2014/main" val="1634400690"/>
                    </a:ext>
                  </a:extLst>
                </a:gridCol>
                <a:gridCol w="687677">
                  <a:extLst>
                    <a:ext uri="{9D8B030D-6E8A-4147-A177-3AD203B41FA5}">
                      <a16:colId xmlns:a16="http://schemas.microsoft.com/office/drawing/2014/main" val="3212845352"/>
                    </a:ext>
                  </a:extLst>
                </a:gridCol>
                <a:gridCol w="761118">
                  <a:extLst>
                    <a:ext uri="{9D8B030D-6E8A-4147-A177-3AD203B41FA5}">
                      <a16:colId xmlns:a16="http://schemas.microsoft.com/office/drawing/2014/main" val="3150784174"/>
                    </a:ext>
                  </a:extLst>
                </a:gridCol>
                <a:gridCol w="1627944">
                  <a:extLst>
                    <a:ext uri="{9D8B030D-6E8A-4147-A177-3AD203B41FA5}">
                      <a16:colId xmlns:a16="http://schemas.microsoft.com/office/drawing/2014/main" val="2149591178"/>
                    </a:ext>
                  </a:extLst>
                </a:gridCol>
                <a:gridCol w="871280">
                  <a:extLst>
                    <a:ext uri="{9D8B030D-6E8A-4147-A177-3AD203B41FA5}">
                      <a16:colId xmlns:a16="http://schemas.microsoft.com/office/drawing/2014/main" val="503085894"/>
                    </a:ext>
                  </a:extLst>
                </a:gridCol>
                <a:gridCol w="1393155">
                  <a:extLst>
                    <a:ext uri="{9D8B030D-6E8A-4147-A177-3AD203B41FA5}">
                      <a16:colId xmlns:a16="http://schemas.microsoft.com/office/drawing/2014/main" val="532291974"/>
                    </a:ext>
                  </a:extLst>
                </a:gridCol>
                <a:gridCol w="362755">
                  <a:extLst>
                    <a:ext uri="{9D8B030D-6E8A-4147-A177-3AD203B41FA5}">
                      <a16:colId xmlns:a16="http://schemas.microsoft.com/office/drawing/2014/main" val="1496444809"/>
                    </a:ext>
                  </a:extLst>
                </a:gridCol>
                <a:gridCol w="405580">
                  <a:extLst>
                    <a:ext uri="{9D8B030D-6E8A-4147-A177-3AD203B41FA5}">
                      <a16:colId xmlns:a16="http://schemas.microsoft.com/office/drawing/2014/main" val="1489017050"/>
                    </a:ext>
                  </a:extLst>
                </a:gridCol>
                <a:gridCol w="1010944">
                  <a:extLst>
                    <a:ext uri="{9D8B030D-6E8A-4147-A177-3AD203B41FA5}">
                      <a16:colId xmlns:a16="http://schemas.microsoft.com/office/drawing/2014/main" val="2894844578"/>
                    </a:ext>
                  </a:extLst>
                </a:gridCol>
              </a:tblGrid>
              <a:tr h="224454">
                <a:tc>
                  <a:txBody>
                    <a:bodyPr/>
                    <a:lstStyle/>
                    <a:p>
                      <a:pPr algn="r">
                        <a:spcAft>
                          <a:spcPts val="0"/>
                        </a:spcAft>
                      </a:pPr>
                      <a:r>
                        <a:rPr lang="it-IT" sz="1600" dirty="0">
                          <a:effectLst/>
                          <a:latin typeface="Arial" panose="020B0604020202020204" pitchFamily="34" charset="0"/>
                          <a:cs typeface="Arial" panose="020B0604020202020204" pitchFamily="34" charset="0"/>
                        </a:rPr>
                        <a:t>Ag</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107</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ppb</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1,000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240</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76.00</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91442410"/>
                  </a:ext>
                </a:extLst>
              </a:tr>
              <a:tr h="224454">
                <a:tc>
                  <a:txBody>
                    <a:bodyPr/>
                    <a:lstStyle/>
                    <a:p>
                      <a:pPr algn="r">
                        <a:spcAft>
                          <a:spcPts val="0"/>
                        </a:spcAft>
                      </a:pPr>
                      <a:r>
                        <a:rPr lang="it-IT" sz="1600">
                          <a:effectLst/>
                          <a:latin typeface="Arial" panose="020B0604020202020204" pitchFamily="34" charset="0"/>
                          <a:cs typeface="Arial" panose="020B0604020202020204" pitchFamily="34" charset="0"/>
                        </a:rPr>
                        <a:t>Cd</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110</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ppb</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520</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&lt;5</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&gt;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99.04</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1456773590"/>
                  </a:ext>
                </a:extLst>
              </a:tr>
              <a:tr h="224454">
                <a:tc>
                  <a:txBody>
                    <a:bodyPr/>
                    <a:lstStyle/>
                    <a:p>
                      <a:pPr algn="r">
                        <a:spcAft>
                          <a:spcPts val="0"/>
                        </a:spcAft>
                      </a:pPr>
                      <a:r>
                        <a:rPr lang="it-IT" sz="1600" dirty="0">
                          <a:effectLst/>
                          <a:latin typeface="Arial" panose="020B0604020202020204" pitchFamily="34" charset="0"/>
                          <a:cs typeface="Arial" panose="020B0604020202020204" pitchFamily="34" charset="0"/>
                        </a:rPr>
                        <a:t>In</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115</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75</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&lt;2</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&gt;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97.33</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3461391057"/>
                  </a:ext>
                </a:extLst>
              </a:tr>
              <a:tr h="224454">
                <a:tc>
                  <a:txBody>
                    <a:bodyPr/>
                    <a:lstStyle/>
                    <a:p>
                      <a:pPr algn="r">
                        <a:spcAft>
                          <a:spcPts val="0"/>
                        </a:spcAft>
                      </a:pPr>
                      <a:r>
                        <a:rPr lang="it-IT" sz="1600">
                          <a:effectLst/>
                          <a:latin typeface="Arial" panose="020B0604020202020204" pitchFamily="34" charset="0"/>
                          <a:cs typeface="Arial" panose="020B0604020202020204" pitchFamily="34" charset="0"/>
                        </a:rPr>
                        <a:t>Sn</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118</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ppb</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19,000</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&lt;5</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&gt;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99.97</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567714047"/>
                  </a:ext>
                </a:extLst>
              </a:tr>
              <a:tr h="224454">
                <a:tc>
                  <a:txBody>
                    <a:bodyPr/>
                    <a:lstStyle/>
                    <a:p>
                      <a:pPr algn="r">
                        <a:spcAft>
                          <a:spcPts val="0"/>
                        </a:spcAft>
                      </a:pPr>
                      <a:r>
                        <a:rPr lang="it-IT" sz="1600">
                          <a:effectLst/>
                          <a:latin typeface="Arial" panose="020B0604020202020204" pitchFamily="34" charset="0"/>
                          <a:cs typeface="Arial" panose="020B0604020202020204" pitchFamily="34" charset="0"/>
                        </a:rPr>
                        <a:t>Sb</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121</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ppb</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1,900</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&lt;5</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a:effectLst/>
                          <a:latin typeface="Arial" panose="020B0604020202020204" pitchFamily="34" charset="0"/>
                          <a:cs typeface="Arial" panose="020B0604020202020204" pitchFamily="34" charset="0"/>
                        </a:rPr>
                        <a:t>&gt;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99.74</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1635831503"/>
                  </a:ext>
                </a:extLst>
              </a:tr>
              <a:tr h="224454">
                <a:tc>
                  <a:txBody>
                    <a:bodyPr/>
                    <a:lstStyle/>
                    <a:p>
                      <a:pPr algn="r">
                        <a:spcAft>
                          <a:spcPts val="0"/>
                        </a:spcAft>
                      </a:pPr>
                      <a:r>
                        <a:rPr lang="it-IT" sz="1600" dirty="0">
                          <a:effectLst/>
                          <a:latin typeface="Arial" panose="020B0604020202020204" pitchFamily="34" charset="0"/>
                          <a:cs typeface="Arial" panose="020B0604020202020204" pitchFamily="34" charset="0"/>
                        </a:rPr>
                        <a:t>Te</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125</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ppb</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66</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&lt;5</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a:effectLst/>
                          <a:latin typeface="Arial" panose="020B0604020202020204" pitchFamily="34" charset="0"/>
                          <a:cs typeface="Arial" panose="020B0604020202020204" pitchFamily="34" charset="0"/>
                        </a:rPr>
                        <a:t> </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92.42</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3844590832"/>
                  </a:ext>
                </a:extLst>
              </a:tr>
            </a:tbl>
          </a:graphicData>
        </a:graphic>
      </p:graphicFrame>
      <p:graphicFrame>
        <p:nvGraphicFramePr>
          <p:cNvPr id="5" name="Tabella 4"/>
          <p:cNvGraphicFramePr>
            <a:graphicFrameLocks noGrp="1"/>
          </p:cNvGraphicFramePr>
          <p:nvPr>
            <p:extLst>
              <p:ext uri="{D42A27DB-BD31-4B8C-83A1-F6EECF244321}">
                <p14:modId xmlns:p14="http://schemas.microsoft.com/office/powerpoint/2010/main" val="1530270028"/>
              </p:ext>
            </p:extLst>
          </p:nvPr>
        </p:nvGraphicFramePr>
        <p:xfrm>
          <a:off x="343823" y="5138187"/>
          <a:ext cx="8078526" cy="523220"/>
        </p:xfrm>
        <a:graphic>
          <a:graphicData uri="http://schemas.openxmlformats.org/drawingml/2006/table">
            <a:tbl>
              <a:tblPr>
                <a:tableStyleId>{5C22544A-7EE6-4342-B048-85BDC9FD1C3A}</a:tableStyleId>
              </a:tblPr>
              <a:tblGrid>
                <a:gridCol w="958073">
                  <a:extLst>
                    <a:ext uri="{9D8B030D-6E8A-4147-A177-3AD203B41FA5}">
                      <a16:colId xmlns:a16="http://schemas.microsoft.com/office/drawing/2014/main" val="2907558928"/>
                    </a:ext>
                  </a:extLst>
                </a:gridCol>
                <a:gridCol w="687677">
                  <a:extLst>
                    <a:ext uri="{9D8B030D-6E8A-4147-A177-3AD203B41FA5}">
                      <a16:colId xmlns:a16="http://schemas.microsoft.com/office/drawing/2014/main" val="517477256"/>
                    </a:ext>
                  </a:extLst>
                </a:gridCol>
                <a:gridCol w="761117">
                  <a:extLst>
                    <a:ext uri="{9D8B030D-6E8A-4147-A177-3AD203B41FA5}">
                      <a16:colId xmlns:a16="http://schemas.microsoft.com/office/drawing/2014/main" val="443896138"/>
                    </a:ext>
                  </a:extLst>
                </a:gridCol>
                <a:gridCol w="1627945">
                  <a:extLst>
                    <a:ext uri="{9D8B030D-6E8A-4147-A177-3AD203B41FA5}">
                      <a16:colId xmlns:a16="http://schemas.microsoft.com/office/drawing/2014/main" val="3535198763"/>
                    </a:ext>
                  </a:extLst>
                </a:gridCol>
                <a:gridCol w="871280">
                  <a:extLst>
                    <a:ext uri="{9D8B030D-6E8A-4147-A177-3AD203B41FA5}">
                      <a16:colId xmlns:a16="http://schemas.microsoft.com/office/drawing/2014/main" val="1792700133"/>
                    </a:ext>
                  </a:extLst>
                </a:gridCol>
                <a:gridCol w="1393155">
                  <a:extLst>
                    <a:ext uri="{9D8B030D-6E8A-4147-A177-3AD203B41FA5}">
                      <a16:colId xmlns:a16="http://schemas.microsoft.com/office/drawing/2014/main" val="3093494363"/>
                    </a:ext>
                  </a:extLst>
                </a:gridCol>
                <a:gridCol w="362756">
                  <a:extLst>
                    <a:ext uri="{9D8B030D-6E8A-4147-A177-3AD203B41FA5}">
                      <a16:colId xmlns:a16="http://schemas.microsoft.com/office/drawing/2014/main" val="3172734407"/>
                    </a:ext>
                  </a:extLst>
                </a:gridCol>
                <a:gridCol w="423960">
                  <a:extLst>
                    <a:ext uri="{9D8B030D-6E8A-4147-A177-3AD203B41FA5}">
                      <a16:colId xmlns:a16="http://schemas.microsoft.com/office/drawing/2014/main" val="1825237358"/>
                    </a:ext>
                  </a:extLst>
                </a:gridCol>
                <a:gridCol w="992563">
                  <a:extLst>
                    <a:ext uri="{9D8B030D-6E8A-4147-A177-3AD203B41FA5}">
                      <a16:colId xmlns:a16="http://schemas.microsoft.com/office/drawing/2014/main" val="1869268089"/>
                    </a:ext>
                  </a:extLst>
                </a:gridCol>
              </a:tblGrid>
              <a:tr h="261610">
                <a:tc>
                  <a:txBody>
                    <a:bodyPr/>
                    <a:lstStyle/>
                    <a:p>
                      <a:pPr algn="r">
                        <a:spcAft>
                          <a:spcPts val="0"/>
                        </a:spcAft>
                      </a:pPr>
                      <a:r>
                        <a:rPr lang="it-IT" sz="1600" dirty="0">
                          <a:effectLst/>
                          <a:latin typeface="Arial" panose="020B0604020202020204" pitchFamily="34" charset="0"/>
                          <a:cs typeface="Arial" panose="020B0604020202020204" pitchFamily="34" charset="0"/>
                        </a:rPr>
                        <a:t>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208</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49,000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&lt;50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99.90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961717603"/>
                  </a:ext>
                </a:extLst>
              </a:tr>
              <a:tr h="261610">
                <a:tc>
                  <a:txBody>
                    <a:bodyPr/>
                    <a:lstStyle/>
                    <a:p>
                      <a:pPr algn="r">
                        <a:spcAft>
                          <a:spcPts val="0"/>
                        </a:spcAft>
                      </a:pPr>
                      <a:r>
                        <a:rPr lang="it-IT" sz="1600">
                          <a:effectLst/>
                          <a:latin typeface="Arial" panose="020B0604020202020204" pitchFamily="34" charset="0"/>
                          <a:cs typeface="Arial" panose="020B0604020202020204" pitchFamily="34" charset="0"/>
                        </a:rPr>
                        <a:t>Bi</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a:effectLst/>
                          <a:latin typeface="Arial" panose="020B0604020202020204" pitchFamily="34" charset="0"/>
                          <a:cs typeface="Arial" panose="020B0604020202020204" pitchFamily="34" charset="0"/>
                        </a:rPr>
                        <a:t>209</a:t>
                      </a:r>
                      <a:endParaRPr lang="en-GB" sz="160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180</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&lt;5</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&gt;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97.22</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3408572806"/>
                  </a:ext>
                </a:extLst>
              </a:tr>
            </a:tbl>
          </a:graphicData>
        </a:graphic>
      </p:graphicFrame>
      <p:graphicFrame>
        <p:nvGraphicFramePr>
          <p:cNvPr id="6" name="Tabella 5"/>
          <p:cNvGraphicFramePr>
            <a:graphicFrameLocks noGrp="1"/>
          </p:cNvGraphicFramePr>
          <p:nvPr>
            <p:extLst>
              <p:ext uri="{D42A27DB-BD31-4B8C-83A1-F6EECF244321}">
                <p14:modId xmlns:p14="http://schemas.microsoft.com/office/powerpoint/2010/main" val="4043225765"/>
              </p:ext>
            </p:extLst>
          </p:nvPr>
        </p:nvGraphicFramePr>
        <p:xfrm>
          <a:off x="343822" y="5839357"/>
          <a:ext cx="8078526" cy="523220"/>
        </p:xfrm>
        <a:graphic>
          <a:graphicData uri="http://schemas.openxmlformats.org/drawingml/2006/table">
            <a:tbl>
              <a:tblPr>
                <a:tableStyleId>{5C22544A-7EE6-4342-B048-85BDC9FD1C3A}</a:tableStyleId>
              </a:tblPr>
              <a:tblGrid>
                <a:gridCol w="958073">
                  <a:extLst>
                    <a:ext uri="{9D8B030D-6E8A-4147-A177-3AD203B41FA5}">
                      <a16:colId xmlns:a16="http://schemas.microsoft.com/office/drawing/2014/main" val="525277428"/>
                    </a:ext>
                  </a:extLst>
                </a:gridCol>
                <a:gridCol w="687677">
                  <a:extLst>
                    <a:ext uri="{9D8B030D-6E8A-4147-A177-3AD203B41FA5}">
                      <a16:colId xmlns:a16="http://schemas.microsoft.com/office/drawing/2014/main" val="1957713557"/>
                    </a:ext>
                  </a:extLst>
                </a:gridCol>
                <a:gridCol w="761117">
                  <a:extLst>
                    <a:ext uri="{9D8B030D-6E8A-4147-A177-3AD203B41FA5}">
                      <a16:colId xmlns:a16="http://schemas.microsoft.com/office/drawing/2014/main" val="1956461223"/>
                    </a:ext>
                  </a:extLst>
                </a:gridCol>
                <a:gridCol w="1627945">
                  <a:extLst>
                    <a:ext uri="{9D8B030D-6E8A-4147-A177-3AD203B41FA5}">
                      <a16:colId xmlns:a16="http://schemas.microsoft.com/office/drawing/2014/main" val="1096313409"/>
                    </a:ext>
                  </a:extLst>
                </a:gridCol>
                <a:gridCol w="871280">
                  <a:extLst>
                    <a:ext uri="{9D8B030D-6E8A-4147-A177-3AD203B41FA5}">
                      <a16:colId xmlns:a16="http://schemas.microsoft.com/office/drawing/2014/main" val="3600659092"/>
                    </a:ext>
                  </a:extLst>
                </a:gridCol>
                <a:gridCol w="1393155">
                  <a:extLst>
                    <a:ext uri="{9D8B030D-6E8A-4147-A177-3AD203B41FA5}">
                      <a16:colId xmlns:a16="http://schemas.microsoft.com/office/drawing/2014/main" val="2922650665"/>
                    </a:ext>
                  </a:extLst>
                </a:gridCol>
                <a:gridCol w="362756">
                  <a:extLst>
                    <a:ext uri="{9D8B030D-6E8A-4147-A177-3AD203B41FA5}">
                      <a16:colId xmlns:a16="http://schemas.microsoft.com/office/drawing/2014/main" val="1863865139"/>
                    </a:ext>
                  </a:extLst>
                </a:gridCol>
                <a:gridCol w="423960">
                  <a:extLst>
                    <a:ext uri="{9D8B030D-6E8A-4147-A177-3AD203B41FA5}">
                      <a16:colId xmlns:a16="http://schemas.microsoft.com/office/drawing/2014/main" val="793258579"/>
                    </a:ext>
                  </a:extLst>
                </a:gridCol>
                <a:gridCol w="992563">
                  <a:extLst>
                    <a:ext uri="{9D8B030D-6E8A-4147-A177-3AD203B41FA5}">
                      <a16:colId xmlns:a16="http://schemas.microsoft.com/office/drawing/2014/main" val="1119170893"/>
                    </a:ext>
                  </a:extLst>
                </a:gridCol>
              </a:tblGrid>
              <a:tr h="261610">
                <a:tc>
                  <a:txBody>
                    <a:bodyPr/>
                    <a:lstStyle/>
                    <a:p>
                      <a:pPr algn="r">
                        <a:spcAft>
                          <a:spcPts val="0"/>
                        </a:spcAft>
                      </a:pPr>
                      <a:r>
                        <a:rPr lang="it-IT" sz="1600" dirty="0" err="1">
                          <a:effectLst/>
                          <a:latin typeface="Arial" panose="020B0604020202020204" pitchFamily="34" charset="0"/>
                          <a:cs typeface="Arial" panose="020B0604020202020204" pitchFamily="34" charset="0"/>
                        </a:rPr>
                        <a:t>Th</a:t>
                      </a:r>
                      <a:endParaRPr lang="it-IT" sz="1600" dirty="0">
                        <a:effectLst/>
                        <a:latin typeface="Arial" panose="020B0604020202020204" pitchFamily="34"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232</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n-GB" sz="1600" dirty="0">
                          <a:effectLst/>
                          <a:latin typeface="Arial" panose="020B0604020202020204" pitchFamily="34" charset="0"/>
                          <a:ea typeface="Times New Roman" panose="02020603050405020304" pitchFamily="18" charset="0"/>
                          <a:cs typeface="Arial" panose="020B0604020202020204" pitchFamily="34" charset="0"/>
                        </a:rPr>
                        <a:t>&lt;0.01</a:t>
                      </a:r>
                    </a:p>
                  </a:txBody>
                  <a:tcPr marL="44450" marR="44450" marT="0" marB="0" anchor="b"/>
                </a:tc>
                <a:tc>
                  <a:txBody>
                    <a:bodyPr/>
                    <a:lstStyle/>
                    <a:p>
                      <a:pPr algn="ctr">
                        <a:spcAft>
                          <a:spcPts val="0"/>
                        </a:spcAft>
                      </a:pP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&lt;0.001</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solidFill>
                      <a:srgbClr val="92D050"/>
                    </a:solidFill>
                  </a:tcPr>
                </a:tc>
                <a:tc>
                  <a:txBody>
                    <a:bodyPr/>
                    <a:lstStyle/>
                    <a:p>
                      <a:pP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3274327216"/>
                  </a:ext>
                </a:extLst>
              </a:tr>
              <a:tr h="261610">
                <a:tc>
                  <a:txBody>
                    <a:bodyPr/>
                    <a:lstStyle/>
                    <a:p>
                      <a:pPr algn="r">
                        <a:spcAft>
                          <a:spcPts val="0"/>
                        </a:spcAft>
                      </a:pPr>
                      <a:r>
                        <a:rPr lang="it-IT" sz="1600" dirty="0">
                          <a:effectLst/>
                          <a:latin typeface="Arial" panose="020B0604020202020204" pitchFamily="34" charset="0"/>
                          <a:ea typeface="+mn-ea"/>
                          <a:cs typeface="Arial" panose="020B0604020202020204" pitchFamily="34" charset="0"/>
                        </a:rPr>
                        <a:t>U</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cs typeface="Arial" panose="020B0604020202020204" pitchFamily="34" charset="0"/>
                        </a:rPr>
                        <a:t>238</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err="1">
                          <a:effectLst/>
                          <a:latin typeface="Arial" panose="020B0604020202020204" pitchFamily="34" charset="0"/>
                          <a:cs typeface="Arial" panose="020B0604020202020204" pitchFamily="34" charset="0"/>
                        </a:rPr>
                        <a:t>ppb</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en-GB" sz="1600" dirty="0">
                          <a:effectLst/>
                          <a:latin typeface="Arial" panose="020B0604020202020204" pitchFamily="34" charset="0"/>
                          <a:ea typeface="Times New Roman" panose="02020603050405020304" pitchFamily="18" charset="0"/>
                          <a:cs typeface="Arial" panose="020B0604020202020204" pitchFamily="34" charset="0"/>
                        </a:rPr>
                        <a:t>&lt;0.005</a:t>
                      </a: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ctr">
                        <a:spcAft>
                          <a:spcPts val="0"/>
                        </a:spcAft>
                      </a:pPr>
                      <a:r>
                        <a:rPr lang="it-IT" sz="1600" dirty="0">
                          <a:effectLst/>
                          <a:latin typeface="Arial" panose="020B0604020202020204" pitchFamily="34" charset="0"/>
                          <a:cs typeface="Arial" panose="020B0604020202020204" pitchFamily="34" charset="0"/>
                        </a:rPr>
                        <a:t>&lt;0.001</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solidFill>
                      <a:srgbClr val="92D050"/>
                    </a:solidFill>
                  </a:tcPr>
                </a:tc>
                <a:tc>
                  <a:txBody>
                    <a:bodyPr/>
                    <a:lstStyle/>
                    <a:p>
                      <a:pPr algn="ct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lgn="r">
                        <a:spcAft>
                          <a:spcPts val="0"/>
                        </a:spcAft>
                      </a:pPr>
                      <a:r>
                        <a:rPr lang="it-IT" sz="1600" dirty="0">
                          <a:effectLst/>
                          <a:latin typeface="Arial" panose="020B0604020202020204" pitchFamily="34" charset="0"/>
                          <a:cs typeface="Arial" panose="020B0604020202020204" pitchFamily="34" charset="0"/>
                        </a:rPr>
                        <a:t> </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tc>
                  <a:txBody>
                    <a:bodyPr/>
                    <a:lstStyle/>
                    <a:p>
                      <a:pPr>
                        <a:spcAft>
                          <a:spcPts val="0"/>
                        </a:spcAft>
                      </a:pPr>
                      <a:r>
                        <a:rPr lang="it-IT" sz="1600" dirty="0">
                          <a:effectLst/>
                          <a:latin typeface="Arial" panose="020B0604020202020204" pitchFamily="34" charset="0"/>
                          <a:ea typeface="Times New Roman" panose="02020603050405020304" pitchFamily="18" charset="0"/>
                          <a:cs typeface="Arial" panose="020B0604020202020204" pitchFamily="34" charset="0"/>
                        </a:rPr>
                        <a:t>---</a:t>
                      </a:r>
                      <a:endParaRPr lang="en-GB" sz="1600" dirty="0">
                        <a:effectLst/>
                        <a:latin typeface="Arial" panose="020B0604020202020204" pitchFamily="34" charset="0"/>
                        <a:ea typeface="Times New Roman" panose="02020603050405020304" pitchFamily="18" charset="0"/>
                        <a:cs typeface="Arial" panose="020B0604020202020204" pitchFamily="34" charset="0"/>
                      </a:endParaRPr>
                    </a:p>
                  </a:txBody>
                  <a:tcPr marL="44450" marR="44450" marT="0" marB="0" anchor="b"/>
                </a:tc>
                <a:extLst>
                  <a:ext uri="{0D108BD9-81ED-4DB2-BD59-A6C34878D82A}">
                    <a16:rowId xmlns:a16="http://schemas.microsoft.com/office/drawing/2014/main" val="4022275764"/>
                  </a:ext>
                </a:extLst>
              </a:tr>
            </a:tbl>
          </a:graphicData>
        </a:graphic>
      </p:graphicFrame>
      <p:sp>
        <p:nvSpPr>
          <p:cNvPr id="7" name="CasellaDiTesto 6"/>
          <p:cNvSpPr txBox="1"/>
          <p:nvPr/>
        </p:nvSpPr>
        <p:spPr>
          <a:xfrm>
            <a:off x="2020222" y="118607"/>
            <a:ext cx="8078525" cy="584775"/>
          </a:xfrm>
          <a:prstGeom prst="rect">
            <a:avLst/>
          </a:prstGeom>
          <a:noFill/>
        </p:spPr>
        <p:txBody>
          <a:bodyPr wrap="square" rtlCol="0">
            <a:spAutoFit/>
          </a:bodyPr>
          <a:lstStyle/>
          <a:p>
            <a:pPr algn="ctr"/>
            <a:r>
              <a:rPr lang="it-IT" sz="3200" b="1" dirty="0">
                <a:solidFill>
                  <a:srgbClr val="5B5B98"/>
                </a:solidFill>
                <a:latin typeface="+mj-lt"/>
                <a:ea typeface="+mj-ea"/>
                <a:cs typeface="Arial" panose="020B0604020202020204" pitchFamily="34" charset="0"/>
              </a:rPr>
              <a:t>Study of purification effect for EF at LSC </a:t>
            </a:r>
            <a:endParaRPr lang="en-GB" sz="3200" b="1" dirty="0">
              <a:solidFill>
                <a:srgbClr val="5B5B98"/>
              </a:solidFill>
              <a:latin typeface="+mj-lt"/>
              <a:ea typeface="+mj-ea"/>
              <a:cs typeface="Arial" panose="020B0604020202020204" pitchFamily="34" charset="0"/>
            </a:endParaRPr>
          </a:p>
        </p:txBody>
      </p:sp>
      <p:sp>
        <p:nvSpPr>
          <p:cNvPr id="8" name="Segnaposto data 7">
            <a:extLst>
              <a:ext uri="{FF2B5EF4-FFF2-40B4-BE49-F238E27FC236}">
                <a16:creationId xmlns:a16="http://schemas.microsoft.com/office/drawing/2014/main" id="{6E4FBEDD-F360-9E11-9609-316776FDAACE}"/>
              </a:ext>
            </a:extLst>
          </p:cNvPr>
          <p:cNvSpPr>
            <a:spLocks noGrp="1"/>
          </p:cNvSpPr>
          <p:nvPr>
            <p:ph type="dt" sz="half" idx="10"/>
          </p:nvPr>
        </p:nvSpPr>
        <p:spPr>
          <a:xfrm>
            <a:off x="342900" y="6340877"/>
            <a:ext cx="2743200" cy="365125"/>
          </a:xfrm>
        </p:spPr>
        <p:txBody>
          <a:bodyPr/>
          <a:lstStyle/>
          <a:p>
            <a:fld id="{F6D2DD11-AF1C-4DFB-8CF2-B47E1AC88871}" type="datetime1">
              <a:rPr lang="en-GB" smtClean="0"/>
              <a:t>23/09/2022</a:t>
            </a:fld>
            <a:endParaRPr lang="en-GB" dirty="0"/>
          </a:p>
        </p:txBody>
      </p:sp>
      <p:sp>
        <p:nvSpPr>
          <p:cNvPr id="10" name="Segnaposto numero diapositiva 9">
            <a:extLst>
              <a:ext uri="{FF2B5EF4-FFF2-40B4-BE49-F238E27FC236}">
                <a16:creationId xmlns:a16="http://schemas.microsoft.com/office/drawing/2014/main" id="{BD7FA138-E3D7-1B04-50DC-54D686D49F60}"/>
              </a:ext>
            </a:extLst>
          </p:cNvPr>
          <p:cNvSpPr>
            <a:spLocks noGrp="1"/>
          </p:cNvSpPr>
          <p:nvPr>
            <p:ph type="sldNum" sz="quarter" idx="12"/>
          </p:nvPr>
        </p:nvSpPr>
        <p:spPr>
          <a:xfrm>
            <a:off x="9105902" y="6383788"/>
            <a:ext cx="2743200" cy="365125"/>
          </a:xfrm>
        </p:spPr>
        <p:txBody>
          <a:bodyPr/>
          <a:lstStyle/>
          <a:p>
            <a:fld id="{8B33F36F-503E-4357-95AB-A5341231EBD4}" type="slidenum">
              <a:rPr lang="en-GB" smtClean="0"/>
              <a:t>41</a:t>
            </a:fld>
            <a:endParaRPr lang="en-GB" dirty="0"/>
          </a:p>
        </p:txBody>
      </p:sp>
      <p:sp>
        <p:nvSpPr>
          <p:cNvPr id="11" name="CasellaDiTesto 10">
            <a:extLst>
              <a:ext uri="{FF2B5EF4-FFF2-40B4-BE49-F238E27FC236}">
                <a16:creationId xmlns:a16="http://schemas.microsoft.com/office/drawing/2014/main" id="{1A304690-BE2E-C637-AA7E-16E7DBD2C386}"/>
              </a:ext>
            </a:extLst>
          </p:cNvPr>
          <p:cNvSpPr txBox="1"/>
          <p:nvPr/>
        </p:nvSpPr>
        <p:spPr>
          <a:xfrm>
            <a:off x="8639175" y="1512259"/>
            <a:ext cx="3209000" cy="2031325"/>
          </a:xfrm>
          <a:prstGeom prst="rect">
            <a:avLst/>
          </a:prstGeom>
          <a:noFill/>
        </p:spPr>
        <p:txBody>
          <a:bodyPr wrap="square" rtlCol="0">
            <a:spAutoFit/>
          </a:bodyPr>
          <a:lstStyle/>
          <a:p>
            <a:r>
              <a:rPr lang="it-IT" dirty="0"/>
              <a:t>Valori misurati in modo Semi-Quantitativo incertezza=25%</a:t>
            </a:r>
          </a:p>
          <a:p>
            <a:endParaRPr lang="it-IT" dirty="0"/>
          </a:p>
          <a:p>
            <a:r>
              <a:rPr lang="it-IT" dirty="0" err="1"/>
              <a:t>Th</a:t>
            </a:r>
            <a:r>
              <a:rPr lang="it-IT" dirty="0"/>
              <a:t> ed U dopo separazione di matrice e  </a:t>
            </a:r>
            <a:r>
              <a:rPr lang="it-IT" dirty="0" err="1"/>
              <a:t>preconcentrazione</a:t>
            </a:r>
            <a:r>
              <a:rPr lang="it-IT" dirty="0"/>
              <a:t> mediante estrazione cromatografica selettiva</a:t>
            </a:r>
            <a:endParaRPr lang="en-GB" dirty="0"/>
          </a:p>
        </p:txBody>
      </p:sp>
    </p:spTree>
    <p:extLst>
      <p:ext uri="{BB962C8B-B14F-4D97-AF65-F5344CB8AC3E}">
        <p14:creationId xmlns:p14="http://schemas.microsoft.com/office/powerpoint/2010/main" val="2693199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4C6AF91-5560-8F3D-7C9B-092D8F76990E}"/>
              </a:ext>
            </a:extLst>
          </p:cNvPr>
          <p:cNvSpPr>
            <a:spLocks noChangeArrowheads="1"/>
          </p:cNvSpPr>
          <p:nvPr/>
        </p:nvSpPr>
        <p:spPr bwMode="auto">
          <a:xfrm>
            <a:off x="7534276" y="3687762"/>
            <a:ext cx="3230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dirty="0"/>
              <a:t>Chemical </a:t>
            </a:r>
            <a:r>
              <a:rPr lang="en-US" altLang="en-US" dirty="0">
                <a:latin typeface="+mn-lt"/>
              </a:rPr>
              <a:t>purification</a:t>
            </a:r>
            <a:r>
              <a:rPr lang="en-US" altLang="en-US" dirty="0"/>
              <a:t> of Ra</a:t>
            </a:r>
          </a:p>
        </p:txBody>
      </p:sp>
      <p:sp>
        <p:nvSpPr>
          <p:cNvPr id="25603" name="Rectangle 3">
            <a:extLst>
              <a:ext uri="{FF2B5EF4-FFF2-40B4-BE49-F238E27FC236}">
                <a16:creationId xmlns:a16="http://schemas.microsoft.com/office/drawing/2014/main" id="{FFF8E116-6C3B-FD69-624B-8606A58CF041}"/>
              </a:ext>
            </a:extLst>
          </p:cNvPr>
          <p:cNvSpPr>
            <a:spLocks noChangeArrowheads="1"/>
          </p:cNvSpPr>
          <p:nvPr/>
        </p:nvSpPr>
        <p:spPr bwMode="auto">
          <a:xfrm>
            <a:off x="1793875" y="152400"/>
            <a:ext cx="86042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3200" b="1" dirty="0">
                <a:solidFill>
                  <a:srgbClr val="5B5B98"/>
                </a:solidFill>
                <a:latin typeface="+mj-lt"/>
                <a:cs typeface="Arial" charset="0"/>
              </a:rPr>
              <a:t>ICP-MS </a:t>
            </a:r>
            <a:r>
              <a:rPr lang="it-IT" altLang="en-US" sz="3200" b="1" baseline="30000" dirty="0">
                <a:solidFill>
                  <a:srgbClr val="5B5B98"/>
                </a:solidFill>
                <a:latin typeface="+mj-lt"/>
                <a:cs typeface="Arial" charset="0"/>
              </a:rPr>
              <a:t>226</a:t>
            </a:r>
            <a:r>
              <a:rPr lang="it-IT" altLang="en-US" sz="3200" b="1" dirty="0">
                <a:solidFill>
                  <a:srgbClr val="5B5B98"/>
                </a:solidFill>
                <a:latin typeface="+mj-lt"/>
                <a:cs typeface="Arial" charset="0"/>
              </a:rPr>
              <a:t>Ra </a:t>
            </a:r>
            <a:r>
              <a:rPr lang="it-IT" altLang="en-US" sz="3200" b="1" dirty="0" err="1">
                <a:solidFill>
                  <a:srgbClr val="5B5B98"/>
                </a:solidFill>
                <a:latin typeface="+mj-lt"/>
                <a:cs typeface="Arial" charset="0"/>
              </a:rPr>
              <a:t>measurement</a:t>
            </a:r>
            <a:endParaRPr lang="en-GB" altLang="en-US" sz="3200" b="1" dirty="0">
              <a:solidFill>
                <a:srgbClr val="5B5B98"/>
              </a:solidFill>
              <a:latin typeface="+mj-lt"/>
              <a:cs typeface="Arial" charset="0"/>
            </a:endParaRPr>
          </a:p>
        </p:txBody>
      </p:sp>
      <p:sp>
        <p:nvSpPr>
          <p:cNvPr id="2" name="Right Arrow 1">
            <a:extLst>
              <a:ext uri="{FF2B5EF4-FFF2-40B4-BE49-F238E27FC236}">
                <a16:creationId xmlns:a16="http://schemas.microsoft.com/office/drawing/2014/main" id="{01098B89-7AC2-A906-E964-89DAB285CED6}"/>
              </a:ext>
            </a:extLst>
          </p:cNvPr>
          <p:cNvSpPr/>
          <p:nvPr/>
        </p:nvSpPr>
        <p:spPr>
          <a:xfrm>
            <a:off x="5749925" y="1295400"/>
            <a:ext cx="120015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4">
            <a:extLst>
              <a:ext uri="{FF2B5EF4-FFF2-40B4-BE49-F238E27FC236}">
                <a16:creationId xmlns:a16="http://schemas.microsoft.com/office/drawing/2014/main" id="{4B5D0D16-27D8-13C5-EE99-9890AEC951A3}"/>
              </a:ext>
            </a:extLst>
          </p:cNvPr>
          <p:cNvSpPr>
            <a:spLocks noChangeArrowheads="1"/>
          </p:cNvSpPr>
          <p:nvPr/>
        </p:nvSpPr>
        <p:spPr bwMode="auto">
          <a:xfrm>
            <a:off x="952500" y="990600"/>
            <a:ext cx="48514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ctr">
              <a:buFont typeface="Arial" pitchFamily="34" charset="0"/>
              <a:buChar char="•"/>
              <a:defRPr/>
            </a:pPr>
            <a:r>
              <a:rPr lang="en-US" b="1" dirty="0"/>
              <a:t>Low concentration of </a:t>
            </a:r>
            <a:r>
              <a:rPr lang="en-US" b="1" baseline="30000" dirty="0"/>
              <a:t>226</a:t>
            </a:r>
            <a:r>
              <a:rPr lang="en-US" b="1" dirty="0"/>
              <a:t>Ra in water </a:t>
            </a:r>
          </a:p>
          <a:p>
            <a:pPr marL="342900" indent="-342900" algn="ctr">
              <a:defRPr/>
            </a:pPr>
            <a:r>
              <a:rPr lang="en-US" dirty="0"/>
              <a:t>expected radium concentrations are</a:t>
            </a:r>
          </a:p>
          <a:p>
            <a:pPr marL="342900" indent="-342900" algn="ctr">
              <a:defRPr/>
            </a:pPr>
            <a:r>
              <a:rPr lang="en-US" dirty="0"/>
              <a:t> in the range 0.1-1 </a:t>
            </a:r>
            <a:r>
              <a:rPr lang="en-US" dirty="0" err="1"/>
              <a:t>ppq</a:t>
            </a:r>
            <a:r>
              <a:rPr lang="en-US" dirty="0"/>
              <a:t> (&lt;36mBq/Kg)	</a:t>
            </a:r>
          </a:p>
        </p:txBody>
      </p:sp>
      <p:sp>
        <p:nvSpPr>
          <p:cNvPr id="25606" name="Rectangle 7">
            <a:extLst>
              <a:ext uri="{FF2B5EF4-FFF2-40B4-BE49-F238E27FC236}">
                <a16:creationId xmlns:a16="http://schemas.microsoft.com/office/drawing/2014/main" id="{C1384607-9C42-E329-E4E9-7FB77D5B4C93}"/>
              </a:ext>
            </a:extLst>
          </p:cNvPr>
          <p:cNvSpPr>
            <a:spLocks noChangeArrowheads="1"/>
          </p:cNvSpPr>
          <p:nvPr/>
        </p:nvSpPr>
        <p:spPr bwMode="auto">
          <a:xfrm>
            <a:off x="7502525" y="1027115"/>
            <a:ext cx="31242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dirty="0">
                <a:latin typeface="+mn-lt"/>
              </a:rPr>
              <a:t>Sample preconcentration</a:t>
            </a:r>
          </a:p>
          <a:p>
            <a:pPr eaLnBrk="1" hangingPunct="1">
              <a:buFont typeface="Arial" panose="020B0604020202020204" pitchFamily="34" charset="0"/>
              <a:buChar char="•"/>
            </a:pPr>
            <a:r>
              <a:rPr lang="en-US" altLang="en-US" dirty="0">
                <a:latin typeface="+mn-lt"/>
              </a:rPr>
              <a:t>APEX-Q system</a:t>
            </a:r>
          </a:p>
          <a:p>
            <a:pPr eaLnBrk="1" hangingPunct="1">
              <a:buFont typeface="Arial" panose="020B0604020202020204" pitchFamily="34" charset="0"/>
              <a:buChar char="•"/>
            </a:pPr>
            <a:r>
              <a:rPr lang="en-US" altLang="en-US" dirty="0">
                <a:latin typeface="+mn-lt"/>
              </a:rPr>
              <a:t>Acquisition Method	</a:t>
            </a:r>
          </a:p>
        </p:txBody>
      </p:sp>
      <p:sp>
        <p:nvSpPr>
          <p:cNvPr id="10" name="Right Arrow 9">
            <a:extLst>
              <a:ext uri="{FF2B5EF4-FFF2-40B4-BE49-F238E27FC236}">
                <a16:creationId xmlns:a16="http://schemas.microsoft.com/office/drawing/2014/main" id="{2EF2747F-8C00-8888-A41B-84F1B3BF4C49}"/>
              </a:ext>
            </a:extLst>
          </p:cNvPr>
          <p:cNvSpPr/>
          <p:nvPr/>
        </p:nvSpPr>
        <p:spPr>
          <a:xfrm>
            <a:off x="5749925" y="3325814"/>
            <a:ext cx="1200150"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ight Arrow 10">
            <a:extLst>
              <a:ext uri="{FF2B5EF4-FFF2-40B4-BE49-F238E27FC236}">
                <a16:creationId xmlns:a16="http://schemas.microsoft.com/office/drawing/2014/main" id="{609F5B43-228B-FAD7-4B2E-D1BF040DC6B3}"/>
              </a:ext>
            </a:extLst>
          </p:cNvPr>
          <p:cNvSpPr/>
          <p:nvPr/>
        </p:nvSpPr>
        <p:spPr>
          <a:xfrm>
            <a:off x="5749924" y="5494339"/>
            <a:ext cx="1230313" cy="4841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A1489B65-67E4-FB03-99E6-56571F84D40F}"/>
              </a:ext>
            </a:extLst>
          </p:cNvPr>
          <p:cNvSpPr/>
          <p:nvPr/>
        </p:nvSpPr>
        <p:spPr>
          <a:xfrm>
            <a:off x="1530350" y="2138364"/>
            <a:ext cx="3848100" cy="922337"/>
          </a:xfrm>
          <a:prstGeom prst="rect">
            <a:avLst/>
          </a:prstGeom>
        </p:spPr>
        <p:txBody>
          <a:bodyPr>
            <a:spAutoFit/>
          </a:bodyPr>
          <a:lstStyle/>
          <a:p>
            <a:pPr marL="342900" indent="-342900" algn="ctr">
              <a:buFont typeface="Arial" pitchFamily="34" charset="0"/>
              <a:buChar char="•"/>
              <a:defRPr/>
            </a:pPr>
            <a:r>
              <a:rPr lang="en-US" b="1" dirty="0"/>
              <a:t>Spectral interference </a:t>
            </a:r>
          </a:p>
          <a:p>
            <a:pPr algn="ctr">
              <a:defRPr/>
            </a:pPr>
            <a:r>
              <a:rPr lang="en-US" dirty="0"/>
              <a:t>due to polyatomic species </a:t>
            </a:r>
          </a:p>
          <a:p>
            <a:pPr algn="ctr">
              <a:defRPr/>
            </a:pPr>
            <a:r>
              <a:rPr lang="en-US" dirty="0"/>
              <a:t>(</a:t>
            </a:r>
            <a:r>
              <a:rPr lang="en-US" dirty="0" err="1"/>
              <a:t>Epov</a:t>
            </a:r>
            <a:r>
              <a:rPr lang="en-US" dirty="0"/>
              <a:t> et al  2003) </a:t>
            </a:r>
          </a:p>
        </p:txBody>
      </p:sp>
      <p:sp>
        <p:nvSpPr>
          <p:cNvPr id="25610" name="Rectangle 13">
            <a:extLst>
              <a:ext uri="{FF2B5EF4-FFF2-40B4-BE49-F238E27FC236}">
                <a16:creationId xmlns:a16="http://schemas.microsoft.com/office/drawing/2014/main" id="{3E302304-6CC5-AA09-0273-6F634C813CFC}"/>
              </a:ext>
            </a:extLst>
          </p:cNvPr>
          <p:cNvSpPr>
            <a:spLocks noChangeArrowheads="1"/>
          </p:cNvSpPr>
          <p:nvPr/>
        </p:nvSpPr>
        <p:spPr bwMode="auto">
          <a:xfrm>
            <a:off x="1636713" y="5140325"/>
            <a:ext cx="37719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Char char="•"/>
            </a:pPr>
            <a:r>
              <a:rPr lang="en-US" altLang="en-US" b="1" dirty="0">
                <a:latin typeface="+mn-lt"/>
              </a:rPr>
              <a:t>Matrix effect </a:t>
            </a:r>
          </a:p>
          <a:p>
            <a:pPr algn="ctr" eaLnBrk="1" hangingPunct="1"/>
            <a:r>
              <a:rPr lang="en-US" altLang="en-US" dirty="0">
                <a:latin typeface="+mn-lt"/>
              </a:rPr>
              <a:t>high concentration of some</a:t>
            </a:r>
          </a:p>
          <a:p>
            <a:pPr algn="ctr" eaLnBrk="1" hangingPunct="1"/>
            <a:r>
              <a:rPr lang="en-US" altLang="en-US" dirty="0">
                <a:latin typeface="+mn-lt"/>
              </a:rPr>
              <a:t> elements (</a:t>
            </a:r>
            <a:r>
              <a:rPr lang="en-US" altLang="en-US" dirty="0" err="1">
                <a:latin typeface="+mn-lt"/>
              </a:rPr>
              <a:t>Ca,Mg</a:t>
            </a:r>
            <a:r>
              <a:rPr lang="en-US" altLang="en-US" dirty="0">
                <a:latin typeface="+mn-lt"/>
              </a:rPr>
              <a:t>, Na) affects the instrumental response  </a:t>
            </a:r>
          </a:p>
        </p:txBody>
      </p:sp>
      <p:sp>
        <p:nvSpPr>
          <p:cNvPr id="25611" name="Rectangle 14">
            <a:extLst>
              <a:ext uri="{FF2B5EF4-FFF2-40B4-BE49-F238E27FC236}">
                <a16:creationId xmlns:a16="http://schemas.microsoft.com/office/drawing/2014/main" id="{B3A46BCF-B4E5-6D80-2418-98DA12C7521F}"/>
              </a:ext>
            </a:extLst>
          </p:cNvPr>
          <p:cNvSpPr>
            <a:spLocks noChangeArrowheads="1"/>
          </p:cNvSpPr>
          <p:nvPr/>
        </p:nvSpPr>
        <p:spPr bwMode="auto">
          <a:xfrm>
            <a:off x="7591425" y="5448300"/>
            <a:ext cx="3124200"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dirty="0">
                <a:latin typeface="+mn-lt"/>
              </a:rPr>
              <a:t>chemical separation</a:t>
            </a:r>
          </a:p>
          <a:p>
            <a:pPr eaLnBrk="1" hangingPunct="1">
              <a:buFont typeface="Arial" panose="020B0604020202020204" pitchFamily="34" charset="0"/>
              <a:buChar char="•"/>
            </a:pPr>
            <a:r>
              <a:rPr lang="en-US" altLang="en-US" dirty="0">
                <a:latin typeface="+mn-lt"/>
              </a:rPr>
              <a:t>Internal calibration</a:t>
            </a:r>
          </a:p>
        </p:txBody>
      </p:sp>
      <p:graphicFrame>
        <p:nvGraphicFramePr>
          <p:cNvPr id="18" name="Table 17">
            <a:extLst>
              <a:ext uri="{FF2B5EF4-FFF2-40B4-BE49-F238E27FC236}">
                <a16:creationId xmlns:a16="http://schemas.microsoft.com/office/drawing/2014/main" id="{F2778945-564A-529B-BC23-03A53C1C18C1}"/>
              </a:ext>
            </a:extLst>
          </p:cNvPr>
          <p:cNvGraphicFramePr>
            <a:graphicFrameLocks noGrp="1"/>
          </p:cNvGraphicFramePr>
          <p:nvPr>
            <p:extLst>
              <p:ext uri="{D42A27DB-BD31-4B8C-83A1-F6EECF244321}">
                <p14:modId xmlns:p14="http://schemas.microsoft.com/office/powerpoint/2010/main" val="4019212777"/>
              </p:ext>
            </p:extLst>
          </p:nvPr>
        </p:nvGraphicFramePr>
        <p:xfrm>
          <a:off x="1703389" y="3094038"/>
          <a:ext cx="3608387" cy="1858962"/>
        </p:xfrm>
        <a:graphic>
          <a:graphicData uri="http://schemas.openxmlformats.org/drawingml/2006/table">
            <a:tbl>
              <a:tblPr firstRow="1" bandRow="1">
                <a:tableStyleId>{5C22544A-7EE6-4342-B048-85BDC9FD1C3A}</a:tableStyleId>
              </a:tblPr>
              <a:tblGrid>
                <a:gridCol w="1379606">
                  <a:extLst>
                    <a:ext uri="{9D8B030D-6E8A-4147-A177-3AD203B41FA5}">
                      <a16:colId xmlns:a16="http://schemas.microsoft.com/office/drawing/2014/main" val="20000"/>
                    </a:ext>
                  </a:extLst>
                </a:gridCol>
                <a:gridCol w="1167334">
                  <a:extLst>
                    <a:ext uri="{9D8B030D-6E8A-4147-A177-3AD203B41FA5}">
                      <a16:colId xmlns:a16="http://schemas.microsoft.com/office/drawing/2014/main" val="20001"/>
                    </a:ext>
                  </a:extLst>
                </a:gridCol>
                <a:gridCol w="1061447">
                  <a:extLst>
                    <a:ext uri="{9D8B030D-6E8A-4147-A177-3AD203B41FA5}">
                      <a16:colId xmlns:a16="http://schemas.microsoft.com/office/drawing/2014/main" val="20002"/>
                    </a:ext>
                  </a:extLst>
                </a:gridCol>
              </a:tblGrid>
              <a:tr h="309827">
                <a:tc>
                  <a:txBody>
                    <a:bodyPr/>
                    <a:lstStyle/>
                    <a:p>
                      <a:endParaRPr lang="en-US" sz="1400" b="0" dirty="0"/>
                    </a:p>
                  </a:txBody>
                  <a:tcPr marL="91475" marR="91475" marT="45712" marB="45712"/>
                </a:tc>
                <a:tc>
                  <a:txBody>
                    <a:bodyPr/>
                    <a:lstStyle/>
                    <a:p>
                      <a:pPr algn="ctr"/>
                      <a:r>
                        <a:rPr lang="en-US" sz="1400" b="0" dirty="0">
                          <a:solidFill>
                            <a:schemeClr val="tx1"/>
                          </a:solidFill>
                        </a:rPr>
                        <a:t>Mass (amu)</a:t>
                      </a:r>
                    </a:p>
                  </a:txBody>
                  <a:tcPr marL="91475" marR="91475" marT="45712" marB="45712"/>
                </a:tc>
                <a:tc>
                  <a:txBody>
                    <a:bodyPr/>
                    <a:lstStyle/>
                    <a:p>
                      <a:pPr algn="ctr"/>
                      <a:r>
                        <a:rPr lang="en-US" sz="1400" b="0" dirty="0">
                          <a:solidFill>
                            <a:schemeClr val="tx1"/>
                          </a:solidFill>
                        </a:rPr>
                        <a:t>Resolution</a:t>
                      </a:r>
                    </a:p>
                  </a:txBody>
                  <a:tcPr marL="91475" marR="91475" marT="45712" marB="45712"/>
                </a:tc>
                <a:extLst>
                  <a:ext uri="{0D108BD9-81ED-4DB2-BD59-A6C34878D82A}">
                    <a16:rowId xmlns:a16="http://schemas.microsoft.com/office/drawing/2014/main" val="10000"/>
                  </a:ext>
                </a:extLst>
              </a:tr>
              <a:tr h="309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88</a:t>
                      </a:r>
                      <a:r>
                        <a:rPr lang="en-US" sz="1400" b="0" dirty="0"/>
                        <a:t>Sr</a:t>
                      </a:r>
                      <a:r>
                        <a:rPr lang="en-US" sz="1400" b="0" baseline="30000" dirty="0"/>
                        <a:t>138</a:t>
                      </a:r>
                      <a:r>
                        <a:rPr lang="en-US" sz="1400" b="0" dirty="0"/>
                        <a:t>Ba</a:t>
                      </a:r>
                    </a:p>
                  </a:txBody>
                  <a:tcPr marL="91475" marR="91475" marT="45712" marB="45712"/>
                </a:tc>
                <a:tc>
                  <a:txBody>
                    <a:bodyPr/>
                    <a:lstStyle/>
                    <a:p>
                      <a:pPr algn="ctr"/>
                      <a:r>
                        <a:rPr lang="en-US" sz="1400" b="0" dirty="0"/>
                        <a:t>225.8106</a:t>
                      </a:r>
                    </a:p>
                  </a:txBody>
                  <a:tcPr marL="91475" marR="91475" marT="45712" marB="45712"/>
                </a:tc>
                <a:tc>
                  <a:txBody>
                    <a:bodyPr/>
                    <a:lstStyle/>
                    <a:p>
                      <a:pPr algn="ctr"/>
                      <a:r>
                        <a:rPr lang="en-US" sz="1400" dirty="0"/>
                        <a:t>1050</a:t>
                      </a:r>
                    </a:p>
                  </a:txBody>
                  <a:tcPr marL="91475" marR="91475" marT="45712" marB="45712"/>
                </a:tc>
                <a:extLst>
                  <a:ext uri="{0D108BD9-81ED-4DB2-BD59-A6C34878D82A}">
                    <a16:rowId xmlns:a16="http://schemas.microsoft.com/office/drawing/2014/main" val="10001"/>
                  </a:ext>
                </a:extLst>
              </a:tr>
              <a:tr h="309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86</a:t>
                      </a:r>
                      <a:r>
                        <a:rPr lang="en-US" sz="1400" b="0" dirty="0"/>
                        <a:t>Sr</a:t>
                      </a:r>
                      <a:r>
                        <a:rPr lang="en-US" sz="1400" b="0" baseline="30000" dirty="0"/>
                        <a:t>140</a:t>
                      </a:r>
                      <a:r>
                        <a:rPr lang="en-US" sz="1400" b="0" dirty="0"/>
                        <a:t>Ce</a:t>
                      </a:r>
                    </a:p>
                  </a:txBody>
                  <a:tcPr marL="91475" marR="91475"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225.8147</a:t>
                      </a:r>
                    </a:p>
                  </a:txBody>
                  <a:tcPr marL="91475" marR="91475"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1070</a:t>
                      </a:r>
                    </a:p>
                  </a:txBody>
                  <a:tcPr marL="91475" marR="91475" marT="45712" marB="45712"/>
                </a:tc>
                <a:extLst>
                  <a:ext uri="{0D108BD9-81ED-4DB2-BD59-A6C34878D82A}">
                    <a16:rowId xmlns:a16="http://schemas.microsoft.com/office/drawing/2014/main" val="10002"/>
                  </a:ext>
                </a:extLst>
              </a:tr>
              <a:tr h="309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87</a:t>
                      </a:r>
                      <a:r>
                        <a:rPr lang="en-US" sz="1400" b="0" dirty="0"/>
                        <a:t>Sr</a:t>
                      </a:r>
                      <a:r>
                        <a:rPr lang="en-US" sz="1400" b="0" baseline="30000" dirty="0"/>
                        <a:t>139</a:t>
                      </a:r>
                      <a:r>
                        <a:rPr lang="en-US" sz="1400" b="0" dirty="0"/>
                        <a:t>La</a:t>
                      </a:r>
                    </a:p>
                  </a:txBody>
                  <a:tcPr marL="91475" marR="91475" marT="45712" marB="45712"/>
                </a:tc>
                <a:tc>
                  <a:txBody>
                    <a:bodyPr/>
                    <a:lstStyle/>
                    <a:p>
                      <a:pPr algn="ctr"/>
                      <a:r>
                        <a:rPr lang="en-US" sz="1400" b="0" dirty="0"/>
                        <a:t>225.8152</a:t>
                      </a:r>
                    </a:p>
                  </a:txBody>
                  <a:tcPr marL="91475" marR="91475" marT="45712" marB="45712"/>
                </a:tc>
                <a:tc>
                  <a:txBody>
                    <a:bodyPr/>
                    <a:lstStyle/>
                    <a:p>
                      <a:pPr algn="ctr"/>
                      <a:r>
                        <a:rPr lang="en-US" sz="1400" b="0" dirty="0"/>
                        <a:t>1075</a:t>
                      </a:r>
                    </a:p>
                  </a:txBody>
                  <a:tcPr marL="91475" marR="91475" marT="45712" marB="45712"/>
                </a:tc>
                <a:extLst>
                  <a:ext uri="{0D108BD9-81ED-4DB2-BD59-A6C34878D82A}">
                    <a16:rowId xmlns:a16="http://schemas.microsoft.com/office/drawing/2014/main" val="10003"/>
                  </a:ext>
                </a:extLst>
              </a:tr>
              <a:tr h="309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40</a:t>
                      </a:r>
                      <a:r>
                        <a:rPr lang="en-US" sz="1400" b="0" dirty="0"/>
                        <a:t>Ar</a:t>
                      </a:r>
                      <a:r>
                        <a:rPr lang="en-US" sz="1400" b="0" baseline="30000" dirty="0"/>
                        <a:t>40</a:t>
                      </a:r>
                      <a:r>
                        <a:rPr lang="en-US" sz="1400" b="0" dirty="0"/>
                        <a:t>Ar</a:t>
                      </a:r>
                      <a:r>
                        <a:rPr lang="en-US" sz="1400" b="0" baseline="30000" dirty="0"/>
                        <a:t>146</a:t>
                      </a:r>
                      <a:r>
                        <a:rPr lang="en-US" sz="1400" b="0" dirty="0"/>
                        <a:t>Nd</a:t>
                      </a:r>
                    </a:p>
                  </a:txBody>
                  <a:tcPr marL="91475" marR="91475"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225.8379</a:t>
                      </a:r>
                    </a:p>
                  </a:txBody>
                  <a:tcPr marL="91475" marR="91475" marT="45712" marB="45712"/>
                </a:tc>
                <a:tc>
                  <a:txBody>
                    <a:bodyPr/>
                    <a:lstStyle/>
                    <a:p>
                      <a:pPr algn="ctr"/>
                      <a:r>
                        <a:rPr lang="en-US" sz="1400" b="0" dirty="0"/>
                        <a:t>1200</a:t>
                      </a:r>
                    </a:p>
                  </a:txBody>
                  <a:tcPr marL="91475" marR="91475" marT="45712" marB="45712"/>
                </a:tc>
                <a:extLst>
                  <a:ext uri="{0D108BD9-81ED-4DB2-BD59-A6C34878D82A}">
                    <a16:rowId xmlns:a16="http://schemas.microsoft.com/office/drawing/2014/main" val="10004"/>
                  </a:ext>
                </a:extLst>
              </a:tr>
              <a:tr h="309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baseline="30000" dirty="0"/>
                        <a:t>226</a:t>
                      </a:r>
                      <a:r>
                        <a:rPr lang="en-US" sz="1400" b="0" baseline="0" dirty="0"/>
                        <a:t>Ra</a:t>
                      </a:r>
                      <a:endParaRPr lang="en-US" sz="1400" b="0" dirty="0"/>
                    </a:p>
                  </a:txBody>
                  <a:tcPr marL="91475" marR="91475" marT="45712" marB="45712"/>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dirty="0"/>
                        <a:t>226.0254</a:t>
                      </a:r>
                    </a:p>
                  </a:txBody>
                  <a:tcPr marL="91475" marR="91475" marT="45712" marB="45712"/>
                </a:tc>
                <a:tc>
                  <a:txBody>
                    <a:bodyPr/>
                    <a:lstStyle/>
                    <a:p>
                      <a:pPr algn="ctr"/>
                      <a:endParaRPr lang="en-US" sz="1400" b="0" dirty="0"/>
                    </a:p>
                  </a:txBody>
                  <a:tcPr marL="91475" marR="91475" marT="45712" marB="45712"/>
                </a:tc>
                <a:extLst>
                  <a:ext uri="{0D108BD9-81ED-4DB2-BD59-A6C34878D82A}">
                    <a16:rowId xmlns:a16="http://schemas.microsoft.com/office/drawing/2014/main" val="10005"/>
                  </a:ext>
                </a:extLst>
              </a:tr>
            </a:tbl>
          </a:graphicData>
        </a:graphic>
      </p:graphicFrame>
      <p:sp>
        <p:nvSpPr>
          <p:cNvPr id="9257" name="Rectangle 21">
            <a:extLst>
              <a:ext uri="{FF2B5EF4-FFF2-40B4-BE49-F238E27FC236}">
                <a16:creationId xmlns:a16="http://schemas.microsoft.com/office/drawing/2014/main" id="{49E29C97-A31F-DB33-FFE6-2E31C12968CC}"/>
              </a:ext>
            </a:extLst>
          </p:cNvPr>
          <p:cNvSpPr>
            <a:spLocks noChangeArrowheads="1"/>
          </p:cNvSpPr>
          <p:nvPr/>
        </p:nvSpPr>
        <p:spPr bwMode="auto">
          <a:xfrm>
            <a:off x="7534276" y="3363914"/>
            <a:ext cx="20113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85750" indent="-28575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dirty="0">
                <a:latin typeface="+mn-lt"/>
              </a:rPr>
              <a:t> Resolution</a:t>
            </a:r>
          </a:p>
        </p:txBody>
      </p:sp>
      <p:sp>
        <p:nvSpPr>
          <p:cNvPr id="25643" name="Date Placeholder 20">
            <a:extLst>
              <a:ext uri="{FF2B5EF4-FFF2-40B4-BE49-F238E27FC236}">
                <a16:creationId xmlns:a16="http://schemas.microsoft.com/office/drawing/2014/main" id="{5EA42F7F-7B81-7BBF-6302-D71BB246C0BF}"/>
              </a:ext>
            </a:extLst>
          </p:cNvPr>
          <p:cNvSpPr>
            <a:spLocks noGrp="1"/>
          </p:cNvSpPr>
          <p:nvPr>
            <p:ph type="dt" sz="quarter" idx="10"/>
          </p:nvPr>
        </p:nvSpPr>
        <p:spPr>
          <a:xfrm>
            <a:off x="530225" y="635635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15E1C1E-2DE6-4DDD-950C-B2125B3A543A}" type="datetime1">
              <a:rPr lang="en-US" altLang="en-US" smtClean="0"/>
              <a:pPr eaLnBrk="1" hangingPunct="1"/>
              <a:t>9/23/2022</a:t>
            </a:fld>
            <a:endParaRPr lang="en-US" altLang="en-US" dirty="0"/>
          </a:p>
        </p:txBody>
      </p:sp>
      <p:sp>
        <p:nvSpPr>
          <p:cNvPr id="25645" name="Slide Number Placeholder 23">
            <a:extLst>
              <a:ext uri="{FF2B5EF4-FFF2-40B4-BE49-F238E27FC236}">
                <a16:creationId xmlns:a16="http://schemas.microsoft.com/office/drawing/2014/main" id="{DDA0DFD0-DBF5-AC6E-D267-B712065FC458}"/>
              </a:ext>
            </a:extLst>
          </p:cNvPr>
          <p:cNvSpPr>
            <a:spLocks noGrp="1"/>
          </p:cNvSpPr>
          <p:nvPr>
            <p:ph type="sldNum" sz="quarter" idx="12"/>
          </p:nvPr>
        </p:nvSpPr>
        <p:spPr>
          <a:xfrm>
            <a:off x="8869364" y="634365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6C74C96-F6C1-420A-9C9C-E166E367A6DE}" type="slidenum">
              <a:rPr lang="en-US" altLang="en-US"/>
              <a:pPr eaLnBrk="1" hangingPunct="1"/>
              <a:t>42</a:t>
            </a:fld>
            <a:endParaRPr lang="en-US" altLang="en-US" dirty="0"/>
          </a:p>
        </p:txBody>
      </p:sp>
      <p:pic>
        <p:nvPicPr>
          <p:cNvPr id="17" name="Picture 16">
            <a:extLst>
              <a:ext uri="{FF2B5EF4-FFF2-40B4-BE49-F238E27FC236}">
                <a16:creationId xmlns:a16="http://schemas.microsoft.com/office/drawing/2014/main" id="{90AFEB06-D68B-3092-3391-068258055B2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02525" y="2394976"/>
            <a:ext cx="3983038" cy="2955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ACF5793B-724C-7433-2E0A-1F0354067BBA}"/>
              </a:ext>
            </a:extLst>
          </p:cNvPr>
          <p:cNvSpPr txBox="1">
            <a:spLocks noChangeArrowheads="1"/>
          </p:cNvSpPr>
          <p:nvPr/>
        </p:nvSpPr>
        <p:spPr bwMode="auto">
          <a:xfrm>
            <a:off x="7727157" y="4315620"/>
            <a:ext cx="1422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M/∆M=4000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9" presetID="1" presetClass="exit" presetSubtype="0" fill="hold" grpId="0" nodeType="withEffect">
                                  <p:stCondLst>
                                    <p:cond delay="0"/>
                                  </p:stCondLst>
                                  <p:childTnLst>
                                    <p:set>
                                      <p:cBhvr>
                                        <p:cTn id="10" dur="1" fill="hold">
                                          <p:stCondLst>
                                            <p:cond delay="0"/>
                                          </p:stCondLst>
                                        </p:cTn>
                                        <p:tgtEl>
                                          <p:spTgt spid="925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257" grpId="0"/>
      <p:bldP spid="2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D5EC5E73-05EB-37FE-846E-B54489C0416E}"/>
              </a:ext>
            </a:extLst>
          </p:cNvPr>
          <p:cNvSpPr>
            <a:spLocks noGrp="1"/>
          </p:cNvSpPr>
          <p:nvPr>
            <p:ph type="ctrTitle" idx="4294967295"/>
          </p:nvPr>
        </p:nvSpPr>
        <p:spPr>
          <a:xfrm>
            <a:off x="2160588" y="0"/>
            <a:ext cx="7772400" cy="687388"/>
          </a:xfrm>
        </p:spPr>
        <p:txBody>
          <a:bodyPr/>
          <a:lstStyle/>
          <a:p>
            <a:pPr algn="ctr"/>
            <a:r>
              <a:rPr lang="en-US" altLang="en-US" sz="3200" b="1" baseline="30000" dirty="0">
                <a:solidFill>
                  <a:srgbClr val="5B5B98"/>
                </a:solidFill>
                <a:ea typeface="+mn-ea"/>
                <a:cs typeface="Arial" charset="0"/>
              </a:rPr>
              <a:t>226</a:t>
            </a:r>
            <a:r>
              <a:rPr lang="en-US" altLang="en-US" sz="3200" b="1" dirty="0">
                <a:solidFill>
                  <a:srgbClr val="5B5B98"/>
                </a:solidFill>
                <a:ea typeface="+mn-ea"/>
                <a:cs typeface="Arial" charset="0"/>
              </a:rPr>
              <a:t>Ra: sample treatment optimization</a:t>
            </a:r>
          </a:p>
        </p:txBody>
      </p:sp>
      <p:sp>
        <p:nvSpPr>
          <p:cNvPr id="11267" name="Segnaposto contenuto 2">
            <a:extLst>
              <a:ext uri="{FF2B5EF4-FFF2-40B4-BE49-F238E27FC236}">
                <a16:creationId xmlns:a16="http://schemas.microsoft.com/office/drawing/2014/main" id="{8EAB5BAD-4F7E-6740-5305-818C4219C414}"/>
              </a:ext>
            </a:extLst>
          </p:cNvPr>
          <p:cNvSpPr txBox="1">
            <a:spLocks/>
          </p:cNvSpPr>
          <p:nvPr/>
        </p:nvSpPr>
        <p:spPr bwMode="auto">
          <a:xfrm>
            <a:off x="2257425" y="1758951"/>
            <a:ext cx="3009900"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2" eaLnBrk="1" hangingPunct="1">
              <a:spcBef>
                <a:spcPct val="20000"/>
              </a:spcBef>
            </a:pPr>
            <a:r>
              <a:rPr lang="it-IT" altLang="en-US">
                <a:latin typeface="+mn-lt"/>
              </a:rPr>
              <a:t>Procedure steps:</a:t>
            </a:r>
          </a:p>
          <a:p>
            <a:pPr marL="0" lvl="2" eaLnBrk="1" hangingPunct="1">
              <a:spcBef>
                <a:spcPct val="20000"/>
              </a:spcBef>
              <a:buFontTx/>
              <a:buAutoNum type="arabicPeriod"/>
            </a:pPr>
            <a:r>
              <a:rPr lang="it-IT" altLang="en-US">
                <a:latin typeface="+mn-lt"/>
              </a:rPr>
              <a:t>Pre-wash and conditioning</a:t>
            </a:r>
          </a:p>
          <a:p>
            <a:pPr marL="0" lvl="2" eaLnBrk="1" hangingPunct="1">
              <a:spcBef>
                <a:spcPct val="20000"/>
              </a:spcBef>
              <a:buFontTx/>
              <a:buAutoNum type="arabicPeriod"/>
            </a:pPr>
            <a:r>
              <a:rPr lang="it-IT" altLang="en-US">
                <a:solidFill>
                  <a:srgbClr val="00B0F0"/>
                </a:solidFill>
                <a:latin typeface="+mn-lt"/>
              </a:rPr>
              <a:t>Sample load</a:t>
            </a:r>
          </a:p>
          <a:p>
            <a:pPr marL="0" lvl="2" eaLnBrk="1" hangingPunct="1">
              <a:spcBef>
                <a:spcPct val="20000"/>
              </a:spcBef>
            </a:pPr>
            <a:endParaRPr lang="en-US" altLang="en-US">
              <a:latin typeface="+mn-lt"/>
            </a:endParaRPr>
          </a:p>
          <a:p>
            <a:pPr eaLnBrk="1" hangingPunct="1">
              <a:spcBef>
                <a:spcPct val="20000"/>
              </a:spcBef>
            </a:pPr>
            <a:endParaRPr lang="en-US" altLang="en-US">
              <a:latin typeface="+mn-lt"/>
            </a:endParaRPr>
          </a:p>
        </p:txBody>
      </p:sp>
      <p:sp>
        <p:nvSpPr>
          <p:cNvPr id="5" name="Parentesi quadra chiusa 11">
            <a:extLst>
              <a:ext uri="{FF2B5EF4-FFF2-40B4-BE49-F238E27FC236}">
                <a16:creationId xmlns:a16="http://schemas.microsoft.com/office/drawing/2014/main" id="{1F436740-3C23-F9E0-CCCC-DE9A07D8ECA4}"/>
              </a:ext>
            </a:extLst>
          </p:cNvPr>
          <p:cNvSpPr/>
          <p:nvPr/>
        </p:nvSpPr>
        <p:spPr>
          <a:xfrm>
            <a:off x="4572000" y="3152776"/>
            <a:ext cx="228600" cy="428625"/>
          </a:xfrm>
          <a:prstGeom prst="rightBracket">
            <a:avLst/>
          </a:prstGeom>
          <a:solidFill>
            <a:schemeClr val="bg1"/>
          </a:solidFill>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11269" name="CasellaDiTesto 12">
            <a:extLst>
              <a:ext uri="{FF2B5EF4-FFF2-40B4-BE49-F238E27FC236}">
                <a16:creationId xmlns:a16="http://schemas.microsoft.com/office/drawing/2014/main" id="{001EA9CE-6036-A5DB-9016-01FC04CE5342}"/>
              </a:ext>
            </a:extLst>
          </p:cNvPr>
          <p:cNvSpPr txBox="1">
            <a:spLocks noChangeArrowheads="1"/>
          </p:cNvSpPr>
          <p:nvPr/>
        </p:nvSpPr>
        <p:spPr bwMode="auto">
          <a:xfrm>
            <a:off x="4995864" y="3048001"/>
            <a:ext cx="1050925" cy="523875"/>
          </a:xfrm>
          <a:prstGeom prst="rect">
            <a:avLst/>
          </a:prstGeom>
          <a:solidFill>
            <a:srgbClr val="00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1400"/>
              <a:t>Series </a:t>
            </a:r>
          </a:p>
          <a:p>
            <a:pPr eaLnBrk="1" hangingPunct="1"/>
            <a:r>
              <a:rPr lang="en-US" altLang="en-US" sz="1400"/>
              <a:t>connection</a:t>
            </a:r>
            <a:endParaRPr lang="it-IT" altLang="en-US" sz="1400"/>
          </a:p>
        </p:txBody>
      </p:sp>
      <p:sp>
        <p:nvSpPr>
          <p:cNvPr id="7" name="CasellaDiTesto 15">
            <a:extLst>
              <a:ext uri="{FF2B5EF4-FFF2-40B4-BE49-F238E27FC236}">
                <a16:creationId xmlns:a16="http://schemas.microsoft.com/office/drawing/2014/main" id="{D619A3F8-4434-5AEE-C659-5BC035A13057}"/>
              </a:ext>
            </a:extLst>
          </p:cNvPr>
          <p:cNvSpPr txBox="1"/>
          <p:nvPr/>
        </p:nvSpPr>
        <p:spPr>
          <a:xfrm>
            <a:off x="9458326" y="1675656"/>
            <a:ext cx="430887" cy="1143744"/>
          </a:xfrm>
          <a:prstGeom prst="rect">
            <a:avLst/>
          </a:prstGeom>
          <a:noFill/>
        </p:spPr>
        <p:txBody>
          <a:bodyPr vert="vert270">
            <a:spAutoFit/>
          </a:bodyPr>
          <a:lstStyle/>
          <a:p>
            <a:pPr>
              <a:defRPr/>
            </a:pPr>
            <a:r>
              <a:rPr lang="it-IT" sz="1600" dirty="0">
                <a:latin typeface="Arial" charset="0"/>
              </a:rPr>
              <a:t>AG50WX8</a:t>
            </a:r>
          </a:p>
        </p:txBody>
      </p:sp>
      <p:sp>
        <p:nvSpPr>
          <p:cNvPr id="8" name="CasellaDiTesto 16">
            <a:extLst>
              <a:ext uri="{FF2B5EF4-FFF2-40B4-BE49-F238E27FC236}">
                <a16:creationId xmlns:a16="http://schemas.microsoft.com/office/drawing/2014/main" id="{F42F1B31-B86C-E3B5-8813-2193C49C5136}"/>
              </a:ext>
            </a:extLst>
          </p:cNvPr>
          <p:cNvSpPr txBox="1"/>
          <p:nvPr/>
        </p:nvSpPr>
        <p:spPr>
          <a:xfrm>
            <a:off x="9628197" y="4006551"/>
            <a:ext cx="461665" cy="412934"/>
          </a:xfrm>
          <a:prstGeom prst="rect">
            <a:avLst/>
          </a:prstGeom>
          <a:noFill/>
        </p:spPr>
        <p:txBody>
          <a:bodyPr vert="vert270" wrap="none">
            <a:spAutoFit/>
          </a:bodyPr>
          <a:lstStyle/>
          <a:p>
            <a:pPr>
              <a:defRPr/>
            </a:pPr>
            <a:r>
              <a:rPr lang="it-IT" dirty="0">
                <a:latin typeface="Arial" charset="0"/>
              </a:rPr>
              <a:t>Sr*</a:t>
            </a:r>
          </a:p>
        </p:txBody>
      </p:sp>
      <p:sp>
        <p:nvSpPr>
          <p:cNvPr id="2" name="Rectangle 1">
            <a:extLst>
              <a:ext uri="{FF2B5EF4-FFF2-40B4-BE49-F238E27FC236}">
                <a16:creationId xmlns:a16="http://schemas.microsoft.com/office/drawing/2014/main" id="{D4AA455B-215B-7812-593D-AC6316E1D6EF}"/>
              </a:ext>
            </a:extLst>
          </p:cNvPr>
          <p:cNvSpPr/>
          <p:nvPr/>
        </p:nvSpPr>
        <p:spPr>
          <a:xfrm>
            <a:off x="8972550" y="1601788"/>
            <a:ext cx="381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baseline="30000" dirty="0"/>
          </a:p>
        </p:txBody>
      </p:sp>
      <p:sp>
        <p:nvSpPr>
          <p:cNvPr id="12" name="Rectangle 11">
            <a:extLst>
              <a:ext uri="{FF2B5EF4-FFF2-40B4-BE49-F238E27FC236}">
                <a16:creationId xmlns:a16="http://schemas.microsoft.com/office/drawing/2014/main" id="{4ABB6E49-559E-8439-466F-ADD9C7DFE66C}"/>
              </a:ext>
            </a:extLst>
          </p:cNvPr>
          <p:cNvSpPr/>
          <p:nvPr/>
        </p:nvSpPr>
        <p:spPr>
          <a:xfrm>
            <a:off x="9001125" y="3657600"/>
            <a:ext cx="381000" cy="121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a:extLst>
              <a:ext uri="{FF2B5EF4-FFF2-40B4-BE49-F238E27FC236}">
                <a16:creationId xmlns:a16="http://schemas.microsoft.com/office/drawing/2014/main" id="{1F0A3B23-C0AE-8069-9350-251378C563FE}"/>
              </a:ext>
            </a:extLst>
          </p:cNvPr>
          <p:cNvCxnSpPr/>
          <p:nvPr/>
        </p:nvCxnSpPr>
        <p:spPr>
          <a:xfrm>
            <a:off x="8374063" y="1566863"/>
            <a:ext cx="609600"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9F0C44D-F61F-7A26-9C7A-6B70E896A139}"/>
              </a:ext>
            </a:extLst>
          </p:cNvPr>
          <p:cNvSpPr txBox="1">
            <a:spLocks noChangeArrowheads="1"/>
          </p:cNvSpPr>
          <p:nvPr/>
        </p:nvSpPr>
        <p:spPr bwMode="auto">
          <a:xfrm>
            <a:off x="8199438" y="1304926"/>
            <a:ext cx="792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00B0F0"/>
                </a:solidFill>
              </a:rPr>
              <a:t>Sample</a:t>
            </a:r>
          </a:p>
          <a:p>
            <a:pPr eaLnBrk="1" hangingPunct="1"/>
            <a:r>
              <a:rPr lang="en-US" altLang="en-US" sz="1400">
                <a:solidFill>
                  <a:srgbClr val="00B0F0"/>
                </a:solidFill>
              </a:rPr>
              <a:t>25 mL</a:t>
            </a:r>
          </a:p>
        </p:txBody>
      </p:sp>
      <p:cxnSp>
        <p:nvCxnSpPr>
          <p:cNvPr id="17" name="Straight Arrow Connector 16">
            <a:extLst>
              <a:ext uri="{FF2B5EF4-FFF2-40B4-BE49-F238E27FC236}">
                <a16:creationId xmlns:a16="http://schemas.microsoft.com/office/drawing/2014/main" id="{92992B99-5369-99A0-1818-2BFC78F04694}"/>
              </a:ext>
            </a:extLst>
          </p:cNvPr>
          <p:cNvCxnSpPr/>
          <p:nvPr/>
        </p:nvCxnSpPr>
        <p:spPr>
          <a:xfrm>
            <a:off x="9369425" y="2819400"/>
            <a:ext cx="0" cy="609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3F9FF6C-838C-347F-46E8-F40444F7481A}"/>
              </a:ext>
            </a:extLst>
          </p:cNvPr>
          <p:cNvCxnSpPr/>
          <p:nvPr/>
        </p:nvCxnSpPr>
        <p:spPr>
          <a:xfrm flipH="1">
            <a:off x="9372601" y="1566863"/>
            <a:ext cx="608013"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4AAAFBF-EA08-3533-05F5-43D666E7A7AF}"/>
              </a:ext>
            </a:extLst>
          </p:cNvPr>
          <p:cNvSpPr txBox="1">
            <a:spLocks noChangeArrowheads="1"/>
          </p:cNvSpPr>
          <p:nvPr/>
        </p:nvSpPr>
        <p:spPr bwMode="auto">
          <a:xfrm>
            <a:off x="9382126" y="1147764"/>
            <a:ext cx="931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FF0000"/>
                </a:solidFill>
              </a:rPr>
              <a:t>HCl</a:t>
            </a:r>
            <a:r>
              <a:rPr lang="en-US" altLang="en-US" sz="1400"/>
              <a:t> </a:t>
            </a:r>
            <a:r>
              <a:rPr lang="en-US" altLang="en-US" sz="1400">
                <a:solidFill>
                  <a:srgbClr val="FF0000"/>
                </a:solidFill>
              </a:rPr>
              <a:t>2.5M</a:t>
            </a:r>
          </a:p>
        </p:txBody>
      </p:sp>
      <p:cxnSp>
        <p:nvCxnSpPr>
          <p:cNvPr id="23" name="Straight Arrow Connector 22">
            <a:extLst>
              <a:ext uri="{FF2B5EF4-FFF2-40B4-BE49-F238E27FC236}">
                <a16:creationId xmlns:a16="http://schemas.microsoft.com/office/drawing/2014/main" id="{89CEDE89-7A61-D10E-BF9C-59BAC19FAFF0}"/>
              </a:ext>
            </a:extLst>
          </p:cNvPr>
          <p:cNvCxnSpPr/>
          <p:nvPr/>
        </p:nvCxnSpPr>
        <p:spPr>
          <a:xfrm>
            <a:off x="8988425" y="2819400"/>
            <a:ext cx="7938" cy="6096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5BEE1FF-5970-ABDC-9869-B6A001964129}"/>
              </a:ext>
            </a:extLst>
          </p:cNvPr>
          <p:cNvSpPr txBox="1">
            <a:spLocks noChangeArrowheads="1"/>
          </p:cNvSpPr>
          <p:nvPr/>
        </p:nvSpPr>
        <p:spPr bwMode="auto">
          <a:xfrm>
            <a:off x="9444038" y="3194051"/>
            <a:ext cx="1314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rgbClr val="FF0000"/>
                </a:solidFill>
              </a:rPr>
              <a:t>Ca</a:t>
            </a:r>
            <a:r>
              <a:rPr lang="en-US" altLang="en-US" sz="1400" baseline="30000">
                <a:solidFill>
                  <a:srgbClr val="FF0000"/>
                </a:solidFill>
              </a:rPr>
              <a:t>++</a:t>
            </a:r>
            <a:r>
              <a:rPr lang="en-US" altLang="en-US" sz="1400">
                <a:solidFill>
                  <a:srgbClr val="FF0000"/>
                </a:solidFill>
              </a:rPr>
              <a:t> Mg</a:t>
            </a:r>
            <a:r>
              <a:rPr lang="en-US" altLang="en-US" sz="1400" baseline="30000">
                <a:solidFill>
                  <a:srgbClr val="FF0000"/>
                </a:solidFill>
              </a:rPr>
              <a:t>++</a:t>
            </a:r>
            <a:r>
              <a:rPr lang="en-US" altLang="en-US" sz="1400">
                <a:solidFill>
                  <a:srgbClr val="FF0000"/>
                </a:solidFill>
              </a:rPr>
              <a:t>Sr</a:t>
            </a:r>
            <a:r>
              <a:rPr lang="en-US" altLang="en-US" sz="1400" baseline="30000">
                <a:solidFill>
                  <a:srgbClr val="FF0000"/>
                </a:solidFill>
              </a:rPr>
              <a:t>++</a:t>
            </a:r>
          </a:p>
        </p:txBody>
      </p:sp>
      <p:cxnSp>
        <p:nvCxnSpPr>
          <p:cNvPr id="27" name="Straight Arrow Connector 26">
            <a:extLst>
              <a:ext uri="{FF2B5EF4-FFF2-40B4-BE49-F238E27FC236}">
                <a16:creationId xmlns:a16="http://schemas.microsoft.com/office/drawing/2014/main" id="{69CB211B-0A82-C82A-8BEB-97C1DA2ECFB1}"/>
              </a:ext>
            </a:extLst>
          </p:cNvPr>
          <p:cNvCxnSpPr/>
          <p:nvPr/>
        </p:nvCxnSpPr>
        <p:spPr>
          <a:xfrm>
            <a:off x="9183689" y="992188"/>
            <a:ext cx="7937" cy="6096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9B194E2-5CF0-348D-5719-BEE93B325DA5}"/>
              </a:ext>
            </a:extLst>
          </p:cNvPr>
          <p:cNvCxnSpPr/>
          <p:nvPr/>
        </p:nvCxnSpPr>
        <p:spPr>
          <a:xfrm>
            <a:off x="9191625" y="2819400"/>
            <a:ext cx="7938" cy="8382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720F1CCD-D2CE-73DD-7DAE-D6A2A4F32BD5}"/>
              </a:ext>
            </a:extLst>
          </p:cNvPr>
          <p:cNvSpPr txBox="1">
            <a:spLocks noChangeArrowheads="1"/>
          </p:cNvSpPr>
          <p:nvPr/>
        </p:nvSpPr>
        <p:spPr bwMode="auto">
          <a:xfrm>
            <a:off x="8982076" y="190500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M</a:t>
            </a:r>
            <a:r>
              <a:rPr lang="en-US" altLang="en-US" baseline="30000"/>
              <a:t>+</a:t>
            </a:r>
          </a:p>
        </p:txBody>
      </p:sp>
      <p:sp>
        <p:nvSpPr>
          <p:cNvPr id="30" name="TextBox 29">
            <a:extLst>
              <a:ext uri="{FF2B5EF4-FFF2-40B4-BE49-F238E27FC236}">
                <a16:creationId xmlns:a16="http://schemas.microsoft.com/office/drawing/2014/main" id="{4B345DED-F907-60B8-B337-284D6C0BC2FC}"/>
              </a:ext>
            </a:extLst>
          </p:cNvPr>
          <p:cNvSpPr txBox="1">
            <a:spLocks noChangeArrowheads="1"/>
          </p:cNvSpPr>
          <p:nvPr/>
        </p:nvSpPr>
        <p:spPr bwMode="auto">
          <a:xfrm>
            <a:off x="8772526" y="684214"/>
            <a:ext cx="98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accent2"/>
                </a:solidFill>
              </a:rPr>
              <a:t>HNO</a:t>
            </a:r>
            <a:r>
              <a:rPr lang="en-US" altLang="en-US" sz="1400" baseline="-25000" dirty="0">
                <a:solidFill>
                  <a:schemeClr val="accent2"/>
                </a:solidFill>
              </a:rPr>
              <a:t>3</a:t>
            </a:r>
            <a:r>
              <a:rPr lang="en-US" altLang="en-US" sz="1400" dirty="0">
                <a:solidFill>
                  <a:schemeClr val="accent2"/>
                </a:solidFill>
              </a:rPr>
              <a:t> 4M</a:t>
            </a:r>
          </a:p>
        </p:txBody>
      </p:sp>
      <p:sp>
        <p:nvSpPr>
          <p:cNvPr id="32" name="TextBox 31">
            <a:extLst>
              <a:ext uri="{FF2B5EF4-FFF2-40B4-BE49-F238E27FC236}">
                <a16:creationId xmlns:a16="http://schemas.microsoft.com/office/drawing/2014/main" id="{298F8E37-4D71-FE08-3351-74880934AE3F}"/>
              </a:ext>
            </a:extLst>
          </p:cNvPr>
          <p:cNvSpPr txBox="1">
            <a:spLocks noChangeArrowheads="1"/>
          </p:cNvSpPr>
          <p:nvPr/>
        </p:nvSpPr>
        <p:spPr bwMode="auto">
          <a:xfrm>
            <a:off x="8918575" y="3959226"/>
            <a:ext cx="546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solidFill>
                  <a:schemeClr val="accent2"/>
                </a:solidFill>
              </a:rPr>
              <a:t>Sr</a:t>
            </a:r>
            <a:r>
              <a:rPr lang="en-US" altLang="en-US" sz="1400" baseline="30000">
                <a:solidFill>
                  <a:schemeClr val="accent2"/>
                </a:solidFill>
              </a:rPr>
              <a:t>++</a:t>
            </a:r>
          </a:p>
          <a:p>
            <a:pPr eaLnBrk="1" hangingPunct="1"/>
            <a:r>
              <a:rPr lang="en-US" altLang="en-US" sz="1400">
                <a:solidFill>
                  <a:schemeClr val="accent2"/>
                </a:solidFill>
              </a:rPr>
              <a:t>Ba</a:t>
            </a:r>
            <a:r>
              <a:rPr lang="en-US" altLang="en-US" sz="1400" baseline="30000">
                <a:solidFill>
                  <a:schemeClr val="accent2"/>
                </a:solidFill>
              </a:rPr>
              <a:t>++</a:t>
            </a:r>
          </a:p>
        </p:txBody>
      </p:sp>
      <p:cxnSp>
        <p:nvCxnSpPr>
          <p:cNvPr id="33" name="Straight Arrow Connector 32">
            <a:extLst>
              <a:ext uri="{FF2B5EF4-FFF2-40B4-BE49-F238E27FC236}">
                <a16:creationId xmlns:a16="http://schemas.microsoft.com/office/drawing/2014/main" id="{A4FD893A-F20D-418C-A94C-2851C619BB79}"/>
              </a:ext>
            </a:extLst>
          </p:cNvPr>
          <p:cNvCxnSpPr/>
          <p:nvPr/>
        </p:nvCxnSpPr>
        <p:spPr>
          <a:xfrm>
            <a:off x="9199563" y="4884738"/>
            <a:ext cx="4762" cy="52546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FBE02C0-42BC-82AB-6BE6-95F03BBFD487}"/>
              </a:ext>
            </a:extLst>
          </p:cNvPr>
          <p:cNvSpPr>
            <a:spLocks noChangeArrowheads="1"/>
          </p:cNvSpPr>
          <p:nvPr/>
        </p:nvSpPr>
        <p:spPr bwMode="auto">
          <a:xfrm>
            <a:off x="8162926" y="5410200"/>
            <a:ext cx="2079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accent2"/>
                </a:solidFill>
              </a:rPr>
              <a:t>15 mL Ra</a:t>
            </a:r>
            <a:r>
              <a:rPr lang="en-US" altLang="en-US" baseline="30000">
                <a:solidFill>
                  <a:schemeClr val="accent2"/>
                </a:solidFill>
              </a:rPr>
              <a:t>++</a:t>
            </a:r>
            <a:r>
              <a:rPr lang="en-US" altLang="en-US">
                <a:solidFill>
                  <a:schemeClr val="accent2"/>
                </a:solidFill>
              </a:rPr>
              <a:t> (Ba</a:t>
            </a:r>
            <a:r>
              <a:rPr lang="en-US" altLang="en-US" baseline="30000">
                <a:solidFill>
                  <a:schemeClr val="accent2"/>
                </a:solidFill>
              </a:rPr>
              <a:t> ++</a:t>
            </a:r>
            <a:r>
              <a:rPr lang="en-US" altLang="en-US">
                <a:solidFill>
                  <a:schemeClr val="accent2"/>
                </a:solidFill>
              </a:rPr>
              <a:t>)</a:t>
            </a:r>
            <a:endParaRPr lang="en-US" altLang="en-US" baseline="30000">
              <a:solidFill>
                <a:schemeClr val="accent2"/>
              </a:solidFill>
            </a:endParaRPr>
          </a:p>
        </p:txBody>
      </p:sp>
      <p:sp>
        <p:nvSpPr>
          <p:cNvPr id="29" name="TextBox 28">
            <a:extLst>
              <a:ext uri="{FF2B5EF4-FFF2-40B4-BE49-F238E27FC236}">
                <a16:creationId xmlns:a16="http://schemas.microsoft.com/office/drawing/2014/main" id="{FAB4E177-3B6C-2295-C979-6C53666293BF}"/>
              </a:ext>
            </a:extLst>
          </p:cNvPr>
          <p:cNvSpPr txBox="1">
            <a:spLocks noChangeArrowheads="1"/>
          </p:cNvSpPr>
          <p:nvPr/>
        </p:nvSpPr>
        <p:spPr bwMode="auto">
          <a:xfrm>
            <a:off x="8924925" y="1828801"/>
            <a:ext cx="558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rgbClr val="FF0000"/>
                </a:solidFill>
              </a:rPr>
              <a:t>Ra</a:t>
            </a:r>
            <a:r>
              <a:rPr lang="en-US" altLang="en-US" sz="1400" baseline="30000" dirty="0">
                <a:solidFill>
                  <a:srgbClr val="FF0000"/>
                </a:solidFill>
              </a:rPr>
              <a:t>++</a:t>
            </a:r>
            <a:r>
              <a:rPr lang="en-US" altLang="en-US" sz="1400" dirty="0">
                <a:solidFill>
                  <a:srgbClr val="FF0000"/>
                </a:solidFill>
              </a:rPr>
              <a:t>Ba</a:t>
            </a:r>
            <a:r>
              <a:rPr lang="en-US" altLang="en-US" sz="1400" baseline="30000" dirty="0">
                <a:solidFill>
                  <a:srgbClr val="FF0000"/>
                </a:solidFill>
              </a:rPr>
              <a:t>++</a:t>
            </a:r>
          </a:p>
        </p:txBody>
      </p:sp>
      <p:sp>
        <p:nvSpPr>
          <p:cNvPr id="31" name="CasellaDiTesto 13">
            <a:extLst>
              <a:ext uri="{FF2B5EF4-FFF2-40B4-BE49-F238E27FC236}">
                <a16:creationId xmlns:a16="http://schemas.microsoft.com/office/drawing/2014/main" id="{6E65BB46-E170-997D-1704-8C7FF3784059}"/>
              </a:ext>
            </a:extLst>
          </p:cNvPr>
          <p:cNvSpPr txBox="1"/>
          <p:nvPr/>
        </p:nvSpPr>
        <p:spPr>
          <a:xfrm>
            <a:off x="1504951" y="796926"/>
            <a:ext cx="6162675" cy="923925"/>
          </a:xfrm>
          <a:prstGeom prst="rect">
            <a:avLst/>
          </a:prstGeom>
          <a:noFill/>
        </p:spPr>
        <p:txBody>
          <a:bodyPr>
            <a:spAutoFit/>
          </a:bodyPr>
          <a:lstStyle/>
          <a:p>
            <a:pPr>
              <a:defRPr/>
            </a:pPr>
            <a:r>
              <a:rPr lang="it-IT" dirty="0"/>
              <a:t>(Lariviere et al. 2005, Copia et al. 2015)</a:t>
            </a:r>
          </a:p>
          <a:p>
            <a:pPr marL="285750" indent="-285750">
              <a:buFont typeface="Arial" panose="020B0604020202020204" pitchFamily="34" charset="0"/>
              <a:buChar char="•"/>
              <a:defRPr/>
            </a:pPr>
            <a:r>
              <a:rPr lang="en-US" altLang="en-US" dirty="0"/>
              <a:t>AG-50W-X8</a:t>
            </a:r>
          </a:p>
          <a:p>
            <a:pPr marL="285750" indent="-285750">
              <a:buFont typeface="Arial" panose="020B0604020202020204" pitchFamily="34" charset="0"/>
              <a:buChar char="•"/>
              <a:defRPr/>
            </a:pPr>
            <a:r>
              <a:rPr lang="it-IT" dirty="0"/>
              <a:t>Sr*resin</a:t>
            </a:r>
          </a:p>
        </p:txBody>
      </p:sp>
      <p:graphicFrame>
        <p:nvGraphicFramePr>
          <p:cNvPr id="34" name="Tabella 2">
            <a:extLst>
              <a:ext uri="{FF2B5EF4-FFF2-40B4-BE49-F238E27FC236}">
                <a16:creationId xmlns:a16="http://schemas.microsoft.com/office/drawing/2014/main" id="{74EEBFF8-61EC-5E13-A400-75A9D38759C1}"/>
              </a:ext>
            </a:extLst>
          </p:cNvPr>
          <p:cNvGraphicFramePr>
            <a:graphicFrameLocks noGrp="1"/>
          </p:cNvGraphicFramePr>
          <p:nvPr>
            <p:extLst>
              <p:ext uri="{D42A27DB-BD31-4B8C-83A1-F6EECF244321}">
                <p14:modId xmlns:p14="http://schemas.microsoft.com/office/powerpoint/2010/main" val="2151938262"/>
              </p:ext>
            </p:extLst>
          </p:nvPr>
        </p:nvGraphicFramePr>
        <p:xfrm>
          <a:off x="1371600" y="4064366"/>
          <a:ext cx="5559424" cy="2325624"/>
        </p:xfrm>
        <a:graphic>
          <a:graphicData uri="http://schemas.openxmlformats.org/drawingml/2006/table">
            <a:tbl>
              <a:tblPr firstRow="1" firstCol="1" bandRow="1">
                <a:tableStyleId>{21E4AEA4-8DFA-4A89-87EB-49C32662AFE0}</a:tableStyleId>
              </a:tblPr>
              <a:tblGrid>
                <a:gridCol w="922600">
                  <a:extLst>
                    <a:ext uri="{9D8B030D-6E8A-4147-A177-3AD203B41FA5}">
                      <a16:colId xmlns:a16="http://schemas.microsoft.com/office/drawing/2014/main" val="20000"/>
                    </a:ext>
                  </a:extLst>
                </a:gridCol>
                <a:gridCol w="1081925">
                  <a:extLst>
                    <a:ext uri="{9D8B030D-6E8A-4147-A177-3AD203B41FA5}">
                      <a16:colId xmlns:a16="http://schemas.microsoft.com/office/drawing/2014/main" val="20001"/>
                    </a:ext>
                  </a:extLst>
                </a:gridCol>
                <a:gridCol w="772804">
                  <a:extLst>
                    <a:ext uri="{9D8B030D-6E8A-4147-A177-3AD203B41FA5}">
                      <a16:colId xmlns:a16="http://schemas.microsoft.com/office/drawing/2014/main" val="20002"/>
                    </a:ext>
                  </a:extLst>
                </a:gridCol>
                <a:gridCol w="927365">
                  <a:extLst>
                    <a:ext uri="{9D8B030D-6E8A-4147-A177-3AD203B41FA5}">
                      <a16:colId xmlns:a16="http://schemas.microsoft.com/office/drawing/2014/main" val="20003"/>
                    </a:ext>
                  </a:extLst>
                </a:gridCol>
                <a:gridCol w="927365">
                  <a:extLst>
                    <a:ext uri="{9D8B030D-6E8A-4147-A177-3AD203B41FA5}">
                      <a16:colId xmlns:a16="http://schemas.microsoft.com/office/drawing/2014/main" val="20004"/>
                    </a:ext>
                  </a:extLst>
                </a:gridCol>
                <a:gridCol w="927365">
                  <a:extLst>
                    <a:ext uri="{9D8B030D-6E8A-4147-A177-3AD203B41FA5}">
                      <a16:colId xmlns:a16="http://schemas.microsoft.com/office/drawing/2014/main" val="20005"/>
                    </a:ext>
                  </a:extLst>
                </a:gridCol>
              </a:tblGrid>
              <a:tr h="598632">
                <a:tc>
                  <a:txBody>
                    <a:bodyPr/>
                    <a:lstStyle/>
                    <a:p>
                      <a:pPr algn="ctr">
                        <a:lnSpc>
                          <a:spcPct val="150000"/>
                        </a:lnSpc>
                        <a:spcBef>
                          <a:spcPts val="1200"/>
                        </a:spcBef>
                        <a:spcAft>
                          <a:spcPts val="1200"/>
                        </a:spcAft>
                      </a:pPr>
                      <a:r>
                        <a:rPr lang="it-IT" sz="1600" dirty="0">
                          <a:effectLst/>
                        </a:rPr>
                        <a:t>Step 3</a:t>
                      </a:r>
                      <a:endParaRPr lang="en-US" sz="1600" dirty="0">
                        <a:effectLst/>
                        <a:latin typeface="Times New Roman"/>
                        <a:ea typeface="Times New Roman"/>
                      </a:endParaRPr>
                    </a:p>
                  </a:txBody>
                  <a:tcPr marL="68580" marR="68580" marT="0" marB="0">
                    <a:solidFill>
                      <a:srgbClr val="00B0F0"/>
                    </a:solidFill>
                  </a:tcPr>
                </a:tc>
                <a:tc>
                  <a:txBody>
                    <a:bodyPr/>
                    <a:lstStyle/>
                    <a:p>
                      <a:pPr algn="ctr">
                        <a:lnSpc>
                          <a:spcPct val="150000"/>
                        </a:lnSpc>
                        <a:spcBef>
                          <a:spcPts val="1200"/>
                        </a:spcBef>
                        <a:spcAft>
                          <a:spcPts val="1200"/>
                        </a:spcAft>
                      </a:pPr>
                      <a:r>
                        <a:rPr lang="it-IT" sz="1600" dirty="0">
                          <a:effectLst/>
                        </a:rPr>
                        <a:t>Recovery </a:t>
                      </a:r>
                      <a:r>
                        <a:rPr lang="it-IT" sz="1600" dirty="0" err="1">
                          <a:effectLst/>
                        </a:rPr>
                        <a:t>eff</a:t>
                      </a:r>
                      <a:r>
                        <a:rPr lang="it-IT" sz="1600" dirty="0">
                          <a:effectLst/>
                        </a:rPr>
                        <a:t>.  (%)</a:t>
                      </a:r>
                      <a:endParaRPr lang="en-US" sz="1600" dirty="0">
                        <a:effectLst/>
                        <a:latin typeface="Times New Roman"/>
                        <a:ea typeface="Times New Roman"/>
                      </a:endParaRPr>
                    </a:p>
                  </a:txBody>
                  <a:tcPr marL="68580" marR="68580" marT="0" marB="0">
                    <a:solidFill>
                      <a:srgbClr val="00B0F0"/>
                    </a:solidFill>
                  </a:tcPr>
                </a:tc>
                <a:tc gridSpan="4">
                  <a:txBody>
                    <a:bodyPr/>
                    <a:lstStyle/>
                    <a:p>
                      <a:pPr algn="ctr">
                        <a:lnSpc>
                          <a:spcPct val="150000"/>
                        </a:lnSpc>
                        <a:spcBef>
                          <a:spcPts val="1200"/>
                        </a:spcBef>
                        <a:spcAft>
                          <a:spcPts val="1200"/>
                        </a:spcAft>
                      </a:pPr>
                      <a:r>
                        <a:rPr lang="it-IT" sz="1600" dirty="0">
                          <a:effectLst/>
                        </a:rPr>
                        <a:t>Separation efficiency</a:t>
                      </a:r>
                      <a:r>
                        <a:rPr lang="en-US" sz="1600" baseline="0" dirty="0">
                          <a:effectLst/>
                        </a:rPr>
                        <a:t> </a:t>
                      </a:r>
                      <a:r>
                        <a:rPr lang="it-IT" sz="1600" dirty="0">
                          <a:effectLst/>
                        </a:rPr>
                        <a:t>(%)</a:t>
                      </a:r>
                      <a:endParaRPr lang="en-US" sz="1600" dirty="0">
                        <a:effectLst/>
                        <a:latin typeface="Times New Roman"/>
                        <a:ea typeface="Times New Roman"/>
                      </a:endParaRPr>
                    </a:p>
                  </a:txBody>
                  <a:tcPr marL="68580" marR="68580" marT="0" marB="0">
                    <a:solidFill>
                      <a:srgbClr val="00B0F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99374">
                <a:tc>
                  <a:txBody>
                    <a:bodyPr/>
                    <a:lstStyle/>
                    <a:p>
                      <a:pPr algn="ctr">
                        <a:lnSpc>
                          <a:spcPct val="150000"/>
                        </a:lnSpc>
                        <a:spcBef>
                          <a:spcPts val="1200"/>
                        </a:spcBef>
                        <a:spcAft>
                          <a:spcPts val="1200"/>
                        </a:spcAft>
                      </a:pPr>
                      <a:r>
                        <a:rPr lang="it-IT" sz="1600" dirty="0">
                          <a:effectLst/>
                        </a:rPr>
                        <a:t>HCl M</a:t>
                      </a:r>
                      <a:endParaRPr lang="en-US" sz="1600" dirty="0">
                        <a:effectLst/>
                        <a:latin typeface="Times New Roman"/>
                        <a:ea typeface="Times New Roman"/>
                      </a:endParaRPr>
                    </a:p>
                  </a:txBody>
                  <a:tcPr marL="68580" marR="68580" marT="0" marB="0">
                    <a:solidFill>
                      <a:srgbClr val="00B0F0"/>
                    </a:solidFill>
                  </a:tcPr>
                </a:tc>
                <a:tc>
                  <a:txBody>
                    <a:bodyPr/>
                    <a:lstStyle/>
                    <a:p>
                      <a:pPr algn="ctr">
                        <a:lnSpc>
                          <a:spcPct val="150000"/>
                        </a:lnSpc>
                        <a:spcBef>
                          <a:spcPts val="1200"/>
                        </a:spcBef>
                        <a:spcAft>
                          <a:spcPts val="1200"/>
                        </a:spcAft>
                      </a:pPr>
                      <a:r>
                        <a:rPr lang="it-IT" sz="1600" baseline="30000" dirty="0">
                          <a:effectLst/>
                        </a:rPr>
                        <a:t>226</a:t>
                      </a:r>
                      <a:r>
                        <a:rPr lang="it-IT" sz="1600" dirty="0">
                          <a:effectLst/>
                        </a:rPr>
                        <a:t>Ra</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baseline="30000" dirty="0">
                          <a:effectLst/>
                        </a:rPr>
                        <a:t>43</a:t>
                      </a:r>
                      <a:r>
                        <a:rPr lang="en-US" sz="1600" dirty="0">
                          <a:effectLst/>
                        </a:rPr>
                        <a:t>Ca</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baseline="30000" dirty="0">
                          <a:effectLst/>
                        </a:rPr>
                        <a:t>25</a:t>
                      </a:r>
                      <a:r>
                        <a:rPr lang="en-US" sz="1600" dirty="0">
                          <a:effectLst/>
                        </a:rPr>
                        <a:t>Mg</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baseline="30000" dirty="0">
                          <a:effectLst/>
                        </a:rPr>
                        <a:t>88</a:t>
                      </a:r>
                      <a:r>
                        <a:rPr lang="en-US" sz="1600" dirty="0">
                          <a:effectLst/>
                        </a:rPr>
                        <a:t>Sr</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baseline="30000" dirty="0">
                          <a:effectLst/>
                        </a:rPr>
                        <a:t>138</a:t>
                      </a:r>
                      <a:r>
                        <a:rPr lang="en-US" sz="1600" dirty="0">
                          <a:effectLst/>
                        </a:rPr>
                        <a:t>Ba</a:t>
                      </a:r>
                      <a:endParaRPr lang="en-US" sz="1600" dirty="0">
                        <a:effectLst/>
                        <a:latin typeface="Times New Roman"/>
                        <a:ea typeface="Times New Roman"/>
                      </a:endParaRPr>
                    </a:p>
                  </a:txBody>
                  <a:tcPr marL="68580" marR="68580" marT="0" marB="0">
                    <a:solidFill>
                      <a:schemeClr val="accent1">
                        <a:lumMod val="40000"/>
                        <a:lumOff val="60000"/>
                      </a:schemeClr>
                    </a:solidFill>
                  </a:tcPr>
                </a:tc>
                <a:extLst>
                  <a:ext uri="{0D108BD9-81ED-4DB2-BD59-A6C34878D82A}">
                    <a16:rowId xmlns:a16="http://schemas.microsoft.com/office/drawing/2014/main" val="10001"/>
                  </a:ext>
                </a:extLst>
              </a:tr>
              <a:tr h="299374">
                <a:tc>
                  <a:txBody>
                    <a:bodyPr/>
                    <a:lstStyle/>
                    <a:p>
                      <a:pPr algn="ctr">
                        <a:lnSpc>
                          <a:spcPct val="150000"/>
                        </a:lnSpc>
                        <a:spcBef>
                          <a:spcPts val="1200"/>
                        </a:spcBef>
                        <a:spcAft>
                          <a:spcPts val="1200"/>
                        </a:spcAft>
                      </a:pPr>
                      <a:r>
                        <a:rPr lang="en-US" sz="1600" dirty="0">
                          <a:effectLst/>
                        </a:rPr>
                        <a:t>1.7</a:t>
                      </a:r>
                      <a:endParaRPr lang="en-US" sz="1600" dirty="0">
                        <a:effectLst/>
                        <a:latin typeface="Times New Roman"/>
                        <a:ea typeface="Times New Roman"/>
                      </a:endParaRPr>
                    </a:p>
                  </a:txBody>
                  <a:tcPr marL="68580" marR="68580" marT="0" marB="0">
                    <a:solidFill>
                      <a:srgbClr val="00B0F0"/>
                    </a:solidFill>
                  </a:tcPr>
                </a:tc>
                <a:tc>
                  <a:txBody>
                    <a:bodyPr/>
                    <a:lstStyle/>
                    <a:p>
                      <a:pPr algn="ctr">
                        <a:lnSpc>
                          <a:spcPct val="150000"/>
                        </a:lnSpc>
                        <a:spcBef>
                          <a:spcPts val="1200"/>
                        </a:spcBef>
                        <a:spcAft>
                          <a:spcPts val="1200"/>
                        </a:spcAft>
                      </a:pPr>
                      <a:r>
                        <a:rPr lang="en-US" sz="1600" dirty="0">
                          <a:effectLst/>
                        </a:rPr>
                        <a:t>86.9</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68</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98.2</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19.8</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23.4</a:t>
                      </a:r>
                      <a:endParaRPr lang="en-US" sz="1600" dirty="0">
                        <a:effectLst/>
                        <a:latin typeface="Times New Roman"/>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2"/>
                  </a:ext>
                </a:extLst>
              </a:tr>
              <a:tr h="299374">
                <a:tc>
                  <a:txBody>
                    <a:bodyPr/>
                    <a:lstStyle/>
                    <a:p>
                      <a:pPr algn="ctr">
                        <a:lnSpc>
                          <a:spcPct val="150000"/>
                        </a:lnSpc>
                        <a:spcBef>
                          <a:spcPts val="1200"/>
                        </a:spcBef>
                        <a:spcAft>
                          <a:spcPts val="1200"/>
                        </a:spcAft>
                      </a:pPr>
                      <a:r>
                        <a:rPr lang="en-US" sz="1600" dirty="0">
                          <a:effectLst/>
                        </a:rPr>
                        <a:t>2.5</a:t>
                      </a:r>
                      <a:endParaRPr lang="en-US" sz="1600" dirty="0">
                        <a:effectLst/>
                        <a:latin typeface="Times New Roman"/>
                        <a:ea typeface="Times New Roman"/>
                      </a:endParaRPr>
                    </a:p>
                  </a:txBody>
                  <a:tcPr marL="68580" marR="68580" marT="0" marB="0">
                    <a:solidFill>
                      <a:srgbClr val="00B0F0"/>
                    </a:solidFill>
                  </a:tcPr>
                </a:tc>
                <a:tc>
                  <a:txBody>
                    <a:bodyPr/>
                    <a:lstStyle/>
                    <a:p>
                      <a:pPr algn="ctr">
                        <a:lnSpc>
                          <a:spcPct val="150000"/>
                        </a:lnSpc>
                        <a:spcBef>
                          <a:spcPts val="1200"/>
                        </a:spcBef>
                        <a:spcAft>
                          <a:spcPts val="1200"/>
                        </a:spcAft>
                      </a:pPr>
                      <a:r>
                        <a:rPr lang="en-US" sz="1600" dirty="0">
                          <a:effectLst/>
                        </a:rPr>
                        <a:t>100</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99.7</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99.9</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96.4</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12.1</a:t>
                      </a:r>
                      <a:endParaRPr lang="en-US" sz="1600" dirty="0">
                        <a:effectLst/>
                        <a:latin typeface="Times New Roman"/>
                        <a:ea typeface="Times New Roman"/>
                      </a:endParaRPr>
                    </a:p>
                  </a:txBody>
                  <a:tcPr marL="68580" marR="68580" marT="0" marB="0">
                    <a:solidFill>
                      <a:schemeClr val="accent1">
                        <a:lumMod val="40000"/>
                        <a:lumOff val="60000"/>
                      </a:schemeClr>
                    </a:solidFill>
                  </a:tcPr>
                </a:tc>
                <a:extLst>
                  <a:ext uri="{0D108BD9-81ED-4DB2-BD59-A6C34878D82A}">
                    <a16:rowId xmlns:a16="http://schemas.microsoft.com/office/drawing/2014/main" val="10003"/>
                  </a:ext>
                </a:extLst>
              </a:tr>
              <a:tr h="299374">
                <a:tc>
                  <a:txBody>
                    <a:bodyPr/>
                    <a:lstStyle/>
                    <a:p>
                      <a:pPr algn="ctr">
                        <a:lnSpc>
                          <a:spcPct val="150000"/>
                        </a:lnSpc>
                        <a:spcBef>
                          <a:spcPts val="1200"/>
                        </a:spcBef>
                        <a:spcAft>
                          <a:spcPts val="1200"/>
                        </a:spcAft>
                      </a:pPr>
                      <a:r>
                        <a:rPr lang="en-US" sz="1600" dirty="0">
                          <a:effectLst/>
                        </a:rPr>
                        <a:t>4</a:t>
                      </a:r>
                      <a:endParaRPr lang="en-US" sz="1600" dirty="0">
                        <a:effectLst/>
                        <a:latin typeface="Times New Roman"/>
                        <a:ea typeface="Times New Roman"/>
                      </a:endParaRPr>
                    </a:p>
                  </a:txBody>
                  <a:tcPr marL="68580" marR="68580" marT="0" marB="0">
                    <a:solidFill>
                      <a:srgbClr val="00B0F0"/>
                    </a:solidFill>
                  </a:tcPr>
                </a:tc>
                <a:tc>
                  <a:txBody>
                    <a:bodyPr/>
                    <a:lstStyle/>
                    <a:p>
                      <a:pPr algn="ctr">
                        <a:lnSpc>
                          <a:spcPct val="150000"/>
                        </a:lnSpc>
                        <a:spcBef>
                          <a:spcPts val="1200"/>
                        </a:spcBef>
                        <a:spcAft>
                          <a:spcPts val="1200"/>
                        </a:spcAft>
                      </a:pPr>
                      <a:r>
                        <a:rPr lang="en-US" sz="1600" dirty="0">
                          <a:effectLst/>
                        </a:rPr>
                        <a:t>64.2</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99.8</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99.9</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99.7</a:t>
                      </a:r>
                      <a:endParaRPr lang="en-US" sz="1600" dirty="0">
                        <a:effectLst/>
                        <a:latin typeface="Times New Roman"/>
                        <a:ea typeface="Times New Roman"/>
                      </a:endParaRPr>
                    </a:p>
                  </a:txBody>
                  <a:tcPr marL="68580" marR="68580" marT="0" marB="0">
                    <a:solidFill>
                      <a:schemeClr val="accent1">
                        <a:lumMod val="20000"/>
                        <a:lumOff val="80000"/>
                      </a:schemeClr>
                    </a:solidFill>
                  </a:tcPr>
                </a:tc>
                <a:tc>
                  <a:txBody>
                    <a:bodyPr/>
                    <a:lstStyle/>
                    <a:p>
                      <a:pPr algn="ctr">
                        <a:lnSpc>
                          <a:spcPct val="150000"/>
                        </a:lnSpc>
                        <a:spcBef>
                          <a:spcPts val="1200"/>
                        </a:spcBef>
                        <a:spcAft>
                          <a:spcPts val="1200"/>
                        </a:spcAft>
                      </a:pPr>
                      <a:r>
                        <a:rPr lang="en-US" sz="1600" dirty="0">
                          <a:effectLst/>
                        </a:rPr>
                        <a:t>96.2</a:t>
                      </a:r>
                      <a:endParaRPr lang="en-US" sz="1600" dirty="0">
                        <a:effectLst/>
                        <a:latin typeface="Times New Roman"/>
                        <a:ea typeface="Times New Roman"/>
                      </a:endParaRPr>
                    </a:p>
                  </a:txBody>
                  <a:tcPr marL="68580" marR="68580" marT="0" marB="0">
                    <a:solidFill>
                      <a:schemeClr val="accent1">
                        <a:lumMod val="20000"/>
                        <a:lumOff val="80000"/>
                      </a:schemeClr>
                    </a:solidFill>
                  </a:tcPr>
                </a:tc>
                <a:extLst>
                  <a:ext uri="{0D108BD9-81ED-4DB2-BD59-A6C34878D82A}">
                    <a16:rowId xmlns:a16="http://schemas.microsoft.com/office/drawing/2014/main" val="10004"/>
                  </a:ext>
                </a:extLst>
              </a:tr>
              <a:tr h="299374">
                <a:tc>
                  <a:txBody>
                    <a:bodyPr/>
                    <a:lstStyle/>
                    <a:p>
                      <a:pPr algn="ctr">
                        <a:lnSpc>
                          <a:spcPct val="150000"/>
                        </a:lnSpc>
                        <a:spcBef>
                          <a:spcPts val="1200"/>
                        </a:spcBef>
                        <a:spcAft>
                          <a:spcPts val="1200"/>
                        </a:spcAft>
                      </a:pPr>
                      <a:r>
                        <a:rPr lang="en-US" sz="1600" dirty="0">
                          <a:effectLst/>
                        </a:rPr>
                        <a:t>6</a:t>
                      </a:r>
                      <a:endParaRPr lang="en-US" sz="1600" dirty="0">
                        <a:effectLst/>
                        <a:latin typeface="Times New Roman"/>
                        <a:ea typeface="Times New Roman"/>
                      </a:endParaRPr>
                    </a:p>
                  </a:txBody>
                  <a:tcPr marL="68580" marR="68580" marT="0" marB="0">
                    <a:solidFill>
                      <a:srgbClr val="00B0F0"/>
                    </a:solidFill>
                  </a:tcPr>
                </a:tc>
                <a:tc>
                  <a:txBody>
                    <a:bodyPr/>
                    <a:lstStyle/>
                    <a:p>
                      <a:pPr algn="ctr">
                        <a:lnSpc>
                          <a:spcPct val="150000"/>
                        </a:lnSpc>
                        <a:spcBef>
                          <a:spcPts val="1200"/>
                        </a:spcBef>
                        <a:spcAft>
                          <a:spcPts val="1200"/>
                        </a:spcAft>
                      </a:pPr>
                      <a:r>
                        <a:rPr lang="en-US" sz="1600" dirty="0">
                          <a:effectLst/>
                        </a:rPr>
                        <a:t>9.1</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99.8</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99.9</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99.6</a:t>
                      </a:r>
                      <a:endParaRPr lang="en-US" sz="1600" dirty="0">
                        <a:effectLst/>
                        <a:latin typeface="Times New Roman"/>
                        <a:ea typeface="Times New Roman"/>
                      </a:endParaRPr>
                    </a:p>
                  </a:txBody>
                  <a:tcPr marL="68580" marR="68580" marT="0" marB="0">
                    <a:solidFill>
                      <a:schemeClr val="accent1">
                        <a:lumMod val="40000"/>
                        <a:lumOff val="60000"/>
                      </a:schemeClr>
                    </a:solidFill>
                  </a:tcPr>
                </a:tc>
                <a:tc>
                  <a:txBody>
                    <a:bodyPr/>
                    <a:lstStyle/>
                    <a:p>
                      <a:pPr algn="ctr">
                        <a:lnSpc>
                          <a:spcPct val="150000"/>
                        </a:lnSpc>
                        <a:spcBef>
                          <a:spcPts val="1200"/>
                        </a:spcBef>
                        <a:spcAft>
                          <a:spcPts val="1200"/>
                        </a:spcAft>
                      </a:pPr>
                      <a:r>
                        <a:rPr lang="en-US" sz="1600" dirty="0">
                          <a:effectLst/>
                        </a:rPr>
                        <a:t>76.4</a:t>
                      </a:r>
                      <a:endParaRPr lang="en-US" sz="1600" dirty="0">
                        <a:effectLst/>
                        <a:latin typeface="Times New Roman"/>
                        <a:ea typeface="Times New Roman"/>
                      </a:endParaRPr>
                    </a:p>
                  </a:txBody>
                  <a:tcPr marL="68580" marR="68580" marT="0" marB="0">
                    <a:solidFill>
                      <a:schemeClr val="accent1">
                        <a:lumMod val="40000"/>
                        <a:lumOff val="60000"/>
                      </a:schemeClr>
                    </a:solidFill>
                  </a:tcPr>
                </a:tc>
                <a:extLst>
                  <a:ext uri="{0D108BD9-81ED-4DB2-BD59-A6C34878D82A}">
                    <a16:rowId xmlns:a16="http://schemas.microsoft.com/office/drawing/2014/main" val="10005"/>
                  </a:ext>
                </a:extLst>
              </a:tr>
            </a:tbl>
          </a:graphicData>
        </a:graphic>
      </p:graphicFrame>
      <p:cxnSp>
        <p:nvCxnSpPr>
          <p:cNvPr id="35" name="Straight Arrow Connector 34">
            <a:extLst>
              <a:ext uri="{FF2B5EF4-FFF2-40B4-BE49-F238E27FC236}">
                <a16:creationId xmlns:a16="http://schemas.microsoft.com/office/drawing/2014/main" id="{D1B4C245-365A-32D2-364B-4E412B053DB2}"/>
              </a:ext>
            </a:extLst>
          </p:cNvPr>
          <p:cNvCxnSpPr/>
          <p:nvPr/>
        </p:nvCxnSpPr>
        <p:spPr>
          <a:xfrm flipH="1">
            <a:off x="9224963" y="5780089"/>
            <a:ext cx="0" cy="261937"/>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9C9BCA4B-97B3-8F9A-35AC-DD0F29607963}"/>
              </a:ext>
            </a:extLst>
          </p:cNvPr>
          <p:cNvSpPr>
            <a:spLocks noChangeArrowheads="1"/>
          </p:cNvSpPr>
          <p:nvPr/>
        </p:nvSpPr>
        <p:spPr bwMode="auto">
          <a:xfrm>
            <a:off x="8796339" y="6042025"/>
            <a:ext cx="890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accent2"/>
                </a:solidFill>
              </a:rPr>
              <a:t>0.5 mL</a:t>
            </a:r>
            <a:endParaRPr lang="en-US" altLang="en-US" baseline="30000">
              <a:solidFill>
                <a:schemeClr val="accent2"/>
              </a:solidFill>
            </a:endParaRPr>
          </a:p>
        </p:txBody>
      </p:sp>
      <p:sp>
        <p:nvSpPr>
          <p:cNvPr id="3" name="Rectangle 2">
            <a:extLst>
              <a:ext uri="{FF2B5EF4-FFF2-40B4-BE49-F238E27FC236}">
                <a16:creationId xmlns:a16="http://schemas.microsoft.com/office/drawing/2014/main" id="{E3BAFF97-07FC-6CA7-E7A9-A75E70DE197C}"/>
              </a:ext>
            </a:extLst>
          </p:cNvPr>
          <p:cNvSpPr>
            <a:spLocks noChangeArrowheads="1"/>
          </p:cNvSpPr>
          <p:nvPr/>
        </p:nvSpPr>
        <p:spPr bwMode="auto">
          <a:xfrm>
            <a:off x="2257425" y="2724150"/>
            <a:ext cx="2019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2" eaLnBrk="1" hangingPunct="1">
              <a:spcBef>
                <a:spcPct val="20000"/>
              </a:spcBef>
            </a:pPr>
            <a:r>
              <a:rPr lang="en-US" altLang="en-US" dirty="0">
                <a:solidFill>
                  <a:srgbClr val="FF0000"/>
                </a:solidFill>
                <a:latin typeface="+mn-lt"/>
              </a:rPr>
              <a:t>3.Wash: HCl</a:t>
            </a:r>
            <a:endParaRPr lang="en-US" altLang="en-US" dirty="0">
              <a:latin typeface="+mn-lt"/>
            </a:endParaRPr>
          </a:p>
        </p:txBody>
      </p:sp>
      <p:sp>
        <p:nvSpPr>
          <p:cNvPr id="37" name="Rectangle 36">
            <a:extLst>
              <a:ext uri="{FF2B5EF4-FFF2-40B4-BE49-F238E27FC236}">
                <a16:creationId xmlns:a16="http://schemas.microsoft.com/office/drawing/2014/main" id="{C121DC66-A935-8DA4-E94C-2449B3581AD0}"/>
              </a:ext>
            </a:extLst>
          </p:cNvPr>
          <p:cNvSpPr>
            <a:spLocks noChangeArrowheads="1"/>
          </p:cNvSpPr>
          <p:nvPr/>
        </p:nvSpPr>
        <p:spPr bwMode="auto">
          <a:xfrm>
            <a:off x="2257425" y="3032126"/>
            <a:ext cx="4572000" cy="1034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2" eaLnBrk="1" hangingPunct="1">
              <a:spcBef>
                <a:spcPct val="20000"/>
              </a:spcBef>
            </a:pPr>
            <a:r>
              <a:rPr lang="en-US" altLang="en-US" dirty="0">
                <a:solidFill>
                  <a:schemeClr val="accent2"/>
                </a:solidFill>
                <a:latin typeface="+mn-lt"/>
              </a:rPr>
              <a:t>4.Ra elution: HNO</a:t>
            </a:r>
            <a:r>
              <a:rPr lang="en-US" altLang="en-US" baseline="-25000" dirty="0">
                <a:solidFill>
                  <a:schemeClr val="accent2"/>
                </a:solidFill>
                <a:latin typeface="+mn-lt"/>
              </a:rPr>
              <a:t>3</a:t>
            </a:r>
          </a:p>
          <a:p>
            <a:pPr marL="0" lvl="2" eaLnBrk="1" hangingPunct="1">
              <a:spcBef>
                <a:spcPct val="20000"/>
              </a:spcBef>
            </a:pPr>
            <a:r>
              <a:rPr lang="en-US" altLang="en-US" dirty="0">
                <a:solidFill>
                  <a:schemeClr val="accent2"/>
                </a:solidFill>
                <a:latin typeface="+mn-lt"/>
              </a:rPr>
              <a:t>       Sample load</a:t>
            </a:r>
          </a:p>
          <a:p>
            <a:pPr marL="0" lvl="2" eaLnBrk="1" hangingPunct="1">
              <a:spcBef>
                <a:spcPct val="20000"/>
              </a:spcBef>
              <a:buFont typeface="Wingdings 2" panose="05020102010507070707" pitchFamily="18" charset="2"/>
              <a:buAutoNum type="arabicPeriod" startAt="5"/>
            </a:pPr>
            <a:r>
              <a:rPr lang="en-US" altLang="en-US" dirty="0">
                <a:latin typeface="+mn-lt"/>
              </a:rPr>
              <a:t>Rinse</a:t>
            </a:r>
          </a:p>
        </p:txBody>
      </p:sp>
      <p:sp>
        <p:nvSpPr>
          <p:cNvPr id="38" name="Oval 37">
            <a:extLst>
              <a:ext uri="{FF2B5EF4-FFF2-40B4-BE49-F238E27FC236}">
                <a16:creationId xmlns:a16="http://schemas.microsoft.com/office/drawing/2014/main" id="{DFFD3FE3-E16C-76DA-3A8E-C79DAD71B8FE}"/>
              </a:ext>
            </a:extLst>
          </p:cNvPr>
          <p:cNvSpPr/>
          <p:nvPr/>
        </p:nvSpPr>
        <p:spPr>
          <a:xfrm>
            <a:off x="2436811" y="5441951"/>
            <a:ext cx="758825" cy="33813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Left Bracket 3">
            <a:extLst>
              <a:ext uri="{FF2B5EF4-FFF2-40B4-BE49-F238E27FC236}">
                <a16:creationId xmlns:a16="http://schemas.microsoft.com/office/drawing/2014/main" id="{A561AC3C-64D3-ABDD-0F87-4E4211A5C21E}"/>
              </a:ext>
            </a:extLst>
          </p:cNvPr>
          <p:cNvSpPr/>
          <p:nvPr/>
        </p:nvSpPr>
        <p:spPr>
          <a:xfrm>
            <a:off x="7858126" y="1566863"/>
            <a:ext cx="525463" cy="4660900"/>
          </a:xfrm>
          <a:prstGeom prst="leftBracket">
            <a:avLst/>
          </a:prstGeom>
          <a:ln w="25400"/>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9" name="TextBox 38">
            <a:extLst>
              <a:ext uri="{FF2B5EF4-FFF2-40B4-BE49-F238E27FC236}">
                <a16:creationId xmlns:a16="http://schemas.microsoft.com/office/drawing/2014/main" id="{5E0D3F99-E108-52B1-E0F0-0A77FB7860F5}"/>
              </a:ext>
            </a:extLst>
          </p:cNvPr>
          <p:cNvSpPr txBox="1">
            <a:spLocks noChangeArrowheads="1"/>
          </p:cNvSpPr>
          <p:nvPr/>
        </p:nvSpPr>
        <p:spPr bwMode="auto">
          <a:xfrm>
            <a:off x="8293101" y="1290639"/>
            <a:ext cx="792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rgbClr val="00B0F0"/>
                </a:solidFill>
              </a:rPr>
              <a:t>Sample</a:t>
            </a:r>
          </a:p>
          <a:p>
            <a:pPr eaLnBrk="1" hangingPunct="1"/>
            <a:r>
              <a:rPr lang="en-US" altLang="en-US" sz="1400" dirty="0">
                <a:solidFill>
                  <a:srgbClr val="00B0F0"/>
                </a:solidFill>
              </a:rPr>
              <a:t>25 mL</a:t>
            </a:r>
          </a:p>
        </p:txBody>
      </p:sp>
      <p:sp>
        <p:nvSpPr>
          <p:cNvPr id="10" name="TextBox 9">
            <a:extLst>
              <a:ext uri="{FF2B5EF4-FFF2-40B4-BE49-F238E27FC236}">
                <a16:creationId xmlns:a16="http://schemas.microsoft.com/office/drawing/2014/main" id="{F93C8226-C056-25CB-160D-833E371365CA}"/>
              </a:ext>
            </a:extLst>
          </p:cNvPr>
          <p:cNvSpPr txBox="1">
            <a:spLocks noChangeArrowheads="1"/>
          </p:cNvSpPr>
          <p:nvPr/>
        </p:nvSpPr>
        <p:spPr bwMode="auto">
          <a:xfrm rot="16200000">
            <a:off x="6899276" y="3405188"/>
            <a:ext cx="2268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Pre-conc factor = 50</a:t>
            </a:r>
          </a:p>
        </p:txBody>
      </p:sp>
      <p:sp>
        <p:nvSpPr>
          <p:cNvPr id="26706" name="Date Placeholder 10">
            <a:extLst>
              <a:ext uri="{FF2B5EF4-FFF2-40B4-BE49-F238E27FC236}">
                <a16:creationId xmlns:a16="http://schemas.microsoft.com/office/drawing/2014/main" id="{64950B83-E780-97C2-612E-B14859E59516}"/>
              </a:ext>
            </a:extLst>
          </p:cNvPr>
          <p:cNvSpPr>
            <a:spLocks noGrp="1"/>
          </p:cNvSpPr>
          <p:nvPr>
            <p:ph type="dt" sz="quarter" idx="10"/>
          </p:nvPr>
        </p:nvSpPr>
        <p:spPr>
          <a:xfrm>
            <a:off x="225424" y="638810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E60B9B2-0816-40CB-AD24-CCB604386DD7}" type="datetime1">
              <a:rPr lang="en-US" altLang="en-US" smtClean="0"/>
              <a:pPr eaLnBrk="1" hangingPunct="1"/>
              <a:t>9/23/2022</a:t>
            </a:fld>
            <a:endParaRPr lang="en-US" altLang="en-US" dirty="0"/>
          </a:p>
        </p:txBody>
      </p:sp>
      <p:sp>
        <p:nvSpPr>
          <p:cNvPr id="26708" name="Slide Number Placeholder 13">
            <a:extLst>
              <a:ext uri="{FF2B5EF4-FFF2-40B4-BE49-F238E27FC236}">
                <a16:creationId xmlns:a16="http://schemas.microsoft.com/office/drawing/2014/main" id="{F73285FC-22F0-E29A-7E47-82424CE252A8}"/>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7F5CB8E-7EC0-47A1-92A6-DD7AE05AF9D9}" type="slidenum">
              <a:rPr lang="en-US" altLang="en-US"/>
              <a:pPr eaLnBrk="1" hangingPunct="1"/>
              <a:t>43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subTnLst>
                                    <p:set>
                                      <p:cBhvr override="childStyle">
                                        <p:cTn dur="1" fill="hold" display="0" masterRel="nextClick" afterEffect="1"/>
                                        <p:tgtEl>
                                          <p:spTgt spid="23"/>
                                        </p:tgtEl>
                                        <p:attrNameLst>
                                          <p:attrName>style.visibility</p:attrName>
                                        </p:attrNameLst>
                                      </p:cBhvr>
                                      <p:to>
                                        <p:strVal val="hidden"/>
                                      </p:to>
                                    </p:set>
                                  </p:sub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2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 calcmode="lin" valueType="num">
                                      <p:cBhvr additive="base">
                                        <p:cTn id="57" dur="500" fill="hold"/>
                                        <p:tgtEl>
                                          <p:spTgt spid="32"/>
                                        </p:tgtEl>
                                        <p:attrNameLst>
                                          <p:attrName>ppt_x</p:attrName>
                                        </p:attrNameLst>
                                      </p:cBhvr>
                                      <p:tavLst>
                                        <p:tav tm="0">
                                          <p:val>
                                            <p:strVal val="#ppt_x"/>
                                          </p:val>
                                        </p:tav>
                                        <p:tav tm="100000">
                                          <p:val>
                                            <p:strVal val="#ppt_x"/>
                                          </p:val>
                                        </p:tav>
                                      </p:tavLst>
                                    </p:anim>
                                    <p:anim calcmode="lin" valueType="num">
                                      <p:cBhvr additive="base">
                                        <p:cTn id="58" dur="500" fill="hold"/>
                                        <p:tgtEl>
                                          <p:spTgt spid="3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anim calcmode="lin" valueType="num">
                                      <p:cBhvr additive="base">
                                        <p:cTn id="61" dur="500" fill="hold"/>
                                        <p:tgtEl>
                                          <p:spTgt spid="33"/>
                                        </p:tgtEl>
                                        <p:attrNameLst>
                                          <p:attrName>ppt_x</p:attrName>
                                        </p:attrNameLst>
                                      </p:cBhvr>
                                      <p:tavLst>
                                        <p:tav tm="0">
                                          <p:val>
                                            <p:strVal val="#ppt_x"/>
                                          </p:val>
                                        </p:tav>
                                        <p:tav tm="100000">
                                          <p:val>
                                            <p:strVal val="#ppt_x"/>
                                          </p:val>
                                        </p:tav>
                                      </p:tavLst>
                                    </p:anim>
                                    <p:anim calcmode="lin" valueType="num">
                                      <p:cBhvr additive="base">
                                        <p:cTn id="62" dur="500" fill="hold"/>
                                        <p:tgtEl>
                                          <p:spTgt spid="33"/>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ppt_x"/>
                                          </p:val>
                                        </p:tav>
                                        <p:tav tm="100000">
                                          <p:val>
                                            <p:strVal val="#ppt_x"/>
                                          </p:val>
                                        </p:tav>
                                      </p:tavLst>
                                    </p:anim>
                                    <p:anim calcmode="lin" valueType="num">
                                      <p:cBhvr additive="base">
                                        <p:cTn id="70" dur="500" fill="hold"/>
                                        <p:tgtEl>
                                          <p:spTgt spid="8"/>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par>
                                <p:cTn id="75" presetID="2" presetClass="entr" presetSubtype="4" fill="hold" grpId="0" nodeType="with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par>
                                <p:cTn id="79" presetID="1" presetClass="entr" presetSubtype="0" fill="hold" grpId="0" nodeType="withEffect">
                                  <p:stCondLst>
                                    <p:cond delay="0"/>
                                  </p:stCondLst>
                                  <p:childTnLst>
                                    <p:set>
                                      <p:cBhvr>
                                        <p:cTn id="80" dur="1" fill="hold">
                                          <p:stCondLst>
                                            <p:cond delay="0"/>
                                          </p:stCondLst>
                                        </p:cTn>
                                        <p:tgtEl>
                                          <p:spTgt spid="3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26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P spid="5" grpId="0" animBg="1"/>
      <p:bldP spid="11269" grpId="0" animBg="1"/>
      <p:bldP spid="2" grpId="0" animBg="1"/>
      <p:bldP spid="12" grpId="0" animBg="1"/>
      <p:bldP spid="9" grpId="0"/>
      <p:bldP spid="22" grpId="0"/>
      <p:bldP spid="26" grpId="0"/>
      <p:bldP spid="19" grpId="0"/>
      <p:bldP spid="30" grpId="0"/>
      <p:bldP spid="32" grpId="0"/>
      <p:bldP spid="24" grpId="0"/>
      <p:bldP spid="29" grpId="0"/>
      <p:bldP spid="36" grpId="0"/>
      <p:bldP spid="3" grpId="0"/>
      <p:bldP spid="37" grpId="0"/>
      <p:bldP spid="38" grpId="0" animBg="1"/>
      <p:bldP spid="4" grpId="0" animBg="1"/>
      <p:bldP spid="39"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1505F1E7-FB19-56DB-A329-4E03172F40A6}"/>
              </a:ext>
            </a:extLst>
          </p:cNvPr>
          <p:cNvSpPr>
            <a:spLocks noGrp="1" noChangeArrowheads="1"/>
          </p:cNvSpPr>
          <p:nvPr>
            <p:ph type="title" idx="4294967295"/>
          </p:nvPr>
        </p:nvSpPr>
        <p:spPr>
          <a:xfrm>
            <a:off x="2100263" y="-131611"/>
            <a:ext cx="8229600" cy="914400"/>
          </a:xfrm>
        </p:spPr>
        <p:txBody>
          <a:bodyPr/>
          <a:lstStyle/>
          <a:p>
            <a:pPr algn="ctr" eaLnBrk="1" hangingPunct="1"/>
            <a:r>
              <a:rPr lang="en-US" altLang="en-US" sz="3200" b="1" dirty="0">
                <a:solidFill>
                  <a:srgbClr val="5B5B98"/>
                </a:solidFill>
                <a:cs typeface="Arial" panose="020B0604020202020204" pitchFamily="34" charset="0"/>
              </a:rPr>
              <a:t>Elution profiles for Ca, Mg, Ba, Sr, and Ra</a:t>
            </a:r>
          </a:p>
        </p:txBody>
      </p:sp>
      <p:pic>
        <p:nvPicPr>
          <p:cNvPr id="27651" name="Immagine 5">
            <a:extLst>
              <a:ext uri="{FF2B5EF4-FFF2-40B4-BE49-F238E27FC236}">
                <a16:creationId xmlns:a16="http://schemas.microsoft.com/office/drawing/2014/main" id="{5252A738-DF2F-0ADB-4C73-8F746A10D1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0989" y="849313"/>
            <a:ext cx="5896866"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Immagine 9">
            <a:extLst>
              <a:ext uri="{FF2B5EF4-FFF2-40B4-BE49-F238E27FC236}">
                <a16:creationId xmlns:a16="http://schemas.microsoft.com/office/drawing/2014/main" id="{D27BBD96-9C6B-C0FB-401E-AF68A3C7813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91176" y="3886201"/>
            <a:ext cx="5675828" cy="275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7BECE39-9FDD-8F5A-5C2B-2613699C4966}"/>
              </a:ext>
            </a:extLst>
          </p:cNvPr>
          <p:cNvSpPr txBox="1"/>
          <p:nvPr/>
        </p:nvSpPr>
        <p:spPr>
          <a:xfrm>
            <a:off x="1066800" y="1201737"/>
            <a:ext cx="3733800" cy="1938992"/>
          </a:xfrm>
          <a:prstGeom prst="rect">
            <a:avLst/>
          </a:prstGeom>
          <a:noFill/>
        </p:spPr>
        <p:txBody>
          <a:bodyPr>
            <a:spAutoFit/>
          </a:bodyPr>
          <a:lstStyle/>
          <a:p>
            <a:pPr algn="ctr">
              <a:defRPr/>
            </a:pPr>
            <a:r>
              <a:rPr lang="en-US" sz="2000" b="1" dirty="0"/>
              <a:t>Cationic exchange resin</a:t>
            </a:r>
          </a:p>
          <a:p>
            <a:pPr algn="ctr">
              <a:defRPr/>
            </a:pPr>
            <a:endParaRPr lang="en-US" sz="2000" b="1" dirty="0"/>
          </a:p>
          <a:p>
            <a:pPr marL="285750" indent="-285750">
              <a:buFont typeface="Arial" pitchFamily="34" charset="0"/>
              <a:buChar char="•"/>
              <a:defRPr/>
            </a:pPr>
            <a:r>
              <a:rPr lang="en-US" sz="2000" dirty="0"/>
              <a:t>high efficiency removal for Ca and Mg  &gt;99,7 %</a:t>
            </a:r>
          </a:p>
          <a:p>
            <a:pPr marL="285750" indent="-285750">
              <a:buFont typeface="Arial" pitchFamily="34" charset="0"/>
              <a:buChar char="•"/>
              <a:defRPr/>
            </a:pPr>
            <a:r>
              <a:rPr lang="en-US" sz="2000" dirty="0"/>
              <a:t>Good separation for </a:t>
            </a:r>
            <a:r>
              <a:rPr lang="en-US" sz="2000" dirty="0" err="1"/>
              <a:t>Sr</a:t>
            </a:r>
            <a:r>
              <a:rPr lang="en-US" sz="2000" dirty="0"/>
              <a:t> 96.6 %</a:t>
            </a:r>
          </a:p>
          <a:p>
            <a:pPr marL="285750" indent="-285750">
              <a:buFont typeface="Arial" pitchFamily="34" charset="0"/>
              <a:buChar char="•"/>
              <a:defRPr/>
            </a:pPr>
            <a:r>
              <a:rPr lang="en-US" sz="2000" dirty="0"/>
              <a:t>Poor for Ba</a:t>
            </a:r>
          </a:p>
        </p:txBody>
      </p:sp>
      <p:sp>
        <p:nvSpPr>
          <p:cNvPr id="6" name="TextBox 5">
            <a:extLst>
              <a:ext uri="{FF2B5EF4-FFF2-40B4-BE49-F238E27FC236}">
                <a16:creationId xmlns:a16="http://schemas.microsoft.com/office/drawing/2014/main" id="{F1531901-3BFA-775F-18FA-FF0D4F09D339}"/>
              </a:ext>
            </a:extLst>
          </p:cNvPr>
          <p:cNvSpPr txBox="1"/>
          <p:nvPr/>
        </p:nvSpPr>
        <p:spPr>
          <a:xfrm>
            <a:off x="1154127" y="4038600"/>
            <a:ext cx="4048096" cy="1938992"/>
          </a:xfrm>
          <a:prstGeom prst="rect">
            <a:avLst/>
          </a:prstGeom>
          <a:noFill/>
        </p:spPr>
        <p:txBody>
          <a:bodyPr wrap="none">
            <a:spAutoFit/>
          </a:bodyPr>
          <a:lstStyle/>
          <a:p>
            <a:pPr algn="ctr">
              <a:defRPr/>
            </a:pPr>
            <a:r>
              <a:rPr lang="en-US" sz="2000" b="1" dirty="0" err="1"/>
              <a:t>Sr</a:t>
            </a:r>
            <a:r>
              <a:rPr lang="en-US" sz="2000" b="1" dirty="0"/>
              <a:t> Resin</a:t>
            </a:r>
          </a:p>
          <a:p>
            <a:pPr algn="ctr">
              <a:defRPr/>
            </a:pPr>
            <a:endParaRPr lang="en-US" sz="2000" b="1" dirty="0"/>
          </a:p>
          <a:p>
            <a:pPr marL="285750" indent="-285750">
              <a:buFont typeface="Arial" pitchFamily="34" charset="0"/>
              <a:buChar char="•"/>
              <a:defRPr/>
            </a:pPr>
            <a:r>
              <a:rPr lang="en-US" sz="2000" dirty="0"/>
              <a:t>Improves </a:t>
            </a:r>
            <a:r>
              <a:rPr lang="en-US" sz="2000" dirty="0" err="1"/>
              <a:t>Sr</a:t>
            </a:r>
            <a:r>
              <a:rPr lang="en-US" sz="2000" dirty="0"/>
              <a:t> separation to &gt;99 %</a:t>
            </a:r>
          </a:p>
          <a:p>
            <a:pPr marL="285750" indent="-285750">
              <a:buFont typeface="Arial" pitchFamily="34" charset="0"/>
              <a:buChar char="•"/>
              <a:defRPr/>
            </a:pPr>
            <a:r>
              <a:rPr lang="en-US" sz="2000" dirty="0"/>
              <a:t>Increases Ba separation to &gt;95 %</a:t>
            </a:r>
          </a:p>
          <a:p>
            <a:pPr marL="285750" indent="-285750">
              <a:buFont typeface="Arial" pitchFamily="34" charset="0"/>
              <a:buChar char="•"/>
              <a:defRPr/>
            </a:pPr>
            <a:r>
              <a:rPr lang="en-US" sz="2000" dirty="0"/>
              <a:t>Rinse with 3M HNO</a:t>
            </a:r>
            <a:r>
              <a:rPr lang="en-US" sz="2000" baseline="-25000" dirty="0"/>
              <a:t>3</a:t>
            </a:r>
            <a:r>
              <a:rPr lang="en-US" sz="2000" dirty="0"/>
              <a:t> complete the</a:t>
            </a:r>
          </a:p>
          <a:p>
            <a:pPr>
              <a:defRPr/>
            </a:pPr>
            <a:r>
              <a:rPr lang="en-US" sz="2000" dirty="0"/>
              <a:t>    Ra recovery</a:t>
            </a:r>
          </a:p>
        </p:txBody>
      </p:sp>
      <p:sp>
        <p:nvSpPr>
          <p:cNvPr id="27655" name="TextBox 2">
            <a:extLst>
              <a:ext uri="{FF2B5EF4-FFF2-40B4-BE49-F238E27FC236}">
                <a16:creationId xmlns:a16="http://schemas.microsoft.com/office/drawing/2014/main" id="{C171EF15-5846-8161-5150-BD99C273805C}"/>
              </a:ext>
            </a:extLst>
          </p:cNvPr>
          <p:cNvSpPr txBox="1">
            <a:spLocks noChangeArrowheads="1"/>
          </p:cNvSpPr>
          <p:nvPr/>
        </p:nvSpPr>
        <p:spPr bwMode="auto">
          <a:xfrm>
            <a:off x="6958013" y="2197893"/>
            <a:ext cx="804862" cy="2460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dirty="0"/>
              <a:t>2.5M HCl</a:t>
            </a:r>
          </a:p>
        </p:txBody>
      </p:sp>
      <p:sp>
        <p:nvSpPr>
          <p:cNvPr id="27656" name="TextBox 10">
            <a:extLst>
              <a:ext uri="{FF2B5EF4-FFF2-40B4-BE49-F238E27FC236}">
                <a16:creationId xmlns:a16="http://schemas.microsoft.com/office/drawing/2014/main" id="{53A47BF1-1A58-38D5-1303-E1A90A5C47DC}"/>
              </a:ext>
            </a:extLst>
          </p:cNvPr>
          <p:cNvSpPr txBox="1">
            <a:spLocks noChangeArrowheads="1"/>
          </p:cNvSpPr>
          <p:nvPr/>
        </p:nvSpPr>
        <p:spPr bwMode="auto">
          <a:xfrm>
            <a:off x="6958013" y="2577005"/>
            <a:ext cx="804862" cy="2460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dirty="0"/>
              <a:t>4M HNO</a:t>
            </a:r>
            <a:r>
              <a:rPr lang="en-US" altLang="en-US" sz="1000" baseline="-25000" dirty="0"/>
              <a:t>3</a:t>
            </a:r>
          </a:p>
        </p:txBody>
      </p:sp>
      <p:sp>
        <p:nvSpPr>
          <p:cNvPr id="27657" name="TextBox 11">
            <a:extLst>
              <a:ext uri="{FF2B5EF4-FFF2-40B4-BE49-F238E27FC236}">
                <a16:creationId xmlns:a16="http://schemas.microsoft.com/office/drawing/2014/main" id="{BCAD5B1D-AAE0-4092-D79E-C21DB2CC8054}"/>
              </a:ext>
            </a:extLst>
          </p:cNvPr>
          <p:cNvSpPr txBox="1">
            <a:spLocks noChangeArrowheads="1"/>
          </p:cNvSpPr>
          <p:nvPr/>
        </p:nvSpPr>
        <p:spPr bwMode="auto">
          <a:xfrm>
            <a:off x="7008020" y="4846637"/>
            <a:ext cx="730250" cy="2460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dirty="0"/>
              <a:t>4M HNO</a:t>
            </a:r>
            <a:r>
              <a:rPr lang="en-US" altLang="en-US" sz="1000" baseline="-25000" dirty="0"/>
              <a:t>3</a:t>
            </a:r>
          </a:p>
        </p:txBody>
      </p:sp>
      <p:sp>
        <p:nvSpPr>
          <p:cNvPr id="27658" name="TextBox 12">
            <a:extLst>
              <a:ext uri="{FF2B5EF4-FFF2-40B4-BE49-F238E27FC236}">
                <a16:creationId xmlns:a16="http://schemas.microsoft.com/office/drawing/2014/main" id="{34204775-AE07-4781-3BDA-07CBB4210F47}"/>
              </a:ext>
            </a:extLst>
          </p:cNvPr>
          <p:cNvSpPr txBox="1">
            <a:spLocks noChangeArrowheads="1"/>
          </p:cNvSpPr>
          <p:nvPr/>
        </p:nvSpPr>
        <p:spPr bwMode="auto">
          <a:xfrm>
            <a:off x="6995319" y="5262563"/>
            <a:ext cx="730250" cy="2460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000"/>
              <a:t>3M HNO</a:t>
            </a:r>
            <a:r>
              <a:rPr lang="en-US" altLang="en-US" sz="1000" baseline="-25000"/>
              <a:t>3</a:t>
            </a:r>
          </a:p>
        </p:txBody>
      </p:sp>
      <p:sp>
        <p:nvSpPr>
          <p:cNvPr id="27659" name="Date Placeholder 2">
            <a:extLst>
              <a:ext uri="{FF2B5EF4-FFF2-40B4-BE49-F238E27FC236}">
                <a16:creationId xmlns:a16="http://schemas.microsoft.com/office/drawing/2014/main" id="{45B1FCC6-2AD6-3286-3CAD-D1481FADB05A}"/>
              </a:ext>
            </a:extLst>
          </p:cNvPr>
          <p:cNvSpPr>
            <a:spLocks noGrp="1"/>
          </p:cNvSpPr>
          <p:nvPr>
            <p:ph type="dt" sz="quarter" idx="10"/>
          </p:nvPr>
        </p:nvSpPr>
        <p:spPr>
          <a:xfrm>
            <a:off x="365125" y="6377291"/>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2B3D806-2427-4F54-9CF3-286718B1CDA4}" type="datetime1">
              <a:rPr lang="en-US" altLang="en-US" smtClean="0"/>
              <a:pPr eaLnBrk="1" hangingPunct="1"/>
              <a:t>9/23/2022</a:t>
            </a:fld>
            <a:endParaRPr lang="en-US" altLang="en-US" dirty="0"/>
          </a:p>
        </p:txBody>
      </p:sp>
      <p:sp>
        <p:nvSpPr>
          <p:cNvPr id="27661" name="Slide Number Placeholder 4">
            <a:extLst>
              <a:ext uri="{FF2B5EF4-FFF2-40B4-BE49-F238E27FC236}">
                <a16:creationId xmlns:a16="http://schemas.microsoft.com/office/drawing/2014/main" id="{9349CF31-7724-7296-2C99-4C9AD4C5C78F}"/>
              </a:ext>
            </a:extLst>
          </p:cNvPr>
          <p:cNvSpPr>
            <a:spLocks noGrp="1"/>
          </p:cNvSpPr>
          <p:nvPr>
            <p:ph type="sldNum" sz="quarter" idx="12"/>
          </p:nvPr>
        </p:nvSpPr>
        <p:spPr>
          <a:xfrm>
            <a:off x="9834563" y="6321728"/>
            <a:ext cx="2133600" cy="476250"/>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581962-1596-46E2-89A7-3233FEBC3AC3}" type="slidenum">
              <a:rPr lang="en-US" altLang="en-US"/>
              <a:pPr eaLnBrk="1" hangingPunct="1"/>
              <a:t>44</a:t>
            </a:fld>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FE2DC69-6D22-AA51-4E19-92D8DE80300D}"/>
              </a:ext>
            </a:extLst>
          </p:cNvPr>
          <p:cNvSpPr>
            <a:spLocks noGrp="1" noChangeArrowheads="1"/>
          </p:cNvSpPr>
          <p:nvPr>
            <p:ph type="title" idx="4294967295"/>
          </p:nvPr>
        </p:nvSpPr>
        <p:spPr>
          <a:xfrm>
            <a:off x="1981200" y="274638"/>
            <a:ext cx="8229600" cy="639762"/>
          </a:xfrm>
        </p:spPr>
        <p:txBody>
          <a:bodyPr/>
          <a:lstStyle/>
          <a:p>
            <a:pPr algn="ctr" eaLnBrk="1" hangingPunct="1"/>
            <a:r>
              <a:rPr lang="it-IT" altLang="en-US" sz="3200" b="1" dirty="0">
                <a:solidFill>
                  <a:srgbClr val="5B5B98"/>
                </a:solidFill>
                <a:ea typeface="+mn-ea"/>
                <a:cs typeface="Arial" charset="0"/>
              </a:rPr>
              <a:t>Method performance</a:t>
            </a:r>
            <a:endParaRPr lang="en-US" altLang="en-US" sz="3200" b="1" dirty="0">
              <a:solidFill>
                <a:srgbClr val="5B5B98"/>
              </a:solidFill>
              <a:ea typeface="+mn-ea"/>
              <a:cs typeface="Arial" charset="0"/>
            </a:endParaRPr>
          </a:p>
        </p:txBody>
      </p:sp>
      <p:sp>
        <p:nvSpPr>
          <p:cNvPr id="2" name="Rectangle 5">
            <a:extLst>
              <a:ext uri="{FF2B5EF4-FFF2-40B4-BE49-F238E27FC236}">
                <a16:creationId xmlns:a16="http://schemas.microsoft.com/office/drawing/2014/main" id="{04223C70-2D40-CD04-DAFA-DB6E356C5180}"/>
              </a:ext>
            </a:extLst>
          </p:cNvPr>
          <p:cNvSpPr>
            <a:spLocks noChangeArrowheads="1"/>
          </p:cNvSpPr>
          <p:nvPr/>
        </p:nvSpPr>
        <p:spPr bwMode="auto">
          <a:xfrm>
            <a:off x="1149350" y="1382286"/>
            <a:ext cx="9820275" cy="4093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buFont typeface="Arial" pitchFamily="34" charset="0"/>
              <a:buChar char="•"/>
              <a:defRPr/>
            </a:pPr>
            <a:r>
              <a:rPr lang="en-US" sz="2000" dirty="0"/>
              <a:t>The developed method resulted to be relatively fast and economic then suitable for the measurement of large number samples</a:t>
            </a:r>
          </a:p>
          <a:p>
            <a:pPr marL="285750" indent="-285750" algn="just">
              <a:buFont typeface="Arial" pitchFamily="34" charset="0"/>
              <a:buChar char="•"/>
              <a:defRPr/>
            </a:pPr>
            <a:endParaRPr lang="en-US" sz="2000" dirty="0"/>
          </a:p>
          <a:p>
            <a:pPr marL="285750" indent="-285750" algn="just">
              <a:buFont typeface="Arial" pitchFamily="34" charset="0"/>
              <a:buChar char="•"/>
              <a:defRPr/>
            </a:pPr>
            <a:r>
              <a:rPr lang="en-US" sz="2000" dirty="0"/>
              <a:t>An excellent  sensitivity was achieved. </a:t>
            </a:r>
            <a:r>
              <a:rPr lang="en-US" sz="2000" b="1" dirty="0"/>
              <a:t>DL = 2*10</a:t>
            </a:r>
            <a:r>
              <a:rPr lang="en-US" sz="2000" b="1" baseline="30000" dirty="0"/>
              <a:t>-18</a:t>
            </a:r>
            <a:r>
              <a:rPr lang="en-US" sz="2000" b="1" dirty="0"/>
              <a:t> g mL</a:t>
            </a:r>
            <a:r>
              <a:rPr lang="en-US" sz="2000" b="1" baseline="30000" dirty="0"/>
              <a:t>-1</a:t>
            </a:r>
            <a:r>
              <a:rPr lang="en-US" sz="2000" b="1" dirty="0"/>
              <a:t> </a:t>
            </a:r>
            <a:r>
              <a:rPr lang="en-US" sz="2000" dirty="0"/>
              <a:t>(25 mL sample) thank to the improvements in the separation and pre-concentration techniques (PF=50) </a:t>
            </a:r>
          </a:p>
          <a:p>
            <a:pPr marL="285750" indent="-285750" algn="just">
              <a:buFont typeface="Arial" pitchFamily="34" charset="0"/>
              <a:buChar char="•"/>
              <a:defRPr/>
            </a:pPr>
            <a:endParaRPr lang="en-US" sz="2000" dirty="0"/>
          </a:p>
          <a:p>
            <a:pPr marL="285750" indent="-285750" algn="just">
              <a:buFont typeface="Arial" pitchFamily="34" charset="0"/>
              <a:buChar char="•"/>
              <a:defRPr/>
            </a:pPr>
            <a:r>
              <a:rPr lang="en-US" sz="2000" dirty="0"/>
              <a:t>The Ra recovery was completely satisfactory </a:t>
            </a:r>
            <a:r>
              <a:rPr lang="en-US" sz="2000" b="1" dirty="0"/>
              <a:t>R</a:t>
            </a:r>
            <a:r>
              <a:rPr lang="en-US" sz="2000" b="1" baseline="-25000" dirty="0"/>
              <a:t>E</a:t>
            </a:r>
            <a:r>
              <a:rPr lang="en-US" sz="2000" dirty="0"/>
              <a:t>= </a:t>
            </a:r>
            <a:r>
              <a:rPr lang="en-US" sz="2000" b="1" dirty="0"/>
              <a:t>(100±3) %</a:t>
            </a:r>
          </a:p>
          <a:p>
            <a:pPr algn="just">
              <a:defRPr/>
            </a:pPr>
            <a:endParaRPr lang="en-US" sz="2000" dirty="0"/>
          </a:p>
          <a:p>
            <a:pPr marL="285750" indent="-285750" algn="just">
              <a:buFont typeface="Arial" pitchFamily="34" charset="0"/>
              <a:buChar char="•"/>
              <a:defRPr/>
            </a:pPr>
            <a:r>
              <a:rPr lang="en-US" sz="2000" dirty="0"/>
              <a:t>The method has proved to be reliable, reproducible and robust</a:t>
            </a:r>
          </a:p>
          <a:p>
            <a:pPr algn="just">
              <a:defRPr/>
            </a:pPr>
            <a:endParaRPr lang="en-US" sz="2000" dirty="0"/>
          </a:p>
          <a:p>
            <a:pPr algn="just">
              <a:defRPr/>
            </a:pPr>
            <a:r>
              <a:rPr lang="en-US" sz="2000" b="1" dirty="0"/>
              <a:t>The proposed methodic allowed the reliable measurements of the </a:t>
            </a:r>
            <a:r>
              <a:rPr lang="en-US" sz="2000" b="1" baseline="30000" dirty="0"/>
              <a:t>226</a:t>
            </a:r>
            <a:r>
              <a:rPr lang="en-US" sz="2000" b="1" dirty="0"/>
              <a:t>Ra concentration in the different sites of LNGS and the Ra time series analysis </a:t>
            </a:r>
          </a:p>
          <a:p>
            <a:pPr algn="just">
              <a:defRPr/>
            </a:pPr>
            <a:endParaRPr lang="en-US" sz="2000" dirty="0"/>
          </a:p>
        </p:txBody>
      </p:sp>
      <p:sp>
        <p:nvSpPr>
          <p:cNvPr id="28676" name="Date Placeholder 2">
            <a:extLst>
              <a:ext uri="{FF2B5EF4-FFF2-40B4-BE49-F238E27FC236}">
                <a16:creationId xmlns:a16="http://schemas.microsoft.com/office/drawing/2014/main" id="{F9DA0656-2BD6-0445-EEB7-F2B475DBA7CD}"/>
              </a:ext>
            </a:extLst>
          </p:cNvPr>
          <p:cNvSpPr>
            <a:spLocks noGrp="1"/>
          </p:cNvSpPr>
          <p:nvPr>
            <p:ph type="dt" sz="quarter" idx="10"/>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FA681A-C8DB-4A04-B7F9-BF813FF33A3C}" type="datetime1">
              <a:rPr lang="en-US" altLang="en-US" smtClean="0"/>
              <a:pPr eaLnBrk="1" hangingPunct="1"/>
              <a:t>9/23/2022</a:t>
            </a:fld>
            <a:endParaRPr lang="en-US" altLang="en-US"/>
          </a:p>
        </p:txBody>
      </p:sp>
      <p:sp>
        <p:nvSpPr>
          <p:cNvPr id="28678" name="Slide Number Placeholder 4">
            <a:extLst>
              <a:ext uri="{FF2B5EF4-FFF2-40B4-BE49-F238E27FC236}">
                <a16:creationId xmlns:a16="http://schemas.microsoft.com/office/drawing/2014/main" id="{829FA526-EC2E-C4E7-A196-110BB6247EBF}"/>
              </a:ext>
            </a:extLst>
          </p:cNvPr>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63082DB-1495-4854-9091-43A3450AAEB0}" type="slidenum">
              <a:rPr lang="en-US" altLang="en-US"/>
              <a:pPr eaLnBrk="1" hangingPunct="1"/>
              <a:t>45</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83CBD6-A052-3A4F-662D-E0DCDB395A21}"/>
              </a:ext>
            </a:extLst>
          </p:cNvPr>
          <p:cNvSpPr txBox="1">
            <a:spLocks noChangeArrowheads="1"/>
          </p:cNvSpPr>
          <p:nvPr/>
        </p:nvSpPr>
        <p:spPr bwMode="auto">
          <a:xfrm>
            <a:off x="1123262" y="175544"/>
            <a:ext cx="994548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000" b="1" dirty="0">
                <a:solidFill>
                  <a:srgbClr val="0070C0"/>
                </a:solidFill>
                <a:cs typeface="Arial" panose="020B0604020202020204" pitchFamily="34" charset="0"/>
              </a:rPr>
              <a:t>Future ICP-MS LNGS facility development</a:t>
            </a:r>
          </a:p>
          <a:p>
            <a:pPr algn="ctr" eaLnBrk="1" hangingPunct="1"/>
            <a:r>
              <a:rPr lang="en-US" altLang="en-US" sz="3000" b="1" dirty="0">
                <a:solidFill>
                  <a:srgbClr val="0070C0"/>
                </a:solidFill>
                <a:cs typeface="Arial" panose="020B0604020202020204" pitchFamily="34" charset="0"/>
              </a:rPr>
              <a:t> Laser Ablation-triple quadrupole -ICP-MS installation</a:t>
            </a:r>
          </a:p>
        </p:txBody>
      </p:sp>
      <p:sp>
        <p:nvSpPr>
          <p:cNvPr id="3" name="CasellaDiTesto 2">
            <a:extLst>
              <a:ext uri="{FF2B5EF4-FFF2-40B4-BE49-F238E27FC236}">
                <a16:creationId xmlns:a16="http://schemas.microsoft.com/office/drawing/2014/main" id="{B2149C35-F14A-9C46-A39B-298D9B7A8ACC}"/>
              </a:ext>
            </a:extLst>
          </p:cNvPr>
          <p:cNvSpPr txBox="1"/>
          <p:nvPr/>
        </p:nvSpPr>
        <p:spPr>
          <a:xfrm>
            <a:off x="387928" y="2141478"/>
            <a:ext cx="6096000" cy="2462213"/>
          </a:xfrm>
          <a:prstGeom prst="rect">
            <a:avLst/>
          </a:prstGeom>
          <a:noFill/>
        </p:spPr>
        <p:txBody>
          <a:bodyPr wrap="square" rtlCol="0">
            <a:spAutoFit/>
          </a:bodyPr>
          <a:lstStyle/>
          <a:p>
            <a:pPr marL="342900" indent="-342900" algn="just">
              <a:buFont typeface="Arial" panose="020B0604020202020204" pitchFamily="34" charset="0"/>
              <a:buChar char="•"/>
            </a:pPr>
            <a:r>
              <a:rPr lang="it-IT" sz="2200" dirty="0">
                <a:latin typeface="Arial" panose="020B0604020202020204" pitchFamily="34" charset="0"/>
                <a:cs typeface="Arial" panose="020B0604020202020204" pitchFamily="34" charset="0"/>
              </a:rPr>
              <a:t>Next </a:t>
            </a:r>
            <a:r>
              <a:rPr lang="it-IT" sz="2200" dirty="0" err="1">
                <a:latin typeface="Arial" panose="020B0604020202020204" pitchFamily="34" charset="0"/>
                <a:cs typeface="Arial" panose="020B0604020202020204" pitchFamily="34" charset="0"/>
              </a:rPr>
              <a:t>months</a:t>
            </a:r>
            <a:r>
              <a:rPr lang="it-IT" sz="2200" dirty="0">
                <a:latin typeface="Arial" panose="020B0604020202020204" pitchFamily="34" charset="0"/>
                <a:cs typeface="Arial" panose="020B0604020202020204" pitchFamily="34" charset="0"/>
              </a:rPr>
              <a:t>: the trade for </a:t>
            </a:r>
            <a:r>
              <a:rPr lang="it-IT" sz="2200" b="1" dirty="0">
                <a:latin typeface="Arial" panose="020B0604020202020204" pitchFamily="34" charset="0"/>
                <a:cs typeface="Arial" panose="020B0604020202020204" pitchFamily="34" charset="0"/>
              </a:rPr>
              <a:t>triple quadrupole ICP-MS </a:t>
            </a:r>
            <a:r>
              <a:rPr lang="it-IT" sz="2200" dirty="0" err="1">
                <a:latin typeface="Arial" panose="020B0604020202020204" pitchFamily="34" charset="0"/>
                <a:cs typeface="Arial" panose="020B0604020202020204" pitchFamily="34" charset="0"/>
              </a:rPr>
              <a:t>purchase</a:t>
            </a:r>
            <a:r>
              <a:rPr lang="it-IT" sz="2200" dirty="0">
                <a:latin typeface="Arial" panose="020B0604020202020204" pitchFamily="34" charset="0"/>
                <a:cs typeface="Arial" panose="020B0604020202020204" pitchFamily="34" charset="0"/>
              </a:rPr>
              <a:t> </a:t>
            </a:r>
            <a:r>
              <a:rPr lang="it-IT" sz="2200" dirty="0" err="1">
                <a:latin typeface="Arial" panose="020B0604020202020204" pitchFamily="34" charset="0"/>
                <a:cs typeface="Arial" panose="020B0604020202020204" pitchFamily="34" charset="0"/>
              </a:rPr>
              <a:t>will</a:t>
            </a:r>
            <a:r>
              <a:rPr lang="it-IT" sz="2200" dirty="0">
                <a:latin typeface="Arial" panose="020B0604020202020204" pitchFamily="34" charset="0"/>
                <a:cs typeface="Arial" panose="020B0604020202020204" pitchFamily="34" charset="0"/>
              </a:rPr>
              <a:t> start.  </a:t>
            </a:r>
            <a:r>
              <a:rPr lang="it-IT" sz="2200" dirty="0" err="1">
                <a:latin typeface="Arial" panose="020B0604020202020204" pitchFamily="34" charset="0"/>
                <a:cs typeface="Arial" panose="020B0604020202020204" pitchFamily="34" charset="0"/>
              </a:rPr>
              <a:t>It</a:t>
            </a:r>
            <a:r>
              <a:rPr lang="it-IT" sz="2200" dirty="0">
                <a:latin typeface="Arial" panose="020B0604020202020204" pitchFamily="34" charset="0"/>
                <a:cs typeface="Arial" panose="020B0604020202020204" pitchFamily="34" charset="0"/>
              </a:rPr>
              <a:t> </a:t>
            </a:r>
            <a:r>
              <a:rPr lang="it-IT" sz="2200" dirty="0" err="1">
                <a:latin typeface="Arial" panose="020B0604020202020204" pitchFamily="34" charset="0"/>
                <a:cs typeface="Arial" panose="020B0604020202020204" pitchFamily="34" charset="0"/>
              </a:rPr>
              <a:t>will</a:t>
            </a:r>
            <a:r>
              <a:rPr lang="it-IT" sz="2200" dirty="0">
                <a:latin typeface="Arial" panose="020B0604020202020204" pitchFamily="34" charset="0"/>
                <a:cs typeface="Arial" panose="020B0604020202020204" pitchFamily="34" charset="0"/>
              </a:rPr>
              <a:t> be </a:t>
            </a:r>
            <a:r>
              <a:rPr lang="it-IT" sz="2200" dirty="0" err="1">
                <a:latin typeface="Arial" panose="020B0604020202020204" pitchFamily="34" charset="0"/>
                <a:cs typeface="Arial" panose="020B0604020202020204" pitchFamily="34" charset="0"/>
              </a:rPr>
              <a:t>equipped</a:t>
            </a:r>
            <a:r>
              <a:rPr lang="it-IT" sz="2200" dirty="0">
                <a:latin typeface="Arial" panose="020B0604020202020204" pitchFamily="34" charset="0"/>
                <a:cs typeface="Arial" panose="020B0604020202020204" pitchFamily="34" charset="0"/>
              </a:rPr>
              <a:t> with Laser </a:t>
            </a:r>
            <a:r>
              <a:rPr lang="it-IT" sz="2200" dirty="0" err="1">
                <a:latin typeface="Arial" panose="020B0604020202020204" pitchFamily="34" charset="0"/>
                <a:cs typeface="Arial" panose="020B0604020202020204" pitchFamily="34" charset="0"/>
              </a:rPr>
              <a:t>Ablation</a:t>
            </a:r>
            <a:r>
              <a:rPr lang="it-IT" sz="2200" dirty="0">
                <a:latin typeface="Arial" panose="020B0604020202020204" pitchFamily="34" charset="0"/>
                <a:cs typeface="Arial" panose="020B0604020202020204" pitchFamily="34" charset="0"/>
              </a:rPr>
              <a:t> System for </a:t>
            </a:r>
            <a:r>
              <a:rPr lang="it-IT" sz="2200" b="1" dirty="0" err="1">
                <a:latin typeface="Arial" panose="020B0604020202020204" pitchFamily="34" charset="0"/>
                <a:cs typeface="Arial" panose="020B0604020202020204" pitchFamily="34" charset="0"/>
              </a:rPr>
              <a:t>direct</a:t>
            </a:r>
            <a:r>
              <a:rPr lang="it-IT" sz="2200" b="1" dirty="0">
                <a:latin typeface="Arial" panose="020B0604020202020204" pitchFamily="34" charset="0"/>
                <a:cs typeface="Arial" panose="020B0604020202020204" pitchFamily="34" charset="0"/>
              </a:rPr>
              <a:t> </a:t>
            </a:r>
            <a:r>
              <a:rPr lang="it-IT" sz="2200" b="1" dirty="0" err="1">
                <a:latin typeface="Arial" panose="020B0604020202020204" pitchFamily="34" charset="0"/>
                <a:cs typeface="Arial" panose="020B0604020202020204" pitchFamily="34" charset="0"/>
              </a:rPr>
              <a:t>measuring</a:t>
            </a:r>
            <a:r>
              <a:rPr lang="it-IT" sz="2200" b="1" dirty="0">
                <a:latin typeface="Arial" panose="020B0604020202020204" pitchFamily="34" charset="0"/>
                <a:cs typeface="Arial" panose="020B0604020202020204" pitchFamily="34" charset="0"/>
              </a:rPr>
              <a:t> of the </a:t>
            </a:r>
            <a:r>
              <a:rPr lang="it-IT" sz="2200" b="1" dirty="0" err="1">
                <a:latin typeface="Arial" panose="020B0604020202020204" pitchFamily="34" charset="0"/>
                <a:cs typeface="Arial" panose="020B0604020202020204" pitchFamily="34" charset="0"/>
              </a:rPr>
              <a:t>solid</a:t>
            </a:r>
            <a:r>
              <a:rPr lang="it-IT" sz="2200" b="1" dirty="0">
                <a:latin typeface="Arial" panose="020B0604020202020204" pitchFamily="34" charset="0"/>
                <a:cs typeface="Arial" panose="020B0604020202020204" pitchFamily="34" charset="0"/>
              </a:rPr>
              <a:t> sample. </a:t>
            </a:r>
          </a:p>
          <a:p>
            <a:pPr marL="342900" indent="-342900" algn="just">
              <a:buFont typeface="Arial" panose="020B0604020202020204" pitchFamily="34" charset="0"/>
              <a:buChar char="•"/>
            </a:pPr>
            <a:endParaRPr lang="it-IT" sz="2200" b="1"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r>
              <a:rPr lang="it-IT" sz="2200" b="1" dirty="0">
                <a:latin typeface="Arial" panose="020B0604020202020204" pitchFamily="34" charset="0"/>
                <a:cs typeface="Arial" panose="020B0604020202020204" pitchFamily="34" charset="0"/>
              </a:rPr>
              <a:t>Installation </a:t>
            </a:r>
            <a:r>
              <a:rPr lang="it-IT" sz="2200" b="1" dirty="0" err="1">
                <a:latin typeface="Arial" panose="020B0604020202020204" pitchFamily="34" charset="0"/>
                <a:cs typeface="Arial" panose="020B0604020202020204" pitchFamily="34" charset="0"/>
              </a:rPr>
              <a:t>will</a:t>
            </a:r>
            <a:r>
              <a:rPr lang="it-IT" sz="2200" b="1" dirty="0">
                <a:latin typeface="Arial" panose="020B0604020202020204" pitchFamily="34" charset="0"/>
                <a:cs typeface="Arial" panose="020B0604020202020204" pitchFamily="34" charset="0"/>
              </a:rPr>
              <a:t> be </a:t>
            </a:r>
            <a:r>
              <a:rPr lang="it-IT" sz="2200" b="1" dirty="0" err="1">
                <a:latin typeface="Arial" panose="020B0604020202020204" pitchFamily="34" charset="0"/>
                <a:cs typeface="Arial" panose="020B0604020202020204" pitchFamily="34" charset="0"/>
              </a:rPr>
              <a:t>completed</a:t>
            </a:r>
            <a:r>
              <a:rPr lang="it-IT" sz="2200" b="1" dirty="0">
                <a:latin typeface="Arial" panose="020B0604020202020204" pitchFamily="34" charset="0"/>
                <a:cs typeface="Arial" panose="020B0604020202020204" pitchFamily="34" charset="0"/>
              </a:rPr>
              <a:t> </a:t>
            </a:r>
            <a:r>
              <a:rPr lang="it-IT" sz="2200" b="1" dirty="0" err="1">
                <a:latin typeface="Arial" panose="020B0604020202020204" pitchFamily="34" charset="0"/>
                <a:cs typeface="Arial" panose="020B0604020202020204" pitchFamily="34" charset="0"/>
              </a:rPr>
              <a:t>within</a:t>
            </a:r>
            <a:r>
              <a:rPr lang="it-IT" sz="2200" b="1" dirty="0">
                <a:latin typeface="Arial" panose="020B0604020202020204" pitchFamily="34" charset="0"/>
                <a:cs typeface="Arial" panose="020B0604020202020204" pitchFamily="34" charset="0"/>
              </a:rPr>
              <a:t> </a:t>
            </a:r>
            <a:r>
              <a:rPr lang="it-IT" sz="2200" b="1" dirty="0" err="1">
                <a:latin typeface="Arial" panose="020B0604020202020204" pitchFamily="34" charset="0"/>
                <a:cs typeface="Arial" panose="020B0604020202020204" pitchFamily="34" charset="0"/>
              </a:rPr>
              <a:t>next</a:t>
            </a:r>
            <a:r>
              <a:rPr lang="it-IT" sz="2200" b="1" dirty="0">
                <a:latin typeface="Arial" panose="020B0604020202020204" pitchFamily="34" charset="0"/>
                <a:cs typeface="Arial" panose="020B0604020202020204" pitchFamily="34" charset="0"/>
              </a:rPr>
              <a:t> </a:t>
            </a:r>
            <a:r>
              <a:rPr lang="it-IT" sz="2200" b="1" dirty="0" err="1">
                <a:latin typeface="Arial" panose="020B0604020202020204" pitchFamily="34" charset="0"/>
                <a:cs typeface="Arial" panose="020B0604020202020204" pitchFamily="34" charset="0"/>
              </a:rPr>
              <a:t>year</a:t>
            </a:r>
            <a:endParaRPr lang="it-IT" sz="2200" b="1" dirty="0">
              <a:latin typeface="Arial" panose="020B0604020202020204" pitchFamily="34" charset="0"/>
              <a:cs typeface="Arial" panose="020B0604020202020204" pitchFamily="34" charset="0"/>
            </a:endParaRPr>
          </a:p>
        </p:txBody>
      </p:sp>
      <p:pic>
        <p:nvPicPr>
          <p:cNvPr id="4" name="Picture 2" descr="A schematic diagram of LA-ICP-MS technique (Silva, Tang, &amp; Rauch, 2013). |  Download Scientific Diagram">
            <a:extLst>
              <a:ext uri="{FF2B5EF4-FFF2-40B4-BE49-F238E27FC236}">
                <a16:creationId xmlns:a16="http://schemas.microsoft.com/office/drawing/2014/main" id="{E9DA594C-3B37-41FD-AD18-6618DD57C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8330" y="1487053"/>
            <a:ext cx="5414091" cy="33341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1">
            <a:extLst>
              <a:ext uri="{FF2B5EF4-FFF2-40B4-BE49-F238E27FC236}">
                <a16:creationId xmlns:a16="http://schemas.microsoft.com/office/drawing/2014/main" id="{C35AAB06-EBFB-09CA-5D11-ABD3CC93C5B0}"/>
              </a:ext>
            </a:extLst>
          </p:cNvPr>
          <p:cNvSpPr>
            <a:spLocks noChangeArrowheads="1"/>
          </p:cNvSpPr>
          <p:nvPr/>
        </p:nvSpPr>
        <p:spPr bwMode="auto">
          <a:xfrm>
            <a:off x="0" y="-812939"/>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a:ln>
                  <a:noFill/>
                </a:ln>
                <a:solidFill>
                  <a:srgbClr val="202124"/>
                </a:solidFill>
                <a:effectLst/>
                <a:latin typeface="inherit"/>
              </a:rPr>
              <a:t>The new system combines the advantages of the latest generation triple quadrupole ICP-MS in terms of sensitivity and the ability to reduce interference problems with the possibility of performing punctual analyzes, imaging analyzes and studying the concentration profile in depth.</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2">
            <a:extLst>
              <a:ext uri="{FF2B5EF4-FFF2-40B4-BE49-F238E27FC236}">
                <a16:creationId xmlns:a16="http://schemas.microsoft.com/office/drawing/2014/main" id="{592DDDA9-99D4-2D30-82AD-F7CCF3701182}"/>
              </a:ext>
            </a:extLst>
          </p:cNvPr>
          <p:cNvSpPr>
            <a:spLocks noChangeArrowheads="1"/>
          </p:cNvSpPr>
          <p:nvPr/>
        </p:nvSpPr>
        <p:spPr bwMode="auto">
          <a:xfrm>
            <a:off x="619965" y="5178586"/>
            <a:ext cx="10952070" cy="1328577"/>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lvl="0" algn="just" eaLnBrk="0" fontAlgn="base" hangingPunct="0">
              <a:spcBef>
                <a:spcPct val="0"/>
              </a:spcBef>
              <a:spcAft>
                <a:spcPct val="0"/>
              </a:spcAft>
            </a:pPr>
            <a:r>
              <a:rPr kumimoji="0" lang="en-US" altLang="en-US" sz="22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The new system combines the advantages of the latest generation triple quadrupole ICP-MS in terms of sensitivity and the ability to reduce interference problems with the possibility of performing punctual analysis, imaging analysis  and studying the </a:t>
            </a:r>
            <a:r>
              <a:rPr lang="en-US" altLang="en-US" sz="2200" dirty="0">
                <a:solidFill>
                  <a:srgbClr val="202124"/>
                </a:solidFill>
                <a:latin typeface="Arial" panose="020B0604020202020204" pitchFamily="34" charset="0"/>
                <a:cs typeface="Arial" panose="020B0604020202020204" pitchFamily="34" charset="0"/>
              </a:rPr>
              <a:t>depth </a:t>
            </a:r>
            <a:r>
              <a:rPr kumimoji="0" lang="en-US" altLang="en-US" sz="22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profile </a:t>
            </a:r>
            <a:r>
              <a:rPr lang="en-US" altLang="en-US" sz="2200" dirty="0">
                <a:solidFill>
                  <a:srgbClr val="202124"/>
                </a:solidFill>
                <a:latin typeface="Arial" panose="020B0604020202020204" pitchFamily="34" charset="0"/>
                <a:cs typeface="Arial" panose="020B0604020202020204" pitchFamily="34" charset="0"/>
              </a:rPr>
              <a:t>concentration</a:t>
            </a:r>
            <a:r>
              <a:rPr kumimoji="0" lang="en-US" altLang="en-US" sz="2200" b="0" i="0" u="none" strike="noStrike" cap="none" normalizeH="0" baseline="0" dirty="0">
                <a:ln>
                  <a:noFill/>
                </a:ln>
                <a:solidFill>
                  <a:srgbClr val="202124"/>
                </a:solidFill>
                <a:effectLst/>
                <a:latin typeface="Arial" panose="020B0604020202020204" pitchFamily="34" charset="0"/>
                <a:cs typeface="Arial" panose="020B0604020202020204" pitchFamily="34" charset="0"/>
              </a:rPr>
              <a:t>.</a:t>
            </a:r>
            <a:r>
              <a:rPr kumimoji="0" lang="en-US" alt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42271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D4DD438-6CFB-8A81-0988-155990E1D98E}"/>
              </a:ext>
            </a:extLst>
          </p:cNvPr>
          <p:cNvSpPr>
            <a:spLocks noGrp="1"/>
          </p:cNvSpPr>
          <p:nvPr>
            <p:ph type="dt" sz="half" idx="10"/>
          </p:nvPr>
        </p:nvSpPr>
        <p:spPr/>
        <p:txBody>
          <a:bodyPr/>
          <a:lstStyle/>
          <a:p>
            <a:fld id="{8E45D4EE-313C-4FCB-AD07-AC69242B0248}" type="datetime1">
              <a:rPr lang="en-GB" smtClean="0"/>
              <a:t>23/09/2022</a:t>
            </a:fld>
            <a:endParaRPr lang="en-GB"/>
          </a:p>
        </p:txBody>
      </p:sp>
      <p:sp>
        <p:nvSpPr>
          <p:cNvPr id="3" name="Segnaposto piè di pagina 2">
            <a:extLst>
              <a:ext uri="{FF2B5EF4-FFF2-40B4-BE49-F238E27FC236}">
                <a16:creationId xmlns:a16="http://schemas.microsoft.com/office/drawing/2014/main" id="{92951208-3A26-3FBA-0DA8-D35FDF6F593D}"/>
              </a:ext>
            </a:extLst>
          </p:cNvPr>
          <p:cNvSpPr>
            <a:spLocks noGrp="1"/>
          </p:cNvSpPr>
          <p:nvPr>
            <p:ph type="ftr" sz="quarter" idx="11"/>
          </p:nvPr>
        </p:nvSpPr>
        <p:spPr/>
        <p:txBody>
          <a:bodyPr/>
          <a:lstStyle/>
          <a:p>
            <a:endParaRPr lang="en-GB"/>
          </a:p>
        </p:txBody>
      </p:sp>
      <p:sp>
        <p:nvSpPr>
          <p:cNvPr id="4" name="Segnaposto numero diapositiva 3">
            <a:extLst>
              <a:ext uri="{FF2B5EF4-FFF2-40B4-BE49-F238E27FC236}">
                <a16:creationId xmlns:a16="http://schemas.microsoft.com/office/drawing/2014/main" id="{8B58C7B1-7617-1A63-92A1-AB1F207F103D}"/>
              </a:ext>
            </a:extLst>
          </p:cNvPr>
          <p:cNvSpPr>
            <a:spLocks noGrp="1"/>
          </p:cNvSpPr>
          <p:nvPr>
            <p:ph type="sldNum" sz="quarter" idx="12"/>
          </p:nvPr>
        </p:nvSpPr>
        <p:spPr/>
        <p:txBody>
          <a:bodyPr/>
          <a:lstStyle/>
          <a:p>
            <a:fld id="{8B33F36F-503E-4357-95AB-A5341231EBD4}" type="slidenum">
              <a:rPr lang="en-GB" smtClean="0"/>
              <a:t>48</a:t>
            </a:fld>
            <a:endParaRPr lang="en-GB"/>
          </a:p>
        </p:txBody>
      </p:sp>
      <p:pic>
        <p:nvPicPr>
          <p:cNvPr id="54274" name="Picture 2" descr="Inductively coupled plasma – Tandem mass spectrometry (ICP-MS/MS): A  powerful and universal tool for the interference-free determination of  (ultra)trace elements – A tutorial review - ScienceDirect">
            <a:extLst>
              <a:ext uri="{FF2B5EF4-FFF2-40B4-BE49-F238E27FC236}">
                <a16:creationId xmlns:a16="http://schemas.microsoft.com/office/drawing/2014/main" id="{9F03AA65-AA53-B939-3602-176545178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2225" y="662354"/>
            <a:ext cx="6591300" cy="5957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103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Immagin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450" y="756942"/>
            <a:ext cx="7479550" cy="5719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CasellaDiTesto 1"/>
          <p:cNvSpPr txBox="1"/>
          <p:nvPr/>
        </p:nvSpPr>
        <p:spPr>
          <a:xfrm>
            <a:off x="245717" y="1361666"/>
            <a:ext cx="4952774" cy="3293209"/>
          </a:xfrm>
          <a:prstGeom prst="rect">
            <a:avLst/>
          </a:prstGeom>
          <a:noFill/>
        </p:spPr>
        <p:txBody>
          <a:bodyPr wrap="square" rtlCol="0">
            <a:spAutoFit/>
          </a:bodyPr>
          <a:lstStyle/>
          <a:p>
            <a:pPr algn="just"/>
            <a:r>
              <a:rPr lang="en-US" sz="2000" dirty="0" err="1"/>
              <a:t>Neutrinoless</a:t>
            </a:r>
            <a:r>
              <a:rPr lang="en-US" sz="2000" dirty="0"/>
              <a:t> double-beta decay half-life discovery potential as a function of exposure and background rate in LEGEND experiment.</a:t>
            </a:r>
          </a:p>
          <a:p>
            <a:endParaRPr lang="en-US" sz="2000" dirty="0"/>
          </a:p>
          <a:p>
            <a:r>
              <a:rPr lang="en-US" sz="2000" dirty="0"/>
              <a:t>The sensitivity is proportional with exposure:</a:t>
            </a:r>
          </a:p>
          <a:p>
            <a:r>
              <a:rPr lang="en-US" sz="800" dirty="0"/>
              <a:t> </a:t>
            </a:r>
          </a:p>
          <a:p>
            <a:pPr marL="285750" indent="-285750">
              <a:buFont typeface="Arial" panose="020B0604020202020204" pitchFamily="34" charset="0"/>
              <a:buChar char="•"/>
            </a:pPr>
            <a:r>
              <a:rPr lang="en-US" sz="2000" dirty="0"/>
              <a:t>The detector mass cannot increase indefinitely (costly: 100 </a:t>
            </a:r>
            <a:r>
              <a:rPr lang="en-US" sz="2000" dirty="0" err="1"/>
              <a:t>Keuro</a:t>
            </a:r>
            <a:r>
              <a:rPr lang="en-US" sz="2000" dirty="0"/>
              <a:t>/Kg)</a:t>
            </a:r>
          </a:p>
          <a:p>
            <a:pPr marL="285750" indent="-285750">
              <a:buFont typeface="Arial" panose="020B0604020202020204" pitchFamily="34" charset="0"/>
              <a:buChar char="•"/>
            </a:pPr>
            <a:r>
              <a:rPr lang="en-US" sz="2000" dirty="0"/>
              <a:t>The data taking period must be reasonable</a:t>
            </a:r>
            <a:endParaRPr lang="en-US" sz="2000" b="1" dirty="0"/>
          </a:p>
          <a:p>
            <a:pPr algn="ctr"/>
            <a:endParaRPr lang="en-US" sz="2000" b="1" dirty="0"/>
          </a:p>
          <a:p>
            <a:pPr marL="285750" indent="-285750">
              <a:buFont typeface="Arial" panose="020B0604020202020204" pitchFamily="34" charset="0"/>
              <a:buChar char="•"/>
            </a:pPr>
            <a:endParaRPr lang="en-US" sz="2000" dirty="0"/>
          </a:p>
        </p:txBody>
      </p:sp>
      <p:sp>
        <p:nvSpPr>
          <p:cNvPr id="4" name="CasellaDiTesto 3"/>
          <p:cNvSpPr txBox="1"/>
          <p:nvPr/>
        </p:nvSpPr>
        <p:spPr>
          <a:xfrm>
            <a:off x="812801" y="192116"/>
            <a:ext cx="10289308" cy="584775"/>
          </a:xfrm>
          <a:prstGeom prst="rect">
            <a:avLst/>
          </a:prstGeom>
          <a:noFill/>
        </p:spPr>
        <p:txBody>
          <a:bodyPr wrap="square" rtlCol="0">
            <a:spAutoFit/>
          </a:bodyPr>
          <a:lstStyle/>
          <a:p>
            <a:pPr algn="ctr"/>
            <a:r>
              <a:rPr lang="en-US" sz="3200" dirty="0">
                <a:solidFill>
                  <a:srgbClr val="5B5B98"/>
                </a:solidFill>
                <a:latin typeface="Calibri" panose="020F0502020204030204" pitchFamily="34" charset="0"/>
                <a:cs typeface="Calibri" panose="020F0502020204030204" pitchFamily="34" charset="0"/>
              </a:rPr>
              <a:t>Background rate &amp; feasibility: the LEGEND example  </a:t>
            </a:r>
          </a:p>
        </p:txBody>
      </p:sp>
      <p:sp>
        <p:nvSpPr>
          <p:cNvPr id="3" name="CasellaDiTesto 2"/>
          <p:cNvSpPr txBox="1"/>
          <p:nvPr/>
        </p:nvSpPr>
        <p:spPr>
          <a:xfrm>
            <a:off x="9880322" y="1140424"/>
            <a:ext cx="2130947" cy="430887"/>
          </a:xfrm>
          <a:prstGeom prst="rect">
            <a:avLst/>
          </a:prstGeom>
          <a:noFill/>
        </p:spPr>
        <p:txBody>
          <a:bodyPr wrap="square" rtlCol="0">
            <a:spAutoFit/>
          </a:bodyPr>
          <a:lstStyle/>
          <a:p>
            <a:r>
              <a:rPr lang="it-IT" sz="2200" dirty="0"/>
              <a:t>(7.6% </a:t>
            </a:r>
            <a:r>
              <a:rPr lang="it-IT" sz="2200" dirty="0" err="1"/>
              <a:t>natural</a:t>
            </a:r>
            <a:r>
              <a:rPr lang="it-IT" sz="2200" dirty="0"/>
              <a:t>)</a:t>
            </a:r>
            <a:endParaRPr lang="en-GB" sz="2200" dirty="0"/>
          </a:p>
        </p:txBody>
      </p:sp>
      <p:sp>
        <p:nvSpPr>
          <p:cNvPr id="5" name="Date Placeholder 4">
            <a:extLst>
              <a:ext uri="{FF2B5EF4-FFF2-40B4-BE49-F238E27FC236}">
                <a16:creationId xmlns:a16="http://schemas.microsoft.com/office/drawing/2014/main" id="{C3A57B9D-B240-4EAE-A66A-22F5CF6DED2D}"/>
              </a:ext>
            </a:extLst>
          </p:cNvPr>
          <p:cNvSpPr>
            <a:spLocks noGrp="1"/>
          </p:cNvSpPr>
          <p:nvPr>
            <p:ph type="dt" sz="half" idx="10"/>
          </p:nvPr>
        </p:nvSpPr>
        <p:spPr>
          <a:xfrm>
            <a:off x="583308" y="6356349"/>
            <a:ext cx="2743200" cy="365125"/>
          </a:xfrm>
        </p:spPr>
        <p:txBody>
          <a:bodyPr/>
          <a:lstStyle/>
          <a:p>
            <a:fld id="{5130CD74-DA38-4ADC-BD8C-CC52B18F8DB8}" type="datetime1">
              <a:rPr lang="en-GB" smtClean="0"/>
              <a:t>23/09/2022</a:t>
            </a:fld>
            <a:endParaRPr lang="en-GB" dirty="0"/>
          </a:p>
        </p:txBody>
      </p:sp>
      <p:sp>
        <p:nvSpPr>
          <p:cNvPr id="6" name="Footer Placeholder 5">
            <a:extLst>
              <a:ext uri="{FF2B5EF4-FFF2-40B4-BE49-F238E27FC236}">
                <a16:creationId xmlns:a16="http://schemas.microsoft.com/office/drawing/2014/main" id="{5510663C-7DFC-4914-839E-78409AD3CB4D}"/>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9391FF4-0E24-41D4-89CF-17A148A894A8}"/>
              </a:ext>
            </a:extLst>
          </p:cNvPr>
          <p:cNvSpPr>
            <a:spLocks noGrp="1"/>
          </p:cNvSpPr>
          <p:nvPr>
            <p:ph type="sldNum" sz="quarter" idx="12"/>
          </p:nvPr>
        </p:nvSpPr>
        <p:spPr>
          <a:xfrm>
            <a:off x="8851622" y="6365930"/>
            <a:ext cx="2743200" cy="365125"/>
          </a:xfrm>
        </p:spPr>
        <p:txBody>
          <a:bodyPr/>
          <a:lstStyle/>
          <a:p>
            <a:fld id="{8B33F36F-503E-4357-95AB-A5341231EBD4}" type="slidenum">
              <a:rPr lang="en-GB" smtClean="0"/>
              <a:t>49</a:t>
            </a:fld>
            <a:endParaRPr lang="en-GB" dirty="0"/>
          </a:p>
        </p:txBody>
      </p:sp>
      <p:cxnSp>
        <p:nvCxnSpPr>
          <p:cNvPr id="9" name="Straight Arrow Connector 8">
            <a:extLst>
              <a:ext uri="{FF2B5EF4-FFF2-40B4-BE49-F238E27FC236}">
                <a16:creationId xmlns:a16="http://schemas.microsoft.com/office/drawing/2014/main" id="{D7E13950-A6CC-4EA9-9F03-9D4F5388E124}"/>
              </a:ext>
            </a:extLst>
          </p:cNvPr>
          <p:cNvCxnSpPr/>
          <p:nvPr/>
        </p:nvCxnSpPr>
        <p:spPr>
          <a:xfrm>
            <a:off x="9704832" y="3121152"/>
            <a:ext cx="841248" cy="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30BBB59-0BAC-4585-89B0-373B45550985}"/>
              </a:ext>
            </a:extLst>
          </p:cNvPr>
          <p:cNvCxnSpPr>
            <a:cxnSpLocks/>
          </p:cNvCxnSpPr>
          <p:nvPr/>
        </p:nvCxnSpPr>
        <p:spPr>
          <a:xfrm>
            <a:off x="10533888" y="3121152"/>
            <a:ext cx="0" cy="259080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Arrow: Right 11">
            <a:extLst>
              <a:ext uri="{FF2B5EF4-FFF2-40B4-BE49-F238E27FC236}">
                <a16:creationId xmlns:a16="http://schemas.microsoft.com/office/drawing/2014/main" id="{A2644353-9E3E-4731-A109-644A6FCB276C}"/>
              </a:ext>
            </a:extLst>
          </p:cNvPr>
          <p:cNvSpPr/>
          <p:nvPr/>
        </p:nvSpPr>
        <p:spPr>
          <a:xfrm>
            <a:off x="2295144" y="4907915"/>
            <a:ext cx="829056" cy="161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Right 13">
            <a:extLst>
              <a:ext uri="{FF2B5EF4-FFF2-40B4-BE49-F238E27FC236}">
                <a16:creationId xmlns:a16="http://schemas.microsoft.com/office/drawing/2014/main" id="{D908ADD5-ED69-4D9A-A177-168AD9C770D3}"/>
              </a:ext>
            </a:extLst>
          </p:cNvPr>
          <p:cNvSpPr/>
          <p:nvPr/>
        </p:nvSpPr>
        <p:spPr>
          <a:xfrm rot="5400000">
            <a:off x="2526386" y="5261077"/>
            <a:ext cx="365125" cy="2972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3D25333-6EA6-4396-83C0-469949FD0E52}"/>
              </a:ext>
            </a:extLst>
          </p:cNvPr>
          <p:cNvSpPr txBox="1"/>
          <p:nvPr/>
        </p:nvSpPr>
        <p:spPr>
          <a:xfrm>
            <a:off x="147941" y="4746675"/>
            <a:ext cx="4952774" cy="400110"/>
          </a:xfrm>
          <a:prstGeom prst="rect">
            <a:avLst/>
          </a:prstGeom>
          <a:noFill/>
        </p:spPr>
        <p:txBody>
          <a:bodyPr wrap="square">
            <a:spAutoFit/>
          </a:bodyPr>
          <a:lstStyle/>
          <a:p>
            <a:pPr algn="ctr"/>
            <a:r>
              <a:rPr lang="en-US" sz="2000" b="1" dirty="0"/>
              <a:t>0.1 c/t*y    		1 c/t*y</a:t>
            </a:r>
          </a:p>
        </p:txBody>
      </p:sp>
      <p:sp>
        <p:nvSpPr>
          <p:cNvPr id="19" name="TextBox 18">
            <a:extLst>
              <a:ext uri="{FF2B5EF4-FFF2-40B4-BE49-F238E27FC236}">
                <a16:creationId xmlns:a16="http://schemas.microsoft.com/office/drawing/2014/main" id="{90F18071-342F-4B59-A84C-86BFF4ABE51B}"/>
              </a:ext>
            </a:extLst>
          </p:cNvPr>
          <p:cNvSpPr txBox="1"/>
          <p:nvPr/>
        </p:nvSpPr>
        <p:spPr>
          <a:xfrm>
            <a:off x="628099" y="5539953"/>
            <a:ext cx="4114800" cy="707886"/>
          </a:xfrm>
          <a:prstGeom prst="rect">
            <a:avLst/>
          </a:prstGeom>
          <a:noFill/>
        </p:spPr>
        <p:txBody>
          <a:bodyPr wrap="square">
            <a:spAutoFit/>
          </a:bodyPr>
          <a:lstStyle/>
          <a:p>
            <a:pPr algn="ctr"/>
            <a:r>
              <a:rPr lang="en-US" sz="2000" b="1" dirty="0"/>
              <a:t>Means to increase from 10 to almost 100 years exposure for 1 ton! </a:t>
            </a:r>
          </a:p>
        </p:txBody>
      </p:sp>
      <p:sp>
        <p:nvSpPr>
          <p:cNvPr id="15" name="CasellaDiTesto 14">
            <a:extLst>
              <a:ext uri="{FF2B5EF4-FFF2-40B4-BE49-F238E27FC236}">
                <a16:creationId xmlns:a16="http://schemas.microsoft.com/office/drawing/2014/main" id="{CBCDEC6B-3484-470C-991A-F65B44BD6527}"/>
              </a:ext>
            </a:extLst>
          </p:cNvPr>
          <p:cNvSpPr txBox="1"/>
          <p:nvPr/>
        </p:nvSpPr>
        <p:spPr>
          <a:xfrm>
            <a:off x="6567176" y="1140424"/>
            <a:ext cx="1223512" cy="430887"/>
          </a:xfrm>
          <a:prstGeom prst="rect">
            <a:avLst/>
          </a:prstGeom>
          <a:noFill/>
        </p:spPr>
        <p:txBody>
          <a:bodyPr wrap="square" rtlCol="0">
            <a:spAutoFit/>
          </a:bodyPr>
          <a:lstStyle/>
          <a:p>
            <a:r>
              <a:rPr lang="it-IT" sz="2200" dirty="0"/>
              <a:t>1 ton of</a:t>
            </a:r>
            <a:endParaRPr lang="en-GB" sz="2200" dirty="0"/>
          </a:p>
        </p:txBody>
      </p:sp>
      <p:sp>
        <p:nvSpPr>
          <p:cNvPr id="18" name="CasellaDiTesto 17">
            <a:extLst>
              <a:ext uri="{FF2B5EF4-FFF2-40B4-BE49-F238E27FC236}">
                <a16:creationId xmlns:a16="http://schemas.microsoft.com/office/drawing/2014/main" id="{F3A73A1F-E450-465D-AD4A-45634FC0C30D}"/>
              </a:ext>
            </a:extLst>
          </p:cNvPr>
          <p:cNvSpPr txBox="1"/>
          <p:nvPr/>
        </p:nvSpPr>
        <p:spPr>
          <a:xfrm>
            <a:off x="322799" y="3985574"/>
            <a:ext cx="4952775" cy="707886"/>
          </a:xfrm>
          <a:prstGeom prst="rect">
            <a:avLst/>
          </a:prstGeom>
          <a:noFill/>
        </p:spPr>
        <p:txBody>
          <a:bodyPr wrap="square">
            <a:spAutoFit/>
          </a:bodyPr>
          <a:lstStyle/>
          <a:p>
            <a:pPr algn="ctr"/>
            <a:r>
              <a:rPr lang="en-US" sz="2000" b="1" dirty="0"/>
              <a:t>The background drives the sensitivity:</a:t>
            </a:r>
          </a:p>
          <a:p>
            <a:pPr algn="ctr"/>
            <a:r>
              <a:rPr lang="en-US" sz="2000" b="1" dirty="0"/>
              <a:t>an increase of a factor 10</a:t>
            </a:r>
          </a:p>
        </p:txBody>
      </p:sp>
    </p:spTree>
    <p:extLst>
      <p:ext uri="{BB962C8B-B14F-4D97-AF65-F5344CB8AC3E}">
        <p14:creationId xmlns:p14="http://schemas.microsoft.com/office/powerpoint/2010/main" val="289108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fill="hold"/>
                                        <p:tgtEl>
                                          <p:spTgt spid="17"/>
                                        </p:tgtEl>
                                        <p:attrNameLst>
                                          <p:attrName>ppt_x</p:attrName>
                                        </p:attrNameLst>
                                      </p:cBhvr>
                                      <p:tavLst>
                                        <p:tav tm="0">
                                          <p:val>
                                            <p:strVal val="#ppt_x"/>
                                          </p:val>
                                        </p:tav>
                                        <p:tav tm="100000">
                                          <p:val>
                                            <p:strVal val="#ppt_x"/>
                                          </p:val>
                                        </p:tav>
                                      </p:tavLst>
                                    </p:anim>
                                    <p:anim calcmode="lin" valueType="num">
                                      <p:cBhvr additive="base">
                                        <p:cTn id="15" dur="500" fill="hold"/>
                                        <p:tgtEl>
                                          <p:spTgt spid="1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ppt_x"/>
                                          </p:val>
                                        </p:tav>
                                        <p:tav tm="100000">
                                          <p:val>
                                            <p:strVal val="#ppt_x"/>
                                          </p:val>
                                        </p:tav>
                                      </p:tavLst>
                                    </p:anim>
                                    <p:anim calcmode="lin" valueType="num">
                                      <p:cBhvr additive="base">
                                        <p:cTn id="1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7" grpId="0"/>
      <p:bldP spid="19"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Date Placeholder 1">
            <a:extLst>
              <a:ext uri="{FF2B5EF4-FFF2-40B4-BE49-F238E27FC236}">
                <a16:creationId xmlns:a16="http://schemas.microsoft.com/office/drawing/2014/main" id="{2D84D0B6-3767-4AC9-D3F4-FB975F6807F7}"/>
              </a:ext>
            </a:extLst>
          </p:cNvPr>
          <p:cNvSpPr>
            <a:spLocks noGrp="1"/>
          </p:cNvSpPr>
          <p:nvPr>
            <p:ph type="dt" sz="quarter" idx="10"/>
          </p:nvPr>
        </p:nvSpPr>
        <p:spPr>
          <a:xfrm>
            <a:off x="447675" y="635635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6E4A8AC-8B10-4D6B-B9D5-FFCDF94EAA1B}" type="datetime1">
              <a:rPr lang="en-GB" altLang="en-US" smtClean="0"/>
              <a:t>23/09/2022</a:t>
            </a:fld>
            <a:endParaRPr lang="en-US" altLang="en-US" dirty="0"/>
          </a:p>
        </p:txBody>
      </p:sp>
      <p:sp>
        <p:nvSpPr>
          <p:cNvPr id="6149" name="Slide Number Placeholder 6">
            <a:extLst>
              <a:ext uri="{FF2B5EF4-FFF2-40B4-BE49-F238E27FC236}">
                <a16:creationId xmlns:a16="http://schemas.microsoft.com/office/drawing/2014/main" id="{25506207-AD15-580B-9A05-3C12747A84F3}"/>
              </a:ext>
            </a:extLst>
          </p:cNvPr>
          <p:cNvSpPr>
            <a:spLocks noGrp="1"/>
          </p:cNvSpPr>
          <p:nvPr>
            <p:ph type="sldNum" sz="quarter" idx="12"/>
          </p:nvPr>
        </p:nvSpPr>
        <p:spPr>
          <a:xfrm>
            <a:off x="9001127" y="6310780"/>
            <a:ext cx="2743200" cy="365125"/>
          </a:xfrm>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4CB905-6CE2-4EB4-B0C2-4DCF467DC971}" type="slidenum">
              <a:rPr lang="en-US" altLang="en-US"/>
              <a:pPr eaLnBrk="1" hangingPunct="1"/>
              <a:t>5</a:t>
            </a:fld>
            <a:endParaRPr lang="en-US" altLang="en-US" dirty="0"/>
          </a:p>
        </p:txBody>
      </p:sp>
      <p:sp>
        <p:nvSpPr>
          <p:cNvPr id="8198" name="TextBox 8">
            <a:extLst>
              <a:ext uri="{FF2B5EF4-FFF2-40B4-BE49-F238E27FC236}">
                <a16:creationId xmlns:a16="http://schemas.microsoft.com/office/drawing/2014/main" id="{12385608-8A82-6881-A678-774FF5701AE4}"/>
              </a:ext>
            </a:extLst>
          </p:cNvPr>
          <p:cNvSpPr txBox="1">
            <a:spLocks noChangeArrowheads="1"/>
          </p:cNvSpPr>
          <p:nvPr/>
        </p:nvSpPr>
        <p:spPr bwMode="auto">
          <a:xfrm>
            <a:off x="314325" y="289995"/>
            <a:ext cx="11877675"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2000" b="1" dirty="0">
                <a:latin typeface="+mn-lt"/>
              </a:rPr>
              <a:t>     Radiometric techniques are sensitive to the radiation emitted by radionuclide decay</a:t>
            </a:r>
          </a:p>
          <a:p>
            <a:pPr algn="ctr" eaLnBrk="1" hangingPunct="1">
              <a:defRPr/>
            </a:pPr>
            <a:r>
              <a:rPr lang="en-US" sz="2000" b="1" dirty="0">
                <a:latin typeface="+mn-lt"/>
              </a:rPr>
              <a:t> </a:t>
            </a:r>
            <a:r>
              <a:rPr lang="en-US" sz="2000" dirty="0">
                <a:latin typeface="+mn-lt"/>
              </a:rPr>
              <a:t>Sensitivity f(T</a:t>
            </a:r>
            <a:r>
              <a:rPr lang="en-US" sz="2000" baseline="-25000" dirty="0">
                <a:latin typeface="+mn-lt"/>
              </a:rPr>
              <a:t>1/2</a:t>
            </a:r>
            <a:r>
              <a:rPr lang="en-US" sz="2000" dirty="0">
                <a:latin typeface="+mn-lt"/>
              </a:rPr>
              <a:t>, Energy </a:t>
            </a:r>
            <a:r>
              <a:rPr lang="el-GR" sz="2000" dirty="0">
                <a:latin typeface="+mn-lt"/>
                <a:cs typeface="Arial" pitchFamily="34" charset="0"/>
              </a:rPr>
              <a:t>ϒ</a:t>
            </a:r>
            <a:r>
              <a:rPr lang="it-IT" sz="2000" dirty="0">
                <a:latin typeface="+mn-lt"/>
                <a:cs typeface="Arial" pitchFamily="34" charset="0"/>
              </a:rPr>
              <a:t>-ray</a:t>
            </a:r>
            <a:r>
              <a:rPr lang="en-US" sz="2000" dirty="0">
                <a:latin typeface="+mn-lt"/>
              </a:rPr>
              <a:t> line</a:t>
            </a:r>
            <a:r>
              <a:rPr lang="en-US" sz="2400" dirty="0">
                <a:latin typeface="+mn-lt"/>
              </a:rPr>
              <a:t>, </a:t>
            </a:r>
            <a:r>
              <a:rPr lang="en-US" sz="2000" dirty="0">
                <a:latin typeface="+mn-lt"/>
              </a:rPr>
              <a:t>branching ratio</a:t>
            </a:r>
            <a:r>
              <a:rPr lang="en-US" sz="2400" dirty="0">
                <a:latin typeface="+mn-lt"/>
              </a:rPr>
              <a:t>, </a:t>
            </a:r>
            <a:r>
              <a:rPr lang="en-US" sz="2000" dirty="0">
                <a:latin typeface="+mn-lt"/>
              </a:rPr>
              <a:t>sample mass, time of measurement)</a:t>
            </a:r>
          </a:p>
          <a:p>
            <a:pPr algn="ctr" eaLnBrk="1" hangingPunct="1">
              <a:defRPr/>
            </a:pPr>
            <a:endParaRPr lang="en-US" sz="1000" b="1" dirty="0">
              <a:latin typeface="+mn-lt"/>
            </a:endParaRPr>
          </a:p>
          <a:p>
            <a:pPr eaLnBrk="1" hangingPunct="1">
              <a:defRPr/>
            </a:pPr>
            <a:r>
              <a:rPr lang="en-US" sz="2000" b="1" dirty="0">
                <a:latin typeface="+mn-lt"/>
              </a:rPr>
              <a:t>	ULL-GRS</a:t>
            </a:r>
            <a:r>
              <a:rPr lang="en-US" sz="2000" dirty="0">
                <a:latin typeface="+mn-lt"/>
              </a:rPr>
              <a:t> Ultra Low Level Gamma Ray Spectrometry  </a:t>
            </a:r>
          </a:p>
          <a:p>
            <a:pPr eaLnBrk="1" hangingPunct="1">
              <a:defRPr/>
            </a:pPr>
            <a:r>
              <a:rPr lang="en-US" sz="2000" dirty="0">
                <a:latin typeface="+mn-lt"/>
              </a:rPr>
              <a:t>	 +  Sample treatment free</a:t>
            </a:r>
          </a:p>
          <a:p>
            <a:pPr eaLnBrk="1" hangingPunct="1">
              <a:defRPr/>
            </a:pPr>
            <a:r>
              <a:rPr lang="en-US" sz="2000" dirty="0">
                <a:latin typeface="+mn-lt"/>
              </a:rPr>
              <a:t>	 +  Non destructive technique</a:t>
            </a:r>
          </a:p>
          <a:p>
            <a:pPr lvl="1" indent="0" eaLnBrk="1" hangingPunct="1">
              <a:defRPr/>
            </a:pPr>
            <a:r>
              <a:rPr lang="en-US" sz="2000" dirty="0">
                <a:latin typeface="+mn-lt"/>
              </a:rPr>
              <a:t>    -   Sensitivity depend on the sample mass (Kg)</a:t>
            </a:r>
          </a:p>
          <a:p>
            <a:pPr lvl="1" indent="0" eaLnBrk="1" hangingPunct="1">
              <a:defRPr/>
            </a:pPr>
            <a:r>
              <a:rPr lang="en-US" sz="2000" dirty="0">
                <a:latin typeface="+mn-lt"/>
              </a:rPr>
              <a:t>	 -   Long measurement time is requested to achieve high sensitivity (weeks)</a:t>
            </a:r>
          </a:p>
          <a:p>
            <a:pPr lvl="1" indent="0" eaLnBrk="1" hangingPunct="1">
              <a:defRPr/>
            </a:pPr>
            <a:r>
              <a:rPr lang="en-US" sz="2000" dirty="0">
                <a:latin typeface="+mn-lt"/>
              </a:rPr>
              <a:t>	 -   Bulk measurement/homogeneous material</a:t>
            </a:r>
          </a:p>
          <a:p>
            <a:pPr algn="ctr" eaLnBrk="1" hangingPunct="1">
              <a:defRPr/>
            </a:pPr>
            <a:endParaRPr lang="en-US" sz="2000" dirty="0">
              <a:latin typeface="+mn-lt"/>
            </a:endParaRPr>
          </a:p>
          <a:p>
            <a:pPr eaLnBrk="1" hangingPunct="1">
              <a:defRPr/>
            </a:pPr>
            <a:r>
              <a:rPr lang="en-US" sz="2000" b="1" dirty="0">
                <a:latin typeface="+mn-lt"/>
              </a:rPr>
              <a:t>      Mass spectrometry measures the concentration of radionuclides (number nuclides/mass)</a:t>
            </a:r>
          </a:p>
          <a:p>
            <a:pPr eaLnBrk="1" hangingPunct="1">
              <a:defRPr/>
            </a:pPr>
            <a:endParaRPr lang="en-US" sz="1000" b="1" dirty="0">
              <a:latin typeface="+mn-lt"/>
            </a:endParaRPr>
          </a:p>
          <a:p>
            <a:pPr eaLnBrk="1" hangingPunct="1">
              <a:defRPr/>
            </a:pPr>
            <a:r>
              <a:rPr lang="en-US" sz="2000" b="1" dirty="0">
                <a:latin typeface="+mn-lt"/>
              </a:rPr>
              <a:t>	ICP-MS</a:t>
            </a:r>
            <a:r>
              <a:rPr lang="en-US" sz="2000" dirty="0">
                <a:latin typeface="+mn-lt"/>
              </a:rPr>
              <a:t>    Quadrupole Mass Analyzer equipped with collision cell</a:t>
            </a:r>
          </a:p>
          <a:p>
            <a:pPr eaLnBrk="1" hangingPunct="1">
              <a:defRPr/>
            </a:pPr>
            <a:r>
              <a:rPr lang="en-US" sz="2000" b="1" dirty="0">
                <a:latin typeface="+mn-lt"/>
              </a:rPr>
              <a:t>	HR-ICP-MS</a:t>
            </a:r>
            <a:r>
              <a:rPr lang="en-US" sz="2000" dirty="0">
                <a:latin typeface="+mn-lt"/>
              </a:rPr>
              <a:t>    High resolution ICP-MS</a:t>
            </a:r>
          </a:p>
          <a:p>
            <a:pPr eaLnBrk="1" hangingPunct="1">
              <a:defRPr/>
            </a:pPr>
            <a:endParaRPr lang="en-US" sz="2000" dirty="0">
              <a:latin typeface="+mn-lt"/>
            </a:endParaRPr>
          </a:p>
          <a:p>
            <a:pPr eaLnBrk="1" hangingPunct="1">
              <a:defRPr/>
            </a:pPr>
            <a:r>
              <a:rPr lang="en-US" sz="2000" dirty="0">
                <a:latin typeface="+mn-lt"/>
              </a:rPr>
              <a:t>	+  Small sample (g)</a:t>
            </a:r>
          </a:p>
          <a:p>
            <a:pPr eaLnBrk="1" hangingPunct="1">
              <a:defRPr/>
            </a:pPr>
            <a:r>
              <a:rPr lang="en-US" sz="2000" dirty="0">
                <a:latin typeface="+mn-lt"/>
              </a:rPr>
              <a:t>	+  Relatively quick measurement</a:t>
            </a:r>
          </a:p>
          <a:p>
            <a:pPr eaLnBrk="1" hangingPunct="1">
              <a:defRPr/>
            </a:pPr>
            <a:r>
              <a:rPr lang="en-US" sz="2000" dirty="0">
                <a:latin typeface="+mn-lt"/>
              </a:rPr>
              <a:t>	-   Sample treatment is mandatory and delicate</a:t>
            </a:r>
          </a:p>
          <a:p>
            <a:pPr eaLnBrk="1" hangingPunct="1">
              <a:defRPr/>
            </a:pPr>
            <a:r>
              <a:rPr lang="en-US" sz="2000" dirty="0">
                <a:latin typeface="+mn-lt"/>
              </a:rPr>
              <a:t>	-  Destructive technique</a:t>
            </a:r>
          </a:p>
        </p:txBody>
      </p:sp>
      <p:sp>
        <p:nvSpPr>
          <p:cNvPr id="6151" name="TextBox 1">
            <a:extLst>
              <a:ext uri="{FF2B5EF4-FFF2-40B4-BE49-F238E27FC236}">
                <a16:creationId xmlns:a16="http://schemas.microsoft.com/office/drawing/2014/main" id="{09729C71-5C8D-094B-1265-3294AE085B9A}"/>
              </a:ext>
            </a:extLst>
          </p:cNvPr>
          <p:cNvSpPr txBox="1">
            <a:spLocks noChangeArrowheads="1"/>
          </p:cNvSpPr>
          <p:nvPr/>
        </p:nvSpPr>
        <p:spPr bwMode="auto">
          <a:xfrm>
            <a:off x="2209800" y="6038547"/>
            <a:ext cx="79910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b="1" dirty="0">
                <a:latin typeface="+mn-lt"/>
              </a:rPr>
              <a:t>R&amp;MS are </a:t>
            </a:r>
            <a:r>
              <a:rPr lang="it-IT" altLang="en-US" sz="2000" b="1" dirty="0" err="1">
                <a:latin typeface="+mn-lt"/>
              </a:rPr>
              <a:t>often</a:t>
            </a:r>
            <a:r>
              <a:rPr lang="it-IT" altLang="en-US" sz="2000" b="1" dirty="0">
                <a:latin typeface="+mn-lt"/>
              </a:rPr>
              <a:t> </a:t>
            </a:r>
            <a:r>
              <a:rPr lang="it-IT" altLang="en-US" sz="2000" b="1" dirty="0" err="1">
                <a:latin typeface="+mn-lt"/>
              </a:rPr>
              <a:t>applied</a:t>
            </a:r>
            <a:r>
              <a:rPr lang="it-IT" altLang="en-US" sz="2000" b="1" dirty="0">
                <a:latin typeface="+mn-lt"/>
              </a:rPr>
              <a:t>  </a:t>
            </a:r>
            <a:r>
              <a:rPr lang="it-IT" altLang="en-US" sz="2000" b="1" dirty="0" err="1">
                <a:latin typeface="+mn-lt"/>
              </a:rPr>
              <a:t>both</a:t>
            </a:r>
            <a:r>
              <a:rPr lang="it-IT" altLang="en-US" sz="2000" b="1" dirty="0">
                <a:latin typeface="+mn-lt"/>
              </a:rPr>
              <a:t> to check </a:t>
            </a:r>
            <a:r>
              <a:rPr lang="it-IT" altLang="en-US" sz="2000" b="1" dirty="0" err="1">
                <a:latin typeface="+mn-lt"/>
              </a:rPr>
              <a:t>secular</a:t>
            </a:r>
            <a:r>
              <a:rPr lang="it-IT" altLang="en-US" sz="2000" b="1" dirty="0">
                <a:latin typeface="+mn-lt"/>
              </a:rPr>
              <a:t> </a:t>
            </a:r>
            <a:r>
              <a:rPr lang="it-IT" altLang="en-US" sz="2000" b="1" dirty="0" err="1">
                <a:latin typeface="+mn-lt"/>
              </a:rPr>
              <a:t>equilibrium</a:t>
            </a:r>
            <a:r>
              <a:rPr lang="it-IT" altLang="en-US" sz="2000" b="1" dirty="0">
                <a:latin typeface="+mn-lt"/>
              </a:rPr>
              <a:t> of </a:t>
            </a:r>
            <a:r>
              <a:rPr lang="it-IT" altLang="en-US" sz="2000" b="1" dirty="0" err="1">
                <a:latin typeface="+mn-lt"/>
              </a:rPr>
              <a:t>decay</a:t>
            </a:r>
            <a:r>
              <a:rPr lang="it-IT" altLang="en-US" sz="2000" b="1" dirty="0">
                <a:latin typeface="+mn-lt"/>
              </a:rPr>
              <a:t> chain</a:t>
            </a:r>
            <a:endParaRPr lang="en-US" altLang="en-US" sz="2000" b="1" dirty="0">
              <a:latin typeface="+mn-lt"/>
            </a:endParaRPr>
          </a:p>
        </p:txBody>
      </p:sp>
      <p:sp>
        <p:nvSpPr>
          <p:cNvPr id="4" name="Ovale 3">
            <a:extLst>
              <a:ext uri="{FF2B5EF4-FFF2-40B4-BE49-F238E27FC236}">
                <a16:creationId xmlns:a16="http://schemas.microsoft.com/office/drawing/2014/main" id="{CD663C15-6003-7F32-2F9F-3958457C17E7}"/>
              </a:ext>
            </a:extLst>
          </p:cNvPr>
          <p:cNvSpPr/>
          <p:nvPr/>
        </p:nvSpPr>
        <p:spPr>
          <a:xfrm>
            <a:off x="666750" y="3533775"/>
            <a:ext cx="7734300" cy="1045134"/>
          </a:xfrm>
          <a:prstGeom prst="ellipse">
            <a:avLst/>
          </a:prstGeom>
          <a:solidFill>
            <a:schemeClr val="accent1">
              <a:alpha val="31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egnaposto piè di pagina 4">
            <a:extLst>
              <a:ext uri="{FF2B5EF4-FFF2-40B4-BE49-F238E27FC236}">
                <a16:creationId xmlns:a16="http://schemas.microsoft.com/office/drawing/2014/main" id="{4C979B0D-298C-5EA8-1175-CA2773B20181}"/>
              </a:ext>
            </a:extLst>
          </p:cNvPr>
          <p:cNvSpPr>
            <a:spLocks noGrp="1"/>
          </p:cNvSpPr>
          <p:nvPr>
            <p:ph type="ftr" sz="quarter" idx="11"/>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666459" y="41153"/>
            <a:ext cx="6859081" cy="584775"/>
          </a:xfrm>
          <a:prstGeom prst="rect">
            <a:avLst/>
          </a:prstGeom>
          <a:noFill/>
        </p:spPr>
        <p:txBody>
          <a:bodyPr wrap="square" rtlCol="0">
            <a:spAutoFit/>
          </a:bodyPr>
          <a:lstStyle/>
          <a:p>
            <a:pPr algn="ctr"/>
            <a:r>
              <a:rPr lang="en-US" sz="3200" dirty="0">
                <a:solidFill>
                  <a:srgbClr val="5B5B98"/>
                </a:solidFill>
                <a:latin typeface="Calibri" panose="020F0502020204030204" pitchFamily="34" charset="0"/>
                <a:cs typeface="Calibri" panose="020F0502020204030204" pitchFamily="34" charset="0"/>
              </a:rPr>
              <a:t>Look inside the decay chains</a:t>
            </a:r>
          </a:p>
        </p:txBody>
      </p:sp>
      <p:sp>
        <p:nvSpPr>
          <p:cNvPr id="6" name="CasellaDiTesto 5"/>
          <p:cNvSpPr txBox="1"/>
          <p:nvPr/>
        </p:nvSpPr>
        <p:spPr>
          <a:xfrm>
            <a:off x="4273003" y="842406"/>
            <a:ext cx="7882530" cy="1477328"/>
          </a:xfrm>
          <a:prstGeom prst="rect">
            <a:avLst/>
          </a:prstGeom>
          <a:solidFill>
            <a:schemeClr val="accent1">
              <a:lumMod val="20000"/>
              <a:lumOff val="80000"/>
              <a:alpha val="16000"/>
            </a:schemeClr>
          </a:solidFill>
        </p:spPr>
        <p:txBody>
          <a:bodyPr wrap="square" rtlCol="0">
            <a:spAutoFit/>
          </a:bodyPr>
          <a:lstStyle/>
          <a:p>
            <a:pPr marL="285750" indent="-285750" algn="ctr">
              <a:buFont typeface="Arial" panose="020B0604020202020204" pitchFamily="34" charset="0"/>
              <a:buChar char="•"/>
            </a:pPr>
            <a:r>
              <a:rPr lang="en-US" baseline="30000" dirty="0"/>
              <a:t>238</a:t>
            </a:r>
            <a:r>
              <a:rPr lang="en-US" dirty="0"/>
              <a:t>U is the parent of its decay chain</a:t>
            </a:r>
          </a:p>
          <a:p>
            <a:pPr algn="ctr"/>
            <a:endParaRPr lang="en-US" dirty="0"/>
          </a:p>
          <a:p>
            <a:pPr marL="285750" indent="-285750" algn="ctr">
              <a:buFont typeface="Arial" panose="020B0604020202020204" pitchFamily="34" charset="0"/>
              <a:buChar char="•"/>
            </a:pPr>
            <a:r>
              <a:rPr lang="en-US" baseline="30000" dirty="0"/>
              <a:t>206</a:t>
            </a:r>
            <a:r>
              <a:rPr lang="en-US" dirty="0"/>
              <a:t>Pb is a stable nuclide, the finish line of the chain  </a:t>
            </a:r>
          </a:p>
          <a:p>
            <a:pPr algn="ctr"/>
            <a:endParaRPr lang="en-US" dirty="0"/>
          </a:p>
          <a:p>
            <a:pPr marL="285750" indent="-285750" algn="ctr">
              <a:buFont typeface="Arial" panose="020B0604020202020204" pitchFamily="34" charset="0"/>
              <a:buChar char="•"/>
            </a:pPr>
            <a:r>
              <a:rPr lang="en-US" dirty="0"/>
              <a:t>In between there are many radionuclides, all undergoing α&amp;β decay processes  </a:t>
            </a:r>
          </a:p>
        </p:txBody>
      </p:sp>
      <p:sp>
        <p:nvSpPr>
          <p:cNvPr id="14" name="CasellaDiTesto 13"/>
          <p:cNvSpPr txBox="1"/>
          <p:nvPr/>
        </p:nvSpPr>
        <p:spPr>
          <a:xfrm>
            <a:off x="4432811" y="2604166"/>
            <a:ext cx="7703434" cy="2215991"/>
          </a:xfrm>
          <a:prstGeom prst="rect">
            <a:avLst/>
          </a:prstGeom>
          <a:solidFill>
            <a:schemeClr val="accent1">
              <a:lumMod val="20000"/>
              <a:lumOff val="80000"/>
              <a:alpha val="43000"/>
            </a:schemeClr>
          </a:solidFill>
        </p:spPr>
        <p:txBody>
          <a:bodyPr wrap="square" rtlCol="0">
            <a:spAutoFit/>
          </a:bodyPr>
          <a:lstStyle/>
          <a:p>
            <a:pPr algn="ctr"/>
            <a:r>
              <a:rPr lang="en-GB" dirty="0"/>
              <a:t>If the </a:t>
            </a:r>
            <a:r>
              <a:rPr lang="en-GB" b="1" dirty="0"/>
              <a:t>secular equilibrium is respected</a:t>
            </a:r>
            <a:endParaRPr lang="en-GB" dirty="0">
              <a:solidFill>
                <a:srgbClr val="FF0000"/>
              </a:solidFill>
            </a:endParaRPr>
          </a:p>
          <a:p>
            <a:pPr algn="ctr"/>
            <a:endParaRPr lang="en-GB" sz="2400" dirty="0"/>
          </a:p>
          <a:p>
            <a:pPr algn="ctr"/>
            <a:r>
              <a:rPr lang="en-GB" b="1" dirty="0"/>
              <a:t>the number of atoms that decays for each nuclide per unit time is the same.</a:t>
            </a:r>
          </a:p>
          <a:p>
            <a:pPr algn="ctr"/>
            <a:endParaRPr lang="en-GB" b="1" dirty="0"/>
          </a:p>
          <a:p>
            <a:pPr algn="ctr"/>
            <a:r>
              <a:rPr lang="en-GB" b="1" dirty="0"/>
              <a:t>But the half-life time (T</a:t>
            </a:r>
            <a:r>
              <a:rPr lang="en-GB" b="1" baseline="-25000" dirty="0"/>
              <a:t>1/2</a:t>
            </a:r>
            <a:r>
              <a:rPr lang="en-GB" b="1" dirty="0"/>
              <a:t>) is characteristic for each nuclide</a:t>
            </a:r>
          </a:p>
          <a:p>
            <a:pPr algn="ctr"/>
            <a:endParaRPr lang="en-GB" sz="2400" b="1" dirty="0"/>
          </a:p>
          <a:p>
            <a:pPr algn="ctr"/>
            <a:r>
              <a:rPr lang="en-GB" b="1" dirty="0"/>
              <a:t>their concentrations  are inversely proportional to T</a:t>
            </a:r>
            <a:r>
              <a:rPr lang="en-GB" b="1" baseline="-25000" dirty="0"/>
              <a:t>1/2</a:t>
            </a:r>
            <a:r>
              <a:rPr lang="en-GB" b="1" dirty="0"/>
              <a:t>   </a:t>
            </a:r>
          </a:p>
        </p:txBody>
      </p:sp>
      <p:sp>
        <p:nvSpPr>
          <p:cNvPr id="15" name="Freccia in giù 14"/>
          <p:cNvSpPr/>
          <p:nvPr/>
        </p:nvSpPr>
        <p:spPr>
          <a:xfrm>
            <a:off x="8094543" y="4157932"/>
            <a:ext cx="431598" cy="360219"/>
          </a:xfrm>
          <a:prstGeom prst="downArrow">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ccia in giù 15"/>
          <p:cNvSpPr/>
          <p:nvPr/>
        </p:nvSpPr>
        <p:spPr>
          <a:xfrm>
            <a:off x="8106513" y="2988947"/>
            <a:ext cx="356029" cy="266432"/>
          </a:xfrm>
          <a:prstGeom prst="downArrow">
            <a:avLst/>
          </a:prstGeom>
          <a:solidFill>
            <a:schemeClr val="accent1">
              <a:alpha val="1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CasellaDiTesto 16"/>
          <p:cNvSpPr txBox="1"/>
          <p:nvPr/>
        </p:nvSpPr>
        <p:spPr>
          <a:xfrm>
            <a:off x="5451599" y="5622586"/>
            <a:ext cx="5717487" cy="707886"/>
          </a:xfrm>
          <a:prstGeom prst="rect">
            <a:avLst/>
          </a:prstGeom>
          <a:gradFill>
            <a:gsLst>
              <a:gs pos="0">
                <a:schemeClr val="accent1">
                  <a:lumMod val="5000"/>
                  <a:lumOff val="95000"/>
                  <a:alpha val="48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p:spPr>
        <p:txBody>
          <a:bodyPr wrap="square" rtlCol="0">
            <a:spAutoFit/>
          </a:bodyPr>
          <a:lstStyle/>
          <a:p>
            <a:pPr algn="ctr"/>
            <a:r>
              <a:rPr lang="en-US" sz="2000" b="1" dirty="0"/>
              <a:t>Radiometric techniques and mass spectrometry are intrinsically complementary</a:t>
            </a:r>
          </a:p>
        </p:txBody>
      </p:sp>
      <p:sp>
        <p:nvSpPr>
          <p:cNvPr id="18" name="Freccia in giù 17"/>
          <p:cNvSpPr/>
          <p:nvPr/>
        </p:nvSpPr>
        <p:spPr>
          <a:xfrm>
            <a:off x="7939669" y="4902053"/>
            <a:ext cx="724829" cy="762867"/>
          </a:xfrm>
          <a:prstGeom prst="down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Immagin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8" y="632986"/>
            <a:ext cx="4304564" cy="6160809"/>
          </a:xfrm>
          <a:prstGeom prst="rect">
            <a:avLst/>
          </a:prstGeom>
        </p:spPr>
      </p:pic>
      <p:sp>
        <p:nvSpPr>
          <p:cNvPr id="2" name="Date Placeholder 1">
            <a:extLst>
              <a:ext uri="{FF2B5EF4-FFF2-40B4-BE49-F238E27FC236}">
                <a16:creationId xmlns:a16="http://schemas.microsoft.com/office/drawing/2014/main" id="{A2BA6DE7-803C-45E0-9DEF-9EC72733B7D9}"/>
              </a:ext>
            </a:extLst>
          </p:cNvPr>
          <p:cNvSpPr>
            <a:spLocks noGrp="1"/>
          </p:cNvSpPr>
          <p:nvPr>
            <p:ph type="dt" sz="half" idx="10"/>
          </p:nvPr>
        </p:nvSpPr>
        <p:spPr/>
        <p:txBody>
          <a:bodyPr/>
          <a:lstStyle/>
          <a:p>
            <a:fld id="{537ED860-958F-471F-B446-84232424D490}" type="datetime1">
              <a:rPr lang="en-GB" smtClean="0"/>
              <a:t>23/09/2022</a:t>
            </a:fld>
            <a:endParaRPr lang="en-GB"/>
          </a:p>
        </p:txBody>
      </p:sp>
      <p:sp>
        <p:nvSpPr>
          <p:cNvPr id="3" name="Footer Placeholder 2">
            <a:extLst>
              <a:ext uri="{FF2B5EF4-FFF2-40B4-BE49-F238E27FC236}">
                <a16:creationId xmlns:a16="http://schemas.microsoft.com/office/drawing/2014/main" id="{CA1C9C5B-6DED-4C02-8BCB-E89C3791FC3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3340FB0-A3CF-41CA-B398-19A52B535995}"/>
              </a:ext>
            </a:extLst>
          </p:cNvPr>
          <p:cNvSpPr>
            <a:spLocks noGrp="1"/>
          </p:cNvSpPr>
          <p:nvPr>
            <p:ph type="sldNum" sz="quarter" idx="12"/>
          </p:nvPr>
        </p:nvSpPr>
        <p:spPr/>
        <p:txBody>
          <a:bodyPr/>
          <a:lstStyle/>
          <a:p>
            <a:fld id="{8B33F36F-503E-4357-95AB-A5341231EBD4}" type="slidenum">
              <a:rPr lang="en-GB" smtClean="0"/>
              <a:t>6</a:t>
            </a:fld>
            <a:endParaRPr lang="en-GB"/>
          </a:p>
        </p:txBody>
      </p:sp>
    </p:spTree>
    <p:extLst>
      <p:ext uri="{BB962C8B-B14F-4D97-AF65-F5344CB8AC3E}">
        <p14:creationId xmlns:p14="http://schemas.microsoft.com/office/powerpoint/2010/main" val="3595609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658537" y="35706"/>
            <a:ext cx="6909586" cy="584775"/>
          </a:xfrm>
          <a:prstGeom prst="rect">
            <a:avLst/>
          </a:prstGeom>
          <a:noFill/>
        </p:spPr>
        <p:txBody>
          <a:bodyPr wrap="square" rtlCol="0">
            <a:spAutoFit/>
          </a:bodyPr>
          <a:lstStyle/>
          <a:p>
            <a:pPr algn="ctr"/>
            <a:r>
              <a:rPr lang="it-IT" sz="3200" dirty="0">
                <a:solidFill>
                  <a:srgbClr val="5B5B98"/>
                </a:solidFill>
                <a:latin typeface="Calibri" panose="020F0502020204030204" pitchFamily="34" charset="0"/>
                <a:cs typeface="Calibri" panose="020F0502020204030204" pitchFamily="34" charset="0"/>
              </a:rPr>
              <a:t>Look inside the </a:t>
            </a:r>
            <a:r>
              <a:rPr lang="it-IT" sz="3200" dirty="0" err="1">
                <a:solidFill>
                  <a:srgbClr val="5B5B98"/>
                </a:solidFill>
                <a:latin typeface="Calibri" panose="020F0502020204030204" pitchFamily="34" charset="0"/>
                <a:cs typeface="Calibri" panose="020F0502020204030204" pitchFamily="34" charset="0"/>
              </a:rPr>
              <a:t>decay</a:t>
            </a:r>
            <a:r>
              <a:rPr lang="it-IT" sz="3200" dirty="0">
                <a:solidFill>
                  <a:srgbClr val="5B5B98"/>
                </a:solidFill>
                <a:latin typeface="Calibri" panose="020F0502020204030204" pitchFamily="34" charset="0"/>
                <a:cs typeface="Calibri" panose="020F0502020204030204" pitchFamily="34" charset="0"/>
              </a:rPr>
              <a:t> chains</a:t>
            </a:r>
            <a:endParaRPr lang="en-GB" sz="3200" dirty="0">
              <a:solidFill>
                <a:srgbClr val="5B5B98"/>
              </a:solidFill>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6" y="610655"/>
            <a:ext cx="4304564" cy="6160809"/>
          </a:xfrm>
          <a:prstGeom prst="rect">
            <a:avLst/>
          </a:prstGeom>
        </p:spPr>
      </p:pic>
      <p:sp>
        <p:nvSpPr>
          <p:cNvPr id="4" name="Ovale 3"/>
          <p:cNvSpPr/>
          <p:nvPr/>
        </p:nvSpPr>
        <p:spPr>
          <a:xfrm>
            <a:off x="167952" y="502356"/>
            <a:ext cx="699796" cy="729285"/>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e 4"/>
          <p:cNvSpPr/>
          <p:nvPr/>
        </p:nvSpPr>
        <p:spPr>
          <a:xfrm>
            <a:off x="1147667" y="502356"/>
            <a:ext cx="699796" cy="729285"/>
          </a:xfrm>
          <a:prstGeom prst="ellipse">
            <a:avLst/>
          </a:prstGeom>
          <a:solidFill>
            <a:schemeClr val="bg1">
              <a:alpha val="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e 5"/>
          <p:cNvSpPr/>
          <p:nvPr/>
        </p:nvSpPr>
        <p:spPr>
          <a:xfrm>
            <a:off x="1147667" y="1457188"/>
            <a:ext cx="699796" cy="729285"/>
          </a:xfrm>
          <a:prstGeom prst="ellipse">
            <a:avLst/>
          </a:prstGeom>
          <a:solidFill>
            <a:schemeClr val="bg1">
              <a:alpha val="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e 6"/>
          <p:cNvSpPr/>
          <p:nvPr/>
        </p:nvSpPr>
        <p:spPr>
          <a:xfrm>
            <a:off x="1147667" y="2412020"/>
            <a:ext cx="699796" cy="729285"/>
          </a:xfrm>
          <a:prstGeom prst="ellipse">
            <a:avLst/>
          </a:prstGeom>
          <a:solidFill>
            <a:schemeClr val="bg1">
              <a:alpha val="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e 10"/>
          <p:cNvSpPr/>
          <p:nvPr/>
        </p:nvSpPr>
        <p:spPr>
          <a:xfrm>
            <a:off x="3085056" y="5208094"/>
            <a:ext cx="699796" cy="729285"/>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CasellaDiTesto 11"/>
          <p:cNvSpPr txBox="1"/>
          <p:nvPr/>
        </p:nvSpPr>
        <p:spPr>
          <a:xfrm>
            <a:off x="6298162" y="1449470"/>
            <a:ext cx="1138334" cy="461665"/>
          </a:xfrm>
          <a:prstGeom prst="rect">
            <a:avLst/>
          </a:prstGeom>
          <a:noFill/>
        </p:spPr>
        <p:txBody>
          <a:bodyPr wrap="square" rtlCol="0">
            <a:spAutoFit/>
          </a:bodyPr>
          <a:lstStyle/>
          <a:p>
            <a:r>
              <a:rPr lang="it-IT" sz="2400" dirty="0"/>
              <a:t>ICP-MS</a:t>
            </a:r>
            <a:endParaRPr lang="en-GB" sz="2400" dirty="0"/>
          </a:p>
        </p:txBody>
      </p:sp>
      <p:sp>
        <p:nvSpPr>
          <p:cNvPr id="13" name="CasellaDiTesto 12"/>
          <p:cNvSpPr txBox="1"/>
          <p:nvPr/>
        </p:nvSpPr>
        <p:spPr>
          <a:xfrm>
            <a:off x="5952922" y="4740882"/>
            <a:ext cx="2202025" cy="830997"/>
          </a:xfrm>
          <a:prstGeom prst="rect">
            <a:avLst/>
          </a:prstGeom>
          <a:noFill/>
        </p:spPr>
        <p:txBody>
          <a:bodyPr wrap="square" rtlCol="0">
            <a:spAutoFit/>
          </a:bodyPr>
          <a:lstStyle/>
          <a:p>
            <a:pPr algn="ctr"/>
            <a:r>
              <a:rPr lang="el-GR" sz="2400" dirty="0"/>
              <a:t>γ</a:t>
            </a:r>
            <a:r>
              <a:rPr lang="it-IT" sz="2400" dirty="0"/>
              <a:t>-</a:t>
            </a:r>
            <a:r>
              <a:rPr lang="it-IT" sz="2400" dirty="0" err="1"/>
              <a:t>ray</a:t>
            </a:r>
            <a:r>
              <a:rPr lang="it-IT" sz="2400" dirty="0"/>
              <a:t> </a:t>
            </a:r>
            <a:r>
              <a:rPr lang="it-IT" sz="2400" dirty="0" err="1"/>
              <a:t>Spectrometry</a:t>
            </a:r>
            <a:endParaRPr lang="en-GB" sz="2400" dirty="0"/>
          </a:p>
        </p:txBody>
      </p:sp>
      <p:sp>
        <p:nvSpPr>
          <p:cNvPr id="14" name="Ovale 13"/>
          <p:cNvSpPr/>
          <p:nvPr/>
        </p:nvSpPr>
        <p:spPr>
          <a:xfrm>
            <a:off x="6146640" y="1028441"/>
            <a:ext cx="1292290" cy="1314251"/>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ettangolo arrotondato 14"/>
          <p:cNvSpPr/>
          <p:nvPr/>
        </p:nvSpPr>
        <p:spPr>
          <a:xfrm>
            <a:off x="213382" y="1493785"/>
            <a:ext cx="621097" cy="650033"/>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6" name="Rettangolo arrotondato 15"/>
          <p:cNvSpPr/>
          <p:nvPr/>
        </p:nvSpPr>
        <p:spPr>
          <a:xfrm>
            <a:off x="697159" y="1026422"/>
            <a:ext cx="621097" cy="650033"/>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7" name="Rettangolo arrotondato 16"/>
          <p:cNvSpPr/>
          <p:nvPr/>
        </p:nvSpPr>
        <p:spPr>
          <a:xfrm>
            <a:off x="1187016" y="5247719"/>
            <a:ext cx="621097" cy="650033"/>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8" name="Rettangolo arrotondato 17"/>
          <p:cNvSpPr/>
          <p:nvPr/>
        </p:nvSpPr>
        <p:spPr>
          <a:xfrm>
            <a:off x="1684649" y="4785197"/>
            <a:ext cx="621097" cy="650033"/>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9" name="Rettangolo arrotondato 18"/>
          <p:cNvSpPr/>
          <p:nvPr/>
        </p:nvSpPr>
        <p:spPr>
          <a:xfrm>
            <a:off x="5848479" y="4597686"/>
            <a:ext cx="2371016" cy="1168413"/>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20" name="Ovale 19"/>
          <p:cNvSpPr/>
          <p:nvPr/>
        </p:nvSpPr>
        <p:spPr>
          <a:xfrm>
            <a:off x="2128058" y="5219889"/>
            <a:ext cx="699796" cy="729285"/>
          </a:xfrm>
          <a:prstGeom prst="ellipse">
            <a:avLst/>
          </a:prstGeom>
          <a:solidFill>
            <a:schemeClr val="bg1">
              <a:alpha val="0"/>
            </a:schemeClr>
          </a:solidFill>
          <a:ln w="444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riangolo isoscele 21"/>
          <p:cNvSpPr/>
          <p:nvPr/>
        </p:nvSpPr>
        <p:spPr>
          <a:xfrm rot="10800000">
            <a:off x="4307511" y="1716254"/>
            <a:ext cx="537883" cy="62643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riangolo isoscele 22"/>
          <p:cNvSpPr/>
          <p:nvPr/>
        </p:nvSpPr>
        <p:spPr>
          <a:xfrm rot="10800000">
            <a:off x="4304564" y="2672675"/>
            <a:ext cx="537883" cy="62643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riangolo isoscele 23"/>
          <p:cNvSpPr/>
          <p:nvPr/>
        </p:nvSpPr>
        <p:spPr>
          <a:xfrm rot="10800000">
            <a:off x="4349053" y="5427116"/>
            <a:ext cx="537883" cy="626438"/>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Immagine 24"/>
          <p:cNvPicPr>
            <a:picLocks noChangeAspect="1"/>
          </p:cNvPicPr>
          <p:nvPr/>
        </p:nvPicPr>
        <p:blipFill>
          <a:blip r:embed="rId4"/>
          <a:stretch>
            <a:fillRect/>
          </a:stretch>
        </p:blipFill>
        <p:spPr>
          <a:xfrm>
            <a:off x="8529220" y="3900184"/>
            <a:ext cx="3598736" cy="2695069"/>
          </a:xfrm>
          <a:prstGeom prst="rect">
            <a:avLst/>
          </a:prstGeom>
        </p:spPr>
      </p:pic>
      <p:pic>
        <p:nvPicPr>
          <p:cNvPr id="26" name="Picture 3">
            <a:extLst>
              <a:ext uri="{FF2B5EF4-FFF2-40B4-BE49-F238E27FC236}">
                <a16:creationId xmlns:a16="http://schemas.microsoft.com/office/drawing/2014/main" id="{268E5851-5FFF-48DC-9CD3-479631A1C6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24776" y="883257"/>
            <a:ext cx="3553841" cy="24166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Date Placeholder 7">
            <a:extLst>
              <a:ext uri="{FF2B5EF4-FFF2-40B4-BE49-F238E27FC236}">
                <a16:creationId xmlns:a16="http://schemas.microsoft.com/office/drawing/2014/main" id="{F8E6AD11-D198-41A5-9984-80438940969A}"/>
              </a:ext>
            </a:extLst>
          </p:cNvPr>
          <p:cNvSpPr>
            <a:spLocks noGrp="1"/>
          </p:cNvSpPr>
          <p:nvPr>
            <p:ph type="dt" sz="half" idx="10"/>
          </p:nvPr>
        </p:nvSpPr>
        <p:spPr/>
        <p:txBody>
          <a:bodyPr/>
          <a:lstStyle/>
          <a:p>
            <a:fld id="{D7399071-0BF7-415C-A76A-5A087C122AD4}" type="datetime1">
              <a:rPr lang="en-GB" smtClean="0"/>
              <a:t>23/09/2022</a:t>
            </a:fld>
            <a:endParaRPr lang="en-GB"/>
          </a:p>
        </p:txBody>
      </p:sp>
      <p:sp>
        <p:nvSpPr>
          <p:cNvPr id="9" name="Footer Placeholder 8">
            <a:extLst>
              <a:ext uri="{FF2B5EF4-FFF2-40B4-BE49-F238E27FC236}">
                <a16:creationId xmlns:a16="http://schemas.microsoft.com/office/drawing/2014/main" id="{E6D9DF96-615B-4B2B-A8ED-15D68ADA0386}"/>
              </a:ext>
            </a:extLst>
          </p:cNvPr>
          <p:cNvSpPr>
            <a:spLocks noGrp="1"/>
          </p:cNvSpPr>
          <p:nvPr>
            <p:ph type="ftr" sz="quarter" idx="11"/>
          </p:nvPr>
        </p:nvSpPr>
        <p:spPr/>
        <p:txBody>
          <a:bodyPr/>
          <a:lstStyle/>
          <a:p>
            <a:endParaRPr lang="en-GB"/>
          </a:p>
        </p:txBody>
      </p:sp>
      <p:sp>
        <p:nvSpPr>
          <p:cNvPr id="10" name="Slide Number Placeholder 9">
            <a:extLst>
              <a:ext uri="{FF2B5EF4-FFF2-40B4-BE49-F238E27FC236}">
                <a16:creationId xmlns:a16="http://schemas.microsoft.com/office/drawing/2014/main" id="{1CD6DE24-81C4-4F37-B19C-69DEBB70AD66}"/>
              </a:ext>
            </a:extLst>
          </p:cNvPr>
          <p:cNvSpPr>
            <a:spLocks noGrp="1"/>
          </p:cNvSpPr>
          <p:nvPr>
            <p:ph type="sldNum" sz="quarter" idx="12"/>
          </p:nvPr>
        </p:nvSpPr>
        <p:spPr/>
        <p:txBody>
          <a:bodyPr/>
          <a:lstStyle/>
          <a:p>
            <a:fld id="{8B33F36F-503E-4357-95AB-A5341231EBD4}" type="slidenum">
              <a:rPr lang="en-GB" smtClean="0"/>
              <a:t>7</a:t>
            </a:fld>
            <a:endParaRPr lang="en-GB"/>
          </a:p>
        </p:txBody>
      </p:sp>
      <p:sp>
        <p:nvSpPr>
          <p:cNvPr id="21" name="TextBox 20">
            <a:extLst>
              <a:ext uri="{FF2B5EF4-FFF2-40B4-BE49-F238E27FC236}">
                <a16:creationId xmlns:a16="http://schemas.microsoft.com/office/drawing/2014/main" id="{0531A459-966D-43BF-8396-D09135B4D3E9}"/>
              </a:ext>
            </a:extLst>
          </p:cNvPr>
          <p:cNvSpPr txBox="1"/>
          <p:nvPr/>
        </p:nvSpPr>
        <p:spPr>
          <a:xfrm>
            <a:off x="5022322" y="2599719"/>
            <a:ext cx="3332559" cy="1015663"/>
          </a:xfrm>
          <a:prstGeom prst="rect">
            <a:avLst/>
          </a:prstGeom>
          <a:noFill/>
        </p:spPr>
        <p:txBody>
          <a:bodyPr wrap="square" rtlCol="0">
            <a:spAutoFit/>
          </a:bodyPr>
          <a:lstStyle/>
          <a:p>
            <a:pPr algn="ctr"/>
            <a:r>
              <a:rPr lang="en-GB" sz="2000" dirty="0"/>
              <a:t>Chemical &amp; physical behaviour different for the nuclides </a:t>
            </a:r>
          </a:p>
          <a:p>
            <a:pPr algn="ctr"/>
            <a:r>
              <a:rPr lang="en-GB" sz="2000" dirty="0"/>
              <a:t>Rupture of SE is possible</a:t>
            </a:r>
          </a:p>
        </p:txBody>
      </p:sp>
      <p:sp>
        <p:nvSpPr>
          <p:cNvPr id="29" name="Rettangolo arrotondato 17">
            <a:extLst>
              <a:ext uri="{FF2B5EF4-FFF2-40B4-BE49-F238E27FC236}">
                <a16:creationId xmlns:a16="http://schemas.microsoft.com/office/drawing/2014/main" id="{CFD1D971-DA11-4FC1-B7DE-67520D043AA3}"/>
              </a:ext>
            </a:extLst>
          </p:cNvPr>
          <p:cNvSpPr/>
          <p:nvPr/>
        </p:nvSpPr>
        <p:spPr>
          <a:xfrm>
            <a:off x="2151053" y="5226386"/>
            <a:ext cx="621097" cy="650033"/>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Tree>
    <p:extLst>
      <p:ext uri="{BB962C8B-B14F-4D97-AF65-F5344CB8AC3E}">
        <p14:creationId xmlns:p14="http://schemas.microsoft.com/office/powerpoint/2010/main" val="118332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anim calcmode="lin" valueType="num">
                                      <p:cBhvr>
                                        <p:cTn id="13" dur="2000" fill="hold"/>
                                        <p:tgtEl>
                                          <p:spTgt spid="11"/>
                                        </p:tgtEl>
                                        <p:attrNameLst>
                                          <p:attrName>ppt_w</p:attrName>
                                        </p:attrNameLst>
                                      </p:cBhvr>
                                      <p:tavLst>
                                        <p:tav tm="0" fmla="#ppt_w*sin(2.5*pi*$)">
                                          <p:val>
                                            <p:fltVal val="0"/>
                                          </p:val>
                                        </p:tav>
                                        <p:tav tm="100000">
                                          <p:val>
                                            <p:fltVal val="1"/>
                                          </p:val>
                                        </p:tav>
                                      </p:tavLst>
                                    </p:anim>
                                    <p:anim calcmode="lin" valueType="num">
                                      <p:cBhvr>
                                        <p:cTn id="14" dur="2000" fill="hold"/>
                                        <p:tgtEl>
                                          <p:spTgt spid="11"/>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anim calcmode="lin" valueType="num">
                                      <p:cBhvr>
                                        <p:cTn id="28" dur="2000" fill="hold"/>
                                        <p:tgtEl>
                                          <p:spTgt spid="7"/>
                                        </p:tgtEl>
                                        <p:attrNameLst>
                                          <p:attrName>ppt_w</p:attrName>
                                        </p:attrNameLst>
                                      </p:cBhvr>
                                      <p:tavLst>
                                        <p:tav tm="0" fmla="#ppt_w*sin(2.5*pi*$)">
                                          <p:val>
                                            <p:fltVal val="0"/>
                                          </p:val>
                                        </p:tav>
                                        <p:tav tm="100000">
                                          <p:val>
                                            <p:fltVal val="1"/>
                                          </p:val>
                                        </p:tav>
                                      </p:tavLst>
                                    </p:anim>
                                    <p:anim calcmode="lin" valueType="num">
                                      <p:cBhvr>
                                        <p:cTn id="29" dur="2000" fill="hold"/>
                                        <p:tgtEl>
                                          <p:spTgt spid="7"/>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2000"/>
                                        <p:tgtEl>
                                          <p:spTgt spid="20"/>
                                        </p:tgtEl>
                                      </p:cBhvr>
                                    </p:animEffect>
                                    <p:anim calcmode="lin" valueType="num">
                                      <p:cBhvr>
                                        <p:cTn id="33" dur="2000" fill="hold"/>
                                        <p:tgtEl>
                                          <p:spTgt spid="20"/>
                                        </p:tgtEl>
                                        <p:attrNameLst>
                                          <p:attrName>ppt_w</p:attrName>
                                        </p:attrNameLst>
                                      </p:cBhvr>
                                      <p:tavLst>
                                        <p:tav tm="0" fmla="#ppt_w*sin(2.5*pi*$)">
                                          <p:val>
                                            <p:fltVal val="0"/>
                                          </p:val>
                                        </p:tav>
                                        <p:tav tm="100000">
                                          <p:val>
                                            <p:fltVal val="1"/>
                                          </p:val>
                                        </p:tav>
                                      </p:tavLst>
                                    </p:anim>
                                    <p:anim calcmode="lin" valueType="num">
                                      <p:cBhvr>
                                        <p:cTn id="34" dur="2000" fill="hold"/>
                                        <p:tgtEl>
                                          <p:spTgt spid="20"/>
                                        </p:tgtEl>
                                        <p:attrNameLst>
                                          <p:attrName>ppt_h</p:attrName>
                                        </p:attrNameLst>
                                      </p:cBhvr>
                                      <p:tavLst>
                                        <p:tav tm="0">
                                          <p:val>
                                            <p:strVal val="#ppt_h"/>
                                          </p:val>
                                        </p:tav>
                                        <p:tav tm="100000">
                                          <p:val>
                                            <p:strVal val="#ppt_h"/>
                                          </p:val>
                                        </p:tav>
                                      </p:tavLst>
                                    </p:anim>
                                  </p:childTnLst>
                                </p:cTn>
                              </p:par>
                              <p:par>
                                <p:cTn id="35" presetID="45"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2000"/>
                                        <p:tgtEl>
                                          <p:spTgt spid="14"/>
                                        </p:tgtEl>
                                      </p:cBhvr>
                                    </p:animEffect>
                                    <p:anim calcmode="lin" valueType="num">
                                      <p:cBhvr>
                                        <p:cTn id="38" dur="2000" fill="hold"/>
                                        <p:tgtEl>
                                          <p:spTgt spid="14"/>
                                        </p:tgtEl>
                                        <p:attrNameLst>
                                          <p:attrName>ppt_w</p:attrName>
                                        </p:attrNameLst>
                                      </p:cBhvr>
                                      <p:tavLst>
                                        <p:tav tm="0" fmla="#ppt_w*sin(2.5*pi*$)">
                                          <p:val>
                                            <p:fltVal val="0"/>
                                          </p:val>
                                        </p:tav>
                                        <p:tav tm="100000">
                                          <p:val>
                                            <p:fltVal val="1"/>
                                          </p:val>
                                        </p:tav>
                                      </p:tavLst>
                                    </p:anim>
                                    <p:anim calcmode="lin" valueType="num">
                                      <p:cBhvr>
                                        <p:cTn id="39"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p:cTn id="64" dur="500" fill="hold"/>
                                        <p:tgtEl>
                                          <p:spTgt spid="19"/>
                                        </p:tgtEl>
                                        <p:attrNameLst>
                                          <p:attrName>ppt_w</p:attrName>
                                        </p:attrNameLst>
                                      </p:cBhvr>
                                      <p:tavLst>
                                        <p:tav tm="0">
                                          <p:val>
                                            <p:fltVal val="0"/>
                                          </p:val>
                                        </p:tav>
                                        <p:tav tm="100000">
                                          <p:val>
                                            <p:strVal val="#ppt_w"/>
                                          </p:val>
                                        </p:tav>
                                      </p:tavLst>
                                    </p:anim>
                                    <p:anim calcmode="lin" valueType="num">
                                      <p:cBhvr>
                                        <p:cTn id="65" dur="500" fill="hold"/>
                                        <p:tgtEl>
                                          <p:spTgt spid="19"/>
                                        </p:tgtEl>
                                        <p:attrNameLst>
                                          <p:attrName>ppt_h</p:attrName>
                                        </p:attrNameLst>
                                      </p:cBhvr>
                                      <p:tavLst>
                                        <p:tav tm="0">
                                          <p:val>
                                            <p:fltVal val="0"/>
                                          </p:val>
                                        </p:tav>
                                        <p:tav tm="100000">
                                          <p:val>
                                            <p:strVal val="#ppt_h"/>
                                          </p:val>
                                        </p:tav>
                                      </p:tavLst>
                                    </p:anim>
                                    <p:animEffect transition="in" filter="fade">
                                      <p:cBhvr>
                                        <p:cTn id="66" dur="500"/>
                                        <p:tgtEl>
                                          <p:spTgt spid="19"/>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p:cTn id="69" dur="500" fill="hold"/>
                                        <p:tgtEl>
                                          <p:spTgt spid="29"/>
                                        </p:tgtEl>
                                        <p:attrNameLst>
                                          <p:attrName>ppt_w</p:attrName>
                                        </p:attrNameLst>
                                      </p:cBhvr>
                                      <p:tavLst>
                                        <p:tav tm="0">
                                          <p:val>
                                            <p:fltVal val="0"/>
                                          </p:val>
                                        </p:tav>
                                        <p:tav tm="100000">
                                          <p:val>
                                            <p:strVal val="#ppt_w"/>
                                          </p:val>
                                        </p:tav>
                                      </p:tavLst>
                                    </p:anim>
                                    <p:anim calcmode="lin" valueType="num">
                                      <p:cBhvr>
                                        <p:cTn id="70" dur="500" fill="hold"/>
                                        <p:tgtEl>
                                          <p:spTgt spid="29"/>
                                        </p:tgtEl>
                                        <p:attrNameLst>
                                          <p:attrName>ppt_h</p:attrName>
                                        </p:attrNameLst>
                                      </p:cBhvr>
                                      <p:tavLst>
                                        <p:tav tm="0">
                                          <p:val>
                                            <p:fltVal val="0"/>
                                          </p:val>
                                        </p:tav>
                                        <p:tav tm="100000">
                                          <p:val>
                                            <p:strVal val="#ppt_h"/>
                                          </p:val>
                                        </p:tav>
                                      </p:tavLst>
                                    </p:anim>
                                    <p:animEffect transition="in" filter="fade">
                                      <p:cBhvr>
                                        <p:cTn id="7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1" grpId="0" animBg="1"/>
      <p:bldP spid="14" grpId="0" animBg="1"/>
      <p:bldP spid="15" grpId="0" animBg="1"/>
      <p:bldP spid="16" grpId="0" animBg="1"/>
      <p:bldP spid="17" grpId="0" animBg="1"/>
      <p:bldP spid="18" grpId="0" animBg="1"/>
      <p:bldP spid="19" grpId="0" animBg="1"/>
      <p:bldP spid="20" grpId="0" animBg="1"/>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325751" y="-54685"/>
            <a:ext cx="5680363" cy="584775"/>
          </a:xfrm>
          <a:prstGeom prst="rect">
            <a:avLst/>
          </a:prstGeom>
          <a:noFill/>
        </p:spPr>
        <p:txBody>
          <a:bodyPr wrap="square" rtlCol="0">
            <a:spAutoFit/>
          </a:bodyPr>
          <a:lstStyle/>
          <a:p>
            <a:pPr algn="ctr"/>
            <a:r>
              <a:rPr lang="it-IT" sz="3200" dirty="0">
                <a:solidFill>
                  <a:srgbClr val="5B5B98"/>
                </a:solidFill>
                <a:latin typeface="Calibri" panose="020F0502020204030204" pitchFamily="34" charset="0"/>
                <a:cs typeface="Calibri" panose="020F0502020204030204" pitchFamily="34" charset="0"/>
              </a:rPr>
              <a:t>Others </a:t>
            </a:r>
            <a:r>
              <a:rPr lang="it-IT" sz="3200" dirty="0" err="1">
                <a:solidFill>
                  <a:srgbClr val="5B5B98"/>
                </a:solidFill>
                <a:latin typeface="Calibri" panose="020F0502020204030204" pitchFamily="34" charset="0"/>
                <a:cs typeface="Calibri" panose="020F0502020204030204" pitchFamily="34" charset="0"/>
              </a:rPr>
              <a:t>natural</a:t>
            </a:r>
            <a:r>
              <a:rPr lang="it-IT" sz="3200" dirty="0">
                <a:solidFill>
                  <a:srgbClr val="5B5B98"/>
                </a:solidFill>
                <a:latin typeface="Calibri" panose="020F0502020204030204" pitchFamily="34" charset="0"/>
                <a:cs typeface="Calibri" panose="020F0502020204030204" pitchFamily="34" charset="0"/>
              </a:rPr>
              <a:t> </a:t>
            </a:r>
            <a:r>
              <a:rPr lang="it-IT" sz="3200" dirty="0" err="1">
                <a:solidFill>
                  <a:srgbClr val="5B5B98"/>
                </a:solidFill>
                <a:latin typeface="Calibri" panose="020F0502020204030204" pitchFamily="34" charset="0"/>
                <a:cs typeface="Calibri" panose="020F0502020204030204" pitchFamily="34" charset="0"/>
              </a:rPr>
              <a:t>decay</a:t>
            </a:r>
            <a:r>
              <a:rPr lang="it-IT" sz="3200" dirty="0">
                <a:solidFill>
                  <a:srgbClr val="5B5B98"/>
                </a:solidFill>
                <a:latin typeface="Calibri" panose="020F0502020204030204" pitchFamily="34" charset="0"/>
                <a:cs typeface="Calibri" panose="020F0502020204030204" pitchFamily="34" charset="0"/>
              </a:rPr>
              <a:t> chains</a:t>
            </a:r>
            <a:endParaRPr lang="en-GB" sz="3200" dirty="0">
              <a:solidFill>
                <a:srgbClr val="5B5B98"/>
              </a:solidFill>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1529" y="516502"/>
            <a:ext cx="3946631" cy="6293179"/>
          </a:xfrm>
          <a:prstGeom prst="rect">
            <a:avLst/>
          </a:prstGeom>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479" y="635867"/>
            <a:ext cx="3836020" cy="6081623"/>
          </a:xfrm>
          <a:prstGeom prst="rect">
            <a:avLst/>
          </a:prstGeom>
        </p:spPr>
      </p:pic>
      <p:sp>
        <p:nvSpPr>
          <p:cNvPr id="7" name="Ovale 3">
            <a:extLst>
              <a:ext uri="{FF2B5EF4-FFF2-40B4-BE49-F238E27FC236}">
                <a16:creationId xmlns:a16="http://schemas.microsoft.com/office/drawing/2014/main" id="{30443126-3417-47A2-9BAA-26FCD0BE50C2}"/>
              </a:ext>
            </a:extLst>
          </p:cNvPr>
          <p:cNvSpPr/>
          <p:nvPr/>
        </p:nvSpPr>
        <p:spPr>
          <a:xfrm>
            <a:off x="956746" y="548203"/>
            <a:ext cx="699796" cy="729285"/>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e 4">
            <a:extLst>
              <a:ext uri="{FF2B5EF4-FFF2-40B4-BE49-F238E27FC236}">
                <a16:creationId xmlns:a16="http://schemas.microsoft.com/office/drawing/2014/main" id="{DDAF4E8E-9B79-48F7-A352-8E6816AF7261}"/>
              </a:ext>
            </a:extLst>
          </p:cNvPr>
          <p:cNvSpPr/>
          <p:nvPr/>
        </p:nvSpPr>
        <p:spPr>
          <a:xfrm>
            <a:off x="1488590" y="1062192"/>
            <a:ext cx="699796" cy="729285"/>
          </a:xfrm>
          <a:prstGeom prst="ellipse">
            <a:avLst/>
          </a:prstGeom>
          <a:solidFill>
            <a:schemeClr val="bg1">
              <a:alpha val="0"/>
            </a:schemeClr>
          </a:solid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e 3">
            <a:extLst>
              <a:ext uri="{FF2B5EF4-FFF2-40B4-BE49-F238E27FC236}">
                <a16:creationId xmlns:a16="http://schemas.microsoft.com/office/drawing/2014/main" id="{189539B9-1B72-4C97-9984-5C040728CD47}"/>
              </a:ext>
            </a:extLst>
          </p:cNvPr>
          <p:cNvSpPr/>
          <p:nvPr/>
        </p:nvSpPr>
        <p:spPr>
          <a:xfrm>
            <a:off x="3077905" y="5589843"/>
            <a:ext cx="699796" cy="729285"/>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e 3">
            <a:extLst>
              <a:ext uri="{FF2B5EF4-FFF2-40B4-BE49-F238E27FC236}">
                <a16:creationId xmlns:a16="http://schemas.microsoft.com/office/drawing/2014/main" id="{1AA4C522-EE5E-4B1F-9F57-83092B98F572}"/>
              </a:ext>
            </a:extLst>
          </p:cNvPr>
          <p:cNvSpPr/>
          <p:nvPr/>
        </p:nvSpPr>
        <p:spPr>
          <a:xfrm>
            <a:off x="7772040" y="446678"/>
            <a:ext cx="794705" cy="802175"/>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e 3">
            <a:extLst>
              <a:ext uri="{FF2B5EF4-FFF2-40B4-BE49-F238E27FC236}">
                <a16:creationId xmlns:a16="http://schemas.microsoft.com/office/drawing/2014/main" id="{928581C4-A09A-409F-A37C-8D49FCBC6DB8}"/>
              </a:ext>
            </a:extLst>
          </p:cNvPr>
          <p:cNvSpPr/>
          <p:nvPr/>
        </p:nvSpPr>
        <p:spPr>
          <a:xfrm>
            <a:off x="10285085" y="5470298"/>
            <a:ext cx="794705" cy="802175"/>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ttangolo arrotondato 16">
            <a:extLst>
              <a:ext uri="{FF2B5EF4-FFF2-40B4-BE49-F238E27FC236}">
                <a16:creationId xmlns:a16="http://schemas.microsoft.com/office/drawing/2014/main" id="{51172072-6B38-4CA4-BBE5-AE6E0F27B930}"/>
              </a:ext>
            </a:extLst>
          </p:cNvPr>
          <p:cNvSpPr/>
          <p:nvPr/>
        </p:nvSpPr>
        <p:spPr>
          <a:xfrm>
            <a:off x="8441354" y="1097961"/>
            <a:ext cx="726212" cy="768165"/>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4" name="Rettangolo arrotondato 16">
            <a:extLst>
              <a:ext uri="{FF2B5EF4-FFF2-40B4-BE49-F238E27FC236}">
                <a16:creationId xmlns:a16="http://schemas.microsoft.com/office/drawing/2014/main" id="{F23E37A2-BDB5-44DB-9D7C-A1ADB954BF3F}"/>
              </a:ext>
            </a:extLst>
          </p:cNvPr>
          <p:cNvSpPr/>
          <p:nvPr/>
        </p:nvSpPr>
        <p:spPr>
          <a:xfrm>
            <a:off x="9089865" y="5479430"/>
            <a:ext cx="726212" cy="768165"/>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5" name="Rettangolo arrotondato 16">
            <a:extLst>
              <a:ext uri="{FF2B5EF4-FFF2-40B4-BE49-F238E27FC236}">
                <a16:creationId xmlns:a16="http://schemas.microsoft.com/office/drawing/2014/main" id="{0F18BA8A-DC71-4CE8-A4CC-FF5F4C9F7457}"/>
              </a:ext>
            </a:extLst>
          </p:cNvPr>
          <p:cNvSpPr/>
          <p:nvPr/>
        </p:nvSpPr>
        <p:spPr>
          <a:xfrm>
            <a:off x="9697411" y="4849671"/>
            <a:ext cx="726212" cy="768165"/>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6" name="Rettangolo arrotondato 16">
            <a:extLst>
              <a:ext uri="{FF2B5EF4-FFF2-40B4-BE49-F238E27FC236}">
                <a16:creationId xmlns:a16="http://schemas.microsoft.com/office/drawing/2014/main" id="{93849D1D-2079-48C2-84B2-6C14F6C810CA}"/>
              </a:ext>
            </a:extLst>
          </p:cNvPr>
          <p:cNvSpPr/>
          <p:nvPr/>
        </p:nvSpPr>
        <p:spPr>
          <a:xfrm>
            <a:off x="9725325" y="6089835"/>
            <a:ext cx="726212" cy="768165"/>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7" name="Rettangolo arrotondato 16">
            <a:extLst>
              <a:ext uri="{FF2B5EF4-FFF2-40B4-BE49-F238E27FC236}">
                <a16:creationId xmlns:a16="http://schemas.microsoft.com/office/drawing/2014/main" id="{F8E882DD-30E6-4F94-85D0-B4796C09D541}"/>
              </a:ext>
            </a:extLst>
          </p:cNvPr>
          <p:cNvSpPr/>
          <p:nvPr/>
        </p:nvSpPr>
        <p:spPr>
          <a:xfrm>
            <a:off x="918780" y="511535"/>
            <a:ext cx="778402" cy="786273"/>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18" name="CasellaDiTesto 12">
            <a:extLst>
              <a:ext uri="{FF2B5EF4-FFF2-40B4-BE49-F238E27FC236}">
                <a16:creationId xmlns:a16="http://schemas.microsoft.com/office/drawing/2014/main" id="{6ED4D735-FC5C-4780-949E-1D5E7EC5E300}"/>
              </a:ext>
            </a:extLst>
          </p:cNvPr>
          <p:cNvSpPr txBox="1"/>
          <p:nvPr/>
        </p:nvSpPr>
        <p:spPr>
          <a:xfrm>
            <a:off x="5029494" y="4648433"/>
            <a:ext cx="2202025" cy="830997"/>
          </a:xfrm>
          <a:prstGeom prst="rect">
            <a:avLst/>
          </a:prstGeom>
          <a:noFill/>
        </p:spPr>
        <p:txBody>
          <a:bodyPr wrap="square" rtlCol="0">
            <a:spAutoFit/>
          </a:bodyPr>
          <a:lstStyle/>
          <a:p>
            <a:pPr algn="ctr"/>
            <a:r>
              <a:rPr lang="el-GR" sz="2400" dirty="0"/>
              <a:t>γ</a:t>
            </a:r>
            <a:r>
              <a:rPr lang="it-IT" sz="2400" dirty="0"/>
              <a:t>-</a:t>
            </a:r>
            <a:r>
              <a:rPr lang="it-IT" sz="2400" dirty="0" err="1"/>
              <a:t>Ray</a:t>
            </a:r>
            <a:r>
              <a:rPr lang="it-IT" sz="2400" dirty="0"/>
              <a:t> </a:t>
            </a:r>
            <a:r>
              <a:rPr lang="it-IT" sz="2400" dirty="0" err="1"/>
              <a:t>Spectrometry</a:t>
            </a:r>
            <a:endParaRPr lang="en-GB" sz="2400" dirty="0"/>
          </a:p>
        </p:txBody>
      </p:sp>
      <p:sp>
        <p:nvSpPr>
          <p:cNvPr id="19" name="Ovale 13">
            <a:extLst>
              <a:ext uri="{FF2B5EF4-FFF2-40B4-BE49-F238E27FC236}">
                <a16:creationId xmlns:a16="http://schemas.microsoft.com/office/drawing/2014/main" id="{0E5CEBAF-792E-46B9-A4A5-AF111BC142BA}"/>
              </a:ext>
            </a:extLst>
          </p:cNvPr>
          <p:cNvSpPr/>
          <p:nvPr/>
        </p:nvSpPr>
        <p:spPr>
          <a:xfrm>
            <a:off x="5454217" y="1048718"/>
            <a:ext cx="1292290" cy="1314251"/>
          </a:xfrm>
          <a:prstGeom prst="ellipse">
            <a:avLst/>
          </a:prstGeom>
          <a:solidFill>
            <a:schemeClr val="bg1">
              <a:alpha val="0"/>
            </a:schemeClr>
          </a:solid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ICP-MS</a:t>
            </a:r>
          </a:p>
        </p:txBody>
      </p:sp>
      <p:sp>
        <p:nvSpPr>
          <p:cNvPr id="20" name="Rettangolo arrotondato 18">
            <a:extLst>
              <a:ext uri="{FF2B5EF4-FFF2-40B4-BE49-F238E27FC236}">
                <a16:creationId xmlns:a16="http://schemas.microsoft.com/office/drawing/2014/main" id="{703FF7C4-CD82-4A4A-9AB4-928AEDBA930F}"/>
              </a:ext>
            </a:extLst>
          </p:cNvPr>
          <p:cNvSpPr/>
          <p:nvPr/>
        </p:nvSpPr>
        <p:spPr>
          <a:xfrm>
            <a:off x="4935029" y="4479724"/>
            <a:ext cx="2371016" cy="1168413"/>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2" name="TextBox 1">
            <a:extLst>
              <a:ext uri="{FF2B5EF4-FFF2-40B4-BE49-F238E27FC236}">
                <a16:creationId xmlns:a16="http://schemas.microsoft.com/office/drawing/2014/main" id="{98FF309D-4F60-4476-9745-37FBA832D486}"/>
              </a:ext>
            </a:extLst>
          </p:cNvPr>
          <p:cNvSpPr txBox="1"/>
          <p:nvPr/>
        </p:nvSpPr>
        <p:spPr>
          <a:xfrm>
            <a:off x="5571979" y="1482043"/>
            <a:ext cx="1137150" cy="461665"/>
          </a:xfrm>
          <a:prstGeom prst="rect">
            <a:avLst/>
          </a:prstGeom>
          <a:noFill/>
        </p:spPr>
        <p:txBody>
          <a:bodyPr wrap="square" rtlCol="0">
            <a:spAutoFit/>
          </a:bodyPr>
          <a:lstStyle/>
          <a:p>
            <a:r>
              <a:rPr lang="en-US" sz="2400" dirty="0"/>
              <a:t>ICP-MS</a:t>
            </a:r>
          </a:p>
        </p:txBody>
      </p:sp>
      <p:sp>
        <p:nvSpPr>
          <p:cNvPr id="22" name="Rettangolo arrotondato 16">
            <a:extLst>
              <a:ext uri="{FF2B5EF4-FFF2-40B4-BE49-F238E27FC236}">
                <a16:creationId xmlns:a16="http://schemas.microsoft.com/office/drawing/2014/main" id="{8F166732-A476-4DC1-A62D-826969B59FCC}"/>
              </a:ext>
            </a:extLst>
          </p:cNvPr>
          <p:cNvSpPr/>
          <p:nvPr/>
        </p:nvSpPr>
        <p:spPr>
          <a:xfrm>
            <a:off x="1445257" y="1026843"/>
            <a:ext cx="778402" cy="786273"/>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23" name="Rettangolo arrotondato 16">
            <a:extLst>
              <a:ext uri="{FF2B5EF4-FFF2-40B4-BE49-F238E27FC236}">
                <a16:creationId xmlns:a16="http://schemas.microsoft.com/office/drawing/2014/main" id="{7280736D-066B-460D-8CAC-5F3CDC4B54F9}"/>
              </a:ext>
            </a:extLst>
          </p:cNvPr>
          <p:cNvSpPr/>
          <p:nvPr/>
        </p:nvSpPr>
        <p:spPr>
          <a:xfrm>
            <a:off x="1983855" y="1522672"/>
            <a:ext cx="778402" cy="786273"/>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24" name="Rettangolo arrotondato 16">
            <a:extLst>
              <a:ext uri="{FF2B5EF4-FFF2-40B4-BE49-F238E27FC236}">
                <a16:creationId xmlns:a16="http://schemas.microsoft.com/office/drawing/2014/main" id="{3E963CC5-EF6A-4277-85CB-7F5ECEBC4476}"/>
              </a:ext>
            </a:extLst>
          </p:cNvPr>
          <p:cNvSpPr/>
          <p:nvPr/>
        </p:nvSpPr>
        <p:spPr>
          <a:xfrm>
            <a:off x="1995976" y="2542977"/>
            <a:ext cx="778402" cy="786273"/>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25" name="Rettangolo arrotondato 16">
            <a:extLst>
              <a:ext uri="{FF2B5EF4-FFF2-40B4-BE49-F238E27FC236}">
                <a16:creationId xmlns:a16="http://schemas.microsoft.com/office/drawing/2014/main" id="{A79C5EBC-A0AC-4798-8254-4B86F5B019A6}"/>
              </a:ext>
            </a:extLst>
          </p:cNvPr>
          <p:cNvSpPr/>
          <p:nvPr/>
        </p:nvSpPr>
        <p:spPr>
          <a:xfrm>
            <a:off x="2035279" y="5602546"/>
            <a:ext cx="699796" cy="703878"/>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26" name="Rettangolo arrotondato 16">
            <a:extLst>
              <a:ext uri="{FF2B5EF4-FFF2-40B4-BE49-F238E27FC236}">
                <a16:creationId xmlns:a16="http://schemas.microsoft.com/office/drawing/2014/main" id="{0CCE831D-2CCA-44A5-B04D-E90F3883E1F0}"/>
              </a:ext>
            </a:extLst>
          </p:cNvPr>
          <p:cNvSpPr/>
          <p:nvPr/>
        </p:nvSpPr>
        <p:spPr>
          <a:xfrm>
            <a:off x="2553137" y="5127491"/>
            <a:ext cx="699796" cy="703878"/>
          </a:xfrm>
          <a:prstGeom prst="roundRect">
            <a:avLst/>
          </a:prstGeom>
          <a:noFill/>
          <a:ln w="444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
        <p:nvSpPr>
          <p:cNvPr id="4" name="Date Placeholder 3">
            <a:extLst>
              <a:ext uri="{FF2B5EF4-FFF2-40B4-BE49-F238E27FC236}">
                <a16:creationId xmlns:a16="http://schemas.microsoft.com/office/drawing/2014/main" id="{46686BEF-7AE4-4ECA-9668-12DA540E4532}"/>
              </a:ext>
            </a:extLst>
          </p:cNvPr>
          <p:cNvSpPr>
            <a:spLocks noGrp="1"/>
          </p:cNvSpPr>
          <p:nvPr>
            <p:ph type="dt" sz="half" idx="10"/>
          </p:nvPr>
        </p:nvSpPr>
        <p:spPr/>
        <p:txBody>
          <a:bodyPr/>
          <a:lstStyle/>
          <a:p>
            <a:fld id="{AA0423C9-9ADE-417F-8091-C5EDDEB205E7}" type="datetime1">
              <a:rPr lang="en-GB" smtClean="0"/>
              <a:t>23/09/2022</a:t>
            </a:fld>
            <a:endParaRPr lang="en-GB"/>
          </a:p>
        </p:txBody>
      </p:sp>
      <p:sp>
        <p:nvSpPr>
          <p:cNvPr id="27" name="Footer Placeholder 26">
            <a:extLst>
              <a:ext uri="{FF2B5EF4-FFF2-40B4-BE49-F238E27FC236}">
                <a16:creationId xmlns:a16="http://schemas.microsoft.com/office/drawing/2014/main" id="{9E180D6B-9439-444D-B7B4-0A75B64C7596}"/>
              </a:ext>
            </a:extLst>
          </p:cNvPr>
          <p:cNvSpPr>
            <a:spLocks noGrp="1"/>
          </p:cNvSpPr>
          <p:nvPr>
            <p:ph type="ftr" sz="quarter" idx="11"/>
          </p:nvPr>
        </p:nvSpPr>
        <p:spPr/>
        <p:txBody>
          <a:bodyPr/>
          <a:lstStyle/>
          <a:p>
            <a:endParaRPr lang="en-GB"/>
          </a:p>
        </p:txBody>
      </p:sp>
      <p:sp>
        <p:nvSpPr>
          <p:cNvPr id="28" name="Slide Number Placeholder 27">
            <a:extLst>
              <a:ext uri="{FF2B5EF4-FFF2-40B4-BE49-F238E27FC236}">
                <a16:creationId xmlns:a16="http://schemas.microsoft.com/office/drawing/2014/main" id="{6F05D6FE-9CDE-4A99-8786-4B3EEB068C78}"/>
              </a:ext>
            </a:extLst>
          </p:cNvPr>
          <p:cNvSpPr>
            <a:spLocks noGrp="1"/>
          </p:cNvSpPr>
          <p:nvPr>
            <p:ph type="sldNum" sz="quarter" idx="12"/>
          </p:nvPr>
        </p:nvSpPr>
        <p:spPr/>
        <p:txBody>
          <a:bodyPr/>
          <a:lstStyle/>
          <a:p>
            <a:fld id="{8B33F36F-503E-4357-95AB-A5341231EBD4}" type="slidenum">
              <a:rPr lang="en-GB" smtClean="0"/>
              <a:t>8</a:t>
            </a:fld>
            <a:endParaRPr lang="en-GB"/>
          </a:p>
        </p:txBody>
      </p:sp>
      <p:sp>
        <p:nvSpPr>
          <p:cNvPr id="29" name="Rettangolo arrotondato 16">
            <a:extLst>
              <a:ext uri="{FF2B5EF4-FFF2-40B4-BE49-F238E27FC236}">
                <a16:creationId xmlns:a16="http://schemas.microsoft.com/office/drawing/2014/main" id="{05267BEA-4123-497E-B1E4-3B353E3871D7}"/>
              </a:ext>
            </a:extLst>
          </p:cNvPr>
          <p:cNvSpPr/>
          <p:nvPr/>
        </p:nvSpPr>
        <p:spPr>
          <a:xfrm>
            <a:off x="1431398" y="2028656"/>
            <a:ext cx="756988" cy="786273"/>
          </a:xfrm>
          <a:prstGeom prst="roundRect">
            <a:avLst/>
          </a:prstGeom>
          <a:noFill/>
          <a:ln w="444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a:p>
            <a:pPr algn="ctr"/>
            <a:endParaRPr lang="en-GB" dirty="0"/>
          </a:p>
        </p:txBody>
      </p:sp>
    </p:spTree>
    <p:extLst>
      <p:ext uri="{BB962C8B-B14F-4D97-AF65-F5344CB8AC3E}">
        <p14:creationId xmlns:p14="http://schemas.microsoft.com/office/powerpoint/2010/main" val="107361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anim calcmode="lin" valueType="num">
                                      <p:cBhvr>
                                        <p:cTn id="23" dur="2000" fill="hold"/>
                                        <p:tgtEl>
                                          <p:spTgt spid="10"/>
                                        </p:tgtEl>
                                        <p:attrNameLst>
                                          <p:attrName>ppt_w</p:attrName>
                                        </p:attrNameLst>
                                      </p:cBhvr>
                                      <p:tavLst>
                                        <p:tav tm="0" fmla="#ppt_w*sin(2.5*pi*$)">
                                          <p:val>
                                            <p:fltVal val="0"/>
                                          </p:val>
                                        </p:tav>
                                        <p:tav tm="100000">
                                          <p:val>
                                            <p:fltVal val="1"/>
                                          </p:val>
                                        </p:tav>
                                      </p:tavLst>
                                    </p:anim>
                                    <p:anim calcmode="lin" valueType="num">
                                      <p:cBhvr>
                                        <p:cTn id="24" dur="2000" fill="hold"/>
                                        <p:tgtEl>
                                          <p:spTgt spid="10"/>
                                        </p:tgtEl>
                                        <p:attrNameLst>
                                          <p:attrName>ppt_h</p:attrName>
                                        </p:attrNameLst>
                                      </p:cBhvr>
                                      <p:tavLst>
                                        <p:tav tm="0">
                                          <p:val>
                                            <p:strVal val="#ppt_h"/>
                                          </p:val>
                                        </p:tav>
                                        <p:tav tm="100000">
                                          <p:val>
                                            <p:strVal val="#ppt_h"/>
                                          </p:val>
                                        </p:tav>
                                      </p:tavLst>
                                    </p:anim>
                                  </p:childTnLst>
                                </p:cTn>
                              </p:par>
                              <p:par>
                                <p:cTn id="25" presetID="45"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2000"/>
                                        <p:tgtEl>
                                          <p:spTgt spid="12"/>
                                        </p:tgtEl>
                                      </p:cBhvr>
                                    </p:animEffect>
                                    <p:anim calcmode="lin" valueType="num">
                                      <p:cBhvr>
                                        <p:cTn id="28" dur="2000" fill="hold"/>
                                        <p:tgtEl>
                                          <p:spTgt spid="12"/>
                                        </p:tgtEl>
                                        <p:attrNameLst>
                                          <p:attrName>ppt_w</p:attrName>
                                        </p:attrNameLst>
                                      </p:cBhvr>
                                      <p:tavLst>
                                        <p:tav tm="0" fmla="#ppt_w*sin(2.5*pi*$)">
                                          <p:val>
                                            <p:fltVal val="0"/>
                                          </p:val>
                                        </p:tav>
                                        <p:tav tm="100000">
                                          <p:val>
                                            <p:fltVal val="1"/>
                                          </p:val>
                                        </p:tav>
                                      </p:tavLst>
                                    </p:anim>
                                    <p:anim calcmode="lin" valueType="num">
                                      <p:cBhvr>
                                        <p:cTn id="29" dur="2000" fill="hold"/>
                                        <p:tgtEl>
                                          <p:spTgt spid="12"/>
                                        </p:tgtEl>
                                        <p:attrNameLst>
                                          <p:attrName>ppt_h</p:attrName>
                                        </p:attrNameLst>
                                      </p:cBhvr>
                                      <p:tavLst>
                                        <p:tav tm="0">
                                          <p:val>
                                            <p:strVal val="#ppt_h"/>
                                          </p:val>
                                        </p:tav>
                                        <p:tav tm="100000">
                                          <p:val>
                                            <p:strVal val="#ppt_h"/>
                                          </p:val>
                                        </p:tav>
                                      </p:tavLst>
                                    </p:anim>
                                  </p:childTnLst>
                                </p:cTn>
                              </p:par>
                              <p:par>
                                <p:cTn id="30" presetID="45"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2000"/>
                                        <p:tgtEl>
                                          <p:spTgt spid="19"/>
                                        </p:tgtEl>
                                      </p:cBhvr>
                                    </p:animEffect>
                                    <p:anim calcmode="lin" valueType="num">
                                      <p:cBhvr>
                                        <p:cTn id="33" dur="2000" fill="hold"/>
                                        <p:tgtEl>
                                          <p:spTgt spid="19"/>
                                        </p:tgtEl>
                                        <p:attrNameLst>
                                          <p:attrName>ppt_w</p:attrName>
                                        </p:attrNameLst>
                                      </p:cBhvr>
                                      <p:tavLst>
                                        <p:tav tm="0" fmla="#ppt_w*sin(2.5*pi*$)">
                                          <p:val>
                                            <p:fltVal val="0"/>
                                          </p:val>
                                        </p:tav>
                                        <p:tav tm="100000">
                                          <p:val>
                                            <p:fltVal val="1"/>
                                          </p:val>
                                        </p:tav>
                                      </p:tavLst>
                                    </p:anim>
                                    <p:anim calcmode="lin" valueType="num">
                                      <p:cBhvr>
                                        <p:cTn id="34" dur="20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p:cTn id="64" dur="500" fill="hold"/>
                                        <p:tgtEl>
                                          <p:spTgt spid="20"/>
                                        </p:tgtEl>
                                        <p:attrNameLst>
                                          <p:attrName>ppt_w</p:attrName>
                                        </p:attrNameLst>
                                      </p:cBhvr>
                                      <p:tavLst>
                                        <p:tav tm="0">
                                          <p:val>
                                            <p:fltVal val="0"/>
                                          </p:val>
                                        </p:tav>
                                        <p:tav tm="100000">
                                          <p:val>
                                            <p:strVal val="#ppt_w"/>
                                          </p:val>
                                        </p:tav>
                                      </p:tavLst>
                                    </p:anim>
                                    <p:anim calcmode="lin" valueType="num">
                                      <p:cBhvr>
                                        <p:cTn id="65" dur="500" fill="hold"/>
                                        <p:tgtEl>
                                          <p:spTgt spid="20"/>
                                        </p:tgtEl>
                                        <p:attrNameLst>
                                          <p:attrName>ppt_h</p:attrName>
                                        </p:attrNameLst>
                                      </p:cBhvr>
                                      <p:tavLst>
                                        <p:tav tm="0">
                                          <p:val>
                                            <p:fltVal val="0"/>
                                          </p:val>
                                        </p:tav>
                                        <p:tav tm="100000">
                                          <p:val>
                                            <p:strVal val="#ppt_h"/>
                                          </p:val>
                                        </p:tav>
                                      </p:tavLst>
                                    </p:anim>
                                    <p:animEffect transition="in" filter="fade">
                                      <p:cBhvr>
                                        <p:cTn id="66" dur="500"/>
                                        <p:tgtEl>
                                          <p:spTgt spid="20"/>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3"/>
                                        </p:tgtEl>
                                        <p:attrNameLst>
                                          <p:attrName>style.visibility</p:attrName>
                                        </p:attrNameLst>
                                      </p:cBhvr>
                                      <p:to>
                                        <p:strVal val="visible"/>
                                      </p:to>
                                    </p:set>
                                    <p:anim calcmode="lin" valueType="num">
                                      <p:cBhvr>
                                        <p:cTn id="74" dur="500" fill="hold"/>
                                        <p:tgtEl>
                                          <p:spTgt spid="23"/>
                                        </p:tgtEl>
                                        <p:attrNameLst>
                                          <p:attrName>ppt_w</p:attrName>
                                        </p:attrNameLst>
                                      </p:cBhvr>
                                      <p:tavLst>
                                        <p:tav tm="0">
                                          <p:val>
                                            <p:fltVal val="0"/>
                                          </p:val>
                                        </p:tav>
                                        <p:tav tm="100000">
                                          <p:val>
                                            <p:strVal val="#ppt_w"/>
                                          </p:val>
                                        </p:tav>
                                      </p:tavLst>
                                    </p:anim>
                                    <p:anim calcmode="lin" valueType="num">
                                      <p:cBhvr>
                                        <p:cTn id="75" dur="500" fill="hold"/>
                                        <p:tgtEl>
                                          <p:spTgt spid="23"/>
                                        </p:tgtEl>
                                        <p:attrNameLst>
                                          <p:attrName>ppt_h</p:attrName>
                                        </p:attrNameLst>
                                      </p:cBhvr>
                                      <p:tavLst>
                                        <p:tav tm="0">
                                          <p:val>
                                            <p:fltVal val="0"/>
                                          </p:val>
                                        </p:tav>
                                        <p:tav tm="100000">
                                          <p:val>
                                            <p:strVal val="#ppt_h"/>
                                          </p:val>
                                        </p:tav>
                                      </p:tavLst>
                                    </p:anim>
                                    <p:animEffect transition="in" filter="fade">
                                      <p:cBhvr>
                                        <p:cTn id="76" dur="500"/>
                                        <p:tgtEl>
                                          <p:spTgt spid="2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par>
                                <p:cTn id="87" presetID="53" presetClass="entr" presetSubtype="16"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Effect transition="in" filter="fade">
                                      <p:cBhvr>
                                        <p:cTn id="91" dur="500"/>
                                        <p:tgtEl>
                                          <p:spTgt spid="26"/>
                                        </p:tgtEl>
                                      </p:cBhvr>
                                    </p:animEffect>
                                  </p:childTnLst>
                                </p:cTn>
                              </p:par>
                              <p:par>
                                <p:cTn id="92" presetID="53" presetClass="entr" presetSubtype="16" fill="hold" grpId="0" nodeType="withEffect">
                                  <p:stCondLst>
                                    <p:cond delay="0"/>
                                  </p:stCondLst>
                                  <p:childTnLst>
                                    <p:set>
                                      <p:cBhvr>
                                        <p:cTn id="93" dur="1" fill="hold">
                                          <p:stCondLst>
                                            <p:cond delay="0"/>
                                          </p:stCondLst>
                                        </p:cTn>
                                        <p:tgtEl>
                                          <p:spTgt spid="29"/>
                                        </p:tgtEl>
                                        <p:attrNameLst>
                                          <p:attrName>style.visibility</p:attrName>
                                        </p:attrNameLst>
                                      </p:cBhvr>
                                      <p:to>
                                        <p:strVal val="visible"/>
                                      </p:to>
                                    </p:set>
                                    <p:anim calcmode="lin" valueType="num">
                                      <p:cBhvr>
                                        <p:cTn id="94" dur="500" fill="hold"/>
                                        <p:tgtEl>
                                          <p:spTgt spid="29"/>
                                        </p:tgtEl>
                                        <p:attrNameLst>
                                          <p:attrName>ppt_w</p:attrName>
                                        </p:attrNameLst>
                                      </p:cBhvr>
                                      <p:tavLst>
                                        <p:tav tm="0">
                                          <p:val>
                                            <p:fltVal val="0"/>
                                          </p:val>
                                        </p:tav>
                                        <p:tav tm="100000">
                                          <p:val>
                                            <p:strVal val="#ppt_w"/>
                                          </p:val>
                                        </p:tav>
                                      </p:tavLst>
                                    </p:anim>
                                    <p:anim calcmode="lin" valueType="num">
                                      <p:cBhvr>
                                        <p:cTn id="95" dur="500" fill="hold"/>
                                        <p:tgtEl>
                                          <p:spTgt spid="29"/>
                                        </p:tgtEl>
                                        <p:attrNameLst>
                                          <p:attrName>ppt_h</p:attrName>
                                        </p:attrNameLst>
                                      </p:cBhvr>
                                      <p:tavLst>
                                        <p:tav tm="0">
                                          <p:val>
                                            <p:fltVal val="0"/>
                                          </p:val>
                                        </p:tav>
                                        <p:tav tm="100000">
                                          <p:val>
                                            <p:strVal val="#ppt_h"/>
                                          </p:val>
                                        </p:tav>
                                      </p:tavLst>
                                    </p:anim>
                                    <p:animEffect transition="in" filter="fade">
                                      <p:cBhvr>
                                        <p:cTn id="9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3" grpId="0" animBg="1"/>
      <p:bldP spid="14" grpId="0" animBg="1"/>
      <p:bldP spid="15" grpId="0" animBg="1"/>
      <p:bldP spid="16" grpId="0" animBg="1"/>
      <p:bldP spid="17" grpId="0" animBg="1"/>
      <p:bldP spid="19" grpId="0" animBg="1"/>
      <p:bldP spid="20" grpId="0" animBg="1"/>
      <p:bldP spid="22" grpId="0" animBg="1"/>
      <p:bldP spid="23" grpId="0" animBg="1"/>
      <p:bldP spid="24" grpId="0" animBg="1"/>
      <p:bldP spid="25" grpId="0" animBg="1"/>
      <p:bldP spid="26"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Slide Number Placeholder 4">
            <a:extLst>
              <a:ext uri="{FF2B5EF4-FFF2-40B4-BE49-F238E27FC236}">
                <a16:creationId xmlns:a16="http://schemas.microsoft.com/office/drawing/2014/main" id="{E4BDE91F-4E32-3C0E-9ADE-007372C36128}"/>
              </a:ext>
            </a:extLst>
          </p:cNvPr>
          <p:cNvSpPr txBox="1">
            <a:spLocks noGrp="1"/>
          </p:cNvSpPr>
          <p:nvPr/>
        </p:nvSpPr>
        <p:spPr bwMode="auto">
          <a:xfrm>
            <a:off x="9653588" y="5734050"/>
            <a:ext cx="6096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fld id="{E4837E87-A038-4688-B81A-F333A41C63D0}" type="slidenum">
              <a:rPr lang="it-IT" altLang="en-US" sz="1400" b="1">
                <a:solidFill>
                  <a:srgbClr val="FFFFFF"/>
                </a:solidFill>
                <a:latin typeface="Century Schoolbook" panose="02040604050505020304" pitchFamily="18" charset="0"/>
                <a:ea typeface="ＭＳ Ｐゴシック" panose="020B0600070205080204" pitchFamily="34" charset="-128"/>
              </a:rPr>
              <a:pPr algn="ctr" eaLnBrk="1" hangingPunct="1"/>
              <a:t>9</a:t>
            </a:fld>
            <a:endParaRPr lang="it-IT" altLang="en-US" sz="1400" b="1">
              <a:solidFill>
                <a:srgbClr val="FFFFFF"/>
              </a:solidFill>
              <a:latin typeface="Century Schoolbook" panose="02040604050505020304" pitchFamily="18" charset="0"/>
              <a:ea typeface="ＭＳ Ｐゴシック" panose="020B0600070205080204" pitchFamily="34" charset="-128"/>
            </a:endParaRPr>
          </a:p>
        </p:txBody>
      </p:sp>
      <p:sp>
        <p:nvSpPr>
          <p:cNvPr id="4101" name="TextBox 7">
            <a:extLst>
              <a:ext uri="{FF2B5EF4-FFF2-40B4-BE49-F238E27FC236}">
                <a16:creationId xmlns:a16="http://schemas.microsoft.com/office/drawing/2014/main" id="{8C8A7C63-114E-5F55-253F-61C4E32DE825}"/>
              </a:ext>
            </a:extLst>
          </p:cNvPr>
          <p:cNvSpPr txBox="1">
            <a:spLocks noChangeArrowheads="1"/>
          </p:cNvSpPr>
          <p:nvPr/>
        </p:nvSpPr>
        <p:spPr bwMode="auto">
          <a:xfrm>
            <a:off x="3390900" y="32224"/>
            <a:ext cx="5410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3200" b="1" spc="-60" dirty="0" err="1">
                <a:solidFill>
                  <a:srgbClr val="5B5B98"/>
                </a:solidFill>
                <a:latin typeface="+mj-lt"/>
                <a:ea typeface="+mj-ea"/>
                <a:cs typeface="+mj-cs"/>
              </a:rPr>
              <a:t>What</a:t>
            </a:r>
            <a:r>
              <a:rPr lang="it-IT" altLang="en-US" sz="3200" b="1" spc="-60" dirty="0">
                <a:solidFill>
                  <a:srgbClr val="5B5B98"/>
                </a:solidFill>
                <a:latin typeface="+mj-lt"/>
                <a:ea typeface="+mj-ea"/>
                <a:cs typeface="+mj-cs"/>
              </a:rPr>
              <a:t> </a:t>
            </a:r>
            <a:r>
              <a:rPr lang="it-IT" altLang="en-US" sz="3200" b="1" spc="-60" dirty="0" err="1">
                <a:solidFill>
                  <a:srgbClr val="5B5B98"/>
                </a:solidFill>
                <a:latin typeface="+mj-lt"/>
                <a:ea typeface="+mj-ea"/>
                <a:cs typeface="+mj-cs"/>
              </a:rPr>
              <a:t>is</a:t>
            </a:r>
            <a:r>
              <a:rPr lang="it-IT" altLang="en-US" sz="3200" b="1" spc="-60" dirty="0">
                <a:solidFill>
                  <a:srgbClr val="5B5B98"/>
                </a:solidFill>
                <a:latin typeface="+mj-lt"/>
                <a:ea typeface="+mj-ea"/>
                <a:cs typeface="+mj-cs"/>
              </a:rPr>
              <a:t> the mass </a:t>
            </a:r>
            <a:r>
              <a:rPr lang="it-IT" altLang="en-US" sz="3200" b="1" spc="-60" dirty="0" err="1">
                <a:solidFill>
                  <a:srgbClr val="5B5B98"/>
                </a:solidFill>
                <a:latin typeface="+mj-lt"/>
                <a:ea typeface="+mj-ea"/>
                <a:cs typeface="+mj-cs"/>
              </a:rPr>
              <a:t>spectrometry</a:t>
            </a:r>
            <a:r>
              <a:rPr lang="it-IT" altLang="en-US" sz="3200" b="1" spc="-60" dirty="0">
                <a:solidFill>
                  <a:srgbClr val="5B5B98"/>
                </a:solidFill>
                <a:latin typeface="+mj-lt"/>
                <a:ea typeface="+mj-ea"/>
                <a:cs typeface="+mj-cs"/>
              </a:rPr>
              <a:t>? </a:t>
            </a:r>
          </a:p>
        </p:txBody>
      </p:sp>
      <p:sp>
        <p:nvSpPr>
          <p:cNvPr id="4102" name="TextBox 6">
            <a:extLst>
              <a:ext uri="{FF2B5EF4-FFF2-40B4-BE49-F238E27FC236}">
                <a16:creationId xmlns:a16="http://schemas.microsoft.com/office/drawing/2014/main" id="{545FD9C4-7FFA-FACB-0A9D-09D42E006B14}"/>
              </a:ext>
            </a:extLst>
          </p:cNvPr>
          <p:cNvSpPr txBox="1">
            <a:spLocks noChangeArrowheads="1"/>
          </p:cNvSpPr>
          <p:nvPr/>
        </p:nvSpPr>
        <p:spPr bwMode="auto">
          <a:xfrm>
            <a:off x="2831813" y="780439"/>
            <a:ext cx="65283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dirty="0">
                <a:latin typeface="Handwriting - Dakota" charset="0"/>
                <a:ea typeface="ＭＳ Ｐゴシック" panose="020B0600070205080204" pitchFamily="34" charset="-128"/>
              </a:rPr>
              <a:t>- </a:t>
            </a:r>
            <a:r>
              <a:rPr lang="it-IT" altLang="en-US" sz="2000" dirty="0" err="1">
                <a:latin typeface="Handwriting - Dakota" charset="0"/>
                <a:ea typeface="ＭＳ Ｐゴシック" panose="020B0600070205080204" pitchFamily="34" charset="-128"/>
              </a:rPr>
              <a:t>Identification</a:t>
            </a:r>
            <a:r>
              <a:rPr lang="it-IT" altLang="en-US" sz="2000" dirty="0">
                <a:latin typeface="Handwriting - Dakota" charset="0"/>
                <a:ea typeface="ＭＳ Ｐゴシック" panose="020B0600070205080204" pitchFamily="34" charset="-128"/>
              </a:rPr>
              <a:t> and </a:t>
            </a:r>
            <a:r>
              <a:rPr lang="it-IT" altLang="en-US" sz="2000" dirty="0" err="1">
                <a:latin typeface="Handwriting - Dakota" charset="0"/>
                <a:ea typeface="ＭＳ Ｐゴシック" panose="020B0600070205080204" pitchFamily="34" charset="-128"/>
              </a:rPr>
              <a:t>quantification</a:t>
            </a:r>
            <a:r>
              <a:rPr lang="it-IT" altLang="en-US" sz="2000" dirty="0">
                <a:latin typeface="Handwriting - Dakota" charset="0"/>
                <a:ea typeface="ＭＳ Ｐゴシック" panose="020B0600070205080204" pitchFamily="34" charset="-128"/>
              </a:rPr>
              <a:t> of </a:t>
            </a:r>
            <a:r>
              <a:rPr lang="it-IT" altLang="en-US" sz="2000" dirty="0" err="1">
                <a:latin typeface="Handwriting - Dakota" charset="0"/>
                <a:ea typeface="ＭＳ Ｐゴシック" panose="020B0600070205080204" pitchFamily="34" charset="-128"/>
              </a:rPr>
              <a:t>molecules</a:t>
            </a:r>
            <a:r>
              <a:rPr lang="it-IT" altLang="en-US" sz="2000" dirty="0">
                <a:latin typeface="Handwriting - Dakota" charset="0"/>
                <a:ea typeface="ＭＳ Ｐゴシック" panose="020B0600070205080204" pitchFamily="34" charset="-128"/>
              </a:rPr>
              <a:t> and </a:t>
            </a:r>
            <a:r>
              <a:rPr lang="it-IT" altLang="en-US" sz="2000" dirty="0" err="1">
                <a:latin typeface="Handwriting - Dakota" charset="0"/>
                <a:ea typeface="ＭＳ Ｐゴシック" panose="020B0600070205080204" pitchFamily="34" charset="-128"/>
              </a:rPr>
              <a:t>elements</a:t>
            </a:r>
            <a:endParaRPr lang="it-IT" altLang="en-US" sz="2000" dirty="0">
              <a:latin typeface="Handwriting - Dakota" charset="0"/>
              <a:ea typeface="ＭＳ Ｐゴシック" panose="020B0600070205080204" pitchFamily="34" charset="-128"/>
            </a:endParaRPr>
          </a:p>
        </p:txBody>
      </p:sp>
      <p:graphicFrame>
        <p:nvGraphicFramePr>
          <p:cNvPr id="9" name="Diagram 8">
            <a:extLst>
              <a:ext uri="{FF2B5EF4-FFF2-40B4-BE49-F238E27FC236}">
                <a16:creationId xmlns:a16="http://schemas.microsoft.com/office/drawing/2014/main" id="{1B6390C2-9D91-F89D-9867-2691426AA933}"/>
              </a:ext>
            </a:extLst>
          </p:cNvPr>
          <p:cNvGraphicFramePr/>
          <p:nvPr/>
        </p:nvGraphicFramePr>
        <p:xfrm>
          <a:off x="2019300" y="1253096"/>
          <a:ext cx="8153399" cy="1804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oup 10">
            <a:extLst>
              <a:ext uri="{FF2B5EF4-FFF2-40B4-BE49-F238E27FC236}">
                <a16:creationId xmlns:a16="http://schemas.microsoft.com/office/drawing/2014/main" id="{5E2219E9-1D90-D205-9C5A-E3C01174C2A8}"/>
              </a:ext>
            </a:extLst>
          </p:cNvPr>
          <p:cNvGrpSpPr/>
          <p:nvPr/>
        </p:nvGrpSpPr>
        <p:grpSpPr>
          <a:xfrm>
            <a:off x="9779546" y="2743200"/>
            <a:ext cx="279349" cy="326786"/>
            <a:chOff x="1452469" y="789106"/>
            <a:chExt cx="279349" cy="326786"/>
          </a:xfrm>
          <a:scene3d>
            <a:camera prst="orthographicFront">
              <a:rot lat="0" lon="0" rev="16260000"/>
            </a:camera>
            <a:lightRig rig="threePt" dir="t"/>
          </a:scene3d>
        </p:grpSpPr>
        <p:sp>
          <p:nvSpPr>
            <p:cNvPr id="12" name="Right Arrow 11">
              <a:extLst>
                <a:ext uri="{FF2B5EF4-FFF2-40B4-BE49-F238E27FC236}">
                  <a16:creationId xmlns:a16="http://schemas.microsoft.com/office/drawing/2014/main" id="{5633323F-9790-6479-DD33-87D4FA274CBE}"/>
                </a:ext>
              </a:extLst>
            </p:cNvPr>
            <p:cNvSpPr/>
            <p:nvPr/>
          </p:nvSpPr>
          <p:spPr>
            <a:xfrm>
              <a:off x="1452469" y="789106"/>
              <a:ext cx="279349" cy="326786"/>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3" name="Right Arrow 4">
              <a:extLst>
                <a:ext uri="{FF2B5EF4-FFF2-40B4-BE49-F238E27FC236}">
                  <a16:creationId xmlns:a16="http://schemas.microsoft.com/office/drawing/2014/main" id="{E0F159BD-BB39-7930-9441-64C3B0B9D5B3}"/>
                </a:ext>
              </a:extLst>
            </p:cNvPr>
            <p:cNvSpPr/>
            <p:nvPr/>
          </p:nvSpPr>
          <p:spPr>
            <a:xfrm>
              <a:off x="1452469" y="854463"/>
              <a:ext cx="195544" cy="196072"/>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533400">
                <a:lnSpc>
                  <a:spcPct val="90000"/>
                </a:lnSpc>
                <a:spcAft>
                  <a:spcPct val="35000"/>
                </a:spcAft>
                <a:defRPr/>
              </a:pPr>
              <a:endParaRPr lang="en-US" sz="1200"/>
            </a:p>
          </p:txBody>
        </p:sp>
      </p:grpSp>
      <p:pic>
        <p:nvPicPr>
          <p:cNvPr id="4105" name="Picture 15" descr="computer2.jpeg">
            <a:extLst>
              <a:ext uri="{FF2B5EF4-FFF2-40B4-BE49-F238E27FC236}">
                <a16:creationId xmlns:a16="http://schemas.microsoft.com/office/drawing/2014/main" id="{043B04EC-911C-74B6-9B00-6F8CEFD56A8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322345" y="3200400"/>
            <a:ext cx="121920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6">
            <a:extLst>
              <a:ext uri="{FF2B5EF4-FFF2-40B4-BE49-F238E27FC236}">
                <a16:creationId xmlns:a16="http://schemas.microsoft.com/office/drawing/2014/main" id="{0C29FDB6-EEB8-51BF-2AED-DE04E8C92151}"/>
              </a:ext>
            </a:extLst>
          </p:cNvPr>
          <p:cNvGrpSpPr/>
          <p:nvPr/>
        </p:nvGrpSpPr>
        <p:grpSpPr>
          <a:xfrm>
            <a:off x="8877197" y="3543740"/>
            <a:ext cx="292748" cy="342461"/>
            <a:chOff x="6069083" y="781269"/>
            <a:chExt cx="292748" cy="342461"/>
          </a:xfrm>
          <a:scene3d>
            <a:camera prst="orthographicFront">
              <a:rot lat="0" lon="0" rev="10800000"/>
            </a:camera>
            <a:lightRig rig="threePt" dir="t"/>
          </a:scene3d>
        </p:grpSpPr>
        <p:sp>
          <p:nvSpPr>
            <p:cNvPr id="18" name="Right Arrow 17">
              <a:extLst>
                <a:ext uri="{FF2B5EF4-FFF2-40B4-BE49-F238E27FC236}">
                  <a16:creationId xmlns:a16="http://schemas.microsoft.com/office/drawing/2014/main" id="{738CD59F-3100-DABE-AB02-5B1021276EEB}"/>
                </a:ext>
              </a:extLst>
            </p:cNvPr>
            <p:cNvSpPr/>
            <p:nvPr/>
          </p:nvSpPr>
          <p:spPr>
            <a:xfrm>
              <a:off x="6069083" y="781269"/>
              <a:ext cx="292748" cy="342461"/>
            </a:xfrm>
            <a:prstGeom prst="rightArrow">
              <a:avLst>
                <a:gd name="adj1" fmla="val 60000"/>
                <a:gd name="adj2" fmla="val 50000"/>
              </a:avLst>
            </a:prstGeom>
          </p:spPr>
          <p:style>
            <a:lnRef idx="0">
              <a:schemeClr val="accent1">
                <a:tint val="60000"/>
                <a:hueOff val="0"/>
                <a:satOff val="0"/>
                <a:lumOff val="0"/>
                <a:alphaOff val="0"/>
              </a:schemeClr>
            </a:lnRef>
            <a:fillRef idx="3">
              <a:schemeClr val="accent1">
                <a:tint val="60000"/>
                <a:hueOff val="0"/>
                <a:satOff val="0"/>
                <a:lumOff val="0"/>
                <a:alphaOff val="0"/>
              </a:schemeClr>
            </a:fillRef>
            <a:effectRef idx="2">
              <a:schemeClr val="accent1">
                <a:tint val="60000"/>
                <a:hueOff val="0"/>
                <a:satOff val="0"/>
                <a:lumOff val="0"/>
                <a:alphaOff val="0"/>
              </a:schemeClr>
            </a:effectRef>
            <a:fontRef idx="minor">
              <a:schemeClr val="lt1"/>
            </a:fontRef>
          </p:style>
        </p:sp>
        <p:sp>
          <p:nvSpPr>
            <p:cNvPr id="19" name="Right Arrow 4">
              <a:extLst>
                <a:ext uri="{FF2B5EF4-FFF2-40B4-BE49-F238E27FC236}">
                  <a16:creationId xmlns:a16="http://schemas.microsoft.com/office/drawing/2014/main" id="{79FED2BA-424B-1E46-9A1C-5F260E7F4C81}"/>
                </a:ext>
              </a:extLst>
            </p:cNvPr>
            <p:cNvSpPr/>
            <p:nvPr/>
          </p:nvSpPr>
          <p:spPr>
            <a:xfrm>
              <a:off x="6069083" y="849761"/>
              <a:ext cx="204924" cy="205477"/>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622300">
                <a:lnSpc>
                  <a:spcPct val="90000"/>
                </a:lnSpc>
                <a:spcAft>
                  <a:spcPct val="35000"/>
                </a:spcAft>
                <a:defRPr/>
              </a:pPr>
              <a:endParaRPr lang="en-US" sz="1400">
                <a:latin typeface="Handwriting - Dakota"/>
              </a:endParaRPr>
            </a:p>
          </p:txBody>
        </p:sp>
      </p:grpSp>
      <p:pic>
        <p:nvPicPr>
          <p:cNvPr id="4107" name="Picture 23" descr="spectrum.png">
            <a:extLst>
              <a:ext uri="{FF2B5EF4-FFF2-40B4-BE49-F238E27FC236}">
                <a16:creationId xmlns:a16="http://schemas.microsoft.com/office/drawing/2014/main" id="{960A295B-394D-36BD-72A0-68F3CFDFEB01}"/>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81809" y="3133946"/>
            <a:ext cx="7165630" cy="312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TextBox 24">
            <a:extLst>
              <a:ext uri="{FF2B5EF4-FFF2-40B4-BE49-F238E27FC236}">
                <a16:creationId xmlns:a16="http://schemas.microsoft.com/office/drawing/2014/main" id="{2B7982E5-8347-9C66-F2AE-B5D562BF58EB}"/>
              </a:ext>
            </a:extLst>
          </p:cNvPr>
          <p:cNvSpPr txBox="1">
            <a:spLocks noChangeArrowheads="1"/>
          </p:cNvSpPr>
          <p:nvPr/>
        </p:nvSpPr>
        <p:spPr bwMode="auto">
          <a:xfrm>
            <a:off x="1650455" y="2858573"/>
            <a:ext cx="518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2000" b="1" dirty="0">
                <a:solidFill>
                  <a:srgbClr val="E75C01"/>
                </a:solidFill>
                <a:latin typeface="Handwriting - Dakota" charset="0"/>
                <a:ea typeface="ＭＳ Ｐゴシック" panose="020B0600070205080204" pitchFamily="34" charset="-128"/>
              </a:rPr>
              <a:t>mass </a:t>
            </a:r>
            <a:r>
              <a:rPr lang="it-IT" altLang="en-US" sz="2000" b="1" dirty="0" err="1">
                <a:solidFill>
                  <a:srgbClr val="E75C01"/>
                </a:solidFill>
                <a:latin typeface="Handwriting - Dakota" charset="0"/>
                <a:ea typeface="ＭＳ Ｐゴシック" panose="020B0600070205080204" pitchFamily="34" charset="-128"/>
              </a:rPr>
              <a:t>spectrum</a:t>
            </a:r>
            <a:r>
              <a:rPr lang="it-IT" altLang="en-US" sz="2000" b="1" dirty="0">
                <a:solidFill>
                  <a:srgbClr val="E75C01"/>
                </a:solidFill>
                <a:latin typeface="Handwriting - Dakota" charset="0"/>
                <a:ea typeface="ＭＳ Ｐゴシック" panose="020B0600070205080204" pitchFamily="34" charset="-128"/>
              </a:rPr>
              <a:t> (</a:t>
            </a:r>
            <a:r>
              <a:rPr lang="it-IT" altLang="en-US" sz="2000" b="1" dirty="0" err="1">
                <a:solidFill>
                  <a:srgbClr val="E75C01"/>
                </a:solidFill>
                <a:latin typeface="Handwriting - Dakota" charset="0"/>
                <a:ea typeface="ＭＳ Ｐゴシック" panose="020B0600070205080204" pitchFamily="34" charset="-128"/>
              </a:rPr>
              <a:t>intensity</a:t>
            </a:r>
            <a:r>
              <a:rPr lang="it-IT" altLang="en-US" sz="2000" b="1" dirty="0">
                <a:solidFill>
                  <a:srgbClr val="E75C01"/>
                </a:solidFill>
                <a:latin typeface="Handwriting - Dakota" charset="0"/>
                <a:ea typeface="ＭＳ Ｐゴシック" panose="020B0600070205080204" pitchFamily="34" charset="-128"/>
              </a:rPr>
              <a:t> vs m/z)</a:t>
            </a:r>
          </a:p>
        </p:txBody>
      </p:sp>
      <p:sp>
        <p:nvSpPr>
          <p:cNvPr id="4109" name="TextBox 25">
            <a:extLst>
              <a:ext uri="{FF2B5EF4-FFF2-40B4-BE49-F238E27FC236}">
                <a16:creationId xmlns:a16="http://schemas.microsoft.com/office/drawing/2014/main" id="{76780B47-A921-C17F-5B73-A58FB3AE92ED}"/>
              </a:ext>
            </a:extLst>
          </p:cNvPr>
          <p:cNvSpPr txBox="1">
            <a:spLocks noChangeArrowheads="1"/>
          </p:cNvSpPr>
          <p:nvPr/>
        </p:nvSpPr>
        <p:spPr bwMode="auto">
          <a:xfrm>
            <a:off x="397460" y="2841981"/>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600" dirty="0" err="1">
                <a:latin typeface="Calibri" panose="020F0502020204030204" pitchFamily="34" charset="0"/>
                <a:ea typeface="ＭＳ Ｐゴシック" panose="020B0600070205080204" pitchFamily="34" charset="-128"/>
              </a:rPr>
              <a:t>Intensity</a:t>
            </a:r>
            <a:endParaRPr lang="it-IT" altLang="en-US" sz="1600" dirty="0">
              <a:latin typeface="Calibri" panose="020F0502020204030204" pitchFamily="34" charset="0"/>
              <a:ea typeface="ＭＳ Ｐゴシック" panose="020B0600070205080204" pitchFamily="34" charset="-128"/>
            </a:endParaRPr>
          </a:p>
        </p:txBody>
      </p:sp>
      <p:sp>
        <p:nvSpPr>
          <p:cNvPr id="4110" name="TextBox 26">
            <a:extLst>
              <a:ext uri="{FF2B5EF4-FFF2-40B4-BE49-F238E27FC236}">
                <a16:creationId xmlns:a16="http://schemas.microsoft.com/office/drawing/2014/main" id="{C221741E-94A1-17EB-84F8-35FBCF2B0826}"/>
              </a:ext>
            </a:extLst>
          </p:cNvPr>
          <p:cNvSpPr txBox="1">
            <a:spLocks noChangeArrowheads="1"/>
          </p:cNvSpPr>
          <p:nvPr/>
        </p:nvSpPr>
        <p:spPr bwMode="auto">
          <a:xfrm>
            <a:off x="6814663" y="6116548"/>
            <a:ext cx="1371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en-US" sz="1600" dirty="0">
                <a:latin typeface="Calibri" panose="020F0502020204030204" pitchFamily="34" charset="0"/>
                <a:ea typeface="ＭＳ Ｐゴシック" panose="020B0600070205080204" pitchFamily="34" charset="-128"/>
              </a:rPr>
              <a:t>m/z</a:t>
            </a:r>
          </a:p>
        </p:txBody>
      </p:sp>
      <p:sp>
        <p:nvSpPr>
          <p:cNvPr id="4111" name="TextBox 27">
            <a:extLst>
              <a:ext uri="{FF2B5EF4-FFF2-40B4-BE49-F238E27FC236}">
                <a16:creationId xmlns:a16="http://schemas.microsoft.com/office/drawing/2014/main" id="{0928C191-4D8F-2803-0E46-ABA0B61211AD}"/>
              </a:ext>
            </a:extLst>
          </p:cNvPr>
          <p:cNvSpPr txBox="1">
            <a:spLocks noChangeArrowheads="1"/>
          </p:cNvSpPr>
          <p:nvPr/>
        </p:nvSpPr>
        <p:spPr bwMode="auto">
          <a:xfrm>
            <a:off x="1928812" y="6033971"/>
            <a:ext cx="31242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a:solidFill>
                  <a:schemeClr val="tx1"/>
                </a:solidFill>
                <a:latin typeface="Arial" panose="020B0604020202020204" pitchFamily="34" charset="0"/>
              </a:defRPr>
            </a:lvl1pPr>
            <a:lvl2pPr marL="742950" indent="-285750" defTabSz="457200" eaLnBrk="0" hangingPunct="0">
              <a:defRPr>
                <a:solidFill>
                  <a:schemeClr val="tx1"/>
                </a:solidFill>
                <a:latin typeface="Arial" panose="020B0604020202020204" pitchFamily="34" charset="0"/>
              </a:defRPr>
            </a:lvl2pPr>
            <a:lvl3pPr marL="1143000" indent="-228600" defTabSz="457200" eaLnBrk="0" hangingPunct="0">
              <a:defRPr>
                <a:solidFill>
                  <a:schemeClr val="tx1"/>
                </a:solidFill>
                <a:latin typeface="Arial" panose="020B0604020202020204" pitchFamily="34" charset="0"/>
              </a:defRPr>
            </a:lvl3pPr>
            <a:lvl4pPr marL="1600200" indent="-228600" defTabSz="457200" eaLnBrk="0" hangingPunct="0">
              <a:defRPr>
                <a:solidFill>
                  <a:schemeClr val="tx1"/>
                </a:solidFill>
                <a:latin typeface="Arial" panose="020B0604020202020204" pitchFamily="34" charset="0"/>
              </a:defRPr>
            </a:lvl4pPr>
            <a:lvl5pPr marL="2057400" indent="-228600" defTabSz="4572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000" dirty="0">
                <a:latin typeface="+mj-lt"/>
                <a:ea typeface="ＭＳ Ｐゴシック" panose="020B0600070205080204" pitchFamily="34" charset="-128"/>
              </a:rPr>
              <a:t>m = </a:t>
            </a:r>
            <a:r>
              <a:rPr lang="it-IT" altLang="en-US" sz="2000" dirty="0" err="1">
                <a:latin typeface="+mj-lt"/>
                <a:ea typeface="ＭＳ Ｐゴシック" panose="020B0600070205080204" pitchFamily="34" charset="-128"/>
              </a:rPr>
              <a:t>ion</a:t>
            </a:r>
            <a:r>
              <a:rPr lang="it-IT" altLang="en-US" sz="2000" dirty="0">
                <a:latin typeface="+mj-lt"/>
                <a:ea typeface="ＭＳ Ｐゴシック" panose="020B0600070205080204" pitchFamily="34" charset="-128"/>
              </a:rPr>
              <a:t> mass</a:t>
            </a:r>
          </a:p>
          <a:p>
            <a:pPr eaLnBrk="1" hangingPunct="1"/>
            <a:r>
              <a:rPr lang="it-IT" altLang="en-US" sz="2000" dirty="0">
                <a:latin typeface="+mj-lt"/>
                <a:ea typeface="ＭＳ Ｐゴシック" panose="020B0600070205080204" pitchFamily="34" charset="-128"/>
              </a:rPr>
              <a:t>z = </a:t>
            </a:r>
            <a:r>
              <a:rPr lang="it-IT" altLang="en-US" sz="2000" dirty="0" err="1">
                <a:latin typeface="+mj-lt"/>
                <a:ea typeface="ＭＳ Ｐゴシック" panose="020B0600070205080204" pitchFamily="34" charset="-128"/>
              </a:rPr>
              <a:t>ion</a:t>
            </a:r>
            <a:r>
              <a:rPr lang="it-IT" altLang="en-US" sz="2000" dirty="0">
                <a:latin typeface="+mj-lt"/>
                <a:ea typeface="ＭＳ Ｐゴシック" panose="020B0600070205080204" pitchFamily="34" charset="-128"/>
              </a:rPr>
              <a:t> </a:t>
            </a:r>
            <a:r>
              <a:rPr lang="it-IT" altLang="en-US" sz="2000" dirty="0" err="1">
                <a:latin typeface="+mj-lt"/>
                <a:ea typeface="ＭＳ Ｐゴシック" panose="020B0600070205080204" pitchFamily="34" charset="-128"/>
              </a:rPr>
              <a:t>charge</a:t>
            </a:r>
            <a:endParaRPr lang="it-IT" altLang="en-US" sz="2000" dirty="0">
              <a:latin typeface="+mj-lt"/>
              <a:ea typeface="ＭＳ Ｐゴシック" panose="020B0600070205080204" pitchFamily="34" charset="-128"/>
            </a:endParaRPr>
          </a:p>
        </p:txBody>
      </p:sp>
      <p:sp>
        <p:nvSpPr>
          <p:cNvPr id="4112" name="Text Box 16">
            <a:extLst>
              <a:ext uri="{FF2B5EF4-FFF2-40B4-BE49-F238E27FC236}">
                <a16:creationId xmlns:a16="http://schemas.microsoft.com/office/drawing/2014/main" id="{134F5B46-95DE-86F0-A8BB-E6A610E406E6}"/>
              </a:ext>
            </a:extLst>
          </p:cNvPr>
          <p:cNvSpPr txBox="1">
            <a:spLocks noChangeArrowheads="1"/>
          </p:cNvSpPr>
          <p:nvPr/>
        </p:nvSpPr>
        <p:spPr bwMode="auto">
          <a:xfrm>
            <a:off x="8967499" y="4463659"/>
            <a:ext cx="32004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altLang="en-US" dirty="0">
                <a:latin typeface="+mj-lt"/>
              </a:rPr>
              <a:t>Qualitative info</a:t>
            </a:r>
          </a:p>
          <a:p>
            <a:pPr eaLnBrk="1" hangingPunct="1"/>
            <a:endParaRPr lang="en-US" altLang="en-US" dirty="0">
              <a:latin typeface="+mj-lt"/>
            </a:endParaRPr>
          </a:p>
          <a:p>
            <a:pPr eaLnBrk="1" hangingPunct="1">
              <a:buFontTx/>
              <a:buChar char="•"/>
            </a:pPr>
            <a:r>
              <a:rPr lang="en-US" altLang="en-US" dirty="0">
                <a:latin typeface="+mj-lt"/>
              </a:rPr>
              <a:t>Semi-Quantitative</a:t>
            </a:r>
          </a:p>
          <a:p>
            <a:pPr eaLnBrk="1" hangingPunct="1"/>
            <a:endParaRPr lang="en-US" altLang="en-US" dirty="0">
              <a:latin typeface="+mj-lt"/>
            </a:endParaRPr>
          </a:p>
          <a:p>
            <a:pPr eaLnBrk="1" hangingPunct="1">
              <a:buFontTx/>
              <a:buChar char="•"/>
            </a:pPr>
            <a:r>
              <a:rPr lang="en-US" altLang="en-US" dirty="0">
                <a:latin typeface="+mj-lt"/>
              </a:rPr>
              <a:t> Quantitative</a:t>
            </a:r>
          </a:p>
          <a:p>
            <a:pPr eaLnBrk="1" hangingPunct="1"/>
            <a:endParaRPr lang="en-US" altLang="en-US" dirty="0">
              <a:latin typeface="+mj-lt"/>
            </a:endParaRPr>
          </a:p>
          <a:p>
            <a:pPr eaLnBrk="1" hangingPunct="1">
              <a:buFontTx/>
              <a:buChar char="•"/>
            </a:pPr>
            <a:r>
              <a:rPr lang="en-US" altLang="en-US" dirty="0">
                <a:latin typeface="+mj-lt"/>
              </a:rPr>
              <a:t>Isotopic ratio</a:t>
            </a:r>
          </a:p>
        </p:txBody>
      </p:sp>
      <p:sp>
        <p:nvSpPr>
          <p:cNvPr id="4" name="Segnaposto piè di pagina 3">
            <a:extLst>
              <a:ext uri="{FF2B5EF4-FFF2-40B4-BE49-F238E27FC236}">
                <a16:creationId xmlns:a16="http://schemas.microsoft.com/office/drawing/2014/main" id="{F5A8F686-3B34-D3EA-80DA-05613AB76467}"/>
              </a:ext>
            </a:extLst>
          </p:cNvPr>
          <p:cNvSpPr>
            <a:spLocks noGrp="1"/>
          </p:cNvSpPr>
          <p:nvPr>
            <p:ph type="ftr" sz="quarter" idx="11"/>
          </p:nvPr>
        </p:nvSpPr>
        <p:spPr/>
        <p:txBody>
          <a:bodyPr/>
          <a:lstStyle/>
          <a:p>
            <a:endParaRPr lang="it-IT"/>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21484</TotalTime>
  <Words>5144</Words>
  <Application>Microsoft Office PowerPoint</Application>
  <PresentationFormat>Widescreen</PresentationFormat>
  <Paragraphs>1151</Paragraphs>
  <Slides>49</Slides>
  <Notes>35</Notes>
  <HiddenSlides>0</HiddenSlides>
  <MMClips>0</MMClips>
  <ScaleCrop>false</ScaleCrop>
  <HeadingPairs>
    <vt:vector size="8" baseType="variant">
      <vt:variant>
        <vt:lpstr>Caratteri utilizzati</vt:lpstr>
      </vt:variant>
      <vt:variant>
        <vt:i4>13</vt:i4>
      </vt:variant>
      <vt:variant>
        <vt:lpstr>Tema</vt:lpstr>
      </vt:variant>
      <vt:variant>
        <vt:i4>1</vt:i4>
      </vt:variant>
      <vt:variant>
        <vt:lpstr>Server OLE incorporati</vt:lpstr>
      </vt:variant>
      <vt:variant>
        <vt:i4>3</vt:i4>
      </vt:variant>
      <vt:variant>
        <vt:lpstr>Titoli diapositive</vt:lpstr>
      </vt:variant>
      <vt:variant>
        <vt:i4>49</vt:i4>
      </vt:variant>
    </vt:vector>
  </HeadingPairs>
  <TitlesOfParts>
    <vt:vector size="66" baseType="lpstr">
      <vt:lpstr>Arial</vt:lpstr>
      <vt:lpstr>Calibri</vt:lpstr>
      <vt:lpstr>Calibri Light</vt:lpstr>
      <vt:lpstr>Century Gothic</vt:lpstr>
      <vt:lpstr>Century Schoolbook</vt:lpstr>
      <vt:lpstr>Constantia (Body)</vt:lpstr>
      <vt:lpstr>Handwriting - Dakota</vt:lpstr>
      <vt:lpstr>inherit</vt:lpstr>
      <vt:lpstr>Monotype Sorts</vt:lpstr>
      <vt:lpstr>Ø®°ËÞºÞ¼¯¸M</vt:lpstr>
      <vt:lpstr>Symbol</vt:lpstr>
      <vt:lpstr>Times New Roman</vt:lpstr>
      <vt:lpstr>Wingdings 2</vt:lpstr>
      <vt:lpstr>Tema di Office</vt:lpstr>
      <vt:lpstr>Equation</vt:lpstr>
      <vt:lpstr>Equazione</vt:lpstr>
      <vt:lpstr>Immagine bitmap</vt:lpstr>
      <vt:lpstr>  Use of Inorganic Mass Spectrometry for the screening of radio-pure material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Mass Spectrometry History</vt:lpstr>
      <vt:lpstr>Operating principle of magnet sector</vt:lpstr>
      <vt:lpstr>Presentazione standard di PowerPoint</vt:lpstr>
      <vt:lpstr>Presentazione standard di PowerPoint</vt:lpstr>
      <vt:lpstr>Presentazione standard di PowerPoint</vt:lpstr>
      <vt:lpstr>Quadrupole Theory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Drawbacks in ICP-MS 39K measurement</vt:lpstr>
      <vt:lpstr>Presentazione standard di PowerPoint</vt:lpstr>
      <vt:lpstr>Presentazione standard di PowerPoint</vt:lpstr>
      <vt:lpstr>  Techniques and labs comparison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most modern mechanical technologies and cutting edge radio-analytical techniques merged for extremely low background achievement</vt:lpstr>
      <vt:lpstr>Presentazione standard di PowerPoint</vt:lpstr>
      <vt:lpstr>Presentazione standard di PowerPoint</vt:lpstr>
      <vt:lpstr>Presentazione standard di PowerPoint</vt:lpstr>
      <vt:lpstr>Presentazione standard di PowerPoint</vt:lpstr>
      <vt:lpstr>Presentazione standard di PowerPoint</vt:lpstr>
      <vt:lpstr>226Ra: sample treatment optimization</vt:lpstr>
      <vt:lpstr>Elution profiles for Ca, Mg, Ba, Sr, and Ra</vt:lpstr>
      <vt:lpstr>Method performance</vt:lpstr>
      <vt:lpstr>Presentazione standard di PowerPoint</vt:lpstr>
      <vt:lpstr>Presentazione standard di PowerPoint</vt:lpstr>
      <vt:lpstr>Presentazione standard di PowerPoint</vt:lpstr>
      <vt:lpstr>Presentazione standard di PowerPoint</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Stefano Nisi</dc:creator>
  <cp:lastModifiedBy>Stefano Nisi</cp:lastModifiedBy>
  <cp:revision>328</cp:revision>
  <dcterms:created xsi:type="dcterms:W3CDTF">2021-11-22T18:37:30Z</dcterms:created>
  <dcterms:modified xsi:type="dcterms:W3CDTF">2022-09-23T08:35:54Z</dcterms:modified>
</cp:coreProperties>
</file>