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B94672-78FB-4861-B4EE-5E4416E44AF2}">
  <a:tblStyle styleId="{B4B94672-78FB-4861-B4EE-5E4416E44A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b3c7dd7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b3c7dd7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b3c7dd7c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8b3c7dd7c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dd03cd08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4dd03cd08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dd03cd08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dd03cd08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4dd03cd0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4dd03cd0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dd03cd08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4dd03cd08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dd03cd08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dd03cd08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4dd03cd08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4dd03cd08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53bff457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453bff457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b009fec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9b009fec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bd10605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bd10605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475aa9646e421319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75aa9646e421319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e1ee93e2c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4e1ee93e2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fb312534f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fb312534f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fb312534f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fb312534f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f133f44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4f133f44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77b2bed30dd4ca0c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7b2bed30dd4ca0c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4853d2bd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4853d2bd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a02b04c3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8a02b04c3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5d5f1972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5d5f1972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e49cd95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e49cd95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67e95a5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967e95a5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a02b04c3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a02b04c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59068cf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59068cf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a02b04c3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a02b04c3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
          <p:cNvSpPr txBox="1"/>
          <p:nvPr>
            <p:ph idx="12" type="sldNum"/>
          </p:nvPr>
        </p:nvSpPr>
        <p:spPr>
          <a:xfrm>
            <a:off x="8595300" y="-2"/>
            <a:ext cx="548700" cy="315900"/>
          </a:xfrm>
          <a:prstGeom prst="rect">
            <a:avLst/>
          </a:prstGeom>
        </p:spPr>
        <p:txBody>
          <a:bodyPr anchorCtr="0" anchor="ctr" bIns="91425" lIns="91425" spcFirstLastPara="1" rIns="91425" wrap="square" tIns="91425">
            <a:normAutofit lnSpcReduction="20000"/>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bye Slide">
  <p:cSld name="Goodbye Slide">
    <p:bg>
      <p:bgPr>
        <a:solidFill>
          <a:schemeClr val="accent6"/>
        </a:solidFill>
      </p:bgPr>
    </p:bg>
    <p:spTree>
      <p:nvGrpSpPr>
        <p:cNvPr id="55" name="Shape 55"/>
        <p:cNvGrpSpPr/>
        <p:nvPr/>
      </p:nvGrpSpPr>
      <p:grpSpPr>
        <a:xfrm>
          <a:off x="0" y="0"/>
          <a:ext cx="0" cy="0"/>
          <a:chOff x="0" y="0"/>
          <a:chExt cx="0" cy="0"/>
        </a:xfrm>
      </p:grpSpPr>
      <p:pic>
        <p:nvPicPr>
          <p:cNvPr id="56" name="Google Shape;56;p13"/>
          <p:cNvPicPr preferRelativeResize="0"/>
          <p:nvPr/>
        </p:nvPicPr>
        <p:blipFill rotWithShape="1">
          <a:blip r:embed="rId2">
            <a:alphaModFix/>
          </a:blip>
          <a:srcRect b="0" l="0" r="0" t="0"/>
          <a:stretch/>
        </p:blipFill>
        <p:spPr>
          <a:xfrm>
            <a:off x="0" y="-1472"/>
            <a:ext cx="9144000" cy="5143500"/>
          </a:xfrm>
          <a:prstGeom prst="rect">
            <a:avLst/>
          </a:prstGeom>
          <a:noFill/>
          <a:ln>
            <a:noFill/>
          </a:ln>
        </p:spPr>
      </p:pic>
      <p:sp>
        <p:nvSpPr>
          <p:cNvPr id="57" name="Google Shape;57;p13"/>
          <p:cNvSpPr txBox="1"/>
          <p:nvPr>
            <p:ph type="ctrTitle"/>
          </p:nvPr>
        </p:nvSpPr>
        <p:spPr>
          <a:xfrm>
            <a:off x="442800" y="1788663"/>
            <a:ext cx="8263500" cy="1790700"/>
          </a:xfrm>
          <a:prstGeom prst="rect">
            <a:avLst/>
          </a:prstGeom>
          <a:noFill/>
          <a:ln>
            <a:noFill/>
          </a:ln>
        </p:spPr>
        <p:txBody>
          <a:bodyPr anchorCtr="0" anchor="ctr" bIns="45700" lIns="91425" spcFirstLastPara="1" rIns="91425" wrap="square" tIns="45700">
            <a:noAutofit/>
          </a:bodyPr>
          <a:lstStyle>
            <a:lvl1pPr lvl="0" rtl="0" algn="ctr">
              <a:lnSpc>
                <a:spcPct val="105570"/>
              </a:lnSpc>
              <a:spcBef>
                <a:spcPts val="0"/>
              </a:spcBef>
              <a:spcAft>
                <a:spcPts val="0"/>
              </a:spcAft>
              <a:buClr>
                <a:schemeClr val="lt1"/>
              </a:buClr>
              <a:buSzPts val="3375"/>
              <a:buFont typeface="Arial"/>
              <a:buNone/>
              <a:defRPr sz="3375" cap="none">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3"/>
          <p:cNvSpPr txBox="1"/>
          <p:nvPr>
            <p:ph idx="12" type="sldNum"/>
          </p:nvPr>
        </p:nvSpPr>
        <p:spPr>
          <a:xfrm>
            <a:off x="8745300" y="52418"/>
            <a:ext cx="289500" cy="170100"/>
          </a:xfrm>
          <a:prstGeom prst="rect">
            <a:avLst/>
          </a:prstGeom>
          <a:noFill/>
          <a:ln>
            <a:noFill/>
          </a:ln>
        </p:spPr>
        <p:txBody>
          <a:bodyPr anchorCtr="0" anchor="ctr" bIns="45700" lIns="91425" spcFirstLastPara="1" rIns="91425" wrap="square" tIns="45700">
            <a:noAutofit/>
          </a:bodyPr>
          <a:lstStyle>
            <a:lvl1pPr indent="0" lvl="0" marL="0" rtl="0" algn="r">
              <a:lnSpc>
                <a:spcPct val="154750"/>
              </a:lnSpc>
              <a:spcBef>
                <a:spcPts val="0"/>
              </a:spcBef>
              <a:buNone/>
              <a:defRPr b="0" i="0" sz="800" u="none" cap="none" strike="noStrike">
                <a:solidFill>
                  <a:schemeClr val="lt1"/>
                </a:solidFill>
                <a:latin typeface="Arial"/>
                <a:ea typeface="Arial"/>
                <a:cs typeface="Arial"/>
                <a:sym typeface="Arial"/>
              </a:defRPr>
            </a:lvl1pPr>
            <a:lvl2pPr indent="0" lvl="1" marL="0" rtl="0" algn="r">
              <a:lnSpc>
                <a:spcPct val="154750"/>
              </a:lnSpc>
              <a:spcBef>
                <a:spcPts val="0"/>
              </a:spcBef>
              <a:buNone/>
              <a:defRPr b="0" i="0" sz="800" u="none" cap="none" strike="noStrike">
                <a:solidFill>
                  <a:schemeClr val="lt1"/>
                </a:solidFill>
                <a:latin typeface="Arial"/>
                <a:ea typeface="Arial"/>
                <a:cs typeface="Arial"/>
                <a:sym typeface="Arial"/>
              </a:defRPr>
            </a:lvl2pPr>
            <a:lvl3pPr indent="0" lvl="2" marL="0" rtl="0" algn="r">
              <a:lnSpc>
                <a:spcPct val="154750"/>
              </a:lnSpc>
              <a:spcBef>
                <a:spcPts val="0"/>
              </a:spcBef>
              <a:buNone/>
              <a:defRPr b="0" i="0" sz="800" u="none" cap="none" strike="noStrike">
                <a:solidFill>
                  <a:schemeClr val="lt1"/>
                </a:solidFill>
                <a:latin typeface="Arial"/>
                <a:ea typeface="Arial"/>
                <a:cs typeface="Arial"/>
                <a:sym typeface="Arial"/>
              </a:defRPr>
            </a:lvl3pPr>
            <a:lvl4pPr indent="0" lvl="3" marL="0" rtl="0" algn="r">
              <a:lnSpc>
                <a:spcPct val="154750"/>
              </a:lnSpc>
              <a:spcBef>
                <a:spcPts val="0"/>
              </a:spcBef>
              <a:buNone/>
              <a:defRPr b="0" i="0" sz="800" u="none" cap="none" strike="noStrike">
                <a:solidFill>
                  <a:schemeClr val="lt1"/>
                </a:solidFill>
                <a:latin typeface="Arial"/>
                <a:ea typeface="Arial"/>
                <a:cs typeface="Arial"/>
                <a:sym typeface="Arial"/>
              </a:defRPr>
            </a:lvl4pPr>
            <a:lvl5pPr indent="0" lvl="4" marL="0" rtl="0" algn="r">
              <a:lnSpc>
                <a:spcPct val="154750"/>
              </a:lnSpc>
              <a:spcBef>
                <a:spcPts val="0"/>
              </a:spcBef>
              <a:buNone/>
              <a:defRPr b="0" i="0" sz="800" u="none" cap="none" strike="noStrike">
                <a:solidFill>
                  <a:schemeClr val="lt1"/>
                </a:solidFill>
                <a:latin typeface="Arial"/>
                <a:ea typeface="Arial"/>
                <a:cs typeface="Arial"/>
                <a:sym typeface="Arial"/>
              </a:defRPr>
            </a:lvl5pPr>
            <a:lvl6pPr indent="0" lvl="5" marL="0" rtl="0" algn="r">
              <a:lnSpc>
                <a:spcPct val="154750"/>
              </a:lnSpc>
              <a:spcBef>
                <a:spcPts val="0"/>
              </a:spcBef>
              <a:buNone/>
              <a:defRPr b="0" i="0" sz="800" u="none" cap="none" strike="noStrike">
                <a:solidFill>
                  <a:schemeClr val="lt1"/>
                </a:solidFill>
                <a:latin typeface="Arial"/>
                <a:ea typeface="Arial"/>
                <a:cs typeface="Arial"/>
                <a:sym typeface="Arial"/>
              </a:defRPr>
            </a:lvl6pPr>
            <a:lvl7pPr indent="0" lvl="6" marL="0" rtl="0" algn="r">
              <a:lnSpc>
                <a:spcPct val="154750"/>
              </a:lnSpc>
              <a:spcBef>
                <a:spcPts val="0"/>
              </a:spcBef>
              <a:buNone/>
              <a:defRPr b="0" i="0" sz="800" u="none" cap="none" strike="noStrike">
                <a:solidFill>
                  <a:schemeClr val="lt1"/>
                </a:solidFill>
                <a:latin typeface="Arial"/>
                <a:ea typeface="Arial"/>
                <a:cs typeface="Arial"/>
                <a:sym typeface="Arial"/>
              </a:defRPr>
            </a:lvl7pPr>
            <a:lvl8pPr indent="0" lvl="7" marL="0" rtl="0" algn="r">
              <a:lnSpc>
                <a:spcPct val="154750"/>
              </a:lnSpc>
              <a:spcBef>
                <a:spcPts val="0"/>
              </a:spcBef>
              <a:buNone/>
              <a:defRPr b="0" i="0" sz="800" u="none" cap="none" strike="noStrike">
                <a:solidFill>
                  <a:schemeClr val="lt1"/>
                </a:solidFill>
                <a:latin typeface="Arial"/>
                <a:ea typeface="Arial"/>
                <a:cs typeface="Arial"/>
                <a:sym typeface="Arial"/>
              </a:defRPr>
            </a:lvl8pPr>
            <a:lvl9pPr indent="0" lvl="8" marL="0" rtl="0" algn="r">
              <a:lnSpc>
                <a:spcPct val="154750"/>
              </a:lnSpc>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pic>
        <p:nvPicPr>
          <p:cNvPr id="59" name="Google Shape;59;p13"/>
          <p:cNvPicPr preferRelativeResize="0"/>
          <p:nvPr/>
        </p:nvPicPr>
        <p:blipFill rotWithShape="1">
          <a:blip r:embed="rId3">
            <a:alphaModFix/>
          </a:blip>
          <a:srcRect b="0" l="0" r="0" t="0"/>
          <a:stretch/>
        </p:blipFill>
        <p:spPr>
          <a:xfrm>
            <a:off x="130450" y="95849"/>
            <a:ext cx="447816" cy="1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2745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3A0"/>
              </a:buClr>
              <a:buSzPts val="2800"/>
              <a:buNone/>
              <a:defRPr>
                <a:solidFill>
                  <a:srgbClr val="0033A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2083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2083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9"/>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0837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nvSpPr>
        <p:spPr>
          <a:xfrm>
            <a:off x="0" y="-37950"/>
            <a:ext cx="9144000" cy="338700"/>
          </a:xfrm>
          <a:prstGeom prst="rect">
            <a:avLst/>
          </a:prstGeom>
          <a:solidFill>
            <a:srgbClr val="0F124A"/>
          </a:solidFill>
          <a:ln>
            <a:noFill/>
          </a:ln>
        </p:spPr>
        <p:txBody>
          <a:bodyPr anchorCtr="0" anchor="t" bIns="91425" lIns="91425" spcFirstLastPara="1" rIns="91425" wrap="square" tIns="91425">
            <a:spAutoFit/>
          </a:bodyPr>
          <a:lstStyle/>
          <a:p>
            <a:pPr indent="457200" lvl="0" marL="1371600" rtl="0" algn="ctr">
              <a:spcBef>
                <a:spcPts val="0"/>
              </a:spcBef>
              <a:spcAft>
                <a:spcPts val="0"/>
              </a:spcAft>
              <a:buNone/>
            </a:pPr>
            <a:r>
              <a:rPr lang="fr" sz="1000">
                <a:solidFill>
                  <a:schemeClr val="lt1"/>
                </a:solidFill>
              </a:rPr>
              <a:t>Kevin André</a:t>
            </a:r>
            <a:endParaRPr sz="1000">
              <a:solidFill>
                <a:schemeClr val="lt1"/>
              </a:solidFill>
            </a:endParaRPr>
          </a:p>
        </p:txBody>
      </p:sp>
      <p:sp>
        <p:nvSpPr>
          <p:cNvPr id="9" name="Google Shape;9;p1"/>
          <p:cNvSpPr txBox="1"/>
          <p:nvPr/>
        </p:nvSpPr>
        <p:spPr>
          <a:xfrm>
            <a:off x="237650" y="-53250"/>
            <a:ext cx="548700" cy="36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lt1"/>
                </a:solidFill>
              </a:rPr>
              <a:t>FCC</a:t>
            </a:r>
            <a:endParaRPr sz="1000">
              <a:solidFill>
                <a:schemeClr val="lt1"/>
              </a:solidFill>
            </a:endParaRPr>
          </a:p>
        </p:txBody>
      </p:sp>
      <p:sp>
        <p:nvSpPr>
          <p:cNvPr id="10" name="Google Shape;10;p1"/>
          <p:cNvSpPr txBox="1"/>
          <p:nvPr/>
        </p:nvSpPr>
        <p:spPr>
          <a:xfrm>
            <a:off x="828400" y="-37950"/>
            <a:ext cx="3746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 sz="1000">
                <a:solidFill>
                  <a:schemeClr val="lt1"/>
                </a:solidFill>
              </a:rPr>
              <a:t>November 16</a:t>
            </a:r>
            <a:r>
              <a:rPr baseline="30000" lang="fr" sz="1000">
                <a:solidFill>
                  <a:schemeClr val="lt1"/>
                </a:solidFill>
              </a:rPr>
              <a:t>th</a:t>
            </a:r>
            <a:r>
              <a:rPr lang="fr" sz="1000">
                <a:solidFill>
                  <a:schemeClr val="lt1"/>
                </a:solidFill>
              </a:rPr>
              <a:t> 2023 - FCC-ee MDI and IR Mockup Workshop</a:t>
            </a:r>
            <a:endParaRPr sz="1000">
              <a:solidFill>
                <a:schemeClr val="lt1"/>
              </a:solidFill>
            </a:endParaRPr>
          </a:p>
        </p:txBody>
      </p:sp>
      <p:sp>
        <p:nvSpPr>
          <p:cNvPr id="11" name="Google Shape;11;p1"/>
          <p:cNvSpPr txBox="1"/>
          <p:nvPr>
            <p:ph idx="12" type="sldNum"/>
          </p:nvPr>
        </p:nvSpPr>
        <p:spPr>
          <a:xfrm>
            <a:off x="8595308" y="-6540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defRPr>
            </a:lvl1pPr>
            <a:lvl2pPr lvl="1" algn="r">
              <a:buNone/>
              <a:defRPr sz="1000">
                <a:solidFill>
                  <a:schemeClr val="lt1"/>
                </a:solidFill>
              </a:defRPr>
            </a:lvl2pPr>
            <a:lvl3pPr lvl="2" algn="r">
              <a:buNone/>
              <a:defRPr sz="1000">
                <a:solidFill>
                  <a:schemeClr val="lt1"/>
                </a:solidFill>
              </a:defRPr>
            </a:lvl3pPr>
            <a:lvl4pPr lvl="3" algn="r">
              <a:buNone/>
              <a:defRPr sz="1000">
                <a:solidFill>
                  <a:schemeClr val="lt1"/>
                </a:solidFill>
              </a:defRPr>
            </a:lvl4pPr>
            <a:lvl5pPr lvl="4" algn="r">
              <a:buNone/>
              <a:defRPr sz="1000">
                <a:solidFill>
                  <a:schemeClr val="lt1"/>
                </a:solidFill>
              </a:defRPr>
            </a:lvl5pPr>
            <a:lvl6pPr lvl="5" algn="r">
              <a:buNone/>
              <a:defRPr sz="1000">
                <a:solidFill>
                  <a:schemeClr val="lt1"/>
                </a:solidFill>
              </a:defRPr>
            </a:lvl6pPr>
            <a:lvl7pPr lvl="6" algn="r">
              <a:buNone/>
              <a:defRPr sz="1000">
                <a:solidFill>
                  <a:schemeClr val="lt1"/>
                </a:solidFill>
              </a:defRPr>
            </a:lvl7pPr>
            <a:lvl8pPr lvl="7" algn="r">
              <a:buNone/>
              <a:defRPr sz="1000">
                <a:solidFill>
                  <a:schemeClr val="lt1"/>
                </a:solidFill>
              </a:defRPr>
            </a:lvl8pPr>
            <a:lvl9pPr lvl="8" algn="r">
              <a:buNone/>
              <a:defRPr sz="1000">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pic>
        <p:nvPicPr>
          <p:cNvPr id="12" name="Google Shape;12;p1"/>
          <p:cNvPicPr preferRelativeResize="0"/>
          <p:nvPr/>
        </p:nvPicPr>
        <p:blipFill rotWithShape="1">
          <a:blip r:embed="rId1">
            <a:alphaModFix/>
          </a:blip>
          <a:srcRect b="16903" l="8546" r="49268" t="9186"/>
          <a:stretch/>
        </p:blipFill>
        <p:spPr>
          <a:xfrm>
            <a:off x="0" y="-37725"/>
            <a:ext cx="380575" cy="338275"/>
          </a:xfrm>
          <a:prstGeom prst="rect">
            <a:avLst/>
          </a:prstGeom>
          <a:noFill/>
          <a:ln>
            <a:noFill/>
          </a:ln>
        </p:spPr>
      </p:pic>
      <p:sp>
        <p:nvSpPr>
          <p:cNvPr id="13" name="Google Shape;13;p1"/>
          <p:cNvSpPr txBox="1"/>
          <p:nvPr/>
        </p:nvSpPr>
        <p:spPr>
          <a:xfrm>
            <a:off x="6099150" y="-37950"/>
            <a:ext cx="244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000">
                <a:solidFill>
                  <a:schemeClr val="lt1"/>
                </a:solidFill>
              </a:rPr>
              <a:t>SR background studies @ FCC</a:t>
            </a:r>
            <a:endParaRPr sz="1000">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hyperlink" Target="https://indico.cern.ch/event/1186798/contributions/5062666/attachments/2533692/4361335/Novokhatski_MDI_IR_10_24_2022.pdf" TargetMode="External"/><Relationship Id="rId5" Type="http://schemas.openxmlformats.org/officeDocument/2006/relationships/image" Target="../media/image17.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19.png"/><Relationship Id="rId7"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arxiv.org/abs/1808.10745" TargetMode="External"/><Relationship Id="rId4" Type="http://schemas.openxmlformats.org/officeDocument/2006/relationships/hyperlink" Target="http://www.pp.rhul.ac.uk/bdsim/manual/introduction.html" TargetMode="External"/><Relationship Id="rId5" Type="http://schemas.openxmlformats.org/officeDocument/2006/relationships/hyperlink" Target="https://gitlab.cern.ch/acc-models/fcc/fcc-ee-lattice/-/tree/V22_add_W_H_optics/lattices" TargetMode="External"/><Relationship Id="rId6" Type="http://schemas.openxmlformats.org/officeDocument/2006/relationships/hyperlink" Target="https://indico.cern.ch/event/1178975/contributions/4952198/attachments/2488857/4274942/params_220804.pdf" TargetMode="External"/><Relationship Id="rId7"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ndico.cern.ch/event/932973/contributions/4075890/attachments/2140568/3606712/SR_study_of_a_1cm_bp_sullivan_update.pdf" TargetMode="External"/><Relationship Id="rId4" Type="http://schemas.openxmlformats.org/officeDocument/2006/relationships/hyperlink" Target="https://inspirehep.net/files/4d975353aedb337682a768456a096299" TargetMode="External"/><Relationship Id="rId5" Type="http://schemas.openxmlformats.org/officeDocument/2006/relationships/hyperlink" Target="https://indico.cern.ch/event/1306350/contributions/5505116/attachments/2687459/4662898/Optics_Oide_230720.pdf" TargetMode="External"/><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7.png"/><Relationship Id="rId6" Type="http://schemas.openxmlformats.org/officeDocument/2006/relationships/image" Target="../media/image20.png"/><Relationship Id="rId7" Type="http://schemas.openxmlformats.org/officeDocument/2006/relationships/hyperlink" Target="https://www.slac.stanford.edu/pubs/slacreports/reports02/slac-r-12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24A"/>
        </a:solidFill>
      </p:bgPr>
    </p:bg>
    <p:spTree>
      <p:nvGrpSpPr>
        <p:cNvPr id="63" name="Shape 63"/>
        <p:cNvGrpSpPr/>
        <p:nvPr/>
      </p:nvGrpSpPr>
      <p:grpSpPr>
        <a:xfrm>
          <a:off x="0" y="0"/>
          <a:ext cx="0" cy="0"/>
          <a:chOff x="0" y="0"/>
          <a:chExt cx="0" cy="0"/>
        </a:xfrm>
      </p:grpSpPr>
      <p:sp>
        <p:nvSpPr>
          <p:cNvPr id="64" name="Google Shape;64;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a:solidFill>
                  <a:schemeClr val="lt1"/>
                </a:solidFill>
              </a:rPr>
              <a:t>Synchrotron Radiation Background Studies @ FCC-ee</a:t>
            </a:r>
            <a:endParaRPr>
              <a:solidFill>
                <a:schemeClr val="lt1"/>
              </a:solidFill>
            </a:endParaRPr>
          </a:p>
        </p:txBody>
      </p:sp>
      <p:sp>
        <p:nvSpPr>
          <p:cNvPr id="65" name="Google Shape;65;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solidFill>
                  <a:srgbClr val="F3F3F3"/>
                </a:solidFill>
              </a:rPr>
              <a:t>K.D.J. André for the MDI study group</a:t>
            </a:r>
            <a:endParaRPr>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11700" y="58307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Results at </a:t>
            </a:r>
            <a:r>
              <a:rPr b="1" lang="fr"/>
              <a:t>Z energy</a:t>
            </a:r>
            <a:endParaRPr b="1"/>
          </a:p>
        </p:txBody>
      </p:sp>
      <p:sp>
        <p:nvSpPr>
          <p:cNvPr id="188" name="Google Shape;188;p23"/>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89" name="Google Shape;189;p23"/>
          <p:cNvSpPr txBox="1"/>
          <p:nvPr/>
        </p:nvSpPr>
        <p:spPr>
          <a:xfrm>
            <a:off x="604200" y="4711225"/>
            <a:ext cx="39114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SR power </a:t>
            </a:r>
            <a:r>
              <a:rPr lang="fr" sz="1200"/>
              <a:t>deposition</a:t>
            </a:r>
            <a:r>
              <a:rPr lang="fr" sz="1200"/>
              <a:t> from beam core with NZCO</a:t>
            </a:r>
            <a:endParaRPr sz="1200"/>
          </a:p>
          <a:p>
            <a:pPr indent="0" lvl="0" marL="0" rtl="0" algn="ctr">
              <a:spcBef>
                <a:spcPts val="0"/>
              </a:spcBef>
              <a:spcAft>
                <a:spcPts val="0"/>
              </a:spcAft>
              <a:buClr>
                <a:schemeClr val="dk1"/>
              </a:buClr>
              <a:buSzPts val="1100"/>
              <a:buFont typeface="Arial"/>
              <a:buNone/>
            </a:pPr>
            <a:r>
              <a:rPr lang="fr" sz="1200">
                <a:solidFill>
                  <a:schemeClr val="dk1"/>
                </a:solidFill>
              </a:rPr>
              <a:t>(100% of the particles in the core)</a:t>
            </a:r>
            <a:endParaRPr sz="1200"/>
          </a:p>
        </p:txBody>
      </p:sp>
      <p:sp>
        <p:nvSpPr>
          <p:cNvPr id="190" name="Google Shape;190;p23"/>
          <p:cNvSpPr txBox="1"/>
          <p:nvPr/>
        </p:nvSpPr>
        <p:spPr>
          <a:xfrm>
            <a:off x="5067550" y="4711225"/>
            <a:ext cx="39114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SR power deposition from beam halo </a:t>
            </a:r>
            <a:endParaRPr sz="1200"/>
          </a:p>
          <a:p>
            <a:pPr indent="0" lvl="0" marL="0" rtl="0" algn="ctr">
              <a:spcBef>
                <a:spcPts val="0"/>
              </a:spcBef>
              <a:spcAft>
                <a:spcPts val="0"/>
              </a:spcAft>
              <a:buNone/>
            </a:pPr>
            <a:r>
              <a:rPr lang="fr" sz="1200"/>
              <a:t>(1% of the particles in the tails)</a:t>
            </a:r>
            <a:endParaRPr sz="1200"/>
          </a:p>
        </p:txBody>
      </p:sp>
      <p:pic>
        <p:nvPicPr>
          <p:cNvPr id="191" name="Google Shape;191;p23"/>
          <p:cNvPicPr preferRelativeResize="0"/>
          <p:nvPr/>
        </p:nvPicPr>
        <p:blipFill>
          <a:blip r:embed="rId3">
            <a:alphaModFix/>
          </a:blip>
          <a:stretch>
            <a:fillRect/>
          </a:stretch>
        </p:blipFill>
        <p:spPr>
          <a:xfrm>
            <a:off x="160128" y="1424875"/>
            <a:ext cx="4411876" cy="3286949"/>
          </a:xfrm>
          <a:prstGeom prst="rect">
            <a:avLst/>
          </a:prstGeom>
          <a:noFill/>
          <a:ln>
            <a:noFill/>
          </a:ln>
        </p:spPr>
      </p:pic>
      <p:pic>
        <p:nvPicPr>
          <p:cNvPr id="192" name="Google Shape;192;p23"/>
          <p:cNvPicPr preferRelativeResize="0"/>
          <p:nvPr/>
        </p:nvPicPr>
        <p:blipFill>
          <a:blip r:embed="rId4">
            <a:alphaModFix/>
          </a:blip>
          <a:stretch>
            <a:fillRect/>
          </a:stretch>
        </p:blipFill>
        <p:spPr>
          <a:xfrm>
            <a:off x="4572020" y="1424875"/>
            <a:ext cx="4411842" cy="3286949"/>
          </a:xfrm>
          <a:prstGeom prst="rect">
            <a:avLst/>
          </a:prstGeom>
          <a:noFill/>
          <a:ln>
            <a:noFill/>
          </a:ln>
        </p:spPr>
      </p:pic>
      <p:sp>
        <p:nvSpPr>
          <p:cNvPr id="193" name="Google Shape;193;p23"/>
          <p:cNvSpPr txBox="1"/>
          <p:nvPr/>
        </p:nvSpPr>
        <p:spPr>
          <a:xfrm>
            <a:off x="7010850" y="2278200"/>
            <a:ext cx="10077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chemeClr val="dk2"/>
                </a:solidFill>
              </a:rPr>
              <a:t>+30W onto the mask</a:t>
            </a:r>
            <a:endParaRPr sz="1200">
              <a:solidFill>
                <a:schemeClr val="dk2"/>
              </a:solidFill>
            </a:endParaRPr>
          </a:p>
        </p:txBody>
      </p:sp>
      <p:sp>
        <p:nvSpPr>
          <p:cNvPr id="194" name="Google Shape;194;p23"/>
          <p:cNvSpPr txBox="1"/>
          <p:nvPr/>
        </p:nvSpPr>
        <p:spPr>
          <a:xfrm>
            <a:off x="2624875" y="2278200"/>
            <a:ext cx="10077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chemeClr val="dk2"/>
                </a:solidFill>
              </a:rPr>
              <a:t>+5W </a:t>
            </a:r>
            <a:r>
              <a:rPr lang="fr" sz="1200">
                <a:solidFill>
                  <a:schemeClr val="dk2"/>
                </a:solidFill>
              </a:rPr>
              <a:t>onto the mask</a:t>
            </a:r>
            <a:endParaRPr sz="1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Gaussian core including non-zero closed orbit </a:t>
            </a:r>
            <a:endParaRPr/>
          </a:p>
        </p:txBody>
      </p:sp>
      <p:sp>
        <p:nvSpPr>
          <p:cNvPr id="200" name="Google Shape;200;p24"/>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01" name="Google Shape;201;p24"/>
          <p:cNvSpPr txBox="1"/>
          <p:nvPr/>
        </p:nvSpPr>
        <p:spPr>
          <a:xfrm>
            <a:off x="858450" y="2711050"/>
            <a:ext cx="7427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200"/>
              <a:t>SR power deposition from the beam core </a:t>
            </a:r>
            <a:r>
              <a:rPr lang="fr" sz="1200">
                <a:solidFill>
                  <a:schemeClr val="dk1"/>
                </a:solidFill>
              </a:rPr>
              <a:t>with varying rms angle of the </a:t>
            </a:r>
            <a:r>
              <a:rPr lang="fr" sz="1200"/>
              <a:t>non-zero closed orbit: 6, 8, 10 </a:t>
            </a:r>
            <a:r>
              <a:rPr lang="fr" sz="1200">
                <a:solidFill>
                  <a:schemeClr val="dk1"/>
                </a:solidFill>
              </a:rPr>
              <a:t>μ</a:t>
            </a:r>
            <a:r>
              <a:rPr lang="fr" sz="1200"/>
              <a:t>rad</a:t>
            </a:r>
            <a:endParaRPr sz="1200"/>
          </a:p>
        </p:txBody>
      </p:sp>
      <p:sp>
        <p:nvSpPr>
          <p:cNvPr id="202" name="Google Shape;202;p24"/>
          <p:cNvSpPr txBox="1"/>
          <p:nvPr/>
        </p:nvSpPr>
        <p:spPr>
          <a:xfrm>
            <a:off x="3253800" y="3095188"/>
            <a:ext cx="5578500" cy="1893300"/>
          </a:xfrm>
          <a:prstGeom prst="rect">
            <a:avLst/>
          </a:prstGeom>
          <a:noFill/>
          <a:ln cap="flat" cmpd="sng" w="9525">
            <a:solidFill>
              <a:srgbClr val="0033A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fr" sz="1300"/>
              <a:t>The rms angle of the closed orbit has little impact up to 6</a:t>
            </a:r>
            <a:r>
              <a:rPr lang="fr" sz="1200">
                <a:solidFill>
                  <a:schemeClr val="dk1"/>
                </a:solidFill>
              </a:rPr>
              <a:t>μ</a:t>
            </a:r>
            <a:r>
              <a:rPr lang="fr" sz="1300"/>
              <a:t>rad. From ~8</a:t>
            </a:r>
            <a:r>
              <a:rPr lang="fr" sz="1200">
                <a:solidFill>
                  <a:schemeClr val="dk1"/>
                </a:solidFill>
              </a:rPr>
              <a:t>μ</a:t>
            </a:r>
            <a:r>
              <a:rPr lang="fr" sz="1300"/>
              <a:t>rad onwards the mask gets more radiation </a:t>
            </a:r>
            <a:r>
              <a:rPr b="1" lang="fr" sz="1300"/>
              <a:t>protecting </a:t>
            </a:r>
            <a:r>
              <a:rPr lang="fr" sz="1300"/>
              <a:t>the CC. The region beyond s = 20m gets larger and larger heat load from the FF quadrupoles. The </a:t>
            </a:r>
            <a:r>
              <a:rPr b="1" lang="fr" sz="1300"/>
              <a:t>horizontal angle leads </a:t>
            </a:r>
            <a:r>
              <a:rPr lang="fr" sz="1300">
                <a:solidFill>
                  <a:srgbClr val="FF0000"/>
                </a:solidFill>
              </a:rPr>
              <a:t>(mostly)</a:t>
            </a:r>
            <a:r>
              <a:rPr b="1" lang="fr" sz="1300"/>
              <a:t> to an increase of the heat load in the mask</a:t>
            </a:r>
            <a:r>
              <a:rPr lang="fr" sz="1300"/>
              <a:t> whereas </a:t>
            </a:r>
            <a:r>
              <a:rPr b="1" lang="fr" sz="1300"/>
              <a:t>the vertical angle leads to higher heat load 20 m after the IP</a:t>
            </a:r>
            <a:r>
              <a:rPr lang="fr" sz="1300"/>
              <a:t>,</a:t>
            </a:r>
            <a:r>
              <a:rPr lang="fr" sz="1300"/>
              <a:t> see details in annex.</a:t>
            </a:r>
            <a:endParaRPr sz="1300"/>
          </a:p>
          <a:p>
            <a:pPr indent="0" lvl="0" marL="0" rtl="0" algn="just">
              <a:spcBef>
                <a:spcPts val="0"/>
              </a:spcBef>
              <a:spcAft>
                <a:spcPts val="0"/>
              </a:spcAft>
              <a:buNone/>
            </a:pPr>
            <a:r>
              <a:t/>
            </a:r>
            <a:endParaRPr sz="700"/>
          </a:p>
          <a:p>
            <a:pPr indent="0" lvl="0" marL="0" rtl="0" algn="just">
              <a:spcBef>
                <a:spcPts val="0"/>
              </a:spcBef>
              <a:spcAft>
                <a:spcPts val="0"/>
              </a:spcAft>
              <a:buNone/>
            </a:pPr>
            <a:r>
              <a:rPr lang="fr" sz="1300"/>
              <a:t>T</a:t>
            </a:r>
            <a:r>
              <a:rPr lang="fr" sz="1300"/>
              <a:t>he values of rms angle of the non-zero </a:t>
            </a:r>
            <a:r>
              <a:rPr lang="fr" sz="1300"/>
              <a:t>closed</a:t>
            </a:r>
            <a:r>
              <a:rPr lang="fr" sz="1300"/>
              <a:t> orbit after correction and BBA seem to be below </a:t>
            </a:r>
            <a:r>
              <a:rPr lang="fr" sz="1300">
                <a:solidFill>
                  <a:schemeClr val="dk1"/>
                </a:solidFill>
              </a:rPr>
              <a:t>6</a:t>
            </a:r>
            <a:r>
              <a:rPr lang="fr" sz="1200">
                <a:solidFill>
                  <a:schemeClr val="dk1"/>
                </a:solidFill>
              </a:rPr>
              <a:t>μ</a:t>
            </a:r>
            <a:r>
              <a:rPr lang="fr" sz="1300">
                <a:solidFill>
                  <a:schemeClr val="dk1"/>
                </a:solidFill>
              </a:rPr>
              <a:t>rad (to be confirmed for V23)</a:t>
            </a:r>
            <a:r>
              <a:rPr lang="fr" sz="1300"/>
              <a:t>.</a:t>
            </a:r>
            <a:endParaRPr sz="1300"/>
          </a:p>
        </p:txBody>
      </p:sp>
      <p:pic>
        <p:nvPicPr>
          <p:cNvPr id="203" name="Google Shape;203;p24"/>
          <p:cNvPicPr preferRelativeResize="0"/>
          <p:nvPr/>
        </p:nvPicPr>
        <p:blipFill>
          <a:blip r:embed="rId3">
            <a:alphaModFix/>
          </a:blip>
          <a:stretch>
            <a:fillRect/>
          </a:stretch>
        </p:blipFill>
        <p:spPr>
          <a:xfrm>
            <a:off x="6184578" y="774826"/>
            <a:ext cx="2647727" cy="1999849"/>
          </a:xfrm>
          <a:prstGeom prst="rect">
            <a:avLst/>
          </a:prstGeom>
          <a:noFill/>
          <a:ln>
            <a:noFill/>
          </a:ln>
        </p:spPr>
      </p:pic>
      <p:pic>
        <p:nvPicPr>
          <p:cNvPr id="204" name="Google Shape;204;p24"/>
          <p:cNvPicPr preferRelativeResize="0"/>
          <p:nvPr/>
        </p:nvPicPr>
        <p:blipFill>
          <a:blip r:embed="rId4">
            <a:alphaModFix/>
          </a:blip>
          <a:stretch>
            <a:fillRect/>
          </a:stretch>
        </p:blipFill>
        <p:spPr>
          <a:xfrm>
            <a:off x="237103" y="774826"/>
            <a:ext cx="2647727" cy="1999849"/>
          </a:xfrm>
          <a:prstGeom prst="rect">
            <a:avLst/>
          </a:prstGeom>
          <a:noFill/>
          <a:ln>
            <a:noFill/>
          </a:ln>
        </p:spPr>
      </p:pic>
      <p:pic>
        <p:nvPicPr>
          <p:cNvPr id="205" name="Google Shape;205;p24"/>
          <p:cNvPicPr preferRelativeResize="0"/>
          <p:nvPr/>
        </p:nvPicPr>
        <p:blipFill>
          <a:blip r:embed="rId5">
            <a:alphaModFix/>
          </a:blip>
          <a:stretch>
            <a:fillRect/>
          </a:stretch>
        </p:blipFill>
        <p:spPr>
          <a:xfrm>
            <a:off x="3248140" y="774826"/>
            <a:ext cx="2647727" cy="1999849"/>
          </a:xfrm>
          <a:prstGeom prst="rect">
            <a:avLst/>
          </a:prstGeom>
          <a:noFill/>
          <a:ln>
            <a:noFill/>
          </a:ln>
        </p:spPr>
      </p:pic>
      <p:pic>
        <p:nvPicPr>
          <p:cNvPr id="206" name="Google Shape;206;p24"/>
          <p:cNvPicPr preferRelativeResize="0"/>
          <p:nvPr/>
        </p:nvPicPr>
        <p:blipFill>
          <a:blip r:embed="rId6">
            <a:alphaModFix/>
          </a:blip>
          <a:stretch>
            <a:fillRect/>
          </a:stretch>
        </p:blipFill>
        <p:spPr>
          <a:xfrm>
            <a:off x="237100" y="3054975"/>
            <a:ext cx="2647726" cy="1973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Transverse halo impact with beam lifetime</a:t>
            </a:r>
            <a:endParaRPr/>
          </a:p>
        </p:txBody>
      </p:sp>
      <p:sp>
        <p:nvSpPr>
          <p:cNvPr id="212" name="Google Shape;212;p25"/>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13" name="Google Shape;213;p25"/>
          <p:cNvPicPr preferRelativeResize="0"/>
          <p:nvPr/>
        </p:nvPicPr>
        <p:blipFill>
          <a:blip r:embed="rId3">
            <a:alphaModFix/>
          </a:blip>
          <a:stretch>
            <a:fillRect/>
          </a:stretch>
        </p:blipFill>
        <p:spPr>
          <a:xfrm>
            <a:off x="311700" y="1757250"/>
            <a:ext cx="4317751" cy="3261224"/>
          </a:xfrm>
          <a:prstGeom prst="rect">
            <a:avLst/>
          </a:prstGeom>
          <a:noFill/>
          <a:ln>
            <a:noFill/>
          </a:ln>
        </p:spPr>
      </p:pic>
      <p:pic>
        <p:nvPicPr>
          <p:cNvPr id="214" name="Google Shape;214;p25"/>
          <p:cNvPicPr preferRelativeResize="0"/>
          <p:nvPr/>
        </p:nvPicPr>
        <p:blipFill>
          <a:blip r:embed="rId4">
            <a:alphaModFix/>
          </a:blip>
          <a:stretch>
            <a:fillRect/>
          </a:stretch>
        </p:blipFill>
        <p:spPr>
          <a:xfrm>
            <a:off x="5185925" y="1707525"/>
            <a:ext cx="3156150" cy="2653126"/>
          </a:xfrm>
          <a:prstGeom prst="rect">
            <a:avLst/>
          </a:prstGeom>
          <a:noFill/>
          <a:ln>
            <a:noFill/>
          </a:ln>
        </p:spPr>
      </p:pic>
      <p:sp>
        <p:nvSpPr>
          <p:cNvPr id="215" name="Google Shape;215;p25"/>
          <p:cNvSpPr txBox="1"/>
          <p:nvPr/>
        </p:nvSpPr>
        <p:spPr>
          <a:xfrm>
            <a:off x="397225" y="811975"/>
            <a:ext cx="8122800" cy="806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2"/>
                </a:solidFill>
              </a:rPr>
              <a:t>The transverse tails extend until the primary collimator apertures: </a:t>
            </a:r>
            <a:r>
              <a:rPr lang="fr">
                <a:solidFill>
                  <a:srgbClr val="FF0000"/>
                </a:solidFill>
              </a:rPr>
              <a:t>11σ</a:t>
            </a:r>
            <a:r>
              <a:rPr baseline="-25000" lang="fr">
                <a:solidFill>
                  <a:srgbClr val="FF0000"/>
                </a:solidFill>
              </a:rPr>
              <a:t>x</a:t>
            </a:r>
            <a:r>
              <a:rPr lang="fr">
                <a:solidFill>
                  <a:srgbClr val="FF0000"/>
                </a:solidFill>
              </a:rPr>
              <a:t>/65σ</a:t>
            </a:r>
            <a:r>
              <a:rPr baseline="-25000" lang="fr">
                <a:solidFill>
                  <a:srgbClr val="FF0000"/>
                </a:solidFill>
              </a:rPr>
              <a:t>y</a:t>
            </a:r>
            <a:r>
              <a:rPr lang="fr">
                <a:solidFill>
                  <a:schemeClr val="dk2"/>
                </a:solidFill>
              </a:rPr>
              <a:t>. The “beam lifetime → 0” corresponds to a uniform tail distribution and is shown as worse case scenario. The “5min beam lifetime” is considered in the collimation studies, see G. Broggi slides. 1h </a:t>
            </a:r>
            <a:r>
              <a:rPr lang="fr">
                <a:solidFill>
                  <a:schemeClr val="dk2"/>
                </a:solidFill>
              </a:rPr>
              <a:t>beam lifetime </a:t>
            </a:r>
            <a:r>
              <a:rPr lang="fr">
                <a:solidFill>
                  <a:schemeClr val="dk2"/>
                </a:solidFill>
              </a:rPr>
              <a:t>is given as point of comparison.</a:t>
            </a:r>
            <a:endParaRPr>
              <a:solidFill>
                <a:schemeClr val="dk2"/>
              </a:solidFill>
            </a:endParaRPr>
          </a:p>
        </p:txBody>
      </p:sp>
      <p:cxnSp>
        <p:nvCxnSpPr>
          <p:cNvPr id="216" name="Google Shape;216;p25"/>
          <p:cNvCxnSpPr/>
          <p:nvPr/>
        </p:nvCxnSpPr>
        <p:spPr>
          <a:xfrm rot="10800000">
            <a:off x="1597650" y="4360650"/>
            <a:ext cx="0" cy="534600"/>
          </a:xfrm>
          <a:prstGeom prst="straightConnector1">
            <a:avLst/>
          </a:prstGeom>
          <a:noFill/>
          <a:ln cap="flat" cmpd="sng" w="28575">
            <a:solidFill>
              <a:srgbClr val="FF0000"/>
            </a:solidFill>
            <a:prstDash val="solid"/>
            <a:round/>
            <a:headEnd len="med" w="med" type="none"/>
            <a:tailEnd len="med" w="med" type="triangle"/>
          </a:ln>
        </p:spPr>
      </p:cxnSp>
      <p:sp>
        <p:nvSpPr>
          <p:cNvPr id="217" name="Google Shape;217;p25"/>
          <p:cNvSpPr txBox="1"/>
          <p:nvPr/>
        </p:nvSpPr>
        <p:spPr>
          <a:xfrm>
            <a:off x="2442725" y="3011350"/>
            <a:ext cx="2011500" cy="9375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chemeClr val="dk2"/>
                </a:solidFill>
              </a:rPr>
              <a:t>The tails mostly impact </a:t>
            </a:r>
            <a:endParaRPr sz="1300">
              <a:solidFill>
                <a:schemeClr val="dk2"/>
              </a:solidFill>
            </a:endParaRPr>
          </a:p>
          <a:p>
            <a:pPr indent="-311150" lvl="0" marL="457200" rtl="0" algn="l">
              <a:spcBef>
                <a:spcPts val="0"/>
              </a:spcBef>
              <a:spcAft>
                <a:spcPts val="0"/>
              </a:spcAft>
              <a:buSzPts val="1300"/>
              <a:buChar char="●"/>
            </a:pPr>
            <a:r>
              <a:rPr lang="fr" sz="1300">
                <a:solidFill>
                  <a:schemeClr val="dk2"/>
                </a:solidFill>
              </a:rPr>
              <a:t>the </a:t>
            </a:r>
            <a:r>
              <a:rPr b="1" lang="fr" sz="1300">
                <a:solidFill>
                  <a:srgbClr val="FF0000"/>
                </a:solidFill>
              </a:rPr>
              <a:t>mask</a:t>
            </a:r>
            <a:r>
              <a:rPr lang="fr" sz="1300">
                <a:solidFill>
                  <a:schemeClr val="dk2"/>
                </a:solidFill>
              </a:rPr>
              <a:t>,</a:t>
            </a:r>
            <a:endParaRPr sz="1300">
              <a:solidFill>
                <a:schemeClr val="dk2"/>
              </a:solidFill>
            </a:endParaRPr>
          </a:p>
          <a:p>
            <a:pPr indent="-311150" lvl="0" marL="457200" rtl="0" algn="l">
              <a:spcBef>
                <a:spcPts val="0"/>
              </a:spcBef>
              <a:spcAft>
                <a:spcPts val="0"/>
              </a:spcAft>
              <a:buSzPts val="1300"/>
              <a:buChar char="●"/>
            </a:pPr>
            <a:r>
              <a:rPr b="1" lang="fr" sz="1300">
                <a:solidFill>
                  <a:srgbClr val="FF0000"/>
                </a:solidFill>
              </a:rPr>
              <a:t>QC1R beam pipe</a:t>
            </a:r>
            <a:r>
              <a:rPr lang="fr" sz="1300">
                <a:solidFill>
                  <a:schemeClr val="dk2"/>
                </a:solidFill>
              </a:rPr>
              <a:t>,</a:t>
            </a:r>
            <a:endParaRPr sz="1300">
              <a:solidFill>
                <a:schemeClr val="dk2"/>
              </a:solidFill>
            </a:endParaRPr>
          </a:p>
          <a:p>
            <a:pPr indent="-311150" lvl="0" marL="457200" rtl="0" algn="l">
              <a:spcBef>
                <a:spcPts val="0"/>
              </a:spcBef>
              <a:spcAft>
                <a:spcPts val="0"/>
              </a:spcAft>
              <a:buSzPts val="1300"/>
              <a:buChar char="●"/>
            </a:pPr>
            <a:r>
              <a:rPr b="1" lang="fr" sz="1300">
                <a:solidFill>
                  <a:srgbClr val="FF0000"/>
                </a:solidFill>
              </a:rPr>
              <a:t>region s≳20m</a:t>
            </a:r>
            <a:r>
              <a:rPr lang="fr" sz="1300">
                <a:solidFill>
                  <a:schemeClr val="dk2"/>
                </a:solidFill>
              </a:rPr>
              <a:t>.</a:t>
            </a:r>
            <a:endParaRPr sz="1300">
              <a:solidFill>
                <a:schemeClr val="dk2"/>
              </a:solidFill>
            </a:endParaRPr>
          </a:p>
        </p:txBody>
      </p:sp>
      <p:sp>
        <p:nvSpPr>
          <p:cNvPr id="218" name="Google Shape;218;p25"/>
          <p:cNvSpPr txBox="1"/>
          <p:nvPr/>
        </p:nvSpPr>
        <p:spPr>
          <a:xfrm>
            <a:off x="5252450" y="4431150"/>
            <a:ext cx="3023100" cy="393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a:solidFill>
                  <a:schemeClr val="dk2"/>
                </a:solidFill>
              </a:rPr>
              <a:t>Power deposition on the mask</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Core + halo | Summary @ Z</a:t>
            </a:r>
            <a:endParaRPr/>
          </a:p>
        </p:txBody>
      </p:sp>
      <p:sp>
        <p:nvSpPr>
          <p:cNvPr id="224" name="Google Shape;224;p26"/>
          <p:cNvSpPr txBox="1"/>
          <p:nvPr>
            <p:ph idx="1" type="body"/>
          </p:nvPr>
        </p:nvSpPr>
        <p:spPr>
          <a:xfrm>
            <a:off x="311700" y="863550"/>
            <a:ext cx="4443000" cy="224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fr" sz="1300">
                <a:solidFill>
                  <a:srgbClr val="595959"/>
                </a:solidFill>
              </a:rPr>
              <a:t>Beam </a:t>
            </a:r>
            <a:r>
              <a:rPr b="1" lang="fr" sz="1300">
                <a:solidFill>
                  <a:srgbClr val="595959"/>
                </a:solidFill>
              </a:rPr>
              <a:t>core </a:t>
            </a:r>
            <a:r>
              <a:rPr lang="fr" sz="1300">
                <a:solidFill>
                  <a:srgbClr val="595959"/>
                </a:solidFill>
              </a:rPr>
              <a:t>with </a:t>
            </a:r>
            <a:r>
              <a:rPr b="1" lang="fr" sz="1300">
                <a:solidFill>
                  <a:srgbClr val="595959"/>
                </a:solidFill>
              </a:rPr>
              <a:t>100</a:t>
            </a:r>
            <a:r>
              <a:rPr b="1" lang="fr" sz="1300">
                <a:solidFill>
                  <a:srgbClr val="595959"/>
                </a:solidFill>
              </a:rPr>
              <a:t>μm rms position</a:t>
            </a:r>
            <a:r>
              <a:rPr lang="fr" sz="1300">
                <a:solidFill>
                  <a:srgbClr val="595959"/>
                </a:solidFill>
              </a:rPr>
              <a:t> and</a:t>
            </a:r>
            <a:r>
              <a:rPr lang="fr" sz="1300">
                <a:solidFill>
                  <a:srgbClr val="595959"/>
                </a:solidFill>
              </a:rPr>
              <a:t> </a:t>
            </a:r>
            <a:r>
              <a:rPr b="1" lang="fr" sz="1300">
                <a:solidFill>
                  <a:srgbClr val="595959"/>
                </a:solidFill>
              </a:rPr>
              <a:t>6</a:t>
            </a:r>
            <a:r>
              <a:rPr b="1" lang="fr" sz="1300">
                <a:solidFill>
                  <a:srgbClr val="595959"/>
                </a:solidFill>
              </a:rPr>
              <a:t>μrad</a:t>
            </a:r>
            <a:r>
              <a:rPr b="1" lang="fr" sz="1300">
                <a:solidFill>
                  <a:srgbClr val="595959"/>
                </a:solidFill>
              </a:rPr>
              <a:t> rms angle</a:t>
            </a:r>
            <a:r>
              <a:rPr lang="fr" sz="1300">
                <a:solidFill>
                  <a:srgbClr val="595959"/>
                </a:solidFill>
              </a:rPr>
              <a:t> on non-zero closed orbit and </a:t>
            </a:r>
            <a:r>
              <a:rPr lang="fr" sz="1300">
                <a:solidFill>
                  <a:srgbClr val="595959"/>
                </a:solidFill>
              </a:rPr>
              <a:t>beam </a:t>
            </a:r>
            <a:r>
              <a:rPr b="1" lang="fr" sz="1300">
                <a:solidFill>
                  <a:srgbClr val="595959"/>
                </a:solidFill>
              </a:rPr>
              <a:t>halo</a:t>
            </a:r>
            <a:r>
              <a:rPr b="1" lang="fr" sz="1300">
                <a:solidFill>
                  <a:srgbClr val="595959"/>
                </a:solidFill>
              </a:rPr>
              <a:t> </a:t>
            </a:r>
            <a:r>
              <a:rPr lang="fr" sz="1300">
                <a:solidFill>
                  <a:srgbClr val="595959"/>
                </a:solidFill>
              </a:rPr>
              <a:t>with </a:t>
            </a:r>
            <a:r>
              <a:rPr b="1" lang="fr" sz="1300">
                <a:solidFill>
                  <a:srgbClr val="595959"/>
                </a:solidFill>
              </a:rPr>
              <a:t>5min</a:t>
            </a:r>
            <a:r>
              <a:rPr lang="fr" sz="1300">
                <a:solidFill>
                  <a:srgbClr val="595959"/>
                </a:solidFill>
              </a:rPr>
              <a:t> </a:t>
            </a:r>
            <a:r>
              <a:rPr lang="fr" sz="1300">
                <a:solidFill>
                  <a:srgbClr val="595959"/>
                </a:solidFill>
              </a:rPr>
              <a:t>extrapolated lifetime.</a:t>
            </a:r>
            <a:endParaRPr sz="1300">
              <a:solidFill>
                <a:srgbClr val="595959"/>
              </a:solidFill>
            </a:endParaRPr>
          </a:p>
          <a:p>
            <a:pPr indent="0" lvl="0" marL="0" rtl="0" algn="just">
              <a:spcBef>
                <a:spcPts val="1200"/>
              </a:spcBef>
              <a:spcAft>
                <a:spcPts val="0"/>
              </a:spcAft>
              <a:buNone/>
            </a:pPr>
            <a:r>
              <a:rPr lang="fr" sz="1300">
                <a:solidFill>
                  <a:srgbClr val="595959"/>
                </a:solidFill>
              </a:rPr>
              <a:t>Result show a minimal contribution to the b</a:t>
            </a:r>
            <a:r>
              <a:rPr lang="fr" sz="1300">
                <a:solidFill>
                  <a:srgbClr val="595959"/>
                </a:solidFill>
              </a:rPr>
              <a:t>eam pipe heat load, wakefields dominates. &lt;5W in QC1 beam pipe.</a:t>
            </a:r>
            <a:endParaRPr sz="1300">
              <a:solidFill>
                <a:srgbClr val="595959"/>
              </a:solidFill>
            </a:endParaRPr>
          </a:p>
          <a:p>
            <a:pPr indent="0" lvl="0" marL="0" rtl="0" algn="just">
              <a:spcBef>
                <a:spcPts val="1200"/>
              </a:spcBef>
              <a:spcAft>
                <a:spcPts val="1200"/>
              </a:spcAft>
              <a:buNone/>
            </a:pPr>
            <a:r>
              <a:rPr lang="fr" sz="1300">
                <a:solidFill>
                  <a:srgbClr val="595959"/>
                </a:solidFill>
              </a:rPr>
              <a:t>(Sub-)detector components occupancy and radiation hardness is expected to be minimal.</a:t>
            </a:r>
            <a:endParaRPr sz="1300">
              <a:solidFill>
                <a:srgbClr val="595959"/>
              </a:solidFill>
            </a:endParaRPr>
          </a:p>
        </p:txBody>
      </p:sp>
      <p:sp>
        <p:nvSpPr>
          <p:cNvPr id="225" name="Google Shape;225;p26"/>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26" name="Google Shape;226;p26"/>
          <p:cNvPicPr preferRelativeResize="0"/>
          <p:nvPr/>
        </p:nvPicPr>
        <p:blipFill>
          <a:blip r:embed="rId3">
            <a:alphaModFix/>
          </a:blip>
          <a:stretch>
            <a:fillRect/>
          </a:stretch>
        </p:blipFill>
        <p:spPr>
          <a:xfrm>
            <a:off x="4918575" y="303450"/>
            <a:ext cx="4086385" cy="1624706"/>
          </a:xfrm>
          <a:prstGeom prst="rect">
            <a:avLst/>
          </a:prstGeom>
          <a:noFill/>
          <a:ln>
            <a:noFill/>
          </a:ln>
        </p:spPr>
      </p:pic>
      <p:sp>
        <p:nvSpPr>
          <p:cNvPr id="227" name="Google Shape;227;p26"/>
          <p:cNvSpPr txBox="1"/>
          <p:nvPr/>
        </p:nvSpPr>
        <p:spPr>
          <a:xfrm>
            <a:off x="4918575" y="1478358"/>
            <a:ext cx="139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t>from the MDI workshop (24/10) </a:t>
            </a:r>
            <a:r>
              <a:rPr lang="fr" sz="1000" u="sng">
                <a:solidFill>
                  <a:schemeClr val="hlink"/>
                </a:solidFill>
                <a:hlinkClick r:id="rId4"/>
              </a:rPr>
              <a:t>ref</a:t>
            </a:r>
            <a:endParaRPr sz="1000"/>
          </a:p>
        </p:txBody>
      </p:sp>
      <p:cxnSp>
        <p:nvCxnSpPr>
          <p:cNvPr id="228" name="Google Shape;228;p26"/>
          <p:cNvCxnSpPr>
            <a:stCxn id="229" idx="2"/>
          </p:cNvCxnSpPr>
          <p:nvPr/>
        </p:nvCxnSpPr>
        <p:spPr>
          <a:xfrm>
            <a:off x="8696401" y="703652"/>
            <a:ext cx="0" cy="309900"/>
          </a:xfrm>
          <a:prstGeom prst="straightConnector1">
            <a:avLst/>
          </a:prstGeom>
          <a:noFill/>
          <a:ln cap="flat" cmpd="sng" w="28575">
            <a:solidFill>
              <a:srgbClr val="FF0000"/>
            </a:solidFill>
            <a:prstDash val="solid"/>
            <a:round/>
            <a:headEnd len="med" w="med" type="none"/>
            <a:tailEnd len="med" w="med" type="triangle"/>
          </a:ln>
        </p:spPr>
      </p:cxnSp>
      <p:sp>
        <p:nvSpPr>
          <p:cNvPr id="229" name="Google Shape;229;p26"/>
          <p:cNvSpPr txBox="1"/>
          <p:nvPr/>
        </p:nvSpPr>
        <p:spPr>
          <a:xfrm>
            <a:off x="8387851" y="303452"/>
            <a:ext cx="617100" cy="400200"/>
          </a:xfrm>
          <a:prstGeom prst="rect">
            <a:avLst/>
          </a:prstGeom>
          <a:solidFill>
            <a:schemeClr val="lt2"/>
          </a:solid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 sz="700"/>
              <a:t>Main SR</a:t>
            </a:r>
            <a:endParaRPr sz="700"/>
          </a:p>
          <a:p>
            <a:pPr indent="0" lvl="0" marL="0" rtl="0" algn="ctr">
              <a:spcBef>
                <a:spcPts val="0"/>
              </a:spcBef>
              <a:spcAft>
                <a:spcPts val="0"/>
              </a:spcAft>
              <a:buNone/>
            </a:pPr>
            <a:r>
              <a:rPr lang="fr" sz="700"/>
              <a:t>heat load.</a:t>
            </a:r>
            <a:endParaRPr sz="700"/>
          </a:p>
        </p:txBody>
      </p:sp>
      <p:pic>
        <p:nvPicPr>
          <p:cNvPr id="230" name="Google Shape;230;p26"/>
          <p:cNvPicPr preferRelativeResize="0"/>
          <p:nvPr/>
        </p:nvPicPr>
        <p:blipFill>
          <a:blip r:embed="rId5">
            <a:alphaModFix/>
          </a:blip>
          <a:stretch>
            <a:fillRect/>
          </a:stretch>
        </p:blipFill>
        <p:spPr>
          <a:xfrm>
            <a:off x="4831613" y="2041809"/>
            <a:ext cx="4260301" cy="3101691"/>
          </a:xfrm>
          <a:prstGeom prst="rect">
            <a:avLst/>
          </a:prstGeom>
          <a:noFill/>
          <a:ln>
            <a:noFill/>
          </a:ln>
        </p:spPr>
      </p:pic>
      <p:pic>
        <p:nvPicPr>
          <p:cNvPr id="231" name="Google Shape;231;p26"/>
          <p:cNvPicPr preferRelativeResize="0"/>
          <p:nvPr/>
        </p:nvPicPr>
        <p:blipFill>
          <a:blip r:embed="rId6">
            <a:alphaModFix/>
          </a:blip>
          <a:stretch>
            <a:fillRect/>
          </a:stretch>
        </p:blipFill>
        <p:spPr>
          <a:xfrm>
            <a:off x="1196750" y="2913575"/>
            <a:ext cx="2826949" cy="210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311700" y="5123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Results at </a:t>
            </a:r>
            <a:r>
              <a:rPr b="1" lang="fr"/>
              <a:t>tt</a:t>
            </a:r>
            <a:r>
              <a:rPr b="1" lang="fr"/>
              <a:t> energy</a:t>
            </a:r>
            <a:endParaRPr b="1"/>
          </a:p>
        </p:txBody>
      </p:sp>
      <p:sp>
        <p:nvSpPr>
          <p:cNvPr id="237" name="Google Shape;237;p27"/>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38" name="Google Shape;238;p27"/>
          <p:cNvSpPr txBox="1"/>
          <p:nvPr/>
        </p:nvSpPr>
        <p:spPr>
          <a:xfrm>
            <a:off x="604200" y="4711225"/>
            <a:ext cx="39114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SR power deposition from beam core with NZCO</a:t>
            </a:r>
            <a:endParaRPr sz="1200"/>
          </a:p>
          <a:p>
            <a:pPr indent="0" lvl="0" marL="0" rtl="0" algn="ctr">
              <a:spcBef>
                <a:spcPts val="0"/>
              </a:spcBef>
              <a:spcAft>
                <a:spcPts val="0"/>
              </a:spcAft>
              <a:buClr>
                <a:schemeClr val="dk1"/>
              </a:buClr>
              <a:buSzPts val="1100"/>
              <a:buFont typeface="Arial"/>
              <a:buNone/>
            </a:pPr>
            <a:r>
              <a:rPr lang="fr" sz="1200">
                <a:solidFill>
                  <a:schemeClr val="dk1"/>
                </a:solidFill>
              </a:rPr>
              <a:t>(100% of the particles in the core)</a:t>
            </a:r>
            <a:endParaRPr sz="1200"/>
          </a:p>
        </p:txBody>
      </p:sp>
      <p:sp>
        <p:nvSpPr>
          <p:cNvPr id="239" name="Google Shape;239;p27"/>
          <p:cNvSpPr txBox="1"/>
          <p:nvPr/>
        </p:nvSpPr>
        <p:spPr>
          <a:xfrm>
            <a:off x="5067550" y="4711225"/>
            <a:ext cx="39114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SR power deposition from beam halo</a:t>
            </a:r>
            <a:endParaRPr sz="1200"/>
          </a:p>
          <a:p>
            <a:pPr indent="0" lvl="0" marL="0" rtl="0" algn="ctr">
              <a:spcBef>
                <a:spcPts val="0"/>
              </a:spcBef>
              <a:spcAft>
                <a:spcPts val="0"/>
              </a:spcAft>
              <a:buClr>
                <a:schemeClr val="dk1"/>
              </a:buClr>
              <a:buSzPts val="1100"/>
              <a:buFont typeface="Arial"/>
              <a:buNone/>
            </a:pPr>
            <a:r>
              <a:rPr lang="fr" sz="1200">
                <a:solidFill>
                  <a:schemeClr val="dk1"/>
                </a:solidFill>
              </a:rPr>
              <a:t>(1% of the particles in the tails)</a:t>
            </a:r>
            <a:endParaRPr sz="1200"/>
          </a:p>
        </p:txBody>
      </p:sp>
      <p:pic>
        <p:nvPicPr>
          <p:cNvPr id="240" name="Google Shape;240;p27"/>
          <p:cNvPicPr preferRelativeResize="0"/>
          <p:nvPr/>
        </p:nvPicPr>
        <p:blipFill>
          <a:blip r:embed="rId3">
            <a:alphaModFix/>
          </a:blip>
          <a:stretch>
            <a:fillRect/>
          </a:stretch>
        </p:blipFill>
        <p:spPr>
          <a:xfrm>
            <a:off x="152400" y="1506500"/>
            <a:ext cx="4096936" cy="3052324"/>
          </a:xfrm>
          <a:prstGeom prst="rect">
            <a:avLst/>
          </a:prstGeom>
          <a:noFill/>
          <a:ln>
            <a:noFill/>
          </a:ln>
        </p:spPr>
      </p:pic>
      <p:pic>
        <p:nvPicPr>
          <p:cNvPr id="241" name="Google Shape;241;p27"/>
          <p:cNvPicPr preferRelativeResize="0"/>
          <p:nvPr/>
        </p:nvPicPr>
        <p:blipFill>
          <a:blip r:embed="rId4">
            <a:alphaModFix/>
          </a:blip>
          <a:stretch>
            <a:fillRect/>
          </a:stretch>
        </p:blipFill>
        <p:spPr>
          <a:xfrm>
            <a:off x="4625861" y="1584925"/>
            <a:ext cx="4096936" cy="3052324"/>
          </a:xfrm>
          <a:prstGeom prst="rect">
            <a:avLst/>
          </a:prstGeom>
          <a:noFill/>
          <a:ln>
            <a:noFill/>
          </a:ln>
        </p:spPr>
      </p:pic>
      <p:pic>
        <p:nvPicPr>
          <p:cNvPr id="242" name="Google Shape;242;p27"/>
          <p:cNvPicPr preferRelativeResize="0"/>
          <p:nvPr/>
        </p:nvPicPr>
        <p:blipFill rotWithShape="1">
          <a:blip r:embed="rId3">
            <a:alphaModFix/>
          </a:blip>
          <a:srcRect b="10363" l="25343" r="71895" t="29906"/>
          <a:stretch/>
        </p:blipFill>
        <p:spPr>
          <a:xfrm>
            <a:off x="1064675" y="2423775"/>
            <a:ext cx="113125" cy="1823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Gaussian core including non-zero closed orbit </a:t>
            </a:r>
            <a:endParaRPr/>
          </a:p>
        </p:txBody>
      </p:sp>
      <p:sp>
        <p:nvSpPr>
          <p:cNvPr id="248" name="Google Shape;248;p28"/>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49" name="Google Shape;249;p28"/>
          <p:cNvSpPr txBox="1"/>
          <p:nvPr/>
        </p:nvSpPr>
        <p:spPr>
          <a:xfrm>
            <a:off x="858450" y="2737150"/>
            <a:ext cx="7427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200"/>
              <a:t>SR power deposition from the beam core </a:t>
            </a:r>
            <a:r>
              <a:rPr lang="fr" sz="1200">
                <a:solidFill>
                  <a:schemeClr val="dk1"/>
                </a:solidFill>
              </a:rPr>
              <a:t>with varying rms angle of the </a:t>
            </a:r>
            <a:r>
              <a:rPr lang="fr" sz="1200"/>
              <a:t>non-zero closed orbit: 6, 8, 10 μrad</a:t>
            </a:r>
            <a:endParaRPr sz="1200"/>
          </a:p>
        </p:txBody>
      </p:sp>
      <p:sp>
        <p:nvSpPr>
          <p:cNvPr id="250" name="Google Shape;250;p28"/>
          <p:cNvSpPr txBox="1"/>
          <p:nvPr/>
        </p:nvSpPr>
        <p:spPr>
          <a:xfrm>
            <a:off x="3253800" y="3221288"/>
            <a:ext cx="5578500" cy="1585500"/>
          </a:xfrm>
          <a:prstGeom prst="rect">
            <a:avLst/>
          </a:prstGeom>
          <a:noFill/>
          <a:ln cap="flat" cmpd="sng" w="9525">
            <a:solidFill>
              <a:srgbClr val="0033A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fr" sz="1300">
                <a:solidFill>
                  <a:schemeClr val="dk1"/>
                </a:solidFill>
              </a:rPr>
              <a:t>The rms angle of the closed orbit has little impact up to 10</a:t>
            </a:r>
            <a:r>
              <a:rPr lang="fr" sz="1200">
                <a:solidFill>
                  <a:schemeClr val="dk1"/>
                </a:solidFill>
              </a:rPr>
              <a:t>μ</a:t>
            </a:r>
            <a:r>
              <a:rPr lang="fr" sz="1300">
                <a:solidFill>
                  <a:schemeClr val="dk1"/>
                </a:solidFill>
              </a:rPr>
              <a:t>rad. The mask </a:t>
            </a:r>
            <a:r>
              <a:rPr b="1" lang="fr" sz="1300">
                <a:solidFill>
                  <a:schemeClr val="dk1"/>
                </a:solidFill>
              </a:rPr>
              <a:t>protects well </a:t>
            </a:r>
            <a:r>
              <a:rPr lang="fr" sz="1300">
                <a:solidFill>
                  <a:schemeClr val="dk1"/>
                </a:solidFill>
              </a:rPr>
              <a:t>the CC. The region beyond s = 20m gets larger and larger heat load from the FF quadrupoles and they are high energy photons.</a:t>
            </a:r>
            <a:endParaRPr sz="1300">
              <a:solidFill>
                <a:schemeClr val="dk1"/>
              </a:solidFill>
            </a:endParaRPr>
          </a:p>
          <a:p>
            <a:pPr indent="0" lvl="0" marL="0" rtl="0" algn="just">
              <a:spcBef>
                <a:spcPts val="0"/>
              </a:spcBef>
              <a:spcAft>
                <a:spcPts val="0"/>
              </a:spcAft>
              <a:buClr>
                <a:schemeClr val="dk1"/>
              </a:buClr>
              <a:buSzPts val="1100"/>
              <a:buFont typeface="Arial"/>
              <a:buNone/>
            </a:pPr>
            <a:r>
              <a:t/>
            </a:r>
            <a:endParaRPr sz="1300">
              <a:solidFill>
                <a:schemeClr val="dk1"/>
              </a:solidFill>
            </a:endParaRPr>
          </a:p>
          <a:p>
            <a:pPr indent="0" lvl="0" marL="0" rtl="0" algn="just">
              <a:spcBef>
                <a:spcPts val="0"/>
              </a:spcBef>
              <a:spcAft>
                <a:spcPts val="0"/>
              </a:spcAft>
              <a:buNone/>
            </a:pPr>
            <a:r>
              <a:rPr lang="fr" sz="1300">
                <a:solidFill>
                  <a:schemeClr val="dk1"/>
                </a:solidFill>
              </a:rPr>
              <a:t>The results must be compared with achievable values of rms position and angle of the non-zero closed orbit after correction and BBA (to be confirmed for V23).</a:t>
            </a:r>
            <a:endParaRPr sz="1300"/>
          </a:p>
        </p:txBody>
      </p:sp>
      <p:pic>
        <p:nvPicPr>
          <p:cNvPr id="251" name="Google Shape;251;p28"/>
          <p:cNvPicPr preferRelativeResize="0"/>
          <p:nvPr/>
        </p:nvPicPr>
        <p:blipFill>
          <a:blip r:embed="rId3">
            <a:alphaModFix/>
          </a:blip>
          <a:stretch>
            <a:fillRect/>
          </a:stretch>
        </p:blipFill>
        <p:spPr>
          <a:xfrm>
            <a:off x="6005653" y="707277"/>
            <a:ext cx="2826575" cy="2134938"/>
          </a:xfrm>
          <a:prstGeom prst="rect">
            <a:avLst/>
          </a:prstGeom>
          <a:noFill/>
          <a:ln>
            <a:noFill/>
          </a:ln>
        </p:spPr>
      </p:pic>
      <p:pic>
        <p:nvPicPr>
          <p:cNvPr id="252" name="Google Shape;252;p28"/>
          <p:cNvPicPr preferRelativeResize="0"/>
          <p:nvPr/>
        </p:nvPicPr>
        <p:blipFill>
          <a:blip r:embed="rId4">
            <a:alphaModFix/>
          </a:blip>
          <a:stretch>
            <a:fillRect/>
          </a:stretch>
        </p:blipFill>
        <p:spPr>
          <a:xfrm>
            <a:off x="152403" y="707277"/>
            <a:ext cx="2826575" cy="2134938"/>
          </a:xfrm>
          <a:prstGeom prst="rect">
            <a:avLst/>
          </a:prstGeom>
          <a:noFill/>
          <a:ln>
            <a:noFill/>
          </a:ln>
        </p:spPr>
      </p:pic>
      <p:pic>
        <p:nvPicPr>
          <p:cNvPr id="253" name="Google Shape;253;p28"/>
          <p:cNvPicPr preferRelativeResize="0"/>
          <p:nvPr/>
        </p:nvPicPr>
        <p:blipFill>
          <a:blip r:embed="rId5">
            <a:alphaModFix/>
          </a:blip>
          <a:stretch>
            <a:fillRect/>
          </a:stretch>
        </p:blipFill>
        <p:spPr>
          <a:xfrm>
            <a:off x="3158715" y="707277"/>
            <a:ext cx="2826575" cy="2134938"/>
          </a:xfrm>
          <a:prstGeom prst="rect">
            <a:avLst/>
          </a:prstGeom>
          <a:noFill/>
          <a:ln>
            <a:noFill/>
          </a:ln>
        </p:spPr>
      </p:pic>
      <p:pic>
        <p:nvPicPr>
          <p:cNvPr id="254" name="Google Shape;254;p28"/>
          <p:cNvPicPr preferRelativeResize="0"/>
          <p:nvPr/>
        </p:nvPicPr>
        <p:blipFill>
          <a:blip r:embed="rId6">
            <a:alphaModFix/>
          </a:blip>
          <a:stretch>
            <a:fillRect/>
          </a:stretch>
        </p:blipFill>
        <p:spPr>
          <a:xfrm>
            <a:off x="152400" y="2993411"/>
            <a:ext cx="2826574" cy="2110839"/>
          </a:xfrm>
          <a:prstGeom prst="rect">
            <a:avLst/>
          </a:prstGeom>
          <a:noFill/>
          <a:ln>
            <a:noFill/>
          </a:ln>
        </p:spPr>
      </p:pic>
      <p:pic>
        <p:nvPicPr>
          <p:cNvPr id="255" name="Google Shape;255;p28"/>
          <p:cNvPicPr preferRelativeResize="0"/>
          <p:nvPr/>
        </p:nvPicPr>
        <p:blipFill rotWithShape="1">
          <a:blip r:embed="rId7">
            <a:alphaModFix/>
          </a:blip>
          <a:srcRect b="0" l="0" r="94670" t="0"/>
          <a:stretch/>
        </p:blipFill>
        <p:spPr>
          <a:xfrm>
            <a:off x="117575" y="2997000"/>
            <a:ext cx="150676" cy="2103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Transverse halo influence with beam lifetime</a:t>
            </a:r>
            <a:endParaRPr/>
          </a:p>
        </p:txBody>
      </p:sp>
      <p:sp>
        <p:nvSpPr>
          <p:cNvPr id="261" name="Google Shape;261;p29"/>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chemeClr val="dk1"/>
              </a:buClr>
              <a:buSzPts val="1100"/>
              <a:buFont typeface="Arial"/>
              <a:buNone/>
            </a:pPr>
            <a:r>
              <a:rPr lang="fr" sz="1400"/>
              <a:t>The transverse tails extend until the primary collimator apertures: </a:t>
            </a:r>
            <a:r>
              <a:rPr lang="fr" sz="1400">
                <a:solidFill>
                  <a:srgbClr val="FF0000"/>
                </a:solidFill>
              </a:rPr>
              <a:t>11σ</a:t>
            </a:r>
            <a:r>
              <a:rPr baseline="-25000" lang="fr" sz="1400">
                <a:solidFill>
                  <a:srgbClr val="FF0000"/>
                </a:solidFill>
              </a:rPr>
              <a:t>x</a:t>
            </a:r>
            <a:r>
              <a:rPr lang="fr" sz="1400">
                <a:solidFill>
                  <a:srgbClr val="FF0000"/>
                </a:solidFill>
              </a:rPr>
              <a:t>/65σ</a:t>
            </a:r>
            <a:r>
              <a:rPr baseline="-25000" lang="fr" sz="1400">
                <a:solidFill>
                  <a:srgbClr val="FF0000"/>
                </a:solidFill>
              </a:rPr>
              <a:t>y</a:t>
            </a:r>
            <a:r>
              <a:rPr lang="fr" sz="1400"/>
              <a:t>. The “beam lifetime → 0” corresponds to a uniform tail distribution and is shown as worse case scenario. The “5min beam lifetime” is considered in the collimation studies, see G. Broggi slides. 1h beam lifetime is given as point of comparison.</a:t>
            </a:r>
            <a:endParaRPr/>
          </a:p>
        </p:txBody>
      </p:sp>
      <p:sp>
        <p:nvSpPr>
          <p:cNvPr id="262" name="Google Shape;262;p29"/>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63" name="Google Shape;263;p29"/>
          <p:cNvPicPr preferRelativeResize="0"/>
          <p:nvPr/>
        </p:nvPicPr>
        <p:blipFill>
          <a:blip r:embed="rId3">
            <a:alphaModFix/>
          </a:blip>
          <a:stretch>
            <a:fillRect/>
          </a:stretch>
        </p:blipFill>
        <p:spPr>
          <a:xfrm>
            <a:off x="311700" y="1863125"/>
            <a:ext cx="4303824" cy="3198150"/>
          </a:xfrm>
          <a:prstGeom prst="rect">
            <a:avLst/>
          </a:prstGeom>
          <a:noFill/>
          <a:ln>
            <a:noFill/>
          </a:ln>
        </p:spPr>
      </p:pic>
      <p:pic>
        <p:nvPicPr>
          <p:cNvPr id="264" name="Google Shape;264;p29"/>
          <p:cNvPicPr preferRelativeResize="0"/>
          <p:nvPr/>
        </p:nvPicPr>
        <p:blipFill>
          <a:blip r:embed="rId4">
            <a:alphaModFix/>
          </a:blip>
          <a:stretch>
            <a:fillRect/>
          </a:stretch>
        </p:blipFill>
        <p:spPr>
          <a:xfrm>
            <a:off x="5396863" y="1863125"/>
            <a:ext cx="2734277" cy="2298500"/>
          </a:xfrm>
          <a:prstGeom prst="rect">
            <a:avLst/>
          </a:prstGeom>
          <a:noFill/>
          <a:ln>
            <a:noFill/>
          </a:ln>
        </p:spPr>
      </p:pic>
      <p:sp>
        <p:nvSpPr>
          <p:cNvPr id="265" name="Google Shape;265;p29"/>
          <p:cNvSpPr txBox="1"/>
          <p:nvPr/>
        </p:nvSpPr>
        <p:spPr>
          <a:xfrm>
            <a:off x="5252450" y="4431150"/>
            <a:ext cx="3023100" cy="393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a:solidFill>
                  <a:schemeClr val="dk2"/>
                </a:solidFill>
              </a:rPr>
              <a:t>Power deposition on the mask</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Core + halo | Summary</a:t>
            </a:r>
            <a:endParaRPr/>
          </a:p>
        </p:txBody>
      </p:sp>
      <p:sp>
        <p:nvSpPr>
          <p:cNvPr id="271" name="Google Shape;271;p30"/>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600"/>
              <a:t>The heat load from synchrotron radiation appears </a:t>
            </a:r>
            <a:r>
              <a:rPr lang="fr" sz="1600"/>
              <a:t>much smaller in the vicinity of the IP:</a:t>
            </a:r>
            <a:endParaRPr sz="1600"/>
          </a:p>
          <a:p>
            <a:pPr indent="-330200" lvl="0" marL="457200" rtl="0" algn="l">
              <a:spcBef>
                <a:spcPts val="1200"/>
              </a:spcBef>
              <a:spcAft>
                <a:spcPts val="0"/>
              </a:spcAft>
              <a:buSzPts val="1600"/>
              <a:buChar char="●"/>
            </a:pPr>
            <a:r>
              <a:rPr b="1" lang="fr" sz="1600">
                <a:solidFill>
                  <a:srgbClr val="FF0000"/>
                </a:solidFill>
              </a:rPr>
              <a:t>T</a:t>
            </a:r>
            <a:r>
              <a:rPr b="1" lang="fr" sz="1600">
                <a:solidFill>
                  <a:srgbClr val="FF0000"/>
                </a:solidFill>
              </a:rPr>
              <a:t>he V23 vertical emittance is 60% smaller compared to V22 </a:t>
            </a:r>
            <a:r>
              <a:rPr lang="fr" sz="1600">
                <a:solidFill>
                  <a:srgbClr val="595959"/>
                </a:solidFill>
              </a:rPr>
              <a:t>h</a:t>
            </a:r>
            <a:r>
              <a:rPr lang="fr" sz="1600"/>
              <a:t>ence the vertical halo is not as harmful as it was expected in V22. (1.6pm.rad vs. 2.58pm.rad).</a:t>
            </a:r>
            <a:endParaRPr sz="1600"/>
          </a:p>
          <a:p>
            <a:pPr indent="-330200" lvl="0" marL="457200" rtl="0" algn="l">
              <a:spcBef>
                <a:spcPts val="0"/>
              </a:spcBef>
              <a:spcAft>
                <a:spcPts val="0"/>
              </a:spcAft>
              <a:buSzPts val="1600"/>
              <a:buChar char="●"/>
            </a:pPr>
            <a:r>
              <a:rPr lang="fr" sz="1600"/>
              <a:t>Even with 2.5pm.rad vertical emittance the heat load in the CC remains low (tens of mW) probably thanks to the different optics with respect to V22.</a:t>
            </a:r>
            <a:endParaRPr sz="1600"/>
          </a:p>
          <a:p>
            <a:pPr indent="0" lvl="0" marL="0" rtl="0" algn="l">
              <a:spcBef>
                <a:spcPts val="1200"/>
              </a:spcBef>
              <a:spcAft>
                <a:spcPts val="1200"/>
              </a:spcAft>
              <a:buNone/>
            </a:pPr>
            <a:r>
              <a:t/>
            </a:r>
            <a:endParaRPr sz="1600"/>
          </a:p>
        </p:txBody>
      </p:sp>
      <p:sp>
        <p:nvSpPr>
          <p:cNvPr id="272" name="Google Shape;272;p30"/>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73" name="Google Shape;273;p30"/>
          <p:cNvPicPr preferRelativeResize="0"/>
          <p:nvPr/>
        </p:nvPicPr>
        <p:blipFill>
          <a:blip r:embed="rId3">
            <a:alphaModFix/>
          </a:blip>
          <a:stretch>
            <a:fillRect/>
          </a:stretch>
        </p:blipFill>
        <p:spPr>
          <a:xfrm>
            <a:off x="1057325" y="2535750"/>
            <a:ext cx="3240551" cy="2447624"/>
          </a:xfrm>
          <a:prstGeom prst="rect">
            <a:avLst/>
          </a:prstGeom>
          <a:noFill/>
          <a:ln>
            <a:noFill/>
          </a:ln>
        </p:spPr>
      </p:pic>
      <p:pic>
        <p:nvPicPr>
          <p:cNvPr id="274" name="Google Shape;274;p30"/>
          <p:cNvPicPr preferRelativeResize="0"/>
          <p:nvPr/>
        </p:nvPicPr>
        <p:blipFill>
          <a:blip r:embed="rId4">
            <a:alphaModFix/>
          </a:blip>
          <a:stretch>
            <a:fillRect/>
          </a:stretch>
        </p:blipFill>
        <p:spPr>
          <a:xfrm>
            <a:off x="5254400" y="2499750"/>
            <a:ext cx="3381927" cy="2519624"/>
          </a:xfrm>
          <a:prstGeom prst="rect">
            <a:avLst/>
          </a:prstGeom>
          <a:noFill/>
          <a:ln>
            <a:noFill/>
          </a:ln>
        </p:spPr>
      </p:pic>
      <p:pic>
        <p:nvPicPr>
          <p:cNvPr id="275" name="Google Shape;275;p30"/>
          <p:cNvPicPr preferRelativeResize="0"/>
          <p:nvPr/>
        </p:nvPicPr>
        <p:blipFill rotWithShape="1">
          <a:blip r:embed="rId5">
            <a:alphaModFix/>
          </a:blip>
          <a:srcRect b="0" l="0" r="94670" t="0"/>
          <a:stretch/>
        </p:blipFill>
        <p:spPr>
          <a:xfrm>
            <a:off x="1057325" y="2707750"/>
            <a:ext cx="150676" cy="2103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Mask designs - discussion</a:t>
            </a:r>
            <a:endParaRPr/>
          </a:p>
        </p:txBody>
      </p:sp>
      <p:sp>
        <p:nvSpPr>
          <p:cNvPr id="281" name="Google Shape;281;p31"/>
          <p:cNvSpPr txBox="1"/>
          <p:nvPr>
            <p:ph idx="1" type="body"/>
          </p:nvPr>
        </p:nvSpPr>
        <p:spPr>
          <a:xfrm>
            <a:off x="311700" y="863550"/>
            <a:ext cx="8283600" cy="3416400"/>
          </a:xfrm>
          <a:prstGeom prst="rect">
            <a:avLst/>
          </a:prstGeom>
        </p:spPr>
        <p:txBody>
          <a:bodyPr anchorCtr="0" anchor="t" bIns="91425" lIns="91425" spcFirstLastPara="1" rIns="91425" wrap="square" tIns="91425">
            <a:normAutofit/>
          </a:bodyPr>
          <a:lstStyle/>
          <a:p>
            <a:pPr indent="0" lvl="0" marL="0" rtl="0" algn="just">
              <a:lnSpc>
                <a:spcPct val="105000"/>
              </a:lnSpc>
              <a:spcBef>
                <a:spcPts val="0"/>
              </a:spcBef>
              <a:spcAft>
                <a:spcPts val="0"/>
              </a:spcAft>
              <a:buNone/>
            </a:pPr>
            <a:r>
              <a:rPr b="1" lang="fr" sz="1500">
                <a:solidFill>
                  <a:srgbClr val="0033A0"/>
                </a:solidFill>
              </a:rPr>
              <a:t>Objective of an elliptical mask:</a:t>
            </a:r>
            <a:r>
              <a:rPr lang="fr" sz="1500"/>
              <a:t> Protect downstream the IP from photons created in QC2L in case of large vertical halo.</a:t>
            </a:r>
            <a:endParaRPr sz="1500"/>
          </a:p>
          <a:p>
            <a:pPr indent="0" lvl="0" marL="0" rtl="0" algn="just">
              <a:lnSpc>
                <a:spcPct val="105000"/>
              </a:lnSpc>
              <a:spcBef>
                <a:spcPts val="1200"/>
              </a:spcBef>
              <a:spcAft>
                <a:spcPts val="1200"/>
              </a:spcAft>
              <a:buNone/>
            </a:pPr>
            <a:r>
              <a:rPr b="1" lang="fr" sz="1500">
                <a:solidFill>
                  <a:srgbClr val="FF0000"/>
                </a:solidFill>
              </a:rPr>
              <a:t>Constraint:</a:t>
            </a:r>
            <a:r>
              <a:rPr lang="fr" sz="1500"/>
              <a:t> Will bring the heat load down downstream the IP and increase in the mask. Limit on cooling ? Large wakefields contribution.</a:t>
            </a:r>
            <a:endParaRPr sz="1500"/>
          </a:p>
        </p:txBody>
      </p:sp>
      <p:sp>
        <p:nvSpPr>
          <p:cNvPr id="282" name="Google Shape;282;p31"/>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83" name="Google Shape;283;p31"/>
          <p:cNvPicPr preferRelativeResize="0"/>
          <p:nvPr/>
        </p:nvPicPr>
        <p:blipFill>
          <a:blip r:embed="rId3">
            <a:alphaModFix/>
          </a:blip>
          <a:stretch>
            <a:fillRect/>
          </a:stretch>
        </p:blipFill>
        <p:spPr>
          <a:xfrm>
            <a:off x="1535463" y="2349536"/>
            <a:ext cx="2756700" cy="2317339"/>
          </a:xfrm>
          <a:prstGeom prst="rect">
            <a:avLst/>
          </a:prstGeom>
          <a:noFill/>
          <a:ln>
            <a:noFill/>
          </a:ln>
        </p:spPr>
      </p:pic>
      <p:pic>
        <p:nvPicPr>
          <p:cNvPr id="284" name="Google Shape;284;p31"/>
          <p:cNvPicPr preferRelativeResize="0"/>
          <p:nvPr/>
        </p:nvPicPr>
        <p:blipFill>
          <a:blip r:embed="rId4">
            <a:alphaModFix/>
          </a:blip>
          <a:stretch>
            <a:fillRect/>
          </a:stretch>
        </p:blipFill>
        <p:spPr>
          <a:xfrm>
            <a:off x="4614844" y="2349529"/>
            <a:ext cx="2756700" cy="2317346"/>
          </a:xfrm>
          <a:prstGeom prst="rect">
            <a:avLst/>
          </a:prstGeom>
          <a:noFill/>
          <a:ln>
            <a:noFill/>
          </a:ln>
        </p:spPr>
      </p:pic>
      <p:sp>
        <p:nvSpPr>
          <p:cNvPr id="285" name="Google Shape;285;p31"/>
          <p:cNvSpPr txBox="1"/>
          <p:nvPr/>
        </p:nvSpPr>
        <p:spPr>
          <a:xfrm>
            <a:off x="1535463" y="4660200"/>
            <a:ext cx="2756700" cy="29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chemeClr val="dk2"/>
                </a:solidFill>
              </a:rPr>
              <a:t>Power deposition from tails</a:t>
            </a:r>
            <a:endParaRPr sz="1200">
              <a:solidFill>
                <a:schemeClr val="dk2"/>
              </a:solidFill>
            </a:endParaRPr>
          </a:p>
        </p:txBody>
      </p:sp>
      <p:sp>
        <p:nvSpPr>
          <p:cNvPr id="286" name="Google Shape;286;p31"/>
          <p:cNvSpPr txBox="1"/>
          <p:nvPr/>
        </p:nvSpPr>
        <p:spPr>
          <a:xfrm>
            <a:off x="4614838" y="4611300"/>
            <a:ext cx="2756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chemeClr val="dk2"/>
                </a:solidFill>
              </a:rPr>
              <a:t>Power deposition from (non-)zero closed orbit</a:t>
            </a:r>
            <a:endParaRPr sz="12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Summary</a:t>
            </a:r>
            <a:endParaRPr/>
          </a:p>
        </p:txBody>
      </p:sp>
      <p:sp>
        <p:nvSpPr>
          <p:cNvPr id="292" name="Google Shape;292;p32"/>
          <p:cNvSpPr txBox="1"/>
          <p:nvPr>
            <p:ph idx="1" type="body"/>
          </p:nvPr>
        </p:nvSpPr>
        <p:spPr>
          <a:xfrm>
            <a:off x="311700" y="863550"/>
            <a:ext cx="8520600" cy="4060200"/>
          </a:xfrm>
          <a:prstGeom prst="rect">
            <a:avLst/>
          </a:prstGeom>
        </p:spPr>
        <p:txBody>
          <a:bodyPr anchorCtr="0" anchor="t" bIns="91425" lIns="91425" spcFirstLastPara="1" rIns="91425" wrap="square" tIns="91425">
            <a:normAutofit/>
          </a:bodyPr>
          <a:lstStyle/>
          <a:p>
            <a:pPr indent="-336550" lvl="0" marL="457200" rtl="0" algn="l">
              <a:lnSpc>
                <a:spcPct val="130000"/>
              </a:lnSpc>
              <a:spcBef>
                <a:spcPts val="0"/>
              </a:spcBef>
              <a:spcAft>
                <a:spcPts val="0"/>
              </a:spcAft>
              <a:buSzPts val="1700"/>
              <a:buChar char="●"/>
            </a:pPr>
            <a:r>
              <a:rPr lang="fr" sz="1700"/>
              <a:t>Simulations with beam core including non-zero closed orbit have been performed </a:t>
            </a:r>
            <a:r>
              <a:rPr b="1" lang="fr" sz="1700">
                <a:solidFill>
                  <a:srgbClr val="0000FF"/>
                </a:solidFill>
              </a:rPr>
              <a:t>at Z and tt energies.</a:t>
            </a:r>
            <a:r>
              <a:rPr lang="fr" sz="1700"/>
              <a:t>  The RMS angle of the non-zero closed orbit after correction and BBA must be evaluated at Z and tt energies for V23.</a:t>
            </a:r>
            <a:endParaRPr sz="1700"/>
          </a:p>
          <a:p>
            <a:pPr indent="-336550" lvl="0" marL="457200" rtl="0" algn="l">
              <a:lnSpc>
                <a:spcPct val="130000"/>
              </a:lnSpc>
              <a:spcBef>
                <a:spcPts val="0"/>
              </a:spcBef>
              <a:spcAft>
                <a:spcPts val="0"/>
              </a:spcAft>
              <a:buSzPts val="1700"/>
              <a:buChar char="●"/>
            </a:pPr>
            <a:r>
              <a:rPr lang="fr" sz="1700"/>
              <a:t>The SR collimation for </a:t>
            </a:r>
            <a:r>
              <a:rPr b="1" lang="fr" sz="1700"/>
              <a:t>Z </a:t>
            </a:r>
            <a:r>
              <a:rPr lang="fr" sz="1700"/>
              <a:t>and </a:t>
            </a:r>
            <a:r>
              <a:rPr b="1" lang="fr" sz="1700"/>
              <a:t>tt </a:t>
            </a:r>
            <a:r>
              <a:rPr lang="fr" sz="1700"/>
              <a:t>operation modes including transverse tails and non-zero closed orbit is effective. Tens of watts deposited on the mask, cooling ?</a:t>
            </a:r>
            <a:endParaRPr sz="1700"/>
          </a:p>
          <a:p>
            <a:pPr indent="-336550" lvl="0" marL="457200" rtl="0" algn="l">
              <a:lnSpc>
                <a:spcPct val="130000"/>
              </a:lnSpc>
              <a:spcBef>
                <a:spcPts val="0"/>
              </a:spcBef>
              <a:spcAft>
                <a:spcPts val="0"/>
              </a:spcAft>
              <a:buSzPts val="1700"/>
              <a:buChar char="●"/>
            </a:pPr>
            <a:r>
              <a:rPr lang="fr" sz="1700"/>
              <a:t>Overall the first studies of the V23 lattice and optics designs seem to produce less SR power deposition in the vicinity of the IP. An elliptical mask is not necessary in this lattice version (V23), only a symmetric horizontal mask is sufficient for now.</a:t>
            </a:r>
            <a:endParaRPr sz="1700"/>
          </a:p>
          <a:p>
            <a:pPr indent="-336550" lvl="0" marL="457200" rtl="0" algn="l">
              <a:lnSpc>
                <a:spcPct val="130000"/>
              </a:lnSpc>
              <a:spcBef>
                <a:spcPts val="0"/>
              </a:spcBef>
              <a:spcAft>
                <a:spcPts val="0"/>
              </a:spcAft>
              <a:buSzPts val="1700"/>
              <a:buChar char="●"/>
            </a:pPr>
            <a:r>
              <a:rPr lang="fr" sz="1700"/>
              <a:t>Top-up injection must be studied for the V23 lattice and optics design</a:t>
            </a:r>
            <a:endParaRPr sz="1700"/>
          </a:p>
          <a:p>
            <a:pPr indent="-336550" lvl="0" marL="457200" rtl="0" algn="l">
              <a:lnSpc>
                <a:spcPct val="130000"/>
              </a:lnSpc>
              <a:spcBef>
                <a:spcPts val="0"/>
              </a:spcBef>
              <a:spcAft>
                <a:spcPts val="0"/>
              </a:spcAft>
              <a:buSzPts val="1700"/>
              <a:buChar char="●"/>
            </a:pPr>
            <a:r>
              <a:rPr lang="fr" sz="1700"/>
              <a:t>Which other imperfection should be looked at ? dynamic beta, optics mismatch ?</a:t>
            </a:r>
            <a:endParaRPr sz="1700"/>
          </a:p>
        </p:txBody>
      </p:sp>
      <p:sp>
        <p:nvSpPr>
          <p:cNvPr id="293" name="Google Shape;293;p32"/>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mt="25000"/>
          </a:blip>
          <a:srcRect b="2818" l="0" r="0" t="0"/>
          <a:stretch/>
        </p:blipFill>
        <p:spPr>
          <a:xfrm>
            <a:off x="0" y="313775"/>
            <a:ext cx="9143999" cy="4829726"/>
          </a:xfrm>
          <a:prstGeom prst="rect">
            <a:avLst/>
          </a:prstGeom>
          <a:noFill/>
          <a:ln>
            <a:noFill/>
          </a:ln>
        </p:spPr>
      </p:pic>
      <p:sp>
        <p:nvSpPr>
          <p:cNvPr id="71" name="Google Shape;71;p15"/>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Outline</a:t>
            </a:r>
            <a:endParaRPr/>
          </a:p>
        </p:txBody>
      </p:sp>
      <p:sp>
        <p:nvSpPr>
          <p:cNvPr id="72" name="Google Shape;72;p15"/>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73" name="Google Shape;73;p15"/>
          <p:cNvSpPr txBox="1"/>
          <p:nvPr>
            <p:ph idx="1" type="body"/>
          </p:nvPr>
        </p:nvSpPr>
        <p:spPr>
          <a:xfrm>
            <a:off x="311700" y="876900"/>
            <a:ext cx="8520600" cy="3528000"/>
          </a:xfrm>
          <a:prstGeom prst="rect">
            <a:avLst/>
          </a:prstGeom>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fr" sz="2400">
                <a:solidFill>
                  <a:schemeClr val="dk1"/>
                </a:solidFill>
              </a:rPr>
              <a:t>Beam parameters, lattice and optics details</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S</a:t>
            </a:r>
            <a:r>
              <a:rPr lang="fr" sz="2400">
                <a:solidFill>
                  <a:schemeClr val="dk1"/>
                </a:solidFill>
              </a:rPr>
              <a:t>ynchrotron radiation collimation scheme</a:t>
            </a:r>
            <a:endParaRPr sz="2400">
              <a:solidFill>
                <a:schemeClr val="dk1"/>
              </a:solidFill>
            </a:endParaRPr>
          </a:p>
          <a:p>
            <a:pPr indent="-381000" lvl="1" marL="914400" rtl="0" algn="l">
              <a:spcBef>
                <a:spcPts val="0"/>
              </a:spcBef>
              <a:spcAft>
                <a:spcPts val="0"/>
              </a:spcAft>
              <a:buClr>
                <a:schemeClr val="dk1"/>
              </a:buClr>
              <a:buSzPts val="2400"/>
              <a:buChar char="◻"/>
            </a:pPr>
            <a:r>
              <a:rPr lang="fr" sz="2400">
                <a:solidFill>
                  <a:schemeClr val="dk1"/>
                </a:solidFill>
              </a:rPr>
              <a:t>Baseline V22 vs. baseline V23 vs. alternative HFD</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Results from simulations </a:t>
            </a:r>
            <a:r>
              <a:rPr lang="fr" sz="2400">
                <a:solidFill>
                  <a:schemeClr val="dk1"/>
                </a:solidFill>
              </a:rPr>
              <a:t>including non-zero closed orbit and transverse beam halo</a:t>
            </a:r>
            <a:endParaRPr b="1" sz="2400">
              <a:solidFill>
                <a:schemeClr val="dk1"/>
              </a:solidFill>
            </a:endParaRPr>
          </a:p>
          <a:p>
            <a:pPr indent="-381000" lvl="1" marL="914400" rtl="0" algn="l">
              <a:spcBef>
                <a:spcPts val="0"/>
              </a:spcBef>
              <a:spcAft>
                <a:spcPts val="0"/>
              </a:spcAft>
              <a:buClr>
                <a:schemeClr val="dk1"/>
              </a:buClr>
              <a:buSzPts val="2400"/>
              <a:buChar char="◻"/>
            </a:pPr>
            <a:r>
              <a:rPr lang="fr" sz="2400">
                <a:solidFill>
                  <a:schemeClr val="dk1"/>
                </a:solidFill>
              </a:rPr>
              <a:t>at the Z operation mode</a:t>
            </a:r>
            <a:endParaRPr sz="2400">
              <a:solidFill>
                <a:schemeClr val="dk1"/>
              </a:solidFill>
            </a:endParaRPr>
          </a:p>
          <a:p>
            <a:pPr indent="-381000" lvl="1" marL="914400" rtl="0" algn="l">
              <a:spcBef>
                <a:spcPts val="0"/>
              </a:spcBef>
              <a:spcAft>
                <a:spcPts val="0"/>
              </a:spcAft>
              <a:buClr>
                <a:schemeClr val="dk1"/>
              </a:buClr>
              <a:buSzPts val="2400"/>
              <a:buChar char="◻"/>
            </a:pPr>
            <a:r>
              <a:rPr lang="fr" sz="2400">
                <a:solidFill>
                  <a:schemeClr val="dk1"/>
                </a:solidFill>
              </a:rPr>
              <a:t>at the tt operation mode</a:t>
            </a:r>
            <a:endParaRPr sz="2400">
              <a:solidFill>
                <a:schemeClr val="dk1"/>
              </a:solidFill>
            </a:endParaRPr>
          </a:p>
          <a:p>
            <a:pPr indent="-381000" lvl="0" marL="457200" rtl="0" algn="l">
              <a:spcBef>
                <a:spcPts val="0"/>
              </a:spcBef>
              <a:spcAft>
                <a:spcPts val="0"/>
              </a:spcAft>
              <a:buClr>
                <a:schemeClr val="dk1"/>
              </a:buClr>
              <a:buSzPts val="2400"/>
              <a:buChar char="■"/>
            </a:pPr>
            <a:r>
              <a:rPr lang="fr" sz="2400">
                <a:solidFill>
                  <a:schemeClr val="dk1"/>
                </a:solidFill>
              </a:rPr>
              <a:t>Masking discussion</a:t>
            </a:r>
            <a:endParaRPr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Additional</a:t>
            </a:r>
            <a:r>
              <a:rPr lang="fr"/>
              <a:t> points </a:t>
            </a:r>
            <a:r>
              <a:rPr lang="fr"/>
              <a:t>initiated</a:t>
            </a:r>
            <a:r>
              <a:rPr lang="fr"/>
              <a:t> from the previous talk</a:t>
            </a:r>
            <a:endParaRPr/>
          </a:p>
        </p:txBody>
      </p:sp>
      <p:sp>
        <p:nvSpPr>
          <p:cNvPr id="299" name="Google Shape;299;p33"/>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a:t>Study the </a:t>
            </a:r>
            <a:r>
              <a:rPr lang="fr"/>
              <a:t>efficiency</a:t>
            </a:r>
            <a:r>
              <a:rPr lang="fr"/>
              <a:t> of the mask by being closer to the IP, outside the cryostat.</a:t>
            </a:r>
            <a:endParaRPr/>
          </a:p>
          <a:p>
            <a:pPr indent="-342900" lvl="0" marL="457200" rtl="0" algn="l">
              <a:spcBef>
                <a:spcPts val="0"/>
              </a:spcBef>
              <a:spcAft>
                <a:spcPts val="0"/>
              </a:spcAft>
              <a:buSzPts val="1800"/>
              <a:buChar char="●"/>
            </a:pPr>
            <a:r>
              <a:rPr lang="fr"/>
              <a:t>Extends the model to BC3L to investigate its synchrotron radiation impact on the IR.</a:t>
            </a:r>
            <a:endParaRPr/>
          </a:p>
          <a:p>
            <a:pPr indent="-342900" lvl="0" marL="457200" rtl="0" algn="l">
              <a:spcBef>
                <a:spcPts val="0"/>
              </a:spcBef>
              <a:spcAft>
                <a:spcPts val="0"/>
              </a:spcAft>
              <a:buSzPts val="1800"/>
              <a:buChar char="●"/>
            </a:pPr>
            <a:r>
              <a:rPr lang="fr"/>
              <a:t>One vertical SR collimator may need to be adjusted according to the collimation study.</a:t>
            </a:r>
            <a:endParaRPr/>
          </a:p>
        </p:txBody>
      </p:sp>
      <p:sp>
        <p:nvSpPr>
          <p:cNvPr id="300" name="Google Shape;300;p33"/>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4" name="Shape 304"/>
        <p:cNvGrpSpPr/>
        <p:nvPr/>
      </p:nvGrpSpPr>
      <p:grpSpPr>
        <a:xfrm>
          <a:off x="0" y="0"/>
          <a:ext cx="0" cy="0"/>
          <a:chOff x="0" y="0"/>
          <a:chExt cx="0" cy="0"/>
        </a:xfrm>
      </p:grpSpPr>
      <p:sp>
        <p:nvSpPr>
          <p:cNvPr id="305" name="Google Shape;305;p34"/>
          <p:cNvSpPr txBox="1"/>
          <p:nvPr>
            <p:ph type="ctrTitle"/>
          </p:nvPr>
        </p:nvSpPr>
        <p:spPr>
          <a:xfrm>
            <a:off x="442800" y="1788663"/>
            <a:ext cx="8263500" cy="1790700"/>
          </a:xfrm>
          <a:prstGeom prst="rect">
            <a:avLst/>
          </a:prstGeom>
          <a:noFill/>
          <a:ln>
            <a:noFill/>
          </a:ln>
        </p:spPr>
        <p:txBody>
          <a:bodyPr anchorCtr="0" anchor="ctr" bIns="45700" lIns="91425" spcFirstLastPara="1" rIns="91425" wrap="square" tIns="45700">
            <a:noAutofit/>
          </a:bodyPr>
          <a:lstStyle/>
          <a:p>
            <a:pPr indent="0" lvl="0" marL="0" rtl="0" algn="ctr">
              <a:lnSpc>
                <a:spcPct val="107969"/>
              </a:lnSpc>
              <a:spcBef>
                <a:spcPts val="0"/>
              </a:spcBef>
              <a:spcAft>
                <a:spcPts val="0"/>
              </a:spcAft>
              <a:buClr>
                <a:schemeClr val="lt1"/>
              </a:buClr>
              <a:buSzPts val="3300"/>
              <a:buFont typeface="Arial"/>
              <a:buNone/>
            </a:pPr>
            <a:r>
              <a:rPr lang="fr"/>
              <a:t>Thank you </a:t>
            </a:r>
            <a:br>
              <a:rPr lang="fr"/>
            </a:br>
            <a:r>
              <a:rPr lang="fr"/>
              <a:t>for your attention.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Simulation tool, field map and physics models</a:t>
            </a:r>
            <a:endParaRPr/>
          </a:p>
        </p:txBody>
      </p:sp>
      <p:sp>
        <p:nvSpPr>
          <p:cNvPr id="311" name="Google Shape;311;p35"/>
          <p:cNvSpPr txBox="1"/>
          <p:nvPr>
            <p:ph idx="1" type="body"/>
          </p:nvPr>
        </p:nvSpPr>
        <p:spPr>
          <a:xfrm>
            <a:off x="311700" y="847200"/>
            <a:ext cx="8520600" cy="361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500"/>
              <a:t>BDSIM simulation tool (</a:t>
            </a:r>
            <a:r>
              <a:rPr lang="fr" sz="1500" u="sng">
                <a:solidFill>
                  <a:schemeClr val="hlink"/>
                </a:solidFill>
                <a:hlinkClick r:id="rId3"/>
              </a:rPr>
              <a:t>ref</a:t>
            </a:r>
            <a:r>
              <a:rPr lang="fr" sz="1500"/>
              <a:t> &amp; </a:t>
            </a:r>
            <a:r>
              <a:rPr lang="fr" sz="1500" u="sng">
                <a:solidFill>
                  <a:schemeClr val="hlink"/>
                </a:solidFill>
                <a:hlinkClick r:id="rId4"/>
              </a:rPr>
              <a:t>website</a:t>
            </a:r>
            <a:r>
              <a:rPr lang="fr" sz="1500"/>
              <a:t>) that is based on GEANT4. </a:t>
            </a:r>
            <a:endParaRPr sz="1500"/>
          </a:p>
          <a:p>
            <a:pPr indent="0" lvl="0" marL="0" rtl="0" algn="l">
              <a:lnSpc>
                <a:spcPct val="100000"/>
              </a:lnSpc>
              <a:spcBef>
                <a:spcPts val="1200"/>
              </a:spcBef>
              <a:spcAft>
                <a:spcPts val="0"/>
              </a:spcAft>
              <a:buNone/>
            </a:pPr>
            <a:r>
              <a:rPr lang="fr" sz="1500">
                <a:solidFill>
                  <a:srgbClr val="595959"/>
                </a:solidFill>
              </a:rPr>
              <a:t>Use of the synchrotron radiation (</a:t>
            </a:r>
            <a:r>
              <a:rPr i="1" lang="fr" sz="1500">
                <a:solidFill>
                  <a:srgbClr val="595959"/>
                </a:solidFill>
              </a:rPr>
              <a:t>G4SynchrotronRadiation</a:t>
            </a:r>
            <a:r>
              <a:rPr i="1" lang="fr" sz="1500">
                <a:solidFill>
                  <a:srgbClr val="595959"/>
                </a:solidFill>
                <a:highlight>
                  <a:srgbClr val="F3F6F6"/>
                </a:highlight>
              </a:rPr>
              <a:t>)</a:t>
            </a:r>
            <a:r>
              <a:rPr lang="fr" sz="1500">
                <a:solidFill>
                  <a:srgbClr val="595959"/>
                </a:solidFill>
              </a:rPr>
              <a:t> and low-energy electromagnetic physics (</a:t>
            </a:r>
            <a:r>
              <a:rPr i="1" lang="fr" sz="1500">
                <a:solidFill>
                  <a:srgbClr val="595959"/>
                </a:solidFill>
                <a:highlight>
                  <a:srgbClr val="FCFCFC"/>
                </a:highlight>
              </a:rPr>
              <a:t>G4EmPenelopePhysics)</a:t>
            </a:r>
            <a:r>
              <a:rPr lang="fr" sz="1500">
                <a:solidFill>
                  <a:srgbClr val="595959"/>
                </a:solidFill>
              </a:rPr>
              <a:t> from GEANT4.</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Production energy cut at 10 eV (below the </a:t>
            </a:r>
            <a:r>
              <a:rPr lang="fr" sz="1500">
                <a:solidFill>
                  <a:srgbClr val="595959"/>
                </a:solidFill>
              </a:rPr>
              <a:t>default</a:t>
            </a:r>
            <a:r>
              <a:rPr lang="fr" sz="1500">
                <a:solidFill>
                  <a:srgbClr val="595959"/>
                </a:solidFill>
              </a:rPr>
              <a:t> in GEANT4) to prevent infrared divergence.</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Implementation of the solenoid and anti-solenoid field map.</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Implementation</a:t>
            </a:r>
            <a:r>
              <a:rPr lang="fr" sz="1500">
                <a:solidFill>
                  <a:srgbClr val="595959"/>
                </a:solidFill>
              </a:rPr>
              <a:t> of a realistic central beam pipe in a GDML format.</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The beam pipe is made of Copper.</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The collimators (10cm) and masks (2cm) are made of Tungsten.</a:t>
            </a:r>
            <a:endParaRPr sz="1500">
              <a:solidFill>
                <a:srgbClr val="595959"/>
              </a:solidFill>
            </a:endParaRPr>
          </a:p>
          <a:p>
            <a:pPr indent="0" lvl="0" marL="0" rtl="0" algn="l">
              <a:lnSpc>
                <a:spcPct val="100000"/>
              </a:lnSpc>
              <a:spcBef>
                <a:spcPts val="1200"/>
              </a:spcBef>
              <a:spcAft>
                <a:spcPts val="0"/>
              </a:spcAft>
              <a:buNone/>
            </a:pPr>
            <a:r>
              <a:rPr lang="fr" sz="1500">
                <a:solidFill>
                  <a:srgbClr val="595959"/>
                </a:solidFill>
              </a:rPr>
              <a:t>The MAD-X sequences (</a:t>
            </a:r>
            <a:r>
              <a:rPr lang="fr" sz="1500" u="sng">
                <a:solidFill>
                  <a:schemeClr val="hlink"/>
                </a:solidFill>
                <a:hlinkClick r:id="rId5"/>
              </a:rPr>
              <a:t>link</a:t>
            </a:r>
            <a:r>
              <a:rPr lang="fr" sz="1500">
                <a:solidFill>
                  <a:srgbClr val="595959"/>
                </a:solidFill>
              </a:rPr>
              <a:t>) are converted as input files for BDSIM.</a:t>
            </a:r>
            <a:endParaRPr sz="1500">
              <a:solidFill>
                <a:srgbClr val="595959"/>
              </a:solidFill>
            </a:endParaRPr>
          </a:p>
          <a:p>
            <a:pPr indent="0" lvl="0" marL="0" rtl="0" algn="l">
              <a:lnSpc>
                <a:spcPct val="100000"/>
              </a:lnSpc>
              <a:spcBef>
                <a:spcPts val="1200"/>
              </a:spcBef>
              <a:spcAft>
                <a:spcPts val="1200"/>
              </a:spcAft>
              <a:buNone/>
            </a:pPr>
            <a:r>
              <a:rPr lang="fr" sz="1500">
                <a:solidFill>
                  <a:srgbClr val="595959"/>
                </a:solidFill>
              </a:rPr>
              <a:t>The beam parameters can be found in (</a:t>
            </a:r>
            <a:r>
              <a:rPr lang="fr" sz="1500" u="sng">
                <a:solidFill>
                  <a:schemeClr val="hlink"/>
                </a:solidFill>
                <a:hlinkClick r:id="rId6"/>
              </a:rPr>
              <a:t>ref</a:t>
            </a:r>
            <a:r>
              <a:rPr lang="fr" sz="1500">
                <a:solidFill>
                  <a:srgbClr val="595959"/>
                </a:solidFill>
              </a:rPr>
              <a:t>).</a:t>
            </a:r>
            <a:endParaRPr sz="1500">
              <a:solidFill>
                <a:srgbClr val="595959"/>
              </a:solidFill>
            </a:endParaRPr>
          </a:p>
        </p:txBody>
      </p:sp>
      <p:sp>
        <p:nvSpPr>
          <p:cNvPr id="312" name="Google Shape;312;p35"/>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13" name="Google Shape;313;p35"/>
          <p:cNvPicPr preferRelativeResize="0"/>
          <p:nvPr/>
        </p:nvPicPr>
        <p:blipFill rotWithShape="1">
          <a:blip r:embed="rId7">
            <a:alphaModFix/>
          </a:blip>
          <a:srcRect b="3434" l="4420" r="5179" t="5474"/>
          <a:stretch/>
        </p:blipFill>
        <p:spPr>
          <a:xfrm>
            <a:off x="6980825" y="2179025"/>
            <a:ext cx="1791850" cy="2462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6"/>
          <p:cNvPicPr preferRelativeResize="0"/>
          <p:nvPr/>
        </p:nvPicPr>
        <p:blipFill rotWithShape="1">
          <a:blip r:embed="rId3">
            <a:alphaModFix/>
          </a:blip>
          <a:srcRect b="7602" l="0" r="11660" t="1239"/>
          <a:stretch/>
        </p:blipFill>
        <p:spPr>
          <a:xfrm>
            <a:off x="696000" y="764500"/>
            <a:ext cx="3497276" cy="4007375"/>
          </a:xfrm>
          <a:prstGeom prst="rect">
            <a:avLst/>
          </a:prstGeom>
          <a:noFill/>
          <a:ln>
            <a:noFill/>
          </a:ln>
        </p:spPr>
      </p:pic>
      <p:pic>
        <p:nvPicPr>
          <p:cNvPr id="319" name="Google Shape;319;p36"/>
          <p:cNvPicPr preferRelativeResize="0"/>
          <p:nvPr/>
        </p:nvPicPr>
        <p:blipFill rotWithShape="1">
          <a:blip r:embed="rId4">
            <a:alphaModFix/>
          </a:blip>
          <a:srcRect b="4147" l="0" r="0" t="2864"/>
          <a:stretch/>
        </p:blipFill>
        <p:spPr>
          <a:xfrm>
            <a:off x="5020575" y="764500"/>
            <a:ext cx="3462026" cy="4007374"/>
          </a:xfrm>
          <a:prstGeom prst="rect">
            <a:avLst/>
          </a:prstGeom>
          <a:noFill/>
          <a:ln>
            <a:noFill/>
          </a:ln>
        </p:spPr>
      </p:pic>
      <p:sp>
        <p:nvSpPr>
          <p:cNvPr id="320" name="Google Shape;320;p36"/>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Illustration of the two extremes at Z</a:t>
            </a:r>
            <a:endParaRPr/>
          </a:p>
        </p:txBody>
      </p:sp>
      <p:sp>
        <p:nvSpPr>
          <p:cNvPr id="321" name="Google Shape;321;p36"/>
          <p:cNvSpPr txBox="1"/>
          <p:nvPr/>
        </p:nvSpPr>
        <p:spPr>
          <a:xfrm>
            <a:off x="661400" y="1309100"/>
            <a:ext cx="1258500" cy="400200"/>
          </a:xfrm>
          <a:prstGeom prst="rect">
            <a:avLst/>
          </a:prstGeom>
          <a:solidFill>
            <a:schemeClr val="lt1"/>
          </a:solid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
                <a:solidFill>
                  <a:schemeClr val="dk1"/>
                </a:solidFill>
              </a:rPr>
              <a:t>ΔX=</a:t>
            </a:r>
            <a:r>
              <a:rPr b="1" lang="fr">
                <a:solidFill>
                  <a:schemeClr val="dk1"/>
                </a:solidFill>
              </a:rPr>
              <a:t>-8.5</a:t>
            </a:r>
            <a:r>
              <a:rPr lang="fr">
                <a:solidFill>
                  <a:schemeClr val="dk1"/>
                </a:solidFill>
              </a:rPr>
              <a:t> mm</a:t>
            </a:r>
            <a:endParaRPr/>
          </a:p>
        </p:txBody>
      </p:sp>
      <p:sp>
        <p:nvSpPr>
          <p:cNvPr id="322" name="Google Shape;322;p36"/>
          <p:cNvSpPr txBox="1"/>
          <p:nvPr/>
        </p:nvSpPr>
        <p:spPr>
          <a:xfrm>
            <a:off x="5020575" y="1309100"/>
            <a:ext cx="1131600" cy="4002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lang="fr">
                <a:solidFill>
                  <a:schemeClr val="dk1"/>
                </a:solidFill>
              </a:rPr>
              <a:t>ΔX=</a:t>
            </a:r>
            <a:r>
              <a:rPr b="1" lang="fr">
                <a:solidFill>
                  <a:schemeClr val="dk1"/>
                </a:solidFill>
              </a:rPr>
              <a:t>8.5</a:t>
            </a:r>
            <a:r>
              <a:rPr lang="fr">
                <a:solidFill>
                  <a:schemeClr val="dk1"/>
                </a:solidFill>
              </a:rPr>
              <a:t> mm</a:t>
            </a:r>
            <a:endParaRPr/>
          </a:p>
        </p:txBody>
      </p:sp>
      <p:sp>
        <p:nvSpPr>
          <p:cNvPr id="323" name="Google Shape;323;p36"/>
          <p:cNvSpPr txBox="1"/>
          <p:nvPr/>
        </p:nvSpPr>
        <p:spPr>
          <a:xfrm>
            <a:off x="696000" y="2297275"/>
            <a:ext cx="6249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t>Mask</a:t>
            </a:r>
            <a:endParaRPr/>
          </a:p>
        </p:txBody>
      </p:sp>
      <p:cxnSp>
        <p:nvCxnSpPr>
          <p:cNvPr id="324" name="Google Shape;324;p36"/>
          <p:cNvCxnSpPr>
            <a:stCxn id="323" idx="3"/>
          </p:cNvCxnSpPr>
          <p:nvPr/>
        </p:nvCxnSpPr>
        <p:spPr>
          <a:xfrm>
            <a:off x="1320900" y="2497375"/>
            <a:ext cx="861600" cy="0"/>
          </a:xfrm>
          <a:prstGeom prst="straightConnector1">
            <a:avLst/>
          </a:prstGeom>
          <a:noFill/>
          <a:ln cap="flat" cmpd="sng" w="9525">
            <a:solidFill>
              <a:schemeClr val="dk2"/>
            </a:solidFill>
            <a:prstDash val="solid"/>
            <a:round/>
            <a:headEnd len="med" w="med" type="none"/>
            <a:tailEnd len="med" w="med" type="triangle"/>
          </a:ln>
        </p:spPr>
      </p:cxnSp>
      <p:cxnSp>
        <p:nvCxnSpPr>
          <p:cNvPr id="325" name="Google Shape;325;p36"/>
          <p:cNvCxnSpPr/>
          <p:nvPr/>
        </p:nvCxnSpPr>
        <p:spPr>
          <a:xfrm>
            <a:off x="3355800" y="988150"/>
            <a:ext cx="0" cy="658800"/>
          </a:xfrm>
          <a:prstGeom prst="straightConnector1">
            <a:avLst/>
          </a:prstGeom>
          <a:noFill/>
          <a:ln cap="flat" cmpd="sng" w="9525">
            <a:solidFill>
              <a:schemeClr val="dk2"/>
            </a:solidFill>
            <a:prstDash val="solid"/>
            <a:round/>
            <a:headEnd len="med" w="med" type="none"/>
            <a:tailEnd len="med" w="med" type="triangle"/>
          </a:ln>
        </p:spPr>
      </p:cxnSp>
      <p:sp>
        <p:nvSpPr>
          <p:cNvPr id="326" name="Google Shape;326;p36"/>
          <p:cNvSpPr txBox="1"/>
          <p:nvPr/>
        </p:nvSpPr>
        <p:spPr>
          <a:xfrm>
            <a:off x="3431800" y="1009750"/>
            <a:ext cx="86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beam direction</a:t>
            </a:r>
            <a:endParaRPr/>
          </a:p>
        </p:txBody>
      </p:sp>
      <p:sp>
        <p:nvSpPr>
          <p:cNvPr id="327" name="Google Shape;327;p36"/>
          <p:cNvSpPr txBox="1"/>
          <p:nvPr/>
        </p:nvSpPr>
        <p:spPr>
          <a:xfrm>
            <a:off x="7824650" y="3353375"/>
            <a:ext cx="624900" cy="615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r"/>
              <a:t>Hot spot</a:t>
            </a:r>
            <a:endParaRPr/>
          </a:p>
        </p:txBody>
      </p:sp>
      <p:cxnSp>
        <p:nvCxnSpPr>
          <p:cNvPr id="328" name="Google Shape;328;p36"/>
          <p:cNvCxnSpPr>
            <a:stCxn id="327" idx="1"/>
          </p:cNvCxnSpPr>
          <p:nvPr/>
        </p:nvCxnSpPr>
        <p:spPr>
          <a:xfrm rot="10800000">
            <a:off x="7198550" y="3082775"/>
            <a:ext cx="626100" cy="578400"/>
          </a:xfrm>
          <a:prstGeom prst="straightConnector1">
            <a:avLst/>
          </a:prstGeom>
          <a:noFill/>
          <a:ln cap="flat" cmpd="sng" w="9525">
            <a:solidFill>
              <a:schemeClr val="dk2"/>
            </a:solidFill>
            <a:prstDash val="solid"/>
            <a:round/>
            <a:headEnd len="med" w="med" type="none"/>
            <a:tailEnd len="med" w="med" type="triangle"/>
          </a:ln>
        </p:spPr>
      </p:cxnSp>
      <p:sp>
        <p:nvSpPr>
          <p:cNvPr id="329" name="Google Shape;329;p36"/>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Illustration of the mask aperture with respect to the central chamber aperture.</a:t>
            </a:r>
            <a:endParaRPr/>
          </a:p>
        </p:txBody>
      </p:sp>
      <p:sp>
        <p:nvSpPr>
          <p:cNvPr id="335" name="Google Shape;335;p37"/>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36" name="Google Shape;336;p37"/>
          <p:cNvPicPr preferRelativeResize="0"/>
          <p:nvPr/>
        </p:nvPicPr>
        <p:blipFill>
          <a:blip r:embed="rId3">
            <a:alphaModFix/>
          </a:blip>
          <a:stretch>
            <a:fillRect/>
          </a:stretch>
        </p:blipFill>
        <p:spPr>
          <a:xfrm>
            <a:off x="1727722" y="1204300"/>
            <a:ext cx="5688551" cy="3731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a:t>
            </a:r>
            <a:r>
              <a:rPr lang="fr"/>
              <a:t>rbit correctors around the IP | Z mode 45.6 GeV</a:t>
            </a:r>
            <a:endParaRPr/>
          </a:p>
        </p:txBody>
      </p:sp>
      <p:sp>
        <p:nvSpPr>
          <p:cNvPr id="342" name="Google Shape;342;p38"/>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43" name="Google Shape;343;p38"/>
          <p:cNvSpPr txBox="1"/>
          <p:nvPr/>
        </p:nvSpPr>
        <p:spPr>
          <a:xfrm>
            <a:off x="311700" y="963550"/>
            <a:ext cx="2966400" cy="3965400"/>
          </a:xfrm>
          <a:prstGeom prst="rect">
            <a:avLst/>
          </a:prstGeom>
          <a:noFill/>
          <a:ln cap="flat" cmpd="sng" w="9525">
            <a:solidFill>
              <a:srgbClr val="0033A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lang="fr" sz="1450">
                <a:solidFill>
                  <a:schemeClr val="dk1"/>
                </a:solidFill>
              </a:rPr>
              <a:t>The original (anti-)solenoid field map has been modified by </a:t>
            </a:r>
            <a:r>
              <a:rPr b="1" lang="fr" sz="1450">
                <a:solidFill>
                  <a:srgbClr val="0033A0"/>
                </a:solidFill>
              </a:rPr>
              <a:t>H.</a:t>
            </a:r>
            <a:r>
              <a:rPr lang="fr" sz="1450">
                <a:solidFill>
                  <a:srgbClr val="0033A0"/>
                </a:solidFill>
              </a:rPr>
              <a:t> </a:t>
            </a:r>
            <a:r>
              <a:rPr b="1" lang="fr" sz="1450">
                <a:solidFill>
                  <a:srgbClr val="0033A0"/>
                </a:solidFill>
              </a:rPr>
              <a:t>Burkhardt</a:t>
            </a:r>
            <a:r>
              <a:rPr lang="fr" sz="1450">
                <a:solidFill>
                  <a:schemeClr val="dk1"/>
                </a:solidFill>
              </a:rPr>
              <a:t> with 2 correctors on either side of the IP to correct the orbit in position and angle.</a:t>
            </a:r>
            <a:endParaRPr sz="1450"/>
          </a:p>
          <a:p>
            <a:pPr indent="0" lvl="0" marL="0" rtl="0" algn="l">
              <a:spcBef>
                <a:spcPts val="1200"/>
              </a:spcBef>
              <a:spcAft>
                <a:spcPts val="0"/>
              </a:spcAft>
              <a:buNone/>
            </a:pPr>
            <a:r>
              <a:rPr lang="fr" sz="1450"/>
              <a:t>The orbit is corrected at Z energy.</a:t>
            </a:r>
            <a:endParaRPr sz="1450"/>
          </a:p>
          <a:p>
            <a:pPr indent="0" lvl="0" marL="0" rtl="0" algn="l">
              <a:spcBef>
                <a:spcPts val="0"/>
              </a:spcBef>
              <a:spcAft>
                <a:spcPts val="0"/>
              </a:spcAft>
              <a:buNone/>
            </a:pPr>
            <a:r>
              <a:rPr lang="fr" sz="1450"/>
              <a:t>The field map with orbit correctors included radiate </a:t>
            </a:r>
            <a:r>
              <a:rPr b="1" lang="fr" sz="1450"/>
              <a:t>3.2 kW</a:t>
            </a:r>
            <a:r>
              <a:rPr lang="fr" sz="1450"/>
              <a:t> additional SR power (at Z energy).</a:t>
            </a:r>
            <a:endParaRPr sz="1450"/>
          </a:p>
          <a:p>
            <a:pPr indent="0" lvl="0" marL="0" rtl="0" algn="l">
              <a:spcBef>
                <a:spcPts val="0"/>
              </a:spcBef>
              <a:spcAft>
                <a:spcPts val="0"/>
              </a:spcAft>
              <a:buNone/>
            </a:pPr>
            <a:r>
              <a:t/>
            </a:r>
            <a:endParaRPr sz="1450"/>
          </a:p>
          <a:p>
            <a:pPr indent="0" lvl="0" marL="0" rtl="0" algn="l">
              <a:spcBef>
                <a:spcPts val="0"/>
              </a:spcBef>
              <a:spcAft>
                <a:spcPts val="0"/>
              </a:spcAft>
              <a:buNone/>
            </a:pPr>
            <a:r>
              <a:rPr lang="fr" sz="1450"/>
              <a:t>Next steps:</a:t>
            </a:r>
            <a:endParaRPr sz="1450"/>
          </a:p>
          <a:p>
            <a:pPr indent="-320675" lvl="0" marL="457200" rtl="0" algn="l">
              <a:spcBef>
                <a:spcPts val="0"/>
              </a:spcBef>
              <a:spcAft>
                <a:spcPts val="0"/>
              </a:spcAft>
              <a:buClr>
                <a:schemeClr val="dk1"/>
              </a:buClr>
              <a:buSzPts val="1450"/>
              <a:buChar char="●"/>
            </a:pPr>
            <a:r>
              <a:rPr lang="fr" sz="1450">
                <a:solidFill>
                  <a:schemeClr val="dk1"/>
                </a:solidFill>
              </a:rPr>
              <a:t>Does it reduce the SR from quadrupoles downstream ?</a:t>
            </a:r>
            <a:endParaRPr sz="1450">
              <a:solidFill>
                <a:schemeClr val="dk1"/>
              </a:solidFill>
            </a:endParaRPr>
          </a:p>
          <a:p>
            <a:pPr indent="-320675" lvl="0" marL="457200" rtl="0" algn="l">
              <a:spcBef>
                <a:spcPts val="0"/>
              </a:spcBef>
              <a:spcAft>
                <a:spcPts val="0"/>
              </a:spcAft>
              <a:buClr>
                <a:schemeClr val="dk1"/>
              </a:buClr>
              <a:buSzPts val="1450"/>
              <a:buChar char="●"/>
            </a:pPr>
            <a:r>
              <a:rPr lang="fr" sz="1450">
                <a:solidFill>
                  <a:schemeClr val="dk1"/>
                </a:solidFill>
              </a:rPr>
              <a:t>Impact considering transverse beam tail.</a:t>
            </a:r>
            <a:endParaRPr sz="1450">
              <a:solidFill>
                <a:schemeClr val="dk1"/>
              </a:solidFill>
            </a:endParaRPr>
          </a:p>
          <a:p>
            <a:pPr indent="-320675" lvl="0" marL="457200" rtl="0" algn="l">
              <a:spcBef>
                <a:spcPts val="0"/>
              </a:spcBef>
              <a:spcAft>
                <a:spcPts val="0"/>
              </a:spcAft>
              <a:buClr>
                <a:schemeClr val="dk1"/>
              </a:buClr>
              <a:buSzPts val="1450"/>
              <a:buChar char="●"/>
            </a:pPr>
            <a:r>
              <a:rPr lang="fr" sz="1450">
                <a:solidFill>
                  <a:schemeClr val="dk1"/>
                </a:solidFill>
              </a:rPr>
              <a:t>Impact with NZCO.</a:t>
            </a:r>
            <a:endParaRPr sz="1450">
              <a:solidFill>
                <a:schemeClr val="dk1"/>
              </a:solidFill>
            </a:endParaRPr>
          </a:p>
        </p:txBody>
      </p:sp>
      <p:pic>
        <p:nvPicPr>
          <p:cNvPr id="344" name="Google Shape;344;p38"/>
          <p:cNvPicPr preferRelativeResize="0"/>
          <p:nvPr/>
        </p:nvPicPr>
        <p:blipFill>
          <a:blip r:embed="rId3">
            <a:alphaModFix/>
          </a:blip>
          <a:stretch>
            <a:fillRect/>
          </a:stretch>
        </p:blipFill>
        <p:spPr>
          <a:xfrm>
            <a:off x="3518100" y="926275"/>
            <a:ext cx="2694262" cy="1979975"/>
          </a:xfrm>
          <a:prstGeom prst="rect">
            <a:avLst/>
          </a:prstGeom>
          <a:noFill/>
          <a:ln>
            <a:noFill/>
          </a:ln>
        </p:spPr>
      </p:pic>
      <p:pic>
        <p:nvPicPr>
          <p:cNvPr id="345" name="Google Shape;345;p38"/>
          <p:cNvPicPr preferRelativeResize="0"/>
          <p:nvPr/>
        </p:nvPicPr>
        <p:blipFill>
          <a:blip r:embed="rId4">
            <a:alphaModFix/>
          </a:blip>
          <a:stretch>
            <a:fillRect/>
          </a:stretch>
        </p:blipFill>
        <p:spPr>
          <a:xfrm>
            <a:off x="3518100" y="3026035"/>
            <a:ext cx="2694250" cy="1964140"/>
          </a:xfrm>
          <a:prstGeom prst="rect">
            <a:avLst/>
          </a:prstGeom>
          <a:noFill/>
          <a:ln>
            <a:noFill/>
          </a:ln>
        </p:spPr>
      </p:pic>
      <p:pic>
        <p:nvPicPr>
          <p:cNvPr id="346" name="Google Shape;346;p38"/>
          <p:cNvPicPr preferRelativeResize="0"/>
          <p:nvPr/>
        </p:nvPicPr>
        <p:blipFill>
          <a:blip r:embed="rId5">
            <a:alphaModFix/>
          </a:blip>
          <a:stretch>
            <a:fillRect/>
          </a:stretch>
        </p:blipFill>
        <p:spPr>
          <a:xfrm>
            <a:off x="6364762" y="999600"/>
            <a:ext cx="2518509" cy="1874032"/>
          </a:xfrm>
          <a:prstGeom prst="rect">
            <a:avLst/>
          </a:prstGeom>
          <a:noFill/>
          <a:ln>
            <a:noFill/>
          </a:ln>
        </p:spPr>
      </p:pic>
      <p:pic>
        <p:nvPicPr>
          <p:cNvPr id="347" name="Google Shape;347;p38"/>
          <p:cNvPicPr preferRelativeResize="0"/>
          <p:nvPr/>
        </p:nvPicPr>
        <p:blipFill>
          <a:blip r:embed="rId6">
            <a:alphaModFix/>
          </a:blip>
          <a:stretch>
            <a:fillRect/>
          </a:stretch>
        </p:blipFill>
        <p:spPr>
          <a:xfrm>
            <a:off x="6364750" y="3058650"/>
            <a:ext cx="2544443" cy="1932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9"/>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53" name="Google Shape;353;p39"/>
          <p:cNvPicPr preferRelativeResize="0"/>
          <p:nvPr/>
        </p:nvPicPr>
        <p:blipFill>
          <a:blip r:embed="rId3">
            <a:alphaModFix/>
          </a:blip>
          <a:stretch>
            <a:fillRect/>
          </a:stretch>
        </p:blipFill>
        <p:spPr>
          <a:xfrm>
            <a:off x="4157600" y="863550"/>
            <a:ext cx="4536449" cy="3660049"/>
          </a:xfrm>
          <a:prstGeom prst="rect">
            <a:avLst/>
          </a:prstGeom>
          <a:noFill/>
          <a:ln>
            <a:noFill/>
          </a:ln>
        </p:spPr>
      </p:pic>
      <p:sp>
        <p:nvSpPr>
          <p:cNvPr id="354" name="Google Shape;354;p39"/>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Annex: SR collimation for the other energy modes</a:t>
            </a:r>
            <a:endParaRPr/>
          </a:p>
        </p:txBody>
      </p:sp>
      <p:sp>
        <p:nvSpPr>
          <p:cNvPr id="355" name="Google Shape;355;p39"/>
          <p:cNvSpPr txBox="1"/>
          <p:nvPr>
            <p:ph idx="1" type="body"/>
          </p:nvPr>
        </p:nvSpPr>
        <p:spPr>
          <a:xfrm>
            <a:off x="311700" y="863550"/>
            <a:ext cx="36552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fr"/>
              <a:t>Assuming the same beam sizes as the Z operation the beam halo collimator apertures for W should be (9-11 σ</a:t>
            </a:r>
            <a:r>
              <a:rPr baseline="-25000" lang="fr"/>
              <a:t>x</a:t>
            </a:r>
            <a:r>
              <a:rPr lang="fr"/>
              <a:t>) and (66-75 σ</a:t>
            </a:r>
            <a:r>
              <a:rPr baseline="-25000" lang="fr"/>
              <a:t>y</a:t>
            </a:r>
            <a:r>
              <a:rPr lang="fr"/>
              <a:t>).</a:t>
            </a:r>
            <a:endParaRPr/>
          </a:p>
          <a:p>
            <a:pPr indent="0" lvl="0" marL="0" rtl="0" algn="l">
              <a:spcBef>
                <a:spcPts val="1200"/>
              </a:spcBef>
              <a:spcAft>
                <a:spcPts val="0"/>
              </a:spcAft>
              <a:buNone/>
            </a:pPr>
            <a:r>
              <a:rPr lang="fr"/>
              <a:t>Assuming the same beam sizes as the tt operation the beam halo collimator apertures for H should be (13-15 σ</a:t>
            </a:r>
            <a:r>
              <a:rPr baseline="-25000" lang="fr"/>
              <a:t>x</a:t>
            </a:r>
            <a:r>
              <a:rPr lang="fr"/>
              <a:t>) and (80-90 σ</a:t>
            </a:r>
            <a:r>
              <a:rPr baseline="-25000" lang="fr"/>
              <a:t>y</a:t>
            </a:r>
            <a:r>
              <a:rPr lang="fr"/>
              <a:t>).</a:t>
            </a:r>
            <a:endParaRPr/>
          </a:p>
          <a:p>
            <a:pPr indent="0" lvl="0" marL="0" rtl="0" algn="l">
              <a:spcBef>
                <a:spcPts val="1200"/>
              </a:spcBef>
              <a:spcAft>
                <a:spcPts val="1200"/>
              </a:spcAft>
              <a:buNone/>
            </a:pPr>
            <a:r>
              <a:rPr lang="fr"/>
              <a:t>The collimation for W and H energies are subject to evolve with further development of the optics and lattice designs, </a:t>
            </a:r>
            <a:r>
              <a:rPr i="1" lang="fr"/>
              <a:t>e.g.</a:t>
            </a:r>
            <a:r>
              <a:rPr lang="fr"/>
              <a:t> V23.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8950" l="0" r="0" t="0"/>
          <a:stretch/>
        </p:blipFill>
        <p:spPr>
          <a:xfrm>
            <a:off x="4394150" y="770410"/>
            <a:ext cx="4829175" cy="3098940"/>
          </a:xfrm>
          <a:prstGeom prst="rect">
            <a:avLst/>
          </a:prstGeom>
          <a:noFill/>
          <a:ln>
            <a:noFill/>
          </a:ln>
        </p:spPr>
      </p:pic>
      <p:sp>
        <p:nvSpPr>
          <p:cNvPr id="79" name="Google Shape;79;p16"/>
          <p:cNvSpPr txBox="1"/>
          <p:nvPr>
            <p:ph type="title"/>
          </p:nvPr>
        </p:nvSpPr>
        <p:spPr>
          <a:xfrm>
            <a:off x="311700" y="274500"/>
            <a:ext cx="505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FCC-ee lattice | IR design</a:t>
            </a:r>
            <a:endParaRPr/>
          </a:p>
        </p:txBody>
      </p:sp>
      <p:sp>
        <p:nvSpPr>
          <p:cNvPr id="80" name="Google Shape;80;p16"/>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81" name="Google Shape;81;p16"/>
          <p:cNvPicPr preferRelativeResize="0"/>
          <p:nvPr/>
        </p:nvPicPr>
        <p:blipFill>
          <a:blip r:embed="rId4">
            <a:alphaModFix/>
          </a:blip>
          <a:stretch>
            <a:fillRect/>
          </a:stretch>
        </p:blipFill>
        <p:spPr>
          <a:xfrm>
            <a:off x="85150" y="847200"/>
            <a:ext cx="4370862" cy="2631475"/>
          </a:xfrm>
          <a:prstGeom prst="rect">
            <a:avLst/>
          </a:prstGeom>
          <a:noFill/>
          <a:ln>
            <a:noFill/>
          </a:ln>
        </p:spPr>
      </p:pic>
      <p:sp>
        <p:nvSpPr>
          <p:cNvPr id="82" name="Google Shape;82;p16"/>
          <p:cNvSpPr txBox="1"/>
          <p:nvPr/>
        </p:nvSpPr>
        <p:spPr>
          <a:xfrm>
            <a:off x="311700" y="3534925"/>
            <a:ext cx="4057500" cy="1416000"/>
          </a:xfrm>
          <a:prstGeom prst="rect">
            <a:avLst/>
          </a:prstGeom>
          <a:noFill/>
          <a:ln cap="flat" cmpd="sng" w="9525">
            <a:solidFill>
              <a:srgbClr val="0033A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fr" sz="1200"/>
              <a:t>The lattice design upstream the IP is based on weak dipoles, long straight sections and implements a </a:t>
            </a:r>
            <a:r>
              <a:rPr b="1" lang="fr" sz="1200">
                <a:solidFill>
                  <a:srgbClr val="0033A0"/>
                </a:solidFill>
              </a:rPr>
              <a:t>30 mrad crossing angle</a:t>
            </a:r>
            <a:r>
              <a:rPr lang="fr" sz="1200"/>
              <a:t> at the IP. </a:t>
            </a:r>
            <a:endParaRPr sz="1200"/>
          </a:p>
          <a:p>
            <a:pPr indent="0" lvl="0" marL="0" rtl="0" algn="just">
              <a:spcBef>
                <a:spcPts val="0"/>
              </a:spcBef>
              <a:spcAft>
                <a:spcPts val="0"/>
              </a:spcAft>
              <a:buNone/>
            </a:pPr>
            <a:r>
              <a:t/>
            </a:r>
            <a:endParaRPr sz="800"/>
          </a:p>
          <a:p>
            <a:pPr indent="0" lvl="0" marL="0" rtl="0" algn="just">
              <a:spcBef>
                <a:spcPts val="0"/>
              </a:spcBef>
              <a:spcAft>
                <a:spcPts val="0"/>
              </a:spcAft>
              <a:buNone/>
            </a:pPr>
            <a:r>
              <a:rPr lang="fr" sz="1200"/>
              <a:t>The model features: the (anti-)solenoid field map, a detailed central beam pipe with a </a:t>
            </a:r>
            <a:r>
              <a:rPr b="1" lang="fr" sz="1200">
                <a:solidFill>
                  <a:srgbClr val="0033A0"/>
                </a:solidFill>
              </a:rPr>
              <a:t>10mm</a:t>
            </a:r>
            <a:r>
              <a:rPr lang="fr" sz="1200">
                <a:solidFill>
                  <a:schemeClr val="dk1"/>
                </a:solidFill>
              </a:rPr>
              <a:t> radius, </a:t>
            </a:r>
            <a:r>
              <a:rPr b="1" lang="fr" sz="1200">
                <a:solidFill>
                  <a:srgbClr val="0033A0"/>
                </a:solidFill>
              </a:rPr>
              <a:t>6 synchrotron radiation collimators</a:t>
            </a:r>
            <a:r>
              <a:rPr lang="fr" sz="1200">
                <a:solidFill>
                  <a:schemeClr val="dk1"/>
                </a:solidFill>
              </a:rPr>
              <a:t>, and </a:t>
            </a:r>
            <a:r>
              <a:rPr b="1" lang="fr" sz="1200">
                <a:solidFill>
                  <a:srgbClr val="0033A0"/>
                </a:solidFill>
              </a:rPr>
              <a:t>2 masks.</a:t>
            </a:r>
            <a:endParaRPr b="1" sz="1200">
              <a:solidFill>
                <a:srgbClr val="0033A0"/>
              </a:solidFill>
            </a:endParaRPr>
          </a:p>
        </p:txBody>
      </p:sp>
      <p:cxnSp>
        <p:nvCxnSpPr>
          <p:cNvPr id="83" name="Google Shape;83;p16"/>
          <p:cNvCxnSpPr>
            <a:stCxn id="84" idx="0"/>
          </p:cNvCxnSpPr>
          <p:nvPr/>
        </p:nvCxnSpPr>
        <p:spPr>
          <a:xfrm rot="10800000">
            <a:off x="5676338" y="2812975"/>
            <a:ext cx="0" cy="1140600"/>
          </a:xfrm>
          <a:prstGeom prst="straightConnector1">
            <a:avLst/>
          </a:prstGeom>
          <a:noFill/>
          <a:ln cap="flat" cmpd="sng" w="19050">
            <a:solidFill>
              <a:srgbClr val="9900FF"/>
            </a:solidFill>
            <a:prstDash val="solid"/>
            <a:round/>
            <a:headEnd len="med" w="med" type="none"/>
            <a:tailEnd len="med" w="med" type="triangle"/>
          </a:ln>
        </p:spPr>
      </p:cxnSp>
      <p:cxnSp>
        <p:nvCxnSpPr>
          <p:cNvPr id="85" name="Google Shape;85;p16"/>
          <p:cNvCxnSpPr/>
          <p:nvPr/>
        </p:nvCxnSpPr>
        <p:spPr>
          <a:xfrm rot="10800000">
            <a:off x="6457829" y="2505180"/>
            <a:ext cx="0" cy="1440300"/>
          </a:xfrm>
          <a:prstGeom prst="straightConnector1">
            <a:avLst/>
          </a:prstGeom>
          <a:noFill/>
          <a:ln cap="flat" cmpd="sng" w="19050">
            <a:solidFill>
              <a:srgbClr val="38761D"/>
            </a:solidFill>
            <a:prstDash val="solid"/>
            <a:round/>
            <a:headEnd len="med" w="med" type="none"/>
            <a:tailEnd len="med" w="med" type="triangle"/>
          </a:ln>
        </p:spPr>
      </p:cxnSp>
      <p:sp>
        <p:nvSpPr>
          <p:cNvPr id="84" name="Google Shape;84;p16"/>
          <p:cNvSpPr/>
          <p:nvPr/>
        </p:nvSpPr>
        <p:spPr>
          <a:xfrm>
            <a:off x="5431688" y="3953575"/>
            <a:ext cx="489300" cy="481200"/>
          </a:xfrm>
          <a:prstGeom prst="donut">
            <a:avLst>
              <a:gd fmla="val 25609" name="adj"/>
            </a:avLst>
          </a:prstGeom>
          <a:solidFill>
            <a:srgbClr val="D9D2E9"/>
          </a:solidFill>
          <a:ln cap="flat" cmpd="sng" w="19050">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16"/>
          <p:cNvCxnSpPr>
            <a:stCxn id="87" idx="0"/>
          </p:cNvCxnSpPr>
          <p:nvPr/>
        </p:nvCxnSpPr>
        <p:spPr>
          <a:xfrm rot="10800000">
            <a:off x="4997804" y="3041255"/>
            <a:ext cx="0" cy="898500"/>
          </a:xfrm>
          <a:prstGeom prst="straightConnector1">
            <a:avLst/>
          </a:prstGeom>
          <a:noFill/>
          <a:ln cap="flat" cmpd="sng" w="19050">
            <a:solidFill>
              <a:srgbClr val="666666"/>
            </a:solidFill>
            <a:prstDash val="solid"/>
            <a:round/>
            <a:headEnd len="med" w="med" type="none"/>
            <a:tailEnd len="med" w="med" type="triangle"/>
          </a:ln>
        </p:spPr>
      </p:cxnSp>
      <p:grpSp>
        <p:nvGrpSpPr>
          <p:cNvPr id="88" name="Google Shape;88;p16"/>
          <p:cNvGrpSpPr/>
          <p:nvPr/>
        </p:nvGrpSpPr>
        <p:grpSpPr>
          <a:xfrm>
            <a:off x="4753150" y="3939755"/>
            <a:ext cx="489304" cy="489300"/>
            <a:chOff x="8595300" y="3161780"/>
            <a:chExt cx="489304" cy="489300"/>
          </a:xfrm>
        </p:grpSpPr>
        <p:sp>
          <p:nvSpPr>
            <p:cNvPr id="89" name="Google Shape;89;p16"/>
            <p:cNvSpPr/>
            <p:nvPr/>
          </p:nvSpPr>
          <p:spPr>
            <a:xfrm>
              <a:off x="8595300" y="3330225"/>
              <a:ext cx="183900" cy="1524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8898450" y="3330225"/>
              <a:ext cx="183900" cy="1524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8595304" y="3161780"/>
              <a:ext cx="489300" cy="489300"/>
            </a:xfrm>
            <a:prstGeom prst="ellipse">
              <a:avLst/>
            </a:prstGeom>
            <a:noFill/>
            <a:ln cap="flat" cmpd="sng" w="19050">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1" name="Google Shape;91;p16"/>
          <p:cNvCxnSpPr/>
          <p:nvPr/>
        </p:nvCxnSpPr>
        <p:spPr>
          <a:xfrm>
            <a:off x="6134225" y="748950"/>
            <a:ext cx="1570800" cy="0"/>
          </a:xfrm>
          <a:prstGeom prst="straightConnector1">
            <a:avLst/>
          </a:prstGeom>
          <a:noFill/>
          <a:ln cap="flat" cmpd="sng" w="9525">
            <a:solidFill>
              <a:schemeClr val="dk2"/>
            </a:solidFill>
            <a:prstDash val="solid"/>
            <a:round/>
            <a:headEnd len="med" w="med" type="triangle"/>
            <a:tailEnd len="med" w="med" type="triangle"/>
          </a:ln>
        </p:spPr>
      </p:cxnSp>
      <p:sp>
        <p:nvSpPr>
          <p:cNvPr id="92" name="Google Shape;92;p16"/>
          <p:cNvSpPr/>
          <p:nvPr/>
        </p:nvSpPr>
        <p:spPr>
          <a:xfrm>
            <a:off x="6326025" y="552150"/>
            <a:ext cx="1193100" cy="39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t>Detector solenoid</a:t>
            </a:r>
            <a:endParaRPr sz="1100"/>
          </a:p>
        </p:txBody>
      </p:sp>
      <p:sp>
        <p:nvSpPr>
          <p:cNvPr id="93" name="Google Shape;93;p16"/>
          <p:cNvSpPr/>
          <p:nvPr/>
        </p:nvSpPr>
        <p:spPr>
          <a:xfrm>
            <a:off x="7198600" y="3921825"/>
            <a:ext cx="270300" cy="202800"/>
          </a:xfrm>
          <a:prstGeom prst="rect">
            <a:avLst/>
          </a:prstGeom>
          <a:solidFill>
            <a:srgbClr val="EAD1D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7198600" y="4226250"/>
            <a:ext cx="270300" cy="202800"/>
          </a:xfrm>
          <a:prstGeom prst="rect">
            <a:avLst/>
          </a:prstGeom>
          <a:solidFill>
            <a:srgbClr val="D9D2E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7198600" y="4530675"/>
            <a:ext cx="270300" cy="202800"/>
          </a:xfrm>
          <a:prstGeom prst="rect">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nvSpPr>
        <p:spPr>
          <a:xfrm>
            <a:off x="7468900" y="3846225"/>
            <a:ext cx="144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Screening solenoid</a:t>
            </a:r>
            <a:endParaRPr sz="1100"/>
          </a:p>
        </p:txBody>
      </p:sp>
      <p:sp>
        <p:nvSpPr>
          <p:cNvPr id="97" name="Google Shape;97;p16"/>
          <p:cNvSpPr txBox="1"/>
          <p:nvPr/>
        </p:nvSpPr>
        <p:spPr>
          <a:xfrm>
            <a:off x="7468900" y="4150650"/>
            <a:ext cx="144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Compensating sol.</a:t>
            </a:r>
            <a:endParaRPr sz="1100"/>
          </a:p>
        </p:txBody>
      </p:sp>
      <p:sp>
        <p:nvSpPr>
          <p:cNvPr id="98" name="Google Shape;98;p16"/>
          <p:cNvSpPr txBox="1"/>
          <p:nvPr/>
        </p:nvSpPr>
        <p:spPr>
          <a:xfrm>
            <a:off x="7468900" y="4455075"/>
            <a:ext cx="144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Luminosity Cal.</a:t>
            </a:r>
            <a:endParaRPr sz="1100"/>
          </a:p>
        </p:txBody>
      </p:sp>
      <p:cxnSp>
        <p:nvCxnSpPr>
          <p:cNvPr id="99" name="Google Shape;99;p16"/>
          <p:cNvCxnSpPr/>
          <p:nvPr/>
        </p:nvCxnSpPr>
        <p:spPr>
          <a:xfrm flipH="1" rot="10800000">
            <a:off x="5365900" y="2571725"/>
            <a:ext cx="546900" cy="215400"/>
          </a:xfrm>
          <a:prstGeom prst="straightConnector1">
            <a:avLst/>
          </a:prstGeom>
          <a:noFill/>
          <a:ln cap="flat" cmpd="sng" w="9525">
            <a:solidFill>
              <a:schemeClr val="dk2"/>
            </a:solidFill>
            <a:prstDash val="solid"/>
            <a:round/>
            <a:headEnd len="med" w="med" type="none"/>
            <a:tailEnd len="med" w="med" type="triangle"/>
          </a:ln>
        </p:spPr>
      </p:cxnSp>
      <p:cxnSp>
        <p:nvCxnSpPr>
          <p:cNvPr id="100" name="Google Shape;100;p16"/>
          <p:cNvCxnSpPr/>
          <p:nvPr/>
        </p:nvCxnSpPr>
        <p:spPr>
          <a:xfrm flipH="1" rot="10800000">
            <a:off x="7900025" y="1558600"/>
            <a:ext cx="546900" cy="215400"/>
          </a:xfrm>
          <a:prstGeom prst="straightConnector1">
            <a:avLst/>
          </a:prstGeom>
          <a:noFill/>
          <a:ln cap="flat" cmpd="sng" w="9525">
            <a:solidFill>
              <a:schemeClr val="dk2"/>
            </a:solidFill>
            <a:prstDash val="solid"/>
            <a:round/>
            <a:headEnd len="med" w="med" type="none"/>
            <a:tailEnd len="med" w="med" type="triangle"/>
          </a:ln>
        </p:spPr>
      </p:cxnSp>
      <p:cxnSp>
        <p:nvCxnSpPr>
          <p:cNvPr id="101" name="Google Shape;101;p16"/>
          <p:cNvCxnSpPr/>
          <p:nvPr/>
        </p:nvCxnSpPr>
        <p:spPr>
          <a:xfrm rot="10800000">
            <a:off x="7950425" y="2575925"/>
            <a:ext cx="515100" cy="211200"/>
          </a:xfrm>
          <a:prstGeom prst="straightConnector1">
            <a:avLst/>
          </a:prstGeom>
          <a:noFill/>
          <a:ln cap="flat" cmpd="sng" w="9525">
            <a:solidFill>
              <a:schemeClr val="dk2"/>
            </a:solidFill>
            <a:prstDash val="solid"/>
            <a:round/>
            <a:headEnd len="med" w="med" type="none"/>
            <a:tailEnd len="med" w="med" type="triangle"/>
          </a:ln>
        </p:spPr>
      </p:cxnSp>
      <p:cxnSp>
        <p:nvCxnSpPr>
          <p:cNvPr id="102" name="Google Shape;102;p16"/>
          <p:cNvCxnSpPr/>
          <p:nvPr/>
        </p:nvCxnSpPr>
        <p:spPr>
          <a:xfrm rot="10800000">
            <a:off x="5381775" y="1560625"/>
            <a:ext cx="533100" cy="213000"/>
          </a:xfrm>
          <a:prstGeom prst="straightConnector1">
            <a:avLst/>
          </a:prstGeom>
          <a:noFill/>
          <a:ln cap="flat" cmpd="sng" w="9525">
            <a:solidFill>
              <a:schemeClr val="dk2"/>
            </a:solidFill>
            <a:prstDash val="solid"/>
            <a:round/>
            <a:headEnd len="med" w="med" type="none"/>
            <a:tailEnd len="med" w="med" type="triangle"/>
          </a:ln>
        </p:spPr>
      </p:cxnSp>
      <p:sp>
        <p:nvSpPr>
          <p:cNvPr id="103" name="Google Shape;103;p16"/>
          <p:cNvSpPr/>
          <p:nvPr/>
        </p:nvSpPr>
        <p:spPr>
          <a:xfrm rot="10800000">
            <a:off x="6417300" y="3973975"/>
            <a:ext cx="285000" cy="432300"/>
          </a:xfrm>
          <a:prstGeom prst="pie">
            <a:avLst>
              <a:gd fmla="val 5437042" name="adj1"/>
              <a:gd fmla="val 16166169" name="adj2"/>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6213175" y="3973975"/>
            <a:ext cx="285000" cy="432300"/>
          </a:xfrm>
          <a:prstGeom prst="pie">
            <a:avLst>
              <a:gd fmla="val 5437042" name="adj1"/>
              <a:gd fmla="val 16166169" name="adj2"/>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6213179" y="3945480"/>
            <a:ext cx="489300" cy="489300"/>
          </a:xfrm>
          <a:prstGeom prst="ellipse">
            <a:avLst/>
          </a:prstGeom>
          <a:noFill/>
          <a:ln cap="flat" cmpd="sng" w="19050">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6213179" y="4510905"/>
            <a:ext cx="489300" cy="489300"/>
          </a:xfrm>
          <a:prstGeom prst="ellipse">
            <a:avLst/>
          </a:prstGeom>
          <a:solidFill>
            <a:srgbClr val="6AA84F"/>
          </a:solidFill>
          <a:ln cap="flat" cmpd="sng" w="19050">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6346825" y="4601800"/>
            <a:ext cx="222000" cy="307500"/>
          </a:xfrm>
          <a:prstGeom prst="ellipse">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Beam model | Core and halo description</a:t>
            </a:r>
            <a:endParaRPr/>
          </a:p>
        </p:txBody>
      </p:sp>
      <p:sp>
        <p:nvSpPr>
          <p:cNvPr id="113" name="Google Shape;113;p17"/>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14" name="Google Shape;114;p17"/>
          <p:cNvSpPr txBox="1"/>
          <p:nvPr/>
        </p:nvSpPr>
        <p:spPr>
          <a:xfrm>
            <a:off x="311700" y="847200"/>
            <a:ext cx="8520600" cy="2396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a:solidFill>
                  <a:schemeClr val="dk2"/>
                </a:solidFill>
              </a:rPr>
              <a:t>S</a:t>
            </a:r>
            <a:r>
              <a:rPr lang="fr">
                <a:solidFill>
                  <a:schemeClr val="dk2"/>
                </a:solidFill>
              </a:rPr>
              <a:t>tudies from M. Sullivan [</a:t>
            </a:r>
            <a:r>
              <a:rPr lang="fr" u="sng">
                <a:solidFill>
                  <a:schemeClr val="hlink"/>
                </a:solidFill>
                <a:hlinkClick r:id="rId3"/>
              </a:rPr>
              <a:t>1</a:t>
            </a:r>
            <a:r>
              <a:rPr lang="fr">
                <a:solidFill>
                  <a:schemeClr val="dk2"/>
                </a:solidFill>
              </a:rPr>
              <a:t>, </a:t>
            </a:r>
            <a:r>
              <a:rPr lang="fr" u="sng">
                <a:solidFill>
                  <a:schemeClr val="hlink"/>
                </a:solidFill>
                <a:hlinkClick r:id="rId4"/>
              </a:rPr>
              <a:t>2</a:t>
            </a:r>
            <a:r>
              <a:rPr lang="fr">
                <a:solidFill>
                  <a:schemeClr val="dk2"/>
                </a:solidFill>
              </a:rPr>
              <a:t>] showed that the transverse beam halo will create a large amount of </a:t>
            </a:r>
            <a:r>
              <a:rPr lang="fr">
                <a:solidFill>
                  <a:schemeClr val="dk2"/>
                </a:solidFill>
              </a:rPr>
              <a:t>synchrotron</a:t>
            </a:r>
            <a:r>
              <a:rPr lang="fr">
                <a:solidFill>
                  <a:schemeClr val="dk2"/>
                </a:solidFill>
              </a:rPr>
              <a:t> radiation mainly from the final focus quadrupoles, hence it needs to be modeled and studied.</a:t>
            </a:r>
            <a:endParaRPr>
              <a:solidFill>
                <a:schemeClr val="dk2"/>
              </a:solidFill>
            </a:endParaRPr>
          </a:p>
          <a:p>
            <a:pPr indent="-317500" lvl="0" marL="457200" rtl="0" algn="just">
              <a:lnSpc>
                <a:spcPct val="125000"/>
              </a:lnSpc>
              <a:spcBef>
                <a:spcPts val="1200"/>
              </a:spcBef>
              <a:spcAft>
                <a:spcPts val="0"/>
              </a:spcAft>
              <a:buClr>
                <a:schemeClr val="dk2"/>
              </a:buClr>
              <a:buSzPts val="1400"/>
              <a:buChar char="●"/>
            </a:pPr>
            <a:r>
              <a:rPr b="1" lang="fr">
                <a:solidFill>
                  <a:schemeClr val="dk2"/>
                </a:solidFill>
              </a:rPr>
              <a:t>The</a:t>
            </a:r>
            <a:r>
              <a:rPr b="1" lang="fr">
                <a:solidFill>
                  <a:schemeClr val="dk2"/>
                </a:solidFill>
              </a:rPr>
              <a:t> beam core</a:t>
            </a:r>
            <a:r>
              <a:rPr lang="fr">
                <a:solidFill>
                  <a:schemeClr val="dk2"/>
                </a:solidFill>
              </a:rPr>
              <a:t> is defined as a </a:t>
            </a:r>
            <a:r>
              <a:rPr b="1" lang="fr">
                <a:solidFill>
                  <a:schemeClr val="dk2"/>
                </a:solidFill>
              </a:rPr>
              <a:t>Gaussian distribution</a:t>
            </a:r>
            <a:r>
              <a:rPr lang="fr">
                <a:solidFill>
                  <a:schemeClr val="dk2"/>
                </a:solidFill>
              </a:rPr>
              <a:t> based on the linear optics parameters,</a:t>
            </a:r>
            <a:endParaRPr>
              <a:solidFill>
                <a:schemeClr val="dk2"/>
              </a:solidFill>
            </a:endParaRPr>
          </a:p>
          <a:p>
            <a:pPr indent="-317500" lvl="0" marL="457200" rtl="0" algn="just">
              <a:lnSpc>
                <a:spcPct val="125000"/>
              </a:lnSpc>
              <a:spcBef>
                <a:spcPts val="0"/>
              </a:spcBef>
              <a:spcAft>
                <a:spcPts val="0"/>
              </a:spcAft>
              <a:buClr>
                <a:schemeClr val="dk2"/>
              </a:buClr>
              <a:buSzPts val="1400"/>
              <a:buChar char="●"/>
            </a:pPr>
            <a:r>
              <a:rPr b="1" lang="fr">
                <a:solidFill>
                  <a:schemeClr val="dk2"/>
                </a:solidFill>
              </a:rPr>
              <a:t>The beam halo </a:t>
            </a:r>
            <a:r>
              <a:rPr lang="fr">
                <a:solidFill>
                  <a:schemeClr val="dk2"/>
                </a:solidFill>
              </a:rPr>
              <a:t>is represented by a</a:t>
            </a:r>
            <a:r>
              <a:rPr b="1" lang="fr">
                <a:solidFill>
                  <a:schemeClr val="dk2"/>
                </a:solidFill>
              </a:rPr>
              <a:t> phase-space </a:t>
            </a:r>
            <a:r>
              <a:rPr b="1" lang="fr">
                <a:solidFill>
                  <a:schemeClr val="dk2"/>
                </a:solidFill>
              </a:rPr>
              <a:t>correlated distribution </a:t>
            </a:r>
            <a:r>
              <a:rPr lang="fr">
                <a:solidFill>
                  <a:schemeClr val="dk2"/>
                </a:solidFill>
              </a:rPr>
              <a:t>with </a:t>
            </a:r>
            <a:endParaRPr>
              <a:solidFill>
                <a:schemeClr val="dk2"/>
              </a:solidFill>
            </a:endParaRPr>
          </a:p>
          <a:p>
            <a:pPr indent="-317500" lvl="1" marL="914400" rtl="0" algn="just">
              <a:lnSpc>
                <a:spcPct val="125000"/>
              </a:lnSpc>
              <a:spcBef>
                <a:spcPts val="0"/>
              </a:spcBef>
              <a:spcAft>
                <a:spcPts val="0"/>
              </a:spcAft>
              <a:buClr>
                <a:schemeClr val="dk2"/>
              </a:buClr>
              <a:buSzPts val="1400"/>
              <a:buChar char="➢"/>
            </a:pPr>
            <a:r>
              <a:rPr lang="fr">
                <a:solidFill>
                  <a:schemeClr val="dk2"/>
                </a:solidFill>
              </a:rPr>
              <a:t>X ∈ [</a:t>
            </a:r>
            <a:r>
              <a:rPr lang="fr">
                <a:solidFill>
                  <a:schemeClr val="dk2"/>
                </a:solidFill>
              </a:rPr>
              <a:t>3.5σ</a:t>
            </a:r>
            <a:r>
              <a:rPr baseline="-25000" lang="fr">
                <a:solidFill>
                  <a:schemeClr val="dk2"/>
                </a:solidFill>
              </a:rPr>
              <a:t>x</a:t>
            </a:r>
            <a:r>
              <a:rPr lang="fr">
                <a:solidFill>
                  <a:schemeClr val="dk2"/>
                </a:solidFill>
              </a:rPr>
              <a:t> to 11σ</a:t>
            </a:r>
            <a:r>
              <a:rPr baseline="-25000" lang="fr">
                <a:solidFill>
                  <a:schemeClr val="dk2"/>
                </a:solidFill>
              </a:rPr>
              <a:t>x</a:t>
            </a:r>
            <a:r>
              <a:rPr lang="fr">
                <a:solidFill>
                  <a:schemeClr val="dk2"/>
                </a:solidFill>
              </a:rPr>
              <a:t>], X’ ∈ [</a:t>
            </a:r>
            <a:r>
              <a:rPr lang="fr">
                <a:solidFill>
                  <a:schemeClr val="dk2"/>
                </a:solidFill>
              </a:rPr>
              <a:t>3.5σ’</a:t>
            </a:r>
            <a:r>
              <a:rPr baseline="-25000" lang="fr">
                <a:solidFill>
                  <a:schemeClr val="dk2"/>
                </a:solidFill>
              </a:rPr>
              <a:t>x</a:t>
            </a:r>
            <a:r>
              <a:rPr lang="fr">
                <a:solidFill>
                  <a:schemeClr val="dk2"/>
                </a:solidFill>
              </a:rPr>
              <a:t> to 11σ’</a:t>
            </a:r>
            <a:r>
              <a:rPr baseline="-25000" lang="fr">
                <a:solidFill>
                  <a:schemeClr val="dk2"/>
                </a:solidFill>
              </a:rPr>
              <a:t>x</a:t>
            </a:r>
            <a:r>
              <a:rPr lang="fr">
                <a:solidFill>
                  <a:schemeClr val="dk2"/>
                </a:solidFill>
              </a:rPr>
              <a:t>], Y </a:t>
            </a:r>
            <a:r>
              <a:rPr lang="fr">
                <a:solidFill>
                  <a:schemeClr val="dk2"/>
                </a:solidFill>
              </a:rPr>
              <a:t>∈ [4σ</a:t>
            </a:r>
            <a:r>
              <a:rPr baseline="-25000" lang="fr">
                <a:solidFill>
                  <a:schemeClr val="dk2"/>
                </a:solidFill>
              </a:rPr>
              <a:t>y</a:t>
            </a:r>
            <a:r>
              <a:rPr lang="fr">
                <a:solidFill>
                  <a:schemeClr val="dk2"/>
                </a:solidFill>
              </a:rPr>
              <a:t> to 65σ</a:t>
            </a:r>
            <a:r>
              <a:rPr baseline="-25000" lang="fr">
                <a:solidFill>
                  <a:schemeClr val="dk2"/>
                </a:solidFill>
              </a:rPr>
              <a:t>y</a:t>
            </a:r>
            <a:r>
              <a:rPr lang="fr">
                <a:solidFill>
                  <a:schemeClr val="dk2"/>
                </a:solidFill>
              </a:rPr>
              <a:t>] and Y’ ∈ [4σ’</a:t>
            </a:r>
            <a:r>
              <a:rPr baseline="-25000" lang="fr">
                <a:solidFill>
                  <a:schemeClr val="dk2"/>
                </a:solidFill>
              </a:rPr>
              <a:t>y</a:t>
            </a:r>
            <a:r>
              <a:rPr lang="fr">
                <a:solidFill>
                  <a:schemeClr val="dk2"/>
                </a:solidFill>
              </a:rPr>
              <a:t> to 65σ’</a:t>
            </a:r>
            <a:r>
              <a:rPr baseline="-25000" lang="fr">
                <a:solidFill>
                  <a:schemeClr val="dk2"/>
                </a:solidFill>
              </a:rPr>
              <a:t>y</a:t>
            </a:r>
            <a:r>
              <a:rPr lang="fr">
                <a:solidFill>
                  <a:schemeClr val="dk2"/>
                </a:solidFill>
              </a:rPr>
              <a:t>]</a:t>
            </a:r>
            <a:r>
              <a:rPr lang="fr">
                <a:solidFill>
                  <a:schemeClr val="dk2"/>
                </a:solidFill>
              </a:rPr>
              <a:t>. </a:t>
            </a:r>
            <a:endParaRPr>
              <a:solidFill>
                <a:schemeClr val="dk2"/>
              </a:solidFill>
            </a:endParaRPr>
          </a:p>
          <a:p>
            <a:pPr indent="-317500" lvl="0" marL="457200" rtl="0" algn="just">
              <a:lnSpc>
                <a:spcPct val="125000"/>
              </a:lnSpc>
              <a:spcBef>
                <a:spcPts val="0"/>
              </a:spcBef>
              <a:spcAft>
                <a:spcPts val="0"/>
              </a:spcAft>
              <a:buClr>
                <a:schemeClr val="dk2"/>
              </a:buClr>
              <a:buSzPts val="1400"/>
              <a:buChar char="●"/>
            </a:pPr>
            <a:r>
              <a:rPr lang="fr">
                <a:solidFill>
                  <a:schemeClr val="dk2"/>
                </a:solidFill>
              </a:rPr>
              <a:t>Assuming </a:t>
            </a:r>
            <a:r>
              <a:rPr b="1" lang="fr">
                <a:solidFill>
                  <a:schemeClr val="dk2"/>
                </a:solidFill>
              </a:rPr>
              <a:t>99%</a:t>
            </a:r>
            <a:r>
              <a:rPr lang="fr">
                <a:solidFill>
                  <a:schemeClr val="dk2"/>
                </a:solidFill>
              </a:rPr>
              <a:t> of the particles</a:t>
            </a:r>
            <a:r>
              <a:rPr b="1" lang="fr">
                <a:solidFill>
                  <a:schemeClr val="dk2"/>
                </a:solidFill>
              </a:rPr>
              <a:t> in the core </a:t>
            </a:r>
            <a:r>
              <a:rPr lang="fr">
                <a:solidFill>
                  <a:schemeClr val="dk2"/>
                </a:solidFill>
              </a:rPr>
              <a:t>and </a:t>
            </a:r>
            <a:r>
              <a:rPr b="1" lang="fr">
                <a:solidFill>
                  <a:schemeClr val="dk2"/>
                </a:solidFill>
              </a:rPr>
              <a:t>1</a:t>
            </a:r>
            <a:r>
              <a:rPr b="1" lang="fr">
                <a:solidFill>
                  <a:schemeClr val="dk2"/>
                </a:solidFill>
              </a:rPr>
              <a:t>% in the transverse halo</a:t>
            </a:r>
            <a:r>
              <a:rPr lang="fr">
                <a:solidFill>
                  <a:schemeClr val="dk2"/>
                </a:solidFill>
              </a:rPr>
              <a:t>. </a:t>
            </a:r>
            <a:endParaRPr>
              <a:solidFill>
                <a:schemeClr val="dk2"/>
              </a:solidFill>
            </a:endParaRPr>
          </a:p>
          <a:p>
            <a:pPr indent="-317500" lvl="0" marL="457200" rtl="0" algn="just">
              <a:lnSpc>
                <a:spcPct val="125000"/>
              </a:lnSpc>
              <a:spcBef>
                <a:spcPts val="0"/>
              </a:spcBef>
              <a:spcAft>
                <a:spcPts val="0"/>
              </a:spcAft>
              <a:buClr>
                <a:schemeClr val="dk2"/>
              </a:buClr>
              <a:buSzPts val="1400"/>
              <a:buChar char="●"/>
            </a:pPr>
            <a:r>
              <a:rPr lang="fr">
                <a:solidFill>
                  <a:schemeClr val="dk2"/>
                </a:solidFill>
              </a:rPr>
              <a:t>The longitudinal beam distribution is Gaussian.</a:t>
            </a:r>
            <a:endParaRPr>
              <a:solidFill>
                <a:schemeClr val="dk2"/>
              </a:solidFill>
            </a:endParaRPr>
          </a:p>
          <a:p>
            <a:pPr indent="-317500" lvl="0" marL="457200" rtl="0" algn="just">
              <a:lnSpc>
                <a:spcPct val="125000"/>
              </a:lnSpc>
              <a:spcBef>
                <a:spcPts val="0"/>
              </a:spcBef>
              <a:spcAft>
                <a:spcPts val="0"/>
              </a:spcAft>
              <a:buClr>
                <a:schemeClr val="dk2"/>
              </a:buClr>
              <a:buSzPts val="1400"/>
              <a:buChar char="●"/>
            </a:pPr>
            <a:r>
              <a:rPr lang="fr">
                <a:solidFill>
                  <a:schemeClr val="dk2"/>
                </a:solidFill>
              </a:rPr>
              <a:t>The </a:t>
            </a:r>
            <a:r>
              <a:rPr b="1" lang="fr">
                <a:solidFill>
                  <a:schemeClr val="dk2"/>
                </a:solidFill>
              </a:rPr>
              <a:t>rms positions and angles of the non-zero closed orbit</a:t>
            </a:r>
            <a:r>
              <a:rPr lang="fr">
                <a:solidFill>
                  <a:schemeClr val="dk2"/>
                </a:solidFill>
              </a:rPr>
              <a:t> have been implemented.</a:t>
            </a:r>
            <a:endParaRPr>
              <a:solidFill>
                <a:schemeClr val="dk2"/>
              </a:solidFill>
            </a:endParaRPr>
          </a:p>
        </p:txBody>
      </p:sp>
      <p:sp>
        <p:nvSpPr>
          <p:cNvPr id="115" name="Google Shape;115;p17"/>
          <p:cNvSpPr txBox="1"/>
          <p:nvPr/>
        </p:nvSpPr>
        <p:spPr>
          <a:xfrm>
            <a:off x="430200" y="4787100"/>
            <a:ext cx="5021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Beam parameters for V23 [</a:t>
            </a:r>
            <a:r>
              <a:rPr lang="fr" sz="1200" u="sng">
                <a:solidFill>
                  <a:schemeClr val="hlink"/>
                </a:solidFill>
                <a:hlinkClick r:id="rId5"/>
              </a:rPr>
              <a:t>3</a:t>
            </a:r>
            <a:r>
              <a:rPr lang="fr" sz="1200"/>
              <a:t>]</a:t>
            </a:r>
            <a:endParaRPr sz="1200"/>
          </a:p>
        </p:txBody>
      </p:sp>
      <p:graphicFrame>
        <p:nvGraphicFramePr>
          <p:cNvPr id="116" name="Google Shape;116;p17"/>
          <p:cNvGraphicFramePr/>
          <p:nvPr/>
        </p:nvGraphicFramePr>
        <p:xfrm>
          <a:off x="5999125" y="3179700"/>
          <a:ext cx="3000000" cy="3000000"/>
        </p:xfrm>
        <a:graphic>
          <a:graphicData uri="http://schemas.openxmlformats.org/drawingml/2006/table">
            <a:tbl>
              <a:tblPr>
                <a:noFill/>
                <a:tableStyleId>{B4B94672-78FB-4861-B4EE-5E4416E44AF2}</a:tableStyleId>
              </a:tblPr>
              <a:tblGrid>
                <a:gridCol w="983775"/>
                <a:gridCol w="865450"/>
                <a:gridCol w="865450"/>
              </a:tblGrid>
              <a:tr h="600050">
                <a:tc>
                  <a:txBody>
                    <a:bodyPr/>
                    <a:lstStyle/>
                    <a:p>
                      <a:pPr indent="0" lvl="0" marL="0" rtl="0" algn="l">
                        <a:spcBef>
                          <a:spcPts val="0"/>
                        </a:spcBef>
                        <a:spcAft>
                          <a:spcPts val="0"/>
                        </a:spcAft>
                        <a:buNone/>
                      </a:pPr>
                      <a:r>
                        <a:t/>
                      </a:r>
                      <a:endParaRPr/>
                    </a:p>
                  </a:txBody>
                  <a:tcPr marT="91425" marB="91425" marR="91425" marL="91425">
                    <a:solidFill>
                      <a:srgbClr val="EFEFEF"/>
                    </a:solidFill>
                  </a:tcPr>
                </a:tc>
                <a:tc>
                  <a:txBody>
                    <a:bodyPr/>
                    <a:lstStyle/>
                    <a:p>
                      <a:pPr indent="0" lvl="0" marL="0" rtl="0" algn="ctr">
                        <a:spcBef>
                          <a:spcPts val="0"/>
                        </a:spcBef>
                        <a:spcAft>
                          <a:spcPts val="0"/>
                        </a:spcAft>
                        <a:buNone/>
                      </a:pPr>
                      <a:r>
                        <a:rPr lang="fr"/>
                        <a:t>X/Y [μm]</a:t>
                      </a:r>
                      <a:endParaRPr/>
                    </a:p>
                  </a:txBody>
                  <a:tcPr marT="91425" marB="91425" marR="91425" marL="91425" anchor="ctr"/>
                </a:tc>
                <a:tc>
                  <a:txBody>
                    <a:bodyPr/>
                    <a:lstStyle/>
                    <a:p>
                      <a:pPr indent="0" lvl="0" marL="0" rtl="0" algn="ctr">
                        <a:spcBef>
                          <a:spcPts val="0"/>
                        </a:spcBef>
                        <a:spcAft>
                          <a:spcPts val="0"/>
                        </a:spcAft>
                        <a:buNone/>
                      </a:pPr>
                      <a:r>
                        <a:rPr lang="fr"/>
                        <a:t>X’/Y’ </a:t>
                      </a:r>
                      <a:r>
                        <a:rPr lang="fr">
                          <a:solidFill>
                            <a:schemeClr val="dk1"/>
                          </a:solidFill>
                        </a:rPr>
                        <a:t>[μrad]</a:t>
                      </a:r>
                      <a:endParaRPr/>
                    </a:p>
                  </a:txBody>
                  <a:tcPr marT="91425" marB="91425" marR="91425" marL="91425" anchor="ctr"/>
                </a:tc>
              </a:tr>
              <a:tr h="600050">
                <a:tc>
                  <a:txBody>
                    <a:bodyPr/>
                    <a:lstStyle/>
                    <a:p>
                      <a:pPr indent="0" lvl="0" marL="0" rtl="0" algn="l">
                        <a:spcBef>
                          <a:spcPts val="0"/>
                        </a:spcBef>
                        <a:spcAft>
                          <a:spcPts val="0"/>
                        </a:spcAft>
                        <a:buNone/>
                      </a:pPr>
                      <a:r>
                        <a:rPr lang="fr"/>
                        <a:t>No BBA</a:t>
                      </a:r>
                      <a:endParaRPr/>
                    </a:p>
                  </a:txBody>
                  <a:tcPr marT="91425" marB="91425" marR="91425" marL="91425" anchor="ctr"/>
                </a:tc>
                <a:tc>
                  <a:txBody>
                    <a:bodyPr/>
                    <a:lstStyle/>
                    <a:p>
                      <a:pPr indent="0" lvl="0" marL="0" rtl="0" algn="ctr">
                        <a:spcBef>
                          <a:spcPts val="0"/>
                        </a:spcBef>
                        <a:spcAft>
                          <a:spcPts val="0"/>
                        </a:spcAft>
                        <a:buNone/>
                      </a:pPr>
                      <a:r>
                        <a:rPr lang="fr"/>
                        <a:t>&gt;100</a:t>
                      </a:r>
                      <a:endParaRPr/>
                    </a:p>
                  </a:txBody>
                  <a:tcPr marT="91425" marB="91425" marR="91425" marL="91425" anchor="ctr"/>
                </a:tc>
                <a:tc>
                  <a:txBody>
                    <a:bodyPr/>
                    <a:lstStyle/>
                    <a:p>
                      <a:pPr indent="0" lvl="0" marL="0" rtl="0" algn="ctr">
                        <a:spcBef>
                          <a:spcPts val="0"/>
                        </a:spcBef>
                        <a:spcAft>
                          <a:spcPts val="0"/>
                        </a:spcAft>
                        <a:buNone/>
                      </a:pPr>
                      <a:r>
                        <a:rPr lang="fr"/>
                        <a:t>&gt;10</a:t>
                      </a:r>
                      <a:endParaRPr/>
                    </a:p>
                  </a:txBody>
                  <a:tcPr marT="91425" marB="91425" marR="91425" marL="91425" anchor="ctr"/>
                </a:tc>
              </a:tr>
              <a:tr h="600050">
                <a:tc>
                  <a:txBody>
                    <a:bodyPr/>
                    <a:lstStyle/>
                    <a:p>
                      <a:pPr indent="0" lvl="0" marL="0" rtl="0" algn="l">
                        <a:spcBef>
                          <a:spcPts val="0"/>
                        </a:spcBef>
                        <a:spcAft>
                          <a:spcPts val="0"/>
                        </a:spcAft>
                        <a:buNone/>
                      </a:pPr>
                      <a:r>
                        <a:rPr lang="fr"/>
                        <a:t>With BBA</a:t>
                      </a:r>
                      <a:endParaRPr/>
                    </a:p>
                  </a:txBody>
                  <a:tcPr marT="91425" marB="91425" marR="91425" marL="91425" anchor="ctr"/>
                </a:tc>
                <a:tc>
                  <a:txBody>
                    <a:bodyPr/>
                    <a:lstStyle/>
                    <a:p>
                      <a:pPr indent="0" lvl="0" marL="0" rtl="0" algn="ctr">
                        <a:spcBef>
                          <a:spcPts val="0"/>
                        </a:spcBef>
                        <a:spcAft>
                          <a:spcPts val="0"/>
                        </a:spcAft>
                        <a:buNone/>
                      </a:pPr>
                      <a:r>
                        <a:rPr lang="fr"/>
                        <a:t>40/20</a:t>
                      </a:r>
                      <a:endParaRPr/>
                    </a:p>
                  </a:txBody>
                  <a:tcPr marT="91425" marB="91425" marR="91425" marL="91425" anchor="ctr"/>
                </a:tc>
                <a:tc>
                  <a:txBody>
                    <a:bodyPr/>
                    <a:lstStyle/>
                    <a:p>
                      <a:pPr indent="0" lvl="0" marL="0" rtl="0" algn="ctr">
                        <a:spcBef>
                          <a:spcPts val="0"/>
                        </a:spcBef>
                        <a:spcAft>
                          <a:spcPts val="0"/>
                        </a:spcAft>
                        <a:buNone/>
                      </a:pPr>
                      <a:r>
                        <a:rPr lang="fr"/>
                        <a:t>3</a:t>
                      </a:r>
                      <a:endParaRPr/>
                    </a:p>
                  </a:txBody>
                  <a:tcPr marT="91425" marB="91425" marR="91425" marL="91425" anchor="ctr"/>
                </a:tc>
              </a:tr>
            </a:tbl>
          </a:graphicData>
        </a:graphic>
      </p:graphicFrame>
      <p:pic>
        <p:nvPicPr>
          <p:cNvPr id="117" name="Google Shape;117;p17"/>
          <p:cNvPicPr preferRelativeResize="0"/>
          <p:nvPr/>
        </p:nvPicPr>
        <p:blipFill>
          <a:blip r:embed="rId6">
            <a:alphaModFix/>
          </a:blip>
          <a:stretch>
            <a:fillRect/>
          </a:stretch>
        </p:blipFill>
        <p:spPr>
          <a:xfrm>
            <a:off x="430227" y="3179701"/>
            <a:ext cx="5021051" cy="1675534"/>
          </a:xfrm>
          <a:prstGeom prst="rect">
            <a:avLst/>
          </a:prstGeom>
          <a:noFill/>
          <a:ln>
            <a:noFill/>
          </a:ln>
        </p:spPr>
      </p:pic>
      <p:sp>
        <p:nvSpPr>
          <p:cNvPr id="118" name="Google Shape;118;p17"/>
          <p:cNvSpPr/>
          <p:nvPr/>
        </p:nvSpPr>
        <p:spPr>
          <a:xfrm>
            <a:off x="2074225" y="4389300"/>
            <a:ext cx="644100" cy="400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p:nvPr/>
        </p:nvSpPr>
        <p:spPr>
          <a:xfrm>
            <a:off x="4115200" y="4389300"/>
            <a:ext cx="644100" cy="393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8"/>
          <p:cNvPicPr preferRelativeResize="0"/>
          <p:nvPr/>
        </p:nvPicPr>
        <p:blipFill>
          <a:blip r:embed="rId3">
            <a:alphaModFix/>
          </a:blip>
          <a:stretch>
            <a:fillRect/>
          </a:stretch>
        </p:blipFill>
        <p:spPr>
          <a:xfrm>
            <a:off x="3274545" y="1304782"/>
            <a:ext cx="2605525" cy="1989744"/>
          </a:xfrm>
          <a:prstGeom prst="rect">
            <a:avLst/>
          </a:prstGeom>
          <a:noFill/>
          <a:ln>
            <a:noFill/>
          </a:ln>
        </p:spPr>
      </p:pic>
      <p:pic>
        <p:nvPicPr>
          <p:cNvPr id="125" name="Google Shape;125;p18"/>
          <p:cNvPicPr preferRelativeResize="0"/>
          <p:nvPr/>
        </p:nvPicPr>
        <p:blipFill>
          <a:blip r:embed="rId4">
            <a:alphaModFix/>
          </a:blip>
          <a:stretch>
            <a:fillRect/>
          </a:stretch>
        </p:blipFill>
        <p:spPr>
          <a:xfrm>
            <a:off x="434620" y="1304782"/>
            <a:ext cx="2605525" cy="1989744"/>
          </a:xfrm>
          <a:prstGeom prst="rect">
            <a:avLst/>
          </a:prstGeom>
          <a:noFill/>
          <a:ln>
            <a:noFill/>
          </a:ln>
        </p:spPr>
      </p:pic>
      <p:sp>
        <p:nvSpPr>
          <p:cNvPr id="126" name="Google Shape;126;p18"/>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Beam model | Weighted halo description</a:t>
            </a:r>
            <a:endParaRPr/>
          </a:p>
        </p:txBody>
      </p:sp>
      <p:sp>
        <p:nvSpPr>
          <p:cNvPr id="127" name="Google Shape;127;p18"/>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28" name="Google Shape;128;p18"/>
          <p:cNvSpPr txBox="1"/>
          <p:nvPr/>
        </p:nvSpPr>
        <p:spPr>
          <a:xfrm>
            <a:off x="311700" y="847200"/>
            <a:ext cx="8520600" cy="40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fr">
                <a:solidFill>
                  <a:schemeClr val="dk2"/>
                </a:solidFill>
              </a:rPr>
              <a:t>Correlated uniform distribution </a:t>
            </a:r>
            <a:r>
              <a:rPr lang="fr">
                <a:solidFill>
                  <a:schemeClr val="dk2"/>
                </a:solidFill>
              </a:rPr>
              <a:t>vs. </a:t>
            </a:r>
            <a:r>
              <a:rPr b="1" lang="fr">
                <a:solidFill>
                  <a:schemeClr val="dk2"/>
                </a:solidFill>
              </a:rPr>
              <a:t>correlated exponential distribution</a:t>
            </a:r>
            <a:r>
              <a:rPr lang="fr">
                <a:solidFill>
                  <a:schemeClr val="dk2"/>
                </a:solidFill>
              </a:rPr>
              <a:t>.</a:t>
            </a:r>
            <a:endParaRPr/>
          </a:p>
        </p:txBody>
      </p:sp>
      <p:sp>
        <p:nvSpPr>
          <p:cNvPr id="129" name="Google Shape;129;p18"/>
          <p:cNvSpPr txBox="1"/>
          <p:nvPr/>
        </p:nvSpPr>
        <p:spPr>
          <a:xfrm>
            <a:off x="3671638" y="1322550"/>
            <a:ext cx="1641300" cy="227700"/>
          </a:xfrm>
          <a:prstGeom prst="rect">
            <a:avLst/>
          </a:prstGeom>
          <a:solidFill>
            <a:schemeClr val="lt1"/>
          </a:solid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Exponential - grey</a:t>
            </a:r>
            <a:endParaRPr sz="1200"/>
          </a:p>
        </p:txBody>
      </p:sp>
      <p:sp>
        <p:nvSpPr>
          <p:cNvPr id="130" name="Google Shape;130;p18"/>
          <p:cNvSpPr txBox="1"/>
          <p:nvPr/>
        </p:nvSpPr>
        <p:spPr>
          <a:xfrm>
            <a:off x="826525" y="1304775"/>
            <a:ext cx="1641300" cy="227700"/>
          </a:xfrm>
          <a:prstGeom prst="rect">
            <a:avLst/>
          </a:prstGeom>
          <a:solidFill>
            <a:schemeClr val="lt1"/>
          </a:solid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t>Uniform - green</a:t>
            </a:r>
            <a:endParaRPr sz="1200"/>
          </a:p>
        </p:txBody>
      </p:sp>
      <p:pic>
        <p:nvPicPr>
          <p:cNvPr id="131" name="Google Shape;131;p18"/>
          <p:cNvPicPr preferRelativeResize="0"/>
          <p:nvPr/>
        </p:nvPicPr>
        <p:blipFill>
          <a:blip r:embed="rId5">
            <a:alphaModFix/>
          </a:blip>
          <a:stretch>
            <a:fillRect/>
          </a:stretch>
        </p:blipFill>
        <p:spPr>
          <a:xfrm>
            <a:off x="6330076" y="367000"/>
            <a:ext cx="2813925" cy="2337648"/>
          </a:xfrm>
          <a:prstGeom prst="rect">
            <a:avLst/>
          </a:prstGeom>
          <a:noFill/>
          <a:ln>
            <a:noFill/>
          </a:ln>
        </p:spPr>
      </p:pic>
      <p:pic>
        <p:nvPicPr>
          <p:cNvPr id="132" name="Google Shape;132;p18"/>
          <p:cNvPicPr preferRelativeResize="0"/>
          <p:nvPr/>
        </p:nvPicPr>
        <p:blipFill>
          <a:blip r:embed="rId6">
            <a:alphaModFix/>
          </a:blip>
          <a:stretch>
            <a:fillRect/>
          </a:stretch>
        </p:blipFill>
        <p:spPr>
          <a:xfrm>
            <a:off x="6330075" y="2743450"/>
            <a:ext cx="2813925" cy="2337625"/>
          </a:xfrm>
          <a:prstGeom prst="rect">
            <a:avLst/>
          </a:prstGeom>
          <a:noFill/>
          <a:ln>
            <a:noFill/>
          </a:ln>
        </p:spPr>
      </p:pic>
      <p:sp>
        <p:nvSpPr>
          <p:cNvPr id="133" name="Google Shape;133;p18"/>
          <p:cNvSpPr txBox="1"/>
          <p:nvPr/>
        </p:nvSpPr>
        <p:spPr>
          <a:xfrm>
            <a:off x="311700" y="3294525"/>
            <a:ext cx="5691300" cy="1700100"/>
          </a:xfrm>
          <a:prstGeom prst="rect">
            <a:avLst/>
          </a:prstGeom>
          <a:noFill/>
          <a:ln>
            <a:noFill/>
          </a:ln>
        </p:spPr>
        <p:txBody>
          <a:bodyPr anchorCtr="0" anchor="t" bIns="91425" lIns="91425" spcFirstLastPara="1" rIns="91425" wrap="square" tIns="91425">
            <a:normAutofit/>
          </a:bodyPr>
          <a:lstStyle/>
          <a:p>
            <a:pPr indent="0" lvl="0" marL="0" rtl="0" algn="just">
              <a:spcBef>
                <a:spcPts val="0"/>
              </a:spcBef>
              <a:spcAft>
                <a:spcPts val="0"/>
              </a:spcAft>
              <a:buNone/>
            </a:pPr>
            <a:r>
              <a:rPr lang="fr"/>
              <a:t>From the halo </a:t>
            </a:r>
            <a:r>
              <a:rPr lang="fr"/>
              <a:t>distribution</a:t>
            </a:r>
            <a:r>
              <a:rPr lang="fr"/>
              <a:t> one can extrapolate an equivalent beam lifetime [</a:t>
            </a:r>
            <a:r>
              <a:rPr lang="fr" u="sng">
                <a:solidFill>
                  <a:schemeClr val="hlink"/>
                </a:solidFill>
                <a:hlinkClick r:id="rId7"/>
              </a:rPr>
              <a:t>4</a:t>
            </a:r>
            <a:r>
              <a:rPr lang="fr"/>
              <a:t>] obtain from the halo </a:t>
            </a:r>
            <a:r>
              <a:rPr lang="fr"/>
              <a:t>distribution</a:t>
            </a:r>
            <a:r>
              <a:rPr lang="fr"/>
              <a:t> crossing the primary halo collimator aperture. </a:t>
            </a:r>
            <a:endParaRPr/>
          </a:p>
          <a:p>
            <a:pPr indent="0" lvl="0" marL="0" rtl="0" algn="just">
              <a:spcBef>
                <a:spcPts val="0"/>
              </a:spcBef>
              <a:spcAft>
                <a:spcPts val="0"/>
              </a:spcAft>
              <a:buNone/>
            </a:pPr>
            <a:r>
              <a:rPr lang="fr"/>
              <a:t>The halo tracked, extends to 100% of the primary collimator aperture to avoid particle losses in the aperture.</a:t>
            </a:r>
            <a:endParaRPr/>
          </a:p>
          <a:p>
            <a:pPr indent="0" lvl="0" marL="0" rtl="0" algn="just">
              <a:spcBef>
                <a:spcPts val="0"/>
              </a:spcBef>
              <a:spcAft>
                <a:spcPts val="0"/>
              </a:spcAft>
              <a:buNone/>
            </a:pPr>
            <a:r>
              <a:rPr lang="fr">
                <a:solidFill>
                  <a:srgbClr val="0000FF"/>
                </a:solidFill>
              </a:rPr>
              <a:t>→ The impact of the beam lifetime </a:t>
            </a:r>
            <a:r>
              <a:rPr lang="fr">
                <a:solidFill>
                  <a:schemeClr val="dk1"/>
                </a:solidFill>
              </a:rPr>
              <a:t>and </a:t>
            </a:r>
            <a:r>
              <a:rPr lang="fr">
                <a:solidFill>
                  <a:srgbClr val="0000FF"/>
                </a:solidFill>
              </a:rPr>
              <a:t>the transverse halo width </a:t>
            </a:r>
            <a:r>
              <a:rPr lang="fr">
                <a:solidFill>
                  <a:schemeClr val="dk1"/>
                </a:solidFill>
              </a:rPr>
              <a:t>are </a:t>
            </a:r>
            <a:r>
              <a:rPr lang="fr">
                <a:solidFill>
                  <a:schemeClr val="dk1"/>
                </a:solidFill>
              </a:rPr>
              <a:t>the variables that have been looked at in the following studies.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a:blip r:embed="rId3">
            <a:alphaModFix/>
          </a:blip>
          <a:stretch>
            <a:fillRect/>
          </a:stretch>
        </p:blipFill>
        <p:spPr>
          <a:xfrm>
            <a:off x="5973000" y="376337"/>
            <a:ext cx="3048976" cy="2348325"/>
          </a:xfrm>
          <a:prstGeom prst="rect">
            <a:avLst/>
          </a:prstGeom>
          <a:noFill/>
          <a:ln>
            <a:noFill/>
          </a:ln>
        </p:spPr>
      </p:pic>
      <p:sp>
        <p:nvSpPr>
          <p:cNvPr id="139" name="Google Shape;139;p19"/>
          <p:cNvSpPr/>
          <p:nvPr/>
        </p:nvSpPr>
        <p:spPr>
          <a:xfrm>
            <a:off x="3418500" y="328200"/>
            <a:ext cx="5513700" cy="2391300"/>
          </a:xfrm>
          <a:prstGeom prst="rect">
            <a:avLst/>
          </a:prstGeom>
          <a:no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9"/>
          <p:cNvSpPr txBox="1"/>
          <p:nvPr>
            <p:ph idx="1" type="body"/>
          </p:nvPr>
        </p:nvSpPr>
        <p:spPr>
          <a:xfrm>
            <a:off x="311700" y="899600"/>
            <a:ext cx="3106800" cy="3881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fr"/>
              <a:t>The estimation</a:t>
            </a:r>
            <a:r>
              <a:rPr b="1" lang="fr"/>
              <a:t> </a:t>
            </a:r>
            <a:r>
              <a:rPr lang="fr"/>
              <a:t>of the synchrotron radiation power</a:t>
            </a:r>
            <a:r>
              <a:rPr lang="fr"/>
              <a:t> from the final focus quadrupoles </a:t>
            </a:r>
            <a:r>
              <a:rPr b="1" lang="fr">
                <a:solidFill>
                  <a:srgbClr val="0033A0"/>
                </a:solidFill>
              </a:rPr>
              <a:t>reduced </a:t>
            </a:r>
            <a:r>
              <a:rPr lang="fr"/>
              <a:t>from V22 to V23 lattice.</a:t>
            </a:r>
            <a:endParaRPr/>
          </a:p>
          <a:p>
            <a:pPr indent="0" lvl="0" marL="0" rtl="0" algn="l">
              <a:spcBef>
                <a:spcPts val="1200"/>
              </a:spcBef>
              <a:spcAft>
                <a:spcPts val="0"/>
              </a:spcAft>
              <a:buNone/>
            </a:pPr>
            <a:r>
              <a:rPr lang="fr"/>
              <a:t>However, the </a:t>
            </a:r>
            <a:r>
              <a:rPr lang="fr"/>
              <a:t>contribution from the </a:t>
            </a:r>
            <a:r>
              <a:rPr b="1" lang="fr">
                <a:solidFill>
                  <a:srgbClr val="0033A0"/>
                </a:solidFill>
              </a:rPr>
              <a:t>vertical beam size is not negligible</a:t>
            </a:r>
            <a:r>
              <a:rPr lang="fr"/>
              <a:t>, especially in QC1 because ꞵ*</a:t>
            </a:r>
            <a:r>
              <a:rPr baseline="-25000" lang="fr"/>
              <a:t>y</a:t>
            </a:r>
            <a:r>
              <a:rPr lang="fr"/>
              <a:t> </a:t>
            </a:r>
            <a:r>
              <a:rPr lang="fr"/>
              <a:t>decreased and ε</a:t>
            </a:r>
            <a:r>
              <a:rPr baseline="-25000" lang="fr"/>
              <a:t>y</a:t>
            </a:r>
            <a:r>
              <a:rPr lang="fr"/>
              <a:t> increased at Z energy.</a:t>
            </a:r>
            <a:endParaRPr/>
          </a:p>
          <a:p>
            <a:pPr indent="0" lvl="0" marL="0" rtl="0" algn="l">
              <a:spcBef>
                <a:spcPts val="1200"/>
              </a:spcBef>
              <a:spcAft>
                <a:spcPts val="1200"/>
              </a:spcAft>
              <a:buNone/>
            </a:pPr>
            <a:r>
              <a:rPr lang="fr"/>
              <a:t>The top-up injection should benefit from the </a:t>
            </a:r>
            <a:r>
              <a:rPr lang="fr"/>
              <a:t>ꞵ*</a:t>
            </a:r>
            <a:r>
              <a:rPr baseline="-25000" lang="fr"/>
              <a:t>x</a:t>
            </a:r>
            <a:r>
              <a:rPr lang="fr"/>
              <a:t> increase at Z energy. It should be investigated as the max horizontal excursion and some FF quadrupole gradients are higher for V23.</a:t>
            </a:r>
            <a:endParaRPr/>
          </a:p>
        </p:txBody>
      </p:sp>
      <p:pic>
        <p:nvPicPr>
          <p:cNvPr id="141" name="Google Shape;141;p19"/>
          <p:cNvPicPr preferRelativeResize="0"/>
          <p:nvPr/>
        </p:nvPicPr>
        <p:blipFill>
          <a:blip r:embed="rId4">
            <a:alphaModFix/>
          </a:blip>
          <a:stretch>
            <a:fillRect/>
          </a:stretch>
        </p:blipFill>
        <p:spPr>
          <a:xfrm>
            <a:off x="3597763" y="2813055"/>
            <a:ext cx="2260174" cy="2267921"/>
          </a:xfrm>
          <a:prstGeom prst="rect">
            <a:avLst/>
          </a:prstGeom>
          <a:noFill/>
          <a:ln>
            <a:noFill/>
          </a:ln>
        </p:spPr>
      </p:pic>
      <p:pic>
        <p:nvPicPr>
          <p:cNvPr id="142" name="Google Shape;142;p19"/>
          <p:cNvPicPr preferRelativeResize="0"/>
          <p:nvPr/>
        </p:nvPicPr>
        <p:blipFill>
          <a:blip r:embed="rId5">
            <a:alphaModFix/>
          </a:blip>
          <a:stretch>
            <a:fillRect/>
          </a:stretch>
        </p:blipFill>
        <p:spPr>
          <a:xfrm>
            <a:off x="3587100" y="461738"/>
            <a:ext cx="2260175" cy="2177501"/>
          </a:xfrm>
          <a:prstGeom prst="rect">
            <a:avLst/>
          </a:prstGeom>
          <a:noFill/>
          <a:ln>
            <a:noFill/>
          </a:ln>
        </p:spPr>
      </p:pic>
      <p:sp>
        <p:nvSpPr>
          <p:cNvPr id="143" name="Google Shape;143;p19"/>
          <p:cNvSpPr txBox="1"/>
          <p:nvPr>
            <p:ph type="title"/>
          </p:nvPr>
        </p:nvSpPr>
        <p:spPr>
          <a:xfrm>
            <a:off x="311700" y="274500"/>
            <a:ext cx="2667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Optics changes</a:t>
            </a:r>
            <a:endParaRPr/>
          </a:p>
        </p:txBody>
      </p:sp>
      <p:sp>
        <p:nvSpPr>
          <p:cNvPr id="144" name="Google Shape;144;p19"/>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45" name="Google Shape;145;p19"/>
          <p:cNvPicPr preferRelativeResize="0"/>
          <p:nvPr/>
        </p:nvPicPr>
        <p:blipFill rotWithShape="1">
          <a:blip r:embed="rId6">
            <a:alphaModFix/>
          </a:blip>
          <a:srcRect b="0" l="0" r="0" t="0"/>
          <a:stretch/>
        </p:blipFill>
        <p:spPr>
          <a:xfrm>
            <a:off x="5973000" y="2772789"/>
            <a:ext cx="3048976" cy="2348435"/>
          </a:xfrm>
          <a:prstGeom prst="rect">
            <a:avLst/>
          </a:prstGeom>
          <a:noFill/>
          <a:ln>
            <a:noFill/>
          </a:ln>
        </p:spPr>
      </p:pic>
      <p:sp>
        <p:nvSpPr>
          <p:cNvPr id="146" name="Google Shape;146;p19"/>
          <p:cNvSpPr txBox="1"/>
          <p:nvPr/>
        </p:nvSpPr>
        <p:spPr>
          <a:xfrm>
            <a:off x="55500" y="855800"/>
            <a:ext cx="87600" cy="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txBox="1"/>
          <p:nvPr/>
        </p:nvSpPr>
        <p:spPr>
          <a:xfrm>
            <a:off x="5901000" y="2409000"/>
            <a:ext cx="548700" cy="325500"/>
          </a:xfrm>
          <a:prstGeom prst="rect">
            <a:avLst/>
          </a:prstGeom>
          <a:solidFill>
            <a:schemeClr val="lt1"/>
          </a:solid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V22</a:t>
            </a:r>
            <a:endParaRPr/>
          </a:p>
        </p:txBody>
      </p:sp>
      <p:sp>
        <p:nvSpPr>
          <p:cNvPr id="148" name="Google Shape;148;p19"/>
          <p:cNvSpPr/>
          <p:nvPr/>
        </p:nvSpPr>
        <p:spPr>
          <a:xfrm>
            <a:off x="3418500" y="2729850"/>
            <a:ext cx="5513700" cy="2391300"/>
          </a:xfrm>
          <a:prstGeom prst="rect">
            <a:avLst/>
          </a:prstGeom>
          <a:no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9"/>
          <p:cNvSpPr txBox="1"/>
          <p:nvPr/>
        </p:nvSpPr>
        <p:spPr>
          <a:xfrm>
            <a:off x="5901000" y="4795725"/>
            <a:ext cx="548700" cy="325500"/>
          </a:xfrm>
          <a:prstGeom prst="rect">
            <a:avLst/>
          </a:prstGeom>
          <a:solidFill>
            <a:schemeClr val="lt1"/>
          </a:solidFill>
          <a:ln cap="flat" cmpd="sng" w="9525">
            <a:solidFill>
              <a:srgbClr val="0033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Synchrotron radiation collimation (V23)</a:t>
            </a:r>
            <a:endParaRPr/>
          </a:p>
        </p:txBody>
      </p:sp>
      <p:sp>
        <p:nvSpPr>
          <p:cNvPr id="155" name="Google Shape;155;p20"/>
          <p:cNvSpPr txBox="1"/>
          <p:nvPr>
            <p:ph idx="12" type="sldNum"/>
          </p:nvPr>
        </p:nvSpPr>
        <p:spPr>
          <a:xfrm>
            <a:off x="8595308" y="-6540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56" name="Google Shape;156;p20"/>
          <p:cNvSpPr txBox="1"/>
          <p:nvPr/>
        </p:nvSpPr>
        <p:spPr>
          <a:xfrm>
            <a:off x="311700" y="4296300"/>
            <a:ext cx="8520600" cy="785100"/>
          </a:xfrm>
          <a:prstGeom prst="rect">
            <a:avLst/>
          </a:prstGeom>
          <a:noFill/>
          <a:ln cap="flat" cmpd="sng" w="9525">
            <a:solidFill>
              <a:srgbClr val="0033A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fr" sz="1300">
                <a:solidFill>
                  <a:srgbClr val="000000"/>
                </a:solidFill>
              </a:rPr>
              <a:t>The collimators closer to the IP need wider apertures </a:t>
            </a:r>
            <a:r>
              <a:rPr lang="fr" sz="1300"/>
              <a:t>at</a:t>
            </a:r>
            <a:r>
              <a:rPr lang="fr" sz="1300">
                <a:solidFill>
                  <a:srgbClr val="000000"/>
                </a:solidFill>
              </a:rPr>
              <a:t> Z operation mode. The aperture reduction from </a:t>
            </a:r>
            <a:r>
              <a:rPr lang="fr" sz="1300">
                <a:solidFill>
                  <a:schemeClr val="dk1"/>
                </a:solidFill>
              </a:rPr>
              <a:t>the mask QC1L.mask </a:t>
            </a:r>
            <a:r>
              <a:rPr lang="fr" sz="1300">
                <a:solidFill>
                  <a:srgbClr val="000000"/>
                </a:solidFill>
              </a:rPr>
              <a:t>is</a:t>
            </a:r>
            <a:r>
              <a:rPr lang="fr" sz="1300"/>
              <a:t> </a:t>
            </a:r>
            <a:r>
              <a:rPr lang="fr" sz="1300">
                <a:solidFill>
                  <a:srgbClr val="000000"/>
                </a:solidFill>
              </a:rPr>
              <a:t>protected by the collimators upstream. </a:t>
            </a:r>
            <a:r>
              <a:rPr lang="fr" sz="1300"/>
              <a:t>The SR created in </a:t>
            </a:r>
            <a:r>
              <a:rPr lang="fr" sz="1300">
                <a:solidFill>
                  <a:schemeClr val="dk1"/>
                </a:solidFill>
              </a:rPr>
              <a:t>QC2L</a:t>
            </a:r>
            <a:r>
              <a:rPr lang="fr" sz="1300"/>
              <a:t> from vertical beam halo can not be prevented and a vertical collimation/masking might be necessary to cover the CC,</a:t>
            </a:r>
            <a:r>
              <a:rPr i="1" lang="fr" sz="1300"/>
              <a:t> e.g. elliptical mask.</a:t>
            </a:r>
            <a:endParaRPr i="1" sz="1300">
              <a:solidFill>
                <a:srgbClr val="000000"/>
              </a:solidFill>
            </a:endParaRPr>
          </a:p>
        </p:txBody>
      </p:sp>
      <p:graphicFrame>
        <p:nvGraphicFramePr>
          <p:cNvPr id="157" name="Google Shape;157;p20"/>
          <p:cNvGraphicFramePr/>
          <p:nvPr/>
        </p:nvGraphicFramePr>
        <p:xfrm>
          <a:off x="374700" y="925963"/>
          <a:ext cx="3000000" cy="3000000"/>
        </p:xfrm>
        <a:graphic>
          <a:graphicData uri="http://schemas.openxmlformats.org/drawingml/2006/table">
            <a:tbl>
              <a:tblPr>
                <a:noFill/>
                <a:tableStyleId>{B4B94672-78FB-4861-B4EE-5E4416E44AF2}</a:tableStyleId>
              </a:tblPr>
              <a:tblGrid>
                <a:gridCol w="876850"/>
                <a:gridCol w="687050"/>
                <a:gridCol w="932925"/>
                <a:gridCol w="741950"/>
                <a:gridCol w="533425"/>
              </a:tblGrid>
              <a:tr h="222250">
                <a:tc>
                  <a:txBody>
                    <a:bodyPr/>
                    <a:lstStyle/>
                    <a:p>
                      <a:pPr indent="0" lvl="0" marL="0" rtl="0" algn="l">
                        <a:spcBef>
                          <a:spcPts val="0"/>
                        </a:spcBef>
                        <a:spcAft>
                          <a:spcPts val="0"/>
                        </a:spcAft>
                        <a:buNone/>
                      </a:pPr>
                      <a:r>
                        <a:rPr lang="fr" sz="1100"/>
                        <a:t>Name</a:t>
                      </a:r>
                      <a:endParaRPr sz="1100"/>
                    </a:p>
                  </a:txBody>
                  <a:tcPr marT="91425" marB="91425" marR="91425" marL="91425">
                    <a:solidFill>
                      <a:srgbClr val="F3F3F3"/>
                    </a:solidFill>
                  </a:tcPr>
                </a:tc>
                <a:tc>
                  <a:txBody>
                    <a:bodyPr/>
                    <a:lstStyle/>
                    <a:p>
                      <a:pPr indent="0" lvl="0" marL="0" rtl="0" algn="ctr">
                        <a:spcBef>
                          <a:spcPts val="0"/>
                        </a:spcBef>
                        <a:spcAft>
                          <a:spcPts val="0"/>
                        </a:spcAft>
                        <a:buNone/>
                      </a:pPr>
                      <a:r>
                        <a:rPr lang="fr" sz="1100"/>
                        <a:t>s</a:t>
                      </a:r>
                      <a:r>
                        <a:rPr baseline="-25000" lang="fr" sz="1100"/>
                        <a:t>end</a:t>
                      </a:r>
                      <a:r>
                        <a:rPr lang="fr" sz="1100"/>
                        <a:t> [m]</a:t>
                      </a:r>
                      <a:endParaRPr sz="1100"/>
                    </a:p>
                  </a:txBody>
                  <a:tcPr marT="91425" marB="91425" marR="91425" marL="91425">
                    <a:solidFill>
                      <a:srgbClr val="F3F3F3"/>
                    </a:solidFill>
                  </a:tcPr>
                </a:tc>
                <a:tc>
                  <a:txBody>
                    <a:bodyPr/>
                    <a:lstStyle/>
                    <a:p>
                      <a:pPr indent="0" lvl="0" marL="0" rtl="0" algn="ctr">
                        <a:spcBef>
                          <a:spcPts val="0"/>
                        </a:spcBef>
                        <a:spcAft>
                          <a:spcPts val="0"/>
                        </a:spcAft>
                        <a:buNone/>
                      </a:pPr>
                      <a:r>
                        <a:rPr lang="fr" sz="1100"/>
                        <a:t>HGAP</a:t>
                      </a:r>
                      <a:r>
                        <a:rPr lang="fr" sz="1100"/>
                        <a:t> [mm]</a:t>
                      </a:r>
                      <a:endParaRPr sz="1100"/>
                    </a:p>
                  </a:txBody>
                  <a:tcPr marT="91425" marB="91425" marR="91425" marL="91425">
                    <a:solidFill>
                      <a:srgbClr val="F3F3F3"/>
                    </a:solidFill>
                  </a:tcPr>
                </a:tc>
                <a:tc>
                  <a:txBody>
                    <a:bodyPr/>
                    <a:lstStyle/>
                    <a:p>
                      <a:pPr indent="0" lvl="0" marL="0" rtl="0" algn="ctr">
                        <a:spcBef>
                          <a:spcPts val="0"/>
                        </a:spcBef>
                        <a:spcAft>
                          <a:spcPts val="0"/>
                        </a:spcAft>
                        <a:buNone/>
                      </a:pPr>
                      <a:r>
                        <a:rPr lang="fr" sz="1100"/>
                        <a:t>N sigma</a:t>
                      </a:r>
                      <a:endParaRPr sz="1100"/>
                    </a:p>
                  </a:txBody>
                  <a:tcPr marT="91425" marB="91425" marR="91425" marL="91425">
                    <a:solidFill>
                      <a:srgbClr val="F3F3F3"/>
                    </a:solidFill>
                  </a:tcPr>
                </a:tc>
                <a:tc>
                  <a:txBody>
                    <a:bodyPr/>
                    <a:lstStyle/>
                    <a:p>
                      <a:pPr indent="0" lvl="0" marL="0" rtl="0" algn="ctr">
                        <a:spcBef>
                          <a:spcPts val="0"/>
                        </a:spcBef>
                        <a:spcAft>
                          <a:spcPts val="0"/>
                        </a:spcAft>
                        <a:buNone/>
                      </a:pPr>
                      <a:r>
                        <a:rPr lang="fr" sz="1100"/>
                        <a:t>plane</a:t>
                      </a:r>
                      <a:endParaRPr sz="1100"/>
                    </a:p>
                  </a:txBody>
                  <a:tcPr marT="91425" marB="91425" marR="91425" marL="91425">
                    <a:solidFill>
                      <a:srgbClr val="F3F3F3"/>
                    </a:solidFill>
                  </a:tcPr>
                </a:tc>
              </a:tr>
              <a:tr h="265025">
                <a:tc>
                  <a:txBody>
                    <a:bodyPr/>
                    <a:lstStyle/>
                    <a:p>
                      <a:pPr indent="0" lvl="0" marL="0" rtl="0" algn="l">
                        <a:spcBef>
                          <a:spcPts val="0"/>
                        </a:spcBef>
                        <a:spcAft>
                          <a:spcPts val="0"/>
                        </a:spcAft>
                        <a:buNone/>
                      </a:pPr>
                      <a:r>
                        <a:rPr lang="fr" sz="1100"/>
                        <a:t>BWL.</a:t>
                      </a:r>
                      <a:r>
                        <a:rPr b="1" lang="fr" sz="1100"/>
                        <a:t>H</a:t>
                      </a:r>
                      <a:endParaRPr b="1" sz="1100"/>
                    </a:p>
                  </a:txBody>
                  <a:tcPr marT="91425" marB="91425" marR="91425" marL="91425">
                    <a:solidFill>
                      <a:srgbClr val="CFE2F3"/>
                    </a:solidFill>
                  </a:tcPr>
                </a:tc>
                <a:tc>
                  <a:txBody>
                    <a:bodyPr/>
                    <a:lstStyle/>
                    <a:p>
                      <a:pPr indent="0" lvl="0" marL="0" rtl="0" algn="ctr">
                        <a:lnSpc>
                          <a:spcPct val="115000"/>
                        </a:lnSpc>
                        <a:spcBef>
                          <a:spcPts val="0"/>
                        </a:spcBef>
                        <a:spcAft>
                          <a:spcPts val="0"/>
                        </a:spcAft>
                        <a:buNone/>
                      </a:pPr>
                      <a:r>
                        <a:rPr lang="fr" sz="1100">
                          <a:solidFill>
                            <a:srgbClr val="000000"/>
                          </a:solidFill>
                        </a:rPr>
                        <a:t>-1</a:t>
                      </a:r>
                      <a:r>
                        <a:rPr lang="fr" sz="1100"/>
                        <a:t>17.5</a:t>
                      </a:r>
                      <a:endParaRPr sz="1100"/>
                    </a:p>
                  </a:txBody>
                  <a:tcPr marT="91425" marB="91425" marR="91425" marL="91425">
                    <a:solidFill>
                      <a:srgbClr val="CFE2F3"/>
                    </a:solidFill>
                  </a:tcPr>
                </a:tc>
                <a:tc>
                  <a:txBody>
                    <a:bodyPr/>
                    <a:lstStyle/>
                    <a:p>
                      <a:pPr indent="0" lvl="0" marL="0" rtl="0" algn="ctr">
                        <a:spcBef>
                          <a:spcPts val="0"/>
                        </a:spcBef>
                        <a:spcAft>
                          <a:spcPts val="0"/>
                        </a:spcAft>
                        <a:buNone/>
                      </a:pPr>
                      <a:r>
                        <a:rPr lang="fr" sz="1100"/>
                        <a:t>17</a:t>
                      </a:r>
                      <a:endParaRPr sz="1100"/>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lang="fr" sz="900">
                          <a:solidFill>
                            <a:schemeClr val="dk1"/>
                          </a:solidFill>
                        </a:rPr>
                        <a:t>14σ</a:t>
                      </a:r>
                      <a:r>
                        <a:rPr baseline="30000" lang="fr" sz="900">
                          <a:solidFill>
                            <a:schemeClr val="dk1"/>
                          </a:solidFill>
                        </a:rPr>
                        <a:t>Z</a:t>
                      </a:r>
                      <a:r>
                        <a:rPr lang="fr" sz="900">
                          <a:solidFill>
                            <a:schemeClr val="dk1"/>
                          </a:solidFill>
                        </a:rPr>
                        <a:t>|13σ</a:t>
                      </a:r>
                      <a:r>
                        <a:rPr baseline="30000" lang="fr" sz="900">
                          <a:solidFill>
                            <a:schemeClr val="dk1"/>
                          </a:solidFill>
                        </a:rPr>
                        <a:t>tt</a:t>
                      </a:r>
                      <a:endParaRPr sz="1100"/>
                    </a:p>
                  </a:txBody>
                  <a:tcPr marT="91425" marB="91425" marR="91425" marL="91425">
                    <a:solidFill>
                      <a:srgbClr val="CFE2F3"/>
                    </a:solidFill>
                  </a:tcPr>
                </a:tc>
                <a:tc>
                  <a:txBody>
                    <a:bodyPr/>
                    <a:lstStyle/>
                    <a:p>
                      <a:pPr indent="0" lvl="0" marL="0" rtl="0" algn="ctr">
                        <a:spcBef>
                          <a:spcPts val="0"/>
                        </a:spcBef>
                        <a:spcAft>
                          <a:spcPts val="0"/>
                        </a:spcAft>
                        <a:buNone/>
                      </a:pPr>
                      <a:r>
                        <a:rPr lang="fr" sz="1100"/>
                        <a:t>H</a:t>
                      </a:r>
                      <a:endParaRPr sz="1100"/>
                    </a:p>
                  </a:txBody>
                  <a:tcPr marT="91425" marB="91425" marR="91425" marL="91425">
                    <a:solidFill>
                      <a:srgbClr val="CFE2F3"/>
                    </a:solidFill>
                  </a:tcPr>
                </a:tc>
              </a:tr>
              <a:tr h="265025">
                <a:tc>
                  <a:txBody>
                    <a:bodyPr/>
                    <a:lstStyle/>
                    <a:p>
                      <a:pPr indent="0" lvl="0" marL="0" rtl="0" algn="l">
                        <a:spcBef>
                          <a:spcPts val="0"/>
                        </a:spcBef>
                        <a:spcAft>
                          <a:spcPts val="0"/>
                        </a:spcAft>
                        <a:buNone/>
                      </a:pPr>
                      <a:r>
                        <a:rPr lang="fr" sz="1100"/>
                        <a:t>QC3L</a:t>
                      </a:r>
                      <a:r>
                        <a:rPr lang="fr" sz="1100">
                          <a:solidFill>
                            <a:srgbClr val="000000"/>
                          </a:solidFill>
                        </a:rPr>
                        <a:t>.</a:t>
                      </a:r>
                      <a:r>
                        <a:rPr b="1" lang="fr" sz="1100"/>
                        <a:t>H</a:t>
                      </a:r>
                      <a:endParaRPr b="1" sz="1100"/>
                    </a:p>
                  </a:txBody>
                  <a:tcPr marT="91425" marB="91425" marR="91425" marL="91425">
                    <a:solidFill>
                      <a:srgbClr val="CFE2F3"/>
                    </a:solidFill>
                  </a:tcPr>
                </a:tc>
                <a:tc>
                  <a:txBody>
                    <a:bodyPr/>
                    <a:lstStyle/>
                    <a:p>
                      <a:pPr indent="0" lvl="0" marL="0" rtl="0" algn="ctr">
                        <a:lnSpc>
                          <a:spcPct val="115000"/>
                        </a:lnSpc>
                        <a:spcBef>
                          <a:spcPts val="0"/>
                        </a:spcBef>
                        <a:spcAft>
                          <a:spcPts val="0"/>
                        </a:spcAft>
                        <a:buNone/>
                      </a:pPr>
                      <a:r>
                        <a:rPr lang="fr" sz="1100">
                          <a:solidFill>
                            <a:srgbClr val="000000"/>
                          </a:solidFill>
                        </a:rPr>
                        <a:t>-</a:t>
                      </a:r>
                      <a:r>
                        <a:rPr lang="fr" sz="1100"/>
                        <a:t>61.37</a:t>
                      </a:r>
                      <a:endParaRPr sz="1100">
                        <a:solidFill>
                          <a:srgbClr val="000000"/>
                        </a:solidFill>
                      </a:endParaRPr>
                    </a:p>
                  </a:txBody>
                  <a:tcPr marT="91425" marB="91425" marR="91425" marL="91425">
                    <a:solidFill>
                      <a:srgbClr val="CFE2F3"/>
                    </a:solidFill>
                  </a:tcPr>
                </a:tc>
                <a:tc>
                  <a:txBody>
                    <a:bodyPr/>
                    <a:lstStyle/>
                    <a:p>
                      <a:pPr indent="0" lvl="0" marL="0" rtl="0" algn="ctr">
                        <a:spcBef>
                          <a:spcPts val="0"/>
                        </a:spcBef>
                        <a:spcAft>
                          <a:spcPts val="0"/>
                        </a:spcAft>
                        <a:buNone/>
                      </a:pPr>
                      <a:r>
                        <a:rPr lang="fr" sz="1100"/>
                        <a:t>16.5</a:t>
                      </a:r>
                      <a:endParaRPr sz="1100"/>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lang="fr" sz="900">
                          <a:solidFill>
                            <a:schemeClr val="dk1"/>
                          </a:solidFill>
                        </a:rPr>
                        <a:t>13σ</a:t>
                      </a:r>
                      <a:r>
                        <a:rPr baseline="30000" lang="fr" sz="900">
                          <a:solidFill>
                            <a:schemeClr val="dk1"/>
                          </a:solidFill>
                        </a:rPr>
                        <a:t>Z</a:t>
                      </a:r>
                      <a:r>
                        <a:rPr lang="fr" sz="900">
                          <a:solidFill>
                            <a:schemeClr val="dk1"/>
                          </a:solidFill>
                        </a:rPr>
                        <a:t>|14σ</a:t>
                      </a:r>
                      <a:r>
                        <a:rPr baseline="30000" lang="fr" sz="900">
                          <a:solidFill>
                            <a:schemeClr val="dk1"/>
                          </a:solidFill>
                        </a:rPr>
                        <a:t>tt</a:t>
                      </a:r>
                      <a:endParaRPr sz="1100"/>
                    </a:p>
                  </a:txBody>
                  <a:tcPr marT="91425" marB="91425" marR="91425" marL="91425">
                    <a:solidFill>
                      <a:srgbClr val="CFE2F3"/>
                    </a:solidFill>
                  </a:tcPr>
                </a:tc>
                <a:tc>
                  <a:txBody>
                    <a:bodyPr/>
                    <a:lstStyle/>
                    <a:p>
                      <a:pPr indent="0" lvl="0" marL="0" rtl="0" algn="ctr">
                        <a:spcBef>
                          <a:spcPts val="0"/>
                        </a:spcBef>
                        <a:spcAft>
                          <a:spcPts val="0"/>
                        </a:spcAft>
                        <a:buNone/>
                      </a:pPr>
                      <a:r>
                        <a:rPr lang="fr" sz="1100"/>
                        <a:t>H</a:t>
                      </a:r>
                      <a:endParaRPr sz="1100"/>
                    </a:p>
                  </a:txBody>
                  <a:tcPr marT="91425" marB="91425" marR="91425" marL="91425">
                    <a:solidFill>
                      <a:srgbClr val="CFE2F3"/>
                    </a:solidFill>
                  </a:tcPr>
                </a:tc>
              </a:tr>
              <a:tr h="265025">
                <a:tc>
                  <a:txBody>
                    <a:bodyPr/>
                    <a:lstStyle/>
                    <a:p>
                      <a:pPr indent="0" lvl="0" marL="0" rtl="0" algn="l">
                        <a:spcBef>
                          <a:spcPts val="0"/>
                        </a:spcBef>
                        <a:spcAft>
                          <a:spcPts val="0"/>
                        </a:spcAft>
                        <a:buNone/>
                      </a:pPr>
                      <a:r>
                        <a:rPr lang="fr" sz="1100"/>
                        <a:t>QC0L</a:t>
                      </a:r>
                      <a:r>
                        <a:rPr lang="fr" sz="1100">
                          <a:solidFill>
                            <a:srgbClr val="000000"/>
                          </a:solidFill>
                        </a:rPr>
                        <a:t>.</a:t>
                      </a:r>
                      <a:r>
                        <a:rPr b="1" lang="fr" sz="1100"/>
                        <a:t>H</a:t>
                      </a:r>
                      <a:endParaRPr b="1" sz="1100"/>
                    </a:p>
                  </a:txBody>
                  <a:tcPr marT="91425" marB="91425" marR="91425" marL="91425">
                    <a:solidFill>
                      <a:srgbClr val="CFE2F3"/>
                    </a:solidFill>
                  </a:tcPr>
                </a:tc>
                <a:tc>
                  <a:txBody>
                    <a:bodyPr/>
                    <a:lstStyle/>
                    <a:p>
                      <a:pPr indent="0" lvl="0" marL="0" rtl="0" algn="ctr">
                        <a:lnSpc>
                          <a:spcPct val="115000"/>
                        </a:lnSpc>
                        <a:spcBef>
                          <a:spcPts val="0"/>
                        </a:spcBef>
                        <a:spcAft>
                          <a:spcPts val="0"/>
                        </a:spcAft>
                        <a:buNone/>
                      </a:pPr>
                      <a:r>
                        <a:rPr lang="fr" sz="1100">
                          <a:solidFill>
                            <a:srgbClr val="000000"/>
                          </a:solidFill>
                        </a:rPr>
                        <a:t>-</a:t>
                      </a:r>
                      <a:r>
                        <a:rPr lang="fr" sz="1100"/>
                        <a:t>23</a:t>
                      </a:r>
                      <a:r>
                        <a:rPr lang="fr" sz="1100">
                          <a:solidFill>
                            <a:srgbClr val="000000"/>
                          </a:solidFill>
                        </a:rPr>
                        <a:t>.</a:t>
                      </a:r>
                      <a:r>
                        <a:rPr lang="fr" sz="1100"/>
                        <a:t>2</a:t>
                      </a:r>
                      <a:r>
                        <a:rPr lang="fr" sz="1100"/>
                        <a:t>5</a:t>
                      </a:r>
                      <a:endParaRPr sz="1100">
                        <a:solidFill>
                          <a:srgbClr val="000000"/>
                        </a:solidFill>
                      </a:endParaRPr>
                    </a:p>
                  </a:txBody>
                  <a:tcPr marT="91425" marB="91425" marR="91425" marL="91425">
                    <a:solidFill>
                      <a:srgbClr val="CFE2F3"/>
                    </a:solidFill>
                  </a:tcPr>
                </a:tc>
                <a:tc>
                  <a:txBody>
                    <a:bodyPr/>
                    <a:lstStyle/>
                    <a:p>
                      <a:pPr indent="0" lvl="0" marL="0" rtl="0" algn="ctr">
                        <a:spcBef>
                          <a:spcPts val="0"/>
                        </a:spcBef>
                        <a:spcAft>
                          <a:spcPts val="0"/>
                        </a:spcAft>
                        <a:buNone/>
                      </a:pPr>
                      <a:r>
                        <a:rPr lang="fr" sz="1100"/>
                        <a:t>16.2</a:t>
                      </a:r>
                      <a:r>
                        <a:rPr lang="fr" sz="1100">
                          <a:solidFill>
                            <a:schemeClr val="dk1"/>
                          </a:solidFill>
                        </a:rPr>
                        <a:t>→14</a:t>
                      </a:r>
                      <a:endParaRPr sz="1100"/>
                    </a:p>
                  </a:txBody>
                  <a:tcPr marT="91425" marB="91425" marR="91425" marL="91425">
                    <a:solidFill>
                      <a:srgbClr val="CFE2F3"/>
                    </a:solidFill>
                  </a:tcPr>
                </a:tc>
                <a:tc>
                  <a:txBody>
                    <a:bodyPr/>
                    <a:lstStyle/>
                    <a:p>
                      <a:pPr indent="0" lvl="0" marL="0" rtl="0" algn="ctr">
                        <a:spcBef>
                          <a:spcPts val="0"/>
                        </a:spcBef>
                        <a:spcAft>
                          <a:spcPts val="0"/>
                        </a:spcAft>
                        <a:buNone/>
                      </a:pPr>
                      <a:r>
                        <a:rPr lang="fr" sz="900">
                          <a:solidFill>
                            <a:schemeClr val="dk1"/>
                          </a:solidFill>
                        </a:rPr>
                        <a:t>13</a:t>
                      </a:r>
                      <a:r>
                        <a:rPr lang="fr" sz="900">
                          <a:solidFill>
                            <a:schemeClr val="dk1"/>
                          </a:solidFill>
                        </a:rPr>
                        <a:t>σ</a:t>
                      </a:r>
                      <a:r>
                        <a:rPr baseline="30000" lang="fr" sz="900">
                          <a:solidFill>
                            <a:schemeClr val="dk1"/>
                          </a:solidFill>
                        </a:rPr>
                        <a:t>Z</a:t>
                      </a:r>
                      <a:r>
                        <a:rPr lang="fr" sz="900">
                          <a:solidFill>
                            <a:schemeClr val="dk1"/>
                          </a:solidFill>
                        </a:rPr>
                        <a:t>|13σ</a:t>
                      </a:r>
                      <a:r>
                        <a:rPr baseline="30000" lang="fr" sz="900">
                          <a:solidFill>
                            <a:schemeClr val="dk1"/>
                          </a:solidFill>
                        </a:rPr>
                        <a:t>tt</a:t>
                      </a:r>
                      <a:endParaRPr sz="1100"/>
                    </a:p>
                  </a:txBody>
                  <a:tcPr marT="91425" marB="91425" marR="91425" marL="91425">
                    <a:solidFill>
                      <a:srgbClr val="CFE2F3"/>
                    </a:solidFill>
                  </a:tcPr>
                </a:tc>
                <a:tc>
                  <a:txBody>
                    <a:bodyPr/>
                    <a:lstStyle/>
                    <a:p>
                      <a:pPr indent="0" lvl="0" marL="0" rtl="0" algn="ctr">
                        <a:spcBef>
                          <a:spcPts val="0"/>
                        </a:spcBef>
                        <a:spcAft>
                          <a:spcPts val="0"/>
                        </a:spcAft>
                        <a:buNone/>
                      </a:pPr>
                      <a:r>
                        <a:rPr lang="fr" sz="1100"/>
                        <a:t>H</a:t>
                      </a:r>
                      <a:endParaRPr sz="1100"/>
                    </a:p>
                  </a:txBody>
                  <a:tcPr marT="91425" marB="91425" marR="91425" marL="91425">
                    <a:solidFill>
                      <a:srgbClr val="CFE2F3"/>
                    </a:solidFill>
                  </a:tcPr>
                </a:tc>
              </a:tr>
              <a:tr h="265025">
                <a:tc>
                  <a:txBody>
                    <a:bodyPr/>
                    <a:lstStyle/>
                    <a:p>
                      <a:pPr indent="0" lvl="0" marL="0" rtl="0" algn="l">
                        <a:spcBef>
                          <a:spcPts val="0"/>
                        </a:spcBef>
                        <a:spcAft>
                          <a:spcPts val="0"/>
                        </a:spcAft>
                        <a:buClr>
                          <a:srgbClr val="000000"/>
                        </a:buClr>
                        <a:buSzPts val="1100"/>
                        <a:buFont typeface="Arial"/>
                        <a:buNone/>
                      </a:pPr>
                      <a:r>
                        <a:rPr lang="fr" sz="1100"/>
                        <a:t>QC0L.</a:t>
                      </a:r>
                      <a:r>
                        <a:rPr b="1" lang="fr" sz="1100"/>
                        <a:t>V</a:t>
                      </a:r>
                      <a:endParaRPr b="1" sz="1100">
                        <a:solidFill>
                          <a:srgbClr val="000000"/>
                        </a:solidFill>
                      </a:endParaRPr>
                    </a:p>
                  </a:txBody>
                  <a:tcPr marT="91425" marB="91425" marR="91425" marL="91425">
                    <a:lnB cap="flat" cmpd="sng" w="9525">
                      <a:solidFill>
                        <a:srgbClr val="9E9E9E"/>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fr" sz="1100">
                          <a:solidFill>
                            <a:srgbClr val="000000"/>
                          </a:solidFill>
                        </a:rPr>
                        <a:t>-</a:t>
                      </a:r>
                      <a:r>
                        <a:rPr lang="fr" sz="1100"/>
                        <a:t>23.35</a:t>
                      </a:r>
                      <a:endParaRPr sz="1100">
                        <a:solidFill>
                          <a:srgbClr val="000000"/>
                        </a:solidFill>
                      </a:endParaRPr>
                    </a:p>
                  </a:txBody>
                  <a:tcPr marT="91425" marB="91425" marR="91425" marL="91425">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1100"/>
                        <a:t>8</a:t>
                      </a:r>
                      <a:endParaRPr sz="1100"/>
                    </a:p>
                  </a:txBody>
                  <a:tcPr marT="91425" marB="91425" marR="91425" marL="91425">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850">
                          <a:solidFill>
                            <a:schemeClr val="dk1"/>
                          </a:solidFill>
                        </a:rPr>
                        <a:t>81</a:t>
                      </a:r>
                      <a:r>
                        <a:rPr lang="fr" sz="850">
                          <a:solidFill>
                            <a:schemeClr val="dk1"/>
                          </a:solidFill>
                        </a:rPr>
                        <a:t>σ</a:t>
                      </a:r>
                      <a:r>
                        <a:rPr baseline="30000" lang="fr" sz="850">
                          <a:solidFill>
                            <a:schemeClr val="dk1"/>
                          </a:solidFill>
                        </a:rPr>
                        <a:t>Z</a:t>
                      </a:r>
                      <a:r>
                        <a:rPr lang="fr" sz="850">
                          <a:solidFill>
                            <a:schemeClr val="dk1"/>
                          </a:solidFill>
                        </a:rPr>
                        <a:t>|139σ</a:t>
                      </a:r>
                      <a:r>
                        <a:rPr baseline="30000" lang="fr" sz="850">
                          <a:solidFill>
                            <a:schemeClr val="dk1"/>
                          </a:solidFill>
                        </a:rPr>
                        <a:t>tt</a:t>
                      </a:r>
                      <a:endParaRPr sz="850"/>
                    </a:p>
                  </a:txBody>
                  <a:tcPr marT="91425" marB="91425" marR="91425" marL="91425">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1100"/>
                        <a:t>V</a:t>
                      </a:r>
                      <a:endParaRPr sz="1100"/>
                    </a:p>
                  </a:txBody>
                  <a:tcPr marT="91425" marB="91425" marR="91425" marL="91425">
                    <a:lnB cap="flat" cmpd="sng" w="9525">
                      <a:solidFill>
                        <a:srgbClr val="9E9E9E"/>
                      </a:solidFill>
                      <a:prstDash val="solid"/>
                      <a:round/>
                      <a:headEnd len="sm" w="sm" type="none"/>
                      <a:tailEnd len="sm" w="sm" type="none"/>
                    </a:lnB>
                    <a:solidFill>
                      <a:srgbClr val="EAD1DC"/>
                    </a:solidFill>
                  </a:tcPr>
                </a:tc>
              </a:tr>
              <a:tr h="265025">
                <a:tc>
                  <a:txBody>
                    <a:bodyPr/>
                    <a:lstStyle/>
                    <a:p>
                      <a:pPr indent="0" lvl="0" marL="0" rtl="0" algn="l">
                        <a:spcBef>
                          <a:spcPts val="0"/>
                        </a:spcBef>
                        <a:spcAft>
                          <a:spcPts val="0"/>
                        </a:spcAft>
                        <a:buNone/>
                      </a:pPr>
                      <a:r>
                        <a:rPr lang="fr" sz="1000"/>
                        <a:t>PQC2LE</a:t>
                      </a:r>
                      <a:r>
                        <a:rPr lang="fr" sz="1000">
                          <a:solidFill>
                            <a:srgbClr val="000000"/>
                          </a:solidFill>
                        </a:rPr>
                        <a:t>.</a:t>
                      </a:r>
                      <a:r>
                        <a:rPr b="1" lang="fr" sz="1000"/>
                        <a:t>H</a:t>
                      </a:r>
                      <a:endParaRPr b="1" sz="10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solidFill>
                            <a:srgbClr val="000000"/>
                          </a:solidFill>
                        </a:rPr>
                        <a:t>-8.</a:t>
                      </a:r>
                      <a:r>
                        <a:rPr lang="fr" sz="1100"/>
                        <a:t>45</a:t>
                      </a:r>
                      <a:endParaRPr sz="11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16→9.1</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900">
                          <a:solidFill>
                            <a:schemeClr val="dk1"/>
                          </a:solidFill>
                        </a:rPr>
                        <a:t>13</a:t>
                      </a:r>
                      <a:r>
                        <a:rPr lang="fr" sz="900">
                          <a:solidFill>
                            <a:schemeClr val="dk1"/>
                          </a:solidFill>
                        </a:rPr>
                        <a:t>σ</a:t>
                      </a:r>
                      <a:r>
                        <a:rPr baseline="30000" lang="fr" sz="900">
                          <a:solidFill>
                            <a:schemeClr val="dk1"/>
                          </a:solidFill>
                        </a:rPr>
                        <a:t>Z</a:t>
                      </a:r>
                      <a:r>
                        <a:rPr lang="fr" sz="900">
                          <a:solidFill>
                            <a:schemeClr val="dk1"/>
                          </a:solidFill>
                        </a:rPr>
                        <a:t>|13σ</a:t>
                      </a:r>
                      <a:r>
                        <a:rPr baseline="30000" lang="fr" sz="900">
                          <a:solidFill>
                            <a:schemeClr val="dk1"/>
                          </a:solidFill>
                        </a:rPr>
                        <a:t>tt</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H</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265025">
                <a:tc>
                  <a:txBody>
                    <a:bodyPr/>
                    <a:lstStyle/>
                    <a:p>
                      <a:pPr indent="0" lvl="0" marL="0" rtl="0" algn="l">
                        <a:spcBef>
                          <a:spcPts val="0"/>
                        </a:spcBef>
                        <a:spcAft>
                          <a:spcPts val="0"/>
                        </a:spcAft>
                        <a:buNone/>
                      </a:pPr>
                      <a:r>
                        <a:rPr lang="fr" sz="1000">
                          <a:solidFill>
                            <a:srgbClr val="000000"/>
                          </a:solidFill>
                        </a:rPr>
                        <a:t>PQC2LE.</a:t>
                      </a:r>
                      <a:r>
                        <a:rPr b="1" lang="fr" sz="1000"/>
                        <a:t>V</a:t>
                      </a:r>
                      <a:endParaRPr b="1" sz="10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1100">
                          <a:solidFill>
                            <a:srgbClr val="000000"/>
                          </a:solidFill>
                        </a:rPr>
                        <a:t>-8.</a:t>
                      </a:r>
                      <a:r>
                        <a:rPr lang="fr" sz="1100"/>
                        <a:t>55</a:t>
                      </a:r>
                      <a:endParaRPr sz="11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1100"/>
                        <a:t>8</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900">
                          <a:solidFill>
                            <a:schemeClr val="dk1"/>
                          </a:solidFill>
                        </a:rPr>
                        <a:t>83σ</a:t>
                      </a:r>
                      <a:r>
                        <a:rPr baseline="30000" lang="fr" sz="900">
                          <a:solidFill>
                            <a:schemeClr val="dk1"/>
                          </a:solidFill>
                        </a:rPr>
                        <a:t>Z</a:t>
                      </a:r>
                      <a:r>
                        <a:rPr lang="fr" sz="900">
                          <a:solidFill>
                            <a:schemeClr val="dk1"/>
                          </a:solidFill>
                        </a:rPr>
                        <a:t>|111σ</a:t>
                      </a:r>
                      <a:r>
                        <a:rPr baseline="30000" lang="fr" sz="900">
                          <a:solidFill>
                            <a:schemeClr val="dk1"/>
                          </a:solidFill>
                        </a:rPr>
                        <a:t>tt</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fr" sz="1100"/>
                        <a:t>V</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r>
              <a:tr h="265025">
                <a:tc>
                  <a:txBody>
                    <a:bodyPr/>
                    <a:lstStyle/>
                    <a:p>
                      <a:pPr indent="0" lvl="0" marL="0" rtl="0" algn="l">
                        <a:spcBef>
                          <a:spcPts val="0"/>
                        </a:spcBef>
                        <a:spcAft>
                          <a:spcPts val="0"/>
                        </a:spcAft>
                        <a:buNone/>
                      </a:pPr>
                      <a:r>
                        <a:rPr lang="fr" sz="1000"/>
                        <a:t>MSK.QC2L</a:t>
                      </a:r>
                      <a:endParaRPr sz="10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solidFill>
                            <a:srgbClr val="000000"/>
                          </a:solidFill>
                        </a:rPr>
                        <a:t>-5.5</a:t>
                      </a:r>
                      <a:r>
                        <a:rPr lang="fr" sz="1100"/>
                        <a:t>8</a:t>
                      </a:r>
                      <a:endParaRPr sz="11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t>R = 15</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900">
                          <a:solidFill>
                            <a:schemeClr val="dk1"/>
                          </a:solidFill>
                        </a:rPr>
                        <a:t>20</a:t>
                      </a:r>
                      <a:r>
                        <a:rPr lang="fr" sz="900">
                          <a:solidFill>
                            <a:schemeClr val="dk1"/>
                          </a:solidFill>
                        </a:rPr>
                        <a:t>σ</a:t>
                      </a:r>
                      <a:r>
                        <a:rPr baseline="30000" lang="fr" sz="900">
                          <a:solidFill>
                            <a:schemeClr val="dk1"/>
                          </a:solidFill>
                        </a:rPr>
                        <a:t>Z</a:t>
                      </a:r>
                      <a:r>
                        <a:rPr lang="fr" sz="900">
                          <a:solidFill>
                            <a:schemeClr val="dk1"/>
                          </a:solidFill>
                        </a:rPr>
                        <a:t>|38σ</a:t>
                      </a:r>
                      <a:r>
                        <a:rPr baseline="30000" lang="fr" sz="900">
                          <a:solidFill>
                            <a:schemeClr val="dk1"/>
                          </a:solidFill>
                        </a:rPr>
                        <a:t>tt</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t>H&amp;V</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r h="361150">
                <a:tc>
                  <a:txBody>
                    <a:bodyPr/>
                    <a:lstStyle/>
                    <a:p>
                      <a:pPr indent="0" lvl="0" marL="0" rtl="0" algn="l">
                        <a:spcBef>
                          <a:spcPts val="0"/>
                        </a:spcBef>
                        <a:spcAft>
                          <a:spcPts val="0"/>
                        </a:spcAft>
                        <a:buNone/>
                      </a:pPr>
                      <a:r>
                        <a:rPr lang="fr" sz="1000"/>
                        <a:t>MSK.QC1L</a:t>
                      </a:r>
                      <a:endParaRPr sz="10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solidFill>
                            <a:srgbClr val="000000"/>
                          </a:solidFill>
                        </a:rPr>
                        <a:t>-2.1</a:t>
                      </a:r>
                      <a:r>
                        <a:rPr lang="fr" sz="1100"/>
                        <a:t>0</a:t>
                      </a:r>
                      <a:endParaRPr sz="1100">
                        <a:solidFill>
                          <a:srgbClr val="00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t>7</a:t>
                      </a:r>
                      <a:endParaRPr sz="9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Clr>
                          <a:schemeClr val="dk1"/>
                        </a:buClr>
                        <a:buSzPts val="1100"/>
                        <a:buFont typeface="Arial"/>
                        <a:buNone/>
                      </a:pPr>
                      <a:r>
                        <a:rPr lang="fr" sz="900">
                          <a:solidFill>
                            <a:schemeClr val="dk1"/>
                          </a:solidFill>
                        </a:rPr>
                        <a:t>41σ</a:t>
                      </a:r>
                      <a:r>
                        <a:rPr baseline="30000" lang="fr" sz="900">
                          <a:solidFill>
                            <a:schemeClr val="dk1"/>
                          </a:solidFill>
                        </a:rPr>
                        <a:t>Z</a:t>
                      </a:r>
                      <a:r>
                        <a:rPr lang="fr" sz="900">
                          <a:solidFill>
                            <a:schemeClr val="dk1"/>
                          </a:solidFill>
                        </a:rPr>
                        <a:t>|70σ</a:t>
                      </a:r>
                      <a:r>
                        <a:rPr baseline="30000" lang="fr" sz="900">
                          <a:solidFill>
                            <a:schemeClr val="dk1"/>
                          </a:solidFill>
                        </a:rPr>
                        <a:t>tt</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fr" sz="1100"/>
                        <a:t>H</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bl>
          </a:graphicData>
        </a:graphic>
      </p:graphicFrame>
      <p:pic>
        <p:nvPicPr>
          <p:cNvPr id="158" name="Google Shape;158;p20"/>
          <p:cNvPicPr preferRelativeResize="0"/>
          <p:nvPr/>
        </p:nvPicPr>
        <p:blipFill>
          <a:blip r:embed="rId3">
            <a:alphaModFix/>
          </a:blip>
          <a:stretch>
            <a:fillRect/>
          </a:stretch>
        </p:blipFill>
        <p:spPr>
          <a:xfrm>
            <a:off x="4331525" y="802200"/>
            <a:ext cx="4263775" cy="343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p:nvPr/>
        </p:nvSpPr>
        <p:spPr>
          <a:xfrm>
            <a:off x="118400" y="1096200"/>
            <a:ext cx="4419000" cy="37929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4567113" y="1096200"/>
            <a:ext cx="4419000" cy="37929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1"/>
          <p:cNvPicPr preferRelativeResize="0"/>
          <p:nvPr/>
        </p:nvPicPr>
        <p:blipFill>
          <a:blip r:embed="rId3">
            <a:alphaModFix/>
          </a:blip>
          <a:stretch>
            <a:fillRect/>
          </a:stretch>
        </p:blipFill>
        <p:spPr>
          <a:xfrm>
            <a:off x="157987" y="1096200"/>
            <a:ext cx="4339826" cy="3497199"/>
          </a:xfrm>
          <a:prstGeom prst="rect">
            <a:avLst/>
          </a:prstGeom>
          <a:noFill/>
          <a:ln>
            <a:noFill/>
          </a:ln>
        </p:spPr>
      </p:pic>
      <p:sp>
        <p:nvSpPr>
          <p:cNvPr id="166" name="Google Shape;166;p21"/>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t>Synchrotron radiation collimation (V22 &amp; V23)</a:t>
            </a:r>
            <a:endParaRPr/>
          </a:p>
        </p:txBody>
      </p:sp>
      <p:sp>
        <p:nvSpPr>
          <p:cNvPr id="167" name="Google Shape;167;p21"/>
          <p:cNvSpPr txBox="1"/>
          <p:nvPr/>
        </p:nvSpPr>
        <p:spPr>
          <a:xfrm>
            <a:off x="1590650" y="4703625"/>
            <a:ext cx="1474500" cy="394200"/>
          </a:xfrm>
          <a:prstGeom prst="rect">
            <a:avLst/>
          </a:prstGeom>
          <a:solidFill>
            <a:schemeClr val="lt1"/>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V22 lattice</a:t>
            </a:r>
            <a:endParaRPr/>
          </a:p>
        </p:txBody>
      </p:sp>
      <p:sp>
        <p:nvSpPr>
          <p:cNvPr id="168" name="Google Shape;168;p21"/>
          <p:cNvSpPr txBox="1"/>
          <p:nvPr/>
        </p:nvSpPr>
        <p:spPr>
          <a:xfrm>
            <a:off x="6039363" y="4703625"/>
            <a:ext cx="1474500" cy="394200"/>
          </a:xfrm>
          <a:prstGeom prst="rect">
            <a:avLst/>
          </a:prstGeom>
          <a:solidFill>
            <a:schemeClr val="lt1"/>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V23 lattice</a:t>
            </a:r>
            <a:endParaRPr/>
          </a:p>
        </p:txBody>
      </p:sp>
      <p:sp>
        <p:nvSpPr>
          <p:cNvPr id="169" name="Google Shape;169;p21"/>
          <p:cNvSpPr txBox="1"/>
          <p:nvPr/>
        </p:nvSpPr>
        <p:spPr>
          <a:xfrm>
            <a:off x="311700" y="7269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t>Aperture bottleneck at 14.4 σ</a:t>
            </a:r>
            <a:r>
              <a:rPr baseline="-25000" lang="fr" sz="1200"/>
              <a:t>x</a:t>
            </a:r>
            <a:r>
              <a:rPr lang="fr" sz="1200"/>
              <a:t> in BWL</a:t>
            </a:r>
            <a:r>
              <a:rPr lang="fr" sz="1200">
                <a:solidFill>
                  <a:srgbClr val="FF0000"/>
                </a:solidFill>
              </a:rPr>
              <a:t>*</a:t>
            </a:r>
            <a:r>
              <a:rPr lang="fr" sz="1200"/>
              <a:t> or QC2L,</a:t>
            </a:r>
            <a:r>
              <a:rPr lang="fr" sz="1200"/>
              <a:t> primary and secondary halo collimators set to 11 and 13 </a:t>
            </a:r>
            <a:r>
              <a:rPr lang="fr" sz="1200">
                <a:solidFill>
                  <a:schemeClr val="dk1"/>
                </a:solidFill>
              </a:rPr>
              <a:t>σ</a:t>
            </a:r>
            <a:r>
              <a:rPr baseline="-25000" lang="fr" sz="1200">
                <a:solidFill>
                  <a:schemeClr val="dk1"/>
                </a:solidFill>
              </a:rPr>
              <a:t>x </a:t>
            </a:r>
            <a:r>
              <a:rPr lang="fr" sz="1200"/>
              <a:t>respectively.</a:t>
            </a:r>
            <a:endParaRPr sz="1200"/>
          </a:p>
        </p:txBody>
      </p:sp>
      <p:pic>
        <p:nvPicPr>
          <p:cNvPr id="170" name="Google Shape;170;p21"/>
          <p:cNvPicPr preferRelativeResize="0"/>
          <p:nvPr/>
        </p:nvPicPr>
        <p:blipFill>
          <a:blip r:embed="rId4">
            <a:alphaModFix/>
          </a:blip>
          <a:stretch>
            <a:fillRect/>
          </a:stretch>
        </p:blipFill>
        <p:spPr>
          <a:xfrm>
            <a:off x="4606700" y="1096212"/>
            <a:ext cx="4339848" cy="34971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p:nvPr/>
        </p:nvSpPr>
        <p:spPr>
          <a:xfrm>
            <a:off x="118400" y="1096200"/>
            <a:ext cx="4419000" cy="37929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4567113" y="1096200"/>
            <a:ext cx="4419000" cy="37929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txBox="1"/>
          <p:nvPr>
            <p:ph type="title"/>
          </p:nvPr>
        </p:nvSpPr>
        <p:spPr>
          <a:xfrm>
            <a:off x="311700" y="27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fr"/>
              <a:t>Synchrotron radiation collimation (V23 &amp; HFD69)</a:t>
            </a:r>
            <a:endParaRPr/>
          </a:p>
          <a:p>
            <a:pPr indent="0" lvl="0" marL="0" rtl="0" algn="l">
              <a:spcBef>
                <a:spcPts val="0"/>
              </a:spcBef>
              <a:spcAft>
                <a:spcPts val="0"/>
              </a:spcAft>
              <a:buNone/>
            </a:pPr>
            <a:r>
              <a:t/>
            </a:r>
            <a:endParaRPr/>
          </a:p>
        </p:txBody>
      </p:sp>
      <p:sp>
        <p:nvSpPr>
          <p:cNvPr id="178" name="Google Shape;178;p22"/>
          <p:cNvSpPr txBox="1"/>
          <p:nvPr/>
        </p:nvSpPr>
        <p:spPr>
          <a:xfrm>
            <a:off x="1590650" y="4703625"/>
            <a:ext cx="1474500" cy="394200"/>
          </a:xfrm>
          <a:prstGeom prst="rect">
            <a:avLst/>
          </a:prstGeom>
          <a:solidFill>
            <a:schemeClr val="lt1"/>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V23 lattice</a:t>
            </a:r>
            <a:endParaRPr/>
          </a:p>
        </p:txBody>
      </p:sp>
      <p:sp>
        <p:nvSpPr>
          <p:cNvPr id="179" name="Google Shape;179;p22"/>
          <p:cNvSpPr txBox="1"/>
          <p:nvPr/>
        </p:nvSpPr>
        <p:spPr>
          <a:xfrm>
            <a:off x="6039363" y="4703625"/>
            <a:ext cx="1474500" cy="394200"/>
          </a:xfrm>
          <a:prstGeom prst="rect">
            <a:avLst/>
          </a:prstGeom>
          <a:solidFill>
            <a:schemeClr val="lt1"/>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HFD </a:t>
            </a:r>
            <a:r>
              <a:rPr lang="fr"/>
              <a:t>lattice</a:t>
            </a:r>
            <a:endParaRPr/>
          </a:p>
        </p:txBody>
      </p:sp>
      <p:sp>
        <p:nvSpPr>
          <p:cNvPr id="180" name="Google Shape;180;p22"/>
          <p:cNvSpPr txBox="1"/>
          <p:nvPr/>
        </p:nvSpPr>
        <p:spPr>
          <a:xfrm>
            <a:off x="311700" y="7269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t>Same </a:t>
            </a:r>
            <a:r>
              <a:rPr lang="fr" sz="1200"/>
              <a:t>primary and secondary halo collimators as in V23 (</a:t>
            </a:r>
            <a:r>
              <a:rPr lang="fr" sz="1200">
                <a:solidFill>
                  <a:schemeClr val="dk1"/>
                </a:solidFill>
              </a:rPr>
              <a:t>11 and 13 σ</a:t>
            </a:r>
            <a:r>
              <a:rPr baseline="-25000" lang="fr" sz="1200">
                <a:solidFill>
                  <a:schemeClr val="dk1"/>
                </a:solidFill>
              </a:rPr>
              <a:t>x</a:t>
            </a:r>
            <a:r>
              <a:rPr lang="fr" sz="1200"/>
              <a:t>) for comparison.</a:t>
            </a:r>
            <a:endParaRPr sz="1200"/>
          </a:p>
        </p:txBody>
      </p:sp>
      <p:pic>
        <p:nvPicPr>
          <p:cNvPr id="181" name="Google Shape;181;p22"/>
          <p:cNvPicPr preferRelativeResize="0"/>
          <p:nvPr/>
        </p:nvPicPr>
        <p:blipFill>
          <a:blip r:embed="rId3">
            <a:alphaModFix/>
          </a:blip>
          <a:stretch>
            <a:fillRect/>
          </a:stretch>
        </p:blipFill>
        <p:spPr>
          <a:xfrm>
            <a:off x="157975" y="1095354"/>
            <a:ext cx="4339848" cy="3497184"/>
          </a:xfrm>
          <a:prstGeom prst="rect">
            <a:avLst/>
          </a:prstGeom>
          <a:noFill/>
          <a:ln>
            <a:noFill/>
          </a:ln>
        </p:spPr>
      </p:pic>
      <p:pic>
        <p:nvPicPr>
          <p:cNvPr id="182" name="Google Shape;182;p22"/>
          <p:cNvPicPr preferRelativeResize="0"/>
          <p:nvPr/>
        </p:nvPicPr>
        <p:blipFill>
          <a:blip r:embed="rId4">
            <a:alphaModFix/>
          </a:blip>
          <a:stretch>
            <a:fillRect/>
          </a:stretch>
        </p:blipFill>
        <p:spPr>
          <a:xfrm>
            <a:off x="4606700" y="1093237"/>
            <a:ext cx="4339850" cy="350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