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57" r:id="rId3"/>
    <p:sldId id="1280" r:id="rId4"/>
    <p:sldId id="1275" r:id="rId5"/>
    <p:sldId id="1319" r:id="rId6"/>
    <p:sldId id="1281" r:id="rId7"/>
    <p:sldId id="380" r:id="rId8"/>
    <p:sldId id="385" r:id="rId9"/>
    <p:sldId id="1283" r:id="rId10"/>
    <p:sldId id="1274" r:id="rId11"/>
    <p:sldId id="1257" r:id="rId12"/>
    <p:sldId id="1258" r:id="rId13"/>
    <p:sldId id="1260" r:id="rId14"/>
    <p:sldId id="1320" r:id="rId15"/>
    <p:sldId id="1261" r:id="rId16"/>
    <p:sldId id="1266" r:id="rId17"/>
    <p:sldId id="1267" r:id="rId18"/>
    <p:sldId id="1268" r:id="rId19"/>
    <p:sldId id="1306" r:id="rId20"/>
    <p:sldId id="1308" r:id="rId21"/>
    <p:sldId id="1314" r:id="rId22"/>
    <p:sldId id="1298" r:id="rId23"/>
    <p:sldId id="1296" r:id="rId24"/>
    <p:sldId id="1287" r:id="rId25"/>
    <p:sldId id="1272" r:id="rId26"/>
    <p:sldId id="1318" r:id="rId27"/>
    <p:sldId id="1259" r:id="rId28"/>
    <p:sldId id="1278" r:id="rId29"/>
    <p:sldId id="1279" r:id="rId30"/>
    <p:sldId id="1316" r:id="rId31"/>
    <p:sldId id="1264" r:id="rId32"/>
    <p:sldId id="366" r:id="rId33"/>
    <p:sldId id="326" r:id="rId34"/>
    <p:sldId id="290" r:id="rId35"/>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3399"/>
    <a:srgbClr val="CC3300"/>
    <a:srgbClr val="660033"/>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4" autoAdjust="0"/>
    <p:restoredTop sz="92427" autoAdjust="0"/>
  </p:normalViewPr>
  <p:slideViewPr>
    <p:cSldViewPr>
      <p:cViewPr varScale="1">
        <p:scale>
          <a:sx n="97" d="100"/>
          <a:sy n="97" d="100"/>
        </p:scale>
        <p:origin x="420" y="72"/>
      </p:cViewPr>
      <p:guideLst>
        <p:guide orient="horz" pos="1620"/>
        <p:guide pos="2880"/>
      </p:guideLst>
    </p:cSldViewPr>
  </p:slideViewPr>
  <p:notesTextViewPr>
    <p:cViewPr>
      <p:scale>
        <a:sx n="3" d="2"/>
        <a:sy n="3" d="2"/>
      </p:scale>
      <p:origin x="0" y="0"/>
    </p:cViewPr>
  </p:notesTextViewPr>
  <p:sorterViewPr>
    <p:cViewPr>
      <p:scale>
        <a:sx n="100" d="100"/>
        <a:sy n="100" d="100"/>
      </p:scale>
      <p:origin x="0" y="-5636"/>
    </p:cViewPr>
  </p:sorterViewPr>
  <p:notesViewPr>
    <p:cSldViewPr>
      <p:cViewPr varScale="1">
        <p:scale>
          <a:sx n="68" d="100"/>
          <a:sy n="68" d="100"/>
        </p:scale>
        <p:origin x="3082" y="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F127EDA-0B98-4B03-A5FA-37FEB3096D68}" type="datetimeFigureOut">
              <a:rPr lang="en-US" smtClean="0"/>
              <a:t>11/16/2023</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89DAF8DE-5783-4ED3-9CBA-38257E88787D}" type="slidenum">
              <a:rPr lang="en-US" smtClean="0"/>
              <a:t>‹#›</a:t>
            </a:fld>
            <a:endParaRPr lang="en-US"/>
          </a:p>
        </p:txBody>
      </p:sp>
    </p:spTree>
    <p:extLst>
      <p:ext uri="{BB962C8B-B14F-4D97-AF65-F5344CB8AC3E}">
        <p14:creationId xmlns:p14="http://schemas.microsoft.com/office/powerpoint/2010/main" val="1665069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AF8DE-5783-4ED3-9CBA-38257E88787D}" type="slidenum">
              <a:rPr lang="en-US" smtClean="0"/>
              <a:t>1</a:t>
            </a:fld>
            <a:endParaRPr lang="en-US"/>
          </a:p>
        </p:txBody>
      </p:sp>
    </p:spTree>
    <p:extLst>
      <p:ext uri="{BB962C8B-B14F-4D97-AF65-F5344CB8AC3E}">
        <p14:creationId xmlns:p14="http://schemas.microsoft.com/office/powerpoint/2010/main" val="2607069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AF8DE-5783-4ED3-9CBA-38257E88787D}" type="slidenum">
              <a:rPr lang="en-US" smtClean="0"/>
              <a:t>2</a:t>
            </a:fld>
            <a:endParaRPr lang="en-US"/>
          </a:p>
        </p:txBody>
      </p:sp>
    </p:spTree>
    <p:extLst>
      <p:ext uri="{BB962C8B-B14F-4D97-AF65-F5344CB8AC3E}">
        <p14:creationId xmlns:p14="http://schemas.microsoft.com/office/powerpoint/2010/main" val="265766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AF8DE-5783-4ED3-9CBA-38257E88787D}" type="slidenum">
              <a:rPr lang="en-US" smtClean="0"/>
              <a:t>4</a:t>
            </a:fld>
            <a:endParaRPr lang="en-US"/>
          </a:p>
        </p:txBody>
      </p:sp>
    </p:spTree>
    <p:extLst>
      <p:ext uri="{BB962C8B-B14F-4D97-AF65-F5344CB8AC3E}">
        <p14:creationId xmlns:p14="http://schemas.microsoft.com/office/powerpoint/2010/main" val="222435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AF8DE-5783-4ED3-9CBA-38257E88787D}" type="slidenum">
              <a:rPr lang="en-US" smtClean="0"/>
              <a:t>18</a:t>
            </a:fld>
            <a:endParaRPr lang="en-US"/>
          </a:p>
        </p:txBody>
      </p:sp>
    </p:spTree>
    <p:extLst>
      <p:ext uri="{BB962C8B-B14F-4D97-AF65-F5344CB8AC3E}">
        <p14:creationId xmlns:p14="http://schemas.microsoft.com/office/powerpoint/2010/main" val="2203460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9648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a:t>A. Novokhatski 11/16/23</a:t>
            </a:r>
          </a:p>
        </p:txBody>
      </p:sp>
      <p:sp>
        <p:nvSpPr>
          <p:cNvPr id="6" name="Slide Number Placeholder 5"/>
          <p:cNvSpPr>
            <a:spLocks noGrp="1"/>
          </p:cNvSpPr>
          <p:nvPr>
            <p:ph type="sldNum" sz="quarter" idx="12"/>
          </p:nvPr>
        </p:nvSpPr>
        <p:spPr/>
        <p:txBody>
          <a:bodyPr/>
          <a:lstStyle/>
          <a:p>
            <a:fld id="{C72C238C-4CEF-47BA-846C-2F4CF74A487D}" type="slidenum">
              <a:rPr lang="en-US" smtClean="0"/>
              <a:t>‹#›</a:t>
            </a:fld>
            <a:endParaRPr lang="en-US"/>
          </a:p>
        </p:txBody>
      </p:sp>
    </p:spTree>
    <p:extLst>
      <p:ext uri="{BB962C8B-B14F-4D97-AF65-F5344CB8AC3E}">
        <p14:creationId xmlns:p14="http://schemas.microsoft.com/office/powerpoint/2010/main" val="1238838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 Novokhatski 11/16/23</a:t>
            </a:r>
          </a:p>
        </p:txBody>
      </p:sp>
      <p:sp>
        <p:nvSpPr>
          <p:cNvPr id="5" name="Slide Number Placeholder 4"/>
          <p:cNvSpPr>
            <a:spLocks noGrp="1"/>
          </p:cNvSpPr>
          <p:nvPr>
            <p:ph type="sldNum" sz="quarter" idx="12"/>
          </p:nvPr>
        </p:nvSpPr>
        <p:spPr/>
        <p:txBody>
          <a:bodyPr/>
          <a:lstStyle/>
          <a:p>
            <a:fld id="{C72C238C-4CEF-47BA-846C-2F4CF74A487D}" type="slidenum">
              <a:rPr lang="en-US" smtClean="0"/>
              <a:t>‹#›</a:t>
            </a:fld>
            <a:endParaRPr lang="en-US"/>
          </a:p>
        </p:txBody>
      </p:sp>
    </p:spTree>
    <p:extLst>
      <p:ext uri="{BB962C8B-B14F-4D97-AF65-F5344CB8AC3E}">
        <p14:creationId xmlns:p14="http://schemas.microsoft.com/office/powerpoint/2010/main" val="394153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dirty="0"/>
              <a:t>A. Novokhatski 11/16/23</a:t>
            </a:r>
          </a:p>
        </p:txBody>
      </p:sp>
      <p:sp>
        <p:nvSpPr>
          <p:cNvPr id="4" name="Slide Number Placeholder 3"/>
          <p:cNvSpPr>
            <a:spLocks noGrp="1"/>
          </p:cNvSpPr>
          <p:nvPr>
            <p:ph type="sldNum" sz="quarter" idx="12"/>
          </p:nvPr>
        </p:nvSpPr>
        <p:spPr/>
        <p:txBody>
          <a:bodyPr/>
          <a:lstStyle/>
          <a:p>
            <a:fld id="{C72C238C-4CEF-47BA-846C-2F4CF74A487D}" type="slidenum">
              <a:rPr lang="en-US" smtClean="0"/>
              <a:t>‹#›</a:t>
            </a:fld>
            <a:endParaRPr lang="en-US"/>
          </a:p>
        </p:txBody>
      </p:sp>
    </p:spTree>
    <p:extLst>
      <p:ext uri="{BB962C8B-B14F-4D97-AF65-F5344CB8AC3E}">
        <p14:creationId xmlns:p14="http://schemas.microsoft.com/office/powerpoint/2010/main" val="331420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C72C238C-4CEF-47BA-846C-2F4CF74A487D}" type="slidenum">
              <a:rPr lang="en-US" smtClean="0"/>
              <a:t>‹#›</a:t>
            </a:fld>
            <a:endParaRPr lang="en-US"/>
          </a:p>
        </p:txBody>
      </p:sp>
      <p:sp>
        <p:nvSpPr>
          <p:cNvPr id="4" name="Footer Placeholder 3"/>
          <p:cNvSpPr>
            <a:spLocks noGrp="1"/>
          </p:cNvSpPr>
          <p:nvPr>
            <p:ph type="ftr" sz="quarter" idx="11"/>
          </p:nvPr>
        </p:nvSpPr>
        <p:spPr/>
        <p:txBody>
          <a:bodyPr/>
          <a:lstStyle/>
          <a:p>
            <a:r>
              <a:rPr lang="en-US" dirty="0"/>
              <a:t>A. Novokhatski 12/05/18</a:t>
            </a:r>
          </a:p>
        </p:txBody>
      </p:sp>
    </p:spTree>
    <p:extLst>
      <p:ext uri="{BB962C8B-B14F-4D97-AF65-F5344CB8AC3E}">
        <p14:creationId xmlns:p14="http://schemas.microsoft.com/office/powerpoint/2010/main" val="3014379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085850"/>
            <a:ext cx="3810000" cy="38004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85850"/>
            <a:ext cx="3810000" cy="38004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n-US" altLang="en-US"/>
              <a:t>PEP-II Vacuum  p</a:t>
            </a:r>
            <a:fld id="{BBC46EA4-AFE6-4170-BAB8-B84D0296805C}" type="slidenum">
              <a:rPr lang="en-US" altLang="en-US"/>
              <a:pPr/>
              <a:t>‹#›</a:t>
            </a:fld>
            <a:endParaRPr lang="en-US" altLang="en-US"/>
          </a:p>
        </p:txBody>
      </p:sp>
    </p:spTree>
    <p:extLst>
      <p:ext uri="{BB962C8B-B14F-4D97-AF65-F5344CB8AC3E}">
        <p14:creationId xmlns:p14="http://schemas.microsoft.com/office/powerpoint/2010/main" val="1743521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 y="41950"/>
            <a:ext cx="9067802" cy="701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4627" y="835889"/>
            <a:ext cx="8831879" cy="37932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4495800" y="4794647"/>
            <a:ext cx="6858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72C238C-4CEF-47BA-846C-2F4CF74A487D}" type="slidenum">
              <a:rPr lang="en-US" smtClean="0"/>
              <a:t>‹#›</a:t>
            </a:fld>
            <a:endParaRPr lang="en-US"/>
          </a:p>
        </p:txBody>
      </p:sp>
      <p:pic>
        <p:nvPicPr>
          <p:cNvPr id="1026" name="Picture 2"/>
          <p:cNvPicPr>
            <a:picLocks noChangeArrowheads="1"/>
          </p:cNvPicPr>
          <p:nvPr userDrawn="1"/>
        </p:nvPicPr>
        <p:blipFill>
          <a:blip r:embed="rId8" cstate="print">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224229" y="4762681"/>
            <a:ext cx="743777" cy="26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3"/>
          </p:nvPr>
        </p:nvSpPr>
        <p:spPr>
          <a:xfrm>
            <a:off x="1447800" y="4808891"/>
            <a:ext cx="2514600" cy="273844"/>
          </a:xfrm>
          <a:prstGeom prst="rect">
            <a:avLst/>
          </a:prstGeom>
        </p:spPr>
        <p:txBody>
          <a:bodyPr vert="horz" lIns="91440" tIns="45720" rIns="91440" bIns="45720" rtlCol="0" anchor="ctr"/>
          <a:lstStyle>
            <a:lvl1pPr algn="ctr">
              <a:defRPr sz="1200">
                <a:solidFill>
                  <a:schemeClr val="tx1">
                    <a:tint val="75000"/>
                  </a:schemeClr>
                </a:solidFill>
                <a:latin typeface="Lucida Calligraphy" panose="03010101010101010101" pitchFamily="66" charset="0"/>
              </a:defRPr>
            </a:lvl1pPr>
          </a:lstStyle>
          <a:p>
            <a:r>
              <a:rPr lang="en-US" dirty="0"/>
              <a:t>A. Novokhatski 11/16/23</a:t>
            </a:r>
          </a:p>
        </p:txBody>
      </p:sp>
      <p:pic>
        <p:nvPicPr>
          <p:cNvPr id="3074"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553200" y="4735978"/>
            <a:ext cx="250031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90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Lst>
  <p:hf hdr="0" dt="0"/>
  <p:txStyles>
    <p:titleStyle>
      <a:lvl1pPr algn="ctr" defTabSz="914377" rtl="0" eaLnBrk="1" latinLnBrk="0" hangingPunct="1">
        <a:spcBef>
          <a:spcPct val="0"/>
        </a:spcBef>
        <a:buNone/>
        <a:defRPr sz="3200" kern="1200">
          <a:solidFill>
            <a:srgbClr val="0000CC"/>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1" y="529170"/>
            <a:ext cx="9144000" cy="1102519"/>
          </a:xfrm>
        </p:spPr>
        <p:txBody>
          <a:bodyPr>
            <a:normAutofit fontScale="90000"/>
          </a:bodyPr>
          <a:lstStyle/>
          <a:p>
            <a:r>
              <a:rPr kumimoji="0" lang="en-US" sz="3200" b="1" i="0" u="none" strike="noStrike" kern="1200" cap="none" spc="0" normalizeH="0" baseline="0" noProof="0" dirty="0">
                <a:ln>
                  <a:noFill/>
                </a:ln>
                <a:solidFill>
                  <a:srgbClr val="0000CC"/>
                </a:solidFill>
                <a:effectLst/>
                <a:uLnTx/>
                <a:uFillTx/>
                <a:latin typeface="Californian FB" panose="0207040306080B030204" pitchFamily="18" charset="0"/>
                <a:ea typeface="+mj-ea"/>
                <a:cs typeface="+mj-cs"/>
              </a:rPr>
              <a:t>FCC-</a:t>
            </a:r>
            <a:r>
              <a:rPr kumimoji="0" lang="en-US" sz="3200" b="1" i="0" u="none" strike="noStrike" kern="1200" cap="none" spc="0" normalizeH="0" baseline="0" noProof="0" dirty="0" err="1">
                <a:ln>
                  <a:noFill/>
                </a:ln>
                <a:solidFill>
                  <a:srgbClr val="0000CC"/>
                </a:solidFill>
                <a:effectLst/>
                <a:uLnTx/>
                <a:uFillTx/>
                <a:latin typeface="Californian FB" panose="0207040306080B030204" pitchFamily="18" charset="0"/>
                <a:ea typeface="+mj-ea"/>
                <a:cs typeface="+mj-cs"/>
              </a:rPr>
              <a:t>ee</a:t>
            </a:r>
            <a:r>
              <a:rPr kumimoji="0" lang="en-US" sz="3200" b="1" i="0" u="none" strike="noStrike" kern="1200" cap="none" spc="0" normalizeH="0" baseline="0" noProof="0" dirty="0">
                <a:ln>
                  <a:noFill/>
                </a:ln>
                <a:solidFill>
                  <a:srgbClr val="0000CC"/>
                </a:solidFill>
                <a:effectLst/>
                <a:uLnTx/>
                <a:uFillTx/>
                <a:latin typeface="Californian FB" panose="0207040306080B030204" pitchFamily="18" charset="0"/>
                <a:ea typeface="+mj-ea"/>
                <a:cs typeface="+mj-cs"/>
              </a:rPr>
              <a:t> IR beam </a:t>
            </a:r>
            <a:r>
              <a:rPr lang="en-US" b="1" dirty="0">
                <a:latin typeface="Californian FB" panose="0207040306080B030204" pitchFamily="18" charset="0"/>
              </a:rPr>
              <a:t>chamber development and heat load due to electromagnetic fields excited by the beam </a:t>
            </a:r>
            <a:endParaRPr lang="en-US" dirty="0">
              <a:latin typeface="Californian FB" panose="0207040306080B030204" pitchFamily="18" charset="0"/>
            </a:endParaRPr>
          </a:p>
        </p:txBody>
      </p:sp>
      <p:sp>
        <p:nvSpPr>
          <p:cNvPr id="3" name="Subtitle 2"/>
          <p:cNvSpPr>
            <a:spLocks noGrp="1"/>
          </p:cNvSpPr>
          <p:nvPr>
            <p:ph type="subTitle" idx="1"/>
          </p:nvPr>
        </p:nvSpPr>
        <p:spPr>
          <a:xfrm>
            <a:off x="0" y="3576911"/>
            <a:ext cx="9144000" cy="742951"/>
          </a:xfrm>
        </p:spPr>
        <p:txBody>
          <a:bodyPr>
            <a:noAutofit/>
          </a:bodyPr>
          <a:lstStyle/>
          <a:p>
            <a:r>
              <a:rPr lang="en-US" sz="2000" dirty="0">
                <a:solidFill>
                  <a:schemeClr val="accent5">
                    <a:lumMod val="50000"/>
                  </a:schemeClr>
                </a:solidFill>
              </a:rPr>
              <a:t>November 16, 2023</a:t>
            </a:r>
          </a:p>
        </p:txBody>
      </p:sp>
      <p:sp>
        <p:nvSpPr>
          <p:cNvPr id="5" name="Slide Number Placeholder 4"/>
          <p:cNvSpPr>
            <a:spLocks noGrp="1"/>
          </p:cNvSpPr>
          <p:nvPr>
            <p:ph type="sldNum" sz="quarter" idx="4294967295"/>
          </p:nvPr>
        </p:nvSpPr>
        <p:spPr>
          <a:xfrm>
            <a:off x="4495800" y="4794648"/>
            <a:ext cx="685800" cy="273844"/>
          </a:xfrm>
        </p:spPr>
        <p:txBody>
          <a:bodyPr/>
          <a:lstStyle/>
          <a:p>
            <a:fld id="{C72C238C-4CEF-47BA-846C-2F4CF74A487D}" type="slidenum">
              <a:rPr lang="en-US" smtClean="0"/>
              <a:t>1</a:t>
            </a:fld>
            <a:endParaRPr lang="en-US"/>
          </a:p>
        </p:txBody>
      </p:sp>
      <p:sp>
        <p:nvSpPr>
          <p:cNvPr id="6" name="Subtitle 10"/>
          <p:cNvSpPr txBox="1">
            <a:spLocks/>
          </p:cNvSpPr>
          <p:nvPr/>
        </p:nvSpPr>
        <p:spPr>
          <a:xfrm>
            <a:off x="0" y="2107863"/>
            <a:ext cx="9144000" cy="92777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i="1" dirty="0">
                <a:solidFill>
                  <a:srgbClr val="002060"/>
                </a:solidFill>
              </a:rPr>
              <a:t>Alexander Novokhatski</a:t>
            </a:r>
          </a:p>
          <a:p>
            <a:r>
              <a:rPr lang="en-US" sz="2000" i="1" dirty="0">
                <a:solidFill>
                  <a:schemeClr val="accent5">
                    <a:lumMod val="50000"/>
                  </a:schemeClr>
                </a:solidFill>
                <a:latin typeface="Arial Nova Cond" panose="020B0604020202020204" pitchFamily="34" charset="0"/>
              </a:rPr>
              <a:t>SLAC National Accelerator Laboratory</a:t>
            </a:r>
          </a:p>
          <a:p>
            <a:endParaRPr lang="en-US" sz="2000" i="1" dirty="0">
              <a:solidFill>
                <a:schemeClr val="accent5">
                  <a:lumMod val="50000"/>
                </a:schemeClr>
              </a:solidFill>
              <a:latin typeface="Arial Nova Cond" panose="020B0604020202020204" pitchFamily="34" charset="0"/>
            </a:endParaRPr>
          </a:p>
        </p:txBody>
      </p:sp>
    </p:spTree>
    <p:extLst>
      <p:ext uri="{BB962C8B-B14F-4D97-AF65-F5344CB8AC3E}">
        <p14:creationId xmlns:p14="http://schemas.microsoft.com/office/powerpoint/2010/main" val="2774227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a:t>In the new IR beam pipe model, we found two trapped modes</a:t>
            </a:r>
          </a:p>
        </p:txBody>
      </p:sp>
      <p:sp>
        <p:nvSpPr>
          <p:cNvPr id="3" name="Footer Placeholder 2"/>
          <p:cNvSpPr>
            <a:spLocks noGrp="1"/>
          </p:cNvSpPr>
          <p:nvPr>
            <p:ph type="ftr" sz="quarter" idx="11"/>
          </p:nvPr>
        </p:nvSpPr>
        <p:spPr/>
        <p:txBody>
          <a:bodyPr/>
          <a:lstStyle/>
          <a:p>
            <a:r>
              <a:rPr lang="en-US"/>
              <a:t>A. Novokhatski 11/16/23</a:t>
            </a:r>
            <a:endParaRPr lang="en-US" dirty="0"/>
          </a:p>
        </p:txBody>
      </p:sp>
      <p:sp>
        <p:nvSpPr>
          <p:cNvPr id="4" name="Slide Number Placeholder 3"/>
          <p:cNvSpPr>
            <a:spLocks noGrp="1"/>
          </p:cNvSpPr>
          <p:nvPr>
            <p:ph type="sldNum" sz="quarter" idx="12"/>
          </p:nvPr>
        </p:nvSpPr>
        <p:spPr/>
        <p:txBody>
          <a:bodyPr/>
          <a:lstStyle/>
          <a:p>
            <a:fld id="{C72C238C-4CEF-47BA-846C-2F4CF74A487D}" type="slidenum">
              <a:rPr lang="en-US" smtClean="0"/>
              <a:t>10</a:t>
            </a:fld>
            <a:endParaRPr lang="en-US"/>
          </a:p>
        </p:txBody>
      </p:sp>
      <p:pic>
        <p:nvPicPr>
          <p:cNvPr id="5" name="Picture 4"/>
          <p:cNvPicPr>
            <a:picLocks noChangeAspect="1"/>
          </p:cNvPicPr>
          <p:nvPr/>
        </p:nvPicPr>
        <p:blipFill>
          <a:blip r:embed="rId2"/>
          <a:stretch>
            <a:fillRect/>
          </a:stretch>
        </p:blipFill>
        <p:spPr>
          <a:xfrm>
            <a:off x="1219200" y="742950"/>
            <a:ext cx="6705800" cy="3656839"/>
          </a:xfrm>
          <a:prstGeom prst="rect">
            <a:avLst/>
          </a:prstGeom>
        </p:spPr>
      </p:pic>
    </p:spTree>
    <p:extLst>
      <p:ext uri="{BB962C8B-B14F-4D97-AF65-F5344CB8AC3E}">
        <p14:creationId xmlns:p14="http://schemas.microsoft.com/office/powerpoint/2010/main" val="2806441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the new IR beam pipe model, we found two trapped modes. Longer mutual pipe more trapped modes</a:t>
            </a:r>
          </a:p>
        </p:txBody>
      </p:sp>
      <p:sp>
        <p:nvSpPr>
          <p:cNvPr id="4" name="Footer Placeholder 3"/>
          <p:cNvSpPr>
            <a:spLocks noGrp="1"/>
          </p:cNvSpPr>
          <p:nvPr>
            <p:ph type="ftr" sz="quarter" idx="11"/>
          </p:nvPr>
        </p:nvSpPr>
        <p:spPr/>
        <p:txBody>
          <a:bodyPr/>
          <a:lstStyle/>
          <a:p>
            <a:r>
              <a:rPr lang="en-US"/>
              <a:t>A. Novokhatski 10/06/23</a:t>
            </a:r>
            <a:endParaRPr lang="en-US" dirty="0"/>
          </a:p>
        </p:txBody>
      </p:sp>
      <p:sp>
        <p:nvSpPr>
          <p:cNvPr id="5" name="Slide Number Placeholder 4"/>
          <p:cNvSpPr>
            <a:spLocks noGrp="1"/>
          </p:cNvSpPr>
          <p:nvPr>
            <p:ph type="sldNum" sz="quarter" idx="12"/>
          </p:nvPr>
        </p:nvSpPr>
        <p:spPr/>
        <p:txBody>
          <a:bodyPr/>
          <a:lstStyle/>
          <a:p>
            <a:fld id="{C72C238C-4CEF-47BA-846C-2F4CF74A487D}" type="slidenum">
              <a:rPr lang="en-US" smtClean="0"/>
              <a:t>11</a:t>
            </a:fld>
            <a:endParaRPr lang="en-US"/>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32989" y="836613"/>
            <a:ext cx="7095485" cy="379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0" y="1465357"/>
            <a:ext cx="2932662" cy="369332"/>
          </a:xfrm>
          <a:prstGeom prst="rect">
            <a:avLst/>
          </a:prstGeom>
          <a:noFill/>
        </p:spPr>
        <p:txBody>
          <a:bodyPr wrap="none" rtlCol="0">
            <a:spAutoFit/>
          </a:bodyPr>
          <a:lstStyle/>
          <a:p>
            <a:r>
              <a:rPr lang="en-US" dirty="0"/>
              <a:t>This is our unavoidable mode</a:t>
            </a:r>
          </a:p>
        </p:txBody>
      </p:sp>
      <p:sp>
        <p:nvSpPr>
          <p:cNvPr id="7" name="TextBox 6"/>
          <p:cNvSpPr txBox="1"/>
          <p:nvPr/>
        </p:nvSpPr>
        <p:spPr>
          <a:xfrm>
            <a:off x="5715000" y="2800350"/>
            <a:ext cx="1198854" cy="369332"/>
          </a:xfrm>
          <a:prstGeom prst="rect">
            <a:avLst/>
          </a:prstGeom>
          <a:noFill/>
        </p:spPr>
        <p:txBody>
          <a:bodyPr wrap="none" rtlCol="0">
            <a:spAutoFit/>
          </a:bodyPr>
          <a:lstStyle/>
          <a:p>
            <a:r>
              <a:rPr lang="en-US" dirty="0"/>
              <a:t>What this?</a:t>
            </a:r>
          </a:p>
        </p:txBody>
      </p:sp>
    </p:spTree>
    <p:extLst>
      <p:ext uri="{BB962C8B-B14F-4D97-AF65-F5344CB8AC3E}">
        <p14:creationId xmlns:p14="http://schemas.microsoft.com/office/powerpoint/2010/main" val="518324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trapped unavoidable mode</a:t>
            </a:r>
          </a:p>
        </p:txBody>
      </p:sp>
      <p:sp>
        <p:nvSpPr>
          <p:cNvPr id="4" name="Footer Placeholder 3"/>
          <p:cNvSpPr>
            <a:spLocks noGrp="1"/>
          </p:cNvSpPr>
          <p:nvPr>
            <p:ph type="ftr" sz="quarter" idx="11"/>
          </p:nvPr>
        </p:nvSpPr>
        <p:spPr/>
        <p:txBody>
          <a:bodyPr/>
          <a:lstStyle/>
          <a:p>
            <a:r>
              <a:rPr lang="en-US"/>
              <a:t>A. Novokhatski 10/06/23</a:t>
            </a:r>
            <a:endParaRPr lang="en-US" dirty="0"/>
          </a:p>
        </p:txBody>
      </p:sp>
      <p:sp>
        <p:nvSpPr>
          <p:cNvPr id="5" name="Slide Number Placeholder 4"/>
          <p:cNvSpPr>
            <a:spLocks noGrp="1"/>
          </p:cNvSpPr>
          <p:nvPr>
            <p:ph type="sldNum" sz="quarter" idx="12"/>
          </p:nvPr>
        </p:nvSpPr>
        <p:spPr/>
        <p:txBody>
          <a:bodyPr/>
          <a:lstStyle/>
          <a:p>
            <a:fld id="{C72C238C-4CEF-47BA-846C-2F4CF74A487D}" type="slidenum">
              <a:rPr lang="en-US" smtClean="0"/>
              <a:t>12</a:t>
            </a:fld>
            <a:endParaRPr lang="en-US"/>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90495" y="836613"/>
            <a:ext cx="6580473" cy="379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116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1950"/>
            <a:ext cx="5867400" cy="701000"/>
          </a:xfrm>
        </p:spPr>
        <p:txBody>
          <a:bodyPr>
            <a:normAutofit fontScale="90000"/>
          </a:bodyPr>
          <a:lstStyle/>
          <a:p>
            <a:r>
              <a:rPr lang="en-US" dirty="0"/>
              <a:t>Second type of unavoidable mode – one variation in z-direction</a:t>
            </a:r>
          </a:p>
        </p:txBody>
      </p:sp>
      <p:sp>
        <p:nvSpPr>
          <p:cNvPr id="4" name="Footer Placeholder 3"/>
          <p:cNvSpPr>
            <a:spLocks noGrp="1"/>
          </p:cNvSpPr>
          <p:nvPr>
            <p:ph type="ftr" sz="quarter" idx="11"/>
          </p:nvPr>
        </p:nvSpPr>
        <p:spPr/>
        <p:txBody>
          <a:bodyPr/>
          <a:lstStyle/>
          <a:p>
            <a:r>
              <a:rPr lang="en-US"/>
              <a:t>A. Novokhatski 10/06/23</a:t>
            </a:r>
            <a:endParaRPr lang="en-US" dirty="0"/>
          </a:p>
        </p:txBody>
      </p:sp>
      <p:sp>
        <p:nvSpPr>
          <p:cNvPr id="5" name="Slide Number Placeholder 4"/>
          <p:cNvSpPr>
            <a:spLocks noGrp="1"/>
          </p:cNvSpPr>
          <p:nvPr>
            <p:ph type="sldNum" sz="quarter" idx="12"/>
          </p:nvPr>
        </p:nvSpPr>
        <p:spPr/>
        <p:txBody>
          <a:bodyPr/>
          <a:lstStyle/>
          <a:p>
            <a:fld id="{C72C238C-4CEF-47BA-846C-2F4CF74A487D}" type="slidenum">
              <a:rPr lang="en-US" smtClean="0"/>
              <a:t>13</a:t>
            </a:fld>
            <a:endParaRPr lang="en-US"/>
          </a:p>
        </p:txBody>
      </p:sp>
      <p:pic>
        <p:nvPicPr>
          <p:cNvPr id="1024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90495" y="836613"/>
            <a:ext cx="6580473" cy="379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092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3702F-B5A4-8ADE-EB41-31C3ABE8408E}"/>
              </a:ext>
            </a:extLst>
          </p:cNvPr>
          <p:cNvSpPr>
            <a:spLocks noGrp="1"/>
          </p:cNvSpPr>
          <p:nvPr>
            <p:ph type="title"/>
          </p:nvPr>
        </p:nvSpPr>
        <p:spPr/>
        <p:txBody>
          <a:bodyPr/>
          <a:lstStyle/>
          <a:p>
            <a:r>
              <a:rPr lang="en-US" dirty="0"/>
              <a:t>New geometry is possible to use</a:t>
            </a:r>
          </a:p>
        </p:txBody>
      </p:sp>
      <p:sp>
        <p:nvSpPr>
          <p:cNvPr id="3" name="Content Placeholder 2">
            <a:extLst>
              <a:ext uri="{FF2B5EF4-FFF2-40B4-BE49-F238E27FC236}">
                <a16:creationId xmlns:a16="http://schemas.microsoft.com/office/drawing/2014/main" id="{DCB18FE1-9628-82D5-2C7D-A9CA12D5E369}"/>
              </a:ext>
            </a:extLst>
          </p:cNvPr>
          <p:cNvSpPr>
            <a:spLocks noGrp="1"/>
          </p:cNvSpPr>
          <p:nvPr>
            <p:ph idx="1"/>
          </p:nvPr>
        </p:nvSpPr>
        <p:spPr/>
        <p:txBody>
          <a:bodyPr/>
          <a:lstStyle/>
          <a:p>
            <a:r>
              <a:rPr lang="en-US" dirty="0"/>
              <a:t>The heat distribution does not change much in new geometry, even we got two trapped modes, but less interaction with the beam</a:t>
            </a:r>
          </a:p>
          <a:p>
            <a:r>
              <a:rPr lang="en-US" dirty="0"/>
              <a:t>So, now we can try to place IR BPMs</a:t>
            </a:r>
          </a:p>
          <a:p>
            <a:r>
              <a:rPr lang="en-US" dirty="0"/>
              <a:t>However, a proposal for a new SR mask comes and we decided to check the difference between old and new masks</a:t>
            </a:r>
          </a:p>
        </p:txBody>
      </p:sp>
      <p:sp>
        <p:nvSpPr>
          <p:cNvPr id="4" name="Footer Placeholder 3">
            <a:extLst>
              <a:ext uri="{FF2B5EF4-FFF2-40B4-BE49-F238E27FC236}">
                <a16:creationId xmlns:a16="http://schemas.microsoft.com/office/drawing/2014/main" id="{50BC6A83-D0B1-5119-F565-41C7749FC3BF}"/>
              </a:ext>
            </a:extLst>
          </p:cNvPr>
          <p:cNvSpPr>
            <a:spLocks noGrp="1"/>
          </p:cNvSpPr>
          <p:nvPr>
            <p:ph type="ftr" sz="quarter" idx="11"/>
          </p:nvPr>
        </p:nvSpPr>
        <p:spPr/>
        <p:txBody>
          <a:bodyPr/>
          <a:lstStyle/>
          <a:p>
            <a:r>
              <a:rPr lang="en-US"/>
              <a:t>A. Novokhatski 11/16/23</a:t>
            </a:r>
            <a:endParaRPr lang="en-US" dirty="0"/>
          </a:p>
        </p:txBody>
      </p:sp>
      <p:sp>
        <p:nvSpPr>
          <p:cNvPr id="5" name="Slide Number Placeholder 4">
            <a:extLst>
              <a:ext uri="{FF2B5EF4-FFF2-40B4-BE49-F238E27FC236}">
                <a16:creationId xmlns:a16="http://schemas.microsoft.com/office/drawing/2014/main" id="{3D68604B-51AE-39D0-8819-65AC69396923}"/>
              </a:ext>
            </a:extLst>
          </p:cNvPr>
          <p:cNvSpPr>
            <a:spLocks noGrp="1"/>
          </p:cNvSpPr>
          <p:nvPr>
            <p:ph type="sldNum" sz="quarter" idx="12"/>
          </p:nvPr>
        </p:nvSpPr>
        <p:spPr/>
        <p:txBody>
          <a:bodyPr/>
          <a:lstStyle/>
          <a:p>
            <a:fld id="{C72C238C-4CEF-47BA-846C-2F4CF74A487D}" type="slidenum">
              <a:rPr lang="en-US" smtClean="0"/>
              <a:t>14</a:t>
            </a:fld>
            <a:endParaRPr lang="en-US"/>
          </a:p>
        </p:txBody>
      </p:sp>
    </p:spTree>
    <p:extLst>
      <p:ext uri="{BB962C8B-B14F-4D97-AF65-F5344CB8AC3E}">
        <p14:creationId xmlns:p14="http://schemas.microsoft.com/office/powerpoint/2010/main" val="2655196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Additionally, the SR mask trapped mode appears clearer.</a:t>
            </a:r>
          </a:p>
        </p:txBody>
      </p:sp>
      <p:sp>
        <p:nvSpPr>
          <p:cNvPr id="4" name="Footer Placeholder 3"/>
          <p:cNvSpPr>
            <a:spLocks noGrp="1"/>
          </p:cNvSpPr>
          <p:nvPr>
            <p:ph type="ftr" sz="quarter" idx="11"/>
          </p:nvPr>
        </p:nvSpPr>
        <p:spPr/>
        <p:txBody>
          <a:bodyPr/>
          <a:lstStyle/>
          <a:p>
            <a:r>
              <a:rPr lang="en-US"/>
              <a:t>A. Novokhatski 10/06/23</a:t>
            </a:r>
            <a:endParaRPr lang="en-US" dirty="0"/>
          </a:p>
        </p:txBody>
      </p:sp>
      <p:sp>
        <p:nvSpPr>
          <p:cNvPr id="5" name="Slide Number Placeholder 4"/>
          <p:cNvSpPr>
            <a:spLocks noGrp="1"/>
          </p:cNvSpPr>
          <p:nvPr>
            <p:ph type="sldNum" sz="quarter" idx="12"/>
          </p:nvPr>
        </p:nvSpPr>
        <p:spPr/>
        <p:txBody>
          <a:bodyPr/>
          <a:lstStyle/>
          <a:p>
            <a:fld id="{C72C238C-4CEF-47BA-846C-2F4CF74A487D}" type="slidenum">
              <a:rPr lang="en-US" smtClean="0"/>
              <a:t>15</a:t>
            </a:fld>
            <a:endParaRPr lang="en-US"/>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90495" y="836613"/>
            <a:ext cx="6580473" cy="379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854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Mike Sullivan SR mask (old SR mask)</a:t>
            </a:r>
          </a:p>
        </p:txBody>
      </p:sp>
      <p:sp>
        <p:nvSpPr>
          <p:cNvPr id="3" name="Footer Placeholder 2"/>
          <p:cNvSpPr>
            <a:spLocks noGrp="1"/>
          </p:cNvSpPr>
          <p:nvPr>
            <p:ph type="ftr" sz="quarter" idx="11"/>
          </p:nvPr>
        </p:nvSpPr>
        <p:spPr/>
        <p:txBody>
          <a:bodyPr/>
          <a:lstStyle/>
          <a:p>
            <a:r>
              <a:rPr lang="en-US" dirty="0"/>
              <a:t>A. Novokhatski 11/16/23</a:t>
            </a:r>
          </a:p>
        </p:txBody>
      </p:sp>
      <p:sp>
        <p:nvSpPr>
          <p:cNvPr id="4" name="Slide Number Placeholder 3"/>
          <p:cNvSpPr>
            <a:spLocks noGrp="1"/>
          </p:cNvSpPr>
          <p:nvPr>
            <p:ph type="sldNum" sz="quarter" idx="12"/>
          </p:nvPr>
        </p:nvSpPr>
        <p:spPr/>
        <p:txBody>
          <a:bodyPr/>
          <a:lstStyle/>
          <a:p>
            <a:fld id="{C72C238C-4CEF-47BA-846C-2F4CF74A487D}" type="slidenum">
              <a:rPr lang="en-US" smtClean="0"/>
              <a:t>16</a:t>
            </a:fld>
            <a:endParaRPr lang="en-US"/>
          </a:p>
        </p:txBody>
      </p:sp>
      <p:pic>
        <p:nvPicPr>
          <p:cNvPr id="4098" name="Picture 2" descr="J:\INFN CERN 2023\Presentation\Help\Meeting_2023_11_16\My mask.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795760"/>
            <a:ext cx="6536122" cy="38006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831202" y="789410"/>
            <a:ext cx="2268348" cy="2286000"/>
          </a:xfrm>
          <a:prstGeom prst="rect">
            <a:avLst/>
          </a:prstGeom>
        </p:spPr>
      </p:pic>
    </p:spTree>
    <p:extLst>
      <p:ext uri="{BB962C8B-B14F-4D97-AF65-F5344CB8AC3E}">
        <p14:creationId xmlns:p14="http://schemas.microsoft.com/office/powerpoint/2010/main" val="2067114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SR mask of Kevin Daniel Joel Andre (new SR mask)</a:t>
            </a:r>
            <a:endParaRPr lang="en-US" dirty="0"/>
          </a:p>
        </p:txBody>
      </p:sp>
      <p:sp>
        <p:nvSpPr>
          <p:cNvPr id="3" name="Footer Placeholder 2"/>
          <p:cNvSpPr>
            <a:spLocks noGrp="1"/>
          </p:cNvSpPr>
          <p:nvPr>
            <p:ph type="ftr" sz="quarter" idx="11"/>
          </p:nvPr>
        </p:nvSpPr>
        <p:spPr/>
        <p:txBody>
          <a:bodyPr/>
          <a:lstStyle/>
          <a:p>
            <a:r>
              <a:rPr lang="en-US" dirty="0"/>
              <a:t>A. Novokhatski 11/16/23</a:t>
            </a:r>
          </a:p>
        </p:txBody>
      </p:sp>
      <p:sp>
        <p:nvSpPr>
          <p:cNvPr id="4" name="Slide Number Placeholder 3"/>
          <p:cNvSpPr>
            <a:spLocks noGrp="1"/>
          </p:cNvSpPr>
          <p:nvPr>
            <p:ph type="sldNum" sz="quarter" idx="12"/>
          </p:nvPr>
        </p:nvSpPr>
        <p:spPr/>
        <p:txBody>
          <a:bodyPr/>
          <a:lstStyle/>
          <a:p>
            <a:fld id="{C72C238C-4CEF-47BA-846C-2F4CF74A487D}" type="slidenum">
              <a:rPr lang="en-US" smtClean="0"/>
              <a:t>17</a:t>
            </a:fld>
            <a:endParaRPr lang="en-US"/>
          </a:p>
        </p:txBody>
      </p:sp>
      <p:pic>
        <p:nvPicPr>
          <p:cNvPr id="5" name="Picture 4"/>
          <p:cNvPicPr>
            <a:picLocks noChangeAspect="1"/>
          </p:cNvPicPr>
          <p:nvPr/>
        </p:nvPicPr>
        <p:blipFill>
          <a:blip r:embed="rId2"/>
          <a:stretch>
            <a:fillRect/>
          </a:stretch>
        </p:blipFill>
        <p:spPr>
          <a:xfrm>
            <a:off x="38431" y="666750"/>
            <a:ext cx="6269147" cy="4012434"/>
          </a:xfrm>
          <a:prstGeom prst="rect">
            <a:avLst/>
          </a:prstGeom>
        </p:spPr>
      </p:pic>
      <p:pic>
        <p:nvPicPr>
          <p:cNvPr id="6" name="Picture 5"/>
          <p:cNvPicPr>
            <a:picLocks noChangeAspect="1"/>
          </p:cNvPicPr>
          <p:nvPr/>
        </p:nvPicPr>
        <p:blipFill>
          <a:blip r:embed="rId3"/>
          <a:stretch>
            <a:fillRect/>
          </a:stretch>
        </p:blipFill>
        <p:spPr>
          <a:xfrm rot="10800000">
            <a:off x="6477000" y="793645"/>
            <a:ext cx="2341679" cy="1917422"/>
          </a:xfrm>
          <a:prstGeom prst="rect">
            <a:avLst/>
          </a:prstGeom>
        </p:spPr>
      </p:pic>
    </p:spTree>
    <p:extLst>
      <p:ext uri="{BB962C8B-B14F-4D97-AF65-F5344CB8AC3E}">
        <p14:creationId xmlns:p14="http://schemas.microsoft.com/office/powerpoint/2010/main" val="1681294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853129-642B-7132-7388-DC5E5D048B8F}"/>
              </a:ext>
            </a:extLst>
          </p:cNvPr>
          <p:cNvPicPr>
            <a:picLocks noChangeAspect="1"/>
          </p:cNvPicPr>
          <p:nvPr/>
        </p:nvPicPr>
        <p:blipFill>
          <a:blip r:embed="rId3"/>
          <a:stretch>
            <a:fillRect/>
          </a:stretch>
        </p:blipFill>
        <p:spPr>
          <a:xfrm>
            <a:off x="228599" y="709693"/>
            <a:ext cx="6051867" cy="3824624"/>
          </a:xfrm>
          <a:prstGeom prst="rect">
            <a:avLst/>
          </a:prstGeom>
        </p:spPr>
      </p:pic>
      <p:sp>
        <p:nvSpPr>
          <p:cNvPr id="2" name="Title 1"/>
          <p:cNvSpPr>
            <a:spLocks noGrp="1"/>
          </p:cNvSpPr>
          <p:nvPr>
            <p:ph type="title"/>
          </p:nvPr>
        </p:nvSpPr>
        <p:spPr/>
        <p:txBody>
          <a:bodyPr/>
          <a:lstStyle/>
          <a:p>
            <a:r>
              <a:rPr lang="en-US" dirty="0"/>
              <a:t>Wake potentials comparison</a:t>
            </a:r>
          </a:p>
        </p:txBody>
      </p:sp>
      <p:sp>
        <p:nvSpPr>
          <p:cNvPr id="3" name="Footer Placeholder 2"/>
          <p:cNvSpPr>
            <a:spLocks noGrp="1"/>
          </p:cNvSpPr>
          <p:nvPr>
            <p:ph type="ftr" sz="quarter" idx="11"/>
          </p:nvPr>
        </p:nvSpPr>
        <p:spPr/>
        <p:txBody>
          <a:bodyPr/>
          <a:lstStyle/>
          <a:p>
            <a:r>
              <a:rPr lang="en-US" dirty="0"/>
              <a:t>A. Novokhatski 11/16/23</a:t>
            </a:r>
          </a:p>
        </p:txBody>
      </p:sp>
      <p:sp>
        <p:nvSpPr>
          <p:cNvPr id="4" name="Slide Number Placeholder 3"/>
          <p:cNvSpPr>
            <a:spLocks noGrp="1"/>
          </p:cNvSpPr>
          <p:nvPr>
            <p:ph type="sldNum" sz="quarter" idx="12"/>
          </p:nvPr>
        </p:nvSpPr>
        <p:spPr/>
        <p:txBody>
          <a:bodyPr/>
          <a:lstStyle/>
          <a:p>
            <a:fld id="{C72C238C-4CEF-47BA-846C-2F4CF74A487D}" type="slidenum">
              <a:rPr lang="en-US" smtClean="0"/>
              <a:t>18</a:t>
            </a:fld>
            <a:endParaRPr lang="en-US"/>
          </a:p>
        </p:txBody>
      </p:sp>
      <p:sp>
        <p:nvSpPr>
          <p:cNvPr id="5" name="TextBox 4"/>
          <p:cNvSpPr txBox="1"/>
          <p:nvPr/>
        </p:nvSpPr>
        <p:spPr>
          <a:xfrm>
            <a:off x="3499166" y="1733550"/>
            <a:ext cx="5562600" cy="2800767"/>
          </a:xfrm>
          <a:prstGeom prst="rect">
            <a:avLst/>
          </a:prstGeom>
          <a:solidFill>
            <a:schemeClr val="bg1"/>
          </a:solidFill>
        </p:spPr>
        <p:txBody>
          <a:bodyPr wrap="square" rtlCol="0">
            <a:spAutoFit/>
          </a:bodyPr>
          <a:lstStyle/>
          <a:p>
            <a:r>
              <a:rPr lang="en-US" sz="2200" dirty="0"/>
              <a:t>Elliptical mask has more inductive character.</a:t>
            </a:r>
          </a:p>
          <a:p>
            <a:r>
              <a:rPr lang="en-US" sz="2200" dirty="0"/>
              <a:t>The beam interacts with more trapped modes located between an elliptical mask and IP.</a:t>
            </a:r>
          </a:p>
          <a:p>
            <a:r>
              <a:rPr lang="en-US" sz="2200" dirty="0"/>
              <a:t>The “head” of the beam excites this modes and loos energy.</a:t>
            </a:r>
          </a:p>
          <a:p>
            <a:r>
              <a:rPr lang="en-US" sz="2200" dirty="0"/>
              <a:t>The “tail” of the beam is accelerated by the field of these modes and these modes are  almost disappear.</a:t>
            </a:r>
          </a:p>
        </p:txBody>
      </p:sp>
    </p:spTree>
    <p:extLst>
      <p:ext uri="{BB962C8B-B14F-4D97-AF65-F5344CB8AC3E}">
        <p14:creationId xmlns:p14="http://schemas.microsoft.com/office/powerpoint/2010/main" val="1414544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5D3D-D92D-E85B-D120-13C9C9173B6A}"/>
              </a:ext>
            </a:extLst>
          </p:cNvPr>
          <p:cNvSpPr>
            <a:spLocks noGrp="1"/>
          </p:cNvSpPr>
          <p:nvPr>
            <p:ph type="title"/>
          </p:nvPr>
        </p:nvSpPr>
        <p:spPr>
          <a:xfrm>
            <a:off x="76198" y="36318"/>
            <a:ext cx="9067802" cy="701000"/>
          </a:xfrm>
        </p:spPr>
        <p:txBody>
          <a:bodyPr/>
          <a:lstStyle/>
          <a:p>
            <a:r>
              <a:rPr lang="en-US" dirty="0"/>
              <a:t>New modes (due to elliptical mask) f=5.8772 GHz</a:t>
            </a:r>
          </a:p>
        </p:txBody>
      </p:sp>
      <p:sp>
        <p:nvSpPr>
          <p:cNvPr id="3" name="Footer Placeholder 2">
            <a:extLst>
              <a:ext uri="{FF2B5EF4-FFF2-40B4-BE49-F238E27FC236}">
                <a16:creationId xmlns:a16="http://schemas.microsoft.com/office/drawing/2014/main" id="{5BCCCEA2-A5E2-1BB6-96C3-E2806CB569A6}"/>
              </a:ext>
            </a:extLst>
          </p:cNvPr>
          <p:cNvSpPr>
            <a:spLocks noGrp="1"/>
          </p:cNvSpPr>
          <p:nvPr>
            <p:ph type="ftr" sz="quarter" idx="11"/>
          </p:nvPr>
        </p:nvSpPr>
        <p:spPr/>
        <p:txBody>
          <a:bodyPr/>
          <a:lstStyle/>
          <a:p>
            <a:r>
              <a:rPr lang="en-US"/>
              <a:t>A. Novokhatski 11/16/23</a:t>
            </a:r>
            <a:endParaRPr lang="en-US" dirty="0"/>
          </a:p>
        </p:txBody>
      </p:sp>
      <p:sp>
        <p:nvSpPr>
          <p:cNvPr id="4" name="Slide Number Placeholder 3">
            <a:extLst>
              <a:ext uri="{FF2B5EF4-FFF2-40B4-BE49-F238E27FC236}">
                <a16:creationId xmlns:a16="http://schemas.microsoft.com/office/drawing/2014/main" id="{BF91B549-F189-81EE-A016-A1164C33AF8D}"/>
              </a:ext>
            </a:extLst>
          </p:cNvPr>
          <p:cNvSpPr>
            <a:spLocks noGrp="1"/>
          </p:cNvSpPr>
          <p:nvPr>
            <p:ph type="sldNum" sz="quarter" idx="12"/>
          </p:nvPr>
        </p:nvSpPr>
        <p:spPr/>
        <p:txBody>
          <a:bodyPr/>
          <a:lstStyle/>
          <a:p>
            <a:fld id="{C72C238C-4CEF-47BA-846C-2F4CF74A487D}" type="slidenum">
              <a:rPr lang="en-US" smtClean="0"/>
              <a:t>19</a:t>
            </a:fld>
            <a:endParaRPr lang="en-US"/>
          </a:p>
        </p:txBody>
      </p:sp>
      <p:pic>
        <p:nvPicPr>
          <p:cNvPr id="6" name="Picture 5" descr="A close-up of a syringe&#10;&#10;Description automatically generated">
            <a:extLst>
              <a:ext uri="{FF2B5EF4-FFF2-40B4-BE49-F238E27FC236}">
                <a16:creationId xmlns:a16="http://schemas.microsoft.com/office/drawing/2014/main" id="{2CFA443F-252A-9F5C-05B2-E17EC9E5D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6631"/>
            <a:ext cx="9144000" cy="2910238"/>
          </a:xfrm>
          <a:prstGeom prst="rect">
            <a:avLst/>
          </a:prstGeom>
        </p:spPr>
      </p:pic>
    </p:spTree>
    <p:extLst>
      <p:ext uri="{BB962C8B-B14F-4D97-AF65-F5344CB8AC3E}">
        <p14:creationId xmlns:p14="http://schemas.microsoft.com/office/powerpoint/2010/main" val="5524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673CD-230D-49E7-B05E-39D126749BFF}"/>
              </a:ext>
            </a:extLst>
          </p:cNvPr>
          <p:cNvSpPr>
            <a:spLocks noGrp="1"/>
          </p:cNvSpPr>
          <p:nvPr>
            <p:ph type="title"/>
          </p:nvPr>
        </p:nvSpPr>
        <p:spPr>
          <a:xfrm>
            <a:off x="152400" y="57150"/>
            <a:ext cx="8961120" cy="838200"/>
          </a:xfrm>
        </p:spPr>
        <p:txBody>
          <a:bodyPr>
            <a:normAutofit fontScale="90000"/>
          </a:bodyPr>
          <a:lstStyle/>
          <a:p>
            <a:r>
              <a:rPr lang="en-US" sz="2400" dirty="0"/>
              <a:t>Historically the FCC IR beam pipe got several modifications, and this process seems to have no end: adding new elements, changing the geometry and modify the synchrotron mask</a:t>
            </a:r>
          </a:p>
        </p:txBody>
      </p:sp>
      <p:sp>
        <p:nvSpPr>
          <p:cNvPr id="3" name="Content Placeholder 2">
            <a:extLst>
              <a:ext uri="{FF2B5EF4-FFF2-40B4-BE49-F238E27FC236}">
                <a16:creationId xmlns:a16="http://schemas.microsoft.com/office/drawing/2014/main" id="{93CE3BE2-59BB-4A96-914E-FC9C193D47AD}"/>
              </a:ext>
            </a:extLst>
          </p:cNvPr>
          <p:cNvSpPr>
            <a:spLocks noGrp="1"/>
          </p:cNvSpPr>
          <p:nvPr>
            <p:ph idx="1"/>
          </p:nvPr>
        </p:nvSpPr>
        <p:spPr>
          <a:xfrm>
            <a:off x="331769" y="944699"/>
            <a:ext cx="2232061" cy="457200"/>
          </a:xfrm>
        </p:spPr>
        <p:txBody>
          <a:bodyPr>
            <a:normAutofit/>
          </a:bodyPr>
          <a:lstStyle/>
          <a:p>
            <a:pPr marL="0" indent="0">
              <a:buNone/>
            </a:pPr>
            <a:r>
              <a:rPr lang="en-US" sz="2000" dirty="0"/>
              <a:t>Miguel Gil Costa </a:t>
            </a:r>
          </a:p>
        </p:txBody>
      </p:sp>
      <p:sp>
        <p:nvSpPr>
          <p:cNvPr id="4" name="Footer Placeholder 3">
            <a:extLst>
              <a:ext uri="{FF2B5EF4-FFF2-40B4-BE49-F238E27FC236}">
                <a16:creationId xmlns:a16="http://schemas.microsoft.com/office/drawing/2014/main" id="{9B8DC29D-6F1B-4756-92ED-9A7E2FEF6E03}"/>
              </a:ext>
            </a:extLst>
          </p:cNvPr>
          <p:cNvSpPr>
            <a:spLocks noGrp="1"/>
          </p:cNvSpPr>
          <p:nvPr>
            <p:ph type="ftr" sz="quarter" idx="11"/>
          </p:nvPr>
        </p:nvSpPr>
        <p:spPr/>
        <p:txBody>
          <a:bodyPr/>
          <a:lstStyle/>
          <a:p>
            <a:r>
              <a:rPr lang="en-US" dirty="0"/>
              <a:t>A. Novokhatski 11/16/2023 </a:t>
            </a:r>
          </a:p>
        </p:txBody>
      </p:sp>
      <p:sp>
        <p:nvSpPr>
          <p:cNvPr id="5" name="Slide Number Placeholder 4">
            <a:extLst>
              <a:ext uri="{FF2B5EF4-FFF2-40B4-BE49-F238E27FC236}">
                <a16:creationId xmlns:a16="http://schemas.microsoft.com/office/drawing/2014/main" id="{431DEFB7-5C1A-4965-B790-7D384EE62F40}"/>
              </a:ext>
            </a:extLst>
          </p:cNvPr>
          <p:cNvSpPr>
            <a:spLocks noGrp="1"/>
          </p:cNvSpPr>
          <p:nvPr>
            <p:ph type="sldNum" sz="quarter" idx="12"/>
          </p:nvPr>
        </p:nvSpPr>
        <p:spPr/>
        <p:txBody>
          <a:bodyPr/>
          <a:lstStyle/>
          <a:p>
            <a:fld id="{C72C238C-4CEF-47BA-846C-2F4CF74A487D}" type="slidenum">
              <a:rPr lang="en-US" smtClean="0"/>
              <a:t>2</a:t>
            </a:fld>
            <a:endParaRPr lang="en-US"/>
          </a:p>
        </p:txBody>
      </p:sp>
      <p:sp>
        <p:nvSpPr>
          <p:cNvPr id="7" name="Content Placeholder 2">
            <a:extLst>
              <a:ext uri="{FF2B5EF4-FFF2-40B4-BE49-F238E27FC236}">
                <a16:creationId xmlns:a16="http://schemas.microsoft.com/office/drawing/2014/main" id="{93CE3BE2-59BB-4A96-914E-FC9C193D47AD}"/>
              </a:ext>
            </a:extLst>
          </p:cNvPr>
          <p:cNvSpPr txBox="1">
            <a:spLocks/>
          </p:cNvSpPr>
          <p:nvPr/>
        </p:nvSpPr>
        <p:spPr>
          <a:xfrm>
            <a:off x="518835" y="2838796"/>
            <a:ext cx="2057400" cy="419981"/>
          </a:xfrm>
          <a:prstGeom prst="rect">
            <a:avLst/>
          </a:prstGeom>
        </p:spPr>
        <p:txBody>
          <a:bodyPr vert="horz" lIns="91440" tIns="45720" rIns="91440" bIns="45720" rtlCol="0">
            <a:normAutofit/>
          </a:bodyPr>
          <a:lstStyle>
            <a:lvl1pPr marL="342891" indent="-342891"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t-BR" sz="2000" dirty="0"/>
              <a:t>Luigi Pellegrino</a:t>
            </a:r>
            <a:endParaRPr lang="en-US" sz="2000" dirty="0"/>
          </a:p>
        </p:txBody>
      </p:sp>
      <p:sp>
        <p:nvSpPr>
          <p:cNvPr id="8" name="Content Placeholder 2">
            <a:extLst>
              <a:ext uri="{FF2B5EF4-FFF2-40B4-BE49-F238E27FC236}">
                <a16:creationId xmlns:a16="http://schemas.microsoft.com/office/drawing/2014/main" id="{93CE3BE2-59BB-4A96-914E-FC9C193D47AD}"/>
              </a:ext>
            </a:extLst>
          </p:cNvPr>
          <p:cNvSpPr txBox="1">
            <a:spLocks/>
          </p:cNvSpPr>
          <p:nvPr/>
        </p:nvSpPr>
        <p:spPr>
          <a:xfrm>
            <a:off x="5029200" y="1081751"/>
            <a:ext cx="2730973" cy="497386"/>
          </a:xfrm>
          <a:prstGeom prst="rect">
            <a:avLst/>
          </a:prstGeom>
        </p:spPr>
        <p:txBody>
          <a:bodyPr vert="horz" lIns="91440" tIns="45720" rIns="91440" bIns="45720" rtlCol="0">
            <a:normAutofit/>
          </a:bodyPr>
          <a:lstStyle>
            <a:lvl1pPr marL="342891" indent="-342891"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Francesco Fransesini</a:t>
            </a:r>
            <a:endParaRPr lang="fr-FR" sz="2000" dirty="0"/>
          </a:p>
        </p:txBody>
      </p:sp>
      <p:pic>
        <p:nvPicPr>
          <p:cNvPr id="9" name="Picture 8"/>
          <p:cNvPicPr>
            <a:picLocks noChangeAspect="1"/>
          </p:cNvPicPr>
          <p:nvPr/>
        </p:nvPicPr>
        <p:blipFill>
          <a:blip r:embed="rId3"/>
          <a:stretch>
            <a:fillRect/>
          </a:stretch>
        </p:blipFill>
        <p:spPr>
          <a:xfrm>
            <a:off x="457200" y="1401899"/>
            <a:ext cx="2166564" cy="1169851"/>
          </a:xfrm>
          <a:prstGeom prst="rect">
            <a:avLst/>
          </a:prstGeom>
        </p:spPr>
      </p:pic>
      <p:pic>
        <p:nvPicPr>
          <p:cNvPr id="15" name="Picture 14">
            <a:extLst>
              <a:ext uri="{FF2B5EF4-FFF2-40B4-BE49-F238E27FC236}">
                <a16:creationId xmlns:a16="http://schemas.microsoft.com/office/drawing/2014/main" id="{030917B1-A83B-763F-4908-8D249BB75349}"/>
              </a:ext>
            </a:extLst>
          </p:cNvPr>
          <p:cNvPicPr>
            <a:picLocks noChangeAspect="1"/>
          </p:cNvPicPr>
          <p:nvPr/>
        </p:nvPicPr>
        <p:blipFill>
          <a:blip r:embed="rId4"/>
          <a:stretch>
            <a:fillRect/>
          </a:stretch>
        </p:blipFill>
        <p:spPr>
          <a:xfrm>
            <a:off x="295472" y="3258777"/>
            <a:ext cx="2492250" cy="143363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1636587"/>
            <a:ext cx="1842308" cy="148233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1458" y="3236737"/>
            <a:ext cx="2640283" cy="1513915"/>
          </a:xfrm>
          <a:prstGeom prst="rect">
            <a:avLst/>
          </a:prstGeom>
        </p:spPr>
      </p:pic>
      <p:pic>
        <p:nvPicPr>
          <p:cNvPr id="13" name="Picture 12"/>
          <p:cNvPicPr>
            <a:picLocks noChangeAspect="1"/>
          </p:cNvPicPr>
          <p:nvPr/>
        </p:nvPicPr>
        <p:blipFill>
          <a:blip r:embed="rId7"/>
          <a:stretch>
            <a:fillRect/>
          </a:stretch>
        </p:blipFill>
        <p:spPr>
          <a:xfrm>
            <a:off x="6943890" y="3385613"/>
            <a:ext cx="1832618" cy="1179964"/>
          </a:xfrm>
          <a:prstGeom prst="rect">
            <a:avLst/>
          </a:prstGeom>
        </p:spPr>
      </p:pic>
      <p:pic>
        <p:nvPicPr>
          <p:cNvPr id="6" name="Picture 5"/>
          <p:cNvPicPr>
            <a:picLocks noChangeAspect="1"/>
          </p:cNvPicPr>
          <p:nvPr/>
        </p:nvPicPr>
        <p:blipFill>
          <a:blip r:embed="rId8"/>
          <a:stretch>
            <a:fillRect/>
          </a:stretch>
        </p:blipFill>
        <p:spPr>
          <a:xfrm>
            <a:off x="3679869" y="1623132"/>
            <a:ext cx="2821872" cy="1226558"/>
          </a:xfrm>
          <a:prstGeom prst="rect">
            <a:avLst/>
          </a:prstGeom>
        </p:spPr>
      </p:pic>
    </p:spTree>
    <p:extLst>
      <p:ext uri="{BB962C8B-B14F-4D97-AF65-F5344CB8AC3E}">
        <p14:creationId xmlns:p14="http://schemas.microsoft.com/office/powerpoint/2010/main" val="2430978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E0C8-1546-05D2-072B-3A370152DF56}"/>
              </a:ext>
            </a:extLst>
          </p:cNvPr>
          <p:cNvSpPr>
            <a:spLocks noGrp="1"/>
          </p:cNvSpPr>
          <p:nvPr>
            <p:ph type="title"/>
          </p:nvPr>
        </p:nvSpPr>
        <p:spPr/>
        <p:txBody>
          <a:bodyPr/>
          <a:lstStyle/>
          <a:p>
            <a:r>
              <a:rPr lang="en-US" dirty="0"/>
              <a:t>F=5.90683</a:t>
            </a:r>
          </a:p>
        </p:txBody>
      </p:sp>
      <p:sp>
        <p:nvSpPr>
          <p:cNvPr id="3" name="Footer Placeholder 2">
            <a:extLst>
              <a:ext uri="{FF2B5EF4-FFF2-40B4-BE49-F238E27FC236}">
                <a16:creationId xmlns:a16="http://schemas.microsoft.com/office/drawing/2014/main" id="{E2BF34E0-899A-0EAD-1D6B-06B7F4DD68A6}"/>
              </a:ext>
            </a:extLst>
          </p:cNvPr>
          <p:cNvSpPr>
            <a:spLocks noGrp="1"/>
          </p:cNvSpPr>
          <p:nvPr>
            <p:ph type="ftr" sz="quarter" idx="11"/>
          </p:nvPr>
        </p:nvSpPr>
        <p:spPr/>
        <p:txBody>
          <a:bodyPr/>
          <a:lstStyle/>
          <a:p>
            <a:r>
              <a:rPr lang="en-US"/>
              <a:t>A. Novokhatski 11/16/23</a:t>
            </a:r>
            <a:endParaRPr lang="en-US" dirty="0"/>
          </a:p>
        </p:txBody>
      </p:sp>
      <p:sp>
        <p:nvSpPr>
          <p:cNvPr id="4" name="Slide Number Placeholder 3">
            <a:extLst>
              <a:ext uri="{FF2B5EF4-FFF2-40B4-BE49-F238E27FC236}">
                <a16:creationId xmlns:a16="http://schemas.microsoft.com/office/drawing/2014/main" id="{E925CEB3-E505-97D2-E823-E3D27EBEB594}"/>
              </a:ext>
            </a:extLst>
          </p:cNvPr>
          <p:cNvSpPr>
            <a:spLocks noGrp="1"/>
          </p:cNvSpPr>
          <p:nvPr>
            <p:ph type="sldNum" sz="quarter" idx="12"/>
          </p:nvPr>
        </p:nvSpPr>
        <p:spPr/>
        <p:txBody>
          <a:bodyPr/>
          <a:lstStyle/>
          <a:p>
            <a:fld id="{C72C238C-4CEF-47BA-846C-2F4CF74A487D}" type="slidenum">
              <a:rPr lang="en-US" smtClean="0"/>
              <a:t>20</a:t>
            </a:fld>
            <a:endParaRPr lang="en-US"/>
          </a:p>
        </p:txBody>
      </p:sp>
      <p:pic>
        <p:nvPicPr>
          <p:cNvPr id="6" name="Picture 5" descr="A pair of glass tubes&#10;&#10;Description automatically generated">
            <a:extLst>
              <a:ext uri="{FF2B5EF4-FFF2-40B4-BE49-F238E27FC236}">
                <a16:creationId xmlns:a16="http://schemas.microsoft.com/office/drawing/2014/main" id="{A2FD9A0A-7C46-01A7-559F-D5E913C32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6631"/>
            <a:ext cx="9144000" cy="2910238"/>
          </a:xfrm>
          <a:prstGeom prst="rect">
            <a:avLst/>
          </a:prstGeom>
        </p:spPr>
      </p:pic>
    </p:spTree>
    <p:extLst>
      <p:ext uri="{BB962C8B-B14F-4D97-AF65-F5344CB8AC3E}">
        <p14:creationId xmlns:p14="http://schemas.microsoft.com/office/powerpoint/2010/main" val="948237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E875-6C17-F202-A046-BEE75E51EA35}"/>
              </a:ext>
            </a:extLst>
          </p:cNvPr>
          <p:cNvSpPr>
            <a:spLocks noGrp="1"/>
          </p:cNvSpPr>
          <p:nvPr>
            <p:ph type="title"/>
          </p:nvPr>
        </p:nvSpPr>
        <p:spPr/>
        <p:txBody>
          <a:bodyPr/>
          <a:lstStyle/>
          <a:p>
            <a:r>
              <a:rPr lang="en-US" dirty="0"/>
              <a:t>f=5.93237 GHz</a:t>
            </a:r>
          </a:p>
        </p:txBody>
      </p:sp>
      <p:sp>
        <p:nvSpPr>
          <p:cNvPr id="3" name="Footer Placeholder 2">
            <a:extLst>
              <a:ext uri="{FF2B5EF4-FFF2-40B4-BE49-F238E27FC236}">
                <a16:creationId xmlns:a16="http://schemas.microsoft.com/office/drawing/2014/main" id="{32D272BF-9794-81B3-F14E-CF7596662D6A}"/>
              </a:ext>
            </a:extLst>
          </p:cNvPr>
          <p:cNvSpPr>
            <a:spLocks noGrp="1"/>
          </p:cNvSpPr>
          <p:nvPr>
            <p:ph type="ftr" sz="quarter" idx="11"/>
          </p:nvPr>
        </p:nvSpPr>
        <p:spPr/>
        <p:txBody>
          <a:bodyPr/>
          <a:lstStyle/>
          <a:p>
            <a:r>
              <a:rPr lang="en-US"/>
              <a:t>A. Novokhatski 11/16/23</a:t>
            </a:r>
            <a:endParaRPr lang="en-US" dirty="0"/>
          </a:p>
        </p:txBody>
      </p:sp>
      <p:sp>
        <p:nvSpPr>
          <p:cNvPr id="4" name="Slide Number Placeholder 3">
            <a:extLst>
              <a:ext uri="{FF2B5EF4-FFF2-40B4-BE49-F238E27FC236}">
                <a16:creationId xmlns:a16="http://schemas.microsoft.com/office/drawing/2014/main" id="{CDB4F897-B4E3-1FDE-3005-CFEB451483F7}"/>
              </a:ext>
            </a:extLst>
          </p:cNvPr>
          <p:cNvSpPr>
            <a:spLocks noGrp="1"/>
          </p:cNvSpPr>
          <p:nvPr>
            <p:ph type="sldNum" sz="quarter" idx="12"/>
          </p:nvPr>
        </p:nvSpPr>
        <p:spPr/>
        <p:txBody>
          <a:bodyPr/>
          <a:lstStyle/>
          <a:p>
            <a:fld id="{C72C238C-4CEF-47BA-846C-2F4CF74A487D}" type="slidenum">
              <a:rPr lang="en-US" smtClean="0"/>
              <a:t>21</a:t>
            </a:fld>
            <a:endParaRPr lang="en-US"/>
          </a:p>
        </p:txBody>
      </p:sp>
      <p:pic>
        <p:nvPicPr>
          <p:cNvPr id="6" name="Picture 5" descr="A blue and black pen&#10;&#10;Description automatically generated">
            <a:extLst>
              <a:ext uri="{FF2B5EF4-FFF2-40B4-BE49-F238E27FC236}">
                <a16:creationId xmlns:a16="http://schemas.microsoft.com/office/drawing/2014/main" id="{884C1F23-3A8E-79CF-C917-BE0F19A4F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7297"/>
            <a:ext cx="9144000" cy="2608906"/>
          </a:xfrm>
          <a:prstGeom prst="rect">
            <a:avLst/>
          </a:prstGeom>
        </p:spPr>
      </p:pic>
    </p:spTree>
    <p:extLst>
      <p:ext uri="{BB962C8B-B14F-4D97-AF65-F5344CB8AC3E}">
        <p14:creationId xmlns:p14="http://schemas.microsoft.com/office/powerpoint/2010/main" val="2123131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8BBE6-3B04-8E80-C072-740BCB3F4BBE}"/>
              </a:ext>
            </a:extLst>
          </p:cNvPr>
          <p:cNvSpPr>
            <a:spLocks noGrp="1"/>
          </p:cNvSpPr>
          <p:nvPr>
            <p:ph type="title"/>
          </p:nvPr>
        </p:nvSpPr>
        <p:spPr/>
        <p:txBody>
          <a:bodyPr/>
          <a:lstStyle/>
          <a:p>
            <a:r>
              <a:rPr lang="en-US" dirty="0"/>
              <a:t>f=5.96187 GHz</a:t>
            </a:r>
          </a:p>
        </p:txBody>
      </p:sp>
      <p:sp>
        <p:nvSpPr>
          <p:cNvPr id="3" name="Footer Placeholder 2">
            <a:extLst>
              <a:ext uri="{FF2B5EF4-FFF2-40B4-BE49-F238E27FC236}">
                <a16:creationId xmlns:a16="http://schemas.microsoft.com/office/drawing/2014/main" id="{D99D4D8A-496A-AB2E-B649-46B1DE6E63B9}"/>
              </a:ext>
            </a:extLst>
          </p:cNvPr>
          <p:cNvSpPr>
            <a:spLocks noGrp="1"/>
          </p:cNvSpPr>
          <p:nvPr>
            <p:ph type="ftr" sz="quarter" idx="11"/>
          </p:nvPr>
        </p:nvSpPr>
        <p:spPr/>
        <p:txBody>
          <a:bodyPr/>
          <a:lstStyle/>
          <a:p>
            <a:r>
              <a:rPr lang="en-US"/>
              <a:t>A. Novokhatski 11/16/23</a:t>
            </a:r>
            <a:endParaRPr lang="en-US" dirty="0"/>
          </a:p>
        </p:txBody>
      </p:sp>
      <p:sp>
        <p:nvSpPr>
          <p:cNvPr id="4" name="Slide Number Placeholder 3">
            <a:extLst>
              <a:ext uri="{FF2B5EF4-FFF2-40B4-BE49-F238E27FC236}">
                <a16:creationId xmlns:a16="http://schemas.microsoft.com/office/drawing/2014/main" id="{4535188C-201A-1B2E-B087-6ED9F3BC339C}"/>
              </a:ext>
            </a:extLst>
          </p:cNvPr>
          <p:cNvSpPr>
            <a:spLocks noGrp="1"/>
          </p:cNvSpPr>
          <p:nvPr>
            <p:ph type="sldNum" sz="quarter" idx="12"/>
          </p:nvPr>
        </p:nvSpPr>
        <p:spPr/>
        <p:txBody>
          <a:bodyPr/>
          <a:lstStyle/>
          <a:p>
            <a:fld id="{C72C238C-4CEF-47BA-846C-2F4CF74A487D}" type="slidenum">
              <a:rPr lang="en-US" smtClean="0"/>
              <a:t>22</a:t>
            </a:fld>
            <a:endParaRPr lang="en-US"/>
          </a:p>
        </p:txBody>
      </p:sp>
      <p:pic>
        <p:nvPicPr>
          <p:cNvPr id="6" name="Picture 5" descr="A long pipette with a blue and green cap&#10;&#10;Description automatically generated with medium confidence">
            <a:extLst>
              <a:ext uri="{FF2B5EF4-FFF2-40B4-BE49-F238E27FC236}">
                <a16:creationId xmlns:a16="http://schemas.microsoft.com/office/drawing/2014/main" id="{F4E379FC-9611-AE45-D8E3-7EB497ADB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7297"/>
            <a:ext cx="9144000" cy="2608906"/>
          </a:xfrm>
          <a:prstGeom prst="rect">
            <a:avLst/>
          </a:prstGeom>
        </p:spPr>
      </p:pic>
    </p:spTree>
    <p:extLst>
      <p:ext uri="{BB962C8B-B14F-4D97-AF65-F5344CB8AC3E}">
        <p14:creationId xmlns:p14="http://schemas.microsoft.com/office/powerpoint/2010/main" val="2410360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1FAEF-16D1-10C2-C91F-81A37B6FEA09}"/>
              </a:ext>
            </a:extLst>
          </p:cNvPr>
          <p:cNvSpPr>
            <a:spLocks noGrp="1"/>
          </p:cNvSpPr>
          <p:nvPr>
            <p:ph type="title"/>
          </p:nvPr>
        </p:nvSpPr>
        <p:spPr/>
        <p:txBody>
          <a:bodyPr/>
          <a:lstStyle/>
          <a:p>
            <a:r>
              <a:rPr lang="en-US" dirty="0"/>
              <a:t>f=5.96551 GHZ</a:t>
            </a:r>
          </a:p>
        </p:txBody>
      </p:sp>
      <p:sp>
        <p:nvSpPr>
          <p:cNvPr id="3" name="Footer Placeholder 2">
            <a:extLst>
              <a:ext uri="{FF2B5EF4-FFF2-40B4-BE49-F238E27FC236}">
                <a16:creationId xmlns:a16="http://schemas.microsoft.com/office/drawing/2014/main" id="{8BDBCD10-15ED-3EED-6002-40B6983546D5}"/>
              </a:ext>
            </a:extLst>
          </p:cNvPr>
          <p:cNvSpPr>
            <a:spLocks noGrp="1"/>
          </p:cNvSpPr>
          <p:nvPr>
            <p:ph type="ftr" sz="quarter" idx="11"/>
          </p:nvPr>
        </p:nvSpPr>
        <p:spPr/>
        <p:txBody>
          <a:bodyPr/>
          <a:lstStyle/>
          <a:p>
            <a:r>
              <a:rPr lang="en-US"/>
              <a:t>A. Novokhatski 11/16/23</a:t>
            </a:r>
            <a:endParaRPr lang="en-US" dirty="0"/>
          </a:p>
        </p:txBody>
      </p:sp>
      <p:sp>
        <p:nvSpPr>
          <p:cNvPr id="4" name="Slide Number Placeholder 3">
            <a:extLst>
              <a:ext uri="{FF2B5EF4-FFF2-40B4-BE49-F238E27FC236}">
                <a16:creationId xmlns:a16="http://schemas.microsoft.com/office/drawing/2014/main" id="{0433AE6F-AC86-582E-CAC3-F4070954AC65}"/>
              </a:ext>
            </a:extLst>
          </p:cNvPr>
          <p:cNvSpPr>
            <a:spLocks noGrp="1"/>
          </p:cNvSpPr>
          <p:nvPr>
            <p:ph type="sldNum" sz="quarter" idx="12"/>
          </p:nvPr>
        </p:nvSpPr>
        <p:spPr/>
        <p:txBody>
          <a:bodyPr/>
          <a:lstStyle/>
          <a:p>
            <a:fld id="{C72C238C-4CEF-47BA-846C-2F4CF74A487D}" type="slidenum">
              <a:rPr lang="en-US" smtClean="0"/>
              <a:t>23</a:t>
            </a:fld>
            <a:endParaRPr lang="en-US"/>
          </a:p>
        </p:txBody>
      </p:sp>
      <p:pic>
        <p:nvPicPr>
          <p:cNvPr id="6" name="Picture 5">
            <a:extLst>
              <a:ext uri="{FF2B5EF4-FFF2-40B4-BE49-F238E27FC236}">
                <a16:creationId xmlns:a16="http://schemas.microsoft.com/office/drawing/2014/main" id="{2E9AE2E1-0D01-CCA1-F5E9-D93094D13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7297"/>
            <a:ext cx="9144000" cy="2608906"/>
          </a:xfrm>
          <a:prstGeom prst="rect">
            <a:avLst/>
          </a:prstGeom>
        </p:spPr>
      </p:pic>
    </p:spTree>
    <p:extLst>
      <p:ext uri="{BB962C8B-B14F-4D97-AF65-F5344CB8AC3E}">
        <p14:creationId xmlns:p14="http://schemas.microsoft.com/office/powerpoint/2010/main" val="2343395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096AE-8D4D-37D4-F654-6DEB9210EBE4}"/>
              </a:ext>
            </a:extLst>
          </p:cNvPr>
          <p:cNvSpPr>
            <a:spLocks noGrp="1"/>
          </p:cNvSpPr>
          <p:nvPr>
            <p:ph type="title"/>
          </p:nvPr>
        </p:nvSpPr>
        <p:spPr/>
        <p:txBody>
          <a:bodyPr/>
          <a:lstStyle/>
          <a:p>
            <a:r>
              <a:rPr lang="en-US" dirty="0"/>
              <a:t>F=5.9769 GHz</a:t>
            </a:r>
          </a:p>
        </p:txBody>
      </p:sp>
      <p:sp>
        <p:nvSpPr>
          <p:cNvPr id="3" name="Footer Placeholder 2">
            <a:extLst>
              <a:ext uri="{FF2B5EF4-FFF2-40B4-BE49-F238E27FC236}">
                <a16:creationId xmlns:a16="http://schemas.microsoft.com/office/drawing/2014/main" id="{7AD28BE2-95A9-EC7F-12BC-4A3BF3442EC8}"/>
              </a:ext>
            </a:extLst>
          </p:cNvPr>
          <p:cNvSpPr>
            <a:spLocks noGrp="1"/>
          </p:cNvSpPr>
          <p:nvPr>
            <p:ph type="ftr" sz="quarter" idx="11"/>
          </p:nvPr>
        </p:nvSpPr>
        <p:spPr/>
        <p:txBody>
          <a:bodyPr/>
          <a:lstStyle/>
          <a:p>
            <a:r>
              <a:rPr lang="en-US"/>
              <a:t>A. Novokhatski 11/16/23</a:t>
            </a:r>
            <a:endParaRPr lang="en-US" dirty="0"/>
          </a:p>
        </p:txBody>
      </p:sp>
      <p:sp>
        <p:nvSpPr>
          <p:cNvPr id="4" name="Slide Number Placeholder 3">
            <a:extLst>
              <a:ext uri="{FF2B5EF4-FFF2-40B4-BE49-F238E27FC236}">
                <a16:creationId xmlns:a16="http://schemas.microsoft.com/office/drawing/2014/main" id="{5CA4F3B7-E986-DF97-51E8-71EFA6359A1D}"/>
              </a:ext>
            </a:extLst>
          </p:cNvPr>
          <p:cNvSpPr>
            <a:spLocks noGrp="1"/>
          </p:cNvSpPr>
          <p:nvPr>
            <p:ph type="sldNum" sz="quarter" idx="12"/>
          </p:nvPr>
        </p:nvSpPr>
        <p:spPr/>
        <p:txBody>
          <a:bodyPr/>
          <a:lstStyle/>
          <a:p>
            <a:fld id="{C72C238C-4CEF-47BA-846C-2F4CF74A487D}" type="slidenum">
              <a:rPr lang="en-US" smtClean="0"/>
              <a:t>24</a:t>
            </a:fld>
            <a:endParaRPr lang="en-US"/>
          </a:p>
        </p:txBody>
      </p:sp>
      <p:pic>
        <p:nvPicPr>
          <p:cNvPr id="6" name="Picture 5" descr="A blue and yellow object&#10;&#10;Description automatically generated">
            <a:extLst>
              <a:ext uri="{FF2B5EF4-FFF2-40B4-BE49-F238E27FC236}">
                <a16:creationId xmlns:a16="http://schemas.microsoft.com/office/drawing/2014/main" id="{EA0C9550-BC8F-D6D5-ABAF-9741F6159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7297"/>
            <a:ext cx="9144000" cy="2608906"/>
          </a:xfrm>
          <a:prstGeom prst="rect">
            <a:avLst/>
          </a:prstGeom>
        </p:spPr>
      </p:pic>
    </p:spTree>
    <p:extLst>
      <p:ext uri="{BB962C8B-B14F-4D97-AF65-F5344CB8AC3E}">
        <p14:creationId xmlns:p14="http://schemas.microsoft.com/office/powerpoint/2010/main" val="317524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do we need an elliptical mask?</a:t>
            </a:r>
          </a:p>
        </p:txBody>
      </p:sp>
      <p:sp>
        <p:nvSpPr>
          <p:cNvPr id="3" name="Content Placeholder 2"/>
          <p:cNvSpPr>
            <a:spLocks noGrp="1"/>
          </p:cNvSpPr>
          <p:nvPr>
            <p:ph idx="1"/>
          </p:nvPr>
        </p:nvSpPr>
        <p:spPr/>
        <p:txBody>
          <a:bodyPr/>
          <a:lstStyle/>
          <a:p>
            <a:r>
              <a:rPr lang="en-US" dirty="0"/>
              <a:t>Due to the elliptical mask more trapped modes appeared in the beam pipe.</a:t>
            </a:r>
          </a:p>
          <a:p>
            <a:pPr lvl="1"/>
            <a:r>
              <a:rPr lang="en-US" dirty="0"/>
              <a:t>Even interaction with a beam has an inductive character, these modes will interact more when adding other beam pipe elements like bellow and BPMs </a:t>
            </a:r>
            <a:r>
              <a:rPr lang="en-US" dirty="0">
                <a:solidFill>
                  <a:prstClr val="black"/>
                </a:solidFill>
              </a:rPr>
              <a:t>Upper half of the elliptical mask does not catch SR, but may catch the beam</a:t>
            </a:r>
          </a:p>
          <a:p>
            <a:pPr lvl="0"/>
            <a:r>
              <a:rPr lang="en-US" dirty="0">
                <a:solidFill>
                  <a:prstClr val="black"/>
                </a:solidFill>
              </a:rPr>
              <a:t>If we need an elliptical mask only for time of beam injection, then </a:t>
            </a:r>
            <a:r>
              <a:rPr lang="en-US" dirty="0">
                <a:solidFill>
                  <a:srgbClr val="C00000"/>
                </a:solidFill>
              </a:rPr>
              <a:t>can we switch off the detector during beam injection</a:t>
            </a:r>
            <a:r>
              <a:rPr lang="en-US" dirty="0">
                <a:solidFill>
                  <a:prstClr val="black"/>
                </a:solidFill>
              </a:rPr>
              <a:t>, as we did at PEP-II.</a:t>
            </a:r>
          </a:p>
        </p:txBody>
      </p:sp>
      <p:sp>
        <p:nvSpPr>
          <p:cNvPr id="4" name="Footer Placeholder 3"/>
          <p:cNvSpPr>
            <a:spLocks noGrp="1"/>
          </p:cNvSpPr>
          <p:nvPr>
            <p:ph type="ftr" sz="quarter" idx="11"/>
          </p:nvPr>
        </p:nvSpPr>
        <p:spPr/>
        <p:txBody>
          <a:bodyPr/>
          <a:lstStyle/>
          <a:p>
            <a:r>
              <a:rPr lang="en-US"/>
              <a:t>A. Novokhatski 10/16/23</a:t>
            </a:r>
            <a:endParaRPr lang="en-US" dirty="0"/>
          </a:p>
        </p:txBody>
      </p:sp>
      <p:sp>
        <p:nvSpPr>
          <p:cNvPr id="5" name="Slide Number Placeholder 4"/>
          <p:cNvSpPr>
            <a:spLocks noGrp="1"/>
          </p:cNvSpPr>
          <p:nvPr>
            <p:ph type="sldNum" sz="quarter" idx="12"/>
          </p:nvPr>
        </p:nvSpPr>
        <p:spPr/>
        <p:txBody>
          <a:bodyPr/>
          <a:lstStyle/>
          <a:p>
            <a:fld id="{C72C238C-4CEF-47BA-846C-2F4CF74A487D}" type="slidenum">
              <a:rPr lang="en-US" smtClean="0"/>
              <a:t>25</a:t>
            </a:fld>
            <a:endParaRPr lang="en-US"/>
          </a:p>
        </p:txBody>
      </p:sp>
    </p:spTree>
    <p:extLst>
      <p:ext uri="{BB962C8B-B14F-4D97-AF65-F5344CB8AC3E}">
        <p14:creationId xmlns:p14="http://schemas.microsoft.com/office/powerpoint/2010/main" val="294516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5E0DD-CAD9-29E9-FCE3-C271FE0F4FF0}"/>
              </a:ext>
            </a:extLst>
          </p:cNvPr>
          <p:cNvSpPr>
            <a:spLocks noGrp="1"/>
          </p:cNvSpPr>
          <p:nvPr>
            <p:ph type="title"/>
          </p:nvPr>
        </p:nvSpPr>
        <p:spPr/>
        <p:txBody>
          <a:bodyPr/>
          <a:lstStyle/>
          <a:p>
            <a:r>
              <a:rPr lang="en-US" dirty="0"/>
              <a:t>Can we move out the SR mask from the cryomodule?</a:t>
            </a:r>
          </a:p>
        </p:txBody>
      </p:sp>
      <p:sp>
        <p:nvSpPr>
          <p:cNvPr id="3" name="Footer Placeholder 2">
            <a:extLst>
              <a:ext uri="{FF2B5EF4-FFF2-40B4-BE49-F238E27FC236}">
                <a16:creationId xmlns:a16="http://schemas.microsoft.com/office/drawing/2014/main" id="{9C7B9AFF-F07F-90A7-AE51-815341B7A5BF}"/>
              </a:ext>
            </a:extLst>
          </p:cNvPr>
          <p:cNvSpPr>
            <a:spLocks noGrp="1"/>
          </p:cNvSpPr>
          <p:nvPr>
            <p:ph type="ftr" sz="quarter" idx="11"/>
          </p:nvPr>
        </p:nvSpPr>
        <p:spPr/>
        <p:txBody>
          <a:bodyPr/>
          <a:lstStyle/>
          <a:p>
            <a:r>
              <a:rPr lang="en-US"/>
              <a:t>A. Novokhatski 11/16/23</a:t>
            </a:r>
            <a:endParaRPr lang="en-US" dirty="0"/>
          </a:p>
        </p:txBody>
      </p:sp>
      <p:sp>
        <p:nvSpPr>
          <p:cNvPr id="4" name="Slide Number Placeholder 3">
            <a:extLst>
              <a:ext uri="{FF2B5EF4-FFF2-40B4-BE49-F238E27FC236}">
                <a16:creationId xmlns:a16="http://schemas.microsoft.com/office/drawing/2014/main" id="{413ABE76-5E98-4F77-6CB9-A042A5388424}"/>
              </a:ext>
            </a:extLst>
          </p:cNvPr>
          <p:cNvSpPr>
            <a:spLocks noGrp="1"/>
          </p:cNvSpPr>
          <p:nvPr>
            <p:ph type="sldNum" sz="quarter" idx="12"/>
          </p:nvPr>
        </p:nvSpPr>
        <p:spPr/>
        <p:txBody>
          <a:bodyPr/>
          <a:lstStyle/>
          <a:p>
            <a:fld id="{C72C238C-4CEF-47BA-846C-2F4CF74A487D}" type="slidenum">
              <a:rPr lang="en-US" smtClean="0"/>
              <a:t>26</a:t>
            </a:fld>
            <a:endParaRPr lang="en-US"/>
          </a:p>
        </p:txBody>
      </p:sp>
      <p:pic>
        <p:nvPicPr>
          <p:cNvPr id="5" name="Picture 4">
            <a:extLst>
              <a:ext uri="{FF2B5EF4-FFF2-40B4-BE49-F238E27FC236}">
                <a16:creationId xmlns:a16="http://schemas.microsoft.com/office/drawing/2014/main" id="{EC19CADD-4C26-5066-B929-B844D36F1DF1}"/>
              </a:ext>
            </a:extLst>
          </p:cNvPr>
          <p:cNvPicPr>
            <a:picLocks noChangeAspect="1"/>
          </p:cNvPicPr>
          <p:nvPr/>
        </p:nvPicPr>
        <p:blipFill rotWithShape="1">
          <a:blip r:embed="rId2"/>
          <a:srcRect t="5993" b="28865"/>
          <a:stretch/>
        </p:blipFill>
        <p:spPr>
          <a:xfrm>
            <a:off x="76198" y="971550"/>
            <a:ext cx="9067802" cy="3623310"/>
          </a:xfrm>
          <a:prstGeom prst="rect">
            <a:avLst/>
          </a:prstGeom>
        </p:spPr>
      </p:pic>
      <p:sp>
        <p:nvSpPr>
          <p:cNvPr id="6" name="TextBox 5">
            <a:extLst>
              <a:ext uri="{FF2B5EF4-FFF2-40B4-BE49-F238E27FC236}">
                <a16:creationId xmlns:a16="http://schemas.microsoft.com/office/drawing/2014/main" id="{06D8EA60-FE2E-5516-ECC4-69CAA4196033}"/>
              </a:ext>
            </a:extLst>
          </p:cNvPr>
          <p:cNvSpPr txBox="1"/>
          <p:nvPr/>
        </p:nvSpPr>
        <p:spPr>
          <a:xfrm>
            <a:off x="5791200" y="2876550"/>
            <a:ext cx="1024639" cy="369332"/>
          </a:xfrm>
          <a:prstGeom prst="rect">
            <a:avLst/>
          </a:prstGeom>
          <a:noFill/>
        </p:spPr>
        <p:txBody>
          <a:bodyPr wrap="none" rtlCol="0">
            <a:spAutoFit/>
          </a:bodyPr>
          <a:lstStyle/>
          <a:p>
            <a:r>
              <a:rPr lang="en-US" dirty="0"/>
              <a:t>SR MASK</a:t>
            </a:r>
          </a:p>
        </p:txBody>
      </p:sp>
    </p:spTree>
    <p:extLst>
      <p:ext uri="{BB962C8B-B14F-4D97-AF65-F5344CB8AC3E}">
        <p14:creationId xmlns:p14="http://schemas.microsoft.com/office/powerpoint/2010/main" val="3841142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status of calculations</a:t>
            </a:r>
          </a:p>
        </p:txBody>
      </p:sp>
      <p:sp>
        <p:nvSpPr>
          <p:cNvPr id="3" name="Content Placeholder 2"/>
          <p:cNvSpPr>
            <a:spLocks noGrp="1"/>
          </p:cNvSpPr>
          <p:nvPr>
            <p:ph idx="1"/>
          </p:nvPr>
        </p:nvSpPr>
        <p:spPr/>
        <p:txBody>
          <a:bodyPr/>
          <a:lstStyle/>
          <a:p>
            <a:r>
              <a:rPr lang="en-US" dirty="0"/>
              <a:t>Manage to speed the calculations</a:t>
            </a:r>
          </a:p>
          <a:p>
            <a:r>
              <a:rPr lang="en-US" dirty="0"/>
              <a:t>Understanding new results</a:t>
            </a:r>
          </a:p>
          <a:p>
            <a:r>
              <a:rPr lang="en-US" dirty="0"/>
              <a:t>Understanding the problem with a bellows model for calculation. </a:t>
            </a:r>
          </a:p>
        </p:txBody>
      </p:sp>
      <p:sp>
        <p:nvSpPr>
          <p:cNvPr id="4" name="Footer Placeholder 3"/>
          <p:cNvSpPr>
            <a:spLocks noGrp="1"/>
          </p:cNvSpPr>
          <p:nvPr>
            <p:ph type="ftr" sz="quarter" idx="11"/>
          </p:nvPr>
        </p:nvSpPr>
        <p:spPr/>
        <p:txBody>
          <a:bodyPr/>
          <a:lstStyle/>
          <a:p>
            <a:r>
              <a:rPr lang="en-US"/>
              <a:t>A. Novokhatski 10/06/23</a:t>
            </a:r>
            <a:endParaRPr lang="en-US" dirty="0"/>
          </a:p>
        </p:txBody>
      </p:sp>
      <p:sp>
        <p:nvSpPr>
          <p:cNvPr id="5" name="Slide Number Placeholder 4"/>
          <p:cNvSpPr>
            <a:spLocks noGrp="1"/>
          </p:cNvSpPr>
          <p:nvPr>
            <p:ph type="sldNum" sz="quarter" idx="12"/>
          </p:nvPr>
        </p:nvSpPr>
        <p:spPr/>
        <p:txBody>
          <a:bodyPr/>
          <a:lstStyle/>
          <a:p>
            <a:fld id="{C72C238C-4CEF-47BA-846C-2F4CF74A487D}" type="slidenum">
              <a:rPr lang="en-US" smtClean="0"/>
              <a:t>27</a:t>
            </a:fld>
            <a:endParaRPr lang="en-US"/>
          </a:p>
        </p:txBody>
      </p:sp>
    </p:spTree>
    <p:extLst>
      <p:ext uri="{BB962C8B-B14F-4D97-AF65-F5344CB8AC3E}">
        <p14:creationId xmlns:p14="http://schemas.microsoft.com/office/powerpoint/2010/main" val="290174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First attempt to study bellows</a:t>
            </a:r>
          </a:p>
        </p:txBody>
      </p:sp>
      <p:sp>
        <p:nvSpPr>
          <p:cNvPr id="3" name="Footer Placeholder 2"/>
          <p:cNvSpPr>
            <a:spLocks noGrp="1"/>
          </p:cNvSpPr>
          <p:nvPr>
            <p:ph type="ftr" sz="quarter" idx="11"/>
          </p:nvPr>
        </p:nvSpPr>
        <p:spPr/>
        <p:txBody>
          <a:bodyPr/>
          <a:lstStyle/>
          <a:p>
            <a:r>
              <a:rPr lang="en-US"/>
              <a:t>A. Novokhatski 11/16/23</a:t>
            </a:r>
            <a:endParaRPr lang="en-US" dirty="0"/>
          </a:p>
        </p:txBody>
      </p:sp>
      <p:sp>
        <p:nvSpPr>
          <p:cNvPr id="4" name="Slide Number Placeholder 3"/>
          <p:cNvSpPr>
            <a:spLocks noGrp="1"/>
          </p:cNvSpPr>
          <p:nvPr>
            <p:ph type="sldNum" sz="quarter" idx="12"/>
          </p:nvPr>
        </p:nvSpPr>
        <p:spPr/>
        <p:txBody>
          <a:bodyPr/>
          <a:lstStyle/>
          <a:p>
            <a:fld id="{C72C238C-4CEF-47BA-846C-2F4CF74A487D}" type="slidenum">
              <a:rPr lang="en-US" smtClean="0"/>
              <a:t>28</a:t>
            </a:fld>
            <a:endParaRPr lang="en-US"/>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741" r="38124"/>
          <a:stretch/>
        </p:blipFill>
        <p:spPr bwMode="auto">
          <a:xfrm>
            <a:off x="457200" y="896754"/>
            <a:ext cx="2103120" cy="334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2758AC4-2468-028D-88DB-53744E46B901}"/>
              </a:ext>
            </a:extLst>
          </p:cNvPr>
          <p:cNvSpPr txBox="1"/>
          <p:nvPr/>
        </p:nvSpPr>
        <p:spPr>
          <a:xfrm>
            <a:off x="2804080" y="1480831"/>
            <a:ext cx="3810000" cy="2031325"/>
          </a:xfrm>
          <a:prstGeom prst="rect">
            <a:avLst/>
          </a:prstGeom>
          <a:noFill/>
        </p:spPr>
        <p:txBody>
          <a:bodyPr wrap="square" rtlCol="0">
            <a:spAutoFit/>
          </a:bodyPr>
          <a:lstStyle/>
          <a:p>
            <a:r>
              <a:rPr lang="en-US" dirty="0"/>
              <a:t>Bellows is a very delicate device. </a:t>
            </a:r>
          </a:p>
          <a:p>
            <a:r>
              <a:rPr lang="en-US" dirty="0"/>
              <a:t>It has thing springs and corrugations.</a:t>
            </a:r>
          </a:p>
          <a:p>
            <a:r>
              <a:rPr lang="en-US" dirty="0"/>
              <a:t>The code CST can do good calculations for small elements</a:t>
            </a:r>
          </a:p>
          <a:p>
            <a:r>
              <a:rPr lang="en-US" dirty="0"/>
              <a:t>So, we had to make a more simple model.</a:t>
            </a:r>
          </a:p>
          <a:p>
            <a:endParaRPr lang="en-US" dirty="0"/>
          </a:p>
        </p:txBody>
      </p:sp>
      <p:pic>
        <p:nvPicPr>
          <p:cNvPr id="6" name="Picture 5">
            <a:extLst>
              <a:ext uri="{FF2B5EF4-FFF2-40B4-BE49-F238E27FC236}">
                <a16:creationId xmlns:a16="http://schemas.microsoft.com/office/drawing/2014/main" id="{1D7D9AD4-CDCE-B151-F7A3-FD7023733A19}"/>
              </a:ext>
            </a:extLst>
          </p:cNvPr>
          <p:cNvPicPr>
            <a:picLocks noChangeAspect="1"/>
          </p:cNvPicPr>
          <p:nvPr/>
        </p:nvPicPr>
        <p:blipFill>
          <a:blip r:embed="rId3"/>
          <a:stretch>
            <a:fillRect/>
          </a:stretch>
        </p:blipFill>
        <p:spPr>
          <a:xfrm>
            <a:off x="6857841" y="1102052"/>
            <a:ext cx="1828959" cy="2743438"/>
          </a:xfrm>
          <a:prstGeom prst="rect">
            <a:avLst/>
          </a:prstGeom>
        </p:spPr>
      </p:pic>
    </p:spTree>
    <p:extLst>
      <p:ext uri="{BB962C8B-B14F-4D97-AF65-F5344CB8AC3E}">
        <p14:creationId xmlns:p14="http://schemas.microsoft.com/office/powerpoint/2010/main" val="3166789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1950"/>
            <a:ext cx="9067802" cy="1158200"/>
          </a:xfrm>
        </p:spPr>
        <p:txBody>
          <a:bodyPr>
            <a:noAutofit/>
          </a:bodyPr>
          <a:lstStyle/>
          <a:p>
            <a:r>
              <a:rPr lang="en-US" sz="2400" dirty="0"/>
              <a:t>Simplified model</a:t>
            </a:r>
            <a:br>
              <a:rPr lang="en-US" sz="2400" dirty="0"/>
            </a:br>
            <a:r>
              <a:rPr lang="en-US" sz="2400" dirty="0"/>
              <a:t>What is important: the beam trajectory is not in the bellows center and the beam can easily excite transverse modes</a:t>
            </a:r>
          </a:p>
        </p:txBody>
      </p:sp>
      <p:sp>
        <p:nvSpPr>
          <p:cNvPr id="3" name="Footer Placeholder 2"/>
          <p:cNvSpPr>
            <a:spLocks noGrp="1"/>
          </p:cNvSpPr>
          <p:nvPr>
            <p:ph type="ftr" sz="quarter" idx="11"/>
          </p:nvPr>
        </p:nvSpPr>
        <p:spPr/>
        <p:txBody>
          <a:bodyPr/>
          <a:lstStyle/>
          <a:p>
            <a:r>
              <a:rPr lang="en-US"/>
              <a:t>A. Novokhatski 11/16/23</a:t>
            </a:r>
            <a:endParaRPr lang="en-US" dirty="0"/>
          </a:p>
        </p:txBody>
      </p:sp>
      <p:sp>
        <p:nvSpPr>
          <p:cNvPr id="4" name="Slide Number Placeholder 3"/>
          <p:cNvSpPr>
            <a:spLocks noGrp="1"/>
          </p:cNvSpPr>
          <p:nvPr>
            <p:ph type="sldNum" sz="quarter" idx="12"/>
          </p:nvPr>
        </p:nvSpPr>
        <p:spPr/>
        <p:txBody>
          <a:bodyPr/>
          <a:lstStyle/>
          <a:p>
            <a:fld id="{C72C238C-4CEF-47BA-846C-2F4CF74A487D}" type="slidenum">
              <a:rPr lang="en-US" smtClean="0"/>
              <a:t>29</a:t>
            </a:fld>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84" t="14778" r="8147" b="23887"/>
          <a:stretch/>
        </p:blipFill>
        <p:spPr bwMode="auto">
          <a:xfrm>
            <a:off x="990600" y="1860074"/>
            <a:ext cx="6583680"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937EE18-6C07-D230-3F08-B11FFF36F414}"/>
              </a:ext>
            </a:extLst>
          </p:cNvPr>
          <p:cNvSpPr txBox="1"/>
          <p:nvPr/>
        </p:nvSpPr>
        <p:spPr>
          <a:xfrm>
            <a:off x="228600" y="4253786"/>
            <a:ext cx="8808886" cy="369332"/>
          </a:xfrm>
          <a:prstGeom prst="rect">
            <a:avLst/>
          </a:prstGeom>
          <a:noFill/>
        </p:spPr>
        <p:txBody>
          <a:bodyPr wrap="none" rtlCol="0">
            <a:spAutoFit/>
          </a:bodyPr>
          <a:lstStyle/>
          <a:p>
            <a:r>
              <a:rPr lang="en-US" dirty="0"/>
              <a:t>Unfortunately, the simplified model had thick springs, and we did not find any excited fields </a:t>
            </a:r>
          </a:p>
        </p:txBody>
      </p:sp>
    </p:spTree>
    <p:extLst>
      <p:ext uri="{BB962C8B-B14F-4D97-AF65-F5344CB8AC3E}">
        <p14:creationId xmlns:p14="http://schemas.microsoft.com/office/powerpoint/2010/main" val="3967437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we doing wake field calculations?</a:t>
            </a:r>
          </a:p>
        </p:txBody>
      </p:sp>
      <p:sp>
        <p:nvSpPr>
          <p:cNvPr id="3" name="Content Placeholder 2"/>
          <p:cNvSpPr>
            <a:spLocks noGrp="1"/>
          </p:cNvSpPr>
          <p:nvPr>
            <p:ph idx="1"/>
          </p:nvPr>
        </p:nvSpPr>
        <p:spPr/>
        <p:txBody>
          <a:bodyPr/>
          <a:lstStyle/>
          <a:p>
            <a:r>
              <a:rPr lang="en-US" dirty="0"/>
              <a:t>Developing the IR beam pipe, we tried to optimize the electromagnetic interaction of the beam field with the chamber metal walls or minimize the chamber impedance.</a:t>
            </a:r>
          </a:p>
          <a:p>
            <a:r>
              <a:rPr lang="en-US" dirty="0"/>
              <a:t>Minimum impedance means less heat load of the chamber and requires more simpler cooling system. </a:t>
            </a:r>
          </a:p>
          <a:p>
            <a:r>
              <a:rPr lang="en-US" dirty="0"/>
              <a:t>Large impedance may influence on the beam dynamics in the FCC rings.</a:t>
            </a:r>
          </a:p>
          <a:p>
            <a:r>
              <a:rPr lang="en-US" dirty="0"/>
              <a:t>We developed  a smooth chamber, calculated the heat load and check how other IR elements may bring additional impedance</a:t>
            </a:r>
          </a:p>
        </p:txBody>
      </p:sp>
      <p:sp>
        <p:nvSpPr>
          <p:cNvPr id="4" name="Footer Placeholder 3"/>
          <p:cNvSpPr>
            <a:spLocks noGrp="1"/>
          </p:cNvSpPr>
          <p:nvPr>
            <p:ph type="ftr" sz="quarter" idx="11"/>
          </p:nvPr>
        </p:nvSpPr>
        <p:spPr/>
        <p:txBody>
          <a:bodyPr/>
          <a:lstStyle/>
          <a:p>
            <a:r>
              <a:rPr lang="en-US"/>
              <a:t>A. Novokhatski 11/16/23</a:t>
            </a:r>
            <a:endParaRPr lang="en-US" dirty="0"/>
          </a:p>
        </p:txBody>
      </p:sp>
      <p:sp>
        <p:nvSpPr>
          <p:cNvPr id="5" name="Slide Number Placeholder 4"/>
          <p:cNvSpPr>
            <a:spLocks noGrp="1"/>
          </p:cNvSpPr>
          <p:nvPr>
            <p:ph type="sldNum" sz="quarter" idx="12"/>
          </p:nvPr>
        </p:nvSpPr>
        <p:spPr/>
        <p:txBody>
          <a:bodyPr/>
          <a:lstStyle/>
          <a:p>
            <a:fld id="{C72C238C-4CEF-47BA-846C-2F4CF74A487D}" type="slidenum">
              <a:rPr lang="en-US" smtClean="0"/>
              <a:t>3</a:t>
            </a:fld>
            <a:endParaRPr lang="en-US"/>
          </a:p>
        </p:txBody>
      </p:sp>
    </p:spTree>
    <p:extLst>
      <p:ext uri="{BB962C8B-B14F-4D97-AF65-F5344CB8AC3E}">
        <p14:creationId xmlns:p14="http://schemas.microsoft.com/office/powerpoint/2010/main" val="1310055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516F4-12F4-4111-0EEE-A32B8311D903}"/>
              </a:ext>
            </a:extLst>
          </p:cNvPr>
          <p:cNvSpPr>
            <a:spLocks noGrp="1"/>
          </p:cNvSpPr>
          <p:nvPr>
            <p:ph type="title"/>
          </p:nvPr>
        </p:nvSpPr>
        <p:spPr/>
        <p:txBody>
          <a:bodyPr>
            <a:normAutofit fontScale="90000"/>
          </a:bodyPr>
          <a:lstStyle/>
          <a:p>
            <a:r>
              <a:rPr lang="en-US" dirty="0"/>
              <a:t>We decrease spring thickness to 1mm and found a lot of trapped modes inside the bellows cavity</a:t>
            </a:r>
          </a:p>
        </p:txBody>
      </p:sp>
      <p:sp>
        <p:nvSpPr>
          <p:cNvPr id="3" name="Footer Placeholder 2">
            <a:extLst>
              <a:ext uri="{FF2B5EF4-FFF2-40B4-BE49-F238E27FC236}">
                <a16:creationId xmlns:a16="http://schemas.microsoft.com/office/drawing/2014/main" id="{82C61CF7-76EA-8B71-5B44-1D7AFE476CC9}"/>
              </a:ext>
            </a:extLst>
          </p:cNvPr>
          <p:cNvSpPr>
            <a:spLocks noGrp="1"/>
          </p:cNvSpPr>
          <p:nvPr>
            <p:ph type="ftr" sz="quarter" idx="11"/>
          </p:nvPr>
        </p:nvSpPr>
        <p:spPr/>
        <p:txBody>
          <a:bodyPr/>
          <a:lstStyle/>
          <a:p>
            <a:r>
              <a:rPr lang="en-US"/>
              <a:t>A. Novokhatski 11/16/23</a:t>
            </a:r>
            <a:endParaRPr lang="en-US" dirty="0"/>
          </a:p>
        </p:txBody>
      </p:sp>
      <p:sp>
        <p:nvSpPr>
          <p:cNvPr id="4" name="Slide Number Placeholder 3">
            <a:extLst>
              <a:ext uri="{FF2B5EF4-FFF2-40B4-BE49-F238E27FC236}">
                <a16:creationId xmlns:a16="http://schemas.microsoft.com/office/drawing/2014/main" id="{52D44F6A-B848-8F24-345F-00C7AF6805D5}"/>
              </a:ext>
            </a:extLst>
          </p:cNvPr>
          <p:cNvSpPr>
            <a:spLocks noGrp="1"/>
          </p:cNvSpPr>
          <p:nvPr>
            <p:ph type="sldNum" sz="quarter" idx="12"/>
          </p:nvPr>
        </p:nvSpPr>
        <p:spPr/>
        <p:txBody>
          <a:bodyPr/>
          <a:lstStyle/>
          <a:p>
            <a:fld id="{C72C238C-4CEF-47BA-846C-2F4CF74A487D}" type="slidenum">
              <a:rPr lang="en-US" smtClean="0"/>
              <a:t>30</a:t>
            </a:fld>
            <a:endParaRPr lang="en-US"/>
          </a:p>
        </p:txBody>
      </p:sp>
      <p:pic>
        <p:nvPicPr>
          <p:cNvPr id="5" name="Picture 4">
            <a:extLst>
              <a:ext uri="{FF2B5EF4-FFF2-40B4-BE49-F238E27FC236}">
                <a16:creationId xmlns:a16="http://schemas.microsoft.com/office/drawing/2014/main" id="{BA1BD03F-6B5C-5602-ACA0-2EDAB7DA0771}"/>
              </a:ext>
            </a:extLst>
          </p:cNvPr>
          <p:cNvPicPr>
            <a:picLocks noChangeAspect="1"/>
          </p:cNvPicPr>
          <p:nvPr/>
        </p:nvPicPr>
        <p:blipFill>
          <a:blip r:embed="rId2"/>
          <a:stretch>
            <a:fillRect/>
          </a:stretch>
        </p:blipFill>
        <p:spPr>
          <a:xfrm>
            <a:off x="4495800" y="1079500"/>
            <a:ext cx="3655047" cy="2438094"/>
          </a:xfrm>
          <a:prstGeom prst="rect">
            <a:avLst/>
          </a:prstGeom>
        </p:spPr>
      </p:pic>
      <p:pic>
        <p:nvPicPr>
          <p:cNvPr id="6" name="Picture 5">
            <a:extLst>
              <a:ext uri="{FF2B5EF4-FFF2-40B4-BE49-F238E27FC236}">
                <a16:creationId xmlns:a16="http://schemas.microsoft.com/office/drawing/2014/main" id="{5CBF58C2-993E-F253-DBB6-9D200168B127}"/>
              </a:ext>
            </a:extLst>
          </p:cNvPr>
          <p:cNvPicPr>
            <a:picLocks noChangeAspect="1"/>
          </p:cNvPicPr>
          <p:nvPr/>
        </p:nvPicPr>
        <p:blipFill>
          <a:blip r:embed="rId3"/>
          <a:stretch>
            <a:fillRect/>
          </a:stretch>
        </p:blipFill>
        <p:spPr>
          <a:xfrm>
            <a:off x="760437" y="1047750"/>
            <a:ext cx="3231160" cy="2420322"/>
          </a:xfrm>
          <a:prstGeom prst="rect">
            <a:avLst/>
          </a:prstGeom>
        </p:spPr>
      </p:pic>
      <p:sp>
        <p:nvSpPr>
          <p:cNvPr id="7" name="TextBox 6">
            <a:extLst>
              <a:ext uri="{FF2B5EF4-FFF2-40B4-BE49-F238E27FC236}">
                <a16:creationId xmlns:a16="http://schemas.microsoft.com/office/drawing/2014/main" id="{1E8AEA3D-1FC9-9A3F-319E-666D58076F1B}"/>
              </a:ext>
            </a:extLst>
          </p:cNvPr>
          <p:cNvSpPr txBox="1"/>
          <p:nvPr/>
        </p:nvSpPr>
        <p:spPr>
          <a:xfrm>
            <a:off x="5334000" y="3427344"/>
            <a:ext cx="1845633" cy="369332"/>
          </a:xfrm>
          <a:prstGeom prst="rect">
            <a:avLst/>
          </a:prstGeom>
          <a:noFill/>
        </p:spPr>
        <p:txBody>
          <a:bodyPr wrap="none" rtlCol="0">
            <a:spAutoFit/>
          </a:bodyPr>
          <a:lstStyle/>
          <a:p>
            <a:r>
              <a:rPr lang="en-US"/>
              <a:t>Bellows spectrum</a:t>
            </a:r>
            <a:endParaRPr lang="en-US" dirty="0"/>
          </a:p>
        </p:txBody>
      </p:sp>
      <p:sp>
        <p:nvSpPr>
          <p:cNvPr id="8" name="TextBox 7">
            <a:extLst>
              <a:ext uri="{FF2B5EF4-FFF2-40B4-BE49-F238E27FC236}">
                <a16:creationId xmlns:a16="http://schemas.microsoft.com/office/drawing/2014/main" id="{780CFC22-93C5-3B0A-5F32-6D5072CD1356}"/>
              </a:ext>
            </a:extLst>
          </p:cNvPr>
          <p:cNvSpPr txBox="1"/>
          <p:nvPr/>
        </p:nvSpPr>
        <p:spPr>
          <a:xfrm>
            <a:off x="914400" y="3867150"/>
            <a:ext cx="6482800" cy="369332"/>
          </a:xfrm>
          <a:prstGeom prst="rect">
            <a:avLst/>
          </a:prstGeom>
          <a:noFill/>
        </p:spPr>
        <p:txBody>
          <a:bodyPr wrap="none" rtlCol="0">
            <a:spAutoFit/>
          </a:bodyPr>
          <a:lstStyle/>
          <a:p>
            <a:r>
              <a:rPr lang="en-US" dirty="0"/>
              <a:t>A new “simplified” model is needed to get more or less real results </a:t>
            </a:r>
          </a:p>
        </p:txBody>
      </p:sp>
    </p:spTree>
    <p:extLst>
      <p:ext uri="{BB962C8B-B14F-4D97-AF65-F5344CB8AC3E}">
        <p14:creationId xmlns:p14="http://schemas.microsoft.com/office/powerpoint/2010/main" val="983612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and future steps</a:t>
            </a:r>
          </a:p>
        </p:txBody>
      </p:sp>
      <p:sp>
        <p:nvSpPr>
          <p:cNvPr id="3" name="Content Placeholder 2"/>
          <p:cNvSpPr>
            <a:spLocks noGrp="1"/>
          </p:cNvSpPr>
          <p:nvPr>
            <p:ph idx="1"/>
          </p:nvPr>
        </p:nvSpPr>
        <p:spPr/>
        <p:txBody>
          <a:bodyPr>
            <a:normAutofit fontScale="85000" lnSpcReduction="20000"/>
          </a:bodyPr>
          <a:lstStyle/>
          <a:p>
            <a:r>
              <a:rPr lang="en-US" dirty="0"/>
              <a:t>Wake field study of the new chamber with extension of the mutual IR pipe showed not great change of the heat load, however a second trapped mode appeared due to larger common beam pipe.</a:t>
            </a:r>
          </a:p>
          <a:p>
            <a:r>
              <a:rPr lang="en-US" dirty="0"/>
              <a:t>Study of the new elliptical mask showed that it brings more inductive impedance, which may be important for the beam dynamics (bunch lengthening or instability) and also for the heat load when adding other beam pipe elements.</a:t>
            </a:r>
          </a:p>
          <a:p>
            <a:r>
              <a:rPr lang="en-US" dirty="0"/>
              <a:t>More precise bellows model for calculation is needed.</a:t>
            </a:r>
          </a:p>
          <a:p>
            <a:r>
              <a:rPr lang="en-US" dirty="0"/>
              <a:t>We will try to do calculations for a full model, which includes bellow, BPMs and possible new SR mask with different materials.</a:t>
            </a:r>
          </a:p>
          <a:p>
            <a:r>
              <a:rPr lang="en-US" dirty="0"/>
              <a:t>If we find the way how to cool a </a:t>
            </a:r>
            <a:r>
              <a:rPr lang="en-US"/>
              <a:t>bellows then </a:t>
            </a:r>
            <a:r>
              <a:rPr lang="en-US" dirty="0"/>
              <a:t>we suggest to design a special bellows: bellows-HOM absorber to capture increasing HOM power from a complicated IR beam pipe.</a:t>
            </a:r>
          </a:p>
        </p:txBody>
      </p:sp>
      <p:sp>
        <p:nvSpPr>
          <p:cNvPr id="4" name="Footer Placeholder 3"/>
          <p:cNvSpPr>
            <a:spLocks noGrp="1"/>
          </p:cNvSpPr>
          <p:nvPr>
            <p:ph type="ftr" sz="quarter" idx="11"/>
          </p:nvPr>
        </p:nvSpPr>
        <p:spPr/>
        <p:txBody>
          <a:bodyPr/>
          <a:lstStyle/>
          <a:p>
            <a:r>
              <a:rPr lang="en-US" dirty="0"/>
              <a:t>A. Novokhatski 11/16/23</a:t>
            </a:r>
          </a:p>
        </p:txBody>
      </p:sp>
      <p:sp>
        <p:nvSpPr>
          <p:cNvPr id="5" name="Slide Number Placeholder 4"/>
          <p:cNvSpPr>
            <a:spLocks noGrp="1"/>
          </p:cNvSpPr>
          <p:nvPr>
            <p:ph type="sldNum" sz="quarter" idx="12"/>
          </p:nvPr>
        </p:nvSpPr>
        <p:spPr/>
        <p:txBody>
          <a:bodyPr/>
          <a:lstStyle/>
          <a:p>
            <a:fld id="{C72C238C-4CEF-47BA-846C-2F4CF74A487D}" type="slidenum">
              <a:rPr lang="en-US" smtClean="0"/>
              <a:t>31</a:t>
            </a:fld>
            <a:endParaRPr lang="en-US"/>
          </a:p>
        </p:txBody>
      </p:sp>
    </p:spTree>
    <p:extLst>
      <p:ext uri="{BB962C8B-B14F-4D97-AF65-F5344CB8AC3E}">
        <p14:creationId xmlns:p14="http://schemas.microsoft.com/office/powerpoint/2010/main" val="3061625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1181100" y="246700"/>
            <a:ext cx="7181850" cy="308372"/>
          </a:xfrm>
        </p:spPr>
        <p:txBody>
          <a:bodyPr>
            <a:noAutofit/>
          </a:bodyPr>
          <a:lstStyle/>
          <a:p>
            <a:r>
              <a:rPr lang="en-US" altLang="en-US" sz="2400" dirty="0"/>
              <a:t>Possible IR bellows HOM absorber like at SLAC PEP-II</a:t>
            </a:r>
          </a:p>
        </p:txBody>
      </p:sp>
      <p:sp>
        <p:nvSpPr>
          <p:cNvPr id="273433" name="Text Box 25"/>
          <p:cNvSpPr txBox="1">
            <a:spLocks noChangeArrowheads="1"/>
          </p:cNvSpPr>
          <p:nvPr/>
        </p:nvSpPr>
        <p:spPr bwMode="auto">
          <a:xfrm>
            <a:off x="1709737" y="1615679"/>
            <a:ext cx="1233030" cy="25391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1050" dirty="0">
                <a:solidFill>
                  <a:srgbClr val="000000"/>
                </a:solidFill>
              </a:rPr>
              <a:t>OFE Cu Prong Body</a:t>
            </a:r>
          </a:p>
        </p:txBody>
      </p:sp>
      <p:pic>
        <p:nvPicPr>
          <p:cNvPr id="273434" name="Picture 26" descr="Iso-cut-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1713" y="1065610"/>
            <a:ext cx="4876800" cy="3467100"/>
          </a:xfrm>
          <a:prstGeom prst="rect">
            <a:avLst/>
          </a:prstGeom>
          <a:noFill/>
          <a:extLst>
            <a:ext uri="{909E8E84-426E-40dd-AFC4-6F175D3DCCD1}">
              <a14:hiddenFill xmlns:a14="http://schemas.microsoft.com/office/drawing/2010/main" xmlns="">
                <a:solidFill>
                  <a:srgbClr val="FFFFFF"/>
                </a:solidFill>
              </a14:hiddenFill>
            </a:ext>
          </a:extLst>
        </p:spPr>
      </p:pic>
      <p:sp>
        <p:nvSpPr>
          <p:cNvPr id="273427" name="Line 19"/>
          <p:cNvSpPr>
            <a:spLocks noChangeShapeType="1"/>
          </p:cNvSpPr>
          <p:nvPr/>
        </p:nvSpPr>
        <p:spPr bwMode="auto">
          <a:xfrm>
            <a:off x="2987279" y="1751410"/>
            <a:ext cx="977503" cy="414338"/>
          </a:xfrm>
          <a:prstGeom prst="line">
            <a:avLst/>
          </a:prstGeom>
          <a:noFill/>
          <a:ln w="19050">
            <a:solidFill>
              <a:srgbClr val="00000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350" dirty="0"/>
          </a:p>
        </p:txBody>
      </p:sp>
      <p:sp>
        <p:nvSpPr>
          <p:cNvPr id="273435" name="Text Box 27"/>
          <p:cNvSpPr txBox="1">
            <a:spLocks noChangeArrowheads="1"/>
          </p:cNvSpPr>
          <p:nvPr/>
        </p:nvSpPr>
        <p:spPr bwMode="auto">
          <a:xfrm>
            <a:off x="5381625" y="822722"/>
            <a:ext cx="1063112" cy="25391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1050">
                <a:solidFill>
                  <a:srgbClr val="000000"/>
                </a:solidFill>
              </a:rPr>
              <a:t>Welded Bellows</a:t>
            </a:r>
          </a:p>
        </p:txBody>
      </p:sp>
      <p:sp>
        <p:nvSpPr>
          <p:cNvPr id="273436" name="Line 28"/>
          <p:cNvSpPr>
            <a:spLocks noChangeShapeType="1"/>
          </p:cNvSpPr>
          <p:nvPr/>
        </p:nvSpPr>
        <p:spPr bwMode="auto">
          <a:xfrm flipH="1">
            <a:off x="4772025" y="951310"/>
            <a:ext cx="665560" cy="1100138"/>
          </a:xfrm>
          <a:prstGeom prst="line">
            <a:avLst/>
          </a:prstGeom>
          <a:noFill/>
          <a:ln w="19050">
            <a:solidFill>
              <a:srgbClr val="00000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350"/>
          </a:p>
        </p:txBody>
      </p:sp>
      <p:sp>
        <p:nvSpPr>
          <p:cNvPr id="273437" name="Text Box 29"/>
          <p:cNvSpPr txBox="1">
            <a:spLocks noChangeArrowheads="1"/>
          </p:cNvSpPr>
          <p:nvPr/>
        </p:nvSpPr>
        <p:spPr bwMode="auto">
          <a:xfrm>
            <a:off x="4281487" y="915591"/>
            <a:ext cx="679994" cy="25391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1050">
                <a:solidFill>
                  <a:srgbClr val="000000"/>
                </a:solidFill>
              </a:rPr>
              <a:t>Restraint</a:t>
            </a:r>
          </a:p>
        </p:txBody>
      </p:sp>
      <p:sp>
        <p:nvSpPr>
          <p:cNvPr id="273440" name="Line 32"/>
          <p:cNvSpPr>
            <a:spLocks noChangeShapeType="1"/>
          </p:cNvSpPr>
          <p:nvPr/>
        </p:nvSpPr>
        <p:spPr bwMode="auto">
          <a:xfrm flipH="1">
            <a:off x="4321969" y="1108472"/>
            <a:ext cx="244079" cy="328613"/>
          </a:xfrm>
          <a:prstGeom prst="line">
            <a:avLst/>
          </a:prstGeom>
          <a:noFill/>
          <a:ln w="19050">
            <a:solidFill>
              <a:srgbClr val="00000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350"/>
          </a:p>
        </p:txBody>
      </p:sp>
      <p:sp>
        <p:nvSpPr>
          <p:cNvPr id="273441" name="Line 33"/>
          <p:cNvSpPr>
            <a:spLocks noChangeShapeType="1"/>
          </p:cNvSpPr>
          <p:nvPr/>
        </p:nvSpPr>
        <p:spPr bwMode="auto">
          <a:xfrm>
            <a:off x="4587479" y="1101328"/>
            <a:ext cx="234553" cy="442913"/>
          </a:xfrm>
          <a:prstGeom prst="line">
            <a:avLst/>
          </a:prstGeom>
          <a:noFill/>
          <a:ln w="19050">
            <a:solidFill>
              <a:srgbClr val="00000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350"/>
          </a:p>
        </p:txBody>
      </p:sp>
      <p:sp>
        <p:nvSpPr>
          <p:cNvPr id="273442" name="Text Box 34"/>
          <p:cNvSpPr txBox="1">
            <a:spLocks noChangeArrowheads="1"/>
          </p:cNvSpPr>
          <p:nvPr/>
        </p:nvSpPr>
        <p:spPr bwMode="auto">
          <a:xfrm>
            <a:off x="1738313" y="1951435"/>
            <a:ext cx="851515" cy="25391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1050" dirty="0" err="1">
                <a:solidFill>
                  <a:srgbClr val="000000"/>
                </a:solidFill>
              </a:rPr>
              <a:t>Ceralloy</a:t>
            </a:r>
            <a:r>
              <a:rPr lang="en-US" altLang="en-US" sz="1050" dirty="0">
                <a:solidFill>
                  <a:srgbClr val="000000"/>
                </a:solidFill>
              </a:rPr>
              <a:t> Tile</a:t>
            </a:r>
          </a:p>
        </p:txBody>
      </p:sp>
      <p:sp>
        <p:nvSpPr>
          <p:cNvPr id="273443" name="Line 35"/>
          <p:cNvSpPr>
            <a:spLocks noChangeShapeType="1"/>
          </p:cNvSpPr>
          <p:nvPr/>
        </p:nvSpPr>
        <p:spPr bwMode="auto">
          <a:xfrm>
            <a:off x="2594372" y="2051447"/>
            <a:ext cx="1713309" cy="371475"/>
          </a:xfrm>
          <a:prstGeom prst="line">
            <a:avLst/>
          </a:prstGeom>
          <a:noFill/>
          <a:ln w="19050">
            <a:solidFill>
              <a:srgbClr val="00000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350"/>
          </a:p>
        </p:txBody>
      </p:sp>
      <p:sp>
        <p:nvSpPr>
          <p:cNvPr id="273445" name="Text Box 37"/>
          <p:cNvSpPr txBox="1">
            <a:spLocks noChangeArrowheads="1"/>
          </p:cNvSpPr>
          <p:nvPr/>
        </p:nvSpPr>
        <p:spPr bwMode="auto">
          <a:xfrm>
            <a:off x="1738313" y="2687241"/>
            <a:ext cx="1192955" cy="25391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1050">
                <a:solidFill>
                  <a:srgbClr val="000000"/>
                </a:solidFill>
              </a:rPr>
              <a:t>SST Prong Support</a:t>
            </a:r>
          </a:p>
        </p:txBody>
      </p:sp>
      <p:sp>
        <p:nvSpPr>
          <p:cNvPr id="273446" name="Line 38"/>
          <p:cNvSpPr>
            <a:spLocks noChangeShapeType="1"/>
          </p:cNvSpPr>
          <p:nvPr/>
        </p:nvSpPr>
        <p:spPr bwMode="auto">
          <a:xfrm flipV="1">
            <a:off x="3001567" y="2737248"/>
            <a:ext cx="820340" cy="50006"/>
          </a:xfrm>
          <a:prstGeom prst="line">
            <a:avLst/>
          </a:prstGeom>
          <a:noFill/>
          <a:ln w="19050">
            <a:solidFill>
              <a:srgbClr val="00000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350"/>
          </a:p>
        </p:txBody>
      </p:sp>
      <p:sp>
        <p:nvSpPr>
          <p:cNvPr id="273447" name="Text Box 39"/>
          <p:cNvSpPr txBox="1">
            <a:spLocks noChangeArrowheads="1"/>
          </p:cNvSpPr>
          <p:nvPr/>
        </p:nvSpPr>
        <p:spPr bwMode="auto">
          <a:xfrm>
            <a:off x="6624638" y="2101454"/>
            <a:ext cx="878767" cy="25391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1050">
                <a:solidFill>
                  <a:srgbClr val="000000"/>
                </a:solidFill>
              </a:rPr>
              <a:t>Glidcop Stub</a:t>
            </a:r>
          </a:p>
        </p:txBody>
      </p:sp>
      <p:sp>
        <p:nvSpPr>
          <p:cNvPr id="273448" name="Line 40"/>
          <p:cNvSpPr>
            <a:spLocks noChangeShapeType="1"/>
          </p:cNvSpPr>
          <p:nvPr/>
        </p:nvSpPr>
        <p:spPr bwMode="auto">
          <a:xfrm flipH="1">
            <a:off x="5900737" y="2265760"/>
            <a:ext cx="758429" cy="1014413"/>
          </a:xfrm>
          <a:prstGeom prst="line">
            <a:avLst/>
          </a:prstGeom>
          <a:noFill/>
          <a:ln w="19050">
            <a:solidFill>
              <a:srgbClr val="00000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350"/>
          </a:p>
        </p:txBody>
      </p:sp>
      <p:sp>
        <p:nvSpPr>
          <p:cNvPr id="273449" name="Text Box 41"/>
          <p:cNvSpPr txBox="1">
            <a:spLocks noChangeArrowheads="1"/>
          </p:cNvSpPr>
          <p:nvPr/>
        </p:nvSpPr>
        <p:spPr bwMode="auto">
          <a:xfrm>
            <a:off x="6574632" y="4080272"/>
            <a:ext cx="960519" cy="41549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1050">
                <a:solidFill>
                  <a:srgbClr val="000000"/>
                </a:solidFill>
              </a:rPr>
              <a:t>Inconel Spring</a:t>
            </a:r>
          </a:p>
          <a:p>
            <a:r>
              <a:rPr lang="en-US" altLang="en-US" sz="1050">
                <a:solidFill>
                  <a:srgbClr val="000000"/>
                </a:solidFill>
              </a:rPr>
              <a:t>Fingers</a:t>
            </a:r>
          </a:p>
        </p:txBody>
      </p:sp>
      <p:sp>
        <p:nvSpPr>
          <p:cNvPr id="273450" name="Line 42"/>
          <p:cNvSpPr>
            <a:spLocks noChangeShapeType="1"/>
          </p:cNvSpPr>
          <p:nvPr/>
        </p:nvSpPr>
        <p:spPr bwMode="auto">
          <a:xfrm flipH="1" flipV="1">
            <a:off x="5229226" y="3158728"/>
            <a:ext cx="1365647" cy="985838"/>
          </a:xfrm>
          <a:prstGeom prst="line">
            <a:avLst/>
          </a:prstGeom>
          <a:noFill/>
          <a:ln w="19050">
            <a:solidFill>
              <a:srgbClr val="00000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350"/>
          </a:p>
        </p:txBody>
      </p:sp>
      <p:sp>
        <p:nvSpPr>
          <p:cNvPr id="273451" name="Text Box 43"/>
          <p:cNvSpPr txBox="1">
            <a:spLocks noChangeArrowheads="1"/>
          </p:cNvSpPr>
          <p:nvPr/>
        </p:nvSpPr>
        <p:spPr bwMode="auto">
          <a:xfrm>
            <a:off x="1716882" y="2194322"/>
            <a:ext cx="870751" cy="41549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1050">
                <a:solidFill>
                  <a:srgbClr val="000000"/>
                </a:solidFill>
              </a:rPr>
              <a:t>SST Water</a:t>
            </a:r>
          </a:p>
          <a:p>
            <a:r>
              <a:rPr lang="en-US" altLang="en-US" sz="1050">
                <a:solidFill>
                  <a:srgbClr val="000000"/>
                </a:solidFill>
              </a:rPr>
              <a:t>Jacket Cover</a:t>
            </a:r>
          </a:p>
        </p:txBody>
      </p:sp>
      <p:sp>
        <p:nvSpPr>
          <p:cNvPr id="273452" name="Line 44"/>
          <p:cNvSpPr>
            <a:spLocks noChangeShapeType="1"/>
          </p:cNvSpPr>
          <p:nvPr/>
        </p:nvSpPr>
        <p:spPr bwMode="auto">
          <a:xfrm>
            <a:off x="2565797" y="2394348"/>
            <a:ext cx="1256109" cy="21431"/>
          </a:xfrm>
          <a:prstGeom prst="line">
            <a:avLst/>
          </a:prstGeom>
          <a:noFill/>
          <a:ln w="19050">
            <a:solidFill>
              <a:srgbClr val="00000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350"/>
          </a:p>
        </p:txBody>
      </p:sp>
      <p:sp>
        <p:nvSpPr>
          <p:cNvPr id="273453" name="Text Box 45"/>
          <p:cNvSpPr txBox="1">
            <a:spLocks noChangeArrowheads="1"/>
          </p:cNvSpPr>
          <p:nvPr/>
        </p:nvSpPr>
        <p:spPr bwMode="auto">
          <a:xfrm>
            <a:off x="1702594" y="3037285"/>
            <a:ext cx="1191352" cy="25391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1050">
                <a:solidFill>
                  <a:srgbClr val="000000"/>
                </a:solidFill>
              </a:rPr>
              <a:t>Glidcop RF Fingers</a:t>
            </a:r>
          </a:p>
        </p:txBody>
      </p:sp>
      <p:sp>
        <p:nvSpPr>
          <p:cNvPr id="273454" name="Line 46"/>
          <p:cNvSpPr>
            <a:spLocks noChangeShapeType="1"/>
          </p:cNvSpPr>
          <p:nvPr/>
        </p:nvSpPr>
        <p:spPr bwMode="auto">
          <a:xfrm>
            <a:off x="2922985" y="3165873"/>
            <a:ext cx="920353" cy="621506"/>
          </a:xfrm>
          <a:prstGeom prst="line">
            <a:avLst/>
          </a:prstGeom>
          <a:noFill/>
          <a:ln w="19050">
            <a:solidFill>
              <a:srgbClr val="00000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350"/>
          </a:p>
        </p:txBody>
      </p:sp>
      <p:sp>
        <p:nvSpPr>
          <p:cNvPr id="273455" name="Text Box 47"/>
          <p:cNvSpPr txBox="1">
            <a:spLocks noChangeArrowheads="1"/>
          </p:cNvSpPr>
          <p:nvPr/>
        </p:nvSpPr>
        <p:spPr bwMode="auto">
          <a:xfrm>
            <a:off x="6910387" y="2780110"/>
            <a:ext cx="494046" cy="25391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1050">
                <a:solidFill>
                  <a:srgbClr val="000000"/>
                </a:solidFill>
              </a:rPr>
              <a:t>J-Seal</a:t>
            </a:r>
          </a:p>
        </p:txBody>
      </p:sp>
      <p:sp>
        <p:nvSpPr>
          <p:cNvPr id="273456" name="Line 48"/>
          <p:cNvSpPr>
            <a:spLocks noChangeShapeType="1"/>
          </p:cNvSpPr>
          <p:nvPr/>
        </p:nvSpPr>
        <p:spPr bwMode="auto">
          <a:xfrm flipH="1">
            <a:off x="6236494" y="2887266"/>
            <a:ext cx="708422" cy="435769"/>
          </a:xfrm>
          <a:prstGeom prst="line">
            <a:avLst/>
          </a:prstGeom>
          <a:noFill/>
          <a:ln w="19050">
            <a:solidFill>
              <a:srgbClr val="00000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74713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3427"/>
                                        </p:tgtEl>
                                        <p:attrNameLst>
                                          <p:attrName>style.visibility</p:attrName>
                                        </p:attrNameLst>
                                      </p:cBhvr>
                                      <p:to>
                                        <p:strVal val="visible"/>
                                      </p:to>
                                    </p:set>
                                    <p:animEffect transition="in" filter="fade">
                                      <p:cBhvr>
                                        <p:cTn id="7" dur="500"/>
                                        <p:tgtEl>
                                          <p:spTgt spid="2734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3436"/>
                                        </p:tgtEl>
                                        <p:attrNameLst>
                                          <p:attrName>style.visibility</p:attrName>
                                        </p:attrNameLst>
                                      </p:cBhvr>
                                      <p:to>
                                        <p:strVal val="visible"/>
                                      </p:to>
                                    </p:set>
                                    <p:animEffect transition="in" filter="fade">
                                      <p:cBhvr>
                                        <p:cTn id="10" dur="500"/>
                                        <p:tgtEl>
                                          <p:spTgt spid="2734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3440"/>
                                        </p:tgtEl>
                                        <p:attrNameLst>
                                          <p:attrName>style.visibility</p:attrName>
                                        </p:attrNameLst>
                                      </p:cBhvr>
                                      <p:to>
                                        <p:strVal val="visible"/>
                                      </p:to>
                                    </p:set>
                                    <p:animEffect transition="in" filter="fade">
                                      <p:cBhvr>
                                        <p:cTn id="13" dur="500"/>
                                        <p:tgtEl>
                                          <p:spTgt spid="2734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3441"/>
                                        </p:tgtEl>
                                        <p:attrNameLst>
                                          <p:attrName>style.visibility</p:attrName>
                                        </p:attrNameLst>
                                      </p:cBhvr>
                                      <p:to>
                                        <p:strVal val="visible"/>
                                      </p:to>
                                    </p:set>
                                    <p:animEffect transition="in" filter="fade">
                                      <p:cBhvr>
                                        <p:cTn id="16" dur="500"/>
                                        <p:tgtEl>
                                          <p:spTgt spid="2734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3443"/>
                                        </p:tgtEl>
                                        <p:attrNameLst>
                                          <p:attrName>style.visibility</p:attrName>
                                        </p:attrNameLst>
                                      </p:cBhvr>
                                      <p:to>
                                        <p:strVal val="visible"/>
                                      </p:to>
                                    </p:set>
                                    <p:animEffect transition="in" filter="fade">
                                      <p:cBhvr>
                                        <p:cTn id="19" dur="500"/>
                                        <p:tgtEl>
                                          <p:spTgt spid="2734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3446"/>
                                        </p:tgtEl>
                                        <p:attrNameLst>
                                          <p:attrName>style.visibility</p:attrName>
                                        </p:attrNameLst>
                                      </p:cBhvr>
                                      <p:to>
                                        <p:strVal val="visible"/>
                                      </p:to>
                                    </p:set>
                                    <p:animEffect transition="in" filter="fade">
                                      <p:cBhvr>
                                        <p:cTn id="22" dur="500"/>
                                        <p:tgtEl>
                                          <p:spTgt spid="2734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3448"/>
                                        </p:tgtEl>
                                        <p:attrNameLst>
                                          <p:attrName>style.visibility</p:attrName>
                                        </p:attrNameLst>
                                      </p:cBhvr>
                                      <p:to>
                                        <p:strVal val="visible"/>
                                      </p:to>
                                    </p:set>
                                    <p:animEffect transition="in" filter="fade">
                                      <p:cBhvr>
                                        <p:cTn id="25" dur="500"/>
                                        <p:tgtEl>
                                          <p:spTgt spid="2734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3450"/>
                                        </p:tgtEl>
                                        <p:attrNameLst>
                                          <p:attrName>style.visibility</p:attrName>
                                        </p:attrNameLst>
                                      </p:cBhvr>
                                      <p:to>
                                        <p:strVal val="visible"/>
                                      </p:to>
                                    </p:set>
                                    <p:animEffect transition="in" filter="fade">
                                      <p:cBhvr>
                                        <p:cTn id="28" dur="500"/>
                                        <p:tgtEl>
                                          <p:spTgt spid="2734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3452"/>
                                        </p:tgtEl>
                                        <p:attrNameLst>
                                          <p:attrName>style.visibility</p:attrName>
                                        </p:attrNameLst>
                                      </p:cBhvr>
                                      <p:to>
                                        <p:strVal val="visible"/>
                                      </p:to>
                                    </p:set>
                                    <p:animEffect transition="in" filter="fade">
                                      <p:cBhvr>
                                        <p:cTn id="31" dur="500"/>
                                        <p:tgtEl>
                                          <p:spTgt spid="27345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3454"/>
                                        </p:tgtEl>
                                        <p:attrNameLst>
                                          <p:attrName>style.visibility</p:attrName>
                                        </p:attrNameLst>
                                      </p:cBhvr>
                                      <p:to>
                                        <p:strVal val="visible"/>
                                      </p:to>
                                    </p:set>
                                    <p:animEffect transition="in" filter="fade">
                                      <p:cBhvr>
                                        <p:cTn id="34" dur="500"/>
                                        <p:tgtEl>
                                          <p:spTgt spid="27345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3456"/>
                                        </p:tgtEl>
                                        <p:attrNameLst>
                                          <p:attrName>style.visibility</p:attrName>
                                        </p:attrNameLst>
                                      </p:cBhvr>
                                      <p:to>
                                        <p:strVal val="visible"/>
                                      </p:to>
                                    </p:set>
                                    <p:animEffect transition="in" filter="fade">
                                      <p:cBhvr>
                                        <p:cTn id="37" dur="500"/>
                                        <p:tgtEl>
                                          <p:spTgt spid="273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27" grpId="0" animBg="1"/>
      <p:bldP spid="273436" grpId="0" animBg="1"/>
      <p:bldP spid="273440" grpId="0" animBg="1"/>
      <p:bldP spid="273441" grpId="0" animBg="1"/>
      <p:bldP spid="273443" grpId="0" animBg="1"/>
      <p:bldP spid="273446" grpId="0" animBg="1"/>
      <p:bldP spid="273448" grpId="0" animBg="1"/>
      <p:bldP spid="273450" grpId="0" animBg="1"/>
      <p:bldP spid="273452" grpId="0" animBg="1"/>
      <p:bldP spid="273454" grpId="0" animBg="1"/>
      <p:bldP spid="27345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1072125" y="628650"/>
            <a:ext cx="7036263" cy="4114800"/>
          </a:xfrm>
        </p:spPr>
      </p:pic>
      <p:sp>
        <p:nvSpPr>
          <p:cNvPr id="4" name="Footer Placeholder 3"/>
          <p:cNvSpPr>
            <a:spLocks noGrp="1"/>
          </p:cNvSpPr>
          <p:nvPr>
            <p:ph type="ftr" sz="quarter" idx="11"/>
          </p:nvPr>
        </p:nvSpPr>
        <p:spPr/>
        <p:txBody>
          <a:bodyPr/>
          <a:lstStyle/>
          <a:p>
            <a:r>
              <a:rPr lang="en-US" dirty="0"/>
              <a:t>A. Novokhatski 3/07/19</a:t>
            </a:r>
          </a:p>
        </p:txBody>
      </p:sp>
      <p:sp>
        <p:nvSpPr>
          <p:cNvPr id="5" name="Slide Number Placeholder 4"/>
          <p:cNvSpPr>
            <a:spLocks noGrp="1"/>
          </p:cNvSpPr>
          <p:nvPr>
            <p:ph type="sldNum" sz="quarter" idx="12"/>
          </p:nvPr>
        </p:nvSpPr>
        <p:spPr/>
        <p:txBody>
          <a:bodyPr/>
          <a:lstStyle/>
          <a:p>
            <a:fld id="{C72C238C-4CEF-47BA-846C-2F4CF74A487D}" type="slidenum">
              <a:rPr lang="en-US" smtClean="0"/>
              <a:t>33</a:t>
            </a:fld>
            <a:endParaRPr lang="en-US"/>
          </a:p>
        </p:txBody>
      </p:sp>
      <p:sp>
        <p:nvSpPr>
          <p:cNvPr id="2" name="Title 1"/>
          <p:cNvSpPr>
            <a:spLocks noGrp="1"/>
          </p:cNvSpPr>
          <p:nvPr>
            <p:ph type="title"/>
          </p:nvPr>
        </p:nvSpPr>
        <p:spPr/>
        <p:txBody>
          <a:bodyPr>
            <a:normAutofit fontScale="90000"/>
          </a:bodyPr>
          <a:lstStyle/>
          <a:p>
            <a:r>
              <a:rPr lang="en-US" dirty="0"/>
              <a:t>FCC </a:t>
            </a:r>
            <a:r>
              <a:rPr lang="en-US" dirty="0" err="1"/>
              <a:t>ee</a:t>
            </a:r>
            <a:r>
              <a:rPr lang="en-US" dirty="0"/>
              <a:t> IR beam pipe with water-cooled HOM absorbers</a:t>
            </a:r>
          </a:p>
        </p:txBody>
      </p:sp>
      <p:sp>
        <p:nvSpPr>
          <p:cNvPr id="21" name="TextBox 20"/>
          <p:cNvSpPr txBox="1"/>
          <p:nvPr/>
        </p:nvSpPr>
        <p:spPr>
          <a:xfrm>
            <a:off x="541020" y="2484982"/>
            <a:ext cx="3124200" cy="307777"/>
          </a:xfrm>
          <a:prstGeom prst="rect">
            <a:avLst/>
          </a:prstGeom>
          <a:solidFill>
            <a:schemeClr val="bg1"/>
          </a:solidFill>
          <a:ln>
            <a:noFill/>
          </a:ln>
        </p:spPr>
        <p:txBody>
          <a:bodyPr wrap="square" rtlCol="0">
            <a:spAutoFit/>
          </a:bodyPr>
          <a:lstStyle/>
          <a:p>
            <a:r>
              <a:rPr lang="en-US" sz="1400" dirty="0" err="1"/>
              <a:t>HOM</a:t>
            </a:r>
            <a:r>
              <a:rPr lang="en-US" sz="1400" dirty="0"/>
              <a:t> absorber design for 10 kW power</a:t>
            </a:r>
          </a:p>
        </p:txBody>
      </p:sp>
      <p:sp>
        <p:nvSpPr>
          <p:cNvPr id="26" name="TextBox 25"/>
          <p:cNvSpPr txBox="1"/>
          <p:nvPr/>
        </p:nvSpPr>
        <p:spPr>
          <a:xfrm>
            <a:off x="6019007" y="2115651"/>
            <a:ext cx="2743994" cy="523220"/>
          </a:xfrm>
          <a:prstGeom prst="rect">
            <a:avLst/>
          </a:prstGeom>
          <a:solidFill>
            <a:schemeClr val="bg1"/>
          </a:solidFill>
          <a:ln>
            <a:noFill/>
          </a:ln>
        </p:spPr>
        <p:txBody>
          <a:bodyPr wrap="square" rtlCol="0">
            <a:spAutoFit/>
          </a:bodyPr>
          <a:lstStyle/>
          <a:p>
            <a:pPr algn="ctr"/>
            <a:r>
              <a:rPr lang="en-US" sz="1400" dirty="0"/>
              <a:t>Efficiency of Damping </a:t>
            </a:r>
          </a:p>
          <a:p>
            <a:pPr algn="ctr"/>
            <a:r>
              <a:rPr lang="en-US" sz="1400" dirty="0"/>
              <a:t>Trapped and Propagating Modes</a:t>
            </a:r>
          </a:p>
        </p:txBody>
      </p:sp>
      <p:pic>
        <p:nvPicPr>
          <p:cNvPr id="1024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688522"/>
            <a:ext cx="4375150" cy="20456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4"/>
          <a:srcRect l="9090" r="5553"/>
          <a:stretch/>
        </p:blipFill>
        <p:spPr>
          <a:xfrm>
            <a:off x="457200" y="971550"/>
            <a:ext cx="3291840" cy="1278930"/>
          </a:xfrm>
          <a:prstGeom prst="rect">
            <a:avLst/>
          </a:prstGeom>
        </p:spPr>
      </p:pic>
    </p:spTree>
    <p:extLst>
      <p:ext uri="{BB962C8B-B14F-4D97-AF65-F5344CB8AC3E}">
        <p14:creationId xmlns:p14="http://schemas.microsoft.com/office/powerpoint/2010/main" val="2204183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Acknowledgement</a:t>
            </a:r>
          </a:p>
        </p:txBody>
      </p:sp>
      <p:sp>
        <p:nvSpPr>
          <p:cNvPr id="3" name="Content Placeholder 2"/>
          <p:cNvSpPr>
            <a:spLocks noGrp="1"/>
          </p:cNvSpPr>
          <p:nvPr>
            <p:ph idx="1"/>
          </p:nvPr>
        </p:nvSpPr>
        <p:spPr>
          <a:xfrm>
            <a:off x="228601" y="819150"/>
            <a:ext cx="8831879" cy="3390901"/>
          </a:xfrm>
        </p:spPr>
        <p:txBody>
          <a:bodyPr>
            <a:normAutofit fontScale="85000" lnSpcReduction="10000"/>
          </a:bodyPr>
          <a:lstStyle/>
          <a:p>
            <a:pPr marL="0" indent="0" algn="ctr">
              <a:buNone/>
            </a:pPr>
            <a:r>
              <a:rPr lang="en-US" dirty="0"/>
              <a:t>Many, many thanks to</a:t>
            </a:r>
          </a:p>
          <a:p>
            <a:pPr marL="0" indent="0">
              <a:buNone/>
            </a:pPr>
            <a:endParaRPr lang="en-US" dirty="0"/>
          </a:p>
          <a:p>
            <a:pPr marL="0" indent="0">
              <a:buNone/>
            </a:pPr>
            <a:r>
              <a:rPr lang="en-US" dirty="0"/>
              <a:t>Francesco Fransesini, this work cannot be done without him</a:t>
            </a:r>
          </a:p>
          <a:p>
            <a:pPr marL="0" indent="0">
              <a:buNone/>
            </a:pPr>
            <a:endParaRPr lang="en-US" dirty="0"/>
          </a:p>
          <a:p>
            <a:pPr marL="0" indent="0">
              <a:buNone/>
            </a:pPr>
            <a:r>
              <a:rPr lang="en-US" dirty="0"/>
              <a:t>Manuela Boscolo for leading and MDI team for many useful discussions and help</a:t>
            </a:r>
          </a:p>
          <a:p>
            <a:pPr marL="0" indent="0">
              <a:buNone/>
            </a:pPr>
            <a:endParaRPr lang="en-US" dirty="0"/>
          </a:p>
          <a:p>
            <a:pPr marL="0" indent="0">
              <a:buNone/>
            </a:pPr>
            <a:r>
              <a:rPr lang="en-US" dirty="0"/>
              <a:t>Frank Zimmermann, for great support and help with solving the computer speed problem</a:t>
            </a:r>
          </a:p>
          <a:p>
            <a:pPr marL="0" indent="0">
              <a:buNone/>
            </a:pPr>
            <a:endParaRPr lang="en-US" dirty="0"/>
          </a:p>
          <a:p>
            <a:pPr marL="0" indent="0">
              <a:buNone/>
            </a:pPr>
            <a:r>
              <a:rPr lang="en-US" dirty="0"/>
              <a:t>John Seeman, for supervising and support from SLAC </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dirty="0"/>
              <a:t>A. </a:t>
            </a:r>
            <a:r>
              <a:rPr lang="en-US" dirty="0" err="1"/>
              <a:t>Novokhatski</a:t>
            </a:r>
            <a:r>
              <a:rPr lang="en-US" dirty="0"/>
              <a:t> 2/10/20</a:t>
            </a:r>
          </a:p>
        </p:txBody>
      </p:sp>
      <p:sp>
        <p:nvSpPr>
          <p:cNvPr id="5" name="Slide Number Placeholder 4"/>
          <p:cNvSpPr>
            <a:spLocks noGrp="1"/>
          </p:cNvSpPr>
          <p:nvPr>
            <p:ph type="sldNum" sz="quarter" idx="12"/>
          </p:nvPr>
        </p:nvSpPr>
        <p:spPr/>
        <p:txBody>
          <a:bodyPr/>
          <a:lstStyle/>
          <a:p>
            <a:fld id="{C72C238C-4CEF-47BA-846C-2F4CF74A487D}" type="slidenum">
              <a:rPr lang="en-US" smtClean="0"/>
              <a:t>34</a:t>
            </a:fld>
            <a:endParaRPr lang="en-US"/>
          </a:p>
        </p:txBody>
      </p:sp>
    </p:spTree>
    <p:extLst>
      <p:ext uri="{BB962C8B-B14F-4D97-AF65-F5344CB8AC3E}">
        <p14:creationId xmlns:p14="http://schemas.microsoft.com/office/powerpoint/2010/main" val="3287292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950"/>
            <a:ext cx="9144003" cy="701000"/>
          </a:xfrm>
        </p:spPr>
        <p:txBody>
          <a:bodyPr>
            <a:normAutofit fontScale="90000"/>
          </a:bodyPr>
          <a:lstStyle/>
          <a:p>
            <a:r>
              <a:rPr lang="en-US" sz="2400" dirty="0"/>
              <a:t>Heat load distribution for a smoothed chamber, which was used for the cooling system design</a:t>
            </a:r>
          </a:p>
        </p:txBody>
      </p:sp>
      <p:sp>
        <p:nvSpPr>
          <p:cNvPr id="3" name="Content Placeholder 2"/>
          <p:cNvSpPr>
            <a:spLocks noGrp="1"/>
          </p:cNvSpPr>
          <p:nvPr>
            <p:ph idx="1"/>
          </p:nvPr>
        </p:nvSpPr>
        <p:spPr/>
        <p:txBody>
          <a:bodyPr/>
          <a:lstStyle/>
          <a:p>
            <a:pPr marL="0" indent="0">
              <a:buNone/>
            </a:pPr>
            <a:r>
              <a:rPr lang="en-US" dirty="0"/>
              <a:t>			</a:t>
            </a:r>
          </a:p>
        </p:txBody>
      </p:sp>
      <p:sp>
        <p:nvSpPr>
          <p:cNvPr id="4" name="Footer Placeholder 3"/>
          <p:cNvSpPr>
            <a:spLocks noGrp="1"/>
          </p:cNvSpPr>
          <p:nvPr>
            <p:ph type="ftr" sz="quarter" idx="11"/>
          </p:nvPr>
        </p:nvSpPr>
        <p:spPr/>
        <p:txBody>
          <a:bodyPr/>
          <a:lstStyle/>
          <a:p>
            <a:r>
              <a:rPr lang="en-US" dirty="0"/>
              <a:t>A. Novokhatski 11/16/23</a:t>
            </a:r>
          </a:p>
        </p:txBody>
      </p:sp>
      <p:sp>
        <p:nvSpPr>
          <p:cNvPr id="5" name="Slide Number Placeholder 4"/>
          <p:cNvSpPr>
            <a:spLocks noGrp="1"/>
          </p:cNvSpPr>
          <p:nvPr>
            <p:ph type="sldNum" sz="quarter" idx="12"/>
          </p:nvPr>
        </p:nvSpPr>
        <p:spPr/>
        <p:txBody>
          <a:bodyPr/>
          <a:lstStyle/>
          <a:p>
            <a:fld id="{C72C238C-4CEF-47BA-846C-2F4CF74A487D}" type="slidenum">
              <a:rPr lang="en-US" smtClean="0"/>
              <a:t>4</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055" t="30386" r="7659" b="14870"/>
          <a:stretch/>
        </p:blipFill>
        <p:spPr>
          <a:xfrm>
            <a:off x="0" y="670393"/>
            <a:ext cx="9144000" cy="3958758"/>
          </a:xfrm>
          <a:prstGeom prst="rect">
            <a:avLst/>
          </a:prstGeom>
        </p:spPr>
      </p:pic>
      <p:sp>
        <p:nvSpPr>
          <p:cNvPr id="8" name="TextBox 7"/>
          <p:cNvSpPr txBox="1"/>
          <p:nvPr/>
        </p:nvSpPr>
        <p:spPr>
          <a:xfrm>
            <a:off x="4038575" y="1581149"/>
            <a:ext cx="567784" cy="523220"/>
          </a:xfrm>
          <a:prstGeom prst="rect">
            <a:avLst/>
          </a:prstGeom>
          <a:noFill/>
        </p:spPr>
        <p:txBody>
          <a:bodyPr wrap="none" rtlCol="0">
            <a:spAutoFit/>
          </a:bodyPr>
          <a:lstStyle/>
          <a:p>
            <a:pPr algn="ctr"/>
            <a:r>
              <a:rPr lang="en-US" sz="1400" dirty="0"/>
              <a:t>Gold</a:t>
            </a:r>
          </a:p>
          <a:p>
            <a:pPr algn="ctr"/>
            <a:r>
              <a:rPr lang="en-US" sz="1400" dirty="0"/>
              <a:t>24 W</a:t>
            </a:r>
          </a:p>
        </p:txBody>
      </p:sp>
      <p:sp>
        <p:nvSpPr>
          <p:cNvPr id="9" name="TextBox 8"/>
          <p:cNvSpPr txBox="1"/>
          <p:nvPr/>
        </p:nvSpPr>
        <p:spPr>
          <a:xfrm>
            <a:off x="3880976" y="3093231"/>
            <a:ext cx="821699" cy="523220"/>
          </a:xfrm>
          <a:prstGeom prst="rect">
            <a:avLst/>
          </a:prstGeom>
          <a:noFill/>
        </p:spPr>
        <p:txBody>
          <a:bodyPr wrap="none" rtlCol="0">
            <a:spAutoFit/>
          </a:bodyPr>
          <a:lstStyle/>
          <a:p>
            <a:pPr algn="ctr"/>
            <a:r>
              <a:rPr lang="en-US" sz="1400" dirty="0" err="1"/>
              <a:t>AlBeMet</a:t>
            </a:r>
            <a:endParaRPr lang="en-US" sz="1400" dirty="0"/>
          </a:p>
          <a:p>
            <a:pPr algn="ctr"/>
            <a:r>
              <a:rPr lang="en-US" sz="1400" dirty="0"/>
              <a:t>30 W</a:t>
            </a:r>
          </a:p>
        </p:txBody>
      </p:sp>
      <p:sp>
        <p:nvSpPr>
          <p:cNvPr id="10" name="TextBox 9"/>
          <p:cNvSpPr txBox="1"/>
          <p:nvPr/>
        </p:nvSpPr>
        <p:spPr>
          <a:xfrm>
            <a:off x="4647802" y="2327983"/>
            <a:ext cx="821699" cy="523220"/>
          </a:xfrm>
          <a:prstGeom prst="rect">
            <a:avLst/>
          </a:prstGeom>
          <a:noFill/>
        </p:spPr>
        <p:txBody>
          <a:bodyPr wrap="none" rtlCol="0">
            <a:spAutoFit/>
          </a:bodyPr>
          <a:lstStyle/>
          <a:p>
            <a:pPr algn="ctr"/>
            <a:r>
              <a:rPr lang="en-US" sz="1400" dirty="0" err="1"/>
              <a:t>AlBeMet</a:t>
            </a:r>
            <a:endParaRPr lang="en-US" sz="1400" dirty="0"/>
          </a:p>
          <a:p>
            <a:pPr algn="ctr"/>
            <a:r>
              <a:rPr lang="en-US" sz="1400" dirty="0"/>
              <a:t>130 W</a:t>
            </a:r>
          </a:p>
        </p:txBody>
      </p:sp>
      <p:sp>
        <p:nvSpPr>
          <p:cNvPr id="11" name="TextBox 10"/>
          <p:cNvSpPr txBox="1"/>
          <p:nvPr/>
        </p:nvSpPr>
        <p:spPr>
          <a:xfrm>
            <a:off x="3068242" y="2335645"/>
            <a:ext cx="821699" cy="523220"/>
          </a:xfrm>
          <a:prstGeom prst="rect">
            <a:avLst/>
          </a:prstGeom>
          <a:noFill/>
        </p:spPr>
        <p:txBody>
          <a:bodyPr wrap="none" rtlCol="0">
            <a:spAutoFit/>
          </a:bodyPr>
          <a:lstStyle/>
          <a:p>
            <a:pPr algn="ctr"/>
            <a:r>
              <a:rPr lang="en-US" sz="1400" dirty="0" err="1"/>
              <a:t>AlBeMet</a:t>
            </a:r>
            <a:endParaRPr lang="en-US" sz="1400" dirty="0"/>
          </a:p>
          <a:p>
            <a:pPr algn="ctr"/>
            <a:r>
              <a:rPr lang="en-US" sz="1400" dirty="0"/>
              <a:t>130 W</a:t>
            </a:r>
          </a:p>
        </p:txBody>
      </p:sp>
      <p:sp>
        <p:nvSpPr>
          <p:cNvPr id="12" name="TextBox 11"/>
          <p:cNvSpPr txBox="1"/>
          <p:nvPr/>
        </p:nvSpPr>
        <p:spPr>
          <a:xfrm>
            <a:off x="7543800" y="1428750"/>
            <a:ext cx="659156" cy="523220"/>
          </a:xfrm>
          <a:prstGeom prst="rect">
            <a:avLst/>
          </a:prstGeom>
          <a:noFill/>
        </p:spPr>
        <p:txBody>
          <a:bodyPr wrap="none" rtlCol="0">
            <a:spAutoFit/>
          </a:bodyPr>
          <a:lstStyle/>
          <a:p>
            <a:pPr algn="ctr"/>
            <a:r>
              <a:rPr lang="en-US" sz="1400" dirty="0"/>
              <a:t>Cu</a:t>
            </a:r>
          </a:p>
          <a:p>
            <a:pPr algn="ctr"/>
            <a:r>
              <a:rPr lang="en-US" sz="1400" dirty="0"/>
              <a:t>157 W</a:t>
            </a:r>
          </a:p>
        </p:txBody>
      </p:sp>
      <p:sp>
        <p:nvSpPr>
          <p:cNvPr id="13" name="TextBox 12"/>
          <p:cNvSpPr txBox="1"/>
          <p:nvPr/>
        </p:nvSpPr>
        <p:spPr>
          <a:xfrm>
            <a:off x="7315200" y="2952750"/>
            <a:ext cx="659156" cy="523220"/>
          </a:xfrm>
          <a:prstGeom prst="rect">
            <a:avLst/>
          </a:prstGeom>
          <a:noFill/>
        </p:spPr>
        <p:txBody>
          <a:bodyPr wrap="none" rtlCol="0">
            <a:spAutoFit/>
          </a:bodyPr>
          <a:lstStyle/>
          <a:p>
            <a:pPr algn="ctr"/>
            <a:r>
              <a:rPr lang="en-US" sz="1400" dirty="0"/>
              <a:t>Cu</a:t>
            </a:r>
          </a:p>
          <a:p>
            <a:pPr algn="ctr"/>
            <a:r>
              <a:rPr lang="en-US" sz="1400" dirty="0"/>
              <a:t>156 W</a:t>
            </a:r>
          </a:p>
        </p:txBody>
      </p:sp>
      <p:sp>
        <p:nvSpPr>
          <p:cNvPr id="14" name="TextBox 13"/>
          <p:cNvSpPr txBox="1"/>
          <p:nvPr/>
        </p:nvSpPr>
        <p:spPr>
          <a:xfrm>
            <a:off x="381000" y="1442101"/>
            <a:ext cx="659156" cy="523220"/>
          </a:xfrm>
          <a:prstGeom prst="rect">
            <a:avLst/>
          </a:prstGeom>
          <a:noFill/>
        </p:spPr>
        <p:txBody>
          <a:bodyPr wrap="none" rtlCol="0">
            <a:spAutoFit/>
          </a:bodyPr>
          <a:lstStyle/>
          <a:p>
            <a:pPr algn="ctr"/>
            <a:r>
              <a:rPr lang="en-US" sz="1400" dirty="0"/>
              <a:t>Cu</a:t>
            </a:r>
          </a:p>
          <a:p>
            <a:pPr algn="ctr"/>
            <a:r>
              <a:rPr lang="en-US" sz="1400" dirty="0"/>
              <a:t>157 W</a:t>
            </a:r>
          </a:p>
        </p:txBody>
      </p:sp>
      <p:sp>
        <p:nvSpPr>
          <p:cNvPr id="15" name="TextBox 14"/>
          <p:cNvSpPr txBox="1"/>
          <p:nvPr/>
        </p:nvSpPr>
        <p:spPr>
          <a:xfrm>
            <a:off x="703854" y="3028808"/>
            <a:ext cx="659156" cy="523220"/>
          </a:xfrm>
          <a:prstGeom prst="rect">
            <a:avLst/>
          </a:prstGeom>
          <a:noFill/>
        </p:spPr>
        <p:txBody>
          <a:bodyPr wrap="none" rtlCol="0">
            <a:spAutoFit/>
          </a:bodyPr>
          <a:lstStyle/>
          <a:p>
            <a:pPr algn="ctr"/>
            <a:r>
              <a:rPr lang="en-US" sz="1400" dirty="0"/>
              <a:t>Cu</a:t>
            </a:r>
          </a:p>
          <a:p>
            <a:pPr algn="ctr"/>
            <a:r>
              <a:rPr lang="en-US" sz="1400" dirty="0"/>
              <a:t>156 W</a:t>
            </a:r>
          </a:p>
        </p:txBody>
      </p:sp>
      <p:sp>
        <p:nvSpPr>
          <p:cNvPr id="6" name="TextBox 5"/>
          <p:cNvSpPr txBox="1"/>
          <p:nvPr/>
        </p:nvSpPr>
        <p:spPr>
          <a:xfrm>
            <a:off x="6155685" y="4281110"/>
            <a:ext cx="1749069" cy="369332"/>
          </a:xfrm>
          <a:prstGeom prst="rect">
            <a:avLst/>
          </a:prstGeom>
          <a:noFill/>
        </p:spPr>
        <p:txBody>
          <a:bodyPr wrap="none" rtlCol="0">
            <a:spAutoFit/>
          </a:bodyPr>
          <a:lstStyle/>
          <a:p>
            <a:r>
              <a:rPr lang="en-US" dirty="0"/>
              <a:t>Scale is distorted</a:t>
            </a:r>
          </a:p>
        </p:txBody>
      </p:sp>
    </p:spTree>
    <p:extLst>
      <p:ext uri="{BB962C8B-B14F-4D97-AF65-F5344CB8AC3E}">
        <p14:creationId xmlns:p14="http://schemas.microsoft.com/office/powerpoint/2010/main" val="2898497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1589-0A4F-D4F0-45BE-A919A034DF2F}"/>
              </a:ext>
            </a:extLst>
          </p:cNvPr>
          <p:cNvSpPr>
            <a:spLocks noGrp="1"/>
          </p:cNvSpPr>
          <p:nvPr>
            <p:ph type="title"/>
          </p:nvPr>
        </p:nvSpPr>
        <p:spPr/>
        <p:txBody>
          <a:bodyPr/>
          <a:lstStyle/>
          <a:p>
            <a:r>
              <a:rPr lang="en-US" dirty="0"/>
              <a:t>Including important elements</a:t>
            </a:r>
          </a:p>
        </p:txBody>
      </p:sp>
      <p:sp>
        <p:nvSpPr>
          <p:cNvPr id="3" name="Content Placeholder 2">
            <a:extLst>
              <a:ext uri="{FF2B5EF4-FFF2-40B4-BE49-F238E27FC236}">
                <a16:creationId xmlns:a16="http://schemas.microsoft.com/office/drawing/2014/main" id="{FF08C2C5-F0DB-B46A-54DD-52813F379C40}"/>
              </a:ext>
            </a:extLst>
          </p:cNvPr>
          <p:cNvSpPr>
            <a:spLocks noGrp="1"/>
          </p:cNvSpPr>
          <p:nvPr>
            <p:ph idx="1"/>
          </p:nvPr>
        </p:nvSpPr>
        <p:spPr>
          <a:xfrm>
            <a:off x="164627" y="1200149"/>
            <a:ext cx="8831879" cy="3429001"/>
          </a:xfrm>
        </p:spPr>
        <p:txBody>
          <a:bodyPr/>
          <a:lstStyle/>
          <a:p>
            <a:r>
              <a:rPr lang="en-US" dirty="0"/>
              <a:t>The real mechanical design of the FCC-</a:t>
            </a:r>
            <a:r>
              <a:rPr lang="en-US" dirty="0" err="1"/>
              <a:t>ee</a:t>
            </a:r>
            <a:r>
              <a:rPr lang="en-US" dirty="0"/>
              <a:t> IR beam pipe needs to include bellows. So, we need to check what the additional heat problem will come with it.</a:t>
            </a:r>
          </a:p>
          <a:p>
            <a:r>
              <a:rPr lang="en-US" dirty="0"/>
              <a:t>BPMs for the beam optics</a:t>
            </a:r>
          </a:p>
          <a:p>
            <a:r>
              <a:rPr lang="en-US" dirty="0"/>
              <a:t>May be pump screens or NEG coating?</a:t>
            </a:r>
          </a:p>
          <a:p>
            <a:endParaRPr lang="en-US" dirty="0"/>
          </a:p>
        </p:txBody>
      </p:sp>
      <p:sp>
        <p:nvSpPr>
          <p:cNvPr id="4" name="Footer Placeholder 3">
            <a:extLst>
              <a:ext uri="{FF2B5EF4-FFF2-40B4-BE49-F238E27FC236}">
                <a16:creationId xmlns:a16="http://schemas.microsoft.com/office/drawing/2014/main" id="{4F64A9E5-91CA-8FF2-EBAD-8CE1541E7F44}"/>
              </a:ext>
            </a:extLst>
          </p:cNvPr>
          <p:cNvSpPr>
            <a:spLocks noGrp="1"/>
          </p:cNvSpPr>
          <p:nvPr>
            <p:ph type="ftr" sz="quarter" idx="11"/>
          </p:nvPr>
        </p:nvSpPr>
        <p:spPr/>
        <p:txBody>
          <a:bodyPr/>
          <a:lstStyle/>
          <a:p>
            <a:r>
              <a:rPr lang="en-US"/>
              <a:t>A. Novokhatski 11/16/23</a:t>
            </a:r>
            <a:endParaRPr lang="en-US" dirty="0"/>
          </a:p>
        </p:txBody>
      </p:sp>
      <p:sp>
        <p:nvSpPr>
          <p:cNvPr id="5" name="Slide Number Placeholder 4">
            <a:extLst>
              <a:ext uri="{FF2B5EF4-FFF2-40B4-BE49-F238E27FC236}">
                <a16:creationId xmlns:a16="http://schemas.microsoft.com/office/drawing/2014/main" id="{B6B088E1-A13A-9334-316C-C64AF651CCE2}"/>
              </a:ext>
            </a:extLst>
          </p:cNvPr>
          <p:cNvSpPr>
            <a:spLocks noGrp="1"/>
          </p:cNvSpPr>
          <p:nvPr>
            <p:ph type="sldNum" sz="quarter" idx="12"/>
          </p:nvPr>
        </p:nvSpPr>
        <p:spPr/>
        <p:txBody>
          <a:bodyPr/>
          <a:lstStyle/>
          <a:p>
            <a:fld id="{C72C238C-4CEF-47BA-846C-2F4CF74A487D}" type="slidenum">
              <a:rPr lang="en-US" smtClean="0"/>
              <a:t>5</a:t>
            </a:fld>
            <a:endParaRPr lang="en-US"/>
          </a:p>
        </p:txBody>
      </p:sp>
    </p:spTree>
    <p:extLst>
      <p:ext uri="{BB962C8B-B14F-4D97-AF65-F5344CB8AC3E}">
        <p14:creationId xmlns:p14="http://schemas.microsoft.com/office/powerpoint/2010/main" val="3422110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the IR geometry in order to add BPMs</a:t>
            </a:r>
          </a:p>
        </p:txBody>
      </p:sp>
      <p:sp>
        <p:nvSpPr>
          <p:cNvPr id="3" name="Content Placeholder 2"/>
          <p:cNvSpPr>
            <a:spLocks noGrp="1"/>
          </p:cNvSpPr>
          <p:nvPr>
            <p:ph idx="1"/>
          </p:nvPr>
        </p:nvSpPr>
        <p:spPr>
          <a:xfrm>
            <a:off x="164627" y="835889"/>
            <a:ext cx="8831879" cy="745261"/>
          </a:xfrm>
        </p:spPr>
        <p:txBody>
          <a:bodyPr>
            <a:normAutofit fontScale="92500" lnSpcReduction="10000"/>
          </a:bodyPr>
          <a:lstStyle/>
          <a:p>
            <a:r>
              <a:rPr lang="en-US" dirty="0"/>
              <a:t>As usual adding new chamber elements leads to change of the previous geometry. In our case it was an extension of the mutual IR pipe.</a:t>
            </a:r>
          </a:p>
          <a:p>
            <a:endParaRPr lang="en-US" dirty="0"/>
          </a:p>
        </p:txBody>
      </p:sp>
      <p:sp>
        <p:nvSpPr>
          <p:cNvPr id="4" name="Footer Placeholder 3"/>
          <p:cNvSpPr>
            <a:spLocks noGrp="1"/>
          </p:cNvSpPr>
          <p:nvPr>
            <p:ph type="ftr" sz="quarter" idx="11"/>
          </p:nvPr>
        </p:nvSpPr>
        <p:spPr/>
        <p:txBody>
          <a:bodyPr/>
          <a:lstStyle/>
          <a:p>
            <a:r>
              <a:rPr lang="en-US"/>
              <a:t>A. Novokhatski 11/16/23</a:t>
            </a:r>
            <a:endParaRPr lang="en-US" dirty="0"/>
          </a:p>
        </p:txBody>
      </p:sp>
      <p:sp>
        <p:nvSpPr>
          <p:cNvPr id="5" name="Slide Number Placeholder 4"/>
          <p:cNvSpPr>
            <a:spLocks noGrp="1"/>
          </p:cNvSpPr>
          <p:nvPr>
            <p:ph type="sldNum" sz="quarter" idx="12"/>
          </p:nvPr>
        </p:nvSpPr>
        <p:spPr/>
        <p:txBody>
          <a:bodyPr/>
          <a:lstStyle/>
          <a:p>
            <a:fld id="{C72C238C-4CEF-47BA-846C-2F4CF74A487D}" type="slidenum">
              <a:rPr lang="en-US" smtClean="0"/>
              <a:t>6</a:t>
            </a:fld>
            <a:endParaRPr lang="en-US"/>
          </a:p>
        </p:txBody>
      </p:sp>
      <p:pic>
        <p:nvPicPr>
          <p:cNvPr id="11" name="Picture 10"/>
          <p:cNvPicPr>
            <a:picLocks noChangeAspect="1"/>
          </p:cNvPicPr>
          <p:nvPr/>
        </p:nvPicPr>
        <p:blipFill>
          <a:blip r:embed="rId2"/>
          <a:stretch>
            <a:fillRect/>
          </a:stretch>
        </p:blipFill>
        <p:spPr>
          <a:xfrm>
            <a:off x="1835648" y="1674088"/>
            <a:ext cx="4755652" cy="2955061"/>
          </a:xfrm>
          <a:prstGeom prst="rect">
            <a:avLst/>
          </a:prstGeom>
        </p:spPr>
      </p:pic>
      <p:sp>
        <p:nvSpPr>
          <p:cNvPr id="12" name="TextBox 11"/>
          <p:cNvSpPr txBox="1"/>
          <p:nvPr/>
        </p:nvSpPr>
        <p:spPr>
          <a:xfrm>
            <a:off x="4953000" y="1809750"/>
            <a:ext cx="2108078" cy="369332"/>
          </a:xfrm>
          <a:prstGeom prst="rect">
            <a:avLst/>
          </a:prstGeom>
          <a:noFill/>
        </p:spPr>
        <p:txBody>
          <a:bodyPr wrap="none" rtlCol="0">
            <a:spAutoFit/>
          </a:bodyPr>
          <a:lstStyle/>
          <a:p>
            <a:r>
              <a:rPr lang="en-US" dirty="0"/>
              <a:t>Francesco Fransesini</a:t>
            </a:r>
          </a:p>
        </p:txBody>
      </p:sp>
    </p:spTree>
    <p:extLst>
      <p:ext uri="{BB962C8B-B14F-4D97-AF65-F5344CB8AC3E}">
        <p14:creationId xmlns:p14="http://schemas.microsoft.com/office/powerpoint/2010/main" val="935889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simulations</a:t>
            </a:r>
          </a:p>
        </p:txBody>
      </p:sp>
      <p:pic>
        <p:nvPicPr>
          <p:cNvPr id="216066" name="Picture 2"/>
          <p:cNvPicPr>
            <a:picLocks noChangeAspect="1" noChangeArrowheads="1"/>
          </p:cNvPicPr>
          <p:nvPr/>
        </p:nvPicPr>
        <p:blipFill>
          <a:blip r:embed="rId2" cstate="print"/>
          <a:srcRect/>
          <a:stretch>
            <a:fillRect/>
          </a:stretch>
        </p:blipFill>
        <p:spPr bwMode="auto">
          <a:xfrm>
            <a:off x="2340636" y="878321"/>
            <a:ext cx="2657255" cy="1441295"/>
          </a:xfrm>
          <a:prstGeom prst="rect">
            <a:avLst/>
          </a:prstGeom>
          <a:noFill/>
          <a:ln w="9525">
            <a:noFill/>
            <a:miter lim="800000"/>
            <a:headEnd/>
            <a:tailEnd/>
          </a:ln>
        </p:spPr>
      </p:pic>
      <p:pic>
        <p:nvPicPr>
          <p:cNvPr id="216067" name="Picture 3"/>
          <p:cNvPicPr>
            <a:picLocks noChangeAspect="1" noChangeArrowheads="1"/>
          </p:cNvPicPr>
          <p:nvPr/>
        </p:nvPicPr>
        <p:blipFill>
          <a:blip r:embed="rId3" cstate="print"/>
          <a:srcRect/>
          <a:stretch>
            <a:fillRect/>
          </a:stretch>
        </p:blipFill>
        <p:spPr bwMode="auto">
          <a:xfrm>
            <a:off x="5410200" y="742950"/>
            <a:ext cx="3075348" cy="2366034"/>
          </a:xfrm>
          <a:prstGeom prst="rect">
            <a:avLst/>
          </a:prstGeom>
          <a:noFill/>
          <a:ln w="9525">
            <a:noFill/>
            <a:miter lim="800000"/>
            <a:headEnd/>
            <a:tailEnd/>
          </a:ln>
        </p:spPr>
      </p:pic>
      <p:sp>
        <p:nvSpPr>
          <p:cNvPr id="5" name="Rectangle 4"/>
          <p:cNvSpPr/>
          <p:nvPr/>
        </p:nvSpPr>
        <p:spPr>
          <a:xfrm>
            <a:off x="5410200" y="3149888"/>
            <a:ext cx="3169766" cy="784830"/>
          </a:xfrm>
          <a:prstGeom prst="rect">
            <a:avLst/>
          </a:prstGeom>
        </p:spPr>
        <p:txBody>
          <a:bodyPr wrap="square">
            <a:spAutoFit/>
          </a:bodyPr>
          <a:lstStyle/>
          <a:p>
            <a:pPr algn="ctr" defTabSz="685800" fontAlgn="base">
              <a:spcBef>
                <a:spcPct val="0"/>
              </a:spcBef>
              <a:spcAft>
                <a:spcPct val="0"/>
              </a:spcAft>
            </a:pPr>
            <a:r>
              <a:rPr lang="en-US" sz="900" dirty="0">
                <a:solidFill>
                  <a:srgbClr val="000000"/>
                </a:solidFill>
                <a:latin typeface="Arial" charset="0"/>
              </a:rPr>
              <a:t>Electric field strength at the button as a function of time just after the arrival of one 9 mm 1 C bunch as computed with </a:t>
            </a:r>
            <a:r>
              <a:rPr lang="en-US" sz="900" dirty="0" err="1">
                <a:solidFill>
                  <a:srgbClr val="000000"/>
                </a:solidFill>
                <a:latin typeface="Arial" charset="0"/>
              </a:rPr>
              <a:t>Gdfidl</a:t>
            </a:r>
            <a:r>
              <a:rPr lang="en-US" sz="900" dirty="0">
                <a:solidFill>
                  <a:srgbClr val="000000"/>
                </a:solidFill>
                <a:latin typeface="Arial" charset="0"/>
              </a:rPr>
              <a:t>. Maximum field strength is 4.59</a:t>
            </a:r>
            <a:r>
              <a:rPr lang="en-US" sz="900" i="1" dirty="0">
                <a:solidFill>
                  <a:srgbClr val="000000"/>
                </a:solidFill>
                <a:latin typeface="Arial" charset="0"/>
              </a:rPr>
              <a:t>×1013 </a:t>
            </a:r>
            <a:r>
              <a:rPr lang="en-US" sz="900" dirty="0">
                <a:solidFill>
                  <a:srgbClr val="000000"/>
                </a:solidFill>
                <a:latin typeface="Arial" charset="0"/>
              </a:rPr>
              <a:t>V/m near the gap between the button and vacuum chamber interior to the button housing. </a:t>
            </a:r>
          </a:p>
        </p:txBody>
      </p:sp>
      <p:pic>
        <p:nvPicPr>
          <p:cNvPr id="216069" name="Picture 5"/>
          <p:cNvPicPr>
            <a:picLocks noChangeAspect="1" noChangeArrowheads="1"/>
          </p:cNvPicPr>
          <p:nvPr/>
        </p:nvPicPr>
        <p:blipFill>
          <a:blip r:embed="rId4" cstate="print"/>
          <a:srcRect/>
          <a:stretch>
            <a:fillRect/>
          </a:stretch>
        </p:blipFill>
        <p:spPr bwMode="auto">
          <a:xfrm>
            <a:off x="2401899" y="2362880"/>
            <a:ext cx="2534730" cy="1762950"/>
          </a:xfrm>
          <a:prstGeom prst="rect">
            <a:avLst/>
          </a:prstGeom>
          <a:noFill/>
          <a:ln w="9525">
            <a:noFill/>
            <a:miter lim="800000"/>
            <a:headEnd/>
            <a:tailEnd/>
          </a:ln>
        </p:spPr>
      </p:pic>
      <p:sp>
        <p:nvSpPr>
          <p:cNvPr id="8" name="Rectangle 7"/>
          <p:cNvSpPr/>
          <p:nvPr/>
        </p:nvSpPr>
        <p:spPr>
          <a:xfrm>
            <a:off x="1340632" y="4138795"/>
            <a:ext cx="3962400" cy="507831"/>
          </a:xfrm>
          <a:prstGeom prst="rect">
            <a:avLst/>
          </a:prstGeom>
        </p:spPr>
        <p:txBody>
          <a:bodyPr wrap="square">
            <a:spAutoFit/>
          </a:bodyPr>
          <a:lstStyle/>
          <a:p>
            <a:pPr algn="ctr" defTabSz="685800" fontAlgn="base">
              <a:spcBef>
                <a:spcPct val="0"/>
              </a:spcBef>
              <a:spcAft>
                <a:spcPct val="0"/>
              </a:spcAft>
            </a:pPr>
            <a:r>
              <a:rPr lang="en-US" sz="900" dirty="0">
                <a:solidFill>
                  <a:srgbClr val="000000"/>
                </a:solidFill>
                <a:latin typeface="Arial" charset="0"/>
              </a:rPr>
              <a:t>Maximum electric field strength at the BPM as a function of time for one 6 mm Gaussian 1 C bunch. The 14 GHz oscillation correlates with a 7 GHz half cycle of electric field maximum at two ends of the button. </a:t>
            </a:r>
          </a:p>
        </p:txBody>
      </p:sp>
      <p:pic>
        <p:nvPicPr>
          <p:cNvPr id="216070" name="Picture 6"/>
          <p:cNvPicPr>
            <a:picLocks noChangeAspect="1" noChangeArrowheads="1"/>
          </p:cNvPicPr>
          <p:nvPr/>
        </p:nvPicPr>
        <p:blipFill>
          <a:blip r:embed="rId5" cstate="print"/>
          <a:srcRect/>
          <a:stretch>
            <a:fillRect/>
          </a:stretch>
        </p:blipFill>
        <p:spPr bwMode="auto">
          <a:xfrm>
            <a:off x="38882" y="1733550"/>
            <a:ext cx="2016263" cy="1045127"/>
          </a:xfrm>
          <a:prstGeom prst="rect">
            <a:avLst/>
          </a:prstGeom>
          <a:noFill/>
          <a:ln w="9525">
            <a:noFill/>
            <a:miter lim="800000"/>
            <a:headEnd/>
            <a:tailEnd/>
          </a:ln>
        </p:spPr>
      </p:pic>
      <p:sp>
        <p:nvSpPr>
          <p:cNvPr id="10" name="Rectangle 9"/>
          <p:cNvSpPr/>
          <p:nvPr/>
        </p:nvSpPr>
        <p:spPr>
          <a:xfrm>
            <a:off x="5669434" y="4115712"/>
            <a:ext cx="2910532" cy="276999"/>
          </a:xfrm>
          <a:prstGeom prst="rect">
            <a:avLst/>
          </a:prstGeom>
        </p:spPr>
        <p:txBody>
          <a:bodyPr wrap="square">
            <a:spAutoFit/>
          </a:bodyPr>
          <a:lstStyle/>
          <a:p>
            <a:pPr algn="ctr" defTabSz="685800" fontAlgn="base">
              <a:spcBef>
                <a:spcPct val="0"/>
              </a:spcBef>
              <a:spcAft>
                <a:spcPct val="0"/>
              </a:spcAft>
            </a:pPr>
            <a:r>
              <a:rPr lang="en-US" sz="600" dirty="0">
                <a:solidFill>
                  <a:srgbClr val="000000"/>
                </a:solidFill>
                <a:latin typeface="Arial" charset="0"/>
              </a:rPr>
              <a:t>BPM BREAKDOWN POTENTIAL IN THE PEP-II B-FACTORY</a:t>
            </a:r>
          </a:p>
          <a:p>
            <a:pPr algn="ctr" defTabSz="685800" fontAlgn="base">
              <a:spcBef>
                <a:spcPct val="0"/>
              </a:spcBef>
              <a:spcAft>
                <a:spcPct val="0"/>
              </a:spcAft>
            </a:pPr>
            <a:r>
              <a:rPr lang="en-US" sz="600" dirty="0">
                <a:solidFill>
                  <a:srgbClr val="000000"/>
                </a:solidFill>
                <a:latin typeface="Arial" charset="0"/>
              </a:rPr>
              <a:t>STORAGE RING COLLIDERS. Weathersby, Al. Novokhatski, ICAP ‘2009</a:t>
            </a:r>
          </a:p>
        </p:txBody>
      </p:sp>
    </p:spTree>
    <p:extLst>
      <p:ext uri="{BB962C8B-B14F-4D97-AF65-F5344CB8AC3E}">
        <p14:creationId xmlns:p14="http://schemas.microsoft.com/office/powerpoint/2010/main" val="1319854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Real signals from the PEP-II IR BPMs  for two beams.</a:t>
            </a:r>
            <a:br>
              <a:rPr lang="en-US" dirty="0"/>
            </a:br>
            <a:r>
              <a:rPr lang="en-US" dirty="0"/>
              <a:t>BMPs also see the wake fields.</a:t>
            </a:r>
          </a:p>
        </p:txBody>
      </p:sp>
      <p:sp>
        <p:nvSpPr>
          <p:cNvPr id="4" name="Footer Placeholder 3"/>
          <p:cNvSpPr>
            <a:spLocks noGrp="1"/>
          </p:cNvSpPr>
          <p:nvPr>
            <p:ph type="ftr" sz="quarter" idx="11"/>
          </p:nvPr>
        </p:nvSpPr>
        <p:spPr/>
        <p:txBody>
          <a:bodyPr/>
          <a:lstStyle/>
          <a:p>
            <a:r>
              <a:rPr lang="en-US" dirty="0"/>
              <a:t>A. Novokhatski 11/16/23</a:t>
            </a:r>
          </a:p>
        </p:txBody>
      </p:sp>
      <p:grpSp>
        <p:nvGrpSpPr>
          <p:cNvPr id="6" name="Group 5"/>
          <p:cNvGrpSpPr/>
          <p:nvPr/>
        </p:nvGrpSpPr>
        <p:grpSpPr>
          <a:xfrm>
            <a:off x="2196389" y="1265085"/>
            <a:ext cx="4751222" cy="2895600"/>
            <a:chOff x="1447800" y="1676400"/>
            <a:chExt cx="7780299" cy="4495800"/>
          </a:xfrm>
        </p:grpSpPr>
        <p:pic>
          <p:nvPicPr>
            <p:cNvPr id="7" name="Picture 4" descr="E:\IP\Oscill\10_28_01\B1osci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438400"/>
              <a:ext cx="37338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E:\IP\Oscill\10_28_01\A1osc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438400"/>
              <a:ext cx="3733800" cy="330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2286000" y="5715000"/>
              <a:ext cx="170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B-side BPM</a:t>
              </a:r>
            </a:p>
          </p:txBody>
        </p:sp>
        <p:sp>
          <p:nvSpPr>
            <p:cNvPr id="10" name="Text Box 7"/>
            <p:cNvSpPr txBox="1">
              <a:spLocks noChangeArrowheads="1"/>
            </p:cNvSpPr>
            <p:nvPr/>
          </p:nvSpPr>
          <p:spPr bwMode="auto">
            <a:xfrm>
              <a:off x="6248400" y="5715000"/>
              <a:ext cx="1717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A-side BPM</a:t>
              </a:r>
            </a:p>
          </p:txBody>
        </p:sp>
        <p:sp>
          <p:nvSpPr>
            <p:cNvPr id="11" name="Text Box 8"/>
            <p:cNvSpPr txBox="1">
              <a:spLocks noChangeArrowheads="1"/>
            </p:cNvSpPr>
            <p:nvPr/>
          </p:nvSpPr>
          <p:spPr bwMode="auto">
            <a:xfrm>
              <a:off x="1600201" y="1676400"/>
              <a:ext cx="3970223" cy="52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solidFill>
                    <a:srgbClr val="008000"/>
                  </a:solidFill>
                </a:rPr>
                <a:t>Positrons </a:t>
              </a:r>
              <a:r>
                <a:rPr lang="en-US" altLang="en-US" sz="1600" dirty="0"/>
                <a:t>              </a:t>
              </a:r>
              <a:r>
                <a:rPr lang="en-US" altLang="en-US" sz="1600" dirty="0">
                  <a:solidFill>
                    <a:srgbClr val="CC3300"/>
                  </a:solidFill>
                </a:rPr>
                <a:t>Electrons</a:t>
              </a:r>
            </a:p>
          </p:txBody>
        </p:sp>
        <p:sp>
          <p:nvSpPr>
            <p:cNvPr id="12" name="Text Box 9"/>
            <p:cNvSpPr txBox="1">
              <a:spLocks noChangeArrowheads="1"/>
            </p:cNvSpPr>
            <p:nvPr/>
          </p:nvSpPr>
          <p:spPr bwMode="auto">
            <a:xfrm>
              <a:off x="5334000" y="1676400"/>
              <a:ext cx="3894099" cy="52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solidFill>
                    <a:srgbClr val="CC3300"/>
                  </a:solidFill>
                </a:rPr>
                <a:t>Electrons              </a:t>
              </a:r>
              <a:r>
                <a:rPr lang="en-US" altLang="en-US" sz="1600" dirty="0">
                  <a:solidFill>
                    <a:srgbClr val="008000"/>
                  </a:solidFill>
                </a:rPr>
                <a:t>Positrons</a:t>
              </a:r>
            </a:p>
          </p:txBody>
        </p:sp>
        <p:sp>
          <p:nvSpPr>
            <p:cNvPr id="13" name="Line 15"/>
            <p:cNvSpPr>
              <a:spLocks noChangeShapeType="1"/>
            </p:cNvSpPr>
            <p:nvPr/>
          </p:nvSpPr>
          <p:spPr bwMode="auto">
            <a:xfrm rot="5400000">
              <a:off x="1372394" y="2894806"/>
              <a:ext cx="1371600" cy="1588"/>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6"/>
            <p:cNvSpPr>
              <a:spLocks noChangeShapeType="1"/>
            </p:cNvSpPr>
            <p:nvPr/>
          </p:nvSpPr>
          <p:spPr bwMode="auto">
            <a:xfrm rot="5400000">
              <a:off x="4038600" y="2667000"/>
              <a:ext cx="1066800" cy="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7"/>
            <p:cNvSpPr>
              <a:spLocks noChangeShapeType="1"/>
            </p:cNvSpPr>
            <p:nvPr/>
          </p:nvSpPr>
          <p:spPr bwMode="auto">
            <a:xfrm rot="5400000">
              <a:off x="5638800" y="2590800"/>
              <a:ext cx="1066800" cy="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8"/>
            <p:cNvSpPr>
              <a:spLocks noChangeShapeType="1"/>
            </p:cNvSpPr>
            <p:nvPr/>
          </p:nvSpPr>
          <p:spPr bwMode="auto">
            <a:xfrm rot="5400000">
              <a:off x="8001794" y="2818606"/>
              <a:ext cx="1371600" cy="1588"/>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 name="Text Box 19"/>
          <p:cNvSpPr txBox="1">
            <a:spLocks noChangeArrowheads="1"/>
          </p:cNvSpPr>
          <p:nvPr/>
        </p:nvSpPr>
        <p:spPr bwMode="auto">
          <a:xfrm>
            <a:off x="1219200" y="4289129"/>
            <a:ext cx="2387289" cy="338554"/>
          </a:xfrm>
          <a:prstGeom prst="rect">
            <a:avLst/>
          </a:prstGeom>
          <a:solidFill>
            <a:srgbClr val="FFFF66"/>
          </a:solidFill>
          <a:ln w="127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dirty="0">
                <a:solidFill>
                  <a:srgbClr val="000099"/>
                </a:solidFill>
              </a:rPr>
              <a:t>Time arrival measurement</a:t>
            </a:r>
            <a:endParaRPr lang="en-US" altLang="en-US" sz="1600" dirty="0"/>
          </a:p>
        </p:txBody>
      </p:sp>
      <p:sp>
        <p:nvSpPr>
          <p:cNvPr id="25" name="Text Box 19"/>
          <p:cNvSpPr txBox="1">
            <a:spLocks noChangeArrowheads="1"/>
          </p:cNvSpPr>
          <p:nvPr/>
        </p:nvSpPr>
        <p:spPr bwMode="auto">
          <a:xfrm>
            <a:off x="3810000" y="4253521"/>
            <a:ext cx="5029200" cy="369332"/>
          </a:xfrm>
          <a:prstGeom prst="rect">
            <a:avLst/>
          </a:prstGeom>
          <a:solidFill>
            <a:srgbClr val="FFFF66"/>
          </a:solidFill>
          <a:ln w="127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solidFill>
                  <a:srgbClr val="000099"/>
                </a:solidFill>
              </a:rPr>
              <a:t>Distance to a collision point from BPM = (</a:t>
            </a:r>
            <a:r>
              <a:rPr lang="en-US" altLang="en-US" dirty="0">
                <a:solidFill>
                  <a:srgbClr val="000099"/>
                </a:solidFill>
                <a:latin typeface="Symbol" panose="05050102010706020507" pitchFamily="18" charset="2"/>
              </a:rPr>
              <a:t>D</a:t>
            </a:r>
            <a:r>
              <a:rPr lang="en-US" altLang="en-US" dirty="0">
                <a:solidFill>
                  <a:srgbClr val="000099"/>
                </a:solidFill>
              </a:rPr>
              <a:t>t*c)/2</a:t>
            </a:r>
            <a:r>
              <a:rPr lang="en-US" altLang="en-US" dirty="0"/>
              <a:t> </a:t>
            </a:r>
          </a:p>
        </p:txBody>
      </p:sp>
    </p:spTree>
    <p:extLst>
      <p:ext uri="{BB962C8B-B14F-4D97-AF65-F5344CB8AC3E}">
        <p14:creationId xmlns:p14="http://schemas.microsoft.com/office/powerpoint/2010/main" val="784638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FCC-</a:t>
            </a:r>
            <a:r>
              <a:rPr lang="en-US" dirty="0" err="1"/>
              <a:t>ee</a:t>
            </a:r>
            <a:r>
              <a:rPr lang="en-US" dirty="0"/>
              <a:t> IR beam chamber (Francesco Fransesini)</a:t>
            </a:r>
          </a:p>
        </p:txBody>
      </p:sp>
      <p:sp>
        <p:nvSpPr>
          <p:cNvPr id="4" name="Footer Placeholder 3"/>
          <p:cNvSpPr>
            <a:spLocks noGrp="1"/>
          </p:cNvSpPr>
          <p:nvPr>
            <p:ph type="ftr" sz="quarter" idx="11"/>
          </p:nvPr>
        </p:nvSpPr>
        <p:spPr/>
        <p:txBody>
          <a:bodyPr/>
          <a:lstStyle/>
          <a:p>
            <a:r>
              <a:rPr lang="en-US"/>
              <a:t>A. Novokhatski 11/16/23</a:t>
            </a:r>
            <a:endParaRPr lang="en-US" dirty="0"/>
          </a:p>
        </p:txBody>
      </p:sp>
      <p:sp>
        <p:nvSpPr>
          <p:cNvPr id="5" name="Slide Number Placeholder 4"/>
          <p:cNvSpPr>
            <a:spLocks noGrp="1"/>
          </p:cNvSpPr>
          <p:nvPr>
            <p:ph type="sldNum" sz="quarter" idx="12"/>
          </p:nvPr>
        </p:nvSpPr>
        <p:spPr/>
        <p:txBody>
          <a:bodyPr/>
          <a:lstStyle/>
          <a:p>
            <a:fld id="{C72C238C-4CEF-47BA-846C-2F4CF74A487D}" type="slidenum">
              <a:rPr lang="en-US" smtClean="0"/>
              <a:t>9</a:t>
            </a:fld>
            <a:endParaRPr lang="en-US"/>
          </a:p>
        </p:txBody>
      </p:sp>
      <p:pic>
        <p:nvPicPr>
          <p:cNvPr id="6" name="Picture 5"/>
          <p:cNvPicPr>
            <a:picLocks noChangeAspect="1"/>
          </p:cNvPicPr>
          <p:nvPr/>
        </p:nvPicPr>
        <p:blipFill>
          <a:blip r:embed="rId2"/>
          <a:stretch>
            <a:fillRect/>
          </a:stretch>
        </p:blipFill>
        <p:spPr>
          <a:xfrm>
            <a:off x="838200" y="819150"/>
            <a:ext cx="7178259" cy="3810000"/>
          </a:xfrm>
          <a:prstGeom prst="rect">
            <a:avLst/>
          </a:prstGeom>
        </p:spPr>
      </p:pic>
      <p:cxnSp>
        <p:nvCxnSpPr>
          <p:cNvPr id="8" name="Straight Arrow Connector 7"/>
          <p:cNvCxnSpPr>
            <a:cxnSpLocks/>
          </p:cNvCxnSpPr>
          <p:nvPr/>
        </p:nvCxnSpPr>
        <p:spPr>
          <a:xfrm>
            <a:off x="1219200" y="1047750"/>
            <a:ext cx="5856614"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29000" y="1047750"/>
            <a:ext cx="652743" cy="369332"/>
          </a:xfrm>
          <a:prstGeom prst="rect">
            <a:avLst/>
          </a:prstGeom>
          <a:noFill/>
        </p:spPr>
        <p:txBody>
          <a:bodyPr wrap="none" rtlCol="0">
            <a:spAutoFit/>
          </a:bodyPr>
          <a:lstStyle/>
          <a:p>
            <a:r>
              <a:rPr lang="en-US" dirty="0"/>
              <a:t>2640</a:t>
            </a:r>
          </a:p>
        </p:txBody>
      </p:sp>
      <p:sp>
        <p:nvSpPr>
          <p:cNvPr id="16" name="TextBox 15">
            <a:extLst>
              <a:ext uri="{FF2B5EF4-FFF2-40B4-BE49-F238E27FC236}">
                <a16:creationId xmlns:a16="http://schemas.microsoft.com/office/drawing/2014/main" id="{37E548DB-9B30-1900-623A-9A6C2079AA78}"/>
              </a:ext>
            </a:extLst>
          </p:cNvPr>
          <p:cNvSpPr txBox="1"/>
          <p:nvPr/>
        </p:nvSpPr>
        <p:spPr>
          <a:xfrm>
            <a:off x="4872280" y="2800350"/>
            <a:ext cx="3052520" cy="646331"/>
          </a:xfrm>
          <a:prstGeom prst="rect">
            <a:avLst/>
          </a:prstGeom>
          <a:noFill/>
        </p:spPr>
        <p:txBody>
          <a:bodyPr wrap="square" rtlCol="0">
            <a:spAutoFit/>
          </a:bodyPr>
          <a:lstStyle/>
          <a:p>
            <a:r>
              <a:rPr lang="en-US" dirty="0"/>
              <a:t>Maximum size of the mutual part is increased a little </a:t>
            </a:r>
          </a:p>
        </p:txBody>
      </p:sp>
      <p:cxnSp>
        <p:nvCxnSpPr>
          <p:cNvPr id="18" name="Straight Arrow Connector 17">
            <a:extLst>
              <a:ext uri="{FF2B5EF4-FFF2-40B4-BE49-F238E27FC236}">
                <a16:creationId xmlns:a16="http://schemas.microsoft.com/office/drawing/2014/main" id="{A46DF315-25C0-D68A-0D15-725584633B0A}"/>
              </a:ext>
            </a:extLst>
          </p:cNvPr>
          <p:cNvCxnSpPr/>
          <p:nvPr/>
        </p:nvCxnSpPr>
        <p:spPr>
          <a:xfrm flipV="1">
            <a:off x="5791200" y="2190750"/>
            <a:ext cx="1284614"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46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11556</TotalTime>
  <Words>1359</Words>
  <Application>Microsoft Office PowerPoint</Application>
  <PresentationFormat>On-screen Show (16:9)</PresentationFormat>
  <Paragraphs>197</Paragraphs>
  <Slides>34</Slides>
  <Notes>4</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Nova Cond</vt:lpstr>
      <vt:lpstr>Calibri</vt:lpstr>
      <vt:lpstr>Californian FB</vt:lpstr>
      <vt:lpstr>Lucida Calligraphy</vt:lpstr>
      <vt:lpstr>Symbol</vt:lpstr>
      <vt:lpstr>Office Theme</vt:lpstr>
      <vt:lpstr>FCC-ee IR beam chamber development and heat load due to electromagnetic fields excited by the beam </vt:lpstr>
      <vt:lpstr>Historically the FCC IR beam pipe got several modifications, and this process seems to have no end: adding new elements, changing the geometry and modify the synchrotron mask</vt:lpstr>
      <vt:lpstr>Why are we doing wake field calculations?</vt:lpstr>
      <vt:lpstr>Heat load distribution for a smoothed chamber, which was used for the cooling system design</vt:lpstr>
      <vt:lpstr>Including important elements</vt:lpstr>
      <vt:lpstr>Changing the IR geometry in order to add BPMs</vt:lpstr>
      <vt:lpstr>Previous simulations</vt:lpstr>
      <vt:lpstr>Real signals from the PEP-II IR BPMs  for two beams. BMPs also see the wake fields.</vt:lpstr>
      <vt:lpstr>New FCC-ee IR beam chamber (Francesco Fransesini)</vt:lpstr>
      <vt:lpstr>In the new IR beam pipe model, we found two trapped modes</vt:lpstr>
      <vt:lpstr>In the new IR beam pipe model, we found two trapped modes. Longer mutual pipe more trapped modes</vt:lpstr>
      <vt:lpstr>Our trapped unavoidable mode</vt:lpstr>
      <vt:lpstr>Second type of unavoidable mode – one variation in z-direction</vt:lpstr>
      <vt:lpstr>New geometry is possible to use</vt:lpstr>
      <vt:lpstr>Additionally, the SR mask trapped mode appears clearer.</vt:lpstr>
      <vt:lpstr>Mike Sullivan SR mask (old SR mask)</vt:lpstr>
      <vt:lpstr>SR mask of Kevin Daniel Joel Andre (new SR mask)</vt:lpstr>
      <vt:lpstr>Wake potentials comparison</vt:lpstr>
      <vt:lpstr>New modes (due to elliptical mask) f=5.8772 GHz</vt:lpstr>
      <vt:lpstr>F=5.90683</vt:lpstr>
      <vt:lpstr>f=5.93237 GHz</vt:lpstr>
      <vt:lpstr>f=5.96187 GHz</vt:lpstr>
      <vt:lpstr>f=5.96551 GHZ</vt:lpstr>
      <vt:lpstr>F=5.9769 GHz</vt:lpstr>
      <vt:lpstr>Discussion: do we need an elliptical mask?</vt:lpstr>
      <vt:lpstr>Can we move out the SR mask from the cryomodule?</vt:lpstr>
      <vt:lpstr>Current status of calculations</vt:lpstr>
      <vt:lpstr>First attempt to study bellows</vt:lpstr>
      <vt:lpstr>Simplified model What is important: the beam trajectory is not in the bellows center and the beam can easily excite transverse modes</vt:lpstr>
      <vt:lpstr>We decrease spring thickness to 1mm and found a lot of trapped modes inside the bellows cavity</vt:lpstr>
      <vt:lpstr>Summary and future steps</vt:lpstr>
      <vt:lpstr>Possible IR bellows HOM absorber like at SLAC PEP-II</vt:lpstr>
      <vt:lpstr>FCC ee IR beam pipe with water-cooled HOM absorbers</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low impedance FCC ee  IR beam pipe</dc:title>
  <dc:creator>Sasha</dc:creator>
  <cp:lastModifiedBy>Novokhatski, Alexander</cp:lastModifiedBy>
  <cp:revision>187</cp:revision>
  <dcterms:created xsi:type="dcterms:W3CDTF">2020-10-09T01:25:06Z</dcterms:created>
  <dcterms:modified xsi:type="dcterms:W3CDTF">2023-11-16T11:24:36Z</dcterms:modified>
</cp:coreProperties>
</file>