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6"/>
  </p:notesMasterIdLst>
  <p:sldIdLst>
    <p:sldId id="588" r:id="rId2"/>
    <p:sldId id="871" r:id="rId3"/>
    <p:sldId id="877" r:id="rId4"/>
    <p:sldId id="902" r:id="rId5"/>
    <p:sldId id="903" r:id="rId6"/>
    <p:sldId id="904" r:id="rId7"/>
    <p:sldId id="905" r:id="rId8"/>
    <p:sldId id="918" r:id="rId9"/>
    <p:sldId id="906" r:id="rId10"/>
    <p:sldId id="907" r:id="rId11"/>
    <p:sldId id="908" r:id="rId12"/>
    <p:sldId id="900" r:id="rId13"/>
    <p:sldId id="268" r:id="rId14"/>
    <p:sldId id="912" r:id="rId15"/>
    <p:sldId id="911" r:id="rId16"/>
    <p:sldId id="910" r:id="rId17"/>
    <p:sldId id="915" r:id="rId18"/>
    <p:sldId id="914" r:id="rId19"/>
    <p:sldId id="916" r:id="rId20"/>
    <p:sldId id="909" r:id="rId21"/>
    <p:sldId id="879" r:id="rId22"/>
    <p:sldId id="880" r:id="rId23"/>
    <p:sldId id="881" r:id="rId24"/>
    <p:sldId id="882" r:id="rId25"/>
    <p:sldId id="883" r:id="rId26"/>
    <p:sldId id="885" r:id="rId27"/>
    <p:sldId id="884" r:id="rId28"/>
    <p:sldId id="886" r:id="rId29"/>
    <p:sldId id="887" r:id="rId30"/>
    <p:sldId id="913" r:id="rId31"/>
    <p:sldId id="901" r:id="rId32"/>
    <p:sldId id="893" r:id="rId33"/>
    <p:sldId id="889" r:id="rId34"/>
    <p:sldId id="892" r:id="rId35"/>
    <p:sldId id="891" r:id="rId36"/>
    <p:sldId id="890" r:id="rId37"/>
    <p:sldId id="917" r:id="rId38"/>
    <p:sldId id="894" r:id="rId39"/>
    <p:sldId id="895" r:id="rId40"/>
    <p:sldId id="896" r:id="rId41"/>
    <p:sldId id="897" r:id="rId42"/>
    <p:sldId id="899" r:id="rId43"/>
    <p:sldId id="888" r:id="rId44"/>
    <p:sldId id="786" r:id="rId45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FF"/>
    <a:srgbClr val="C1EDDE"/>
    <a:srgbClr val="4F81BD"/>
    <a:srgbClr val="FFD5FF"/>
    <a:srgbClr val="B7EFF7"/>
    <a:srgbClr val="FF99FF"/>
    <a:srgbClr val="FFFF99"/>
    <a:srgbClr val="FF5757"/>
    <a:srgbClr val="FFFF00"/>
    <a:srgbClr val="18C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82" autoAdjust="0"/>
    <p:restoredTop sz="94660"/>
  </p:normalViewPr>
  <p:slideViewPr>
    <p:cSldViewPr>
      <p:cViewPr varScale="1">
        <p:scale>
          <a:sx n="73" d="100"/>
          <a:sy n="73" d="100"/>
        </p:scale>
        <p:origin x="36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e\cernbox\Documents\MyDocs\LEP3\Field%20folder\warm%20test\results_v4angles_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e\cernbox\Documents\MyDocs\LEP3\Field%20folder\warm%20test\results_v4angles_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e\cernbox\Documents\MyDocs\LEP3\Field%20folder\warm%20test\results_v4angles_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Centre: multipoles - magnet component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magnet2</c:v>
          </c:tx>
          <c:spPr>
            <a:solidFill>
              <a:srgbClr val="00B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centre!$J$15:$AI$15</c:f>
                <c:numCache>
                  <c:formatCode>General</c:formatCode>
                  <c:ptCount val="26"/>
                  <c:pt idx="0">
                    <c:v>1.5556349186104044E-2</c:v>
                  </c:pt>
                  <c:pt idx="1">
                    <c:v>2.1637467504308353E-2</c:v>
                  </c:pt>
                  <c:pt idx="2">
                    <c:v>1.2515790027001891E-2</c:v>
                  </c:pt>
                  <c:pt idx="3">
                    <c:v>1.6758430714121173E-2</c:v>
                  </c:pt>
                  <c:pt idx="4">
                    <c:v>6.222539674441618E-3</c:v>
                  </c:pt>
                  <c:pt idx="5">
                    <c:v>7.9195959492893327E-3</c:v>
                  </c:pt>
                  <c:pt idx="6">
                    <c:v>5.727564927611035E-3</c:v>
                  </c:pt>
                  <c:pt idx="7">
                    <c:v>7.0710678118654753E-3</c:v>
                  </c:pt>
                  <c:pt idx="8">
                    <c:v>7.6367532368147133E-3</c:v>
                  </c:pt>
                  <c:pt idx="9">
                    <c:v>8.2024386617639521E-3</c:v>
                  </c:pt>
                  <c:pt idx="10">
                    <c:v>7.8488852711706778E-3</c:v>
                  </c:pt>
                  <c:pt idx="11">
                    <c:v>7.4953318805774036E-3</c:v>
                  </c:pt>
                  <c:pt idx="12">
                    <c:v>1.414213562373095E-3</c:v>
                  </c:pt>
                  <c:pt idx="13">
                    <c:v>1.3435028842544402E-3</c:v>
                  </c:pt>
                  <c:pt idx="14">
                    <c:v>5.6568542494923803E-4</c:v>
                  </c:pt>
                  <c:pt idx="15">
                    <c:v>5.6568542494923803E-4</c:v>
                  </c:pt>
                  <c:pt idx="16">
                    <c:v>2.8284271247461902E-4</c:v>
                  </c:pt>
                  <c:pt idx="17">
                    <c:v>2.8284271247461902E-4</c:v>
                  </c:pt>
                  <c:pt idx="18">
                    <c:v>2.1213203435596425E-4</c:v>
                  </c:pt>
                  <c:pt idx="19">
                    <c:v>2.1213203435596425E-4</c:v>
                  </c:pt>
                  <c:pt idx="20">
                    <c:v>3.5355339059327376E-4</c:v>
                  </c:pt>
                  <c:pt idx="21">
                    <c:v>3.5355339059327376E-4</c:v>
                  </c:pt>
                  <c:pt idx="22">
                    <c:v>7.0710678118654754E-5</c:v>
                  </c:pt>
                  <c:pt idx="23">
                    <c:v>7.0710678118654754E-5</c:v>
                  </c:pt>
                  <c:pt idx="24">
                    <c:v>7.0710678118654754E-5</c:v>
                  </c:pt>
                  <c:pt idx="25">
                    <c:v>7.0710678118654754E-5</c:v>
                  </c:pt>
                </c:numCache>
              </c:numRef>
            </c:plus>
            <c:minus>
              <c:numRef>
                <c:f>centre!$J$15:$AI$15</c:f>
                <c:numCache>
                  <c:formatCode>General</c:formatCode>
                  <c:ptCount val="26"/>
                  <c:pt idx="0">
                    <c:v>1.5556349186104044E-2</c:v>
                  </c:pt>
                  <c:pt idx="1">
                    <c:v>2.1637467504308353E-2</c:v>
                  </c:pt>
                  <c:pt idx="2">
                    <c:v>1.2515790027001891E-2</c:v>
                  </c:pt>
                  <c:pt idx="3">
                    <c:v>1.6758430714121173E-2</c:v>
                  </c:pt>
                  <c:pt idx="4">
                    <c:v>6.222539674441618E-3</c:v>
                  </c:pt>
                  <c:pt idx="5">
                    <c:v>7.9195959492893327E-3</c:v>
                  </c:pt>
                  <c:pt idx="6">
                    <c:v>5.727564927611035E-3</c:v>
                  </c:pt>
                  <c:pt idx="7">
                    <c:v>7.0710678118654753E-3</c:v>
                  </c:pt>
                  <c:pt idx="8">
                    <c:v>7.6367532368147133E-3</c:v>
                  </c:pt>
                  <c:pt idx="9">
                    <c:v>8.2024386617639521E-3</c:v>
                  </c:pt>
                  <c:pt idx="10">
                    <c:v>7.8488852711706778E-3</c:v>
                  </c:pt>
                  <c:pt idx="11">
                    <c:v>7.4953318805774036E-3</c:v>
                  </c:pt>
                  <c:pt idx="12">
                    <c:v>1.414213562373095E-3</c:v>
                  </c:pt>
                  <c:pt idx="13">
                    <c:v>1.3435028842544402E-3</c:v>
                  </c:pt>
                  <c:pt idx="14">
                    <c:v>5.6568542494923803E-4</c:v>
                  </c:pt>
                  <c:pt idx="15">
                    <c:v>5.6568542494923803E-4</c:v>
                  </c:pt>
                  <c:pt idx="16">
                    <c:v>2.8284271247461902E-4</c:v>
                  </c:pt>
                  <c:pt idx="17">
                    <c:v>2.8284271247461902E-4</c:v>
                  </c:pt>
                  <c:pt idx="18">
                    <c:v>2.1213203435596425E-4</c:v>
                  </c:pt>
                  <c:pt idx="19">
                    <c:v>2.1213203435596425E-4</c:v>
                  </c:pt>
                  <c:pt idx="20">
                    <c:v>3.5355339059327376E-4</c:v>
                  </c:pt>
                  <c:pt idx="21">
                    <c:v>3.5355339059327376E-4</c:v>
                  </c:pt>
                  <c:pt idx="22">
                    <c:v>7.0710678118654754E-5</c:v>
                  </c:pt>
                  <c:pt idx="23">
                    <c:v>7.0710678118654754E-5</c:v>
                  </c:pt>
                  <c:pt idx="24">
                    <c:v>7.0710678118654754E-5</c:v>
                  </c:pt>
                  <c:pt idx="25">
                    <c:v>7.0710678118654754E-5</c:v>
                  </c:pt>
                </c:numCache>
              </c:numRef>
            </c:minus>
            <c:spPr>
              <a:noFill/>
              <a:ln w="25400" cap="sq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 type="none" w="lg" len="lg"/>
                <a:tailEnd type="none" w="lg" len="lg"/>
              </a:ln>
              <a:effectLst/>
            </c:spPr>
          </c:errBars>
          <c:cat>
            <c:strRef>
              <c:f>centre!$J$4:$U$4</c:f>
              <c:strCache>
                <c:ptCount val="12"/>
                <c:pt idx="0">
                  <c:v>b3</c:v>
                </c:pt>
                <c:pt idx="1">
                  <c:v>a3</c:v>
                </c:pt>
                <c:pt idx="2">
                  <c:v>b4</c:v>
                </c:pt>
                <c:pt idx="3">
                  <c:v>a4</c:v>
                </c:pt>
                <c:pt idx="4">
                  <c:v>b5</c:v>
                </c:pt>
                <c:pt idx="5">
                  <c:v>a5</c:v>
                </c:pt>
                <c:pt idx="6">
                  <c:v>b6</c:v>
                </c:pt>
                <c:pt idx="7">
                  <c:v>a6</c:v>
                </c:pt>
                <c:pt idx="8">
                  <c:v>b7</c:v>
                </c:pt>
                <c:pt idx="9">
                  <c:v>a7</c:v>
                </c:pt>
                <c:pt idx="10">
                  <c:v>b8</c:v>
                </c:pt>
                <c:pt idx="11">
                  <c:v>a8</c:v>
                </c:pt>
              </c:strCache>
            </c:strRef>
          </c:cat>
          <c:val>
            <c:numRef>
              <c:f>'centre rotated'!$J$27:$U$27</c:f>
              <c:numCache>
                <c:formatCode>0.000</c:formatCode>
                <c:ptCount val="12"/>
                <c:pt idx="0">
                  <c:v>-0.12363466701870306</c:v>
                </c:pt>
                <c:pt idx="1">
                  <c:v>-0.13289841464763918</c:v>
                </c:pt>
                <c:pt idx="2">
                  <c:v>2.5184721604210397E-2</c:v>
                </c:pt>
                <c:pt idx="3">
                  <c:v>-5.7139300587991493E-2</c:v>
                </c:pt>
                <c:pt idx="4">
                  <c:v>-8.1167593399778567E-4</c:v>
                </c:pt>
                <c:pt idx="5">
                  <c:v>1.629784092673351E-3</c:v>
                </c:pt>
                <c:pt idx="6">
                  <c:v>-8.7395078919671534E-3</c:v>
                </c:pt>
                <c:pt idx="7">
                  <c:v>-3.7241371263621393E-3</c:v>
                </c:pt>
                <c:pt idx="8">
                  <c:v>-2.351976659523633E-4</c:v>
                </c:pt>
                <c:pt idx="9">
                  <c:v>2.5376248776559675E-3</c:v>
                </c:pt>
                <c:pt idx="10">
                  <c:v>1.7805141016688528E-3</c:v>
                </c:pt>
                <c:pt idx="11">
                  <c:v>1.1044430794723123E-2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64-47CA-8BFB-9DD6BAF61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4"/>
        <c:axId val="556081728"/>
        <c:axId val="556083040"/>
      </c:barChart>
      <c:catAx>
        <c:axId val="55608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083040"/>
        <c:crosses val="autoZero"/>
        <c:auto val="1"/>
        <c:lblAlgn val="ctr"/>
        <c:lblOffset val="100"/>
        <c:noMultiLvlLbl val="0"/>
      </c:catAx>
      <c:valAx>
        <c:axId val="55608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>
                    <a:solidFill>
                      <a:sysClr val="windowText" lastClr="000000"/>
                    </a:solidFill>
                  </a:rPr>
                  <a:t>Units</a:t>
                </a:r>
                <a:endParaRPr lang="en-GB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08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ysClr val="windowText" lastClr="000000"/>
                </a:solidFill>
              </a:rPr>
              <a:t>Centre: multipoles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821000521887131"/>
          <c:y val="0.20832598908460614"/>
          <c:w val="0.85025172496007773"/>
          <c:h val="0.72882678186196082"/>
        </c:manualLayout>
      </c:layout>
      <c:barChart>
        <c:barDir val="col"/>
        <c:grouping val="clustered"/>
        <c:varyColors val="0"/>
        <c:ser>
          <c:idx val="1"/>
          <c:order val="0"/>
          <c:tx>
            <c:v>Corrected</c:v>
          </c:tx>
          <c:spPr>
            <a:solidFill>
              <a:srgbClr val="00B050"/>
            </a:solidFill>
          </c:spPr>
          <c:invertIfNegative val="0"/>
          <c:cat>
            <c:strRef>
              <c:f>'centre rotated'!$J$1:$U$1</c:f>
              <c:strCache>
                <c:ptCount val="12"/>
                <c:pt idx="0">
                  <c:v>b3 (units)</c:v>
                </c:pt>
                <c:pt idx="1">
                  <c:v>a3 (units)</c:v>
                </c:pt>
                <c:pt idx="2">
                  <c:v>b4 (units)</c:v>
                </c:pt>
                <c:pt idx="3">
                  <c:v>a4 (units)</c:v>
                </c:pt>
                <c:pt idx="4">
                  <c:v>b5 (units)</c:v>
                </c:pt>
                <c:pt idx="5">
                  <c:v>a5 (units)</c:v>
                </c:pt>
                <c:pt idx="6">
                  <c:v>b6 (units)</c:v>
                </c:pt>
                <c:pt idx="7">
                  <c:v>a6 (units)</c:v>
                </c:pt>
                <c:pt idx="8">
                  <c:v>b7 (units)</c:v>
                </c:pt>
                <c:pt idx="9">
                  <c:v>a7 (units)</c:v>
                </c:pt>
                <c:pt idx="10">
                  <c:v>b8 (units)</c:v>
                </c:pt>
                <c:pt idx="11">
                  <c:v>a8 (units)</c:v>
                </c:pt>
              </c:strCache>
            </c:strRef>
          </c:cat>
          <c:val>
            <c:numRef>
              <c:f>'centre rotated'!$J$27:$U$27</c:f>
              <c:numCache>
                <c:formatCode>0.000</c:formatCode>
                <c:ptCount val="12"/>
                <c:pt idx="0">
                  <c:v>-0.12363466701870306</c:v>
                </c:pt>
                <c:pt idx="1">
                  <c:v>-0.13289841464763918</c:v>
                </c:pt>
                <c:pt idx="2">
                  <c:v>2.5184721604210397E-2</c:v>
                </c:pt>
                <c:pt idx="3">
                  <c:v>-5.7139300587991493E-2</c:v>
                </c:pt>
                <c:pt idx="4">
                  <c:v>-8.1167593399778567E-4</c:v>
                </c:pt>
                <c:pt idx="5">
                  <c:v>1.629784092673351E-3</c:v>
                </c:pt>
                <c:pt idx="6">
                  <c:v>-8.7395078919671534E-3</c:v>
                </c:pt>
                <c:pt idx="7">
                  <c:v>-3.7241371263621393E-3</c:v>
                </c:pt>
                <c:pt idx="8">
                  <c:v>-2.351976659523633E-4</c:v>
                </c:pt>
                <c:pt idx="9">
                  <c:v>2.5376248776559675E-3</c:v>
                </c:pt>
                <c:pt idx="10">
                  <c:v>1.7805141016688528E-3</c:v>
                </c:pt>
                <c:pt idx="11">
                  <c:v>1.1044430794723123E-2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85-49C5-867B-699A3DDF9847}"/>
            </c:ext>
          </c:extLst>
        </c:ser>
        <c:ser>
          <c:idx val="0"/>
          <c:order val="1"/>
          <c:tx>
            <c:v>Raw</c:v>
          </c:tx>
          <c:spPr>
            <a:solidFill>
              <a:srgbClr val="FF33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centre!$J$4:$T$4</c:f>
              <c:strCache>
                <c:ptCount val="11"/>
                <c:pt idx="0">
                  <c:v>b3</c:v>
                </c:pt>
                <c:pt idx="1">
                  <c:v>a3</c:v>
                </c:pt>
                <c:pt idx="2">
                  <c:v>b4</c:v>
                </c:pt>
                <c:pt idx="3">
                  <c:v>a4</c:v>
                </c:pt>
                <c:pt idx="4">
                  <c:v>b5</c:v>
                </c:pt>
                <c:pt idx="5">
                  <c:v>a5</c:v>
                </c:pt>
                <c:pt idx="6">
                  <c:v>b6</c:v>
                </c:pt>
                <c:pt idx="7">
                  <c:v>a6</c:v>
                </c:pt>
                <c:pt idx="8">
                  <c:v>b7</c:v>
                </c:pt>
                <c:pt idx="9">
                  <c:v>a7</c:v>
                </c:pt>
                <c:pt idx="10">
                  <c:v>b8</c:v>
                </c:pt>
              </c:strCache>
            </c:strRef>
          </c:cat>
          <c:val>
            <c:numRef>
              <c:f>centre!$J$11:$T$11</c:f>
              <c:numCache>
                <c:formatCode>0.0000</c:formatCode>
                <c:ptCount val="11"/>
                <c:pt idx="0">
                  <c:v>-0.20179112439999999</c:v>
                </c:pt>
                <c:pt idx="1">
                  <c:v>0.33326251819999997</c:v>
                </c:pt>
                <c:pt idx="2">
                  <c:v>0.52451667104999999</c:v>
                </c:pt>
                <c:pt idx="3">
                  <c:v>0.53793491734999999</c:v>
                </c:pt>
                <c:pt idx="4">
                  <c:v>-0.15568000004999999</c:v>
                </c:pt>
                <c:pt idx="5">
                  <c:v>-2.82914332E-2</c:v>
                </c:pt>
                <c:pt idx="6">
                  <c:v>0.64252730964999993</c:v>
                </c:pt>
                <c:pt idx="7">
                  <c:v>-0.11228238260000001</c:v>
                </c:pt>
                <c:pt idx="8">
                  <c:v>3.08667434E-2</c:v>
                </c:pt>
                <c:pt idx="9">
                  <c:v>-9.199224999999981E-5</c:v>
                </c:pt>
                <c:pt idx="10">
                  <c:v>-2.8553617000000001E-3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85-49C5-867B-699A3DDF9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6081728"/>
        <c:axId val="556083040"/>
      </c:barChart>
      <c:catAx>
        <c:axId val="55608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083040"/>
        <c:crosses val="autoZero"/>
        <c:auto val="1"/>
        <c:lblAlgn val="ctr"/>
        <c:lblOffset val="100"/>
        <c:noMultiLvlLbl val="0"/>
      </c:catAx>
      <c:valAx>
        <c:axId val="55608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>
                    <a:solidFill>
                      <a:sysClr val="windowText" lastClr="000000"/>
                    </a:solidFill>
                  </a:rPr>
                  <a:t>Units</a:t>
                </a:r>
                <a:endParaRPr lang="en-GB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081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235203827369679"/>
          <c:y val="0.16948371303266549"/>
          <c:w val="0.22095305491876807"/>
          <c:h val="0.1854662031111715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original (red) rotated (blue)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cat>
            <c:strRef>
              <c:f>'centre rotated'!$J$1:$U$1</c:f>
              <c:strCache>
                <c:ptCount val="12"/>
                <c:pt idx="0">
                  <c:v>b3 (units)</c:v>
                </c:pt>
                <c:pt idx="1">
                  <c:v>a3 (units)</c:v>
                </c:pt>
                <c:pt idx="2">
                  <c:v>b4 (units)</c:v>
                </c:pt>
                <c:pt idx="3">
                  <c:v>a4 (units)</c:v>
                </c:pt>
                <c:pt idx="4">
                  <c:v>b5 (units)</c:v>
                </c:pt>
                <c:pt idx="5">
                  <c:v>a5 (units)</c:v>
                </c:pt>
                <c:pt idx="6">
                  <c:v>b6 (units)</c:v>
                </c:pt>
                <c:pt idx="7">
                  <c:v>a6 (units)</c:v>
                </c:pt>
                <c:pt idx="8">
                  <c:v>b7 (units)</c:v>
                </c:pt>
                <c:pt idx="9">
                  <c:v>a7 (units)</c:v>
                </c:pt>
                <c:pt idx="10">
                  <c:v>b8 (units)</c:v>
                </c:pt>
                <c:pt idx="11">
                  <c:v>a8 (units)</c:v>
                </c:pt>
              </c:strCache>
            </c:strRef>
          </c:cat>
          <c:val>
            <c:numRef>
              <c:f>'centre rotated'!$J$6:$U$6</c:f>
              <c:numCache>
                <c:formatCode>0.00</c:formatCode>
                <c:ptCount val="12"/>
                <c:pt idx="0">
                  <c:v>-0.2388652624</c:v>
                </c:pt>
                <c:pt idx="1">
                  <c:v>0.30189007840000004</c:v>
                </c:pt>
                <c:pt idx="2">
                  <c:v>0.53835515624999997</c:v>
                </c:pt>
                <c:pt idx="3">
                  <c:v>0.53805660189999993</c:v>
                </c:pt>
                <c:pt idx="4">
                  <c:v>-0.1675462083</c:v>
                </c:pt>
                <c:pt idx="5">
                  <c:v>-3.3697196999999998E-2</c:v>
                </c:pt>
                <c:pt idx="6">
                  <c:v>0.64130744010000007</c:v>
                </c:pt>
                <c:pt idx="7">
                  <c:v>-0.12414381604999999</c:v>
                </c:pt>
                <c:pt idx="8">
                  <c:v>3.0375114750000001E-2</c:v>
                </c:pt>
                <c:pt idx="9">
                  <c:v>-6.99409035E-3</c:v>
                </c:pt>
                <c:pt idx="10">
                  <c:v>-2.5908944999999983E-4</c:v>
                </c:pt>
                <c:pt idx="11">
                  <c:v>-2.770534765E-2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D-467D-9B4C-A9E1A03E5122}"/>
            </c:ext>
          </c:extLst>
        </c:ser>
        <c:ser>
          <c:idx val="0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'centre rotated'!$J$1:$U$1</c:f>
              <c:strCache>
                <c:ptCount val="12"/>
                <c:pt idx="0">
                  <c:v>b3 (units)</c:v>
                </c:pt>
                <c:pt idx="1">
                  <c:v>a3 (units)</c:v>
                </c:pt>
                <c:pt idx="2">
                  <c:v>b4 (units)</c:v>
                </c:pt>
                <c:pt idx="3">
                  <c:v>a4 (units)</c:v>
                </c:pt>
                <c:pt idx="4">
                  <c:v>b5 (units)</c:v>
                </c:pt>
                <c:pt idx="5">
                  <c:v>a5 (units)</c:v>
                </c:pt>
                <c:pt idx="6">
                  <c:v>b6 (units)</c:v>
                </c:pt>
                <c:pt idx="7">
                  <c:v>a6 (units)</c:v>
                </c:pt>
                <c:pt idx="8">
                  <c:v>b7 (units)</c:v>
                </c:pt>
                <c:pt idx="9">
                  <c:v>a7 (units)</c:v>
                </c:pt>
                <c:pt idx="10">
                  <c:v>b8 (units)</c:v>
                </c:pt>
                <c:pt idx="11">
                  <c:v>a8 (units)</c:v>
                </c:pt>
              </c:strCache>
            </c:strRef>
          </c:cat>
          <c:val>
            <c:numRef>
              <c:f>'centre rotated'!$J$4:$U$4</c:f>
              <c:numCache>
                <c:formatCode>0.000</c:formatCode>
                <c:ptCount val="12"/>
                <c:pt idx="0">
                  <c:v>8.3310940799999997E-2</c:v>
                </c:pt>
                <c:pt idx="1">
                  <c:v>0.42710996814999996</c:v>
                </c:pt>
                <c:pt idx="2">
                  <c:v>0.49415725675</c:v>
                </c:pt>
                <c:pt idx="3">
                  <c:v>0.65639603150000003</c:v>
                </c:pt>
                <c:pt idx="4">
                  <c:v>-0.15929730949999998</c:v>
                </c:pt>
                <c:pt idx="5">
                  <c:v>-3.3650082050000002E-2</c:v>
                </c:pt>
                <c:pt idx="6">
                  <c:v>0.64996898145000004</c:v>
                </c:pt>
                <c:pt idx="7">
                  <c:v>-0.10501399585</c:v>
                </c:pt>
                <c:pt idx="8">
                  <c:v>3.3101855600000001E-2</c:v>
                </c:pt>
                <c:pt idx="9">
                  <c:v>-4.8758592000000007E-3</c:v>
                </c:pt>
                <c:pt idx="10">
                  <c:v>2.9817474E-3</c:v>
                </c:pt>
                <c:pt idx="11">
                  <c:v>-3.04348594E-2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4D-467D-9B4C-A9E1A03E5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2965208"/>
        <c:axId val="552966520"/>
      </c:barChart>
      <c:catAx>
        <c:axId val="552965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2966520"/>
        <c:crosses val="autoZero"/>
        <c:auto val="1"/>
        <c:lblAlgn val="ctr"/>
        <c:lblOffset val="100"/>
        <c:noMultiLvlLbl val="0"/>
      </c:catAx>
      <c:valAx>
        <c:axId val="552966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2965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6CD857B2-84C3-4B3F-B31F-167343C04847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D389377B-9895-4A7A-97A1-D79138EDB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3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2667" y="0"/>
            <a:ext cx="10972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05/12/2018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M. Koratzinos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dms.cern.ch/document/2976492/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899" y="1366413"/>
            <a:ext cx="9982200" cy="1755775"/>
          </a:xfrm>
        </p:spPr>
        <p:txBody>
          <a:bodyPr>
            <a:noAutofit/>
          </a:bodyPr>
          <a:lstStyle/>
          <a:p>
            <a:r>
              <a:rPr lang="en-GB" sz="6600" b="1" dirty="0"/>
              <a:t>New design of FF quads using HTS</a:t>
            </a:r>
            <a:endParaRPr lang="en-GB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58713"/>
            <a:ext cx="8534400" cy="296111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/>
                </a:solidFill>
              </a:rPr>
              <a:t>M. Koratzinos</a:t>
            </a:r>
          </a:p>
          <a:p>
            <a:r>
              <a:rPr lang="en-GB" sz="4000" b="1" dirty="0">
                <a:solidFill>
                  <a:schemeClr val="tx1"/>
                </a:solidFill>
              </a:rPr>
              <a:t>Frascati</a:t>
            </a:r>
          </a:p>
          <a:p>
            <a:r>
              <a:rPr lang="en-GB" sz="4000" b="1" dirty="0">
                <a:solidFill>
                  <a:schemeClr val="tx1"/>
                </a:solidFill>
              </a:rPr>
              <a:t>17/11/2023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73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7A4108-FB86-2C7F-336F-F235E7465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760766"/>
            <a:ext cx="6400800" cy="684974"/>
          </a:xfrm>
        </p:spPr>
        <p:txBody>
          <a:bodyPr>
            <a:normAutofit lnSpcReduction="10000"/>
          </a:bodyPr>
          <a:lstStyle/>
          <a:p>
            <a:pPr marL="0" marR="71755" indent="0">
              <a:spcBef>
                <a:spcPts val="0"/>
              </a:spcBef>
              <a:buNone/>
            </a:pPr>
            <a:r>
              <a:rPr lang="en-US" sz="2000" dirty="0"/>
              <a:t>Field quality: work ongoing but less than one unit in 10</a:t>
            </a:r>
            <a:r>
              <a:rPr lang="en-US" sz="2000" baseline="30000" dirty="0"/>
              <a:t>-4</a:t>
            </a:r>
            <a:r>
              <a:rPr lang="en-US" sz="2000" dirty="0"/>
              <a:t> of multipole errors (</a:t>
            </a:r>
            <a:r>
              <a:rPr lang="de-DE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Carlo Petrone, Melvin Liebsch TE/MSC/TM)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656DC1-BA0E-8BF1-0489-73D60E3B8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44" y="30969"/>
            <a:ext cx="10972800" cy="1143000"/>
          </a:xfrm>
        </p:spPr>
        <p:txBody>
          <a:bodyPr/>
          <a:lstStyle/>
          <a:p>
            <a:r>
              <a:rPr lang="en-US" dirty="0"/>
              <a:t>SM18 Test results Oct 27-31 - 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2BD4B-FD8F-FED0-B1D7-D666E5B8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29B5C-3CFB-78E3-2E79-F240306052EA}"/>
              </a:ext>
            </a:extLst>
          </p:cNvPr>
          <p:cNvSpPr txBox="1"/>
          <p:nvPr/>
        </p:nvSpPr>
        <p:spPr>
          <a:xfrm>
            <a:off x="457200" y="1072498"/>
            <a:ext cx="67047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/>
              <a:t>Test report EDMS </a:t>
            </a:r>
            <a:r>
              <a:rPr lang="nl-NL" sz="2000" dirty="0">
                <a:hlinkClick r:id="rId2"/>
              </a:rPr>
              <a:t>https://edms.cern.ch/document/2976492/1</a:t>
            </a:r>
            <a:r>
              <a:rPr lang="nl-NL" sz="2000" dirty="0"/>
              <a:t> Gerard Willering, Jerome </a:t>
            </a:r>
            <a:r>
              <a:rPr lang="nl-NL" sz="2000" dirty="0" err="1"/>
              <a:t>Feuvrier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TE-MSC-TM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C307D-5FA9-5868-9525-B1192B86D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588828"/>
            <a:ext cx="5249687" cy="3192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E63899-37B0-F5A0-389F-E3CEFC2B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55399"/>
            <a:ext cx="5218628" cy="374936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AED3DD-8417-6F84-B4FA-C1A4BD392B3A}"/>
              </a:ext>
            </a:extLst>
          </p:cNvPr>
          <p:cNvCxnSpPr>
            <a:cxnSpLocks/>
          </p:cNvCxnSpPr>
          <p:nvPr/>
        </p:nvCxnSpPr>
        <p:spPr>
          <a:xfrm flipH="1">
            <a:off x="928796" y="2884954"/>
            <a:ext cx="3755572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C68BB9-E67E-EC2C-0CB7-4C99A8A2680C}"/>
              </a:ext>
            </a:extLst>
          </p:cNvPr>
          <p:cNvSpPr txBox="1"/>
          <p:nvPr/>
        </p:nvSpPr>
        <p:spPr>
          <a:xfrm>
            <a:off x="4408143" y="2654121"/>
            <a:ext cx="160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Short sample limit 1.9K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F99A90-B870-3496-21D1-36EAA745EF8F}"/>
              </a:ext>
            </a:extLst>
          </p:cNvPr>
          <p:cNvSpPr txBox="1"/>
          <p:nvPr/>
        </p:nvSpPr>
        <p:spPr>
          <a:xfrm>
            <a:off x="6162212" y="1646872"/>
            <a:ext cx="58172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training quenches were seen up to short sample limit</a:t>
            </a:r>
          </a:p>
          <a:p>
            <a:r>
              <a:rPr lang="en-GB" dirty="0"/>
              <a:t>No degradation was seen for quenches at short sample limit</a:t>
            </a:r>
          </a:p>
          <a:p>
            <a:endParaRPr lang="en-GB" dirty="0"/>
          </a:p>
          <a:p>
            <a:r>
              <a:rPr lang="en-GB" dirty="0"/>
              <a:t>1.9 K: reached 991 A, peak field on conductor is 3.65 T</a:t>
            </a:r>
          </a:p>
          <a:p>
            <a:r>
              <a:rPr lang="en-GB" dirty="0"/>
              <a:t>4.5 K: reached 738 A, peak field on conductor is 2.71 T</a:t>
            </a:r>
          </a:p>
        </p:txBody>
      </p:sp>
    </p:spTree>
    <p:extLst>
      <p:ext uri="{BB962C8B-B14F-4D97-AF65-F5344CB8AC3E}">
        <p14:creationId xmlns:p14="http://schemas.microsoft.com/office/powerpoint/2010/main" val="295688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7CCD44-0EA3-A9C6-4FB9-9047799F2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752600"/>
            <a:ext cx="6551765" cy="36115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81D407-8F33-90E7-B4EF-AC0173C0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dirty="0"/>
              <a:t>Comparison to similar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FD346-B299-28FE-CAE7-94A2981A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09F93-55B4-BD1D-EF6B-AEF3533E66DC}"/>
              </a:ext>
            </a:extLst>
          </p:cNvPr>
          <p:cNvSpPr txBox="1"/>
          <p:nvPr/>
        </p:nvSpPr>
        <p:spPr>
          <a:xfrm>
            <a:off x="7391400" y="2133600"/>
            <a:ext cx="3810000" cy="3416320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Magnet: MCBRD</a:t>
            </a:r>
          </a:p>
          <a:p>
            <a:r>
              <a:rPr lang="en-US" sz="2400" dirty="0"/>
              <a:t>Type: dipole</a:t>
            </a:r>
          </a:p>
          <a:p>
            <a:r>
              <a:rPr lang="en-US" sz="2400" dirty="0"/>
              <a:t>Technology: CCT</a:t>
            </a:r>
          </a:p>
          <a:p>
            <a:r>
              <a:rPr lang="en-US" sz="2400" dirty="0"/>
              <a:t>Conductor: NbTi</a:t>
            </a:r>
          </a:p>
          <a:p>
            <a:r>
              <a:rPr lang="en-US" sz="2400" dirty="0"/>
              <a:t>Field: bore field of 2.6 T</a:t>
            </a:r>
          </a:p>
          <a:p>
            <a:r>
              <a:rPr lang="en-US" sz="2400" dirty="0"/>
              <a:t>Aperture: 105mm</a:t>
            </a:r>
          </a:p>
          <a:p>
            <a:r>
              <a:rPr lang="en-US" sz="2400" dirty="0"/>
              <a:t>Operating temperature 1.9K</a:t>
            </a:r>
          </a:p>
          <a:p>
            <a:r>
              <a:rPr lang="en-US" sz="2400" dirty="0"/>
              <a:t>Field quality: 10 units a3/b3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1E4C94-248D-A793-9B39-9CB2A335B030}"/>
              </a:ext>
            </a:extLst>
          </p:cNvPr>
          <p:cNvSpPr txBox="1"/>
          <p:nvPr/>
        </p:nvSpPr>
        <p:spPr>
          <a:xfrm>
            <a:off x="914400" y="1066800"/>
            <a:ext cx="2895600" cy="523220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The review paper: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519A6-2526-1A9A-62D2-9EB66327E740}"/>
              </a:ext>
            </a:extLst>
          </p:cNvPr>
          <p:cNvSpPr txBox="1"/>
          <p:nvPr/>
        </p:nvSpPr>
        <p:spPr>
          <a:xfrm>
            <a:off x="7696200" y="1066800"/>
            <a:ext cx="2895600" cy="523220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The magnet:</a:t>
            </a:r>
          </a:p>
        </p:txBody>
      </p:sp>
    </p:spTree>
    <p:extLst>
      <p:ext uri="{BB962C8B-B14F-4D97-AF65-F5344CB8AC3E}">
        <p14:creationId xmlns:p14="http://schemas.microsoft.com/office/powerpoint/2010/main" val="2353188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BD71C8-6585-AF07-E6DD-E13CBAF0A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04"/>
          <a:stretch/>
        </p:blipFill>
        <p:spPr>
          <a:xfrm>
            <a:off x="76361" y="1759850"/>
            <a:ext cx="6104793" cy="45647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AF8F8D-5885-3F49-7BAC-C115A8C3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1465"/>
            <a:ext cx="10972800" cy="1143000"/>
          </a:xfrm>
        </p:spPr>
        <p:txBody>
          <a:bodyPr/>
          <a:lstStyle/>
          <a:p>
            <a:r>
              <a:rPr lang="en-US"/>
              <a:t>Comparison to similar projects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56700-97AD-8635-90FF-38E4A677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53205-1DC0-89A2-6F72-26272DEE4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4" r="1124"/>
          <a:stretch/>
        </p:blipFill>
        <p:spPr>
          <a:xfrm>
            <a:off x="6019800" y="1670261"/>
            <a:ext cx="6172200" cy="472150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BD22763C-744A-B3D1-2005-7F920920FD0A}"/>
              </a:ext>
            </a:extLst>
          </p:cNvPr>
          <p:cNvSpPr/>
          <p:nvPr/>
        </p:nvSpPr>
        <p:spPr>
          <a:xfrm>
            <a:off x="838200" y="1300170"/>
            <a:ext cx="228600" cy="228600"/>
          </a:xfrm>
          <a:prstGeom prst="pentagon">
            <a:avLst/>
          </a:prstGeom>
          <a:solidFill>
            <a:srgbClr val="FFC1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2073D451-C47A-A5C6-3646-3C0CB8674721}"/>
              </a:ext>
            </a:extLst>
          </p:cNvPr>
          <p:cNvSpPr/>
          <p:nvPr/>
        </p:nvSpPr>
        <p:spPr>
          <a:xfrm>
            <a:off x="937256" y="1304006"/>
            <a:ext cx="228600" cy="228600"/>
          </a:xfrm>
          <a:prstGeom prst="pentagon">
            <a:avLst/>
          </a:prstGeom>
          <a:solidFill>
            <a:srgbClr val="FFC1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3842D980-98D2-D1A4-8A16-1F7044535234}"/>
              </a:ext>
            </a:extLst>
          </p:cNvPr>
          <p:cNvSpPr/>
          <p:nvPr/>
        </p:nvSpPr>
        <p:spPr>
          <a:xfrm>
            <a:off x="1045425" y="1304623"/>
            <a:ext cx="228600" cy="228600"/>
          </a:xfrm>
          <a:prstGeom prst="pentagon">
            <a:avLst/>
          </a:prstGeom>
          <a:solidFill>
            <a:srgbClr val="FFC1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3858195A-FA38-B0A7-13C4-952917C2041C}"/>
              </a:ext>
            </a:extLst>
          </p:cNvPr>
          <p:cNvSpPr/>
          <p:nvPr/>
        </p:nvSpPr>
        <p:spPr>
          <a:xfrm>
            <a:off x="1140825" y="1312592"/>
            <a:ext cx="228600" cy="228600"/>
          </a:xfrm>
          <a:prstGeom prst="pentagon">
            <a:avLst/>
          </a:prstGeom>
          <a:solidFill>
            <a:srgbClr val="FFC1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8DA5694D-AF35-118D-000A-EF5C7A7AC23C}"/>
              </a:ext>
            </a:extLst>
          </p:cNvPr>
          <p:cNvSpPr/>
          <p:nvPr/>
        </p:nvSpPr>
        <p:spPr>
          <a:xfrm>
            <a:off x="1243627" y="1313049"/>
            <a:ext cx="228600" cy="228600"/>
          </a:xfrm>
          <a:prstGeom prst="pentagon">
            <a:avLst/>
          </a:prstGeom>
          <a:solidFill>
            <a:srgbClr val="FFC1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BD484F-05FA-00FD-B388-D83131BDBE7A}"/>
              </a:ext>
            </a:extLst>
          </p:cNvPr>
          <p:cNvCxnSpPr>
            <a:cxnSpLocks/>
          </p:cNvCxnSpPr>
          <p:nvPr/>
        </p:nvCxnSpPr>
        <p:spPr>
          <a:xfrm flipH="1">
            <a:off x="1752600" y="1447800"/>
            <a:ext cx="609600" cy="0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772B328-DEB9-0161-363D-8AD639965D19}"/>
              </a:ext>
            </a:extLst>
          </p:cNvPr>
          <p:cNvSpPr txBox="1"/>
          <p:nvPr/>
        </p:nvSpPr>
        <p:spPr>
          <a:xfrm>
            <a:off x="2362200" y="1258304"/>
            <a:ext cx="1447800" cy="369332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This project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C2C552-40BA-2A9C-2F3E-459F337D29CD}"/>
              </a:ext>
            </a:extLst>
          </p:cNvPr>
          <p:cNvCxnSpPr>
            <a:cxnSpLocks/>
          </p:cNvCxnSpPr>
          <p:nvPr/>
        </p:nvCxnSpPr>
        <p:spPr>
          <a:xfrm flipV="1">
            <a:off x="809700" y="891228"/>
            <a:ext cx="0" cy="1013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07FB3BD-B784-BA5B-D727-E17F0F120D1F}"/>
              </a:ext>
            </a:extLst>
          </p:cNvPr>
          <p:cNvSpPr txBox="1"/>
          <p:nvPr/>
        </p:nvSpPr>
        <p:spPr>
          <a:xfrm>
            <a:off x="289324" y="157421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2C5121-D6F8-46A0-8027-20520658A971}"/>
              </a:ext>
            </a:extLst>
          </p:cNvPr>
          <p:cNvSpPr txBox="1"/>
          <p:nvPr/>
        </p:nvSpPr>
        <p:spPr>
          <a:xfrm>
            <a:off x="283425" y="1261011"/>
            <a:ext cx="548876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FC7C0-C8DF-6FBC-A757-805E9074E262}"/>
              </a:ext>
            </a:extLst>
          </p:cNvPr>
          <p:cNvSpPr txBox="1"/>
          <p:nvPr/>
        </p:nvSpPr>
        <p:spPr>
          <a:xfrm>
            <a:off x="5553350" y="1096752"/>
            <a:ext cx="662722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https://iopscience.iop.org/article/10.1088/1361-6668/abdba4/pdf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8D368-5F4C-E82C-746B-E6CCA33F6ACD}"/>
              </a:ext>
            </a:extLst>
          </p:cNvPr>
          <p:cNvSpPr txBox="1"/>
          <p:nvPr/>
        </p:nvSpPr>
        <p:spPr>
          <a:xfrm>
            <a:off x="6858000" y="6324600"/>
            <a:ext cx="4419600" cy="369332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CERN-made MCBRD </a:t>
            </a:r>
            <a:r>
              <a:rPr lang="en-US" dirty="0" err="1"/>
              <a:t>HiLumi</a:t>
            </a:r>
            <a:r>
              <a:rPr lang="en-US" dirty="0"/>
              <a:t> dipole corrector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63C984-3F00-F91C-E449-1703F150EB29}"/>
              </a:ext>
            </a:extLst>
          </p:cNvPr>
          <p:cNvSpPr txBox="1"/>
          <p:nvPr/>
        </p:nvSpPr>
        <p:spPr>
          <a:xfrm>
            <a:off x="685800" y="6324600"/>
            <a:ext cx="4724400" cy="369332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Chinese-made MCBRD </a:t>
            </a:r>
            <a:r>
              <a:rPr lang="en-US" dirty="0" err="1"/>
              <a:t>HiLumi</a:t>
            </a:r>
            <a:r>
              <a:rPr lang="en-US" dirty="0"/>
              <a:t> dipole corrector</a:t>
            </a:r>
          </a:p>
        </p:txBody>
      </p:sp>
    </p:spTree>
    <p:extLst>
      <p:ext uri="{BB962C8B-B14F-4D97-AF65-F5344CB8AC3E}">
        <p14:creationId xmlns:p14="http://schemas.microsoft.com/office/powerpoint/2010/main" val="20987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19878-65B3-B157-0F79-C4B1224DF730}"/>
              </a:ext>
            </a:extLst>
          </p:cNvPr>
          <p:cNvSpPr txBox="1"/>
          <p:nvPr/>
        </p:nvSpPr>
        <p:spPr>
          <a:xfrm>
            <a:off x="187009" y="0"/>
            <a:ext cx="678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/>
              <a:t>Quench analysis at short sample limit, 1.9 K at 991 A.</a:t>
            </a:r>
            <a:endParaRPr lang="en-GB" sz="2400"/>
          </a:p>
        </p:txBody>
      </p:sp>
      <p:pic>
        <p:nvPicPr>
          <p:cNvPr id="7" name="Picture 6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5BB04C9-F4B1-DAE1-7C33-6472B65E7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" y="461665"/>
            <a:ext cx="5769888" cy="4444073"/>
          </a:xfrm>
          <a:prstGeom prst="rect">
            <a:avLst/>
          </a:prstGeom>
        </p:spPr>
      </p:pic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D67C3480-F795-7BE8-4B7B-932069F7F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422391"/>
            <a:ext cx="5769889" cy="4444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37BDB-24C3-EA50-0B83-D95D7361F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151" y="4952654"/>
            <a:ext cx="3685113" cy="190534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5AF07B-F329-75FC-EF88-BF04485B277D}"/>
              </a:ext>
            </a:extLst>
          </p:cNvPr>
          <p:cNvCxnSpPr/>
          <p:nvPr/>
        </p:nvCxnSpPr>
        <p:spPr>
          <a:xfrm flipV="1">
            <a:off x="2617365" y="3429000"/>
            <a:ext cx="1535185" cy="2258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06B63C-1819-4B8C-239E-23FBD4191814}"/>
              </a:ext>
            </a:extLst>
          </p:cNvPr>
          <p:cNvSpPr txBox="1"/>
          <p:nvPr/>
        </p:nvSpPr>
        <p:spPr>
          <a:xfrm>
            <a:off x="1379989" y="5687736"/>
            <a:ext cx="1774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/>
              <a:t>Negative (inductive) component due to dI/dt</a:t>
            </a:r>
            <a:endParaRPr lang="en-GB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8EC71-6819-FE69-32D1-28D7D2FED3B2}"/>
              </a:ext>
            </a:extLst>
          </p:cNvPr>
          <p:cNvSpPr txBox="1"/>
          <p:nvPr/>
        </p:nvSpPr>
        <p:spPr>
          <a:xfrm>
            <a:off x="8735022" y="18026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2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8520C5-6E56-A805-02E6-37EDBE84377F}"/>
              </a:ext>
            </a:extLst>
          </p:cNvPr>
          <p:cNvSpPr txBox="1"/>
          <p:nvPr/>
        </p:nvSpPr>
        <p:spPr>
          <a:xfrm>
            <a:off x="9474859" y="19249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1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7DC07C-F948-1B2E-9999-B209AAD91130}"/>
              </a:ext>
            </a:extLst>
          </p:cNvPr>
          <p:cNvSpPr txBox="1"/>
          <p:nvPr/>
        </p:nvSpPr>
        <p:spPr>
          <a:xfrm>
            <a:off x="9838351" y="19872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4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475CD-AA67-F9D4-B8BE-FCD123BC4DFE}"/>
              </a:ext>
            </a:extLst>
          </p:cNvPr>
          <p:cNvSpPr txBox="1"/>
          <p:nvPr/>
        </p:nvSpPr>
        <p:spPr>
          <a:xfrm>
            <a:off x="10063853" y="2109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3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5F8578-4AA2-CA09-5554-378CF95BE226}"/>
              </a:ext>
            </a:extLst>
          </p:cNvPr>
          <p:cNvSpPr txBox="1"/>
          <p:nvPr/>
        </p:nvSpPr>
        <p:spPr>
          <a:xfrm>
            <a:off x="10283691" y="2294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453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3B3EE6-A5DF-1595-35E6-78607ED9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087"/>
            <a:ext cx="10972800" cy="739913"/>
          </a:xfrm>
        </p:spPr>
        <p:txBody>
          <a:bodyPr>
            <a:normAutofit fontScale="90000"/>
          </a:bodyPr>
          <a:lstStyle/>
          <a:p>
            <a:r>
              <a:rPr lang="en-US" dirty="0"/>
              <a:t>Quench integral and </a:t>
            </a:r>
            <a:r>
              <a:rPr lang="en-US" dirty="0" err="1"/>
              <a:t>Quenchback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C535F-C0EA-0243-8C75-FAC1BBBA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C775B-BFC1-678F-3FED-C1C503A54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1311"/>
            <a:ext cx="6079416" cy="3659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E55C3-61AD-27B9-60B5-23BB6988529A}"/>
              </a:ext>
            </a:extLst>
          </p:cNvPr>
          <p:cNvSpPr txBox="1"/>
          <p:nvPr/>
        </p:nvSpPr>
        <p:spPr>
          <a:xfrm>
            <a:off x="237527" y="4659372"/>
            <a:ext cx="5484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Effects to take into account: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Quench back starts between 400 and 500 A with 50 </a:t>
            </a:r>
            <a:r>
              <a:rPr lang="en-GB" sz="1600" dirty="0" err="1"/>
              <a:t>mOhm</a:t>
            </a:r>
            <a:r>
              <a:rPr lang="en-GB" sz="1600" dirty="0"/>
              <a:t> crowbar + 75 </a:t>
            </a:r>
            <a:r>
              <a:rPr lang="en-GB" sz="1600" dirty="0" err="1"/>
              <a:t>mOhm</a:t>
            </a:r>
            <a:r>
              <a:rPr lang="en-GB" sz="1600" dirty="0"/>
              <a:t> EE.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Quench back starts between 500 and 600 A for 75 </a:t>
            </a:r>
            <a:r>
              <a:rPr lang="en-GB" sz="1600" dirty="0" err="1"/>
              <a:t>mOhm</a:t>
            </a:r>
            <a:r>
              <a:rPr lang="en-GB" sz="1600" dirty="0"/>
              <a:t> EE.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contribution of the former becomes more important at higher </a:t>
            </a:r>
            <a:r>
              <a:rPr lang="en-GB" sz="1600" dirty="0" err="1"/>
              <a:t>dI</a:t>
            </a:r>
            <a:r>
              <a:rPr lang="en-GB" sz="1600" dirty="0"/>
              <a:t>/dt. This could explain why the curve is flat above 500 A. 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EE019669-2D0C-97C2-BD5E-DE580810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2" r="23967" b="3314"/>
          <a:stretch/>
        </p:blipFill>
        <p:spPr>
          <a:xfrm>
            <a:off x="6400800" y="1524000"/>
            <a:ext cx="5553673" cy="48768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1C3DA9-41CF-4D7C-7584-B81EBDC396A1}"/>
              </a:ext>
            </a:extLst>
          </p:cNvPr>
          <p:cNvSpPr txBox="1"/>
          <p:nvPr/>
        </p:nvSpPr>
        <p:spPr>
          <a:xfrm>
            <a:off x="3954108" y="2596824"/>
            <a:ext cx="2362200" cy="2031325"/>
          </a:xfrm>
          <a:prstGeom prst="rect">
            <a:avLst/>
          </a:prstGeom>
          <a:solidFill>
            <a:srgbClr val="FFD5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Above ~600A, the former absorbs some of the energy, so quench integral is about half of what simulation without former predicts</a:t>
            </a:r>
          </a:p>
        </p:txBody>
      </p:sp>
    </p:spTree>
    <p:extLst>
      <p:ext uri="{BB962C8B-B14F-4D97-AF65-F5344CB8AC3E}">
        <p14:creationId xmlns:p14="http://schemas.microsoft.com/office/powerpoint/2010/main" val="29276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FA11BB-C72A-BD67-7A5D-12980FF24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8200"/>
          </a:xfrm>
        </p:spPr>
        <p:txBody>
          <a:bodyPr/>
          <a:lstStyle/>
          <a:p>
            <a:r>
              <a:rPr lang="en-US" dirty="0"/>
              <a:t>Splice resistance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5698B-B77A-CA5F-44E7-2191EF80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2FA2B-8AA0-E58D-21FF-DBD70FA4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05840"/>
            <a:ext cx="6227011" cy="5852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CADB53-4E63-9FE5-195F-D758EF789499}"/>
              </a:ext>
            </a:extLst>
          </p:cNvPr>
          <p:cNvSpPr txBox="1"/>
          <p:nvPr/>
        </p:nvSpPr>
        <p:spPr>
          <a:xfrm>
            <a:off x="6447702" y="4267200"/>
            <a:ext cx="2286000" cy="1200329"/>
          </a:xfrm>
          <a:prstGeom prst="rect">
            <a:avLst/>
          </a:prstGeom>
          <a:solidFill>
            <a:srgbClr val="FFD5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Non-linear </a:t>
            </a:r>
            <a:r>
              <a:rPr lang="en-US" dirty="0" err="1"/>
              <a:t>behaviour</a:t>
            </a:r>
            <a:r>
              <a:rPr lang="en-US" dirty="0"/>
              <a:t> due to solder becoming superconducting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8C93256-4FC8-FA8C-8C0E-D1B95A93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02297"/>
            <a:ext cx="3352800" cy="237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7439A1-C4CA-B1F3-4577-FB70084B8320}"/>
              </a:ext>
            </a:extLst>
          </p:cNvPr>
          <p:cNvSpPr txBox="1"/>
          <p:nvPr/>
        </p:nvSpPr>
        <p:spPr>
          <a:xfrm>
            <a:off x="10439400" y="1295400"/>
            <a:ext cx="16764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Field at the splice box – around 30mT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6E3259-D9DC-2488-6A90-C1B143DF3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193" y="3659682"/>
            <a:ext cx="2772894" cy="30459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F5981F-DB6B-ABF1-1538-ABD6031F2153}"/>
              </a:ext>
            </a:extLst>
          </p:cNvPr>
          <p:cNvSpPr txBox="1"/>
          <p:nvPr/>
        </p:nvSpPr>
        <p:spPr>
          <a:xfrm>
            <a:off x="7924800" y="3309608"/>
            <a:ext cx="4334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Example</a:t>
            </a:r>
            <a:r>
              <a:rPr lang="nl-NL" sz="1400" dirty="0"/>
              <a:t> </a:t>
            </a:r>
            <a:r>
              <a:rPr lang="nl-NL" sz="1400" dirty="0" err="1"/>
              <a:t>raw</a:t>
            </a:r>
            <a:r>
              <a:rPr lang="nl-NL" sz="1400" dirty="0"/>
              <a:t> data </a:t>
            </a:r>
            <a:r>
              <a:rPr lang="nl-NL" sz="1400" dirty="0" err="1"/>
              <a:t>for</a:t>
            </a:r>
            <a:r>
              <a:rPr lang="nl-NL" sz="1400" dirty="0"/>
              <a:t> V4 </a:t>
            </a:r>
            <a:r>
              <a:rPr lang="nl-NL" sz="1400" dirty="0" err="1"/>
              <a:t>with</a:t>
            </a:r>
            <a:r>
              <a:rPr lang="nl-NL" sz="1400" dirty="0"/>
              <a:t> non-</a:t>
            </a:r>
            <a:r>
              <a:rPr lang="nl-NL" sz="1400" dirty="0" err="1"/>
              <a:t>linear</a:t>
            </a:r>
            <a:r>
              <a:rPr lang="nl-NL" sz="1400" dirty="0"/>
              <a:t> voltage </a:t>
            </a:r>
            <a:r>
              <a:rPr lang="nl-NL" sz="1400" dirty="0" err="1"/>
              <a:t>build</a:t>
            </a:r>
            <a:r>
              <a:rPr lang="nl-NL" sz="1400" dirty="0"/>
              <a:t> up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9519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CA1C41-F216-5ACD-8446-4E5FA423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70" y="1330550"/>
            <a:ext cx="8991600" cy="1219199"/>
          </a:xfrm>
        </p:spPr>
        <p:txBody>
          <a:bodyPr/>
          <a:lstStyle/>
          <a:p>
            <a:r>
              <a:rPr lang="en-US" dirty="0"/>
              <a:t>Measured resistance at 10K and 293K</a:t>
            </a:r>
          </a:p>
          <a:p>
            <a:r>
              <a:rPr lang="en-US" dirty="0"/>
              <a:t>RRR around 200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3CC0F6-7513-E407-D0CC-20B22BF9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70" y="-38099"/>
            <a:ext cx="10972800" cy="1143000"/>
          </a:xfrm>
        </p:spPr>
        <p:txBody>
          <a:bodyPr/>
          <a:lstStyle/>
          <a:p>
            <a:r>
              <a:rPr lang="en-US" dirty="0"/>
              <a:t>RRR of copper stabilizer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A268F-FF6F-8863-F8F6-4778DED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226B2-AE50-8447-9132-95ADD30E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2743200"/>
            <a:ext cx="533234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4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805CE7-C502-80A8-44AC-AA0C4FA5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5486400" cy="9905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Mysterious ‘environment’ component extracted after repeating warm measurement with a 42 degree tilt of the magnet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1D8FE-EB77-8F06-6FA4-8C3BE7BA2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quality – the story before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F7E04-25A6-95A6-382B-E409D42C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6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416182"/>
              </p:ext>
            </p:extLst>
          </p:nvPr>
        </p:nvGraphicFramePr>
        <p:xfrm>
          <a:off x="6248400" y="3712096"/>
          <a:ext cx="5545716" cy="3053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6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562953"/>
              </p:ext>
            </p:extLst>
          </p:nvPr>
        </p:nvGraphicFramePr>
        <p:xfrm>
          <a:off x="6019800" y="1219200"/>
          <a:ext cx="5334000" cy="302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6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295566"/>
              </p:ext>
            </p:extLst>
          </p:nvPr>
        </p:nvGraphicFramePr>
        <p:xfrm>
          <a:off x="568503" y="2109912"/>
          <a:ext cx="4574997" cy="375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619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4330-0B34-6092-88A8-99080E12B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10972800" cy="11429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Work under way, but already &lt;1unit for all multipoles</a:t>
            </a:r>
          </a:p>
          <a:p>
            <a:r>
              <a:rPr lang="en-US" dirty="0"/>
              <a:t>We did not do the same trick during cold measurements</a:t>
            </a:r>
          </a:p>
          <a:p>
            <a:r>
              <a:rPr lang="en-US" dirty="0"/>
              <a:t>The ‘warm’ measurements below come from the unrotated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4B9FD-D8DC-46B8-B3DC-2F144357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quality - cold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10189-95D8-71C2-9440-809A0AAB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5" name="Picture 4" descr="A graph of different colors and sizes&#10;&#10;Description automatically generated with medium confidence">
            <a:extLst>
              <a:ext uri="{FF2B5EF4-FFF2-40B4-BE49-F238E27FC236}">
                <a16:creationId xmlns:a16="http://schemas.microsoft.com/office/drawing/2014/main" id="{DE7C6614-8523-2568-1386-56D1CD0E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00969"/>
            <a:ext cx="6116320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35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1244D3-5588-770F-78E5-66003836A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5692"/>
            <a:ext cx="6400800" cy="230187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Exhibits quite a bit of hysteresis, although there is no iron</a:t>
            </a:r>
          </a:p>
          <a:p>
            <a:r>
              <a:rPr lang="en-US" dirty="0"/>
              <a:t>During ramping, this comes from eddy currents in the </a:t>
            </a:r>
            <a:r>
              <a:rPr lang="en-US" dirty="0" err="1"/>
              <a:t>aluminium</a:t>
            </a:r>
            <a:r>
              <a:rPr lang="en-US" dirty="0"/>
              <a:t> former</a:t>
            </a:r>
          </a:p>
          <a:p>
            <a:r>
              <a:rPr lang="en-US" dirty="0"/>
              <a:t>During flat tops, there should be some decay, then get dominated by persistent currents in the superconductor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D1FEF7-8C6E-E82A-FDFB-5564D8A8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A4639-46A6-3E99-3E8B-823BFC28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9CDEB-CD20-5F86-FF8B-6848E268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95600"/>
            <a:ext cx="6047662" cy="3870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061E2-A0EB-A081-0F18-4BD83728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276600"/>
            <a:ext cx="4071938" cy="241390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DF13EE-A1B0-4B12-5A76-C303674E45E2}"/>
              </a:ext>
            </a:extLst>
          </p:cNvPr>
          <p:cNvCxnSpPr>
            <a:cxnSpLocks/>
          </p:cNvCxnSpPr>
          <p:nvPr/>
        </p:nvCxnSpPr>
        <p:spPr>
          <a:xfrm flipV="1">
            <a:off x="2057400" y="3505200"/>
            <a:ext cx="4523662" cy="9144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6020E-EE49-1C72-3664-840844B14267}"/>
              </a:ext>
            </a:extLst>
          </p:cNvPr>
          <p:cNvSpPr/>
          <p:nvPr/>
        </p:nvSpPr>
        <p:spPr>
          <a:xfrm>
            <a:off x="1219200" y="4419600"/>
            <a:ext cx="838200" cy="4572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FF3D62-6642-F498-59C9-68F765D4BAA8}"/>
              </a:ext>
            </a:extLst>
          </p:cNvPr>
          <p:cNvCxnSpPr>
            <a:cxnSpLocks/>
          </p:cNvCxnSpPr>
          <p:nvPr/>
        </p:nvCxnSpPr>
        <p:spPr>
          <a:xfrm>
            <a:off x="2057400" y="4876800"/>
            <a:ext cx="4572000" cy="7620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A7624-57E6-7B9C-8D0C-99A334D09BC1}"/>
              </a:ext>
            </a:extLst>
          </p:cNvPr>
          <p:cNvSpPr/>
          <p:nvPr/>
        </p:nvSpPr>
        <p:spPr>
          <a:xfrm>
            <a:off x="6705600" y="3505200"/>
            <a:ext cx="3690938" cy="22098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7EEC11-092A-EE25-4252-6E925C85F567}"/>
              </a:ext>
            </a:extLst>
          </p:cNvPr>
          <p:cNvSpPr txBox="1"/>
          <p:nvPr/>
        </p:nvSpPr>
        <p:spPr>
          <a:xfrm>
            <a:off x="8854225" y="5638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ramp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0E4E9909-9A87-D9AE-4AC1-E599B258B9DF}"/>
              </a:ext>
            </a:extLst>
          </p:cNvPr>
          <p:cNvSpPr/>
          <p:nvPr/>
        </p:nvSpPr>
        <p:spPr>
          <a:xfrm rot="14722249">
            <a:off x="8365331" y="3999577"/>
            <a:ext cx="947738" cy="241390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987A5296-6570-C943-7AEC-27806A0F6034}"/>
              </a:ext>
            </a:extLst>
          </p:cNvPr>
          <p:cNvSpPr/>
          <p:nvPr/>
        </p:nvSpPr>
        <p:spPr>
          <a:xfrm rot="20851860">
            <a:off x="9868937" y="3738713"/>
            <a:ext cx="700800" cy="43909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6CB694-CC87-F72D-741E-9D4CE6C57182}"/>
              </a:ext>
            </a:extLst>
          </p:cNvPr>
          <p:cNvSpPr txBox="1"/>
          <p:nvPr/>
        </p:nvSpPr>
        <p:spPr>
          <a:xfrm>
            <a:off x="10574531" y="361864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Flat top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085D912-FCFE-6334-8A5F-4E1B4134D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854076"/>
            <a:ext cx="4616208" cy="24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1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/>
      <p:bldP spid="26" grpId="0" animBg="1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E26E09-D0B4-1BD3-5B3B-4231B437C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quadrupoles in a cryostat inside the detector (QC1)</a:t>
            </a:r>
          </a:p>
          <a:p>
            <a:r>
              <a:rPr lang="en-US" dirty="0"/>
              <a:t>Two more (QC2) outside the detector</a:t>
            </a:r>
          </a:p>
          <a:p>
            <a:r>
              <a:rPr lang="en-US" dirty="0"/>
              <a:t>QC1L1, closest to the IP, is the toughest challenge</a:t>
            </a:r>
          </a:p>
          <a:p>
            <a:pPr lvl="1"/>
            <a:r>
              <a:rPr lang="en-US" dirty="0"/>
              <a:t>Distance at tip from the other beam is 66mm </a:t>
            </a:r>
          </a:p>
          <a:p>
            <a:pPr lvl="1"/>
            <a:r>
              <a:rPr lang="en-US" dirty="0"/>
              <a:t>Distance at the other tip is 87mm</a:t>
            </a:r>
          </a:p>
          <a:p>
            <a:r>
              <a:rPr lang="en-US" dirty="0"/>
              <a:t>There are packaging and integration issues (which I believe are solvable)</a:t>
            </a:r>
          </a:p>
          <a:p>
            <a:r>
              <a:rPr lang="en-US" dirty="0"/>
              <a:t>There is a ~80W heat load coming from collision debris!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AB77BA-8CC4-B24D-1ACD-9DBF5E4E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final focus system of FCC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80D63-504F-A58F-C45E-F33DE7F2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9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61A9FE-10AC-0D0C-181A-F4135BB8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(?) remaining question is the radiation resistance of wax.</a:t>
            </a:r>
          </a:p>
          <a:p>
            <a:r>
              <a:rPr lang="en-US" dirty="0"/>
              <a:t>The plan would be to irradiate and re-measure.</a:t>
            </a:r>
          </a:p>
          <a:p>
            <a:r>
              <a:rPr lang="en-US" dirty="0"/>
              <a:t>My request: can somebody calculate the expected dose of the QC1 magnets?</a:t>
            </a:r>
          </a:p>
          <a:p>
            <a:r>
              <a:rPr lang="en-US" dirty="0"/>
              <a:t>Second request: can the irradiation be done at Dafne?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26AC8F-0C9F-A8ED-B9FA-549BF017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811CE-58EA-A4C3-3331-A9D56AEF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5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FE7412-FE3A-6F51-8AF4-6BDEB20D1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79525"/>
            <a:ext cx="7885385" cy="54419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Changing the technology from NbTi to HTS would mean that we can operate at 30K instead of 2K.</a:t>
            </a:r>
          </a:p>
          <a:p>
            <a:r>
              <a:rPr lang="en-US" dirty="0"/>
              <a:t>BUT, HTS comes in form of tapes, not trivial to design a quadrupole with crosstalk compensation.</a:t>
            </a:r>
          </a:p>
          <a:p>
            <a:r>
              <a:rPr lang="en-US" dirty="0"/>
              <a:t>Earlier attempts resulted in large B6 (</a:t>
            </a:r>
            <a:r>
              <a:rPr lang="en-US" dirty="0" err="1"/>
              <a:t>dodecapole</a:t>
            </a:r>
            <a:r>
              <a:rPr lang="en-US" dirty="0"/>
              <a:t>) component which needed a dedicated corrector…</a:t>
            </a:r>
          </a:p>
          <a:p>
            <a:r>
              <a:rPr lang="en-US" dirty="0"/>
              <a:t>I am happy to report that I think I have solved all these technical problems.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A0DB3-9E6A-757F-8760-48963618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5"/>
            <a:ext cx="10972800" cy="1143000"/>
          </a:xfrm>
        </p:spPr>
        <p:txBody>
          <a:bodyPr/>
          <a:lstStyle/>
          <a:p>
            <a:r>
              <a:rPr lang="en-US" dirty="0"/>
              <a:t>Upgrade to 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9D611-9143-3040-B6D2-3915511D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6" name="Picture 5" descr="A close-up of a tape&#10;&#10;Description automatically generated">
            <a:extLst>
              <a:ext uri="{FF2B5EF4-FFF2-40B4-BE49-F238E27FC236}">
                <a16:creationId xmlns:a16="http://schemas.microsoft.com/office/drawing/2014/main" id="{D6DEE640-9775-2E51-10FA-72F9BECAE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r="24444"/>
          <a:stretch/>
        </p:blipFill>
        <p:spPr>
          <a:xfrm rot="5400000">
            <a:off x="8857278" y="818808"/>
            <a:ext cx="2668369" cy="40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D54547-5C01-A8E2-4884-7C1702832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24012"/>
            <a:ext cx="7957880" cy="4525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470048-48A9-E78B-20E1-2A50156E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HTS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406C0-BCE5-0159-F6FE-C87F432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E4415B-8233-FAD8-4E72-2965011954CE}"/>
              </a:ext>
            </a:extLst>
          </p:cNvPr>
          <p:cNvCxnSpPr/>
          <p:nvPr/>
        </p:nvCxnSpPr>
        <p:spPr>
          <a:xfrm flipH="1">
            <a:off x="914400" y="1371600"/>
            <a:ext cx="228600" cy="609600"/>
          </a:xfrm>
          <a:prstGeom prst="straightConnector1">
            <a:avLst/>
          </a:prstGeom>
          <a:ln w="7620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E002BC-52F0-806E-BB2D-3C0A70CFB268}"/>
              </a:ext>
            </a:extLst>
          </p:cNvPr>
          <p:cNvSpPr txBox="1"/>
          <p:nvPr/>
        </p:nvSpPr>
        <p:spPr>
          <a:xfrm>
            <a:off x="1059824" y="914400"/>
            <a:ext cx="500458" cy="584775"/>
          </a:xfrm>
          <a:prstGeom prst="rect">
            <a:avLst/>
          </a:prstGeom>
          <a:solidFill>
            <a:srgbClr val="FFC1FF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IP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2F605B-AA59-1629-78AE-83F2530B227F}"/>
              </a:ext>
            </a:extLst>
          </p:cNvPr>
          <p:cNvCxnSpPr/>
          <p:nvPr/>
        </p:nvCxnSpPr>
        <p:spPr>
          <a:xfrm flipH="1">
            <a:off x="5334000" y="3556575"/>
            <a:ext cx="228600" cy="609600"/>
          </a:xfrm>
          <a:prstGeom prst="straightConnector1">
            <a:avLst/>
          </a:prstGeom>
          <a:ln w="7620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147C62-A57B-00F2-6697-3CEF6419CAD8}"/>
              </a:ext>
            </a:extLst>
          </p:cNvPr>
          <p:cNvSpPr txBox="1"/>
          <p:nvPr/>
        </p:nvSpPr>
        <p:spPr>
          <a:xfrm>
            <a:off x="5334000" y="2971800"/>
            <a:ext cx="2962671" cy="584775"/>
          </a:xfrm>
          <a:prstGeom prst="rect">
            <a:avLst/>
          </a:prstGeom>
          <a:solidFill>
            <a:srgbClr val="FFC1FF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QC1L1E, QC1L1P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811273-6B18-5A7D-B784-40D8954D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256" y="914400"/>
            <a:ext cx="1639614" cy="594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121666-C589-CA24-779D-A237820ABCB0}"/>
              </a:ext>
            </a:extLst>
          </p:cNvPr>
          <p:cNvSpPr txBox="1"/>
          <p:nvPr/>
        </p:nvSpPr>
        <p:spPr>
          <a:xfrm>
            <a:off x="9372600" y="498948"/>
            <a:ext cx="189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from the top</a:t>
            </a:r>
          </a:p>
        </p:txBody>
      </p:sp>
    </p:spTree>
    <p:extLst>
      <p:ext uri="{BB962C8B-B14F-4D97-AF65-F5344CB8AC3E}">
        <p14:creationId xmlns:p14="http://schemas.microsoft.com/office/powerpoint/2010/main" val="4132648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F6814C-52A8-9C66-FB1B-37F8601FD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594" y="1600200"/>
            <a:ext cx="7764811" cy="4525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88E136-96D4-CE4E-CAA2-B1426430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 at 2200mm from the 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81AC3-C43D-65DA-B2CD-225644F7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E4C15-57CE-FA3A-5C17-9B5966CFAE10}"/>
              </a:ext>
            </a:extLst>
          </p:cNvPr>
          <p:cNvSpPr txBox="1"/>
          <p:nvPr/>
        </p:nvSpPr>
        <p:spPr>
          <a:xfrm>
            <a:off x="8382000" y="1219200"/>
            <a:ext cx="1648208" cy="523220"/>
          </a:xfrm>
          <a:prstGeom prst="rect">
            <a:avLst/>
          </a:prstGeom>
          <a:solidFill>
            <a:srgbClr val="FFC1FF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beampipe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9B3140-B7B5-81A0-D885-57B3278756F6}"/>
              </a:ext>
            </a:extLst>
          </p:cNvPr>
          <p:cNvCxnSpPr/>
          <p:nvPr/>
        </p:nvCxnSpPr>
        <p:spPr>
          <a:xfrm flipH="1">
            <a:off x="8153400" y="1676400"/>
            <a:ext cx="228600" cy="609600"/>
          </a:xfrm>
          <a:prstGeom prst="straightConnector1">
            <a:avLst/>
          </a:prstGeom>
          <a:ln w="7620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69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5BAD0A-7193-5395-BD03-DCA283371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"/>
          <a:stretch/>
        </p:blipFill>
        <p:spPr>
          <a:xfrm>
            <a:off x="0" y="914399"/>
            <a:ext cx="8276361" cy="611135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DC8E2B-12CC-89AC-203A-C9C51394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Crosstalk compensation e+ beam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839A-2D3F-46CF-A15B-6115D56B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B08F9-DCB2-8061-92F5-9D83DB5E9C15}"/>
              </a:ext>
            </a:extLst>
          </p:cNvPr>
          <p:cNvSpPr txBox="1"/>
          <p:nvPr/>
        </p:nvSpPr>
        <p:spPr>
          <a:xfrm>
            <a:off x="8686800" y="1219200"/>
            <a:ext cx="3124200" cy="3046988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All multipoles below 10</a:t>
            </a:r>
            <a:r>
              <a:rPr lang="en-US" sz="2400" baseline="30000" dirty="0"/>
              <a:t>-4</a:t>
            </a:r>
            <a:r>
              <a:rPr lang="en-US" sz="2400" dirty="0"/>
              <a:t>. I stopped the optimization when I reached this level, but further improvement is possible and easy, up to the manufacturing tolerances (10</a:t>
            </a:r>
            <a:r>
              <a:rPr lang="en-US" sz="2400" baseline="30000" dirty="0"/>
              <a:t>-5</a:t>
            </a:r>
            <a:r>
              <a:rPr lang="en-US" sz="2400" dirty="0"/>
              <a:t>??).</a:t>
            </a:r>
          </a:p>
        </p:txBody>
      </p:sp>
    </p:spTree>
    <p:extLst>
      <p:ext uri="{BB962C8B-B14F-4D97-AF65-F5344CB8AC3E}">
        <p14:creationId xmlns:p14="http://schemas.microsoft.com/office/powerpoint/2010/main" val="353814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C8E2B-12CC-89AC-203A-C9C51394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Crosstalk compensation e- beam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839A-2D3F-46CF-A15B-6115D56B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9A11FB-7CA6-1EFD-F3F1-E3024CAE4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87EDC-D7E3-36DE-92C9-F3EC44900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2"/>
          <a:stretch/>
        </p:blipFill>
        <p:spPr>
          <a:xfrm>
            <a:off x="0" y="935864"/>
            <a:ext cx="8170853" cy="6074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469539-3FFC-2CB1-2017-52564424F992}"/>
              </a:ext>
            </a:extLst>
          </p:cNvPr>
          <p:cNvSpPr txBox="1"/>
          <p:nvPr/>
        </p:nvSpPr>
        <p:spPr>
          <a:xfrm>
            <a:off x="8686800" y="1524000"/>
            <a:ext cx="2362200" cy="369332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(System is symmetric)</a:t>
            </a:r>
          </a:p>
        </p:txBody>
      </p:sp>
    </p:spTree>
    <p:extLst>
      <p:ext uri="{BB962C8B-B14F-4D97-AF65-F5344CB8AC3E}">
        <p14:creationId xmlns:p14="http://schemas.microsoft.com/office/powerpoint/2010/main" val="2545700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3AC44C-9391-CFB2-2F1E-F77E517F1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10215855" cy="5867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6442C2-38EA-41D3-FD11-3FCB11A8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8977"/>
            <a:ext cx="10972800" cy="1143000"/>
          </a:xfrm>
        </p:spPr>
        <p:txBody>
          <a:bodyPr/>
          <a:lstStyle/>
          <a:p>
            <a:r>
              <a:rPr lang="en-US" dirty="0"/>
              <a:t>Field gradient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87B20-E704-4BBE-D0FC-FE47B89E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09478-53B1-19CF-0F4B-21911B8ED8E4}"/>
              </a:ext>
            </a:extLst>
          </p:cNvPr>
          <p:cNvSpPr txBox="1"/>
          <p:nvPr/>
        </p:nvSpPr>
        <p:spPr>
          <a:xfrm>
            <a:off x="9753600" y="1752600"/>
            <a:ext cx="2057400" cy="1200329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(7% higher than 100T/m since the magnetic length is 7% smaller)</a:t>
            </a:r>
          </a:p>
        </p:txBody>
      </p:sp>
    </p:spTree>
    <p:extLst>
      <p:ext uri="{BB962C8B-B14F-4D97-AF65-F5344CB8AC3E}">
        <p14:creationId xmlns:p14="http://schemas.microsoft.com/office/powerpoint/2010/main" val="3257526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A7AD3E-D475-D85C-3316-00DED4CC6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2" y="990601"/>
            <a:ext cx="9952964" cy="5867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3ECBCF-D9C1-51DB-61C9-850908EF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41" y="30051"/>
            <a:ext cx="10972800" cy="1143000"/>
          </a:xfrm>
        </p:spPr>
        <p:txBody>
          <a:bodyPr/>
          <a:lstStyle/>
          <a:p>
            <a:r>
              <a:rPr lang="en-US" dirty="0"/>
              <a:t>Magnetic field for 100T/m gradient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658C9-EC43-78A7-395A-346E2452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780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5A73FD-B394-283F-A1F3-28B30A982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11297708" cy="58936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BBB88D-717A-FB53-DEE8-46317DFF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099"/>
            <a:ext cx="10972800" cy="930499"/>
          </a:xfrm>
        </p:spPr>
        <p:txBody>
          <a:bodyPr/>
          <a:lstStyle/>
          <a:p>
            <a:r>
              <a:rPr lang="en-US" dirty="0"/>
              <a:t>Critical current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523BD-ECE6-D31E-B193-95A57AFC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88890-D890-5633-143D-CC388774FCD7}"/>
              </a:ext>
            </a:extLst>
          </p:cNvPr>
          <p:cNvSpPr txBox="1"/>
          <p:nvPr/>
        </p:nvSpPr>
        <p:spPr>
          <a:xfrm>
            <a:off x="7086600" y="1155781"/>
            <a:ext cx="1981200" cy="1200329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10 turns of 400A per turn: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42% of critical current at 20K</a:t>
            </a:r>
          </a:p>
        </p:txBody>
      </p:sp>
    </p:spTree>
    <p:extLst>
      <p:ext uri="{BB962C8B-B14F-4D97-AF65-F5344CB8AC3E}">
        <p14:creationId xmlns:p14="http://schemas.microsoft.com/office/powerpoint/2010/main" val="2502274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B95162-97EC-562B-5370-F71259315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538" y="870658"/>
            <a:ext cx="10385738" cy="60173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66C77D-9E2C-0D28-084A-8470B028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3" y="30051"/>
            <a:ext cx="10972800" cy="1143000"/>
          </a:xfrm>
        </p:spPr>
        <p:txBody>
          <a:bodyPr/>
          <a:lstStyle/>
          <a:p>
            <a:r>
              <a:rPr lang="en-US" dirty="0"/>
              <a:t>Temperature margin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3AEB3-7017-3B4B-0B71-24BD434D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0DD6A-588E-7EF1-6DF5-7EACDEC97409}"/>
              </a:ext>
            </a:extLst>
          </p:cNvPr>
          <p:cNvSpPr txBox="1"/>
          <p:nvPr/>
        </p:nvSpPr>
        <p:spPr>
          <a:xfrm>
            <a:off x="8686800" y="762000"/>
            <a:ext cx="3124200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If operating at 30K we have a margin of 10K</a:t>
            </a:r>
          </a:p>
        </p:txBody>
      </p:sp>
    </p:spTree>
    <p:extLst>
      <p:ext uri="{BB962C8B-B14F-4D97-AF65-F5344CB8AC3E}">
        <p14:creationId xmlns:p14="http://schemas.microsoft.com/office/powerpoint/2010/main" val="319531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95F748-7222-3DD2-D346-776358ECF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CCT technology and NbTi conductor</a:t>
            </a:r>
          </a:p>
          <a:p>
            <a:r>
              <a:rPr lang="en-US" dirty="0"/>
              <a:t>CCT was used as it can eliminate crosstalk</a:t>
            </a:r>
          </a:p>
          <a:p>
            <a:r>
              <a:rPr lang="en-US" dirty="0"/>
              <a:t>NbTi was used as it was proven technology at the time</a:t>
            </a:r>
          </a:p>
          <a:p>
            <a:r>
              <a:rPr lang="en-US" dirty="0"/>
              <a:t>To get the 100T/m gradient needed, we need to operate at 1.9K (superfluid helium)</a:t>
            </a:r>
          </a:p>
          <a:p>
            <a:r>
              <a:rPr lang="en-US" dirty="0"/>
              <a:t>~100W would be expensive to extract at 1.9K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8BA7AC-CCDE-75E1-2F93-485BBE7E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CDR 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A8102-6650-A98D-EEAB-8BCA8BE6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23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601C64-CE12-7DA5-CB3E-6A042AD20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7800" y="1181100"/>
            <a:ext cx="2667000" cy="1904999"/>
          </a:xfrm>
          <a:solidFill>
            <a:srgbClr val="C1EDDE"/>
          </a:solidFill>
        </p:spPr>
        <p:txBody>
          <a:bodyPr>
            <a:normAutofit lnSpcReduction="10000"/>
          </a:bodyPr>
          <a:lstStyle/>
          <a:p>
            <a:r>
              <a:rPr lang="en-US" sz="2000" dirty="0"/>
              <a:t>Number of turns reduced to 4 (from 10) and current increased to 1000A</a:t>
            </a:r>
          </a:p>
          <a:p>
            <a:r>
              <a:rPr lang="en-US" sz="2000" dirty="0"/>
              <a:t>Critical current fraction ~60%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7E74B-9ACE-6E5C-9753-B06B16F93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at 1.9K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6E32B-3436-90DE-7FD2-59FBB26D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F46D8D-BCD0-268D-5F94-EFD9F09A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" y="946476"/>
            <a:ext cx="8837055" cy="59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3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3514A8-10CC-1106-E88B-5A3E25501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4118"/>
            <a:ext cx="10972800" cy="1295399"/>
          </a:xfrm>
        </p:spPr>
        <p:txBody>
          <a:bodyPr/>
          <a:lstStyle/>
          <a:p>
            <a:r>
              <a:rPr lang="en-US" dirty="0"/>
              <a:t>An asymmetric design, with e</a:t>
            </a:r>
            <a:r>
              <a:rPr lang="en-US" baseline="30000" dirty="0"/>
              <a:t>+</a:t>
            </a:r>
            <a:r>
              <a:rPr lang="en-US" dirty="0"/>
              <a:t> quad L*=1.6m, e</a:t>
            </a:r>
            <a:r>
              <a:rPr lang="en-US" baseline="30000" dirty="0"/>
              <a:t>-</a:t>
            </a:r>
            <a:r>
              <a:rPr lang="en-US" dirty="0"/>
              <a:t> quad L*=2.2m was developed, following a request by P. Raimondi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AB2F0-EBCC-5A5A-F264-069547E95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23" y="0"/>
            <a:ext cx="10972800" cy="762000"/>
          </a:xfrm>
        </p:spPr>
        <p:txBody>
          <a:bodyPr/>
          <a:lstStyle/>
          <a:p>
            <a:r>
              <a:rPr lang="en-US" dirty="0"/>
              <a:t>Asymmetric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EC0-4D65-7CC7-2DB2-DF68B00A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F5C2E-58DD-6492-43AE-D00256A37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71"/>
            <a:ext cx="6542346" cy="4918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8221CA-CE54-B10D-DF77-79D31A0F0014}"/>
              </a:ext>
            </a:extLst>
          </p:cNvPr>
          <p:cNvSpPr txBox="1"/>
          <p:nvPr/>
        </p:nvSpPr>
        <p:spPr>
          <a:xfrm>
            <a:off x="3886200" y="3124200"/>
            <a:ext cx="1828800" cy="369332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QC1L1_electron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B8B36E-CFCD-580A-FD13-2448935201A3}"/>
              </a:ext>
            </a:extLst>
          </p:cNvPr>
          <p:cNvCxnSpPr>
            <a:cxnSpLocks/>
          </p:cNvCxnSpPr>
          <p:nvPr/>
        </p:nvCxnSpPr>
        <p:spPr>
          <a:xfrm flipH="1">
            <a:off x="3657600" y="3429000"/>
            <a:ext cx="304800" cy="457200"/>
          </a:xfrm>
          <a:prstGeom prst="straightConnector1">
            <a:avLst/>
          </a:prstGeom>
          <a:ln w="76200">
            <a:solidFill>
              <a:srgbClr val="C1ED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A7BFE8-A9CB-33BD-26DF-BF212B431DBD}"/>
              </a:ext>
            </a:extLst>
          </p:cNvPr>
          <p:cNvSpPr txBox="1"/>
          <p:nvPr/>
        </p:nvSpPr>
        <p:spPr>
          <a:xfrm>
            <a:off x="2590800" y="5791200"/>
            <a:ext cx="1828800" cy="369332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QC1L1_positron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467945-22CA-2302-A687-AAF30C328CAE}"/>
              </a:ext>
            </a:extLst>
          </p:cNvPr>
          <p:cNvCxnSpPr>
            <a:cxnSpLocks/>
          </p:cNvCxnSpPr>
          <p:nvPr/>
        </p:nvCxnSpPr>
        <p:spPr>
          <a:xfrm flipV="1">
            <a:off x="4343400" y="5486400"/>
            <a:ext cx="457200" cy="381000"/>
          </a:xfrm>
          <a:prstGeom prst="straightConnector1">
            <a:avLst/>
          </a:prstGeom>
          <a:ln w="76200">
            <a:solidFill>
              <a:srgbClr val="C1ED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8263F8-3671-601F-F523-1CF376FD27DC}"/>
              </a:ext>
            </a:extLst>
          </p:cNvPr>
          <p:cNvSpPr txBox="1"/>
          <p:nvPr/>
        </p:nvSpPr>
        <p:spPr>
          <a:xfrm>
            <a:off x="1752600" y="4648200"/>
            <a:ext cx="1295400" cy="369332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Cancel coil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064661-FE20-DF5B-8690-4B6F8DC7378E}"/>
              </a:ext>
            </a:extLst>
          </p:cNvPr>
          <p:cNvCxnSpPr>
            <a:cxnSpLocks/>
          </p:cNvCxnSpPr>
          <p:nvPr/>
        </p:nvCxnSpPr>
        <p:spPr>
          <a:xfrm flipV="1">
            <a:off x="2971800" y="4343400"/>
            <a:ext cx="457200" cy="381000"/>
          </a:xfrm>
          <a:prstGeom prst="straightConnector1">
            <a:avLst/>
          </a:prstGeom>
          <a:ln w="76200">
            <a:solidFill>
              <a:srgbClr val="C1ED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FCC8CD-F9EC-BEFC-EDE6-23151F995B00}"/>
              </a:ext>
            </a:extLst>
          </p:cNvPr>
          <p:cNvSpPr txBox="1"/>
          <p:nvPr/>
        </p:nvSpPr>
        <p:spPr>
          <a:xfrm>
            <a:off x="990600" y="2209800"/>
            <a:ext cx="381000" cy="369332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03765B-9981-ECC9-886B-FAC0DD23C1C7}"/>
              </a:ext>
            </a:extLst>
          </p:cNvPr>
          <p:cNvCxnSpPr>
            <a:cxnSpLocks/>
          </p:cNvCxnSpPr>
          <p:nvPr/>
        </p:nvCxnSpPr>
        <p:spPr>
          <a:xfrm flipH="1" flipV="1">
            <a:off x="457200" y="2209800"/>
            <a:ext cx="609600" cy="125968"/>
          </a:xfrm>
          <a:prstGeom prst="straightConnector1">
            <a:avLst/>
          </a:prstGeom>
          <a:ln w="76200">
            <a:solidFill>
              <a:srgbClr val="C1ED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A42511-6FFA-4736-EB1D-A5C86858A0BD}"/>
              </a:ext>
            </a:extLst>
          </p:cNvPr>
          <p:cNvSpPr txBox="1"/>
          <p:nvPr/>
        </p:nvSpPr>
        <p:spPr>
          <a:xfrm>
            <a:off x="6770946" y="1981200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necessitates the use to ‘cancel coils’ (like </a:t>
            </a:r>
            <a:r>
              <a:rPr lang="en-US" dirty="0" err="1"/>
              <a:t>SuperKEKb</a:t>
            </a:r>
            <a:r>
              <a:rPr lang="en-US" dirty="0"/>
              <a:t>) [here in blue] which are very thin but necessary.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design uses NbTi single 0.825mm wire (LHC strand)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temperature will have to be 4.5K or below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C5CCBFC-FA42-911D-9D01-DF4B128A7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30" y="4114799"/>
            <a:ext cx="3230919" cy="27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86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6EA2EC-05B0-001B-81B2-82330CCD4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potential problem of HTS tapes is parasitic currents when running well below the critical current that could introduce multipole errors</a:t>
            </a:r>
          </a:p>
          <a:p>
            <a:r>
              <a:rPr lang="en-US" dirty="0"/>
              <a:t>The real answer of how important these are will be given when we measure the HTS arc sextupole, currently under manufacture for the FCCee-HTS4 project.</a:t>
            </a:r>
          </a:p>
          <a:p>
            <a:r>
              <a:rPr lang="en-US" dirty="0"/>
              <a:t>Simulations show that the problem for the HTS4 sextupole is well below 1 unit of 10</a:t>
            </a:r>
            <a:r>
              <a:rPr lang="en-US" baseline="30000" dirty="0"/>
              <a:t>-4</a:t>
            </a:r>
          </a:p>
          <a:p>
            <a:r>
              <a:rPr lang="en-US" dirty="0"/>
              <a:t>Need to measure!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E1B13-4769-08C4-238C-F727BC3B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Parasitic currents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80303-1B06-637C-A181-6844F049A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3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3696EB-184C-F45E-B9C7-2AD3BF82C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r>
              <a:rPr lang="en-US" dirty="0"/>
              <a:t>I have used 4mm-wide HTS tapes, which are the norm these days.</a:t>
            </a:r>
          </a:p>
          <a:p>
            <a:r>
              <a:rPr lang="en-US" dirty="0"/>
              <a:t>However, some manufacturers also provide 3mm tapes, which are easier to bend and make for a more compact magnet (but less current can pass thorough).</a:t>
            </a:r>
          </a:p>
          <a:p>
            <a:r>
              <a:rPr lang="en-US" dirty="0"/>
              <a:t>Currently we have a gap of ~1mm between magnets at the tip. Using 3mm tapes will bring this up to ~5mm.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266A58-9D28-EA5C-AA29-8E9B9925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513"/>
            <a:ext cx="10972800" cy="1143000"/>
          </a:xfrm>
        </p:spPr>
        <p:txBody>
          <a:bodyPr/>
          <a:lstStyle/>
          <a:p>
            <a:r>
              <a:rPr lang="en-US" dirty="0"/>
              <a:t>Future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13020-D36F-1F9C-62A6-21F1BFAD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9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9B97C1-27A0-F537-03BA-6E3E34C05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0"/>
            <a:ext cx="7420197" cy="4525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C16D02-51BE-700E-4820-972251E8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design of single aperture prototype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2D075-E6C9-AE2C-6431-CB10BECB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2FD1D-40A6-506C-069D-1EBB5530DD80}"/>
              </a:ext>
            </a:extLst>
          </p:cNvPr>
          <p:cNvSpPr txBox="1"/>
          <p:nvPr/>
        </p:nvSpPr>
        <p:spPr>
          <a:xfrm>
            <a:off x="8915400" y="1828800"/>
            <a:ext cx="2514600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Similar in size to NbTi prototype </a:t>
            </a:r>
          </a:p>
        </p:txBody>
      </p:sp>
    </p:spTree>
    <p:extLst>
      <p:ext uri="{BB962C8B-B14F-4D97-AF65-F5344CB8AC3E}">
        <p14:creationId xmlns:p14="http://schemas.microsoft.com/office/powerpoint/2010/main" val="2546557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6F2613-951A-7337-2533-9EEA3ACA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20"/>
          <a:stretch/>
        </p:blipFill>
        <p:spPr>
          <a:xfrm>
            <a:off x="0" y="1295400"/>
            <a:ext cx="8996395" cy="54260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DFD8BB-DA4F-C4CA-EDE5-34102CAE4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Mechanical design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26389-B2FF-8AE6-4DE7-C6EA8F52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13F37-BD46-A522-E437-80D8826780D8}"/>
              </a:ext>
            </a:extLst>
          </p:cNvPr>
          <p:cNvSpPr txBox="1"/>
          <p:nvPr/>
        </p:nvSpPr>
        <p:spPr>
          <a:xfrm>
            <a:off x="7924800" y="4876800"/>
            <a:ext cx="2667000" cy="923330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 have started the mechanical design of a possible prototype</a:t>
            </a:r>
          </a:p>
        </p:txBody>
      </p:sp>
    </p:spTree>
    <p:extLst>
      <p:ext uri="{BB962C8B-B14F-4D97-AF65-F5344CB8AC3E}">
        <p14:creationId xmlns:p14="http://schemas.microsoft.com/office/powerpoint/2010/main" val="1592629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E61BD6-E9FF-239F-36C1-D32447F58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83294"/>
            <a:ext cx="10972800" cy="4525963"/>
          </a:xfrm>
        </p:spPr>
        <p:txBody>
          <a:bodyPr/>
          <a:lstStyle/>
          <a:p>
            <a:r>
              <a:rPr lang="en-US" dirty="0"/>
              <a:t>This upgrade is worth pursuing.</a:t>
            </a:r>
          </a:p>
          <a:p>
            <a:r>
              <a:rPr lang="en-US" dirty="0"/>
              <a:t>It is really state-of-the-art and will establish FCC as a world-class player in this field</a:t>
            </a:r>
          </a:p>
          <a:p>
            <a:r>
              <a:rPr lang="en-US" dirty="0"/>
              <a:t>I would like to request for recourses to make a prototype.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F10B7-6BDF-C7A6-0311-822EC527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Request for 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82AA1-554E-DBCA-654A-EC8DEB21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4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581562-3399-0BF4-FB41-6B044F917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50237"/>
            <a:ext cx="2743200" cy="328326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/>
              <a:t>Work started by A. Thabuis    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66E56-A345-A2ED-938E-8B801CA4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cooled sandwich beam pipe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F05B3-79B8-0184-C620-0B2240E9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26194-92AC-A372-8B4A-306CDEE7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5190592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F7558-4422-CAB5-CB23-ABE08B0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507" y="2496443"/>
            <a:ext cx="5797293" cy="4361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5E5EA8-92EA-12A4-F734-231E56ED56A3}"/>
              </a:ext>
            </a:extLst>
          </p:cNvPr>
          <p:cNvSpPr txBox="1"/>
          <p:nvPr/>
        </p:nvSpPr>
        <p:spPr>
          <a:xfrm>
            <a:off x="838200" y="24500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Fluid 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D50D2-98B9-69BC-28F5-DD0D5295B7AE}"/>
              </a:ext>
            </a:extLst>
          </p:cNvPr>
          <p:cNvSpPr txBox="1"/>
          <p:nvPr/>
        </p:nvSpPr>
        <p:spPr>
          <a:xfrm>
            <a:off x="6400800" y="22214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C4F1D1-7EA1-5E79-C1AB-E31724516B6E}"/>
              </a:ext>
            </a:extLst>
          </p:cNvPr>
          <p:cNvSpPr txBox="1"/>
          <p:nvPr/>
        </p:nvSpPr>
        <p:spPr>
          <a:xfrm>
            <a:off x="5867400" y="9906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ID: 15mm, 1mm </a:t>
            </a:r>
            <a:r>
              <a:rPr lang="en-US" dirty="0" err="1"/>
              <a:t>aluminium</a:t>
            </a:r>
            <a:r>
              <a:rPr lang="en-US" dirty="0"/>
              <a:t>, 1mm water, 1mm </a:t>
            </a:r>
            <a:r>
              <a:rPr lang="en-US" dirty="0" err="1"/>
              <a:t>aluminium</a:t>
            </a:r>
            <a:endParaRPr lang="en-US" dirty="0"/>
          </a:p>
          <a:p>
            <a:r>
              <a:rPr lang="en-US" dirty="0"/>
              <a:t>Beam pipe is heated with 100W/m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62B38-6B8C-B93D-B812-51B85A8BD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8" r="9220"/>
          <a:stretch/>
        </p:blipFill>
        <p:spPr>
          <a:xfrm>
            <a:off x="3048000" y="730875"/>
            <a:ext cx="2590800" cy="1765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E07779-30E5-D782-1A50-D4C35CF8B9A0}"/>
              </a:ext>
            </a:extLst>
          </p:cNvPr>
          <p:cNvSpPr txBox="1"/>
          <p:nvPr/>
        </p:nvSpPr>
        <p:spPr>
          <a:xfrm>
            <a:off x="8458200" y="6096000"/>
            <a:ext cx="2362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Need a prototype!</a:t>
            </a:r>
          </a:p>
        </p:txBody>
      </p:sp>
    </p:spTree>
    <p:extLst>
      <p:ext uri="{BB962C8B-B14F-4D97-AF65-F5344CB8AC3E}">
        <p14:creationId xmlns:p14="http://schemas.microsoft.com/office/powerpoint/2010/main" val="1153380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3EC0AD-D83D-4E9D-DCC6-D1DD886C5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0896"/>
            <a:ext cx="10972800" cy="4525963"/>
          </a:xfrm>
        </p:spPr>
        <p:txBody>
          <a:bodyPr/>
          <a:lstStyle/>
          <a:p>
            <a:r>
              <a:rPr lang="en-US" dirty="0"/>
              <a:t>For QC1L1, there is not enough space. So I used iron for QC1L2 which resides at L=2980mm.</a:t>
            </a:r>
          </a:p>
          <a:p>
            <a:r>
              <a:rPr lang="en-US" dirty="0"/>
              <a:t>Bottom line is that, while improving things, crosstalk is reduced by less than a factor 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AEDA7-AC8A-F7EF-3975-B490B678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417"/>
            <a:ext cx="10972800" cy="1143000"/>
          </a:xfrm>
        </p:spPr>
        <p:txBody>
          <a:bodyPr/>
          <a:lstStyle/>
          <a:p>
            <a:r>
              <a:rPr lang="en-US" dirty="0"/>
              <a:t>Nb: what is the effect of iron?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155F0-DB38-C92D-497E-E0817D14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EF3E9-C37B-85AF-8C99-4BDA2D403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581400"/>
            <a:ext cx="5368537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B57B3E-3D2E-694B-65ED-57A4DF839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3050" y="2049050"/>
            <a:ext cx="3343878" cy="62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9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ED22FE-5AD3-22FD-9F11-E2FA5BC68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828800"/>
            <a:ext cx="5252830" cy="4525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FE8CDF-D064-6893-295D-B72D1F3A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Multipoles with/without iron QC1L2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0B1146-482A-1EBB-78B9-7298584E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996B1B-43BE-FCB4-6EAE-8F3E56FC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89" y="1828800"/>
            <a:ext cx="5252830" cy="4542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A09EC-DE60-D45F-FBF6-034ACD034571}"/>
              </a:ext>
            </a:extLst>
          </p:cNvPr>
          <p:cNvSpPr txBox="1"/>
          <p:nvPr/>
        </p:nvSpPr>
        <p:spPr>
          <a:xfrm>
            <a:off x="1371600" y="13671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Without iron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2B060-2A2B-DF58-CACD-30B4FB951179}"/>
              </a:ext>
            </a:extLst>
          </p:cNvPr>
          <p:cNvSpPr txBox="1"/>
          <p:nvPr/>
        </p:nvSpPr>
        <p:spPr>
          <a:xfrm>
            <a:off x="7239000" y="13671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iron</a:t>
            </a:r>
          </a:p>
        </p:txBody>
      </p:sp>
    </p:spTree>
    <p:extLst>
      <p:ext uri="{BB962C8B-B14F-4D97-AF65-F5344CB8AC3E}">
        <p14:creationId xmlns:p14="http://schemas.microsoft.com/office/powerpoint/2010/main" val="135524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E35FB-8E8C-D45C-A8FB-55004B028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know, a final focus quad prototype was built in 2019 and tested at warm. </a:t>
            </a:r>
          </a:p>
          <a:p>
            <a:r>
              <a:rPr lang="en-US" dirty="0"/>
              <a:t>The prototype was impregnated with wax at PSI (29 August 2023)</a:t>
            </a:r>
          </a:p>
          <a:p>
            <a:r>
              <a:rPr lang="en-US" dirty="0"/>
              <a:t>During October 23-31 it was tested at SM18 (</a:t>
            </a:r>
            <a:r>
              <a:rPr lang="en-US" dirty="0" err="1"/>
              <a:t>Siegtag</a:t>
            </a:r>
            <a:r>
              <a:rPr lang="en-US" dirty="0"/>
              <a:t> cryostat) at 1.9K (and 4.5K)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14C544-629E-C75A-3A0B-1AC0BC6F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regarding the FF quad prototype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813F5-095B-133A-087C-403F15F3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91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9F75C-0DCB-77FB-DE99-64FFEE1BF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10" y="1143000"/>
            <a:ext cx="10972800" cy="2667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is at L of 4310mm from the IP. Here there is space for more iron (40mm or more).</a:t>
            </a:r>
          </a:p>
          <a:p>
            <a:r>
              <a:rPr lang="en-US" dirty="0"/>
              <a:t>Iron gets rid of most multipoles, but not all…(small B1, B4 remaining)</a:t>
            </a:r>
          </a:p>
          <a:p>
            <a:r>
              <a:rPr lang="en-US" dirty="0"/>
              <a:t>This is not  problem with the CCT approach, where these multipoles can be corrected.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D68A6-6A1E-2C3B-220C-3177EAB3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10" y="0"/>
            <a:ext cx="10972800" cy="1143000"/>
          </a:xfrm>
        </p:spPr>
        <p:txBody>
          <a:bodyPr/>
          <a:lstStyle/>
          <a:p>
            <a:r>
              <a:rPr lang="en-US" dirty="0"/>
              <a:t>QC1L3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87F52-232A-E5D5-9336-6A2DCD5D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02043-727A-C181-B68D-AC02DE5F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1438"/>
            <a:ext cx="5953124" cy="2976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B740D-FEAA-696A-2EE9-292C7CDF8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44379" y="1833750"/>
            <a:ext cx="2991940" cy="70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8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26BF83-4D03-6742-9E88-F69B01915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0"/>
            <a:ext cx="5297378" cy="4525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54D509-9114-1019-AB39-4CA63489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QC1L3 multipoles with/without iron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BD414-8349-85D4-D5E8-732196312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7B628-C2A4-9A4A-8EA1-9B11F61B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398" y="1524000"/>
            <a:ext cx="527947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36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E74739-32A9-0B2F-078A-153139E9D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 not see how the CEPC can shield all crosstalk with a few millimeters of iron…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71E75-CCDE-3EE2-7DB2-69E65AAE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E5358-1B82-5D81-186A-5BF2EF75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81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9ACAD9-4ECE-F0B5-6F8E-F7614F5F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first FCC-ee FF quad prototype was tested at cold with </a:t>
            </a:r>
            <a:r>
              <a:rPr lang="en-US"/>
              <a:t>excellent results</a:t>
            </a:r>
            <a:endParaRPr lang="en-US" dirty="0"/>
          </a:p>
          <a:p>
            <a:r>
              <a:rPr lang="en-US" dirty="0"/>
              <a:t>Making the FF quads of FCC using HTS tape conductors now appears possible.</a:t>
            </a:r>
          </a:p>
          <a:p>
            <a:r>
              <a:rPr lang="en-US" dirty="0"/>
              <a:t>This is a very promising development.</a:t>
            </a:r>
          </a:p>
          <a:p>
            <a:r>
              <a:rPr lang="en-US" dirty="0"/>
              <a:t>Making such a small aperture, cross-talk free magnet out of HTS tape is very (very) difficult.</a:t>
            </a:r>
          </a:p>
          <a:p>
            <a:r>
              <a:rPr lang="en-US" dirty="0"/>
              <a:t>We should build a prototype as soon as possible!</a:t>
            </a:r>
          </a:p>
          <a:p>
            <a:r>
              <a:rPr lang="en-US" dirty="0"/>
              <a:t>This development might be of interest for </a:t>
            </a:r>
            <a:r>
              <a:rPr lang="en-US" dirty="0" err="1"/>
              <a:t>SuperKEKb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2076FF-8A81-746B-8968-2A624EC7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972800" cy="1143000"/>
          </a:xfrm>
        </p:spPr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5650E-0FF7-90F7-CD7B-E17BD5A8E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33600"/>
            <a:ext cx="10363200" cy="1362075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55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2DCF1D-4232-FB43-A371-97F9A8957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experience gathered by different experts on wax impregnation, a new method was tried: </a:t>
            </a:r>
          </a:p>
          <a:p>
            <a:r>
              <a:rPr lang="en-US" dirty="0"/>
              <a:t>The magnet was impregnated and cooled in a controlled manner to avoid voids</a:t>
            </a:r>
          </a:p>
          <a:p>
            <a:r>
              <a:rPr lang="en-US" dirty="0"/>
              <a:t>(Wax contracts by 15% when it crystalizes. Voids can be avoided if crystallization occurs in a controlled manner inner to outer and bottom to top)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9E3F4F-2155-5550-E0EA-7DE8054E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23682-2CDC-6B1C-8148-F7F063A86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8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62832D-E0A1-B0DA-A208-F19264BF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7563"/>
            <a:ext cx="10972800" cy="875763"/>
          </a:xfrm>
        </p:spPr>
        <p:txBody>
          <a:bodyPr/>
          <a:lstStyle/>
          <a:p>
            <a:r>
              <a:rPr lang="en-US" dirty="0"/>
              <a:t>Simulation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2EC57-CE20-E7C4-4FEF-20AB4843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pic>
        <p:nvPicPr>
          <p:cNvPr id="5" name="Content Placeholder 4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87244F13-804E-A47D-E84E-D1F7CA9CE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54" y="762000"/>
            <a:ext cx="4843145" cy="6053932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FFF466A-8497-0184-CE7C-DDC7F0776CFE}"/>
              </a:ext>
            </a:extLst>
          </p:cNvPr>
          <p:cNvSpPr txBox="1"/>
          <p:nvPr/>
        </p:nvSpPr>
        <p:spPr>
          <a:xfrm rot="16200000">
            <a:off x="2762611" y="3333980"/>
            <a:ext cx="14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Solid fraction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28E908A4-F387-F5E0-AEB1-552C6BA35E53}"/>
              </a:ext>
            </a:extLst>
          </p:cNvPr>
          <p:cNvSpPr txBox="1"/>
          <p:nvPr/>
        </p:nvSpPr>
        <p:spPr>
          <a:xfrm rot="16200000">
            <a:off x="7387350" y="3244334"/>
            <a:ext cx="20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Temperature [</a:t>
            </a:r>
            <a:r>
              <a:rPr lang="en-US" dirty="0" err="1"/>
              <a:t>degC</a:t>
            </a:r>
            <a:r>
              <a:rPr lang="en-US" dirty="0"/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86024-C1A1-9B84-4DB0-B919AF5C4D5E}"/>
              </a:ext>
            </a:extLst>
          </p:cNvPr>
          <p:cNvSpPr txBox="1"/>
          <p:nvPr/>
        </p:nvSpPr>
        <p:spPr>
          <a:xfrm>
            <a:off x="9144000" y="1066800"/>
            <a:ext cx="236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Crystallization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range [51.5,54.5] Celsius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7B284B-D4CB-BF47-5BB5-7B1FDCE193B2}"/>
              </a:ext>
            </a:extLst>
          </p:cNvPr>
          <p:cNvSpPr txBox="1"/>
          <p:nvPr/>
        </p:nvSpPr>
        <p:spPr>
          <a:xfrm>
            <a:off x="9677400" y="5867400"/>
            <a:ext cx="11871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Jaap Kosse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E94FF5-BC25-D00C-3A14-883069208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0"/>
          <a:stretch/>
        </p:blipFill>
        <p:spPr>
          <a:xfrm>
            <a:off x="0" y="1143000"/>
            <a:ext cx="3302789" cy="54864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76E62A-E104-8145-CEC3-9EF07D18C706}"/>
              </a:ext>
            </a:extLst>
          </p:cNvPr>
          <p:cNvSpPr/>
          <p:nvPr/>
        </p:nvSpPr>
        <p:spPr>
          <a:xfrm>
            <a:off x="1537096" y="1888901"/>
            <a:ext cx="716924" cy="4456091"/>
          </a:xfrm>
          <a:custGeom>
            <a:avLst/>
            <a:gdLst>
              <a:gd name="connsiteX0" fmla="*/ 0 w 716924"/>
              <a:gd name="connsiteY0" fmla="*/ 4078310 h 4456091"/>
              <a:gd name="connsiteX1" fmla="*/ 716924 w 716924"/>
              <a:gd name="connsiteY1" fmla="*/ 4456091 h 4456091"/>
              <a:gd name="connsiteX2" fmla="*/ 673995 w 716924"/>
              <a:gd name="connsiteY2" fmla="*/ 283336 h 4456091"/>
              <a:gd name="connsiteX3" fmla="*/ 4293 w 716924"/>
              <a:gd name="connsiteY3" fmla="*/ 0 h 4456091"/>
              <a:gd name="connsiteX4" fmla="*/ 0 w 716924"/>
              <a:gd name="connsiteY4" fmla="*/ 4078310 h 445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924" h="4456091">
                <a:moveTo>
                  <a:pt x="0" y="4078310"/>
                </a:moveTo>
                <a:lnTo>
                  <a:pt x="716924" y="4456091"/>
                </a:lnTo>
                <a:lnTo>
                  <a:pt x="673995" y="283336"/>
                </a:lnTo>
                <a:lnTo>
                  <a:pt x="4293" y="0"/>
                </a:lnTo>
                <a:lnTo>
                  <a:pt x="0" y="4078310"/>
                </a:lnTo>
                <a:close/>
              </a:path>
            </a:pathLst>
          </a:custGeom>
          <a:solidFill>
            <a:srgbClr val="4F81BD">
              <a:alpha val="3411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B16040C2-0CE1-3009-F330-726692439ECF}"/>
              </a:ext>
            </a:extLst>
          </p:cNvPr>
          <p:cNvSpPr/>
          <p:nvPr/>
        </p:nvSpPr>
        <p:spPr>
          <a:xfrm>
            <a:off x="2262606" y="3962400"/>
            <a:ext cx="990600" cy="571369"/>
          </a:xfrm>
          <a:prstGeom prst="stripedRightArrow">
            <a:avLst/>
          </a:prstGeom>
          <a:solidFill>
            <a:srgbClr val="4F81B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7438AE-21D4-7D0F-3B57-932ED8B1CC03}"/>
              </a:ext>
            </a:extLst>
          </p:cNvPr>
          <p:cNvSpPr txBox="1"/>
          <p:nvPr/>
        </p:nvSpPr>
        <p:spPr>
          <a:xfrm>
            <a:off x="1288833" y="247020"/>
            <a:ext cx="12954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Simulation plane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DF8351-65C7-1A09-1927-1079558BDF27}"/>
              </a:ext>
            </a:extLst>
          </p:cNvPr>
          <p:cNvCxnSpPr>
            <a:stCxn id="15" idx="2"/>
          </p:cNvCxnSpPr>
          <p:nvPr/>
        </p:nvCxnSpPr>
        <p:spPr>
          <a:xfrm flipH="1">
            <a:off x="1895558" y="893351"/>
            <a:ext cx="40975" cy="1039969"/>
          </a:xfrm>
          <a:prstGeom prst="straightConnector1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9075E6E-0376-87C1-038B-B1024F833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8" y="3607290"/>
            <a:ext cx="971550" cy="96202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22621F-55FD-C023-E74B-A4974F60A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1" y="762000"/>
            <a:ext cx="8153400" cy="6115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479B14-F36A-F0F0-9F92-66E61C73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838200"/>
          </a:xfrm>
        </p:spPr>
        <p:txBody>
          <a:bodyPr/>
          <a:lstStyle/>
          <a:p>
            <a:r>
              <a:rPr lang="en-US" dirty="0"/>
              <a:t>The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E068-7405-B23B-61D4-65745AD0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562AE-2EF7-B322-455F-06422C3BDCD7}"/>
              </a:ext>
            </a:extLst>
          </p:cNvPr>
          <p:cNvSpPr txBox="1"/>
          <p:nvPr/>
        </p:nvSpPr>
        <p:spPr>
          <a:xfrm>
            <a:off x="319635" y="5602069"/>
            <a:ext cx="1066800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in/out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4F40A8-F14E-EBAF-747B-C37A10E66C01}"/>
              </a:ext>
            </a:extLst>
          </p:cNvPr>
          <p:cNvCxnSpPr>
            <a:cxnSpLocks/>
          </p:cNvCxnSpPr>
          <p:nvPr/>
        </p:nvCxnSpPr>
        <p:spPr>
          <a:xfrm>
            <a:off x="1295401" y="5791200"/>
            <a:ext cx="381000" cy="0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2A2B40-F3A3-15F1-8A16-3CCB2B27D016}"/>
              </a:ext>
            </a:extLst>
          </p:cNvPr>
          <p:cNvCxnSpPr>
            <a:cxnSpLocks/>
          </p:cNvCxnSpPr>
          <p:nvPr/>
        </p:nvCxnSpPr>
        <p:spPr>
          <a:xfrm>
            <a:off x="1295400" y="6172200"/>
            <a:ext cx="381000" cy="0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E7F794-6E50-1E74-BD26-BAE62982498D}"/>
              </a:ext>
            </a:extLst>
          </p:cNvPr>
          <p:cNvSpPr txBox="1"/>
          <p:nvPr/>
        </p:nvSpPr>
        <p:spPr>
          <a:xfrm>
            <a:off x="0" y="4445036"/>
            <a:ext cx="1719141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 peristaltic pump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2DADBD-D2CC-9E5E-3218-DD62B0C86C31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719141" y="4768201"/>
            <a:ext cx="1252658" cy="1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E35577-71B6-AC7F-B31C-43F9113D464C}"/>
              </a:ext>
            </a:extLst>
          </p:cNvPr>
          <p:cNvSpPr txBox="1"/>
          <p:nvPr/>
        </p:nvSpPr>
        <p:spPr>
          <a:xfrm>
            <a:off x="-8614" y="2945836"/>
            <a:ext cx="1385148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peristaltic pump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2D732C-AAF0-795F-F801-2A41CA841B9D}"/>
              </a:ext>
            </a:extLst>
          </p:cNvPr>
          <p:cNvCxnSpPr>
            <a:cxnSpLocks/>
          </p:cNvCxnSpPr>
          <p:nvPr/>
        </p:nvCxnSpPr>
        <p:spPr>
          <a:xfrm>
            <a:off x="1279555" y="3276600"/>
            <a:ext cx="562792" cy="191347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2F2B66-9DB8-8445-14E7-CC448726CE73}"/>
              </a:ext>
            </a:extLst>
          </p:cNvPr>
          <p:cNvSpPr txBox="1"/>
          <p:nvPr/>
        </p:nvSpPr>
        <p:spPr>
          <a:xfrm>
            <a:off x="5943600" y="4813498"/>
            <a:ext cx="1524000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Wax reservoir (now empty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00390D-5FD9-30F8-14D4-6E14516AFEC4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4495800"/>
            <a:ext cx="914400" cy="414239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753F053-A524-FF6D-4EE0-2DEEBB3935C1}"/>
              </a:ext>
            </a:extLst>
          </p:cNvPr>
          <p:cNvSpPr txBox="1"/>
          <p:nvPr/>
        </p:nvSpPr>
        <p:spPr>
          <a:xfrm>
            <a:off x="1314566" y="843279"/>
            <a:ext cx="1524000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Wax upper “reservoir”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6707DAD-1B08-D5EE-E226-93584B4718DD}"/>
              </a:ext>
            </a:extLst>
          </p:cNvPr>
          <p:cNvCxnSpPr>
            <a:cxnSpLocks/>
          </p:cNvCxnSpPr>
          <p:nvPr/>
        </p:nvCxnSpPr>
        <p:spPr>
          <a:xfrm>
            <a:off x="1905000" y="1447801"/>
            <a:ext cx="381000" cy="609602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5CE5831-F6C0-E987-7620-05671F80FDCF}"/>
              </a:ext>
            </a:extLst>
          </p:cNvPr>
          <p:cNvSpPr txBox="1"/>
          <p:nvPr/>
        </p:nvSpPr>
        <p:spPr>
          <a:xfrm>
            <a:off x="7696200" y="3370675"/>
            <a:ext cx="1524000" cy="646331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Vacuum reservoir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E943530-B0E6-72C9-574A-6FD8C407A417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705600" y="3693841"/>
            <a:ext cx="990600" cy="87584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B03A55-095B-6B7C-C36B-692E8146577B}"/>
              </a:ext>
            </a:extLst>
          </p:cNvPr>
          <p:cNvSpPr txBox="1"/>
          <p:nvPr/>
        </p:nvSpPr>
        <p:spPr>
          <a:xfrm>
            <a:off x="166630" y="2194640"/>
            <a:ext cx="2043170" cy="369332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vacuum pump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55125A-C4E0-FF7F-FDE7-18F67BD03D60}"/>
              </a:ext>
            </a:extLst>
          </p:cNvPr>
          <p:cNvCxnSpPr>
            <a:cxnSpLocks/>
          </p:cNvCxnSpPr>
          <p:nvPr/>
        </p:nvCxnSpPr>
        <p:spPr>
          <a:xfrm>
            <a:off x="1905000" y="2563972"/>
            <a:ext cx="1111983" cy="1129868"/>
          </a:xfrm>
          <a:prstGeom prst="straightConnector1">
            <a:avLst/>
          </a:prstGeom>
          <a:ln w="76200">
            <a:solidFill>
              <a:srgbClr val="FFC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1C6D9F-3599-DD8D-C238-CFACF3CB65A7}"/>
              </a:ext>
            </a:extLst>
          </p:cNvPr>
          <p:cNvSpPr txBox="1"/>
          <p:nvPr/>
        </p:nvSpPr>
        <p:spPr>
          <a:xfrm>
            <a:off x="9601200" y="1295400"/>
            <a:ext cx="2514600" cy="1477328"/>
          </a:xfrm>
          <a:prstGeom prst="rect">
            <a:avLst/>
          </a:prstGeom>
          <a:solidFill>
            <a:srgbClr val="C1EDDE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Many thanks to:</a:t>
            </a:r>
          </a:p>
          <a:p>
            <a:r>
              <a:rPr lang="en-US" b="1" dirty="0"/>
              <a:t>Michael Daly,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Colin Müller, Jaap Kosse (PSI) Daniel Barna (</a:t>
            </a:r>
            <a:r>
              <a:rPr lang="en-US" b="1" i="0" dirty="0">
                <a:effectLst/>
                <a:latin typeface="-apple-system"/>
              </a:rPr>
              <a:t>Wigner Research Centre)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315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F24C76-9DCD-E734-4C31-BE83291BE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219200"/>
            <a:ext cx="7150054" cy="3886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87F76D-397F-C326-E165-206212C8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gradients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0230D-1CCC-7501-6223-269EA644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D0B948-04B4-42CF-BED0-130F92B86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165" y="1066800"/>
            <a:ext cx="3659824" cy="266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4D305E-1BB7-F7FF-7D21-65146C072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896" y="3879669"/>
            <a:ext cx="3664093" cy="26687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D57D43-BF42-7F0F-97B7-6B74D5E6435C}"/>
              </a:ext>
            </a:extLst>
          </p:cNvPr>
          <p:cNvSpPr/>
          <p:nvPr/>
        </p:nvSpPr>
        <p:spPr>
          <a:xfrm>
            <a:off x="762000" y="2725784"/>
            <a:ext cx="5105400" cy="152400"/>
          </a:xfrm>
          <a:prstGeom prst="rect">
            <a:avLst/>
          </a:prstGeom>
          <a:solidFill>
            <a:srgbClr val="C1EDDE">
              <a:alpha val="50196"/>
            </a:srgbClr>
          </a:solidFill>
          <a:ln>
            <a:solidFill>
              <a:srgbClr val="C1ED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04841-DD59-025F-F0E6-E01D852E9D45}"/>
              </a:ext>
            </a:extLst>
          </p:cNvPr>
          <p:cNvSpPr txBox="1"/>
          <p:nvPr/>
        </p:nvSpPr>
        <p:spPr>
          <a:xfrm>
            <a:off x="6502354" y="1542968"/>
            <a:ext cx="1447800" cy="646331"/>
          </a:xfrm>
          <a:prstGeom prst="rect">
            <a:avLst/>
          </a:prstGeom>
          <a:solidFill>
            <a:srgbClr val="C1EDDE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Transition temperature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42F3A1-C9ED-6C01-57F2-CB6039B5E0B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562600" y="1866134"/>
            <a:ext cx="939754" cy="859650"/>
          </a:xfrm>
          <a:prstGeom prst="straightConnector1">
            <a:avLst/>
          </a:prstGeom>
          <a:ln w="76200">
            <a:solidFill>
              <a:srgbClr val="C1ED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966D59-C275-D764-7AC8-BA29004DF2F9}"/>
              </a:ext>
            </a:extLst>
          </p:cNvPr>
          <p:cNvSpPr txBox="1"/>
          <p:nvPr/>
        </p:nvSpPr>
        <p:spPr>
          <a:xfrm>
            <a:off x="533400" y="5562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temperature difference of ~3</a:t>
            </a:r>
            <a:r>
              <a:rPr lang="en-US" baseline="30000" dirty="0"/>
              <a:t>0 </a:t>
            </a:r>
            <a:r>
              <a:rPr lang="en-US" dirty="0"/>
              <a:t>C was achieved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3887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627F8-BFB1-2E3C-D3DB-2A8260A1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262354"/>
            <a:ext cx="7086600" cy="4525963"/>
          </a:xfrm>
        </p:spPr>
        <p:txBody>
          <a:bodyPr/>
          <a:lstStyle/>
          <a:p>
            <a:r>
              <a:rPr lang="en-US" dirty="0"/>
              <a:t>Cryostat supporting 1.9K superfluid helium</a:t>
            </a:r>
          </a:p>
          <a:p>
            <a:r>
              <a:rPr lang="en-US" dirty="0"/>
              <a:t>Training campaign</a:t>
            </a:r>
          </a:p>
          <a:p>
            <a:r>
              <a:rPr lang="en-US" dirty="0"/>
              <a:t>Measurement of splice resistance</a:t>
            </a:r>
          </a:p>
          <a:p>
            <a:r>
              <a:rPr lang="en-US" dirty="0"/>
              <a:t>Measurement of </a:t>
            </a:r>
            <a:r>
              <a:rPr lang="en-US" dirty="0" err="1"/>
              <a:t>quenchback</a:t>
            </a:r>
            <a:endParaRPr lang="en-US" dirty="0"/>
          </a:p>
          <a:p>
            <a:r>
              <a:rPr lang="en-US" dirty="0"/>
              <a:t>Measurement of RRR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ABB13C-B504-86F1-45A3-384552E1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03255"/>
            <a:ext cx="8991600" cy="1143000"/>
          </a:xfrm>
        </p:spPr>
        <p:txBody>
          <a:bodyPr/>
          <a:lstStyle/>
          <a:p>
            <a:r>
              <a:rPr lang="en-US" dirty="0"/>
              <a:t>The test at SM18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2E44F-7F76-F84C-E8F5-2BF2C6BA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M. Koratzinos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B02A18-B593-1F33-A612-AA7ECF77A47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"/>
            <a:ext cx="4267200" cy="6897769"/>
            <a:chOff x="8837787" y="1447800"/>
            <a:chExt cx="3346938" cy="541020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652414D-89F8-DC58-CD5C-747D73C5B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58" r="25337" b="30890"/>
            <a:stretch/>
          </p:blipFill>
          <p:spPr bwMode="auto">
            <a:xfrm>
              <a:off x="8837787" y="1447800"/>
              <a:ext cx="3346938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A0FB0C-4D1A-6B32-00C1-39B96DCB98CC}"/>
                </a:ext>
              </a:extLst>
            </p:cNvPr>
            <p:cNvSpPr txBox="1"/>
            <p:nvPr/>
          </p:nvSpPr>
          <p:spPr>
            <a:xfrm>
              <a:off x="8915400" y="1905000"/>
              <a:ext cx="312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Testing at cold at SM18 (CERN)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72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131029</TotalTime>
  <Words>1768</Words>
  <Application>Microsoft Office PowerPoint</Application>
  <PresentationFormat>Widescreen</PresentationFormat>
  <Paragraphs>245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-apple-system</vt:lpstr>
      <vt:lpstr>Arial</vt:lpstr>
      <vt:lpstr>Calibri</vt:lpstr>
      <vt:lpstr>Office Theme</vt:lpstr>
      <vt:lpstr>New design of FF quads using HTS</vt:lpstr>
      <vt:lpstr>The final focus system of FCC</vt:lpstr>
      <vt:lpstr>The CDR solution</vt:lpstr>
      <vt:lpstr>News regarding the FF quad prototype</vt:lpstr>
      <vt:lpstr>Impregnation</vt:lpstr>
      <vt:lpstr>Simulation </vt:lpstr>
      <vt:lpstr>The setup</vt:lpstr>
      <vt:lpstr>Temperature gradients</vt:lpstr>
      <vt:lpstr>The test at SM18</vt:lpstr>
      <vt:lpstr>SM18 Test results Oct 27-31 - Training</vt:lpstr>
      <vt:lpstr>Comparison to similar projects</vt:lpstr>
      <vt:lpstr>Comparison to similar projects</vt:lpstr>
      <vt:lpstr>PowerPoint Presentation</vt:lpstr>
      <vt:lpstr>Quench integral and Quenchback</vt:lpstr>
      <vt:lpstr>Splice resistance</vt:lpstr>
      <vt:lpstr>RRR of copper stabilizer</vt:lpstr>
      <vt:lpstr>Field quality – the story before</vt:lpstr>
      <vt:lpstr>Field quality - cold</vt:lpstr>
      <vt:lpstr>Transfer function</vt:lpstr>
      <vt:lpstr>Next steps</vt:lpstr>
      <vt:lpstr>Upgrade to HTS</vt:lpstr>
      <vt:lpstr>The new HTS design</vt:lpstr>
      <vt:lpstr>Detail at 2200mm from the IP</vt:lpstr>
      <vt:lpstr>Crosstalk compensation e+ beam</vt:lpstr>
      <vt:lpstr>Crosstalk compensation e- beam</vt:lpstr>
      <vt:lpstr>Field gradient</vt:lpstr>
      <vt:lpstr>Magnetic field for 100T/m gradient</vt:lpstr>
      <vt:lpstr>Critical current</vt:lpstr>
      <vt:lpstr>Temperature margin</vt:lpstr>
      <vt:lpstr>Running at 1.9K</vt:lpstr>
      <vt:lpstr>Asymmetric design</vt:lpstr>
      <vt:lpstr>Parasitic currents</vt:lpstr>
      <vt:lpstr>Future development</vt:lpstr>
      <vt:lpstr>Magnetic design of single aperture prototype</vt:lpstr>
      <vt:lpstr>Mechanical design </vt:lpstr>
      <vt:lpstr>Request for resources</vt:lpstr>
      <vt:lpstr>Water cooled sandwich beam pipe</vt:lpstr>
      <vt:lpstr>Nb: what is the effect of iron?</vt:lpstr>
      <vt:lpstr>Multipoles with/without iron QC1L2</vt:lpstr>
      <vt:lpstr>QC1L3</vt:lpstr>
      <vt:lpstr>QC1L3 multipoles with/without iron</vt:lpstr>
      <vt:lpstr>Corollary:</vt:lpstr>
      <vt:lpstr>Conclusions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Bunch length/emittances</dc:title>
  <dc:creator>m Koratzinos</dc:creator>
  <cp:lastModifiedBy>m Koratzinos</cp:lastModifiedBy>
  <cp:revision>800</cp:revision>
  <cp:lastPrinted>2020-11-10T10:10:53Z</cp:lastPrinted>
  <dcterms:created xsi:type="dcterms:W3CDTF">2006-08-16T00:00:00Z</dcterms:created>
  <dcterms:modified xsi:type="dcterms:W3CDTF">2023-11-17T09:56:25Z</dcterms:modified>
</cp:coreProperties>
</file>