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257" r:id="rId3"/>
    <p:sldId id="258" r:id="rId4"/>
    <p:sldId id="260" r:id="rId5"/>
    <p:sldId id="261" r:id="rId6"/>
    <p:sldId id="269" r:id="rId7"/>
    <p:sldId id="279" r:id="rId8"/>
    <p:sldId id="274" r:id="rId9"/>
    <p:sldId id="272" r:id="rId10"/>
    <p:sldId id="291" r:id="rId11"/>
    <p:sldId id="277" r:id="rId12"/>
    <p:sldId id="273" r:id="rId13"/>
    <p:sldId id="278" r:id="rId14"/>
    <p:sldId id="280" r:id="rId15"/>
    <p:sldId id="268" r:id="rId16"/>
    <p:sldId id="287" r:id="rId17"/>
    <p:sldId id="282" r:id="rId18"/>
    <p:sldId id="262" r:id="rId19"/>
    <p:sldId id="285" r:id="rId20"/>
    <p:sldId id="281" r:id="rId21"/>
    <p:sldId id="289" r:id="rId22"/>
    <p:sldId id="290" r:id="rId23"/>
    <p:sldId id="288" r:id="rId24"/>
    <p:sldId id="264" r:id="rId25"/>
    <p:sldId id="270" r:id="rId26"/>
    <p:sldId id="292" r:id="rId27"/>
    <p:sldId id="293" r:id="rId28"/>
    <p:sldId id="271" r:id="rId29"/>
    <p:sldId id="267" r:id="rId30"/>
  </p:sldIdLst>
  <p:sldSz cx="12192000" cy="6858000"/>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42"/>
    <p:restoredTop sz="94617"/>
  </p:normalViewPr>
  <p:slideViewPr>
    <p:cSldViewPr snapToGrid="0">
      <p:cViewPr>
        <p:scale>
          <a:sx n="100" d="100"/>
          <a:sy n="100" d="100"/>
        </p:scale>
        <p:origin x="616" y="30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111394-C62D-A641-A928-EA4490F2946E}" type="datetimeFigureOut">
              <a:rPr lang="en-CH" smtClean="0"/>
              <a:t>16.11.23</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38BF0E-15A3-B643-8EA9-14A90CB7A630}" type="slidenum">
              <a:rPr lang="en-CH" smtClean="0"/>
              <a:t>‹#›</a:t>
            </a:fld>
            <a:endParaRPr lang="en-CH"/>
          </a:p>
        </p:txBody>
      </p:sp>
    </p:spTree>
    <p:extLst>
      <p:ext uri="{BB962C8B-B14F-4D97-AF65-F5344CB8AC3E}">
        <p14:creationId xmlns:p14="http://schemas.microsoft.com/office/powerpoint/2010/main" val="413204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6CCA1-8F7A-3CC4-891D-A06C231F9A1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CH"/>
          </a:p>
        </p:txBody>
      </p:sp>
      <p:sp>
        <p:nvSpPr>
          <p:cNvPr id="3" name="Subtitle 2">
            <a:extLst>
              <a:ext uri="{FF2B5EF4-FFF2-40B4-BE49-F238E27FC236}">
                <a16:creationId xmlns:a16="http://schemas.microsoft.com/office/drawing/2014/main" id="{6D73A75F-2578-6411-46C6-7CED3BA56E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CH"/>
          </a:p>
        </p:txBody>
      </p:sp>
      <p:sp>
        <p:nvSpPr>
          <p:cNvPr id="4" name="Date Placeholder 3">
            <a:extLst>
              <a:ext uri="{FF2B5EF4-FFF2-40B4-BE49-F238E27FC236}">
                <a16:creationId xmlns:a16="http://schemas.microsoft.com/office/drawing/2014/main" id="{3E334F06-23FA-814F-6E85-BF90A7C63866}"/>
              </a:ext>
            </a:extLst>
          </p:cNvPr>
          <p:cNvSpPr>
            <a:spLocks noGrp="1"/>
          </p:cNvSpPr>
          <p:nvPr>
            <p:ph type="dt" sz="half" idx="10"/>
          </p:nvPr>
        </p:nvSpPr>
        <p:spPr/>
        <p:txBody>
          <a:bodyPr/>
          <a:lstStyle/>
          <a:p>
            <a:fld id="{7E34EE87-4E79-384C-8A94-A07D0083F9D3}" type="datetime1">
              <a:rPr lang="de-CH" smtClean="0"/>
              <a:t>16.11.23</a:t>
            </a:fld>
            <a:endParaRPr lang="en-CH"/>
          </a:p>
        </p:txBody>
      </p:sp>
      <p:sp>
        <p:nvSpPr>
          <p:cNvPr id="5" name="Footer Placeholder 4">
            <a:extLst>
              <a:ext uri="{FF2B5EF4-FFF2-40B4-BE49-F238E27FC236}">
                <a16:creationId xmlns:a16="http://schemas.microsoft.com/office/drawing/2014/main" id="{75F2D86C-542B-1A46-897A-8DBED3C93334}"/>
              </a:ext>
            </a:extLst>
          </p:cNvPr>
          <p:cNvSpPr>
            <a:spLocks noGrp="1"/>
          </p:cNvSpPr>
          <p:nvPr>
            <p:ph type="ftr" sz="quarter" idx="11"/>
          </p:nvPr>
        </p:nvSpPr>
        <p:spPr/>
        <p:txBody>
          <a:bodyPr/>
          <a:lstStyle/>
          <a:p>
            <a:r>
              <a:rPr lang="en-GB" dirty="0"/>
              <a:t>Andrea Gaddi / CERN Physics Department</a:t>
            </a:r>
            <a:endParaRPr lang="en-CH"/>
          </a:p>
        </p:txBody>
      </p:sp>
      <p:sp>
        <p:nvSpPr>
          <p:cNvPr id="6" name="Slide Number Placeholder 5">
            <a:extLst>
              <a:ext uri="{FF2B5EF4-FFF2-40B4-BE49-F238E27FC236}">
                <a16:creationId xmlns:a16="http://schemas.microsoft.com/office/drawing/2014/main" id="{CDCCF08D-E0C3-A8A8-0982-44E57C55C9A6}"/>
              </a:ext>
            </a:extLst>
          </p:cNvPr>
          <p:cNvSpPr>
            <a:spLocks noGrp="1"/>
          </p:cNvSpPr>
          <p:nvPr>
            <p:ph type="sldNum" sz="quarter" idx="12"/>
          </p:nvPr>
        </p:nvSpPr>
        <p:spPr/>
        <p:txBody>
          <a:bodyPr/>
          <a:lstStyle/>
          <a:p>
            <a:fld id="{B9FF726D-3673-8741-B89D-51AF201607FE}" type="slidenum">
              <a:rPr lang="en-CH" smtClean="0"/>
              <a:t>‹#›</a:t>
            </a:fld>
            <a:endParaRPr lang="en-CH"/>
          </a:p>
        </p:txBody>
      </p:sp>
    </p:spTree>
    <p:extLst>
      <p:ext uri="{BB962C8B-B14F-4D97-AF65-F5344CB8AC3E}">
        <p14:creationId xmlns:p14="http://schemas.microsoft.com/office/powerpoint/2010/main" val="707605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F7C05-5ACA-09C0-DBBC-55D98F0A9A65}"/>
              </a:ext>
            </a:extLst>
          </p:cNvPr>
          <p:cNvSpPr>
            <a:spLocks noGrp="1"/>
          </p:cNvSpPr>
          <p:nvPr>
            <p:ph type="title"/>
          </p:nvPr>
        </p:nvSpPr>
        <p:spPr/>
        <p:txBody>
          <a:bodyPr/>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A72EFD68-D476-DAEC-3AF8-16D71DE747A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CC7A1485-0E7C-D69C-0B88-67DAA0A63FED}"/>
              </a:ext>
            </a:extLst>
          </p:cNvPr>
          <p:cNvSpPr>
            <a:spLocks noGrp="1"/>
          </p:cNvSpPr>
          <p:nvPr>
            <p:ph type="dt" sz="half" idx="10"/>
          </p:nvPr>
        </p:nvSpPr>
        <p:spPr/>
        <p:txBody>
          <a:bodyPr/>
          <a:lstStyle/>
          <a:p>
            <a:fld id="{0165CDE7-2AA1-3A48-A580-F17D1CC6EA31}" type="datetime1">
              <a:rPr lang="de-CH" smtClean="0"/>
              <a:t>16.11.23</a:t>
            </a:fld>
            <a:endParaRPr lang="en-CH"/>
          </a:p>
        </p:txBody>
      </p:sp>
      <p:sp>
        <p:nvSpPr>
          <p:cNvPr id="5" name="Footer Placeholder 4">
            <a:extLst>
              <a:ext uri="{FF2B5EF4-FFF2-40B4-BE49-F238E27FC236}">
                <a16:creationId xmlns:a16="http://schemas.microsoft.com/office/drawing/2014/main" id="{72DB8AF1-6899-4595-7AAE-48D8F1311F6D}"/>
              </a:ext>
            </a:extLst>
          </p:cNvPr>
          <p:cNvSpPr>
            <a:spLocks noGrp="1"/>
          </p:cNvSpPr>
          <p:nvPr>
            <p:ph type="ftr" sz="quarter" idx="11"/>
          </p:nvPr>
        </p:nvSpPr>
        <p:spPr/>
        <p:txBody>
          <a:bodyPr/>
          <a:lstStyle/>
          <a:p>
            <a:r>
              <a:rPr lang="en-GB" dirty="0"/>
              <a:t>Andrea Gaddi / CERN Physics Department</a:t>
            </a:r>
            <a:endParaRPr lang="en-CH"/>
          </a:p>
        </p:txBody>
      </p:sp>
      <p:sp>
        <p:nvSpPr>
          <p:cNvPr id="6" name="Slide Number Placeholder 5">
            <a:extLst>
              <a:ext uri="{FF2B5EF4-FFF2-40B4-BE49-F238E27FC236}">
                <a16:creationId xmlns:a16="http://schemas.microsoft.com/office/drawing/2014/main" id="{E38C4F6A-0189-FCBB-FD9A-DFFF2D141145}"/>
              </a:ext>
            </a:extLst>
          </p:cNvPr>
          <p:cNvSpPr>
            <a:spLocks noGrp="1"/>
          </p:cNvSpPr>
          <p:nvPr>
            <p:ph type="sldNum" sz="quarter" idx="12"/>
          </p:nvPr>
        </p:nvSpPr>
        <p:spPr/>
        <p:txBody>
          <a:bodyPr/>
          <a:lstStyle/>
          <a:p>
            <a:fld id="{B9FF726D-3673-8741-B89D-51AF201607FE}" type="slidenum">
              <a:rPr lang="en-CH" smtClean="0"/>
              <a:t>‹#›</a:t>
            </a:fld>
            <a:endParaRPr lang="en-CH"/>
          </a:p>
        </p:txBody>
      </p:sp>
    </p:spTree>
    <p:extLst>
      <p:ext uri="{BB962C8B-B14F-4D97-AF65-F5344CB8AC3E}">
        <p14:creationId xmlns:p14="http://schemas.microsoft.com/office/powerpoint/2010/main" val="1225100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C411D1-11B8-4C2E-CD3D-2031A6C472B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49DF35E0-A812-5515-DF5C-E39E5ACA36D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B5C6FBD7-55D7-10BE-F503-B233324AC193}"/>
              </a:ext>
            </a:extLst>
          </p:cNvPr>
          <p:cNvSpPr>
            <a:spLocks noGrp="1"/>
          </p:cNvSpPr>
          <p:nvPr>
            <p:ph type="dt" sz="half" idx="10"/>
          </p:nvPr>
        </p:nvSpPr>
        <p:spPr/>
        <p:txBody>
          <a:bodyPr/>
          <a:lstStyle/>
          <a:p>
            <a:fld id="{775ED08A-0BDF-6740-A68F-7ABDEEBFFAAE}" type="datetime1">
              <a:rPr lang="de-CH" smtClean="0"/>
              <a:t>16.11.23</a:t>
            </a:fld>
            <a:endParaRPr lang="en-CH"/>
          </a:p>
        </p:txBody>
      </p:sp>
      <p:sp>
        <p:nvSpPr>
          <p:cNvPr id="5" name="Footer Placeholder 4">
            <a:extLst>
              <a:ext uri="{FF2B5EF4-FFF2-40B4-BE49-F238E27FC236}">
                <a16:creationId xmlns:a16="http://schemas.microsoft.com/office/drawing/2014/main" id="{642AEC40-13DD-5F5F-399F-4F592E2EB2B6}"/>
              </a:ext>
            </a:extLst>
          </p:cNvPr>
          <p:cNvSpPr>
            <a:spLocks noGrp="1"/>
          </p:cNvSpPr>
          <p:nvPr>
            <p:ph type="ftr" sz="quarter" idx="11"/>
          </p:nvPr>
        </p:nvSpPr>
        <p:spPr/>
        <p:txBody>
          <a:bodyPr/>
          <a:lstStyle/>
          <a:p>
            <a:r>
              <a:rPr lang="en-GB" dirty="0"/>
              <a:t>Andrea Gaddi / CERN Physics Department</a:t>
            </a:r>
            <a:endParaRPr lang="en-CH"/>
          </a:p>
        </p:txBody>
      </p:sp>
      <p:sp>
        <p:nvSpPr>
          <p:cNvPr id="6" name="Slide Number Placeholder 5">
            <a:extLst>
              <a:ext uri="{FF2B5EF4-FFF2-40B4-BE49-F238E27FC236}">
                <a16:creationId xmlns:a16="http://schemas.microsoft.com/office/drawing/2014/main" id="{C07665A8-4718-CF90-B1A4-DF4F6200780A}"/>
              </a:ext>
            </a:extLst>
          </p:cNvPr>
          <p:cNvSpPr>
            <a:spLocks noGrp="1"/>
          </p:cNvSpPr>
          <p:nvPr>
            <p:ph type="sldNum" sz="quarter" idx="12"/>
          </p:nvPr>
        </p:nvSpPr>
        <p:spPr/>
        <p:txBody>
          <a:bodyPr/>
          <a:lstStyle/>
          <a:p>
            <a:fld id="{B9FF726D-3673-8741-B89D-51AF201607FE}" type="slidenum">
              <a:rPr lang="en-CH" smtClean="0"/>
              <a:t>‹#›</a:t>
            </a:fld>
            <a:endParaRPr lang="en-CH"/>
          </a:p>
        </p:txBody>
      </p:sp>
    </p:spTree>
    <p:extLst>
      <p:ext uri="{BB962C8B-B14F-4D97-AF65-F5344CB8AC3E}">
        <p14:creationId xmlns:p14="http://schemas.microsoft.com/office/powerpoint/2010/main" val="1967597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4260D-AA01-7942-C9F2-849229FE535E}"/>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95436EFD-16C0-9D6C-E097-A2FCA6844A9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7FEA8052-2857-7C18-70C9-80E62E16DBAD}"/>
              </a:ext>
            </a:extLst>
          </p:cNvPr>
          <p:cNvSpPr>
            <a:spLocks noGrp="1"/>
          </p:cNvSpPr>
          <p:nvPr>
            <p:ph type="dt" sz="half" idx="10"/>
          </p:nvPr>
        </p:nvSpPr>
        <p:spPr/>
        <p:txBody>
          <a:bodyPr/>
          <a:lstStyle/>
          <a:p>
            <a:fld id="{411045E2-117E-874E-8AAE-D48CACD155B3}" type="datetime1">
              <a:rPr lang="de-CH" smtClean="0"/>
              <a:t>16.11.23</a:t>
            </a:fld>
            <a:endParaRPr lang="en-CH"/>
          </a:p>
        </p:txBody>
      </p:sp>
      <p:sp>
        <p:nvSpPr>
          <p:cNvPr id="5" name="Footer Placeholder 4">
            <a:extLst>
              <a:ext uri="{FF2B5EF4-FFF2-40B4-BE49-F238E27FC236}">
                <a16:creationId xmlns:a16="http://schemas.microsoft.com/office/drawing/2014/main" id="{A3A49B40-665C-2FB7-9A6E-D9A6422FF2A1}"/>
              </a:ext>
            </a:extLst>
          </p:cNvPr>
          <p:cNvSpPr>
            <a:spLocks noGrp="1"/>
          </p:cNvSpPr>
          <p:nvPr>
            <p:ph type="ftr" sz="quarter" idx="11"/>
          </p:nvPr>
        </p:nvSpPr>
        <p:spPr/>
        <p:txBody>
          <a:bodyPr/>
          <a:lstStyle/>
          <a:p>
            <a:r>
              <a:rPr lang="en-GB" dirty="0"/>
              <a:t>Andrea Gaddi / CERN Physics Department</a:t>
            </a:r>
            <a:endParaRPr lang="en-CH"/>
          </a:p>
        </p:txBody>
      </p:sp>
      <p:sp>
        <p:nvSpPr>
          <p:cNvPr id="6" name="Slide Number Placeholder 5">
            <a:extLst>
              <a:ext uri="{FF2B5EF4-FFF2-40B4-BE49-F238E27FC236}">
                <a16:creationId xmlns:a16="http://schemas.microsoft.com/office/drawing/2014/main" id="{38A04E1F-E05A-6D88-172C-DDBA0D6CBEDD}"/>
              </a:ext>
            </a:extLst>
          </p:cNvPr>
          <p:cNvSpPr>
            <a:spLocks noGrp="1"/>
          </p:cNvSpPr>
          <p:nvPr>
            <p:ph type="sldNum" sz="quarter" idx="12"/>
          </p:nvPr>
        </p:nvSpPr>
        <p:spPr/>
        <p:txBody>
          <a:bodyPr/>
          <a:lstStyle/>
          <a:p>
            <a:fld id="{B9FF726D-3673-8741-B89D-51AF201607FE}" type="slidenum">
              <a:rPr lang="en-CH" smtClean="0"/>
              <a:t>‹#›</a:t>
            </a:fld>
            <a:endParaRPr lang="en-CH"/>
          </a:p>
        </p:txBody>
      </p:sp>
    </p:spTree>
    <p:extLst>
      <p:ext uri="{BB962C8B-B14F-4D97-AF65-F5344CB8AC3E}">
        <p14:creationId xmlns:p14="http://schemas.microsoft.com/office/powerpoint/2010/main" val="4022612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BBA08-8B11-09C1-0164-41D3310D027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CH"/>
          </a:p>
        </p:txBody>
      </p:sp>
      <p:sp>
        <p:nvSpPr>
          <p:cNvPr id="3" name="Text Placeholder 2">
            <a:extLst>
              <a:ext uri="{FF2B5EF4-FFF2-40B4-BE49-F238E27FC236}">
                <a16:creationId xmlns:a16="http://schemas.microsoft.com/office/drawing/2014/main" id="{B5542110-96F9-8334-2829-A2A6AED5B5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1EFC632-294A-43C9-7BB0-26F9D82D142E}"/>
              </a:ext>
            </a:extLst>
          </p:cNvPr>
          <p:cNvSpPr>
            <a:spLocks noGrp="1"/>
          </p:cNvSpPr>
          <p:nvPr>
            <p:ph type="dt" sz="half" idx="10"/>
          </p:nvPr>
        </p:nvSpPr>
        <p:spPr/>
        <p:txBody>
          <a:bodyPr/>
          <a:lstStyle/>
          <a:p>
            <a:fld id="{5C40A6E4-D336-2D43-8B0F-9332F5858A90}" type="datetime1">
              <a:rPr lang="de-CH" smtClean="0"/>
              <a:t>16.11.23</a:t>
            </a:fld>
            <a:endParaRPr lang="en-CH"/>
          </a:p>
        </p:txBody>
      </p:sp>
      <p:sp>
        <p:nvSpPr>
          <p:cNvPr id="5" name="Footer Placeholder 4">
            <a:extLst>
              <a:ext uri="{FF2B5EF4-FFF2-40B4-BE49-F238E27FC236}">
                <a16:creationId xmlns:a16="http://schemas.microsoft.com/office/drawing/2014/main" id="{FA2C16B3-1420-DA35-A97D-D8EB9B262AD5}"/>
              </a:ext>
            </a:extLst>
          </p:cNvPr>
          <p:cNvSpPr>
            <a:spLocks noGrp="1"/>
          </p:cNvSpPr>
          <p:nvPr>
            <p:ph type="ftr" sz="quarter" idx="11"/>
          </p:nvPr>
        </p:nvSpPr>
        <p:spPr/>
        <p:txBody>
          <a:bodyPr/>
          <a:lstStyle/>
          <a:p>
            <a:r>
              <a:rPr lang="en-GB" dirty="0"/>
              <a:t>Andrea Gaddi / CERN Physics Department</a:t>
            </a:r>
            <a:endParaRPr lang="en-CH"/>
          </a:p>
        </p:txBody>
      </p:sp>
      <p:sp>
        <p:nvSpPr>
          <p:cNvPr id="6" name="Slide Number Placeholder 5">
            <a:extLst>
              <a:ext uri="{FF2B5EF4-FFF2-40B4-BE49-F238E27FC236}">
                <a16:creationId xmlns:a16="http://schemas.microsoft.com/office/drawing/2014/main" id="{6D4771F7-C706-19E2-75C8-1DAB7DFEFC7B}"/>
              </a:ext>
            </a:extLst>
          </p:cNvPr>
          <p:cNvSpPr>
            <a:spLocks noGrp="1"/>
          </p:cNvSpPr>
          <p:nvPr>
            <p:ph type="sldNum" sz="quarter" idx="12"/>
          </p:nvPr>
        </p:nvSpPr>
        <p:spPr/>
        <p:txBody>
          <a:bodyPr/>
          <a:lstStyle/>
          <a:p>
            <a:fld id="{B9FF726D-3673-8741-B89D-51AF201607FE}" type="slidenum">
              <a:rPr lang="en-CH" smtClean="0"/>
              <a:t>‹#›</a:t>
            </a:fld>
            <a:endParaRPr lang="en-CH"/>
          </a:p>
        </p:txBody>
      </p:sp>
    </p:spTree>
    <p:extLst>
      <p:ext uri="{BB962C8B-B14F-4D97-AF65-F5344CB8AC3E}">
        <p14:creationId xmlns:p14="http://schemas.microsoft.com/office/powerpoint/2010/main" val="2333837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BE089-649D-8DAD-218C-38BF5D254C23}"/>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3810AEEC-D6AF-49E9-DD0C-A9CA95D6993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Content Placeholder 3">
            <a:extLst>
              <a:ext uri="{FF2B5EF4-FFF2-40B4-BE49-F238E27FC236}">
                <a16:creationId xmlns:a16="http://schemas.microsoft.com/office/drawing/2014/main" id="{687C882C-0A0A-9706-328C-2F7A63AFE24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Date Placeholder 4">
            <a:extLst>
              <a:ext uri="{FF2B5EF4-FFF2-40B4-BE49-F238E27FC236}">
                <a16:creationId xmlns:a16="http://schemas.microsoft.com/office/drawing/2014/main" id="{03A563FA-F31E-E3CF-AED7-02038E5F16E4}"/>
              </a:ext>
            </a:extLst>
          </p:cNvPr>
          <p:cNvSpPr>
            <a:spLocks noGrp="1"/>
          </p:cNvSpPr>
          <p:nvPr>
            <p:ph type="dt" sz="half" idx="10"/>
          </p:nvPr>
        </p:nvSpPr>
        <p:spPr/>
        <p:txBody>
          <a:bodyPr/>
          <a:lstStyle/>
          <a:p>
            <a:fld id="{68AC263C-5783-1F4A-978C-B80E883A83FB}" type="datetime1">
              <a:rPr lang="de-CH" smtClean="0"/>
              <a:t>16.11.23</a:t>
            </a:fld>
            <a:endParaRPr lang="en-CH"/>
          </a:p>
        </p:txBody>
      </p:sp>
      <p:sp>
        <p:nvSpPr>
          <p:cNvPr id="6" name="Footer Placeholder 5">
            <a:extLst>
              <a:ext uri="{FF2B5EF4-FFF2-40B4-BE49-F238E27FC236}">
                <a16:creationId xmlns:a16="http://schemas.microsoft.com/office/drawing/2014/main" id="{08B32A99-B444-D51A-F0AE-296FCCCE1DE1}"/>
              </a:ext>
            </a:extLst>
          </p:cNvPr>
          <p:cNvSpPr>
            <a:spLocks noGrp="1"/>
          </p:cNvSpPr>
          <p:nvPr>
            <p:ph type="ftr" sz="quarter" idx="11"/>
          </p:nvPr>
        </p:nvSpPr>
        <p:spPr/>
        <p:txBody>
          <a:bodyPr/>
          <a:lstStyle/>
          <a:p>
            <a:r>
              <a:rPr lang="en-GB" dirty="0"/>
              <a:t>Andrea Gaddi / CERN Physics Department</a:t>
            </a:r>
            <a:endParaRPr lang="en-CH"/>
          </a:p>
        </p:txBody>
      </p:sp>
      <p:sp>
        <p:nvSpPr>
          <p:cNvPr id="7" name="Slide Number Placeholder 6">
            <a:extLst>
              <a:ext uri="{FF2B5EF4-FFF2-40B4-BE49-F238E27FC236}">
                <a16:creationId xmlns:a16="http://schemas.microsoft.com/office/drawing/2014/main" id="{EC3D0BA2-6C27-5AE1-9542-710968916512}"/>
              </a:ext>
            </a:extLst>
          </p:cNvPr>
          <p:cNvSpPr>
            <a:spLocks noGrp="1"/>
          </p:cNvSpPr>
          <p:nvPr>
            <p:ph type="sldNum" sz="quarter" idx="12"/>
          </p:nvPr>
        </p:nvSpPr>
        <p:spPr/>
        <p:txBody>
          <a:bodyPr/>
          <a:lstStyle/>
          <a:p>
            <a:fld id="{B9FF726D-3673-8741-B89D-51AF201607FE}" type="slidenum">
              <a:rPr lang="en-CH" smtClean="0"/>
              <a:t>‹#›</a:t>
            </a:fld>
            <a:endParaRPr lang="en-CH"/>
          </a:p>
        </p:txBody>
      </p:sp>
    </p:spTree>
    <p:extLst>
      <p:ext uri="{BB962C8B-B14F-4D97-AF65-F5344CB8AC3E}">
        <p14:creationId xmlns:p14="http://schemas.microsoft.com/office/powerpoint/2010/main" val="1144609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08991-1C91-ED2E-4253-3B6DCC74C73C}"/>
              </a:ext>
            </a:extLst>
          </p:cNvPr>
          <p:cNvSpPr>
            <a:spLocks noGrp="1"/>
          </p:cNvSpPr>
          <p:nvPr>
            <p:ph type="title"/>
          </p:nvPr>
        </p:nvSpPr>
        <p:spPr>
          <a:xfrm>
            <a:off x="839788" y="365125"/>
            <a:ext cx="10515600" cy="1325563"/>
          </a:xfrm>
        </p:spPr>
        <p:txBody>
          <a:bodyPr/>
          <a:lstStyle/>
          <a:p>
            <a:r>
              <a:rPr lang="en-GB"/>
              <a:t>Click to edit Master title style</a:t>
            </a:r>
            <a:endParaRPr lang="en-CH"/>
          </a:p>
        </p:txBody>
      </p:sp>
      <p:sp>
        <p:nvSpPr>
          <p:cNvPr id="3" name="Text Placeholder 2">
            <a:extLst>
              <a:ext uri="{FF2B5EF4-FFF2-40B4-BE49-F238E27FC236}">
                <a16:creationId xmlns:a16="http://schemas.microsoft.com/office/drawing/2014/main" id="{740D23CA-B28B-94E4-4CEC-11D1F27C7A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EAC9A9A-EE9E-E804-8697-75C32D7B21E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Text Placeholder 4">
            <a:extLst>
              <a:ext uri="{FF2B5EF4-FFF2-40B4-BE49-F238E27FC236}">
                <a16:creationId xmlns:a16="http://schemas.microsoft.com/office/drawing/2014/main" id="{DD714C68-38F8-A0FE-D6A4-9D9DD549F7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E6DF690-F7FA-6FD0-A218-D779424A3AC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7" name="Date Placeholder 6">
            <a:extLst>
              <a:ext uri="{FF2B5EF4-FFF2-40B4-BE49-F238E27FC236}">
                <a16:creationId xmlns:a16="http://schemas.microsoft.com/office/drawing/2014/main" id="{185F7883-BDF6-7EF4-CB01-E5FDF5090884}"/>
              </a:ext>
            </a:extLst>
          </p:cNvPr>
          <p:cNvSpPr>
            <a:spLocks noGrp="1"/>
          </p:cNvSpPr>
          <p:nvPr>
            <p:ph type="dt" sz="half" idx="10"/>
          </p:nvPr>
        </p:nvSpPr>
        <p:spPr/>
        <p:txBody>
          <a:bodyPr/>
          <a:lstStyle/>
          <a:p>
            <a:fld id="{EA7661D8-97CC-5845-9FE1-401F16E21F0E}" type="datetime1">
              <a:rPr lang="de-CH" smtClean="0"/>
              <a:t>16.11.23</a:t>
            </a:fld>
            <a:endParaRPr lang="en-CH"/>
          </a:p>
        </p:txBody>
      </p:sp>
      <p:sp>
        <p:nvSpPr>
          <p:cNvPr id="8" name="Footer Placeholder 7">
            <a:extLst>
              <a:ext uri="{FF2B5EF4-FFF2-40B4-BE49-F238E27FC236}">
                <a16:creationId xmlns:a16="http://schemas.microsoft.com/office/drawing/2014/main" id="{219B4BF5-83CC-D7EA-C3F3-78AC77682754}"/>
              </a:ext>
            </a:extLst>
          </p:cNvPr>
          <p:cNvSpPr>
            <a:spLocks noGrp="1"/>
          </p:cNvSpPr>
          <p:nvPr>
            <p:ph type="ftr" sz="quarter" idx="11"/>
          </p:nvPr>
        </p:nvSpPr>
        <p:spPr/>
        <p:txBody>
          <a:bodyPr/>
          <a:lstStyle/>
          <a:p>
            <a:r>
              <a:rPr lang="en-GB" dirty="0"/>
              <a:t>Andrea Gaddi / CERN Physics Department</a:t>
            </a:r>
            <a:endParaRPr lang="en-CH"/>
          </a:p>
        </p:txBody>
      </p:sp>
      <p:sp>
        <p:nvSpPr>
          <p:cNvPr id="9" name="Slide Number Placeholder 8">
            <a:extLst>
              <a:ext uri="{FF2B5EF4-FFF2-40B4-BE49-F238E27FC236}">
                <a16:creationId xmlns:a16="http://schemas.microsoft.com/office/drawing/2014/main" id="{76180E77-9AA3-D45B-F778-DD3D7F0F71E0}"/>
              </a:ext>
            </a:extLst>
          </p:cNvPr>
          <p:cNvSpPr>
            <a:spLocks noGrp="1"/>
          </p:cNvSpPr>
          <p:nvPr>
            <p:ph type="sldNum" sz="quarter" idx="12"/>
          </p:nvPr>
        </p:nvSpPr>
        <p:spPr/>
        <p:txBody>
          <a:bodyPr/>
          <a:lstStyle/>
          <a:p>
            <a:fld id="{B9FF726D-3673-8741-B89D-51AF201607FE}" type="slidenum">
              <a:rPr lang="en-CH" smtClean="0"/>
              <a:t>‹#›</a:t>
            </a:fld>
            <a:endParaRPr lang="en-CH"/>
          </a:p>
        </p:txBody>
      </p:sp>
    </p:spTree>
    <p:extLst>
      <p:ext uri="{BB962C8B-B14F-4D97-AF65-F5344CB8AC3E}">
        <p14:creationId xmlns:p14="http://schemas.microsoft.com/office/powerpoint/2010/main" val="3595798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30373-F925-54AB-FADB-9A791566A754}"/>
              </a:ext>
            </a:extLst>
          </p:cNvPr>
          <p:cNvSpPr>
            <a:spLocks noGrp="1"/>
          </p:cNvSpPr>
          <p:nvPr>
            <p:ph type="title"/>
          </p:nvPr>
        </p:nvSpPr>
        <p:spPr/>
        <p:txBody>
          <a:bodyPr/>
          <a:lstStyle/>
          <a:p>
            <a:r>
              <a:rPr lang="en-GB"/>
              <a:t>Click to edit Master title style</a:t>
            </a:r>
            <a:endParaRPr lang="en-CH"/>
          </a:p>
        </p:txBody>
      </p:sp>
      <p:sp>
        <p:nvSpPr>
          <p:cNvPr id="3" name="Date Placeholder 2">
            <a:extLst>
              <a:ext uri="{FF2B5EF4-FFF2-40B4-BE49-F238E27FC236}">
                <a16:creationId xmlns:a16="http://schemas.microsoft.com/office/drawing/2014/main" id="{67AB857A-9620-BEA5-7D1C-24E832E3F4AC}"/>
              </a:ext>
            </a:extLst>
          </p:cNvPr>
          <p:cNvSpPr>
            <a:spLocks noGrp="1"/>
          </p:cNvSpPr>
          <p:nvPr>
            <p:ph type="dt" sz="half" idx="10"/>
          </p:nvPr>
        </p:nvSpPr>
        <p:spPr/>
        <p:txBody>
          <a:bodyPr/>
          <a:lstStyle/>
          <a:p>
            <a:fld id="{8F7EF388-16C3-724D-9BC1-1557F2391890}" type="datetime1">
              <a:rPr lang="de-CH" smtClean="0"/>
              <a:t>16.11.23</a:t>
            </a:fld>
            <a:endParaRPr lang="en-CH"/>
          </a:p>
        </p:txBody>
      </p:sp>
      <p:sp>
        <p:nvSpPr>
          <p:cNvPr id="4" name="Footer Placeholder 3">
            <a:extLst>
              <a:ext uri="{FF2B5EF4-FFF2-40B4-BE49-F238E27FC236}">
                <a16:creationId xmlns:a16="http://schemas.microsoft.com/office/drawing/2014/main" id="{80FC6E92-E5E1-E10E-8DBF-1B9185755415}"/>
              </a:ext>
            </a:extLst>
          </p:cNvPr>
          <p:cNvSpPr>
            <a:spLocks noGrp="1"/>
          </p:cNvSpPr>
          <p:nvPr>
            <p:ph type="ftr" sz="quarter" idx="11"/>
          </p:nvPr>
        </p:nvSpPr>
        <p:spPr/>
        <p:txBody>
          <a:bodyPr/>
          <a:lstStyle/>
          <a:p>
            <a:r>
              <a:rPr lang="en-GB" dirty="0"/>
              <a:t>Andrea Gaddi / CERN Physics Department</a:t>
            </a:r>
            <a:endParaRPr lang="en-CH"/>
          </a:p>
        </p:txBody>
      </p:sp>
      <p:sp>
        <p:nvSpPr>
          <p:cNvPr id="5" name="Slide Number Placeholder 4">
            <a:extLst>
              <a:ext uri="{FF2B5EF4-FFF2-40B4-BE49-F238E27FC236}">
                <a16:creationId xmlns:a16="http://schemas.microsoft.com/office/drawing/2014/main" id="{3B424E13-83EB-4BC2-F0C5-DDEBD1820FB1}"/>
              </a:ext>
            </a:extLst>
          </p:cNvPr>
          <p:cNvSpPr>
            <a:spLocks noGrp="1"/>
          </p:cNvSpPr>
          <p:nvPr>
            <p:ph type="sldNum" sz="quarter" idx="12"/>
          </p:nvPr>
        </p:nvSpPr>
        <p:spPr/>
        <p:txBody>
          <a:bodyPr/>
          <a:lstStyle/>
          <a:p>
            <a:fld id="{B9FF726D-3673-8741-B89D-51AF201607FE}" type="slidenum">
              <a:rPr lang="en-CH" smtClean="0"/>
              <a:t>‹#›</a:t>
            </a:fld>
            <a:endParaRPr lang="en-CH"/>
          </a:p>
        </p:txBody>
      </p:sp>
    </p:spTree>
    <p:extLst>
      <p:ext uri="{BB962C8B-B14F-4D97-AF65-F5344CB8AC3E}">
        <p14:creationId xmlns:p14="http://schemas.microsoft.com/office/powerpoint/2010/main" val="2806982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717AA1-F7D9-12B2-B872-307D0228464F}"/>
              </a:ext>
            </a:extLst>
          </p:cNvPr>
          <p:cNvSpPr>
            <a:spLocks noGrp="1"/>
          </p:cNvSpPr>
          <p:nvPr>
            <p:ph type="dt" sz="half" idx="10"/>
          </p:nvPr>
        </p:nvSpPr>
        <p:spPr/>
        <p:txBody>
          <a:bodyPr/>
          <a:lstStyle/>
          <a:p>
            <a:fld id="{45590B96-108E-F948-A129-341B213DF976}" type="datetime1">
              <a:rPr lang="de-CH" smtClean="0"/>
              <a:t>16.11.23</a:t>
            </a:fld>
            <a:endParaRPr lang="en-CH"/>
          </a:p>
        </p:txBody>
      </p:sp>
      <p:sp>
        <p:nvSpPr>
          <p:cNvPr id="3" name="Footer Placeholder 2">
            <a:extLst>
              <a:ext uri="{FF2B5EF4-FFF2-40B4-BE49-F238E27FC236}">
                <a16:creationId xmlns:a16="http://schemas.microsoft.com/office/drawing/2014/main" id="{46F81DDD-3E64-02AB-A2F2-04E7012D3B79}"/>
              </a:ext>
            </a:extLst>
          </p:cNvPr>
          <p:cNvSpPr>
            <a:spLocks noGrp="1"/>
          </p:cNvSpPr>
          <p:nvPr>
            <p:ph type="ftr" sz="quarter" idx="11"/>
          </p:nvPr>
        </p:nvSpPr>
        <p:spPr/>
        <p:txBody>
          <a:bodyPr/>
          <a:lstStyle/>
          <a:p>
            <a:r>
              <a:rPr lang="en-GB" dirty="0"/>
              <a:t>Andrea Gaddi / CERN Physics Department</a:t>
            </a:r>
            <a:endParaRPr lang="en-CH"/>
          </a:p>
        </p:txBody>
      </p:sp>
      <p:sp>
        <p:nvSpPr>
          <p:cNvPr id="4" name="Slide Number Placeholder 3">
            <a:extLst>
              <a:ext uri="{FF2B5EF4-FFF2-40B4-BE49-F238E27FC236}">
                <a16:creationId xmlns:a16="http://schemas.microsoft.com/office/drawing/2014/main" id="{3259BFE8-F0CA-FED5-6673-1D54649FF697}"/>
              </a:ext>
            </a:extLst>
          </p:cNvPr>
          <p:cNvSpPr>
            <a:spLocks noGrp="1"/>
          </p:cNvSpPr>
          <p:nvPr>
            <p:ph type="sldNum" sz="quarter" idx="12"/>
          </p:nvPr>
        </p:nvSpPr>
        <p:spPr/>
        <p:txBody>
          <a:bodyPr/>
          <a:lstStyle/>
          <a:p>
            <a:fld id="{B9FF726D-3673-8741-B89D-51AF201607FE}" type="slidenum">
              <a:rPr lang="en-CH" smtClean="0"/>
              <a:t>‹#›</a:t>
            </a:fld>
            <a:endParaRPr lang="en-CH"/>
          </a:p>
        </p:txBody>
      </p:sp>
    </p:spTree>
    <p:extLst>
      <p:ext uri="{BB962C8B-B14F-4D97-AF65-F5344CB8AC3E}">
        <p14:creationId xmlns:p14="http://schemas.microsoft.com/office/powerpoint/2010/main" val="3719873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CC38A-9EFA-75A0-B71A-BC3B10694D2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Content Placeholder 2">
            <a:extLst>
              <a:ext uri="{FF2B5EF4-FFF2-40B4-BE49-F238E27FC236}">
                <a16:creationId xmlns:a16="http://schemas.microsoft.com/office/drawing/2014/main" id="{F425A9FA-8A05-2433-DA6E-B741323361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Text Placeholder 3">
            <a:extLst>
              <a:ext uri="{FF2B5EF4-FFF2-40B4-BE49-F238E27FC236}">
                <a16:creationId xmlns:a16="http://schemas.microsoft.com/office/drawing/2014/main" id="{379836A3-BC4F-C711-EB7F-94BB77D75B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BCE7C45-7E80-73A2-B715-CF44EEBE0DB6}"/>
              </a:ext>
            </a:extLst>
          </p:cNvPr>
          <p:cNvSpPr>
            <a:spLocks noGrp="1"/>
          </p:cNvSpPr>
          <p:nvPr>
            <p:ph type="dt" sz="half" idx="10"/>
          </p:nvPr>
        </p:nvSpPr>
        <p:spPr/>
        <p:txBody>
          <a:bodyPr/>
          <a:lstStyle/>
          <a:p>
            <a:fld id="{4D71C6B0-320F-BC48-B6A6-6F776DB3B486}" type="datetime1">
              <a:rPr lang="de-CH" smtClean="0"/>
              <a:t>16.11.23</a:t>
            </a:fld>
            <a:endParaRPr lang="en-CH"/>
          </a:p>
        </p:txBody>
      </p:sp>
      <p:sp>
        <p:nvSpPr>
          <p:cNvPr id="6" name="Footer Placeholder 5">
            <a:extLst>
              <a:ext uri="{FF2B5EF4-FFF2-40B4-BE49-F238E27FC236}">
                <a16:creationId xmlns:a16="http://schemas.microsoft.com/office/drawing/2014/main" id="{ADC17B41-0B00-24E9-C814-6E34899D0436}"/>
              </a:ext>
            </a:extLst>
          </p:cNvPr>
          <p:cNvSpPr>
            <a:spLocks noGrp="1"/>
          </p:cNvSpPr>
          <p:nvPr>
            <p:ph type="ftr" sz="quarter" idx="11"/>
          </p:nvPr>
        </p:nvSpPr>
        <p:spPr/>
        <p:txBody>
          <a:bodyPr/>
          <a:lstStyle/>
          <a:p>
            <a:r>
              <a:rPr lang="en-GB" dirty="0"/>
              <a:t>Andrea Gaddi / CERN Physics Department</a:t>
            </a:r>
            <a:endParaRPr lang="en-CH"/>
          </a:p>
        </p:txBody>
      </p:sp>
      <p:sp>
        <p:nvSpPr>
          <p:cNvPr id="7" name="Slide Number Placeholder 6">
            <a:extLst>
              <a:ext uri="{FF2B5EF4-FFF2-40B4-BE49-F238E27FC236}">
                <a16:creationId xmlns:a16="http://schemas.microsoft.com/office/drawing/2014/main" id="{584886ED-E7B7-C7B4-AA0C-7F2783B44EF8}"/>
              </a:ext>
            </a:extLst>
          </p:cNvPr>
          <p:cNvSpPr>
            <a:spLocks noGrp="1"/>
          </p:cNvSpPr>
          <p:nvPr>
            <p:ph type="sldNum" sz="quarter" idx="12"/>
          </p:nvPr>
        </p:nvSpPr>
        <p:spPr/>
        <p:txBody>
          <a:bodyPr/>
          <a:lstStyle/>
          <a:p>
            <a:fld id="{B9FF726D-3673-8741-B89D-51AF201607FE}" type="slidenum">
              <a:rPr lang="en-CH" smtClean="0"/>
              <a:t>‹#›</a:t>
            </a:fld>
            <a:endParaRPr lang="en-CH"/>
          </a:p>
        </p:txBody>
      </p:sp>
    </p:spTree>
    <p:extLst>
      <p:ext uri="{BB962C8B-B14F-4D97-AF65-F5344CB8AC3E}">
        <p14:creationId xmlns:p14="http://schemas.microsoft.com/office/powerpoint/2010/main" val="3332750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1672F-257B-2AB0-4B64-CC0C5F01387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Picture Placeholder 2">
            <a:extLst>
              <a:ext uri="{FF2B5EF4-FFF2-40B4-BE49-F238E27FC236}">
                <a16:creationId xmlns:a16="http://schemas.microsoft.com/office/drawing/2014/main" id="{5FC05B6A-BABB-12FB-11CA-B27FA1C551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H"/>
          </a:p>
        </p:txBody>
      </p:sp>
      <p:sp>
        <p:nvSpPr>
          <p:cNvPr id="4" name="Text Placeholder 3">
            <a:extLst>
              <a:ext uri="{FF2B5EF4-FFF2-40B4-BE49-F238E27FC236}">
                <a16:creationId xmlns:a16="http://schemas.microsoft.com/office/drawing/2014/main" id="{30BD3A3D-F9F6-162A-5946-73F9A6A507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A97E306-3B63-F2B1-CE67-3FA44225845D}"/>
              </a:ext>
            </a:extLst>
          </p:cNvPr>
          <p:cNvSpPr>
            <a:spLocks noGrp="1"/>
          </p:cNvSpPr>
          <p:nvPr>
            <p:ph type="dt" sz="half" idx="10"/>
          </p:nvPr>
        </p:nvSpPr>
        <p:spPr/>
        <p:txBody>
          <a:bodyPr/>
          <a:lstStyle/>
          <a:p>
            <a:fld id="{69240F4E-5BD5-C748-BFFD-AC45153B26C7}" type="datetime1">
              <a:rPr lang="de-CH" smtClean="0"/>
              <a:t>16.11.23</a:t>
            </a:fld>
            <a:endParaRPr lang="en-CH"/>
          </a:p>
        </p:txBody>
      </p:sp>
      <p:sp>
        <p:nvSpPr>
          <p:cNvPr id="6" name="Footer Placeholder 5">
            <a:extLst>
              <a:ext uri="{FF2B5EF4-FFF2-40B4-BE49-F238E27FC236}">
                <a16:creationId xmlns:a16="http://schemas.microsoft.com/office/drawing/2014/main" id="{A514F90F-A3DB-A7E9-A14D-87E09B8ED846}"/>
              </a:ext>
            </a:extLst>
          </p:cNvPr>
          <p:cNvSpPr>
            <a:spLocks noGrp="1"/>
          </p:cNvSpPr>
          <p:nvPr>
            <p:ph type="ftr" sz="quarter" idx="11"/>
          </p:nvPr>
        </p:nvSpPr>
        <p:spPr/>
        <p:txBody>
          <a:bodyPr/>
          <a:lstStyle/>
          <a:p>
            <a:r>
              <a:rPr lang="en-GB" dirty="0"/>
              <a:t>Andrea Gaddi / CERN Physics Department</a:t>
            </a:r>
            <a:endParaRPr lang="en-CH"/>
          </a:p>
        </p:txBody>
      </p:sp>
      <p:sp>
        <p:nvSpPr>
          <p:cNvPr id="7" name="Slide Number Placeholder 6">
            <a:extLst>
              <a:ext uri="{FF2B5EF4-FFF2-40B4-BE49-F238E27FC236}">
                <a16:creationId xmlns:a16="http://schemas.microsoft.com/office/drawing/2014/main" id="{E4B365A7-CC2A-9D49-F1D2-1C9A1ED7B69D}"/>
              </a:ext>
            </a:extLst>
          </p:cNvPr>
          <p:cNvSpPr>
            <a:spLocks noGrp="1"/>
          </p:cNvSpPr>
          <p:nvPr>
            <p:ph type="sldNum" sz="quarter" idx="12"/>
          </p:nvPr>
        </p:nvSpPr>
        <p:spPr/>
        <p:txBody>
          <a:bodyPr/>
          <a:lstStyle/>
          <a:p>
            <a:fld id="{B9FF726D-3673-8741-B89D-51AF201607FE}" type="slidenum">
              <a:rPr lang="en-CH" smtClean="0"/>
              <a:t>‹#›</a:t>
            </a:fld>
            <a:endParaRPr lang="en-CH"/>
          </a:p>
        </p:txBody>
      </p:sp>
    </p:spTree>
    <p:extLst>
      <p:ext uri="{BB962C8B-B14F-4D97-AF65-F5344CB8AC3E}">
        <p14:creationId xmlns:p14="http://schemas.microsoft.com/office/powerpoint/2010/main" val="3850228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3AAA36-39D9-E639-76CB-7271C4B644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AD6A3961-84D2-E79A-90AB-5D25961B29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55ABEEB9-4629-8B9E-5800-D8D17AADF9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65B1B0-5718-A345-B68C-84D2EDD56B38}" type="datetime1">
              <a:rPr lang="de-CH" smtClean="0"/>
              <a:t>16.11.23</a:t>
            </a:fld>
            <a:endParaRPr lang="en-CH"/>
          </a:p>
        </p:txBody>
      </p:sp>
      <p:sp>
        <p:nvSpPr>
          <p:cNvPr id="5" name="Footer Placeholder 4">
            <a:extLst>
              <a:ext uri="{FF2B5EF4-FFF2-40B4-BE49-F238E27FC236}">
                <a16:creationId xmlns:a16="http://schemas.microsoft.com/office/drawing/2014/main" id="{F6232CC1-ABBC-FA82-2DC0-E35B856374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a:t>Andrea Gaddi / CERN Physics Department</a:t>
            </a:r>
            <a:endParaRPr lang="en-CH"/>
          </a:p>
        </p:txBody>
      </p:sp>
      <p:sp>
        <p:nvSpPr>
          <p:cNvPr id="6" name="Slide Number Placeholder 5">
            <a:extLst>
              <a:ext uri="{FF2B5EF4-FFF2-40B4-BE49-F238E27FC236}">
                <a16:creationId xmlns:a16="http://schemas.microsoft.com/office/drawing/2014/main" id="{2D212E32-1718-6659-9F01-BBE92C2699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FF726D-3673-8741-B89D-51AF201607FE}" type="slidenum">
              <a:rPr lang="en-CH" smtClean="0"/>
              <a:t>‹#›</a:t>
            </a:fld>
            <a:endParaRPr lang="en-CH"/>
          </a:p>
        </p:txBody>
      </p:sp>
    </p:spTree>
    <p:extLst>
      <p:ext uri="{BB962C8B-B14F-4D97-AF65-F5344CB8AC3E}">
        <p14:creationId xmlns:p14="http://schemas.microsoft.com/office/powerpoint/2010/main" val="23134805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E63E4-86B5-549A-9371-CFB8C2F9F623}"/>
              </a:ext>
            </a:extLst>
          </p:cNvPr>
          <p:cNvSpPr>
            <a:spLocks noGrp="1"/>
          </p:cNvSpPr>
          <p:nvPr>
            <p:ph type="ctrTitle"/>
          </p:nvPr>
        </p:nvSpPr>
        <p:spPr>
          <a:xfrm>
            <a:off x="830179" y="666044"/>
            <a:ext cx="10792326" cy="4034543"/>
          </a:xfrm>
        </p:spPr>
        <p:txBody>
          <a:bodyPr>
            <a:normAutofit fontScale="90000"/>
          </a:bodyPr>
          <a:lstStyle/>
          <a:p>
            <a:r>
              <a:rPr lang="en-CH" dirty="0"/>
              <a:t>Overview of MDI regions in different e-e colliders and their impact on detector design.</a:t>
            </a:r>
            <a:br>
              <a:rPr lang="en-CH" dirty="0"/>
            </a:br>
            <a:br>
              <a:rPr lang="en-CH" dirty="0"/>
            </a:br>
            <a:r>
              <a:rPr lang="en-CH" sz="4900" i="1" dirty="0"/>
              <a:t>&lt;The art of balancing conflicting requirements&gt;</a:t>
            </a:r>
          </a:p>
        </p:txBody>
      </p:sp>
      <p:sp>
        <p:nvSpPr>
          <p:cNvPr id="3" name="Subtitle 2">
            <a:extLst>
              <a:ext uri="{FF2B5EF4-FFF2-40B4-BE49-F238E27FC236}">
                <a16:creationId xmlns:a16="http://schemas.microsoft.com/office/drawing/2014/main" id="{42FFAB1E-AA8B-DE9E-2EAB-687392AD7303}"/>
              </a:ext>
            </a:extLst>
          </p:cNvPr>
          <p:cNvSpPr>
            <a:spLocks noGrp="1"/>
          </p:cNvSpPr>
          <p:nvPr>
            <p:ph type="subTitle" idx="1"/>
          </p:nvPr>
        </p:nvSpPr>
        <p:spPr>
          <a:xfrm>
            <a:off x="1524000" y="4700588"/>
            <a:ext cx="9144000" cy="1655762"/>
          </a:xfrm>
        </p:spPr>
        <p:txBody>
          <a:bodyPr/>
          <a:lstStyle/>
          <a:p>
            <a:endParaRPr lang="en-CH"/>
          </a:p>
          <a:p>
            <a:r>
              <a:rPr lang="en-CH"/>
              <a:t>FCC-ee MDI Workshop at INFN/Frascati</a:t>
            </a:r>
          </a:p>
        </p:txBody>
      </p:sp>
      <p:sp>
        <p:nvSpPr>
          <p:cNvPr id="4" name="Footer Placeholder 3">
            <a:extLst>
              <a:ext uri="{FF2B5EF4-FFF2-40B4-BE49-F238E27FC236}">
                <a16:creationId xmlns:a16="http://schemas.microsoft.com/office/drawing/2014/main" id="{F927CB69-A95F-E7B2-3535-7CAA41F61FC4}"/>
              </a:ext>
            </a:extLst>
          </p:cNvPr>
          <p:cNvSpPr>
            <a:spLocks noGrp="1"/>
          </p:cNvSpPr>
          <p:nvPr>
            <p:ph type="ftr" sz="quarter" idx="11"/>
          </p:nvPr>
        </p:nvSpPr>
        <p:spPr/>
        <p:txBody>
          <a:bodyPr/>
          <a:lstStyle/>
          <a:p>
            <a:r>
              <a:rPr lang="en-GB" dirty="0"/>
              <a:t>Andrea Gaddi / CERN Physics Department</a:t>
            </a:r>
            <a:endParaRPr lang="en-CH"/>
          </a:p>
        </p:txBody>
      </p:sp>
      <p:sp>
        <p:nvSpPr>
          <p:cNvPr id="5" name="Slide Number Placeholder 4">
            <a:extLst>
              <a:ext uri="{FF2B5EF4-FFF2-40B4-BE49-F238E27FC236}">
                <a16:creationId xmlns:a16="http://schemas.microsoft.com/office/drawing/2014/main" id="{CF8DAB96-AA62-984A-99FA-29227B35000A}"/>
              </a:ext>
            </a:extLst>
          </p:cNvPr>
          <p:cNvSpPr>
            <a:spLocks noGrp="1"/>
          </p:cNvSpPr>
          <p:nvPr>
            <p:ph type="sldNum" sz="quarter" idx="12"/>
          </p:nvPr>
        </p:nvSpPr>
        <p:spPr/>
        <p:txBody>
          <a:bodyPr/>
          <a:lstStyle/>
          <a:p>
            <a:fld id="{B9FF726D-3673-8741-B89D-51AF201607FE}" type="slidenum">
              <a:rPr lang="en-CH" smtClean="0"/>
              <a:t>1</a:t>
            </a:fld>
            <a:endParaRPr lang="en-CH"/>
          </a:p>
        </p:txBody>
      </p:sp>
    </p:spTree>
    <p:extLst>
      <p:ext uri="{BB962C8B-B14F-4D97-AF65-F5344CB8AC3E}">
        <p14:creationId xmlns:p14="http://schemas.microsoft.com/office/powerpoint/2010/main" val="417808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2B58D-86E6-1152-260D-7B18FC23F62C}"/>
              </a:ext>
            </a:extLst>
          </p:cNvPr>
          <p:cNvSpPr>
            <a:spLocks noGrp="1"/>
          </p:cNvSpPr>
          <p:nvPr>
            <p:ph type="title"/>
          </p:nvPr>
        </p:nvSpPr>
        <p:spPr>
          <a:xfrm>
            <a:off x="2762807" y="-273165"/>
            <a:ext cx="6666386" cy="1325563"/>
          </a:xfrm>
        </p:spPr>
        <p:txBody>
          <a:bodyPr/>
          <a:lstStyle/>
          <a:p>
            <a:pPr algn="ctr"/>
            <a:r>
              <a:rPr lang="en-GB" dirty="0"/>
              <a:t>Detector opening (II)</a:t>
            </a:r>
          </a:p>
        </p:txBody>
      </p:sp>
      <p:pic>
        <p:nvPicPr>
          <p:cNvPr id="23" name="Picture 22" descr="A diagram of a building&#10;&#10;Description automatically generated">
            <a:extLst>
              <a:ext uri="{FF2B5EF4-FFF2-40B4-BE49-F238E27FC236}">
                <a16:creationId xmlns:a16="http://schemas.microsoft.com/office/drawing/2014/main" id="{A7E7B5DB-874B-7A3C-A2BA-C8E7FDE52168}"/>
              </a:ext>
            </a:extLst>
          </p:cNvPr>
          <p:cNvPicPr>
            <a:picLocks noChangeAspect="1"/>
          </p:cNvPicPr>
          <p:nvPr/>
        </p:nvPicPr>
        <p:blipFill>
          <a:blip r:embed="rId2"/>
          <a:stretch>
            <a:fillRect/>
          </a:stretch>
        </p:blipFill>
        <p:spPr>
          <a:xfrm>
            <a:off x="6341954" y="1052398"/>
            <a:ext cx="5850046" cy="3655387"/>
          </a:xfrm>
          <a:prstGeom prst="rect">
            <a:avLst/>
          </a:prstGeom>
        </p:spPr>
      </p:pic>
      <p:pic>
        <p:nvPicPr>
          <p:cNvPr id="25" name="Picture 24" descr="A diagram of a building&#10;&#10;Description automatically generated with medium confidence">
            <a:extLst>
              <a:ext uri="{FF2B5EF4-FFF2-40B4-BE49-F238E27FC236}">
                <a16:creationId xmlns:a16="http://schemas.microsoft.com/office/drawing/2014/main" id="{4E94F53B-EEF1-BB09-947D-2BE016684BEE}"/>
              </a:ext>
            </a:extLst>
          </p:cNvPr>
          <p:cNvPicPr>
            <a:picLocks noChangeAspect="1"/>
          </p:cNvPicPr>
          <p:nvPr/>
        </p:nvPicPr>
        <p:blipFill>
          <a:blip r:embed="rId3"/>
          <a:stretch>
            <a:fillRect/>
          </a:stretch>
        </p:blipFill>
        <p:spPr>
          <a:xfrm>
            <a:off x="0" y="1052398"/>
            <a:ext cx="5850044" cy="3655387"/>
          </a:xfrm>
          <a:prstGeom prst="rect">
            <a:avLst/>
          </a:prstGeom>
        </p:spPr>
      </p:pic>
      <p:sp>
        <p:nvSpPr>
          <p:cNvPr id="26" name="TextBox 25">
            <a:extLst>
              <a:ext uri="{FF2B5EF4-FFF2-40B4-BE49-F238E27FC236}">
                <a16:creationId xmlns:a16="http://schemas.microsoft.com/office/drawing/2014/main" id="{73C3EE73-B550-EDB8-64C3-B08B1FC6154B}"/>
              </a:ext>
            </a:extLst>
          </p:cNvPr>
          <p:cNvSpPr txBox="1"/>
          <p:nvPr/>
        </p:nvSpPr>
        <p:spPr>
          <a:xfrm>
            <a:off x="876300" y="4707785"/>
            <a:ext cx="301686" cy="369332"/>
          </a:xfrm>
          <a:prstGeom prst="rect">
            <a:avLst/>
          </a:prstGeom>
          <a:noFill/>
          <a:ln>
            <a:solidFill>
              <a:schemeClr val="accent1">
                <a:shade val="15000"/>
              </a:schemeClr>
            </a:solidFill>
          </a:ln>
        </p:spPr>
        <p:txBody>
          <a:bodyPr wrap="square" rtlCol="0">
            <a:spAutoFit/>
          </a:bodyPr>
          <a:lstStyle/>
          <a:p>
            <a:r>
              <a:rPr lang="en-GB" dirty="0"/>
              <a:t>1</a:t>
            </a:r>
          </a:p>
        </p:txBody>
      </p:sp>
      <p:sp>
        <p:nvSpPr>
          <p:cNvPr id="27" name="TextBox 26">
            <a:extLst>
              <a:ext uri="{FF2B5EF4-FFF2-40B4-BE49-F238E27FC236}">
                <a16:creationId xmlns:a16="http://schemas.microsoft.com/office/drawing/2014/main" id="{1A123B1C-5438-A5A3-AE50-30A4A0720508}"/>
              </a:ext>
            </a:extLst>
          </p:cNvPr>
          <p:cNvSpPr txBox="1"/>
          <p:nvPr/>
        </p:nvSpPr>
        <p:spPr>
          <a:xfrm>
            <a:off x="4156014" y="4708817"/>
            <a:ext cx="301686" cy="369332"/>
          </a:xfrm>
          <a:prstGeom prst="rect">
            <a:avLst/>
          </a:prstGeom>
          <a:noFill/>
          <a:ln>
            <a:solidFill>
              <a:schemeClr val="accent1">
                <a:shade val="15000"/>
              </a:schemeClr>
            </a:solidFill>
          </a:ln>
        </p:spPr>
        <p:txBody>
          <a:bodyPr wrap="square" rtlCol="0">
            <a:spAutoFit/>
          </a:bodyPr>
          <a:lstStyle/>
          <a:p>
            <a:r>
              <a:rPr lang="en-GB" dirty="0"/>
              <a:t>2</a:t>
            </a:r>
          </a:p>
        </p:txBody>
      </p:sp>
      <p:sp>
        <p:nvSpPr>
          <p:cNvPr id="28" name="TextBox 27">
            <a:extLst>
              <a:ext uri="{FF2B5EF4-FFF2-40B4-BE49-F238E27FC236}">
                <a16:creationId xmlns:a16="http://schemas.microsoft.com/office/drawing/2014/main" id="{FF11C984-1DD5-3715-A9C7-D1CB3BA2BDFF}"/>
              </a:ext>
            </a:extLst>
          </p:cNvPr>
          <p:cNvSpPr txBox="1"/>
          <p:nvPr/>
        </p:nvSpPr>
        <p:spPr>
          <a:xfrm>
            <a:off x="7315200" y="4707785"/>
            <a:ext cx="301686" cy="369332"/>
          </a:xfrm>
          <a:prstGeom prst="rect">
            <a:avLst/>
          </a:prstGeom>
          <a:noFill/>
          <a:ln>
            <a:solidFill>
              <a:schemeClr val="accent1">
                <a:shade val="15000"/>
              </a:schemeClr>
            </a:solidFill>
          </a:ln>
        </p:spPr>
        <p:txBody>
          <a:bodyPr wrap="square" rtlCol="0">
            <a:spAutoFit/>
          </a:bodyPr>
          <a:lstStyle/>
          <a:p>
            <a:r>
              <a:rPr lang="en-GB" dirty="0"/>
              <a:t>3</a:t>
            </a:r>
          </a:p>
        </p:txBody>
      </p:sp>
      <p:sp>
        <p:nvSpPr>
          <p:cNvPr id="29" name="TextBox 28">
            <a:extLst>
              <a:ext uri="{FF2B5EF4-FFF2-40B4-BE49-F238E27FC236}">
                <a16:creationId xmlns:a16="http://schemas.microsoft.com/office/drawing/2014/main" id="{1B415147-5621-F66C-E959-D892666C0BF6}"/>
              </a:ext>
            </a:extLst>
          </p:cNvPr>
          <p:cNvSpPr txBox="1"/>
          <p:nvPr/>
        </p:nvSpPr>
        <p:spPr>
          <a:xfrm>
            <a:off x="10134600" y="4707785"/>
            <a:ext cx="301686" cy="369332"/>
          </a:xfrm>
          <a:prstGeom prst="rect">
            <a:avLst/>
          </a:prstGeom>
          <a:noFill/>
          <a:ln>
            <a:solidFill>
              <a:schemeClr val="accent1">
                <a:shade val="15000"/>
              </a:schemeClr>
            </a:solidFill>
          </a:ln>
        </p:spPr>
        <p:txBody>
          <a:bodyPr wrap="square" rtlCol="0">
            <a:spAutoFit/>
          </a:bodyPr>
          <a:lstStyle/>
          <a:p>
            <a:r>
              <a:rPr lang="en-GB" dirty="0"/>
              <a:t>4</a:t>
            </a:r>
          </a:p>
        </p:txBody>
      </p:sp>
      <p:sp>
        <p:nvSpPr>
          <p:cNvPr id="30" name="TextBox 29">
            <a:extLst>
              <a:ext uri="{FF2B5EF4-FFF2-40B4-BE49-F238E27FC236}">
                <a16:creationId xmlns:a16="http://schemas.microsoft.com/office/drawing/2014/main" id="{0A46419D-F04D-C575-28A2-2CEA896FD11E}"/>
              </a:ext>
            </a:extLst>
          </p:cNvPr>
          <p:cNvSpPr txBox="1"/>
          <p:nvPr/>
        </p:nvSpPr>
        <p:spPr>
          <a:xfrm>
            <a:off x="723900" y="5511800"/>
            <a:ext cx="1658274" cy="369332"/>
          </a:xfrm>
          <a:prstGeom prst="rect">
            <a:avLst/>
          </a:prstGeom>
          <a:noFill/>
        </p:spPr>
        <p:txBody>
          <a:bodyPr wrap="none" rtlCol="0">
            <a:spAutoFit/>
          </a:bodyPr>
          <a:lstStyle/>
          <a:p>
            <a:r>
              <a:rPr lang="en-GB" dirty="0"/>
              <a:t>Detector closed</a:t>
            </a:r>
          </a:p>
        </p:txBody>
      </p:sp>
      <p:sp>
        <p:nvSpPr>
          <p:cNvPr id="31" name="TextBox 30">
            <a:extLst>
              <a:ext uri="{FF2B5EF4-FFF2-40B4-BE49-F238E27FC236}">
                <a16:creationId xmlns:a16="http://schemas.microsoft.com/office/drawing/2014/main" id="{4E5106E8-842F-F6F6-DCCB-5E8C76B8882C}"/>
              </a:ext>
            </a:extLst>
          </p:cNvPr>
          <p:cNvSpPr txBox="1"/>
          <p:nvPr/>
        </p:nvSpPr>
        <p:spPr>
          <a:xfrm>
            <a:off x="3568700" y="5384800"/>
            <a:ext cx="2882900" cy="1200329"/>
          </a:xfrm>
          <a:prstGeom prst="rect">
            <a:avLst/>
          </a:prstGeom>
          <a:noFill/>
        </p:spPr>
        <p:txBody>
          <a:bodyPr wrap="square" rtlCol="0">
            <a:spAutoFit/>
          </a:bodyPr>
          <a:lstStyle/>
          <a:p>
            <a:r>
              <a:rPr lang="en-GB" dirty="0"/>
              <a:t>Detector Endcap opened to access the double vacuum valve on the beam-pipe after the FF magnets </a:t>
            </a:r>
          </a:p>
        </p:txBody>
      </p:sp>
      <p:sp>
        <p:nvSpPr>
          <p:cNvPr id="32" name="TextBox 31">
            <a:extLst>
              <a:ext uri="{FF2B5EF4-FFF2-40B4-BE49-F238E27FC236}">
                <a16:creationId xmlns:a16="http://schemas.microsoft.com/office/drawing/2014/main" id="{38F5B668-439D-D5B8-9777-56C6226F172F}"/>
              </a:ext>
            </a:extLst>
          </p:cNvPr>
          <p:cNvSpPr txBox="1"/>
          <p:nvPr/>
        </p:nvSpPr>
        <p:spPr>
          <a:xfrm>
            <a:off x="6858001" y="5511800"/>
            <a:ext cx="2311400" cy="646331"/>
          </a:xfrm>
          <a:prstGeom prst="rect">
            <a:avLst/>
          </a:prstGeom>
          <a:noFill/>
        </p:spPr>
        <p:txBody>
          <a:bodyPr wrap="square" rtlCol="0">
            <a:spAutoFit/>
          </a:bodyPr>
          <a:lstStyle/>
          <a:p>
            <a:r>
              <a:rPr lang="en-GB" dirty="0"/>
              <a:t>FF removed, access to the Inner Tracker</a:t>
            </a:r>
          </a:p>
        </p:txBody>
      </p:sp>
      <p:sp>
        <p:nvSpPr>
          <p:cNvPr id="33" name="TextBox 32">
            <a:extLst>
              <a:ext uri="{FF2B5EF4-FFF2-40B4-BE49-F238E27FC236}">
                <a16:creationId xmlns:a16="http://schemas.microsoft.com/office/drawing/2014/main" id="{6578BF85-6663-6495-F616-D43739F7BE3D}"/>
              </a:ext>
            </a:extLst>
          </p:cNvPr>
          <p:cNvSpPr txBox="1"/>
          <p:nvPr/>
        </p:nvSpPr>
        <p:spPr>
          <a:xfrm>
            <a:off x="9429193" y="5384800"/>
            <a:ext cx="2572307" cy="923330"/>
          </a:xfrm>
          <a:prstGeom prst="rect">
            <a:avLst/>
          </a:prstGeom>
          <a:noFill/>
        </p:spPr>
        <p:txBody>
          <a:bodyPr wrap="square" rtlCol="0">
            <a:spAutoFit/>
          </a:bodyPr>
          <a:lstStyle/>
          <a:p>
            <a:r>
              <a:rPr lang="en-GB" dirty="0"/>
              <a:t>IT, Vertex &amp; Beam-pipe removed.</a:t>
            </a:r>
          </a:p>
          <a:p>
            <a:r>
              <a:rPr lang="en-GB" dirty="0"/>
              <a:t>Same process for OT.</a:t>
            </a:r>
          </a:p>
        </p:txBody>
      </p:sp>
      <p:cxnSp>
        <p:nvCxnSpPr>
          <p:cNvPr id="35" name="Straight Arrow Connector 34">
            <a:extLst>
              <a:ext uri="{FF2B5EF4-FFF2-40B4-BE49-F238E27FC236}">
                <a16:creationId xmlns:a16="http://schemas.microsoft.com/office/drawing/2014/main" id="{C4C1FEBB-9270-9215-6348-AA6F62D2B049}"/>
              </a:ext>
            </a:extLst>
          </p:cNvPr>
          <p:cNvCxnSpPr/>
          <p:nvPr/>
        </p:nvCxnSpPr>
        <p:spPr>
          <a:xfrm>
            <a:off x="876300" y="1905000"/>
            <a:ext cx="0" cy="7477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D4F9B9E-D9A6-D783-22C9-8B08D3B75094}"/>
              </a:ext>
            </a:extLst>
          </p:cNvPr>
          <p:cNvSpPr txBox="1"/>
          <p:nvPr/>
        </p:nvSpPr>
        <p:spPr>
          <a:xfrm>
            <a:off x="44459" y="976868"/>
            <a:ext cx="1358882" cy="923330"/>
          </a:xfrm>
          <a:prstGeom prst="rect">
            <a:avLst/>
          </a:prstGeom>
          <a:noFill/>
        </p:spPr>
        <p:txBody>
          <a:bodyPr wrap="square" rtlCol="0">
            <a:spAutoFit/>
          </a:bodyPr>
          <a:lstStyle/>
          <a:p>
            <a:pPr algn="ctr"/>
            <a:r>
              <a:rPr lang="en-GB" dirty="0"/>
              <a:t>Diameter of</a:t>
            </a:r>
          </a:p>
          <a:p>
            <a:pPr algn="ctr"/>
            <a:r>
              <a:rPr lang="en-GB" dirty="0"/>
              <a:t>machine elements!</a:t>
            </a:r>
          </a:p>
        </p:txBody>
      </p:sp>
      <p:sp>
        <p:nvSpPr>
          <p:cNvPr id="37" name="Rectangle 36">
            <a:extLst>
              <a:ext uri="{FF2B5EF4-FFF2-40B4-BE49-F238E27FC236}">
                <a16:creationId xmlns:a16="http://schemas.microsoft.com/office/drawing/2014/main" id="{BAEA2FE4-A697-4073-CD5F-ED34E932D1A5}"/>
              </a:ext>
            </a:extLst>
          </p:cNvPr>
          <p:cNvSpPr/>
          <p:nvPr/>
        </p:nvSpPr>
        <p:spPr>
          <a:xfrm>
            <a:off x="520700" y="2652743"/>
            <a:ext cx="882641" cy="344457"/>
          </a:xfrm>
          <a:prstGeom prst="rect">
            <a:avLst/>
          </a:prstGeom>
          <a:noFill/>
          <a:ln w="254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TextBox 37">
            <a:extLst>
              <a:ext uri="{FF2B5EF4-FFF2-40B4-BE49-F238E27FC236}">
                <a16:creationId xmlns:a16="http://schemas.microsoft.com/office/drawing/2014/main" id="{5789D9F6-1A08-542B-9AEA-2D1C989F2039}"/>
              </a:ext>
            </a:extLst>
          </p:cNvPr>
          <p:cNvSpPr txBox="1"/>
          <p:nvPr/>
        </p:nvSpPr>
        <p:spPr>
          <a:xfrm>
            <a:off x="4003614" y="2094205"/>
            <a:ext cx="1113510" cy="369332"/>
          </a:xfrm>
          <a:prstGeom prst="rect">
            <a:avLst/>
          </a:prstGeom>
          <a:noFill/>
        </p:spPr>
        <p:txBody>
          <a:bodyPr wrap="none" rtlCol="0">
            <a:spAutoFit/>
          </a:bodyPr>
          <a:lstStyle/>
          <a:p>
            <a:r>
              <a:rPr lang="en-GB" dirty="0"/>
              <a:t>6m stroke</a:t>
            </a:r>
          </a:p>
        </p:txBody>
      </p:sp>
    </p:spTree>
    <p:extLst>
      <p:ext uri="{BB962C8B-B14F-4D97-AF65-F5344CB8AC3E}">
        <p14:creationId xmlns:p14="http://schemas.microsoft.com/office/powerpoint/2010/main" val="154005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p:bldP spid="31" grpId="0"/>
      <p:bldP spid="32" grpId="0"/>
      <p:bldP spid="33" grpId="0"/>
      <p:bldP spid="36" grpId="0"/>
      <p:bldP spid="37" grpId="0" animBg="1"/>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EA2A3-1919-BD0E-A133-51A5D9EB7BF8}"/>
              </a:ext>
            </a:extLst>
          </p:cNvPr>
          <p:cNvSpPr>
            <a:spLocks noGrp="1"/>
          </p:cNvSpPr>
          <p:nvPr>
            <p:ph type="title"/>
          </p:nvPr>
        </p:nvSpPr>
        <p:spPr>
          <a:xfrm>
            <a:off x="838200" y="136525"/>
            <a:ext cx="10515600" cy="1325563"/>
          </a:xfrm>
        </p:spPr>
        <p:txBody>
          <a:bodyPr/>
          <a:lstStyle/>
          <a:p>
            <a:r>
              <a:rPr lang="en-CH" dirty="0"/>
              <a:t>General issues for e-e detectors’ MDI (II)</a:t>
            </a:r>
          </a:p>
        </p:txBody>
      </p:sp>
      <p:sp>
        <p:nvSpPr>
          <p:cNvPr id="3" name="Content Placeholder 2">
            <a:extLst>
              <a:ext uri="{FF2B5EF4-FFF2-40B4-BE49-F238E27FC236}">
                <a16:creationId xmlns:a16="http://schemas.microsoft.com/office/drawing/2014/main" id="{E7DD37A7-7688-D1A0-703C-21FBE4E02209}"/>
              </a:ext>
            </a:extLst>
          </p:cNvPr>
          <p:cNvSpPr>
            <a:spLocks noGrp="1"/>
          </p:cNvSpPr>
          <p:nvPr>
            <p:ph idx="1"/>
          </p:nvPr>
        </p:nvSpPr>
        <p:spPr>
          <a:xfrm>
            <a:off x="529389" y="1299411"/>
            <a:ext cx="11213432" cy="4877552"/>
          </a:xfrm>
        </p:spPr>
        <p:txBody>
          <a:bodyPr>
            <a:noAutofit/>
          </a:bodyPr>
          <a:lstStyle/>
          <a:p>
            <a:r>
              <a:rPr lang="en-US" sz="2000" b="1" dirty="0">
                <a:effectLst/>
                <a:latin typeface="Times New Roman" panose="02020603050405020304" pitchFamily="18" charset="0"/>
                <a:ea typeface="MS Mincho" panose="02020609040205080304" pitchFamily="49" charset="-128"/>
              </a:rPr>
              <a:t>Alignment. </a:t>
            </a:r>
            <a:endParaRPr lang="en-CH" sz="2000" b="1" dirty="0">
              <a:effectLst/>
              <a:latin typeface="Times New Roman" panose="02020603050405020304" pitchFamily="18" charset="0"/>
              <a:ea typeface="MS Mincho" panose="02020609040205080304" pitchFamily="49" charset="-128"/>
            </a:endParaRPr>
          </a:p>
          <a:p>
            <a:pPr marL="457200"/>
            <a:r>
              <a:rPr lang="en-GB" sz="2000" dirty="0">
                <a:effectLst/>
                <a:latin typeface="Times New Roman" panose="02020603050405020304" pitchFamily="18" charset="0"/>
                <a:ea typeface="MS Mincho" panose="02020609040205080304" pitchFamily="49" charset="-128"/>
              </a:rPr>
              <a:t>During construction and following any maintenance activity, the machine elements have to be (re)-aligned between them and with the detector.</a:t>
            </a:r>
          </a:p>
          <a:p>
            <a:pPr marL="457200"/>
            <a:r>
              <a:rPr lang="en-GB" sz="2000" dirty="0">
                <a:effectLst/>
                <a:latin typeface="Times New Roman" panose="02020603050405020304" pitchFamily="18" charset="0"/>
                <a:ea typeface="MS Mincho" panose="02020609040205080304" pitchFamily="49" charset="-128"/>
              </a:rPr>
              <a:t>A good target is to re-align</a:t>
            </a:r>
            <a:r>
              <a:rPr lang="en-GB" sz="2000" dirty="0">
                <a:latin typeface="Times New Roman" panose="02020603050405020304" pitchFamily="18" charset="0"/>
                <a:ea typeface="MS Mincho" panose="02020609040205080304" pitchFamily="49" charset="-128"/>
              </a:rPr>
              <a:t> the FF and the detector </a:t>
            </a:r>
            <a:r>
              <a:rPr lang="en-GB" sz="2000" u="sng" dirty="0">
                <a:latin typeface="Times New Roman" panose="02020603050405020304" pitchFamily="18" charset="0"/>
                <a:ea typeface="MS Mincho" panose="02020609040205080304" pitchFamily="49" charset="-128"/>
              </a:rPr>
              <a:t>within few millimetres</a:t>
            </a:r>
            <a:r>
              <a:rPr lang="en-GB" sz="2000" dirty="0">
                <a:latin typeface="Times New Roman" panose="02020603050405020304" pitchFamily="18" charset="0"/>
                <a:ea typeface="MS Mincho" panose="02020609040205080304" pitchFamily="49" charset="-128"/>
              </a:rPr>
              <a:t>, using fiducials located on easily visible surfaces to check the position of every component. This activity can be done by a survey team equipped with standard tools (theodolite, laser meter, …).</a:t>
            </a:r>
            <a:endParaRPr lang="en-GB" sz="2000" dirty="0">
              <a:effectLst/>
              <a:latin typeface="Times New Roman" panose="02020603050405020304" pitchFamily="18" charset="0"/>
              <a:ea typeface="MS Mincho" panose="02020609040205080304" pitchFamily="49" charset="-128"/>
            </a:endParaRPr>
          </a:p>
          <a:p>
            <a:pPr marL="457200"/>
            <a:r>
              <a:rPr lang="en-GB" sz="2000" dirty="0">
                <a:effectLst/>
                <a:latin typeface="Times New Roman" panose="02020603050405020304" pitchFamily="18" charset="0"/>
                <a:ea typeface="MS Mincho" panose="02020609040205080304" pitchFamily="49" charset="-128"/>
              </a:rPr>
              <a:t>When the detector is closed and its magnet is powered on, mechanical movements occur due to the magnetic forces and an alignment check of the internal parts is usually done via a dedicated system with remote reading. It shall be possible, at this stage, to re-align inner detector and machine parts within few millimetres</a:t>
            </a:r>
            <a:r>
              <a:rPr lang="en-GB" sz="2000" dirty="0">
                <a:latin typeface="Times New Roman" panose="02020603050405020304" pitchFamily="18" charset="0"/>
                <a:ea typeface="MS Mincho" panose="02020609040205080304" pitchFamily="49" charset="-128"/>
              </a:rPr>
              <a:t> via remote actuators.</a:t>
            </a:r>
            <a:endParaRPr lang="en-GB" sz="2000" dirty="0">
              <a:effectLst/>
              <a:latin typeface="Times New Roman" panose="02020603050405020304" pitchFamily="18" charset="0"/>
              <a:ea typeface="MS Mincho" panose="02020609040205080304" pitchFamily="49" charset="-128"/>
            </a:endParaRPr>
          </a:p>
          <a:p>
            <a:pPr marL="457200"/>
            <a:r>
              <a:rPr lang="en-GB" sz="2000" dirty="0">
                <a:effectLst/>
                <a:latin typeface="Times New Roman" panose="02020603050405020304" pitchFamily="18" charset="0"/>
                <a:ea typeface="MS Mincho" panose="02020609040205080304" pitchFamily="49" charset="-128"/>
              </a:rPr>
              <a:t>Finally, with the beam-on during the machine commissioning period, a tracks-based alignment is done.</a:t>
            </a:r>
          </a:p>
        </p:txBody>
      </p:sp>
      <p:sp>
        <p:nvSpPr>
          <p:cNvPr id="4" name="Footer Placeholder 3">
            <a:extLst>
              <a:ext uri="{FF2B5EF4-FFF2-40B4-BE49-F238E27FC236}">
                <a16:creationId xmlns:a16="http://schemas.microsoft.com/office/drawing/2014/main" id="{38B60A23-35DC-2BA9-8DB5-53DC87F1E8B8}"/>
              </a:ext>
            </a:extLst>
          </p:cNvPr>
          <p:cNvSpPr>
            <a:spLocks noGrp="1"/>
          </p:cNvSpPr>
          <p:nvPr>
            <p:ph type="ftr" sz="quarter" idx="11"/>
          </p:nvPr>
        </p:nvSpPr>
        <p:spPr/>
        <p:txBody>
          <a:bodyPr/>
          <a:lstStyle/>
          <a:p>
            <a:r>
              <a:rPr lang="en-GB" dirty="0"/>
              <a:t>Andrea Gaddi / CERN Physics Department</a:t>
            </a:r>
            <a:endParaRPr lang="en-CH"/>
          </a:p>
        </p:txBody>
      </p:sp>
      <p:sp>
        <p:nvSpPr>
          <p:cNvPr id="5" name="Slide Number Placeholder 4">
            <a:extLst>
              <a:ext uri="{FF2B5EF4-FFF2-40B4-BE49-F238E27FC236}">
                <a16:creationId xmlns:a16="http://schemas.microsoft.com/office/drawing/2014/main" id="{69643E7F-B2EA-BA91-F974-132799DEEDDD}"/>
              </a:ext>
            </a:extLst>
          </p:cNvPr>
          <p:cNvSpPr>
            <a:spLocks noGrp="1"/>
          </p:cNvSpPr>
          <p:nvPr>
            <p:ph type="sldNum" sz="quarter" idx="12"/>
          </p:nvPr>
        </p:nvSpPr>
        <p:spPr/>
        <p:txBody>
          <a:bodyPr/>
          <a:lstStyle/>
          <a:p>
            <a:fld id="{B9FF726D-3673-8741-B89D-51AF201607FE}" type="slidenum">
              <a:rPr lang="en-CH" smtClean="0"/>
              <a:t>11</a:t>
            </a:fld>
            <a:endParaRPr lang="en-CH"/>
          </a:p>
        </p:txBody>
      </p:sp>
    </p:spTree>
    <p:extLst>
      <p:ext uri="{BB962C8B-B14F-4D97-AF65-F5344CB8AC3E}">
        <p14:creationId xmlns:p14="http://schemas.microsoft.com/office/powerpoint/2010/main" val="195366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59DE6E0-B482-462A-1C3D-883604231D5E}"/>
              </a:ext>
            </a:extLst>
          </p:cNvPr>
          <p:cNvSpPr>
            <a:spLocks noGrp="1"/>
          </p:cNvSpPr>
          <p:nvPr>
            <p:ph type="ftr" sz="quarter" idx="11"/>
          </p:nvPr>
        </p:nvSpPr>
        <p:spPr/>
        <p:txBody>
          <a:bodyPr/>
          <a:lstStyle/>
          <a:p>
            <a:r>
              <a:rPr lang="en-GB" dirty="0"/>
              <a:t>Andrea Gaddi / CERN Physics Department</a:t>
            </a:r>
            <a:endParaRPr lang="en-CH"/>
          </a:p>
        </p:txBody>
      </p:sp>
      <p:sp>
        <p:nvSpPr>
          <p:cNvPr id="5" name="Slide Number Placeholder 4">
            <a:extLst>
              <a:ext uri="{FF2B5EF4-FFF2-40B4-BE49-F238E27FC236}">
                <a16:creationId xmlns:a16="http://schemas.microsoft.com/office/drawing/2014/main" id="{17F6918E-A4F7-4069-3153-0184C8E4F456}"/>
              </a:ext>
            </a:extLst>
          </p:cNvPr>
          <p:cNvSpPr>
            <a:spLocks noGrp="1"/>
          </p:cNvSpPr>
          <p:nvPr>
            <p:ph type="sldNum" sz="quarter" idx="12"/>
          </p:nvPr>
        </p:nvSpPr>
        <p:spPr/>
        <p:txBody>
          <a:bodyPr/>
          <a:lstStyle/>
          <a:p>
            <a:fld id="{B9FF726D-3673-8741-B89D-51AF201607FE}" type="slidenum">
              <a:rPr lang="en-CH" smtClean="0"/>
              <a:t>12</a:t>
            </a:fld>
            <a:endParaRPr lang="en-CH"/>
          </a:p>
        </p:txBody>
      </p:sp>
      <p:pic>
        <p:nvPicPr>
          <p:cNvPr id="6" name="Picture 5">
            <a:extLst>
              <a:ext uri="{FF2B5EF4-FFF2-40B4-BE49-F238E27FC236}">
                <a16:creationId xmlns:a16="http://schemas.microsoft.com/office/drawing/2014/main" id="{E3A90E08-E549-CB3C-AF1C-96BD886A809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532"/>
          <a:stretch/>
        </p:blipFill>
        <p:spPr>
          <a:xfrm>
            <a:off x="0" y="1604663"/>
            <a:ext cx="7148696" cy="4751687"/>
          </a:xfrm>
          <a:prstGeom prst="rect">
            <a:avLst/>
          </a:prstGeom>
        </p:spPr>
      </p:pic>
      <p:sp>
        <p:nvSpPr>
          <p:cNvPr id="7" name="TextBox 6">
            <a:extLst>
              <a:ext uri="{FF2B5EF4-FFF2-40B4-BE49-F238E27FC236}">
                <a16:creationId xmlns:a16="http://schemas.microsoft.com/office/drawing/2014/main" id="{A280D17F-B2AE-216E-53EA-91DBBF3845FB}"/>
              </a:ext>
            </a:extLst>
          </p:cNvPr>
          <p:cNvSpPr txBox="1"/>
          <p:nvPr/>
        </p:nvSpPr>
        <p:spPr>
          <a:xfrm>
            <a:off x="0" y="6266118"/>
            <a:ext cx="2817503" cy="307777"/>
          </a:xfrm>
          <a:prstGeom prst="rect">
            <a:avLst/>
          </a:prstGeom>
          <a:noFill/>
        </p:spPr>
        <p:txBody>
          <a:bodyPr wrap="none" rtlCol="0">
            <a:spAutoFit/>
          </a:bodyPr>
          <a:lstStyle/>
          <a:p>
            <a:r>
              <a:rPr lang="en-US" sz="1400" dirty="0"/>
              <a:t>Image by H. van der Graaf  / NIKHEF</a:t>
            </a:r>
          </a:p>
        </p:txBody>
      </p:sp>
      <p:pic>
        <p:nvPicPr>
          <p:cNvPr id="8" name="Picture 7">
            <a:extLst>
              <a:ext uri="{FF2B5EF4-FFF2-40B4-BE49-F238E27FC236}">
                <a16:creationId xmlns:a16="http://schemas.microsoft.com/office/drawing/2014/main" id="{3FC22DA4-E086-7593-4195-691A25C6E7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3747" y="1604663"/>
            <a:ext cx="4668253" cy="3231867"/>
          </a:xfrm>
          <a:prstGeom prst="rect">
            <a:avLst/>
          </a:prstGeom>
        </p:spPr>
      </p:pic>
      <p:sp>
        <p:nvSpPr>
          <p:cNvPr id="9" name="TextBox 8">
            <a:extLst>
              <a:ext uri="{FF2B5EF4-FFF2-40B4-BE49-F238E27FC236}">
                <a16:creationId xmlns:a16="http://schemas.microsoft.com/office/drawing/2014/main" id="{602A74D4-5636-86E2-9BA1-FF4B848BD377}"/>
              </a:ext>
            </a:extLst>
          </p:cNvPr>
          <p:cNvSpPr txBox="1"/>
          <p:nvPr/>
        </p:nvSpPr>
        <p:spPr>
          <a:xfrm>
            <a:off x="7170821" y="5115630"/>
            <a:ext cx="5021179" cy="1200329"/>
          </a:xfrm>
          <a:prstGeom prst="rect">
            <a:avLst/>
          </a:prstGeom>
          <a:noFill/>
        </p:spPr>
        <p:txBody>
          <a:bodyPr wrap="square" rtlCol="0">
            <a:spAutoFit/>
          </a:bodyPr>
          <a:lstStyle/>
          <a:p>
            <a:r>
              <a:rPr lang="en-CH"/>
              <a:t>RASNIK – An optical alignment system with nanometric precision has been originally developed for Atlas muon chambers alignment and position monitoring on 6 degrees of freedom.</a:t>
            </a:r>
          </a:p>
        </p:txBody>
      </p:sp>
      <p:sp>
        <p:nvSpPr>
          <p:cNvPr id="10" name="Title 1">
            <a:extLst>
              <a:ext uri="{FF2B5EF4-FFF2-40B4-BE49-F238E27FC236}">
                <a16:creationId xmlns:a16="http://schemas.microsoft.com/office/drawing/2014/main" id="{D582A797-5105-4EA7-7261-8F256A8C5CD3}"/>
              </a:ext>
            </a:extLst>
          </p:cNvPr>
          <p:cNvSpPr>
            <a:spLocks noGrp="1"/>
          </p:cNvSpPr>
          <p:nvPr>
            <p:ph type="title"/>
          </p:nvPr>
        </p:nvSpPr>
        <p:spPr>
          <a:xfrm>
            <a:off x="0" y="0"/>
            <a:ext cx="10515600" cy="1325563"/>
          </a:xfrm>
        </p:spPr>
        <p:txBody>
          <a:bodyPr/>
          <a:lstStyle/>
          <a:p>
            <a:r>
              <a:rPr lang="en-CH" dirty="0"/>
              <a:t>Study case: precision alignment of CLIC FF</a:t>
            </a:r>
          </a:p>
        </p:txBody>
      </p:sp>
      <p:sp>
        <p:nvSpPr>
          <p:cNvPr id="2" name="TextBox 1">
            <a:extLst>
              <a:ext uri="{FF2B5EF4-FFF2-40B4-BE49-F238E27FC236}">
                <a16:creationId xmlns:a16="http://schemas.microsoft.com/office/drawing/2014/main" id="{E805C990-BB29-C70D-5BA1-982ACF8CE78A}"/>
              </a:ext>
            </a:extLst>
          </p:cNvPr>
          <p:cNvSpPr txBox="1"/>
          <p:nvPr/>
        </p:nvSpPr>
        <p:spPr>
          <a:xfrm>
            <a:off x="5885578" y="2255407"/>
            <a:ext cx="1345881" cy="307777"/>
          </a:xfrm>
          <a:prstGeom prst="rect">
            <a:avLst/>
          </a:prstGeom>
          <a:noFill/>
        </p:spPr>
        <p:txBody>
          <a:bodyPr wrap="none" rtlCol="0">
            <a:spAutoFit/>
          </a:bodyPr>
          <a:lstStyle/>
          <a:p>
            <a:r>
              <a:rPr lang="en-GB" sz="1400" dirty="0"/>
              <a:t>R</a:t>
            </a:r>
            <a:r>
              <a:rPr lang="en-CH" sz="1400"/>
              <a:t>igid spoke (4n)</a:t>
            </a:r>
          </a:p>
        </p:txBody>
      </p:sp>
      <p:sp>
        <p:nvSpPr>
          <p:cNvPr id="3" name="TextBox 2">
            <a:extLst>
              <a:ext uri="{FF2B5EF4-FFF2-40B4-BE49-F238E27FC236}">
                <a16:creationId xmlns:a16="http://schemas.microsoft.com/office/drawing/2014/main" id="{264ED913-1AF6-D7DA-9874-005C8D42325B}"/>
              </a:ext>
            </a:extLst>
          </p:cNvPr>
          <p:cNvSpPr txBox="1"/>
          <p:nvPr/>
        </p:nvSpPr>
        <p:spPr>
          <a:xfrm>
            <a:off x="4635193" y="1157336"/>
            <a:ext cx="1245213" cy="307777"/>
          </a:xfrm>
          <a:prstGeom prst="rect">
            <a:avLst/>
          </a:prstGeom>
          <a:noFill/>
        </p:spPr>
        <p:txBody>
          <a:bodyPr wrap="none" rtlCol="0">
            <a:spAutoFit/>
          </a:bodyPr>
          <a:lstStyle/>
          <a:p>
            <a:r>
              <a:rPr lang="en-GB" sz="1400" dirty="0"/>
              <a:t>O</a:t>
            </a:r>
            <a:r>
              <a:rPr lang="en-CH" sz="1400"/>
              <a:t>ptical link (n)</a:t>
            </a:r>
          </a:p>
        </p:txBody>
      </p:sp>
      <p:sp>
        <p:nvSpPr>
          <p:cNvPr id="11" name="TextBox 10">
            <a:extLst>
              <a:ext uri="{FF2B5EF4-FFF2-40B4-BE49-F238E27FC236}">
                <a16:creationId xmlns:a16="http://schemas.microsoft.com/office/drawing/2014/main" id="{A88CB311-3BCF-4191-400C-27A7252F0557}"/>
              </a:ext>
            </a:extLst>
          </p:cNvPr>
          <p:cNvSpPr txBox="1"/>
          <p:nvPr/>
        </p:nvSpPr>
        <p:spPr>
          <a:xfrm>
            <a:off x="6231467" y="2946400"/>
            <a:ext cx="1306768" cy="307777"/>
          </a:xfrm>
          <a:prstGeom prst="rect">
            <a:avLst/>
          </a:prstGeom>
          <a:noFill/>
        </p:spPr>
        <p:txBody>
          <a:bodyPr wrap="none" rtlCol="0">
            <a:spAutoFit/>
          </a:bodyPr>
          <a:lstStyle/>
          <a:p>
            <a:r>
              <a:rPr lang="en-GB" sz="1400" dirty="0"/>
              <a:t>Fiducial</a:t>
            </a:r>
            <a:r>
              <a:rPr lang="en-CH" sz="1400"/>
              <a:t> ring (4)</a:t>
            </a:r>
          </a:p>
        </p:txBody>
      </p:sp>
      <p:cxnSp>
        <p:nvCxnSpPr>
          <p:cNvPr id="13" name="Straight Arrow Connector 12">
            <a:extLst>
              <a:ext uri="{FF2B5EF4-FFF2-40B4-BE49-F238E27FC236}">
                <a16:creationId xmlns:a16="http://schemas.microsoft.com/office/drawing/2014/main" id="{D61CCED9-F386-5BE2-C94D-ECCC3E448C39}"/>
              </a:ext>
            </a:extLst>
          </p:cNvPr>
          <p:cNvCxnSpPr>
            <a:stCxn id="11" idx="1"/>
          </p:cNvCxnSpPr>
          <p:nvPr/>
        </p:nvCxnSpPr>
        <p:spPr>
          <a:xfrm flipH="1">
            <a:off x="5384800" y="3100289"/>
            <a:ext cx="846667" cy="1203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E9C3292-264B-8134-0660-62BE0F07BEF2}"/>
              </a:ext>
            </a:extLst>
          </p:cNvPr>
          <p:cNvCxnSpPr>
            <a:cxnSpLocks/>
            <a:stCxn id="2" idx="1"/>
          </p:cNvCxnSpPr>
          <p:nvPr/>
        </p:nvCxnSpPr>
        <p:spPr>
          <a:xfrm flipH="1">
            <a:off x="5581650" y="2409296"/>
            <a:ext cx="3039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12466C6-3808-639C-94E0-B148C19BD65A}"/>
              </a:ext>
            </a:extLst>
          </p:cNvPr>
          <p:cNvCxnSpPr>
            <a:cxnSpLocks/>
          </p:cNvCxnSpPr>
          <p:nvPr/>
        </p:nvCxnSpPr>
        <p:spPr>
          <a:xfrm>
            <a:off x="5257799" y="1494895"/>
            <a:ext cx="25401" cy="760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338DB99-368A-52B2-BA48-3750F8A600B8}"/>
              </a:ext>
            </a:extLst>
          </p:cNvPr>
          <p:cNvSpPr txBox="1"/>
          <p:nvPr/>
        </p:nvSpPr>
        <p:spPr>
          <a:xfrm rot="20213908">
            <a:off x="2173280" y="2561722"/>
            <a:ext cx="917687" cy="307777"/>
          </a:xfrm>
          <a:prstGeom prst="rect">
            <a:avLst/>
          </a:prstGeom>
          <a:noFill/>
        </p:spPr>
        <p:txBody>
          <a:bodyPr wrap="none" rtlCol="0">
            <a:spAutoFit/>
          </a:bodyPr>
          <a:lstStyle/>
          <a:p>
            <a:r>
              <a:rPr lang="en-CH" sz="1400"/>
              <a:t>10 meters</a:t>
            </a:r>
          </a:p>
        </p:txBody>
      </p:sp>
    </p:spTree>
    <p:extLst>
      <p:ext uri="{BB962C8B-B14F-4D97-AF65-F5344CB8AC3E}">
        <p14:creationId xmlns:p14="http://schemas.microsoft.com/office/powerpoint/2010/main" val="4161661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EA2A3-1919-BD0E-A133-51A5D9EB7BF8}"/>
              </a:ext>
            </a:extLst>
          </p:cNvPr>
          <p:cNvSpPr>
            <a:spLocks noGrp="1"/>
          </p:cNvSpPr>
          <p:nvPr>
            <p:ph type="title"/>
          </p:nvPr>
        </p:nvSpPr>
        <p:spPr>
          <a:xfrm>
            <a:off x="838200" y="136525"/>
            <a:ext cx="10515600" cy="1325563"/>
          </a:xfrm>
        </p:spPr>
        <p:txBody>
          <a:bodyPr/>
          <a:lstStyle/>
          <a:p>
            <a:r>
              <a:rPr lang="en-CH" dirty="0"/>
              <a:t>General issues for e-e detectors’ MDI (III)</a:t>
            </a:r>
          </a:p>
        </p:txBody>
      </p:sp>
      <p:sp>
        <p:nvSpPr>
          <p:cNvPr id="3" name="Content Placeholder 2">
            <a:extLst>
              <a:ext uri="{FF2B5EF4-FFF2-40B4-BE49-F238E27FC236}">
                <a16:creationId xmlns:a16="http://schemas.microsoft.com/office/drawing/2014/main" id="{E7DD37A7-7688-D1A0-703C-21FBE4E02209}"/>
              </a:ext>
            </a:extLst>
          </p:cNvPr>
          <p:cNvSpPr>
            <a:spLocks noGrp="1"/>
          </p:cNvSpPr>
          <p:nvPr>
            <p:ph idx="1"/>
          </p:nvPr>
        </p:nvSpPr>
        <p:spPr>
          <a:xfrm>
            <a:off x="127322" y="1299411"/>
            <a:ext cx="11945073" cy="4877552"/>
          </a:xfrm>
        </p:spPr>
        <p:txBody>
          <a:bodyPr>
            <a:noAutofit/>
          </a:bodyPr>
          <a:lstStyle/>
          <a:p>
            <a:r>
              <a:rPr lang="en-US" sz="2000" b="1" dirty="0">
                <a:effectLst/>
                <a:latin typeface="Times New Roman" panose="02020603050405020304" pitchFamily="18" charset="0"/>
                <a:ea typeface="MS Mincho" panose="02020609040205080304" pitchFamily="49" charset="-128"/>
              </a:rPr>
              <a:t>Mechanical stability.</a:t>
            </a:r>
          </a:p>
          <a:p>
            <a:r>
              <a:rPr lang="en-US" sz="2000" dirty="0">
                <a:effectLst/>
                <a:latin typeface="Times New Roman" panose="02020603050405020304" pitchFamily="18" charset="0"/>
                <a:ea typeface="MS Mincho" panose="02020609040205080304" pitchFamily="49" charset="-128"/>
              </a:rPr>
              <a:t>The needed mechanical stability of the Final </a:t>
            </a:r>
            <a:r>
              <a:rPr lang="en-US" sz="2000" dirty="0">
                <a:latin typeface="Times New Roman" panose="02020603050405020304" pitchFamily="18" charset="0"/>
                <a:ea typeface="MS Mincho" panose="02020609040205080304" pitchFamily="49" charset="-128"/>
              </a:rPr>
              <a:t>Focus</a:t>
            </a:r>
            <a:r>
              <a:rPr lang="en-US" sz="2000" dirty="0">
                <a:effectLst/>
                <a:latin typeface="Times New Roman" panose="02020603050405020304" pitchFamily="18" charset="0"/>
                <a:ea typeface="MS Mincho" panose="02020609040205080304" pitchFamily="49" charset="-128"/>
              </a:rPr>
              <a:t> is a</a:t>
            </a:r>
            <a:r>
              <a:rPr lang="en-US" sz="2000" dirty="0">
                <a:latin typeface="Times New Roman" panose="02020603050405020304" pitchFamily="18" charset="0"/>
                <a:ea typeface="MS Mincho" panose="02020609040205080304" pitchFamily="49" charset="-128"/>
              </a:rPr>
              <a:t>n important machine parameter that influences the MDI design. It is usually measured as rms</a:t>
            </a:r>
            <a:r>
              <a:rPr lang="en-US" sz="2000" baseline="30000" dirty="0">
                <a:latin typeface="Times New Roman" panose="02020603050405020304" pitchFamily="18" charset="0"/>
                <a:ea typeface="MS Mincho" panose="02020609040205080304" pitchFamily="49" charset="-128"/>
              </a:rPr>
              <a:t>(*)</a:t>
            </a:r>
            <a:r>
              <a:rPr lang="en-US" sz="2000" dirty="0">
                <a:latin typeface="Times New Roman" panose="02020603050405020304" pitchFamily="18" charset="0"/>
                <a:ea typeface="MS Mincho" panose="02020609040205080304" pitchFamily="49" charset="-128"/>
              </a:rPr>
              <a:t> relative displacement of the two opposite FF, integrated over the period between two bunches (</a:t>
            </a:r>
            <a:r>
              <a:rPr lang="en-US" sz="2000" u="sng" dirty="0">
                <a:latin typeface="Times New Roman" panose="02020603050405020304" pitchFamily="18" charset="0"/>
                <a:ea typeface="MS Mincho" panose="02020609040205080304" pitchFamily="49" charset="-128"/>
              </a:rPr>
              <a:t>high frequency stability</a:t>
            </a:r>
            <a:r>
              <a:rPr lang="en-US" sz="2000" dirty="0">
                <a:latin typeface="Times New Roman" panose="02020603050405020304" pitchFamily="18" charset="0"/>
                <a:ea typeface="MS Mincho" panose="02020609040205080304" pitchFamily="49" charset="-128"/>
              </a:rPr>
              <a:t>).</a:t>
            </a:r>
          </a:p>
          <a:p>
            <a:r>
              <a:rPr lang="en-US" sz="2000" dirty="0">
                <a:latin typeface="Times New Roman" panose="02020603050405020304" pitchFamily="18" charset="0"/>
                <a:ea typeface="MS Mincho" panose="02020609040205080304" pitchFamily="49" charset="-128"/>
              </a:rPr>
              <a:t>The </a:t>
            </a:r>
            <a:r>
              <a:rPr lang="en-US" sz="2000" u="sng" dirty="0">
                <a:latin typeface="Times New Roman" panose="02020603050405020304" pitchFamily="18" charset="0"/>
                <a:ea typeface="MS Mincho" panose="02020609040205080304" pitchFamily="49" charset="-128"/>
              </a:rPr>
              <a:t>low frequency stability</a:t>
            </a:r>
            <a:r>
              <a:rPr lang="en-US" sz="2000" dirty="0">
                <a:latin typeface="Times New Roman" panose="02020603050405020304" pitchFamily="18" charset="0"/>
                <a:ea typeface="MS Mincho" panose="02020609040205080304" pitchFamily="49" charset="-128"/>
              </a:rPr>
              <a:t> refers any possible drift from the nominal position of the FF and interleaves with the alignment system of the FF.</a:t>
            </a:r>
          </a:p>
          <a:p>
            <a:r>
              <a:rPr lang="en-US" sz="2000" b="1" dirty="0">
                <a:effectLst/>
                <a:latin typeface="Times New Roman" panose="02020603050405020304" pitchFamily="18" charset="0"/>
                <a:ea typeface="MS Mincho" panose="02020609040205080304" pitchFamily="49" charset="-128"/>
              </a:rPr>
              <a:t>Support of forward instrumentation</a:t>
            </a:r>
            <a:r>
              <a:rPr lang="en-US" sz="2000" b="1" dirty="0">
                <a:latin typeface="Times New Roman" panose="02020603050405020304" pitchFamily="18" charset="0"/>
                <a:ea typeface="MS Mincho" panose="02020609040205080304" pitchFamily="49" charset="-128"/>
              </a:rPr>
              <a:t> / shielding</a:t>
            </a:r>
            <a:endParaRPr lang="en-CH" sz="2000" dirty="0">
              <a:effectLst/>
              <a:latin typeface="Times New Roman" panose="02020603050405020304" pitchFamily="18" charset="0"/>
              <a:ea typeface="MS Mincho" panose="02020609040205080304" pitchFamily="49" charset="-128"/>
            </a:endParaRPr>
          </a:p>
          <a:p>
            <a:r>
              <a:rPr lang="en-US" sz="2000" dirty="0">
                <a:effectLst/>
                <a:latin typeface="Times New Roman" panose="02020603050405020304" pitchFamily="18" charset="0"/>
                <a:ea typeface="MS Mincho" panose="02020609040205080304" pitchFamily="49" charset="-128"/>
              </a:rPr>
              <a:t>As the mechanical stability of the FF elements is a requirement that directly impacts on the machine luminosity, the supporting structure of the FF shall be optimized to achieve the </a:t>
            </a:r>
            <a:r>
              <a:rPr lang="en-US" sz="2000" u="sng" dirty="0">
                <a:effectLst/>
                <a:latin typeface="Times New Roman" panose="02020603050405020304" pitchFamily="18" charset="0"/>
                <a:ea typeface="MS Mincho" panose="02020609040205080304" pitchFamily="49" charset="-128"/>
              </a:rPr>
              <a:t>highest vibration frequency (stiffness)</a:t>
            </a:r>
            <a:r>
              <a:rPr lang="en-US" sz="2000" dirty="0">
                <a:effectLst/>
                <a:latin typeface="Times New Roman" panose="02020603050405020304" pitchFamily="18" charset="0"/>
                <a:ea typeface="MS Mincho" panose="02020609040205080304" pitchFamily="49" charset="-128"/>
              </a:rPr>
              <a:t> and shall rest on a </a:t>
            </a:r>
            <a:r>
              <a:rPr lang="en-US" sz="2000" dirty="0">
                <a:latin typeface="Times New Roman" panose="02020603050405020304" pitchFamily="18" charset="0"/>
                <a:ea typeface="MS Mincho" panose="02020609040205080304" pitchFamily="49" charset="-128"/>
              </a:rPr>
              <a:t>stable and</a:t>
            </a:r>
            <a:r>
              <a:rPr lang="en-US" sz="2000" dirty="0">
                <a:effectLst/>
                <a:latin typeface="Times New Roman" panose="02020603050405020304" pitchFamily="18" charset="0"/>
                <a:ea typeface="MS Mincho" panose="02020609040205080304" pitchFamily="49" charset="-128"/>
              </a:rPr>
              <a:t> massive support.</a:t>
            </a:r>
          </a:p>
          <a:p>
            <a:r>
              <a:rPr lang="en-US" sz="2000" dirty="0">
                <a:effectLst/>
                <a:latin typeface="Times New Roman" panose="02020603050405020304" pitchFamily="18" charset="0"/>
                <a:ea typeface="MS Mincho" panose="02020609040205080304" pitchFamily="49" charset="-128"/>
              </a:rPr>
              <a:t>The background masks or any other IR heavy weight hardware (LumiCal, …) should not be supported from the same support of the final </a:t>
            </a:r>
            <a:r>
              <a:rPr lang="en-US" sz="2000" dirty="0">
                <a:latin typeface="Times New Roman" panose="02020603050405020304" pitchFamily="18" charset="0"/>
                <a:ea typeface="MS Mincho" panose="02020609040205080304" pitchFamily="49" charset="-128"/>
              </a:rPr>
              <a:t>focus magnets, as it would significantly lower the vibration frequency of the latter (see next slide).</a:t>
            </a:r>
          </a:p>
          <a:p>
            <a:endParaRPr lang="en-US" sz="2000" dirty="0">
              <a:effectLst/>
              <a:latin typeface="Times New Roman" panose="02020603050405020304" pitchFamily="18" charset="0"/>
              <a:ea typeface="MS Mincho" panose="02020609040205080304" pitchFamily="49" charset="-128"/>
            </a:endParaRPr>
          </a:p>
          <a:p>
            <a:pPr marL="0" indent="0">
              <a:buNone/>
            </a:pPr>
            <a:r>
              <a:rPr lang="en-CH" sz="2000" dirty="0">
                <a:effectLst/>
                <a:latin typeface="Times New Roman" panose="02020603050405020304" pitchFamily="18" charset="0"/>
                <a:ea typeface="MS Mincho" panose="02020609040205080304" pitchFamily="49" charset="-128"/>
              </a:rPr>
              <a:t>(*) </a:t>
            </a:r>
            <a:r>
              <a:rPr lang="en-CH" sz="2000" i="1" dirty="0">
                <a:effectLst/>
                <a:latin typeface="Times New Roman" panose="02020603050405020304" pitchFamily="18" charset="0"/>
                <a:ea typeface="MS Mincho" panose="02020609040205080304" pitchFamily="49" charset="-128"/>
              </a:rPr>
              <a:t>The rms of a function is the square root of the integral of the squares of the instantaneous values during a cycle</a:t>
            </a:r>
          </a:p>
          <a:p>
            <a:pPr lvl="1"/>
            <a:endParaRPr lang="en-US" sz="2000" dirty="0">
              <a:latin typeface="Times New Roman" panose="02020603050405020304" pitchFamily="18" charset="0"/>
              <a:ea typeface="MS Mincho" panose="02020609040205080304" pitchFamily="49" charset="-128"/>
            </a:endParaRPr>
          </a:p>
        </p:txBody>
      </p:sp>
      <p:sp>
        <p:nvSpPr>
          <p:cNvPr id="4" name="Footer Placeholder 3">
            <a:extLst>
              <a:ext uri="{FF2B5EF4-FFF2-40B4-BE49-F238E27FC236}">
                <a16:creationId xmlns:a16="http://schemas.microsoft.com/office/drawing/2014/main" id="{38B60A23-35DC-2BA9-8DB5-53DC87F1E8B8}"/>
              </a:ext>
            </a:extLst>
          </p:cNvPr>
          <p:cNvSpPr>
            <a:spLocks noGrp="1"/>
          </p:cNvSpPr>
          <p:nvPr>
            <p:ph type="ftr" sz="quarter" idx="11"/>
          </p:nvPr>
        </p:nvSpPr>
        <p:spPr/>
        <p:txBody>
          <a:bodyPr/>
          <a:lstStyle/>
          <a:p>
            <a:r>
              <a:rPr lang="en-GB" dirty="0"/>
              <a:t>Andrea Gaddi / CERN Physics Department</a:t>
            </a:r>
            <a:endParaRPr lang="en-CH"/>
          </a:p>
        </p:txBody>
      </p:sp>
      <p:sp>
        <p:nvSpPr>
          <p:cNvPr id="5" name="Slide Number Placeholder 4">
            <a:extLst>
              <a:ext uri="{FF2B5EF4-FFF2-40B4-BE49-F238E27FC236}">
                <a16:creationId xmlns:a16="http://schemas.microsoft.com/office/drawing/2014/main" id="{69643E7F-B2EA-BA91-F974-132799DEEDDD}"/>
              </a:ext>
            </a:extLst>
          </p:cNvPr>
          <p:cNvSpPr>
            <a:spLocks noGrp="1"/>
          </p:cNvSpPr>
          <p:nvPr>
            <p:ph type="sldNum" sz="quarter" idx="12"/>
          </p:nvPr>
        </p:nvSpPr>
        <p:spPr/>
        <p:txBody>
          <a:bodyPr/>
          <a:lstStyle/>
          <a:p>
            <a:fld id="{B9FF726D-3673-8741-B89D-51AF201607FE}" type="slidenum">
              <a:rPr lang="en-CH" smtClean="0"/>
              <a:t>13</a:t>
            </a:fld>
            <a:endParaRPr lang="en-CH"/>
          </a:p>
        </p:txBody>
      </p:sp>
    </p:spTree>
    <p:extLst>
      <p:ext uri="{BB962C8B-B14F-4D97-AF65-F5344CB8AC3E}">
        <p14:creationId xmlns:p14="http://schemas.microsoft.com/office/powerpoint/2010/main" val="382591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D7FEB-6F7C-BB14-BE10-4CCE77C04195}"/>
              </a:ext>
            </a:extLst>
          </p:cNvPr>
          <p:cNvSpPr>
            <a:spLocks noGrp="1"/>
          </p:cNvSpPr>
          <p:nvPr>
            <p:ph type="title"/>
          </p:nvPr>
        </p:nvSpPr>
        <p:spPr>
          <a:xfrm>
            <a:off x="682623" y="0"/>
            <a:ext cx="10775599" cy="1325563"/>
          </a:xfrm>
        </p:spPr>
        <p:txBody>
          <a:bodyPr>
            <a:normAutofit/>
          </a:bodyPr>
          <a:lstStyle/>
          <a:p>
            <a:r>
              <a:rPr lang="en-CH"/>
              <a:t>CLIC FF design with double supporting tube</a:t>
            </a:r>
          </a:p>
        </p:txBody>
      </p:sp>
      <p:sp>
        <p:nvSpPr>
          <p:cNvPr id="3" name="Footer Placeholder 2">
            <a:extLst>
              <a:ext uri="{FF2B5EF4-FFF2-40B4-BE49-F238E27FC236}">
                <a16:creationId xmlns:a16="http://schemas.microsoft.com/office/drawing/2014/main" id="{C7407F6E-4DAF-90C4-FB81-C9FE59DB16AD}"/>
              </a:ext>
            </a:extLst>
          </p:cNvPr>
          <p:cNvSpPr>
            <a:spLocks noGrp="1"/>
          </p:cNvSpPr>
          <p:nvPr>
            <p:ph type="ftr" sz="quarter" idx="11"/>
          </p:nvPr>
        </p:nvSpPr>
        <p:spPr/>
        <p:txBody>
          <a:bodyPr/>
          <a:lstStyle/>
          <a:p>
            <a:r>
              <a:rPr lang="en-GB" dirty="0"/>
              <a:t>Andrea Gaddi / CERN Physics Department</a:t>
            </a:r>
            <a:endParaRPr lang="en-CH"/>
          </a:p>
        </p:txBody>
      </p:sp>
      <p:sp>
        <p:nvSpPr>
          <p:cNvPr id="4" name="Slide Number Placeholder 3">
            <a:extLst>
              <a:ext uri="{FF2B5EF4-FFF2-40B4-BE49-F238E27FC236}">
                <a16:creationId xmlns:a16="http://schemas.microsoft.com/office/drawing/2014/main" id="{5699243A-0BF5-E6A7-F1B7-597811BBD974}"/>
              </a:ext>
            </a:extLst>
          </p:cNvPr>
          <p:cNvSpPr>
            <a:spLocks noGrp="1"/>
          </p:cNvSpPr>
          <p:nvPr>
            <p:ph type="sldNum" sz="quarter" idx="12"/>
          </p:nvPr>
        </p:nvSpPr>
        <p:spPr/>
        <p:txBody>
          <a:bodyPr/>
          <a:lstStyle/>
          <a:p>
            <a:fld id="{B9FF726D-3673-8741-B89D-51AF201607FE}" type="slidenum">
              <a:rPr lang="en-CH" smtClean="0"/>
              <a:t>14</a:t>
            </a:fld>
            <a:endParaRPr lang="en-CH"/>
          </a:p>
        </p:txBody>
      </p:sp>
      <p:sp>
        <p:nvSpPr>
          <p:cNvPr id="9" name="TextBox 8">
            <a:extLst>
              <a:ext uri="{FF2B5EF4-FFF2-40B4-BE49-F238E27FC236}">
                <a16:creationId xmlns:a16="http://schemas.microsoft.com/office/drawing/2014/main" id="{E185AE28-2C5A-996B-8DCD-E3277A5290DC}"/>
              </a:ext>
            </a:extLst>
          </p:cNvPr>
          <p:cNvSpPr txBox="1"/>
          <p:nvPr/>
        </p:nvSpPr>
        <p:spPr>
          <a:xfrm>
            <a:off x="733778" y="1026479"/>
            <a:ext cx="11648192" cy="400110"/>
          </a:xfrm>
          <a:prstGeom prst="rect">
            <a:avLst/>
          </a:prstGeom>
          <a:noFill/>
        </p:spPr>
        <p:txBody>
          <a:bodyPr wrap="square" rtlCol="0">
            <a:spAutoFit/>
          </a:bodyPr>
          <a:lstStyle/>
          <a:p>
            <a:r>
              <a:rPr lang="en-GB" sz="2000" dirty="0"/>
              <a:t>Two coaxial supporting tubes for FF and </a:t>
            </a:r>
            <a:r>
              <a:rPr lang="en-GB" sz="2000" dirty="0" err="1"/>
              <a:t>LumiCal</a:t>
            </a:r>
            <a:r>
              <a:rPr lang="en-GB" sz="2000" dirty="0"/>
              <a:t>. Both cantilevered from the back of the detector Endcap. </a:t>
            </a:r>
          </a:p>
        </p:txBody>
      </p:sp>
      <p:pic>
        <p:nvPicPr>
          <p:cNvPr id="17" name="Picture 16" descr="A diagram of a machine&#10;&#10;Description automatically generated">
            <a:extLst>
              <a:ext uri="{FF2B5EF4-FFF2-40B4-BE49-F238E27FC236}">
                <a16:creationId xmlns:a16="http://schemas.microsoft.com/office/drawing/2014/main" id="{FD092B2E-0C76-A104-8D10-A41512DF51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81011" y="1360663"/>
            <a:ext cx="7772400" cy="5118982"/>
          </a:xfrm>
          <a:prstGeom prst="rect">
            <a:avLst/>
          </a:prstGeom>
        </p:spPr>
      </p:pic>
      <p:sp>
        <p:nvSpPr>
          <p:cNvPr id="5" name="TextBox 4">
            <a:extLst>
              <a:ext uri="{FF2B5EF4-FFF2-40B4-BE49-F238E27FC236}">
                <a16:creationId xmlns:a16="http://schemas.microsoft.com/office/drawing/2014/main" id="{494B1E36-DEF4-4728-1238-C37DF19B216D}"/>
              </a:ext>
            </a:extLst>
          </p:cNvPr>
          <p:cNvSpPr txBox="1"/>
          <p:nvPr/>
        </p:nvSpPr>
        <p:spPr>
          <a:xfrm>
            <a:off x="9630003" y="6206968"/>
            <a:ext cx="2267416" cy="307777"/>
          </a:xfrm>
          <a:prstGeom prst="rect">
            <a:avLst/>
          </a:prstGeom>
          <a:noFill/>
        </p:spPr>
        <p:txBody>
          <a:bodyPr wrap="none" rtlCol="0">
            <a:spAutoFit/>
          </a:bodyPr>
          <a:lstStyle/>
          <a:p>
            <a:r>
              <a:rPr lang="en-GB" sz="1400" dirty="0"/>
              <a:t>Image b</a:t>
            </a:r>
            <a:r>
              <a:rPr lang="en-CH" sz="1400" dirty="0"/>
              <a:t>y N. Siegrist / CLICdp</a:t>
            </a:r>
          </a:p>
        </p:txBody>
      </p:sp>
    </p:spTree>
    <p:extLst>
      <p:ext uri="{BB962C8B-B14F-4D97-AF65-F5344CB8AC3E}">
        <p14:creationId xmlns:p14="http://schemas.microsoft.com/office/powerpoint/2010/main" val="3759948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D095F-53CF-F084-E60A-AE806667893C}"/>
              </a:ext>
            </a:extLst>
          </p:cNvPr>
          <p:cNvSpPr>
            <a:spLocks noGrp="1"/>
          </p:cNvSpPr>
          <p:nvPr>
            <p:ph type="title"/>
          </p:nvPr>
        </p:nvSpPr>
        <p:spPr>
          <a:xfrm>
            <a:off x="419100" y="18255"/>
            <a:ext cx="10728366" cy="1325563"/>
          </a:xfrm>
        </p:spPr>
        <p:txBody>
          <a:bodyPr>
            <a:normAutofit/>
          </a:bodyPr>
          <a:lstStyle/>
          <a:p>
            <a:r>
              <a:rPr lang="en-CH"/>
              <a:t>CLIC Vertex / Tracker integration (I)</a:t>
            </a:r>
          </a:p>
        </p:txBody>
      </p:sp>
      <p:sp>
        <p:nvSpPr>
          <p:cNvPr id="4" name="Footer Placeholder 3">
            <a:extLst>
              <a:ext uri="{FF2B5EF4-FFF2-40B4-BE49-F238E27FC236}">
                <a16:creationId xmlns:a16="http://schemas.microsoft.com/office/drawing/2014/main" id="{EBEBCE51-3238-8309-2510-07066EF33CD1}"/>
              </a:ext>
            </a:extLst>
          </p:cNvPr>
          <p:cNvSpPr>
            <a:spLocks noGrp="1"/>
          </p:cNvSpPr>
          <p:nvPr>
            <p:ph type="ftr" sz="quarter" idx="11"/>
          </p:nvPr>
        </p:nvSpPr>
        <p:spPr/>
        <p:txBody>
          <a:bodyPr/>
          <a:lstStyle/>
          <a:p>
            <a:r>
              <a:rPr lang="en-GB" dirty="0"/>
              <a:t>Andrea Gaddi / CERN Physics Department</a:t>
            </a:r>
            <a:endParaRPr lang="en-CH"/>
          </a:p>
        </p:txBody>
      </p:sp>
      <p:sp>
        <p:nvSpPr>
          <p:cNvPr id="5" name="Slide Number Placeholder 4">
            <a:extLst>
              <a:ext uri="{FF2B5EF4-FFF2-40B4-BE49-F238E27FC236}">
                <a16:creationId xmlns:a16="http://schemas.microsoft.com/office/drawing/2014/main" id="{C23514C3-EC91-76A2-5512-680EFE1A4AFE}"/>
              </a:ext>
            </a:extLst>
          </p:cNvPr>
          <p:cNvSpPr>
            <a:spLocks noGrp="1"/>
          </p:cNvSpPr>
          <p:nvPr>
            <p:ph type="sldNum" sz="quarter" idx="12"/>
          </p:nvPr>
        </p:nvSpPr>
        <p:spPr/>
        <p:txBody>
          <a:bodyPr/>
          <a:lstStyle/>
          <a:p>
            <a:fld id="{B9FF726D-3673-8741-B89D-51AF201607FE}" type="slidenum">
              <a:rPr lang="en-CH" smtClean="0"/>
              <a:t>15</a:t>
            </a:fld>
            <a:endParaRPr lang="en-CH"/>
          </a:p>
        </p:txBody>
      </p:sp>
      <p:pic>
        <p:nvPicPr>
          <p:cNvPr id="18" name="Content Placeholder 17" descr="A diagram of a stadium&#10;&#10;Description automatically generated">
            <a:extLst>
              <a:ext uri="{FF2B5EF4-FFF2-40B4-BE49-F238E27FC236}">
                <a16:creationId xmlns:a16="http://schemas.microsoft.com/office/drawing/2014/main" id="{8A935A41-3FB7-15B8-ECA1-4B6595DC4F7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998135"/>
            <a:ext cx="7569200" cy="5408188"/>
          </a:xfrm>
        </p:spPr>
      </p:pic>
      <p:sp>
        <p:nvSpPr>
          <p:cNvPr id="19" name="TextBox 18">
            <a:extLst>
              <a:ext uri="{FF2B5EF4-FFF2-40B4-BE49-F238E27FC236}">
                <a16:creationId xmlns:a16="http://schemas.microsoft.com/office/drawing/2014/main" id="{7814F435-F26C-0DB7-1EB6-DC4A3E395DD0}"/>
              </a:ext>
            </a:extLst>
          </p:cNvPr>
          <p:cNvSpPr txBox="1"/>
          <p:nvPr/>
        </p:nvSpPr>
        <p:spPr>
          <a:xfrm>
            <a:off x="100479" y="6202461"/>
            <a:ext cx="1170641" cy="307777"/>
          </a:xfrm>
          <a:prstGeom prst="rect">
            <a:avLst/>
          </a:prstGeom>
          <a:noFill/>
        </p:spPr>
        <p:txBody>
          <a:bodyPr wrap="none" rtlCol="0">
            <a:spAutoFit/>
          </a:bodyPr>
          <a:lstStyle/>
          <a:p>
            <a:r>
              <a:rPr lang="en-CH" sz="1400"/>
              <a:t>CLICdp image</a:t>
            </a:r>
          </a:p>
        </p:txBody>
      </p:sp>
      <p:sp>
        <p:nvSpPr>
          <p:cNvPr id="20" name="TextBox 19">
            <a:extLst>
              <a:ext uri="{FF2B5EF4-FFF2-40B4-BE49-F238E27FC236}">
                <a16:creationId xmlns:a16="http://schemas.microsoft.com/office/drawing/2014/main" id="{A20F4181-0170-2529-3493-887881770AE5}"/>
              </a:ext>
            </a:extLst>
          </p:cNvPr>
          <p:cNvSpPr txBox="1"/>
          <p:nvPr/>
        </p:nvSpPr>
        <p:spPr>
          <a:xfrm>
            <a:off x="7569200" y="962885"/>
            <a:ext cx="4397075" cy="5078313"/>
          </a:xfrm>
          <a:prstGeom prst="rect">
            <a:avLst/>
          </a:prstGeom>
          <a:noFill/>
          <a:ln>
            <a:solidFill>
              <a:srgbClr val="FF0000"/>
            </a:solidFill>
          </a:ln>
        </p:spPr>
        <p:txBody>
          <a:bodyPr wrap="square" rtlCol="0">
            <a:spAutoFit/>
          </a:bodyPr>
          <a:lstStyle/>
          <a:p>
            <a:pPr algn="ctr"/>
            <a:r>
              <a:rPr lang="en-CH" dirty="0"/>
              <a:t>The Vertex is supported by an external envelope attached to the Beam-pipe.</a:t>
            </a:r>
          </a:p>
          <a:p>
            <a:pPr algn="ctr"/>
            <a:endParaRPr lang="en-CH" dirty="0"/>
          </a:p>
          <a:p>
            <a:pPr algn="ctr"/>
            <a:endParaRPr lang="en-CH" dirty="0"/>
          </a:p>
          <a:p>
            <a:pPr algn="ctr"/>
            <a:r>
              <a:rPr lang="en-CH" dirty="0"/>
              <a:t>The Beam-pipe is supported by the Inner Tracker CFRP tube.</a:t>
            </a:r>
          </a:p>
          <a:p>
            <a:pPr algn="ctr"/>
            <a:endParaRPr lang="en-CH" dirty="0"/>
          </a:p>
          <a:p>
            <a:pPr algn="ctr"/>
            <a:endParaRPr lang="en-CH" dirty="0"/>
          </a:p>
          <a:p>
            <a:pPr algn="ctr"/>
            <a:r>
              <a:rPr lang="en-CH" dirty="0"/>
              <a:t>The Inner Tracker CFRP tube is supported by the Outer Tracker.</a:t>
            </a:r>
          </a:p>
          <a:p>
            <a:pPr algn="ctr"/>
            <a:endParaRPr lang="en-CH" dirty="0"/>
          </a:p>
          <a:p>
            <a:pPr algn="ctr"/>
            <a:endParaRPr lang="en-CH" dirty="0"/>
          </a:p>
          <a:p>
            <a:pPr algn="ctr"/>
            <a:r>
              <a:rPr lang="en-CH" dirty="0"/>
              <a:t>Beam-pipe, Vertex, Inner tracker, Outer Tracker constitute a single assembly.</a:t>
            </a:r>
          </a:p>
          <a:p>
            <a:pPr algn="ctr"/>
            <a:endParaRPr lang="en-CH" dirty="0"/>
          </a:p>
          <a:p>
            <a:pPr algn="ctr"/>
            <a:endParaRPr lang="en-CH" dirty="0"/>
          </a:p>
          <a:p>
            <a:pPr algn="ctr"/>
            <a:r>
              <a:rPr lang="en-CH" dirty="0">
                <a:solidFill>
                  <a:srgbClr val="FF0000"/>
                </a:solidFill>
              </a:rPr>
              <a:t>The LumiCal is supported by the external tube coaxial with the FF support.</a:t>
            </a:r>
          </a:p>
        </p:txBody>
      </p:sp>
      <p:sp>
        <p:nvSpPr>
          <p:cNvPr id="21" name="Down Arrow 20">
            <a:extLst>
              <a:ext uri="{FF2B5EF4-FFF2-40B4-BE49-F238E27FC236}">
                <a16:creationId xmlns:a16="http://schemas.microsoft.com/office/drawing/2014/main" id="{F1AA35BE-A2F0-FB49-0226-B206A840EA8F}"/>
              </a:ext>
            </a:extLst>
          </p:cNvPr>
          <p:cNvSpPr/>
          <p:nvPr/>
        </p:nvSpPr>
        <p:spPr>
          <a:xfrm>
            <a:off x="9481987" y="1616972"/>
            <a:ext cx="342900" cy="47476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2" name="Down Arrow 21">
            <a:extLst>
              <a:ext uri="{FF2B5EF4-FFF2-40B4-BE49-F238E27FC236}">
                <a16:creationId xmlns:a16="http://schemas.microsoft.com/office/drawing/2014/main" id="{F8E3F6EB-1205-3A81-985B-BB1785C7AC22}"/>
              </a:ext>
            </a:extLst>
          </p:cNvPr>
          <p:cNvSpPr/>
          <p:nvPr/>
        </p:nvSpPr>
        <p:spPr>
          <a:xfrm>
            <a:off x="9481987" y="2697882"/>
            <a:ext cx="342900" cy="47476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3" name="Down Arrow 22">
            <a:extLst>
              <a:ext uri="{FF2B5EF4-FFF2-40B4-BE49-F238E27FC236}">
                <a16:creationId xmlns:a16="http://schemas.microsoft.com/office/drawing/2014/main" id="{AABAACE4-5CE2-DF38-79CD-E212F04F94B2}"/>
              </a:ext>
            </a:extLst>
          </p:cNvPr>
          <p:cNvSpPr/>
          <p:nvPr/>
        </p:nvSpPr>
        <p:spPr>
          <a:xfrm>
            <a:off x="9488337" y="3783950"/>
            <a:ext cx="342900" cy="47476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TextBox 2">
            <a:extLst>
              <a:ext uri="{FF2B5EF4-FFF2-40B4-BE49-F238E27FC236}">
                <a16:creationId xmlns:a16="http://schemas.microsoft.com/office/drawing/2014/main" id="{54BCF07A-D9C7-F1FD-5568-B4B37F10032C}"/>
              </a:ext>
            </a:extLst>
          </p:cNvPr>
          <p:cNvSpPr txBox="1"/>
          <p:nvPr/>
        </p:nvSpPr>
        <p:spPr>
          <a:xfrm>
            <a:off x="3270633" y="3115951"/>
            <a:ext cx="767967" cy="369332"/>
          </a:xfrm>
          <a:prstGeom prst="rect">
            <a:avLst/>
          </a:prstGeom>
          <a:noFill/>
        </p:spPr>
        <p:txBody>
          <a:bodyPr wrap="none" rtlCol="0">
            <a:spAutoFit/>
          </a:bodyPr>
          <a:lstStyle/>
          <a:p>
            <a:r>
              <a:rPr lang="en-CH"/>
              <a:t>vertex</a:t>
            </a:r>
          </a:p>
        </p:txBody>
      </p:sp>
      <p:sp>
        <p:nvSpPr>
          <p:cNvPr id="6" name="TextBox 5">
            <a:extLst>
              <a:ext uri="{FF2B5EF4-FFF2-40B4-BE49-F238E27FC236}">
                <a16:creationId xmlns:a16="http://schemas.microsoft.com/office/drawing/2014/main" id="{0C7E2B59-5CD3-77E3-A24F-5EF0E898950B}"/>
              </a:ext>
            </a:extLst>
          </p:cNvPr>
          <p:cNvSpPr txBox="1"/>
          <p:nvPr/>
        </p:nvSpPr>
        <p:spPr>
          <a:xfrm>
            <a:off x="3171855" y="3718719"/>
            <a:ext cx="965521" cy="369332"/>
          </a:xfrm>
          <a:prstGeom prst="rect">
            <a:avLst/>
          </a:prstGeom>
          <a:noFill/>
        </p:spPr>
        <p:txBody>
          <a:bodyPr wrap="none" rtlCol="0">
            <a:spAutoFit/>
          </a:bodyPr>
          <a:lstStyle/>
          <a:p>
            <a:r>
              <a:rPr lang="en-GB" dirty="0"/>
              <a:t>I</a:t>
            </a:r>
            <a:r>
              <a:rPr lang="en-CH"/>
              <a:t>T barrel</a:t>
            </a:r>
          </a:p>
        </p:txBody>
      </p:sp>
      <p:sp>
        <p:nvSpPr>
          <p:cNvPr id="7" name="TextBox 6">
            <a:extLst>
              <a:ext uri="{FF2B5EF4-FFF2-40B4-BE49-F238E27FC236}">
                <a16:creationId xmlns:a16="http://schemas.microsoft.com/office/drawing/2014/main" id="{6FA4D87A-29B1-9A6D-2CF0-41E13A1A7DE6}"/>
              </a:ext>
            </a:extLst>
          </p:cNvPr>
          <p:cNvSpPr txBox="1"/>
          <p:nvPr/>
        </p:nvSpPr>
        <p:spPr>
          <a:xfrm>
            <a:off x="4831657" y="3718719"/>
            <a:ext cx="1094852" cy="369332"/>
          </a:xfrm>
          <a:prstGeom prst="rect">
            <a:avLst/>
          </a:prstGeom>
          <a:noFill/>
        </p:spPr>
        <p:txBody>
          <a:bodyPr wrap="none" rtlCol="0">
            <a:spAutoFit/>
          </a:bodyPr>
          <a:lstStyle/>
          <a:p>
            <a:r>
              <a:rPr lang="en-CH"/>
              <a:t>IT endcap</a:t>
            </a:r>
          </a:p>
        </p:txBody>
      </p:sp>
      <p:sp>
        <p:nvSpPr>
          <p:cNvPr id="8" name="TextBox 7">
            <a:extLst>
              <a:ext uri="{FF2B5EF4-FFF2-40B4-BE49-F238E27FC236}">
                <a16:creationId xmlns:a16="http://schemas.microsoft.com/office/drawing/2014/main" id="{BC9A1B7F-5BD6-6574-D1D3-544DB3A3B5AC}"/>
              </a:ext>
            </a:extLst>
          </p:cNvPr>
          <p:cNvSpPr txBox="1"/>
          <p:nvPr/>
        </p:nvSpPr>
        <p:spPr>
          <a:xfrm>
            <a:off x="3171855" y="4861367"/>
            <a:ext cx="1053878" cy="369332"/>
          </a:xfrm>
          <a:prstGeom prst="rect">
            <a:avLst/>
          </a:prstGeom>
          <a:noFill/>
        </p:spPr>
        <p:txBody>
          <a:bodyPr wrap="none" rtlCol="0">
            <a:spAutoFit/>
          </a:bodyPr>
          <a:lstStyle/>
          <a:p>
            <a:r>
              <a:rPr lang="en-CH"/>
              <a:t>OT barrel</a:t>
            </a:r>
          </a:p>
        </p:txBody>
      </p:sp>
      <p:sp>
        <p:nvSpPr>
          <p:cNvPr id="9" name="TextBox 8">
            <a:extLst>
              <a:ext uri="{FF2B5EF4-FFF2-40B4-BE49-F238E27FC236}">
                <a16:creationId xmlns:a16="http://schemas.microsoft.com/office/drawing/2014/main" id="{7266BC17-40D7-C892-5502-EBC62B82CF10}"/>
              </a:ext>
            </a:extLst>
          </p:cNvPr>
          <p:cNvSpPr txBox="1"/>
          <p:nvPr/>
        </p:nvSpPr>
        <p:spPr>
          <a:xfrm>
            <a:off x="5423261" y="4861367"/>
            <a:ext cx="1183209" cy="369332"/>
          </a:xfrm>
          <a:prstGeom prst="rect">
            <a:avLst/>
          </a:prstGeom>
          <a:noFill/>
        </p:spPr>
        <p:txBody>
          <a:bodyPr wrap="none" rtlCol="0">
            <a:spAutoFit/>
          </a:bodyPr>
          <a:lstStyle/>
          <a:p>
            <a:r>
              <a:rPr lang="en-CH"/>
              <a:t>OT endcap</a:t>
            </a:r>
          </a:p>
        </p:txBody>
      </p:sp>
      <p:sp>
        <p:nvSpPr>
          <p:cNvPr id="10" name="TextBox 9">
            <a:extLst>
              <a:ext uri="{FF2B5EF4-FFF2-40B4-BE49-F238E27FC236}">
                <a16:creationId xmlns:a16="http://schemas.microsoft.com/office/drawing/2014/main" id="{858437E1-A57D-5136-C6E4-09378F8970C5}"/>
              </a:ext>
            </a:extLst>
          </p:cNvPr>
          <p:cNvSpPr txBox="1"/>
          <p:nvPr/>
        </p:nvSpPr>
        <p:spPr>
          <a:xfrm>
            <a:off x="229011" y="3317375"/>
            <a:ext cx="1128835" cy="369332"/>
          </a:xfrm>
          <a:prstGeom prst="rect">
            <a:avLst/>
          </a:prstGeom>
          <a:noFill/>
        </p:spPr>
        <p:txBody>
          <a:bodyPr wrap="none" rtlCol="0">
            <a:spAutoFit/>
          </a:bodyPr>
          <a:lstStyle/>
          <a:p>
            <a:r>
              <a:rPr lang="en-CH"/>
              <a:t>beampipe</a:t>
            </a:r>
          </a:p>
        </p:txBody>
      </p:sp>
      <p:sp>
        <p:nvSpPr>
          <p:cNvPr id="11" name="TextBox 10">
            <a:extLst>
              <a:ext uri="{FF2B5EF4-FFF2-40B4-BE49-F238E27FC236}">
                <a16:creationId xmlns:a16="http://schemas.microsoft.com/office/drawing/2014/main" id="{2CC55A8E-1693-DDFC-96EB-53880805C30A}"/>
              </a:ext>
            </a:extLst>
          </p:cNvPr>
          <p:cNvSpPr txBox="1"/>
          <p:nvPr/>
        </p:nvSpPr>
        <p:spPr>
          <a:xfrm>
            <a:off x="3364054" y="5608858"/>
            <a:ext cx="581121" cy="369332"/>
          </a:xfrm>
          <a:prstGeom prst="rect">
            <a:avLst/>
          </a:prstGeom>
          <a:noFill/>
        </p:spPr>
        <p:txBody>
          <a:bodyPr wrap="none" rtlCol="0">
            <a:spAutoFit/>
          </a:bodyPr>
          <a:lstStyle/>
          <a:p>
            <a:r>
              <a:rPr lang="en-CH"/>
              <a:t>ECal</a:t>
            </a:r>
          </a:p>
        </p:txBody>
      </p:sp>
    </p:spTree>
    <p:extLst>
      <p:ext uri="{BB962C8B-B14F-4D97-AF65-F5344CB8AC3E}">
        <p14:creationId xmlns:p14="http://schemas.microsoft.com/office/powerpoint/2010/main" val="243751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D095F-53CF-F084-E60A-AE806667893C}"/>
              </a:ext>
            </a:extLst>
          </p:cNvPr>
          <p:cNvSpPr>
            <a:spLocks noGrp="1"/>
          </p:cNvSpPr>
          <p:nvPr>
            <p:ph type="title"/>
          </p:nvPr>
        </p:nvSpPr>
        <p:spPr>
          <a:xfrm>
            <a:off x="112211" y="-88109"/>
            <a:ext cx="10728366" cy="1325563"/>
          </a:xfrm>
        </p:spPr>
        <p:txBody>
          <a:bodyPr>
            <a:normAutofit/>
          </a:bodyPr>
          <a:lstStyle/>
          <a:p>
            <a:r>
              <a:rPr lang="en-CH"/>
              <a:t>CLIC Vertex / Tracker integration (II)</a:t>
            </a:r>
          </a:p>
        </p:txBody>
      </p:sp>
      <p:sp>
        <p:nvSpPr>
          <p:cNvPr id="4" name="Footer Placeholder 3">
            <a:extLst>
              <a:ext uri="{FF2B5EF4-FFF2-40B4-BE49-F238E27FC236}">
                <a16:creationId xmlns:a16="http://schemas.microsoft.com/office/drawing/2014/main" id="{EBEBCE51-3238-8309-2510-07066EF33CD1}"/>
              </a:ext>
            </a:extLst>
          </p:cNvPr>
          <p:cNvSpPr>
            <a:spLocks noGrp="1"/>
          </p:cNvSpPr>
          <p:nvPr>
            <p:ph type="ftr" sz="quarter" idx="11"/>
          </p:nvPr>
        </p:nvSpPr>
        <p:spPr/>
        <p:txBody>
          <a:bodyPr/>
          <a:lstStyle/>
          <a:p>
            <a:r>
              <a:rPr lang="en-GB" dirty="0"/>
              <a:t>Andrea Gaddi / CERN Physics Department</a:t>
            </a:r>
            <a:endParaRPr lang="en-CH"/>
          </a:p>
        </p:txBody>
      </p:sp>
      <p:sp>
        <p:nvSpPr>
          <p:cNvPr id="5" name="Slide Number Placeholder 4">
            <a:extLst>
              <a:ext uri="{FF2B5EF4-FFF2-40B4-BE49-F238E27FC236}">
                <a16:creationId xmlns:a16="http://schemas.microsoft.com/office/drawing/2014/main" id="{C23514C3-EC91-76A2-5512-680EFE1A4AFE}"/>
              </a:ext>
            </a:extLst>
          </p:cNvPr>
          <p:cNvSpPr>
            <a:spLocks noGrp="1"/>
          </p:cNvSpPr>
          <p:nvPr>
            <p:ph type="sldNum" sz="quarter" idx="12"/>
          </p:nvPr>
        </p:nvSpPr>
        <p:spPr/>
        <p:txBody>
          <a:bodyPr/>
          <a:lstStyle/>
          <a:p>
            <a:fld id="{B9FF726D-3673-8741-B89D-51AF201607FE}" type="slidenum">
              <a:rPr lang="en-CH" smtClean="0"/>
              <a:t>16</a:t>
            </a:fld>
            <a:endParaRPr lang="en-CH"/>
          </a:p>
        </p:txBody>
      </p:sp>
      <p:pic>
        <p:nvPicPr>
          <p:cNvPr id="9" name="Content Placeholder 8" descr="A diagram of a rocket&#10;&#10;Description automatically generated">
            <a:extLst>
              <a:ext uri="{FF2B5EF4-FFF2-40B4-BE49-F238E27FC236}">
                <a16:creationId xmlns:a16="http://schemas.microsoft.com/office/drawing/2014/main" id="{B53CECAD-4B42-82CC-04B1-4BA44E65677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01601" y="1024459"/>
            <a:ext cx="6591300" cy="5331891"/>
          </a:xfrm>
        </p:spPr>
      </p:pic>
      <p:pic>
        <p:nvPicPr>
          <p:cNvPr id="8" name="Picture 7" descr="A diagram of a machine&#10;&#10;Description automatically generated">
            <a:extLst>
              <a:ext uri="{FF2B5EF4-FFF2-40B4-BE49-F238E27FC236}">
                <a16:creationId xmlns:a16="http://schemas.microsoft.com/office/drawing/2014/main" id="{AAD20185-EDCF-2D96-1C24-F01CDF8E1B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0960" y="3429000"/>
            <a:ext cx="4096676" cy="3404792"/>
          </a:xfrm>
          <a:prstGeom prst="rect">
            <a:avLst/>
          </a:prstGeom>
        </p:spPr>
      </p:pic>
      <p:pic>
        <p:nvPicPr>
          <p:cNvPr id="11" name="Picture 10" descr="A drawing of a machine&#10;&#10;Description automatically generated">
            <a:extLst>
              <a:ext uri="{FF2B5EF4-FFF2-40B4-BE49-F238E27FC236}">
                <a16:creationId xmlns:a16="http://schemas.microsoft.com/office/drawing/2014/main" id="{8102CEED-22F6-6042-3F60-AE0FC3B697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77200" y="24208"/>
            <a:ext cx="4114800" cy="3294001"/>
          </a:xfrm>
          <a:prstGeom prst="rect">
            <a:avLst/>
          </a:prstGeom>
        </p:spPr>
      </p:pic>
      <p:sp>
        <p:nvSpPr>
          <p:cNvPr id="3" name="TextBox 2">
            <a:extLst>
              <a:ext uri="{FF2B5EF4-FFF2-40B4-BE49-F238E27FC236}">
                <a16:creationId xmlns:a16="http://schemas.microsoft.com/office/drawing/2014/main" id="{D46200FE-4121-C5AD-5230-2D481233C1FA}"/>
              </a:ext>
            </a:extLst>
          </p:cNvPr>
          <p:cNvSpPr txBox="1"/>
          <p:nvPr/>
        </p:nvSpPr>
        <p:spPr>
          <a:xfrm>
            <a:off x="747059" y="6385024"/>
            <a:ext cx="2720232" cy="307777"/>
          </a:xfrm>
          <a:prstGeom prst="rect">
            <a:avLst/>
          </a:prstGeom>
          <a:noFill/>
        </p:spPr>
        <p:txBody>
          <a:bodyPr wrap="none" rtlCol="0">
            <a:spAutoFit/>
          </a:bodyPr>
          <a:lstStyle/>
          <a:p>
            <a:r>
              <a:rPr lang="en-GB" sz="1400" dirty="0"/>
              <a:t>Image b</a:t>
            </a:r>
            <a:r>
              <a:rPr lang="en-CH" sz="1400" dirty="0"/>
              <a:t>y F. Duarte Ramos /CLICdp </a:t>
            </a:r>
          </a:p>
        </p:txBody>
      </p:sp>
    </p:spTree>
    <p:extLst>
      <p:ext uri="{BB962C8B-B14F-4D97-AF65-F5344CB8AC3E}">
        <p14:creationId xmlns:p14="http://schemas.microsoft.com/office/powerpoint/2010/main" val="6005876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D095F-53CF-F084-E60A-AE806667893C}"/>
              </a:ext>
            </a:extLst>
          </p:cNvPr>
          <p:cNvSpPr>
            <a:spLocks noGrp="1"/>
          </p:cNvSpPr>
          <p:nvPr>
            <p:ph type="title"/>
          </p:nvPr>
        </p:nvSpPr>
        <p:spPr>
          <a:xfrm>
            <a:off x="419100" y="18255"/>
            <a:ext cx="10728366" cy="1325563"/>
          </a:xfrm>
        </p:spPr>
        <p:txBody>
          <a:bodyPr>
            <a:normAutofit/>
          </a:bodyPr>
          <a:lstStyle/>
          <a:p>
            <a:r>
              <a:rPr lang="en-CH"/>
              <a:t>CLIC Vertex / Tracker integration (III)</a:t>
            </a:r>
          </a:p>
        </p:txBody>
      </p:sp>
      <p:sp>
        <p:nvSpPr>
          <p:cNvPr id="4" name="Footer Placeholder 3">
            <a:extLst>
              <a:ext uri="{FF2B5EF4-FFF2-40B4-BE49-F238E27FC236}">
                <a16:creationId xmlns:a16="http://schemas.microsoft.com/office/drawing/2014/main" id="{EBEBCE51-3238-8309-2510-07066EF33CD1}"/>
              </a:ext>
            </a:extLst>
          </p:cNvPr>
          <p:cNvSpPr>
            <a:spLocks noGrp="1"/>
          </p:cNvSpPr>
          <p:nvPr>
            <p:ph type="ftr" sz="quarter" idx="11"/>
          </p:nvPr>
        </p:nvSpPr>
        <p:spPr/>
        <p:txBody>
          <a:bodyPr/>
          <a:lstStyle/>
          <a:p>
            <a:r>
              <a:rPr lang="en-GB" dirty="0"/>
              <a:t>Andrea Gaddi / CERN Physics Department</a:t>
            </a:r>
            <a:endParaRPr lang="en-CH"/>
          </a:p>
        </p:txBody>
      </p:sp>
      <p:sp>
        <p:nvSpPr>
          <p:cNvPr id="5" name="Slide Number Placeholder 4">
            <a:extLst>
              <a:ext uri="{FF2B5EF4-FFF2-40B4-BE49-F238E27FC236}">
                <a16:creationId xmlns:a16="http://schemas.microsoft.com/office/drawing/2014/main" id="{C23514C3-EC91-76A2-5512-680EFE1A4AFE}"/>
              </a:ext>
            </a:extLst>
          </p:cNvPr>
          <p:cNvSpPr>
            <a:spLocks noGrp="1"/>
          </p:cNvSpPr>
          <p:nvPr>
            <p:ph type="sldNum" sz="quarter" idx="12"/>
          </p:nvPr>
        </p:nvSpPr>
        <p:spPr/>
        <p:txBody>
          <a:bodyPr/>
          <a:lstStyle/>
          <a:p>
            <a:fld id="{B9FF726D-3673-8741-B89D-51AF201607FE}" type="slidenum">
              <a:rPr lang="en-CH" smtClean="0"/>
              <a:t>17</a:t>
            </a:fld>
            <a:endParaRPr lang="en-CH"/>
          </a:p>
        </p:txBody>
      </p:sp>
      <p:pic>
        <p:nvPicPr>
          <p:cNvPr id="13" name="Content Placeholder 12" descr="A diagram of a cooling system&#10;&#10;Description automatically generated">
            <a:extLst>
              <a:ext uri="{FF2B5EF4-FFF2-40B4-BE49-F238E27FC236}">
                <a16:creationId xmlns:a16="http://schemas.microsoft.com/office/drawing/2014/main" id="{9B679D2E-0BFC-E4F3-A18E-99EB5B31F40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778000" y="1018777"/>
            <a:ext cx="8018081" cy="5337573"/>
          </a:xfrm>
        </p:spPr>
      </p:pic>
      <p:sp>
        <p:nvSpPr>
          <p:cNvPr id="14" name="TextBox 13">
            <a:extLst>
              <a:ext uri="{FF2B5EF4-FFF2-40B4-BE49-F238E27FC236}">
                <a16:creationId xmlns:a16="http://schemas.microsoft.com/office/drawing/2014/main" id="{CC82863E-9C40-B9C1-DBC4-A4346FFDD56C}"/>
              </a:ext>
            </a:extLst>
          </p:cNvPr>
          <p:cNvSpPr txBox="1"/>
          <p:nvPr/>
        </p:nvSpPr>
        <p:spPr>
          <a:xfrm>
            <a:off x="747059" y="6385024"/>
            <a:ext cx="2720232" cy="307777"/>
          </a:xfrm>
          <a:prstGeom prst="rect">
            <a:avLst/>
          </a:prstGeom>
          <a:noFill/>
        </p:spPr>
        <p:txBody>
          <a:bodyPr wrap="none" rtlCol="0">
            <a:spAutoFit/>
          </a:bodyPr>
          <a:lstStyle/>
          <a:p>
            <a:r>
              <a:rPr lang="en-GB" sz="1400" dirty="0"/>
              <a:t>Image b</a:t>
            </a:r>
            <a:r>
              <a:rPr lang="en-CH" sz="1400" dirty="0"/>
              <a:t>y F. Duarte Ramos /CLICdp </a:t>
            </a:r>
          </a:p>
        </p:txBody>
      </p:sp>
    </p:spTree>
    <p:extLst>
      <p:ext uri="{BB962C8B-B14F-4D97-AF65-F5344CB8AC3E}">
        <p14:creationId xmlns:p14="http://schemas.microsoft.com/office/powerpoint/2010/main" val="31150376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D095F-53CF-F084-E60A-AE806667893C}"/>
              </a:ext>
            </a:extLst>
          </p:cNvPr>
          <p:cNvSpPr>
            <a:spLocks noGrp="1"/>
          </p:cNvSpPr>
          <p:nvPr>
            <p:ph type="title"/>
          </p:nvPr>
        </p:nvSpPr>
        <p:spPr>
          <a:xfrm>
            <a:off x="838200" y="18255"/>
            <a:ext cx="10515600" cy="1325563"/>
          </a:xfrm>
        </p:spPr>
        <p:txBody>
          <a:bodyPr/>
          <a:lstStyle/>
          <a:p>
            <a:r>
              <a:rPr lang="en-CH" dirty="0"/>
              <a:t>MDI at FCC-ee &amp; impact on detector design (I)</a:t>
            </a:r>
          </a:p>
        </p:txBody>
      </p:sp>
      <p:sp>
        <p:nvSpPr>
          <p:cNvPr id="4" name="Footer Placeholder 3">
            <a:extLst>
              <a:ext uri="{FF2B5EF4-FFF2-40B4-BE49-F238E27FC236}">
                <a16:creationId xmlns:a16="http://schemas.microsoft.com/office/drawing/2014/main" id="{1BF334CB-A291-0218-CAEF-A7A5B61BB924}"/>
              </a:ext>
            </a:extLst>
          </p:cNvPr>
          <p:cNvSpPr>
            <a:spLocks noGrp="1"/>
          </p:cNvSpPr>
          <p:nvPr>
            <p:ph type="ftr" sz="quarter" idx="11"/>
          </p:nvPr>
        </p:nvSpPr>
        <p:spPr/>
        <p:txBody>
          <a:bodyPr/>
          <a:lstStyle/>
          <a:p>
            <a:r>
              <a:rPr lang="en-GB" dirty="0"/>
              <a:t>Andrea Gaddi / CERN Physics Department</a:t>
            </a:r>
            <a:endParaRPr lang="en-CH"/>
          </a:p>
        </p:txBody>
      </p:sp>
      <p:sp>
        <p:nvSpPr>
          <p:cNvPr id="5" name="Slide Number Placeholder 4">
            <a:extLst>
              <a:ext uri="{FF2B5EF4-FFF2-40B4-BE49-F238E27FC236}">
                <a16:creationId xmlns:a16="http://schemas.microsoft.com/office/drawing/2014/main" id="{5683F85A-08FC-1274-4D38-80BD9C4FE83F}"/>
              </a:ext>
            </a:extLst>
          </p:cNvPr>
          <p:cNvSpPr>
            <a:spLocks noGrp="1"/>
          </p:cNvSpPr>
          <p:nvPr>
            <p:ph type="sldNum" sz="quarter" idx="12"/>
          </p:nvPr>
        </p:nvSpPr>
        <p:spPr/>
        <p:txBody>
          <a:bodyPr/>
          <a:lstStyle/>
          <a:p>
            <a:fld id="{B9FF726D-3673-8741-B89D-51AF201607FE}" type="slidenum">
              <a:rPr lang="en-CH" smtClean="0"/>
              <a:t>18</a:t>
            </a:fld>
            <a:endParaRPr lang="en-CH"/>
          </a:p>
        </p:txBody>
      </p:sp>
      <p:pic>
        <p:nvPicPr>
          <p:cNvPr id="9" name="Content Placeholder 8" descr="A diagram of a purple rectangular object with red text&#10;&#10;Description automatically generated">
            <a:extLst>
              <a:ext uri="{FF2B5EF4-FFF2-40B4-BE49-F238E27FC236}">
                <a16:creationId xmlns:a16="http://schemas.microsoft.com/office/drawing/2014/main" id="{B10702FA-793C-FE7E-E643-7E161CFBB6D7}"/>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013994" y="918742"/>
            <a:ext cx="8819105" cy="2336686"/>
          </a:xfrm>
        </p:spPr>
      </p:pic>
      <p:pic>
        <p:nvPicPr>
          <p:cNvPr id="11" name="Picture 10" descr="A diagram of a space ship&#10;&#10;Description automatically generated">
            <a:extLst>
              <a:ext uri="{FF2B5EF4-FFF2-40B4-BE49-F238E27FC236}">
                <a16:creationId xmlns:a16="http://schemas.microsoft.com/office/drawing/2014/main" id="{5710D50D-8512-4E62-00E5-DF5578D487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050151"/>
            <a:ext cx="7759663" cy="3807849"/>
          </a:xfrm>
          <a:prstGeom prst="rect">
            <a:avLst/>
          </a:prstGeom>
        </p:spPr>
      </p:pic>
      <p:sp>
        <p:nvSpPr>
          <p:cNvPr id="12" name="TextBox 11">
            <a:extLst>
              <a:ext uri="{FF2B5EF4-FFF2-40B4-BE49-F238E27FC236}">
                <a16:creationId xmlns:a16="http://schemas.microsoft.com/office/drawing/2014/main" id="{44111804-EBA4-D8EB-4951-1ECC5FB7E1F9}"/>
              </a:ext>
            </a:extLst>
          </p:cNvPr>
          <p:cNvSpPr txBox="1"/>
          <p:nvPr/>
        </p:nvSpPr>
        <p:spPr>
          <a:xfrm>
            <a:off x="7988300" y="3619500"/>
            <a:ext cx="4114801" cy="2308324"/>
          </a:xfrm>
          <a:prstGeom prst="rect">
            <a:avLst/>
          </a:prstGeom>
          <a:noFill/>
          <a:ln>
            <a:solidFill>
              <a:srgbClr val="FF0000"/>
            </a:solidFill>
          </a:ln>
        </p:spPr>
        <p:txBody>
          <a:bodyPr wrap="square" rtlCol="0">
            <a:spAutoFit/>
          </a:bodyPr>
          <a:lstStyle/>
          <a:p>
            <a:r>
              <a:rPr lang="en-CH" dirty="0"/>
              <a:t>The detector solid-angle previously reserved to the large conical shaped Beam-pipe of CLIC is now taken by the FF quads of FCC-ee.</a:t>
            </a:r>
          </a:p>
          <a:p>
            <a:endParaRPr lang="en-CH" dirty="0"/>
          </a:p>
          <a:p>
            <a:r>
              <a:rPr lang="en-CH" dirty="0">
                <a:solidFill>
                  <a:srgbClr val="FF0000"/>
                </a:solidFill>
              </a:rPr>
              <a:t>Due to the shorter L*, the LumiCal is now closer to IP, thus shall it be supported by the Tracker CFRP tube (see next slide).</a:t>
            </a:r>
          </a:p>
        </p:txBody>
      </p:sp>
      <p:sp>
        <p:nvSpPr>
          <p:cNvPr id="3" name="TextBox 2">
            <a:extLst>
              <a:ext uri="{FF2B5EF4-FFF2-40B4-BE49-F238E27FC236}">
                <a16:creationId xmlns:a16="http://schemas.microsoft.com/office/drawing/2014/main" id="{873BA824-5E05-1B08-D88E-8F5DC50C7F28}"/>
              </a:ext>
            </a:extLst>
          </p:cNvPr>
          <p:cNvSpPr txBox="1"/>
          <p:nvPr/>
        </p:nvSpPr>
        <p:spPr>
          <a:xfrm>
            <a:off x="747059" y="6385024"/>
            <a:ext cx="2271263" cy="307777"/>
          </a:xfrm>
          <a:prstGeom prst="rect">
            <a:avLst/>
          </a:prstGeom>
          <a:noFill/>
        </p:spPr>
        <p:txBody>
          <a:bodyPr wrap="none" rtlCol="0">
            <a:spAutoFit/>
          </a:bodyPr>
          <a:lstStyle/>
          <a:p>
            <a:r>
              <a:rPr lang="en-GB" sz="1400" dirty="0"/>
              <a:t>Image b</a:t>
            </a:r>
            <a:r>
              <a:rPr lang="en-CH" sz="1400" dirty="0"/>
              <a:t>y F. Fransesini /INFN </a:t>
            </a:r>
          </a:p>
        </p:txBody>
      </p:sp>
      <p:cxnSp>
        <p:nvCxnSpPr>
          <p:cNvPr id="8" name="Straight Connector 7">
            <a:extLst>
              <a:ext uri="{FF2B5EF4-FFF2-40B4-BE49-F238E27FC236}">
                <a16:creationId xmlns:a16="http://schemas.microsoft.com/office/drawing/2014/main" id="{FFDF25B0-6846-CEA7-5C0F-230A49987D93}"/>
              </a:ext>
            </a:extLst>
          </p:cNvPr>
          <p:cNvCxnSpPr/>
          <p:nvPr/>
        </p:nvCxnSpPr>
        <p:spPr>
          <a:xfrm flipH="1" flipV="1">
            <a:off x="4752739" y="4739514"/>
            <a:ext cx="2313709" cy="318654"/>
          </a:xfrm>
          <a:prstGeom prst="line">
            <a:avLst/>
          </a:prstGeom>
          <a:ln w="2540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D2417A9-2438-ED0A-0FBF-D8D80C8B7C5D}"/>
              </a:ext>
            </a:extLst>
          </p:cNvPr>
          <p:cNvCxnSpPr>
            <a:cxnSpLocks/>
          </p:cNvCxnSpPr>
          <p:nvPr/>
        </p:nvCxnSpPr>
        <p:spPr>
          <a:xfrm flipH="1">
            <a:off x="4752739" y="5148884"/>
            <a:ext cx="2308458" cy="359557"/>
          </a:xfrm>
          <a:prstGeom prst="line">
            <a:avLst/>
          </a:prstGeom>
          <a:ln w="25400">
            <a:solidFill>
              <a:srgbClr val="FFC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374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D095F-53CF-F084-E60A-AE806667893C}"/>
              </a:ext>
            </a:extLst>
          </p:cNvPr>
          <p:cNvSpPr>
            <a:spLocks noGrp="1"/>
          </p:cNvSpPr>
          <p:nvPr>
            <p:ph type="title"/>
          </p:nvPr>
        </p:nvSpPr>
        <p:spPr>
          <a:xfrm>
            <a:off x="838200" y="18255"/>
            <a:ext cx="10713334" cy="1325563"/>
          </a:xfrm>
        </p:spPr>
        <p:txBody>
          <a:bodyPr/>
          <a:lstStyle/>
          <a:p>
            <a:r>
              <a:rPr lang="en-CH" dirty="0"/>
              <a:t>MDI at FCC-ee &amp; impact on detector design (II)</a:t>
            </a:r>
          </a:p>
        </p:txBody>
      </p:sp>
      <p:sp>
        <p:nvSpPr>
          <p:cNvPr id="5" name="Slide Number Placeholder 4">
            <a:extLst>
              <a:ext uri="{FF2B5EF4-FFF2-40B4-BE49-F238E27FC236}">
                <a16:creationId xmlns:a16="http://schemas.microsoft.com/office/drawing/2014/main" id="{5683F85A-08FC-1274-4D38-80BD9C4FE83F}"/>
              </a:ext>
            </a:extLst>
          </p:cNvPr>
          <p:cNvSpPr>
            <a:spLocks noGrp="1"/>
          </p:cNvSpPr>
          <p:nvPr>
            <p:ph type="sldNum" sz="quarter" idx="12"/>
          </p:nvPr>
        </p:nvSpPr>
        <p:spPr/>
        <p:txBody>
          <a:bodyPr/>
          <a:lstStyle/>
          <a:p>
            <a:fld id="{B9FF726D-3673-8741-B89D-51AF201607FE}" type="slidenum">
              <a:rPr lang="en-CH" smtClean="0"/>
              <a:t>19</a:t>
            </a:fld>
            <a:endParaRPr lang="en-CH"/>
          </a:p>
        </p:txBody>
      </p:sp>
      <p:pic>
        <p:nvPicPr>
          <p:cNvPr id="8" name="Picture 7" descr="A diagram of a cylinder&#10;&#10;Description automatically generated">
            <a:extLst>
              <a:ext uri="{FF2B5EF4-FFF2-40B4-BE49-F238E27FC236}">
                <a16:creationId xmlns:a16="http://schemas.microsoft.com/office/drawing/2014/main" id="{B3569D02-309D-C9E1-2E48-DF97FF232F9F}"/>
              </a:ext>
            </a:extLst>
          </p:cNvPr>
          <p:cNvPicPr>
            <a:picLocks noChangeAspect="1"/>
          </p:cNvPicPr>
          <p:nvPr/>
        </p:nvPicPr>
        <p:blipFill>
          <a:blip r:embed="rId2"/>
          <a:stretch>
            <a:fillRect/>
          </a:stretch>
        </p:blipFill>
        <p:spPr>
          <a:xfrm>
            <a:off x="838200" y="1137405"/>
            <a:ext cx="10137494" cy="5702340"/>
          </a:xfrm>
          <a:prstGeom prst="rect">
            <a:avLst/>
          </a:prstGeom>
        </p:spPr>
      </p:pic>
      <p:sp>
        <p:nvSpPr>
          <p:cNvPr id="10" name="Footer Placeholder 3">
            <a:extLst>
              <a:ext uri="{FF2B5EF4-FFF2-40B4-BE49-F238E27FC236}">
                <a16:creationId xmlns:a16="http://schemas.microsoft.com/office/drawing/2014/main" id="{D94E7EB0-0FFC-9D5F-91C3-CE88430DF5CF}"/>
              </a:ext>
            </a:extLst>
          </p:cNvPr>
          <p:cNvSpPr>
            <a:spLocks noGrp="1"/>
          </p:cNvSpPr>
          <p:nvPr>
            <p:ph type="ftr" sz="quarter" idx="11"/>
          </p:nvPr>
        </p:nvSpPr>
        <p:spPr>
          <a:xfrm>
            <a:off x="4038600" y="6356350"/>
            <a:ext cx="4114800" cy="365125"/>
          </a:xfrm>
        </p:spPr>
        <p:txBody>
          <a:bodyPr/>
          <a:lstStyle/>
          <a:p>
            <a:r>
              <a:rPr lang="en-GB" dirty="0"/>
              <a:t>Andrea Gaddi / CERN Physics Department</a:t>
            </a:r>
            <a:endParaRPr lang="en-CH"/>
          </a:p>
        </p:txBody>
      </p:sp>
      <p:sp>
        <p:nvSpPr>
          <p:cNvPr id="3" name="TextBox 2">
            <a:extLst>
              <a:ext uri="{FF2B5EF4-FFF2-40B4-BE49-F238E27FC236}">
                <a16:creationId xmlns:a16="http://schemas.microsoft.com/office/drawing/2014/main" id="{0F761351-EE03-6DA2-EC85-D2058BCF1431}"/>
              </a:ext>
            </a:extLst>
          </p:cNvPr>
          <p:cNvSpPr txBox="1"/>
          <p:nvPr/>
        </p:nvSpPr>
        <p:spPr>
          <a:xfrm>
            <a:off x="838200" y="974486"/>
            <a:ext cx="1825308" cy="369332"/>
          </a:xfrm>
          <a:prstGeom prst="rect">
            <a:avLst/>
          </a:prstGeom>
          <a:noFill/>
        </p:spPr>
        <p:txBody>
          <a:bodyPr wrap="none" rtlCol="0">
            <a:spAutoFit/>
          </a:bodyPr>
          <a:lstStyle/>
          <a:p>
            <a:r>
              <a:rPr lang="en-GB" dirty="0"/>
              <a:t>CLD Inner Tracker</a:t>
            </a:r>
          </a:p>
        </p:txBody>
      </p:sp>
      <p:sp>
        <p:nvSpPr>
          <p:cNvPr id="4" name="TextBox 3">
            <a:extLst>
              <a:ext uri="{FF2B5EF4-FFF2-40B4-BE49-F238E27FC236}">
                <a16:creationId xmlns:a16="http://schemas.microsoft.com/office/drawing/2014/main" id="{703371FE-8874-4DAE-744D-2FC059CDDE55}"/>
              </a:ext>
            </a:extLst>
          </p:cNvPr>
          <p:cNvSpPr txBox="1"/>
          <p:nvPr/>
        </p:nvSpPr>
        <p:spPr>
          <a:xfrm>
            <a:off x="747059" y="6385024"/>
            <a:ext cx="2271263" cy="307777"/>
          </a:xfrm>
          <a:prstGeom prst="rect">
            <a:avLst/>
          </a:prstGeom>
          <a:noFill/>
        </p:spPr>
        <p:txBody>
          <a:bodyPr wrap="none" rtlCol="0">
            <a:spAutoFit/>
          </a:bodyPr>
          <a:lstStyle/>
          <a:p>
            <a:r>
              <a:rPr lang="en-GB" sz="1400" dirty="0"/>
              <a:t>Image b</a:t>
            </a:r>
            <a:r>
              <a:rPr lang="en-CH" sz="1400" dirty="0"/>
              <a:t>y F. Fransesini /INFN </a:t>
            </a:r>
          </a:p>
        </p:txBody>
      </p:sp>
    </p:spTree>
    <p:extLst>
      <p:ext uri="{BB962C8B-B14F-4D97-AF65-F5344CB8AC3E}">
        <p14:creationId xmlns:p14="http://schemas.microsoft.com/office/powerpoint/2010/main" val="958761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D095F-53CF-F084-E60A-AE806667893C}"/>
              </a:ext>
            </a:extLst>
          </p:cNvPr>
          <p:cNvSpPr>
            <a:spLocks noGrp="1"/>
          </p:cNvSpPr>
          <p:nvPr>
            <p:ph type="title"/>
          </p:nvPr>
        </p:nvSpPr>
        <p:spPr/>
        <p:txBody>
          <a:bodyPr/>
          <a:lstStyle/>
          <a:p>
            <a:r>
              <a:rPr lang="en-CH"/>
              <a:t>Summary</a:t>
            </a:r>
          </a:p>
        </p:txBody>
      </p:sp>
      <p:sp>
        <p:nvSpPr>
          <p:cNvPr id="3" name="Content Placeholder 2">
            <a:extLst>
              <a:ext uri="{FF2B5EF4-FFF2-40B4-BE49-F238E27FC236}">
                <a16:creationId xmlns:a16="http://schemas.microsoft.com/office/drawing/2014/main" id="{091C957D-8315-4330-798F-949C3B728817}"/>
              </a:ext>
            </a:extLst>
          </p:cNvPr>
          <p:cNvSpPr>
            <a:spLocks noGrp="1"/>
          </p:cNvSpPr>
          <p:nvPr>
            <p:ph idx="1"/>
          </p:nvPr>
        </p:nvSpPr>
        <p:spPr/>
        <p:txBody>
          <a:bodyPr/>
          <a:lstStyle/>
          <a:p>
            <a:r>
              <a:rPr lang="en-CH" dirty="0"/>
              <a:t>Introduction</a:t>
            </a:r>
          </a:p>
          <a:p>
            <a:r>
              <a:rPr lang="en-CH" dirty="0"/>
              <a:t>Main MDI components</a:t>
            </a:r>
          </a:p>
          <a:p>
            <a:r>
              <a:rPr lang="en-CH" dirty="0"/>
              <a:t>MDI at ILC &amp; CLIC &amp; their impact on detector design</a:t>
            </a:r>
          </a:p>
          <a:p>
            <a:r>
              <a:rPr lang="en-CH" dirty="0"/>
              <a:t>General issues to e-e detectors’ MDI</a:t>
            </a:r>
          </a:p>
          <a:p>
            <a:r>
              <a:rPr lang="en-CH" dirty="0"/>
              <a:t>Exemples of Vertex integration</a:t>
            </a:r>
          </a:p>
          <a:p>
            <a:r>
              <a:rPr lang="en-CH" dirty="0"/>
              <a:t>MDI at FCC-ee &amp; impact on detector design (CLD case study)</a:t>
            </a:r>
          </a:p>
          <a:p>
            <a:r>
              <a:rPr lang="en-CH" dirty="0"/>
              <a:t>Conclusions</a:t>
            </a:r>
          </a:p>
        </p:txBody>
      </p:sp>
      <p:sp>
        <p:nvSpPr>
          <p:cNvPr id="4" name="Footer Placeholder 3">
            <a:extLst>
              <a:ext uri="{FF2B5EF4-FFF2-40B4-BE49-F238E27FC236}">
                <a16:creationId xmlns:a16="http://schemas.microsoft.com/office/drawing/2014/main" id="{28211D64-FFBC-F695-9081-69DF51BCBFC8}"/>
              </a:ext>
            </a:extLst>
          </p:cNvPr>
          <p:cNvSpPr>
            <a:spLocks noGrp="1"/>
          </p:cNvSpPr>
          <p:nvPr>
            <p:ph type="ftr" sz="quarter" idx="11"/>
          </p:nvPr>
        </p:nvSpPr>
        <p:spPr/>
        <p:txBody>
          <a:bodyPr/>
          <a:lstStyle/>
          <a:p>
            <a:r>
              <a:rPr lang="en-GB" dirty="0"/>
              <a:t>Andrea Gaddi / CERN Physics Department</a:t>
            </a:r>
            <a:endParaRPr lang="en-CH"/>
          </a:p>
        </p:txBody>
      </p:sp>
      <p:sp>
        <p:nvSpPr>
          <p:cNvPr id="5" name="Slide Number Placeholder 4">
            <a:extLst>
              <a:ext uri="{FF2B5EF4-FFF2-40B4-BE49-F238E27FC236}">
                <a16:creationId xmlns:a16="http://schemas.microsoft.com/office/drawing/2014/main" id="{68FD9D45-1A9A-44F9-B504-BA270DB3A8A5}"/>
              </a:ext>
            </a:extLst>
          </p:cNvPr>
          <p:cNvSpPr>
            <a:spLocks noGrp="1"/>
          </p:cNvSpPr>
          <p:nvPr>
            <p:ph type="sldNum" sz="quarter" idx="12"/>
          </p:nvPr>
        </p:nvSpPr>
        <p:spPr/>
        <p:txBody>
          <a:bodyPr/>
          <a:lstStyle/>
          <a:p>
            <a:fld id="{B9FF726D-3673-8741-B89D-51AF201607FE}" type="slidenum">
              <a:rPr lang="en-CH" smtClean="0"/>
              <a:t>2</a:t>
            </a:fld>
            <a:endParaRPr lang="en-CH"/>
          </a:p>
        </p:txBody>
      </p:sp>
    </p:spTree>
    <p:extLst>
      <p:ext uri="{BB962C8B-B14F-4D97-AF65-F5344CB8AC3E}">
        <p14:creationId xmlns:p14="http://schemas.microsoft.com/office/powerpoint/2010/main" val="32291803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B1282-108E-A8D7-3AA3-A34FF6EDAA67}"/>
              </a:ext>
            </a:extLst>
          </p:cNvPr>
          <p:cNvSpPr>
            <a:spLocks noGrp="1"/>
          </p:cNvSpPr>
          <p:nvPr>
            <p:ph type="title"/>
          </p:nvPr>
        </p:nvSpPr>
        <p:spPr/>
        <p:txBody>
          <a:bodyPr/>
          <a:lstStyle/>
          <a:p>
            <a:r>
              <a:rPr lang="en-CH"/>
              <a:t>Inner Tracker supports for CLD</a:t>
            </a:r>
          </a:p>
        </p:txBody>
      </p:sp>
      <p:sp>
        <p:nvSpPr>
          <p:cNvPr id="4" name="Footer Placeholder 3">
            <a:extLst>
              <a:ext uri="{FF2B5EF4-FFF2-40B4-BE49-F238E27FC236}">
                <a16:creationId xmlns:a16="http://schemas.microsoft.com/office/drawing/2014/main" id="{08A287C1-759D-AA7A-CD6D-78CBEA5182A4}"/>
              </a:ext>
            </a:extLst>
          </p:cNvPr>
          <p:cNvSpPr>
            <a:spLocks noGrp="1"/>
          </p:cNvSpPr>
          <p:nvPr>
            <p:ph type="ftr" sz="quarter" idx="11"/>
          </p:nvPr>
        </p:nvSpPr>
        <p:spPr/>
        <p:txBody>
          <a:bodyPr/>
          <a:lstStyle/>
          <a:p>
            <a:r>
              <a:rPr lang="en-GB" dirty="0"/>
              <a:t>Andrea Gaddi / CERN Physics Department</a:t>
            </a:r>
            <a:endParaRPr lang="en-CH"/>
          </a:p>
        </p:txBody>
      </p:sp>
      <p:sp>
        <p:nvSpPr>
          <p:cNvPr id="5" name="Slide Number Placeholder 4">
            <a:extLst>
              <a:ext uri="{FF2B5EF4-FFF2-40B4-BE49-F238E27FC236}">
                <a16:creationId xmlns:a16="http://schemas.microsoft.com/office/drawing/2014/main" id="{C9F99597-811C-8624-7894-31876A27F9FB}"/>
              </a:ext>
            </a:extLst>
          </p:cNvPr>
          <p:cNvSpPr>
            <a:spLocks noGrp="1"/>
          </p:cNvSpPr>
          <p:nvPr>
            <p:ph type="sldNum" sz="quarter" idx="12"/>
          </p:nvPr>
        </p:nvSpPr>
        <p:spPr/>
        <p:txBody>
          <a:bodyPr/>
          <a:lstStyle/>
          <a:p>
            <a:fld id="{B9FF726D-3673-8741-B89D-51AF201607FE}" type="slidenum">
              <a:rPr lang="en-CH" smtClean="0"/>
              <a:t>20</a:t>
            </a:fld>
            <a:endParaRPr lang="en-CH"/>
          </a:p>
        </p:txBody>
      </p:sp>
      <p:sp>
        <p:nvSpPr>
          <p:cNvPr id="3" name="Content Placeholder 2">
            <a:extLst>
              <a:ext uri="{FF2B5EF4-FFF2-40B4-BE49-F238E27FC236}">
                <a16:creationId xmlns:a16="http://schemas.microsoft.com/office/drawing/2014/main" id="{60F22B7D-AE04-AAFB-9C3D-9519C1A862BC}"/>
              </a:ext>
            </a:extLst>
          </p:cNvPr>
          <p:cNvSpPr>
            <a:spLocks noGrp="1"/>
          </p:cNvSpPr>
          <p:nvPr>
            <p:ph idx="1"/>
          </p:nvPr>
        </p:nvSpPr>
        <p:spPr/>
        <p:txBody>
          <a:bodyPr/>
          <a:lstStyle/>
          <a:p>
            <a:pPr marL="0" indent="0">
              <a:buNone/>
            </a:pPr>
            <a:r>
              <a:rPr lang="en-GB" i="1" dirty="0"/>
              <a:t>p</a:t>
            </a:r>
            <a:r>
              <a:rPr lang="en-CH" i="1" dirty="0"/>
              <a:t>ossible solution:</a:t>
            </a:r>
            <a:endParaRPr lang="en-CH" dirty="0"/>
          </a:p>
          <a:p>
            <a:r>
              <a:rPr lang="en-CH" dirty="0"/>
              <a:t>Proceeding from inner to outer sub-detectors, the IT CFRP supporting cylinder, is supported by the nearest detector element, i.e. the Outer Tracker.</a:t>
            </a:r>
          </a:p>
          <a:p>
            <a:r>
              <a:rPr lang="en-CH" dirty="0"/>
              <a:t>The easiest way is to have a light material budget CFRP rails + pads system at the interface between the IT cylinder and the OT boundary, e.g. at 3 and 9 o’clock to let the IT slide inside the OT inner tube.</a:t>
            </a:r>
          </a:p>
          <a:p>
            <a:r>
              <a:rPr lang="en-CH" dirty="0"/>
              <a:t>The Outer Tracker is then supported by the barrel hadron calorimeter by three adjustable brackets / tie-rods per end.</a:t>
            </a:r>
          </a:p>
        </p:txBody>
      </p:sp>
    </p:spTree>
    <p:extLst>
      <p:ext uri="{BB962C8B-B14F-4D97-AF65-F5344CB8AC3E}">
        <p14:creationId xmlns:p14="http://schemas.microsoft.com/office/powerpoint/2010/main" val="112629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B1282-108E-A8D7-3AA3-A34FF6EDAA67}"/>
              </a:ext>
            </a:extLst>
          </p:cNvPr>
          <p:cNvSpPr>
            <a:spLocks noGrp="1"/>
          </p:cNvSpPr>
          <p:nvPr>
            <p:ph type="title"/>
          </p:nvPr>
        </p:nvSpPr>
        <p:spPr>
          <a:xfrm>
            <a:off x="228837" y="13904"/>
            <a:ext cx="11878281" cy="1325563"/>
          </a:xfrm>
        </p:spPr>
        <p:txBody>
          <a:bodyPr/>
          <a:lstStyle/>
          <a:p>
            <a:r>
              <a:rPr lang="en-CH"/>
              <a:t>Exemple of IT and OT integration at CMS </a:t>
            </a:r>
          </a:p>
        </p:txBody>
      </p:sp>
      <p:sp>
        <p:nvSpPr>
          <p:cNvPr id="4" name="Footer Placeholder 3">
            <a:extLst>
              <a:ext uri="{FF2B5EF4-FFF2-40B4-BE49-F238E27FC236}">
                <a16:creationId xmlns:a16="http://schemas.microsoft.com/office/drawing/2014/main" id="{08A287C1-759D-AA7A-CD6D-78CBEA5182A4}"/>
              </a:ext>
            </a:extLst>
          </p:cNvPr>
          <p:cNvSpPr>
            <a:spLocks noGrp="1"/>
          </p:cNvSpPr>
          <p:nvPr>
            <p:ph type="ftr" sz="quarter" idx="11"/>
          </p:nvPr>
        </p:nvSpPr>
        <p:spPr/>
        <p:txBody>
          <a:bodyPr/>
          <a:lstStyle/>
          <a:p>
            <a:r>
              <a:rPr lang="en-GB" dirty="0"/>
              <a:t>Andrea Gaddi / CERN Physics Department</a:t>
            </a:r>
            <a:endParaRPr lang="en-CH"/>
          </a:p>
        </p:txBody>
      </p:sp>
      <p:sp>
        <p:nvSpPr>
          <p:cNvPr id="5" name="Slide Number Placeholder 4">
            <a:extLst>
              <a:ext uri="{FF2B5EF4-FFF2-40B4-BE49-F238E27FC236}">
                <a16:creationId xmlns:a16="http://schemas.microsoft.com/office/drawing/2014/main" id="{C9F99597-811C-8624-7894-31876A27F9FB}"/>
              </a:ext>
            </a:extLst>
          </p:cNvPr>
          <p:cNvSpPr>
            <a:spLocks noGrp="1"/>
          </p:cNvSpPr>
          <p:nvPr>
            <p:ph type="sldNum" sz="quarter" idx="12"/>
          </p:nvPr>
        </p:nvSpPr>
        <p:spPr/>
        <p:txBody>
          <a:bodyPr/>
          <a:lstStyle/>
          <a:p>
            <a:fld id="{B9FF726D-3673-8741-B89D-51AF201607FE}" type="slidenum">
              <a:rPr lang="en-CH" smtClean="0"/>
              <a:t>21</a:t>
            </a:fld>
            <a:endParaRPr lang="en-CH"/>
          </a:p>
        </p:txBody>
      </p:sp>
      <p:pic>
        <p:nvPicPr>
          <p:cNvPr id="6" name="Picture 5">
            <a:extLst>
              <a:ext uri="{FF2B5EF4-FFF2-40B4-BE49-F238E27FC236}">
                <a16:creationId xmlns:a16="http://schemas.microsoft.com/office/drawing/2014/main" id="{50D9DD90-62C0-0E3C-8037-49887A696D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10971" y="1039368"/>
            <a:ext cx="4255911" cy="2805032"/>
          </a:xfrm>
          <a:prstGeom prst="rect">
            <a:avLst/>
          </a:prstGeom>
        </p:spPr>
      </p:pic>
      <p:pic>
        <p:nvPicPr>
          <p:cNvPr id="7" name="Picture 6">
            <a:extLst>
              <a:ext uri="{FF2B5EF4-FFF2-40B4-BE49-F238E27FC236}">
                <a16:creationId xmlns:a16="http://schemas.microsoft.com/office/drawing/2014/main" id="{A4C44F0A-68FD-CB2F-212B-60697774AC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39467"/>
            <a:ext cx="4710973" cy="2285023"/>
          </a:xfrm>
          <a:prstGeom prst="rect">
            <a:avLst/>
          </a:prstGeom>
        </p:spPr>
      </p:pic>
      <p:sp>
        <p:nvSpPr>
          <p:cNvPr id="27" name="TextBox 26">
            <a:extLst>
              <a:ext uri="{FF2B5EF4-FFF2-40B4-BE49-F238E27FC236}">
                <a16:creationId xmlns:a16="http://schemas.microsoft.com/office/drawing/2014/main" id="{F58528E1-BC26-AE9E-51FF-831253BA0BCF}"/>
              </a:ext>
            </a:extLst>
          </p:cNvPr>
          <p:cNvSpPr txBox="1"/>
          <p:nvPr/>
        </p:nvSpPr>
        <p:spPr>
          <a:xfrm rot="20561223">
            <a:off x="636929" y="1743967"/>
            <a:ext cx="2904000" cy="338554"/>
          </a:xfrm>
          <a:prstGeom prst="rect">
            <a:avLst/>
          </a:prstGeom>
          <a:noFill/>
        </p:spPr>
        <p:txBody>
          <a:bodyPr wrap="none" rtlCol="0">
            <a:spAutoFit/>
          </a:bodyPr>
          <a:lstStyle/>
          <a:p>
            <a:r>
              <a:rPr lang="en-CH" sz="1600" dirty="0"/>
              <a:t>Inner Tracker Support Tube CFRP</a:t>
            </a:r>
          </a:p>
        </p:txBody>
      </p:sp>
      <p:sp>
        <p:nvSpPr>
          <p:cNvPr id="28" name="TextBox 27">
            <a:extLst>
              <a:ext uri="{FF2B5EF4-FFF2-40B4-BE49-F238E27FC236}">
                <a16:creationId xmlns:a16="http://schemas.microsoft.com/office/drawing/2014/main" id="{15CDE0C4-15E0-86F8-C161-6820AEF9AF5E}"/>
              </a:ext>
            </a:extLst>
          </p:cNvPr>
          <p:cNvSpPr txBox="1"/>
          <p:nvPr/>
        </p:nvSpPr>
        <p:spPr>
          <a:xfrm rot="19984520">
            <a:off x="4893077" y="2272606"/>
            <a:ext cx="2043765" cy="338554"/>
          </a:xfrm>
          <a:prstGeom prst="rect">
            <a:avLst/>
          </a:prstGeom>
          <a:noFill/>
        </p:spPr>
        <p:txBody>
          <a:bodyPr wrap="none" rtlCol="0">
            <a:spAutoFit/>
          </a:bodyPr>
          <a:lstStyle/>
          <a:p>
            <a:r>
              <a:rPr lang="en-CH" sz="1600" dirty="0"/>
              <a:t>Inner Tracker internals</a:t>
            </a:r>
          </a:p>
        </p:txBody>
      </p:sp>
      <p:pic>
        <p:nvPicPr>
          <p:cNvPr id="36" name="Picture 35" descr="A diagram of a tunnel&#10;&#10;Description automatically generated">
            <a:extLst>
              <a:ext uri="{FF2B5EF4-FFF2-40B4-BE49-F238E27FC236}">
                <a16:creationId xmlns:a16="http://schemas.microsoft.com/office/drawing/2014/main" id="{6BE979A7-60D5-31AE-3F1A-4B97022D5BE3}"/>
              </a:ext>
            </a:extLst>
          </p:cNvPr>
          <p:cNvPicPr>
            <a:picLocks noChangeAspect="1"/>
          </p:cNvPicPr>
          <p:nvPr/>
        </p:nvPicPr>
        <p:blipFill>
          <a:blip r:embed="rId4"/>
          <a:stretch>
            <a:fillRect/>
          </a:stretch>
        </p:blipFill>
        <p:spPr>
          <a:xfrm>
            <a:off x="0" y="3645037"/>
            <a:ext cx="4710973" cy="3260064"/>
          </a:xfrm>
          <a:prstGeom prst="rect">
            <a:avLst/>
          </a:prstGeom>
        </p:spPr>
      </p:pic>
      <p:pic>
        <p:nvPicPr>
          <p:cNvPr id="37" name="Picture 36">
            <a:extLst>
              <a:ext uri="{FF2B5EF4-FFF2-40B4-BE49-F238E27FC236}">
                <a16:creationId xmlns:a16="http://schemas.microsoft.com/office/drawing/2014/main" id="{D6184B6F-EB17-4A58-E41E-E55CCE4F16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10600" y="2298563"/>
            <a:ext cx="3523571" cy="4533610"/>
          </a:xfrm>
          <a:prstGeom prst="rect">
            <a:avLst/>
          </a:prstGeom>
        </p:spPr>
      </p:pic>
      <p:sp>
        <p:nvSpPr>
          <p:cNvPr id="38" name="TextBox 37">
            <a:extLst>
              <a:ext uri="{FF2B5EF4-FFF2-40B4-BE49-F238E27FC236}">
                <a16:creationId xmlns:a16="http://schemas.microsoft.com/office/drawing/2014/main" id="{7B4CA83F-4E0A-D1E7-0B54-B39EC5DC477C}"/>
              </a:ext>
            </a:extLst>
          </p:cNvPr>
          <p:cNvSpPr txBox="1"/>
          <p:nvPr/>
        </p:nvSpPr>
        <p:spPr>
          <a:xfrm>
            <a:off x="4710970" y="4136749"/>
            <a:ext cx="3086829" cy="1815882"/>
          </a:xfrm>
          <a:prstGeom prst="rect">
            <a:avLst/>
          </a:prstGeom>
          <a:noFill/>
        </p:spPr>
        <p:txBody>
          <a:bodyPr wrap="square" rtlCol="0">
            <a:spAutoFit/>
          </a:bodyPr>
          <a:lstStyle/>
          <a:p>
            <a:r>
              <a:rPr lang="en-CH" sz="1600" dirty="0"/>
              <a:t>CAD model of the interface between the OT </a:t>
            </a:r>
            <a:r>
              <a:rPr lang="en-GB" sz="1600" dirty="0"/>
              <a:t>a</a:t>
            </a:r>
            <a:r>
              <a:rPr lang="en-CH" sz="1600" dirty="0"/>
              <a:t>nd the IT supporting tubes with the double railing system for both Beampipe and Vertex insertion. Note also some services embedded into the CFRP railing structure.</a:t>
            </a:r>
          </a:p>
        </p:txBody>
      </p:sp>
      <p:sp>
        <p:nvSpPr>
          <p:cNvPr id="39" name="TextBox 38">
            <a:extLst>
              <a:ext uri="{FF2B5EF4-FFF2-40B4-BE49-F238E27FC236}">
                <a16:creationId xmlns:a16="http://schemas.microsoft.com/office/drawing/2014/main" id="{E424C8B0-1018-8158-224D-526B2DEC3B24}"/>
              </a:ext>
            </a:extLst>
          </p:cNvPr>
          <p:cNvSpPr txBox="1"/>
          <p:nvPr/>
        </p:nvSpPr>
        <p:spPr>
          <a:xfrm>
            <a:off x="6206488" y="5834509"/>
            <a:ext cx="2427620" cy="830997"/>
          </a:xfrm>
          <a:prstGeom prst="rect">
            <a:avLst/>
          </a:prstGeom>
          <a:noFill/>
        </p:spPr>
        <p:txBody>
          <a:bodyPr wrap="square" rtlCol="0">
            <a:spAutoFit/>
          </a:bodyPr>
          <a:lstStyle/>
          <a:p>
            <a:pPr algn="r"/>
            <a:r>
              <a:rPr lang="fr-CH" sz="1600" dirty="0"/>
              <a:t>Mock-up of the IT/OT interfaces for clearance studies</a:t>
            </a:r>
            <a:endParaRPr lang="en-CH" sz="1600" dirty="0"/>
          </a:p>
        </p:txBody>
      </p:sp>
    </p:spTree>
    <p:extLst>
      <p:ext uri="{BB962C8B-B14F-4D97-AF65-F5344CB8AC3E}">
        <p14:creationId xmlns:p14="http://schemas.microsoft.com/office/powerpoint/2010/main" val="40610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B1282-108E-A8D7-3AA3-A34FF6EDAA67}"/>
              </a:ext>
            </a:extLst>
          </p:cNvPr>
          <p:cNvSpPr>
            <a:spLocks noGrp="1"/>
          </p:cNvSpPr>
          <p:nvPr>
            <p:ph type="title"/>
          </p:nvPr>
        </p:nvSpPr>
        <p:spPr>
          <a:xfrm>
            <a:off x="162796" y="7537"/>
            <a:ext cx="12029204" cy="1325563"/>
          </a:xfrm>
        </p:spPr>
        <p:txBody>
          <a:bodyPr/>
          <a:lstStyle/>
          <a:p>
            <a:r>
              <a:rPr lang="en-CH"/>
              <a:t>Exemple of IT and OT integration at CMS</a:t>
            </a:r>
          </a:p>
        </p:txBody>
      </p:sp>
      <p:sp>
        <p:nvSpPr>
          <p:cNvPr id="4" name="Footer Placeholder 3">
            <a:extLst>
              <a:ext uri="{FF2B5EF4-FFF2-40B4-BE49-F238E27FC236}">
                <a16:creationId xmlns:a16="http://schemas.microsoft.com/office/drawing/2014/main" id="{08A287C1-759D-AA7A-CD6D-78CBEA5182A4}"/>
              </a:ext>
            </a:extLst>
          </p:cNvPr>
          <p:cNvSpPr>
            <a:spLocks noGrp="1"/>
          </p:cNvSpPr>
          <p:nvPr>
            <p:ph type="ftr" sz="quarter" idx="11"/>
          </p:nvPr>
        </p:nvSpPr>
        <p:spPr/>
        <p:txBody>
          <a:bodyPr/>
          <a:lstStyle/>
          <a:p>
            <a:r>
              <a:rPr lang="en-GB" dirty="0"/>
              <a:t>Andrea Gaddi / CERN Physics Department</a:t>
            </a:r>
            <a:endParaRPr lang="en-CH"/>
          </a:p>
        </p:txBody>
      </p:sp>
      <p:sp>
        <p:nvSpPr>
          <p:cNvPr id="5" name="Slide Number Placeholder 4">
            <a:extLst>
              <a:ext uri="{FF2B5EF4-FFF2-40B4-BE49-F238E27FC236}">
                <a16:creationId xmlns:a16="http://schemas.microsoft.com/office/drawing/2014/main" id="{C9F99597-811C-8624-7894-31876A27F9FB}"/>
              </a:ext>
            </a:extLst>
          </p:cNvPr>
          <p:cNvSpPr>
            <a:spLocks noGrp="1"/>
          </p:cNvSpPr>
          <p:nvPr>
            <p:ph type="sldNum" sz="quarter" idx="12"/>
          </p:nvPr>
        </p:nvSpPr>
        <p:spPr/>
        <p:txBody>
          <a:bodyPr/>
          <a:lstStyle/>
          <a:p>
            <a:fld id="{B9FF726D-3673-8741-B89D-51AF201607FE}" type="slidenum">
              <a:rPr lang="en-CH" smtClean="0"/>
              <a:t>22</a:t>
            </a:fld>
            <a:endParaRPr lang="en-CH"/>
          </a:p>
        </p:txBody>
      </p:sp>
      <p:pic>
        <p:nvPicPr>
          <p:cNvPr id="9" name="IMG_6010.jpeg" descr="IMG_6010.jpeg">
            <a:extLst>
              <a:ext uri="{FF2B5EF4-FFF2-40B4-BE49-F238E27FC236}">
                <a16:creationId xmlns:a16="http://schemas.microsoft.com/office/drawing/2014/main" id="{52FA7184-D450-658A-08AD-8A0B2D6B31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87435"/>
            <a:ext cx="6688248" cy="5016185"/>
          </a:xfrm>
          <a:prstGeom prst="rect">
            <a:avLst/>
          </a:prstGeom>
          <a:ln w="12700">
            <a:miter lim="400000"/>
          </a:ln>
          <a:effectLst/>
        </p:spPr>
      </p:pic>
      <p:pic>
        <p:nvPicPr>
          <p:cNvPr id="10" name="IMG_6003.jpeg" descr="IMG_6003.jpeg">
            <a:extLst>
              <a:ext uri="{FF2B5EF4-FFF2-40B4-BE49-F238E27FC236}">
                <a16:creationId xmlns:a16="http://schemas.microsoft.com/office/drawing/2014/main" id="{B9559C09-4023-055A-7E26-84C2D16A7B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1044" y="1087434"/>
            <a:ext cx="3755996" cy="5008879"/>
          </a:xfrm>
          <a:prstGeom prst="rect">
            <a:avLst/>
          </a:prstGeom>
          <a:ln w="12700">
            <a:miter lim="400000"/>
          </a:ln>
          <a:effectLst/>
        </p:spPr>
      </p:pic>
      <p:sp>
        <p:nvSpPr>
          <p:cNvPr id="11" name="ITST Mockup with temporary and extension rails">
            <a:extLst>
              <a:ext uri="{FF2B5EF4-FFF2-40B4-BE49-F238E27FC236}">
                <a16:creationId xmlns:a16="http://schemas.microsoft.com/office/drawing/2014/main" id="{5D051516-9FC7-1AB1-DE05-FA2801719764}"/>
              </a:ext>
            </a:extLst>
          </p:cNvPr>
          <p:cNvSpPr txBox="1"/>
          <p:nvPr/>
        </p:nvSpPr>
        <p:spPr>
          <a:xfrm>
            <a:off x="7890627" y="6095662"/>
            <a:ext cx="2879209" cy="595035"/>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ctr"/>
            <a:r>
              <a:rPr sz="1600" dirty="0"/>
              <a:t>ITST Mockup with temporary and extension rails</a:t>
            </a:r>
          </a:p>
        </p:txBody>
      </p:sp>
      <p:sp>
        <p:nvSpPr>
          <p:cNvPr id="12" name="TextBox 11">
            <a:extLst>
              <a:ext uri="{FF2B5EF4-FFF2-40B4-BE49-F238E27FC236}">
                <a16:creationId xmlns:a16="http://schemas.microsoft.com/office/drawing/2014/main" id="{D01CCD6C-D3AB-10B1-9A60-BC3DB110C595}"/>
              </a:ext>
            </a:extLst>
          </p:cNvPr>
          <p:cNvSpPr txBox="1"/>
          <p:nvPr/>
        </p:nvSpPr>
        <p:spPr>
          <a:xfrm>
            <a:off x="108793" y="6169580"/>
            <a:ext cx="6337727" cy="338554"/>
          </a:xfrm>
          <a:prstGeom prst="rect">
            <a:avLst/>
          </a:prstGeom>
          <a:noFill/>
        </p:spPr>
        <p:txBody>
          <a:bodyPr wrap="square" rtlCol="0">
            <a:spAutoFit/>
          </a:bodyPr>
          <a:lstStyle/>
          <a:p>
            <a:r>
              <a:rPr lang="fr-CH" sz="1600" dirty="0"/>
              <a:t>Prototype of the </a:t>
            </a:r>
            <a:r>
              <a:rPr lang="en-GB" sz="1600" dirty="0"/>
              <a:t>Inner</a:t>
            </a:r>
            <a:r>
              <a:rPr lang="fr-CH" sz="1600" dirty="0"/>
              <a:t> Tracker for services </a:t>
            </a:r>
            <a:r>
              <a:rPr lang="fr-CH" sz="1600" dirty="0" err="1"/>
              <a:t>routing</a:t>
            </a:r>
            <a:r>
              <a:rPr lang="fr-CH" sz="1600" dirty="0"/>
              <a:t> </a:t>
            </a:r>
            <a:r>
              <a:rPr lang="fr-CH" sz="1600" dirty="0" err="1"/>
              <a:t>studies</a:t>
            </a:r>
            <a:endParaRPr lang="en-CH" sz="1600" dirty="0"/>
          </a:p>
        </p:txBody>
      </p:sp>
    </p:spTree>
    <p:extLst>
      <p:ext uri="{BB962C8B-B14F-4D97-AF65-F5344CB8AC3E}">
        <p14:creationId xmlns:p14="http://schemas.microsoft.com/office/powerpoint/2010/main" val="1907344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B1282-108E-A8D7-3AA3-A34FF6EDAA67}"/>
              </a:ext>
            </a:extLst>
          </p:cNvPr>
          <p:cNvSpPr>
            <a:spLocks noGrp="1"/>
          </p:cNvSpPr>
          <p:nvPr>
            <p:ph type="title"/>
          </p:nvPr>
        </p:nvSpPr>
        <p:spPr>
          <a:xfrm>
            <a:off x="2701724" y="-271483"/>
            <a:ext cx="6014013" cy="1325563"/>
          </a:xfrm>
        </p:spPr>
        <p:txBody>
          <a:bodyPr/>
          <a:lstStyle/>
          <a:p>
            <a:r>
              <a:rPr lang="en-CH"/>
              <a:t>Detector Services routing</a:t>
            </a:r>
          </a:p>
        </p:txBody>
      </p:sp>
      <p:sp>
        <p:nvSpPr>
          <p:cNvPr id="4" name="Footer Placeholder 3">
            <a:extLst>
              <a:ext uri="{FF2B5EF4-FFF2-40B4-BE49-F238E27FC236}">
                <a16:creationId xmlns:a16="http://schemas.microsoft.com/office/drawing/2014/main" id="{08A287C1-759D-AA7A-CD6D-78CBEA5182A4}"/>
              </a:ext>
            </a:extLst>
          </p:cNvPr>
          <p:cNvSpPr>
            <a:spLocks noGrp="1"/>
          </p:cNvSpPr>
          <p:nvPr>
            <p:ph type="ftr" sz="quarter" idx="11"/>
          </p:nvPr>
        </p:nvSpPr>
        <p:spPr/>
        <p:txBody>
          <a:bodyPr/>
          <a:lstStyle/>
          <a:p>
            <a:r>
              <a:rPr lang="en-GB" dirty="0"/>
              <a:t>Andrea Gaddi / CERN Physics Department</a:t>
            </a:r>
            <a:endParaRPr lang="en-CH"/>
          </a:p>
        </p:txBody>
      </p:sp>
      <p:sp>
        <p:nvSpPr>
          <p:cNvPr id="5" name="Slide Number Placeholder 4">
            <a:extLst>
              <a:ext uri="{FF2B5EF4-FFF2-40B4-BE49-F238E27FC236}">
                <a16:creationId xmlns:a16="http://schemas.microsoft.com/office/drawing/2014/main" id="{C9F99597-811C-8624-7894-31876A27F9FB}"/>
              </a:ext>
            </a:extLst>
          </p:cNvPr>
          <p:cNvSpPr>
            <a:spLocks noGrp="1"/>
          </p:cNvSpPr>
          <p:nvPr>
            <p:ph type="sldNum" sz="quarter" idx="12"/>
          </p:nvPr>
        </p:nvSpPr>
        <p:spPr/>
        <p:txBody>
          <a:bodyPr/>
          <a:lstStyle/>
          <a:p>
            <a:fld id="{B9FF726D-3673-8741-B89D-51AF201607FE}" type="slidenum">
              <a:rPr lang="en-CH" smtClean="0"/>
              <a:t>23</a:t>
            </a:fld>
            <a:endParaRPr lang="en-CH"/>
          </a:p>
        </p:txBody>
      </p:sp>
      <p:pic>
        <p:nvPicPr>
          <p:cNvPr id="6" name="Picture 3">
            <a:extLst>
              <a:ext uri="{FF2B5EF4-FFF2-40B4-BE49-F238E27FC236}">
                <a16:creationId xmlns:a16="http://schemas.microsoft.com/office/drawing/2014/main" id="{493C753C-CDAC-95EC-1139-1D2E9BA84E85}"/>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92598" y="693588"/>
            <a:ext cx="4623308" cy="616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4AFEF153-1F9D-4FB7-BE3F-7C8AC66FE23F}"/>
              </a:ext>
            </a:extLst>
          </p:cNvPr>
          <p:cNvSpPr txBox="1"/>
          <p:nvPr/>
        </p:nvSpPr>
        <p:spPr>
          <a:xfrm>
            <a:off x="5109598" y="2613392"/>
            <a:ext cx="6539696" cy="1631216"/>
          </a:xfrm>
          <a:prstGeom prst="rect">
            <a:avLst/>
          </a:prstGeom>
          <a:noFill/>
        </p:spPr>
        <p:txBody>
          <a:bodyPr wrap="square" rtlCol="0">
            <a:spAutoFit/>
          </a:bodyPr>
          <a:lstStyle/>
          <a:p>
            <a:r>
              <a:rPr lang="en-CH" sz="2000" dirty="0"/>
              <a:t>Barrel and Endcap sub-detectors shall follow indipendent paths to allow opening of the detector.</a:t>
            </a:r>
          </a:p>
          <a:p>
            <a:endParaRPr lang="en-CH" sz="2000" dirty="0"/>
          </a:p>
          <a:p>
            <a:r>
              <a:rPr lang="en-CH" sz="2000" dirty="0"/>
              <a:t>Patch-panels at the periphery of the detector allow for an easier services installation and troubleshooting.</a:t>
            </a:r>
          </a:p>
        </p:txBody>
      </p:sp>
    </p:spTree>
    <p:extLst>
      <p:ext uri="{BB962C8B-B14F-4D97-AF65-F5344CB8AC3E}">
        <p14:creationId xmlns:p14="http://schemas.microsoft.com/office/powerpoint/2010/main" val="3757599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D095F-53CF-F084-E60A-AE806667893C}"/>
              </a:ext>
            </a:extLst>
          </p:cNvPr>
          <p:cNvSpPr>
            <a:spLocks noGrp="1"/>
          </p:cNvSpPr>
          <p:nvPr>
            <p:ph type="title"/>
          </p:nvPr>
        </p:nvSpPr>
        <p:spPr/>
        <p:txBody>
          <a:bodyPr/>
          <a:lstStyle/>
          <a:p>
            <a:r>
              <a:rPr lang="en-CH"/>
              <a:t>Conclusions</a:t>
            </a:r>
          </a:p>
        </p:txBody>
      </p:sp>
      <p:sp>
        <p:nvSpPr>
          <p:cNvPr id="3" name="Content Placeholder 2">
            <a:extLst>
              <a:ext uri="{FF2B5EF4-FFF2-40B4-BE49-F238E27FC236}">
                <a16:creationId xmlns:a16="http://schemas.microsoft.com/office/drawing/2014/main" id="{091C957D-8315-4330-798F-949C3B728817}"/>
              </a:ext>
            </a:extLst>
          </p:cNvPr>
          <p:cNvSpPr>
            <a:spLocks noGrp="1"/>
          </p:cNvSpPr>
          <p:nvPr>
            <p:ph idx="1"/>
          </p:nvPr>
        </p:nvSpPr>
        <p:spPr>
          <a:xfrm>
            <a:off x="838199" y="1825625"/>
            <a:ext cx="10632311" cy="4351338"/>
          </a:xfrm>
        </p:spPr>
        <p:txBody>
          <a:bodyPr/>
          <a:lstStyle/>
          <a:p>
            <a:r>
              <a:rPr lang="en-CH" dirty="0"/>
              <a:t>MDI design has to take into account multiple conflicting requirements.</a:t>
            </a:r>
          </a:p>
          <a:p>
            <a:r>
              <a:rPr lang="en-CH" dirty="0"/>
              <a:t>Detector wise, the choice of its segmentation and opening scheme plays a fundamental role.</a:t>
            </a:r>
          </a:p>
          <a:p>
            <a:r>
              <a:rPr lang="en-CH" dirty="0"/>
              <a:t>Alignment and mechanical stability of the machine FF magnets plus services for detector elements are additional contraints.</a:t>
            </a:r>
          </a:p>
          <a:p>
            <a:r>
              <a:rPr lang="en-CH" dirty="0"/>
              <a:t>Many study cases exist from past/present/future MDI regions.  </a:t>
            </a:r>
          </a:p>
        </p:txBody>
      </p:sp>
      <p:sp>
        <p:nvSpPr>
          <p:cNvPr id="4" name="Footer Placeholder 3">
            <a:extLst>
              <a:ext uri="{FF2B5EF4-FFF2-40B4-BE49-F238E27FC236}">
                <a16:creationId xmlns:a16="http://schemas.microsoft.com/office/drawing/2014/main" id="{7B61AE7F-6DE3-2C3C-6212-0A2F983BC7E5}"/>
              </a:ext>
            </a:extLst>
          </p:cNvPr>
          <p:cNvSpPr>
            <a:spLocks noGrp="1"/>
          </p:cNvSpPr>
          <p:nvPr>
            <p:ph type="ftr" sz="quarter" idx="11"/>
          </p:nvPr>
        </p:nvSpPr>
        <p:spPr/>
        <p:txBody>
          <a:bodyPr/>
          <a:lstStyle/>
          <a:p>
            <a:r>
              <a:rPr lang="en-GB" dirty="0"/>
              <a:t>Andrea Gaddi / CERN Physics Department</a:t>
            </a:r>
            <a:endParaRPr lang="en-CH"/>
          </a:p>
        </p:txBody>
      </p:sp>
      <p:sp>
        <p:nvSpPr>
          <p:cNvPr id="5" name="Slide Number Placeholder 4">
            <a:extLst>
              <a:ext uri="{FF2B5EF4-FFF2-40B4-BE49-F238E27FC236}">
                <a16:creationId xmlns:a16="http://schemas.microsoft.com/office/drawing/2014/main" id="{ADFAB079-28E7-DA03-F90D-02A13EF21300}"/>
              </a:ext>
            </a:extLst>
          </p:cNvPr>
          <p:cNvSpPr>
            <a:spLocks noGrp="1"/>
          </p:cNvSpPr>
          <p:nvPr>
            <p:ph type="sldNum" sz="quarter" idx="12"/>
          </p:nvPr>
        </p:nvSpPr>
        <p:spPr/>
        <p:txBody>
          <a:bodyPr/>
          <a:lstStyle/>
          <a:p>
            <a:fld id="{B9FF726D-3673-8741-B89D-51AF201607FE}" type="slidenum">
              <a:rPr lang="en-CH" smtClean="0"/>
              <a:t>24</a:t>
            </a:fld>
            <a:endParaRPr lang="en-CH"/>
          </a:p>
        </p:txBody>
      </p:sp>
    </p:spTree>
    <p:extLst>
      <p:ext uri="{BB962C8B-B14F-4D97-AF65-F5344CB8AC3E}">
        <p14:creationId xmlns:p14="http://schemas.microsoft.com/office/powerpoint/2010/main" val="401072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A90B7-66A3-193A-349B-54FF1B109AB9}"/>
              </a:ext>
            </a:extLst>
          </p:cNvPr>
          <p:cNvSpPr>
            <a:spLocks noGrp="1"/>
          </p:cNvSpPr>
          <p:nvPr>
            <p:ph type="title"/>
          </p:nvPr>
        </p:nvSpPr>
        <p:spPr/>
        <p:txBody>
          <a:bodyPr/>
          <a:lstStyle/>
          <a:p>
            <a:r>
              <a:rPr lang="en-CH"/>
              <a:t>Back-up slides</a:t>
            </a:r>
          </a:p>
        </p:txBody>
      </p:sp>
      <p:sp>
        <p:nvSpPr>
          <p:cNvPr id="3" name="Content Placeholder 2">
            <a:extLst>
              <a:ext uri="{FF2B5EF4-FFF2-40B4-BE49-F238E27FC236}">
                <a16:creationId xmlns:a16="http://schemas.microsoft.com/office/drawing/2014/main" id="{3CB9AA8D-EB75-B693-0677-0F5EAD245C23}"/>
              </a:ext>
            </a:extLst>
          </p:cNvPr>
          <p:cNvSpPr>
            <a:spLocks noGrp="1"/>
          </p:cNvSpPr>
          <p:nvPr>
            <p:ph idx="1"/>
          </p:nvPr>
        </p:nvSpPr>
        <p:spPr/>
        <p:txBody>
          <a:bodyPr/>
          <a:lstStyle/>
          <a:p>
            <a:endParaRPr lang="en-CH"/>
          </a:p>
        </p:txBody>
      </p:sp>
      <p:sp>
        <p:nvSpPr>
          <p:cNvPr id="4" name="Footer Placeholder 3">
            <a:extLst>
              <a:ext uri="{FF2B5EF4-FFF2-40B4-BE49-F238E27FC236}">
                <a16:creationId xmlns:a16="http://schemas.microsoft.com/office/drawing/2014/main" id="{BDCE5967-CB9B-68B9-8E2A-7279A6CA35F4}"/>
              </a:ext>
            </a:extLst>
          </p:cNvPr>
          <p:cNvSpPr>
            <a:spLocks noGrp="1"/>
          </p:cNvSpPr>
          <p:nvPr>
            <p:ph type="ftr" sz="quarter" idx="11"/>
          </p:nvPr>
        </p:nvSpPr>
        <p:spPr/>
        <p:txBody>
          <a:bodyPr/>
          <a:lstStyle/>
          <a:p>
            <a:r>
              <a:rPr lang="en-GB" dirty="0"/>
              <a:t>Andrea Gaddi / CERN Physics Department</a:t>
            </a:r>
            <a:endParaRPr lang="en-CH"/>
          </a:p>
        </p:txBody>
      </p:sp>
      <p:sp>
        <p:nvSpPr>
          <p:cNvPr id="5" name="Slide Number Placeholder 4">
            <a:extLst>
              <a:ext uri="{FF2B5EF4-FFF2-40B4-BE49-F238E27FC236}">
                <a16:creationId xmlns:a16="http://schemas.microsoft.com/office/drawing/2014/main" id="{20C3FBD3-CD1A-E0AF-8ABB-541F542A9FFF}"/>
              </a:ext>
            </a:extLst>
          </p:cNvPr>
          <p:cNvSpPr>
            <a:spLocks noGrp="1"/>
          </p:cNvSpPr>
          <p:nvPr>
            <p:ph type="sldNum" sz="quarter" idx="12"/>
          </p:nvPr>
        </p:nvSpPr>
        <p:spPr/>
        <p:txBody>
          <a:bodyPr/>
          <a:lstStyle/>
          <a:p>
            <a:fld id="{B9FF726D-3673-8741-B89D-51AF201607FE}" type="slidenum">
              <a:rPr lang="en-CH" smtClean="0"/>
              <a:t>25</a:t>
            </a:fld>
            <a:endParaRPr lang="en-CH"/>
          </a:p>
        </p:txBody>
      </p:sp>
    </p:spTree>
    <p:extLst>
      <p:ext uri="{BB962C8B-B14F-4D97-AF65-F5344CB8AC3E}">
        <p14:creationId xmlns:p14="http://schemas.microsoft.com/office/powerpoint/2010/main" val="18669952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5B6C-3644-EA58-2650-8C22625DB2C4}"/>
              </a:ext>
            </a:extLst>
          </p:cNvPr>
          <p:cNvSpPr>
            <a:spLocks noGrp="1"/>
          </p:cNvSpPr>
          <p:nvPr>
            <p:ph type="title"/>
          </p:nvPr>
        </p:nvSpPr>
        <p:spPr>
          <a:xfrm>
            <a:off x="838200" y="50801"/>
            <a:ext cx="10515600" cy="1325563"/>
          </a:xfrm>
        </p:spPr>
        <p:txBody>
          <a:bodyPr/>
          <a:lstStyle/>
          <a:p>
            <a:r>
              <a:rPr lang="en-GB" dirty="0"/>
              <a:t>ILC / CLIC Push-Pull Cavern Layout</a:t>
            </a:r>
          </a:p>
        </p:txBody>
      </p:sp>
      <p:sp>
        <p:nvSpPr>
          <p:cNvPr id="4" name="Footer Placeholder 3">
            <a:extLst>
              <a:ext uri="{FF2B5EF4-FFF2-40B4-BE49-F238E27FC236}">
                <a16:creationId xmlns:a16="http://schemas.microsoft.com/office/drawing/2014/main" id="{7CAAAB1D-B5D6-4657-1B16-BC55CBD96A4E}"/>
              </a:ext>
            </a:extLst>
          </p:cNvPr>
          <p:cNvSpPr>
            <a:spLocks noGrp="1"/>
          </p:cNvSpPr>
          <p:nvPr>
            <p:ph type="ftr" sz="quarter" idx="11"/>
          </p:nvPr>
        </p:nvSpPr>
        <p:spPr/>
        <p:txBody>
          <a:bodyPr/>
          <a:lstStyle/>
          <a:p>
            <a:r>
              <a:rPr lang="en-GB" dirty="0"/>
              <a:t>Andrea Gaddi / CERN Physics Department</a:t>
            </a:r>
            <a:endParaRPr lang="en-CH"/>
          </a:p>
        </p:txBody>
      </p:sp>
      <p:sp>
        <p:nvSpPr>
          <p:cNvPr id="5" name="Slide Number Placeholder 4">
            <a:extLst>
              <a:ext uri="{FF2B5EF4-FFF2-40B4-BE49-F238E27FC236}">
                <a16:creationId xmlns:a16="http://schemas.microsoft.com/office/drawing/2014/main" id="{0B9C786C-B270-3457-1165-C00C89F14CFA}"/>
              </a:ext>
            </a:extLst>
          </p:cNvPr>
          <p:cNvSpPr>
            <a:spLocks noGrp="1"/>
          </p:cNvSpPr>
          <p:nvPr>
            <p:ph type="sldNum" sz="quarter" idx="12"/>
          </p:nvPr>
        </p:nvSpPr>
        <p:spPr/>
        <p:txBody>
          <a:bodyPr/>
          <a:lstStyle/>
          <a:p>
            <a:fld id="{B9FF726D-3673-8741-B89D-51AF201607FE}" type="slidenum">
              <a:rPr lang="en-CH" smtClean="0"/>
              <a:t>26</a:t>
            </a:fld>
            <a:endParaRPr lang="en-CH"/>
          </a:p>
        </p:txBody>
      </p:sp>
      <p:pic>
        <p:nvPicPr>
          <p:cNvPr id="6" name="Picture 7">
            <a:extLst>
              <a:ext uri="{FF2B5EF4-FFF2-40B4-BE49-F238E27FC236}">
                <a16:creationId xmlns:a16="http://schemas.microsoft.com/office/drawing/2014/main" id="{1C7DCD43-2127-F0FA-5840-5F78B67A613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784" y="1463766"/>
            <a:ext cx="6405716" cy="4578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Espace réservé du contenu 5" descr="[Chap.V - Fig.26] Side view with dimensions.bmp">
            <a:extLst>
              <a:ext uri="{FF2B5EF4-FFF2-40B4-BE49-F238E27FC236}">
                <a16:creationId xmlns:a16="http://schemas.microsoft.com/office/drawing/2014/main" id="{B85979A9-BFCD-29C8-B138-23A8E68F19E7}"/>
              </a:ext>
            </a:extLst>
          </p:cNvPr>
          <p:cNvPicPr>
            <a:picLocks noChangeAspect="1"/>
          </p:cNvPicPr>
          <p:nvPr/>
        </p:nvPicPr>
        <p:blipFill>
          <a:blip r:embed="rId3">
            <a:extLst>
              <a:ext uri="{28A0092B-C50C-407E-A947-70E740481C1C}">
                <a14:useLocalDpi xmlns:a14="http://schemas.microsoft.com/office/drawing/2010/main" val="0"/>
              </a:ext>
            </a:extLst>
          </a:blip>
          <a:srcRect l="-49428" r="-49428"/>
          <a:stretch>
            <a:fillRect/>
          </a:stretch>
        </p:blipFill>
        <p:spPr bwMode="auto">
          <a:xfrm>
            <a:off x="5072216" y="1376364"/>
            <a:ext cx="9245599" cy="47515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6A3CF66-14F2-851A-BC15-8BDC46C606F0}"/>
              </a:ext>
            </a:extLst>
          </p:cNvPr>
          <p:cNvSpPr txBox="1"/>
          <p:nvPr/>
        </p:nvSpPr>
        <p:spPr>
          <a:xfrm>
            <a:off x="747059" y="6385024"/>
            <a:ext cx="2372252" cy="307777"/>
          </a:xfrm>
          <a:prstGeom prst="rect">
            <a:avLst/>
          </a:prstGeom>
          <a:noFill/>
        </p:spPr>
        <p:txBody>
          <a:bodyPr wrap="none" rtlCol="0">
            <a:spAutoFit/>
          </a:bodyPr>
          <a:lstStyle/>
          <a:p>
            <a:r>
              <a:rPr lang="en-GB" sz="1400" dirty="0"/>
              <a:t>b</a:t>
            </a:r>
            <a:r>
              <a:rPr lang="en-CH" sz="1400"/>
              <a:t>y A. Gaddi, H. Gerwig / CERN</a:t>
            </a:r>
          </a:p>
        </p:txBody>
      </p:sp>
    </p:spTree>
    <p:extLst>
      <p:ext uri="{BB962C8B-B14F-4D97-AF65-F5344CB8AC3E}">
        <p14:creationId xmlns:p14="http://schemas.microsoft.com/office/powerpoint/2010/main" val="3866022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2B898-B26B-0163-80C8-82BE293A530D}"/>
              </a:ext>
            </a:extLst>
          </p:cNvPr>
          <p:cNvSpPr>
            <a:spLocks noGrp="1"/>
          </p:cNvSpPr>
          <p:nvPr>
            <p:ph type="title"/>
          </p:nvPr>
        </p:nvSpPr>
        <p:spPr>
          <a:xfrm>
            <a:off x="838200" y="0"/>
            <a:ext cx="10515600" cy="1325563"/>
          </a:xfrm>
        </p:spPr>
        <p:txBody>
          <a:bodyPr/>
          <a:lstStyle/>
          <a:p>
            <a:r>
              <a:rPr lang="en-US" sz="4400" dirty="0"/>
              <a:t>FCC Overview of Underground Structures</a:t>
            </a:r>
            <a:endParaRPr lang="en-GB" dirty="0"/>
          </a:p>
        </p:txBody>
      </p:sp>
      <p:pic>
        <p:nvPicPr>
          <p:cNvPr id="7" name="Content Placeholder 6" descr="A diagram of a circular structure&#10;&#10;Description automatically generated">
            <a:extLst>
              <a:ext uri="{FF2B5EF4-FFF2-40B4-BE49-F238E27FC236}">
                <a16:creationId xmlns:a16="http://schemas.microsoft.com/office/drawing/2014/main" id="{4F22B809-97E4-E7FE-9723-6021A28EAF43}"/>
              </a:ext>
            </a:extLst>
          </p:cNvPr>
          <p:cNvPicPr>
            <a:picLocks noGrp="1" noChangeAspect="1"/>
          </p:cNvPicPr>
          <p:nvPr>
            <p:ph idx="1"/>
          </p:nvPr>
        </p:nvPicPr>
        <p:blipFill>
          <a:blip r:embed="rId2"/>
          <a:stretch>
            <a:fillRect/>
          </a:stretch>
        </p:blipFill>
        <p:spPr>
          <a:xfrm>
            <a:off x="1346246" y="939800"/>
            <a:ext cx="9453652" cy="5416550"/>
          </a:xfrm>
        </p:spPr>
      </p:pic>
      <p:sp>
        <p:nvSpPr>
          <p:cNvPr id="4" name="Footer Placeholder 3">
            <a:extLst>
              <a:ext uri="{FF2B5EF4-FFF2-40B4-BE49-F238E27FC236}">
                <a16:creationId xmlns:a16="http://schemas.microsoft.com/office/drawing/2014/main" id="{4E727041-BE43-225B-0E82-C696326B6256}"/>
              </a:ext>
            </a:extLst>
          </p:cNvPr>
          <p:cNvSpPr>
            <a:spLocks noGrp="1"/>
          </p:cNvSpPr>
          <p:nvPr>
            <p:ph type="ftr" sz="quarter" idx="11"/>
          </p:nvPr>
        </p:nvSpPr>
        <p:spPr/>
        <p:txBody>
          <a:bodyPr/>
          <a:lstStyle/>
          <a:p>
            <a:r>
              <a:rPr lang="en-GB" dirty="0"/>
              <a:t>Andrea Gaddi / CERN Physics Department</a:t>
            </a:r>
            <a:endParaRPr lang="en-CH"/>
          </a:p>
        </p:txBody>
      </p:sp>
      <p:sp>
        <p:nvSpPr>
          <p:cNvPr id="5" name="Slide Number Placeholder 4">
            <a:extLst>
              <a:ext uri="{FF2B5EF4-FFF2-40B4-BE49-F238E27FC236}">
                <a16:creationId xmlns:a16="http://schemas.microsoft.com/office/drawing/2014/main" id="{BC49321F-5A5B-9A21-B1CB-68E800101D7D}"/>
              </a:ext>
            </a:extLst>
          </p:cNvPr>
          <p:cNvSpPr>
            <a:spLocks noGrp="1"/>
          </p:cNvSpPr>
          <p:nvPr>
            <p:ph type="sldNum" sz="quarter" idx="12"/>
          </p:nvPr>
        </p:nvSpPr>
        <p:spPr/>
        <p:txBody>
          <a:bodyPr/>
          <a:lstStyle/>
          <a:p>
            <a:fld id="{B9FF726D-3673-8741-B89D-51AF201607FE}" type="slidenum">
              <a:rPr lang="en-CH" smtClean="0"/>
              <a:t>27</a:t>
            </a:fld>
            <a:endParaRPr lang="en-CH"/>
          </a:p>
        </p:txBody>
      </p:sp>
      <p:sp>
        <p:nvSpPr>
          <p:cNvPr id="8" name="TextBox 7">
            <a:extLst>
              <a:ext uri="{FF2B5EF4-FFF2-40B4-BE49-F238E27FC236}">
                <a16:creationId xmlns:a16="http://schemas.microsoft.com/office/drawing/2014/main" id="{961F42D7-9F8C-A479-25C3-4C32A1887EE5}"/>
              </a:ext>
            </a:extLst>
          </p:cNvPr>
          <p:cNvSpPr txBox="1"/>
          <p:nvPr/>
        </p:nvSpPr>
        <p:spPr>
          <a:xfrm>
            <a:off x="747059" y="6385024"/>
            <a:ext cx="1713033" cy="307777"/>
          </a:xfrm>
          <a:prstGeom prst="rect">
            <a:avLst/>
          </a:prstGeom>
          <a:noFill/>
        </p:spPr>
        <p:txBody>
          <a:bodyPr wrap="none" rtlCol="0">
            <a:spAutoFit/>
          </a:bodyPr>
          <a:lstStyle/>
          <a:p>
            <a:r>
              <a:rPr lang="en-GB" sz="1400" dirty="0"/>
              <a:t>b</a:t>
            </a:r>
            <a:r>
              <a:rPr lang="en-CH" sz="1400"/>
              <a:t>y J. Osborne / CERN</a:t>
            </a:r>
          </a:p>
        </p:txBody>
      </p:sp>
    </p:spTree>
    <p:extLst>
      <p:ext uri="{BB962C8B-B14F-4D97-AF65-F5344CB8AC3E}">
        <p14:creationId xmlns:p14="http://schemas.microsoft.com/office/powerpoint/2010/main" val="25027137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8A996DC-DB97-E6BA-890E-57F2D5572C30}"/>
              </a:ext>
            </a:extLst>
          </p:cNvPr>
          <p:cNvSpPr>
            <a:spLocks noGrp="1"/>
          </p:cNvSpPr>
          <p:nvPr>
            <p:ph type="ftr" sz="quarter" idx="11"/>
          </p:nvPr>
        </p:nvSpPr>
        <p:spPr/>
        <p:txBody>
          <a:bodyPr/>
          <a:lstStyle/>
          <a:p>
            <a:r>
              <a:rPr lang="en-GB" dirty="0"/>
              <a:t>Andrea Gaddi / CERN Physics Department</a:t>
            </a:r>
            <a:endParaRPr lang="en-CH"/>
          </a:p>
        </p:txBody>
      </p:sp>
      <p:sp>
        <p:nvSpPr>
          <p:cNvPr id="5" name="Slide Number Placeholder 4">
            <a:extLst>
              <a:ext uri="{FF2B5EF4-FFF2-40B4-BE49-F238E27FC236}">
                <a16:creationId xmlns:a16="http://schemas.microsoft.com/office/drawing/2014/main" id="{1F4FF1A0-6279-49E1-D269-C48BBFD37E6A}"/>
              </a:ext>
            </a:extLst>
          </p:cNvPr>
          <p:cNvSpPr>
            <a:spLocks noGrp="1"/>
          </p:cNvSpPr>
          <p:nvPr>
            <p:ph type="sldNum" sz="quarter" idx="12"/>
          </p:nvPr>
        </p:nvSpPr>
        <p:spPr/>
        <p:txBody>
          <a:bodyPr/>
          <a:lstStyle/>
          <a:p>
            <a:fld id="{B9FF726D-3673-8741-B89D-51AF201607FE}" type="slidenum">
              <a:rPr lang="en-CH" smtClean="0"/>
              <a:t>28</a:t>
            </a:fld>
            <a:endParaRPr lang="en-CH"/>
          </a:p>
        </p:txBody>
      </p:sp>
      <p:pic>
        <p:nvPicPr>
          <p:cNvPr id="7" name="Picture 6" descr="A machine with a large part&#10;&#10;Description automatically generated with low confidence">
            <a:extLst>
              <a:ext uri="{FF2B5EF4-FFF2-40B4-BE49-F238E27FC236}">
                <a16:creationId xmlns:a16="http://schemas.microsoft.com/office/drawing/2014/main" id="{8CA45819-EB67-9AD8-702D-6DF347EC7E2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7772400" cy="5497153"/>
          </a:xfrm>
          <a:prstGeom prst="rect">
            <a:avLst/>
          </a:prstGeom>
        </p:spPr>
      </p:pic>
      <p:pic>
        <p:nvPicPr>
          <p:cNvPr id="9" name="Picture 8" descr="A diagram of a machine&#10;&#10;Description automatically generated">
            <a:extLst>
              <a:ext uri="{FF2B5EF4-FFF2-40B4-BE49-F238E27FC236}">
                <a16:creationId xmlns:a16="http://schemas.microsoft.com/office/drawing/2014/main" id="{ACDE21F2-0226-0495-74C4-038AB1B6A8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0624" y="3081867"/>
            <a:ext cx="4341376" cy="3776133"/>
          </a:xfrm>
          <a:prstGeom prst="rect">
            <a:avLst/>
          </a:prstGeom>
        </p:spPr>
      </p:pic>
      <p:sp>
        <p:nvSpPr>
          <p:cNvPr id="2" name="TextBox 1">
            <a:extLst>
              <a:ext uri="{FF2B5EF4-FFF2-40B4-BE49-F238E27FC236}">
                <a16:creationId xmlns:a16="http://schemas.microsoft.com/office/drawing/2014/main" id="{486B6345-80D6-54BF-7955-83782B01C2B3}"/>
              </a:ext>
            </a:extLst>
          </p:cNvPr>
          <p:cNvSpPr txBox="1"/>
          <p:nvPr/>
        </p:nvSpPr>
        <p:spPr>
          <a:xfrm>
            <a:off x="745066" y="5497153"/>
            <a:ext cx="5697329" cy="646331"/>
          </a:xfrm>
          <a:prstGeom prst="rect">
            <a:avLst/>
          </a:prstGeom>
          <a:noFill/>
        </p:spPr>
        <p:txBody>
          <a:bodyPr wrap="none" rtlCol="0">
            <a:spAutoFit/>
          </a:bodyPr>
          <a:lstStyle/>
          <a:p>
            <a:r>
              <a:rPr lang="en-CH"/>
              <a:t>Alternative solution of FF supported by an external column</a:t>
            </a:r>
          </a:p>
          <a:p>
            <a:r>
              <a:rPr lang="en-GB" dirty="0"/>
              <a:t>p</a:t>
            </a:r>
            <a:r>
              <a:rPr lang="en-CH"/>
              <a:t>lus rods attached to the detector magner cryostat</a:t>
            </a:r>
          </a:p>
        </p:txBody>
      </p:sp>
      <p:grpSp>
        <p:nvGrpSpPr>
          <p:cNvPr id="3" name="Group 52">
            <a:extLst>
              <a:ext uri="{FF2B5EF4-FFF2-40B4-BE49-F238E27FC236}">
                <a16:creationId xmlns:a16="http://schemas.microsoft.com/office/drawing/2014/main" id="{44C41D91-F19B-07D9-2F3F-B6683DCBB53D}"/>
              </a:ext>
            </a:extLst>
          </p:cNvPr>
          <p:cNvGrpSpPr>
            <a:grpSpLocks/>
          </p:cNvGrpSpPr>
          <p:nvPr/>
        </p:nvGrpSpPr>
        <p:grpSpPr bwMode="auto">
          <a:xfrm>
            <a:off x="6719887" y="0"/>
            <a:ext cx="3781425" cy="4325938"/>
            <a:chOff x="109" y="1328"/>
            <a:chExt cx="2313" cy="2787"/>
          </a:xfrm>
        </p:grpSpPr>
        <p:pic>
          <p:nvPicPr>
            <p:cNvPr id="6" name="Picture 4">
              <a:extLst>
                <a:ext uri="{FF2B5EF4-FFF2-40B4-BE49-F238E27FC236}">
                  <a16:creationId xmlns:a16="http://schemas.microsoft.com/office/drawing/2014/main" id="{E1033601-EB39-BCC9-2DBB-62EBD3953D6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l="14047" r="6416"/>
            <a:stretch>
              <a:fillRect/>
            </a:stretch>
          </p:blipFill>
          <p:spPr bwMode="auto">
            <a:xfrm>
              <a:off x="109" y="1328"/>
              <a:ext cx="2293" cy="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2">
              <a:extLst>
                <a:ext uri="{FF2B5EF4-FFF2-40B4-BE49-F238E27FC236}">
                  <a16:creationId xmlns:a16="http://schemas.microsoft.com/office/drawing/2014/main" id="{80BEC6A1-7F98-3350-A997-AA5B58A34050}"/>
                </a:ext>
              </a:extLst>
            </p:cNvPr>
            <p:cNvSpPr txBox="1">
              <a:spLocks noChangeArrowheads="1"/>
            </p:cNvSpPr>
            <p:nvPr/>
          </p:nvSpPr>
          <p:spPr bwMode="auto">
            <a:xfrm>
              <a:off x="2085" y="2628"/>
              <a:ext cx="337"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algn="ctr">
                <a:spcBef>
                  <a:spcPct val="50000"/>
                </a:spcBef>
              </a:pPr>
              <a:r>
                <a:rPr lang="en-US" altLang="en-CH" sz="1000" dirty="0"/>
                <a:t>Pillar</a:t>
              </a:r>
            </a:p>
          </p:txBody>
        </p:sp>
        <p:sp>
          <p:nvSpPr>
            <p:cNvPr id="11" name="Text Box 13">
              <a:extLst>
                <a:ext uri="{FF2B5EF4-FFF2-40B4-BE49-F238E27FC236}">
                  <a16:creationId xmlns:a16="http://schemas.microsoft.com/office/drawing/2014/main" id="{7597B3DF-F2CD-17B0-4AAD-BEC50A06BBB8}"/>
                </a:ext>
              </a:extLst>
            </p:cNvPr>
            <p:cNvSpPr txBox="1">
              <a:spLocks noChangeArrowheads="1"/>
            </p:cNvSpPr>
            <p:nvPr/>
          </p:nvSpPr>
          <p:spPr bwMode="auto">
            <a:xfrm>
              <a:off x="1419" y="1993"/>
              <a:ext cx="412"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algn="ctr">
                <a:spcBef>
                  <a:spcPct val="50000"/>
                </a:spcBef>
              </a:pPr>
              <a:r>
                <a:rPr lang="en-US" altLang="en-CH" sz="1200" dirty="0"/>
                <a:t>Rods</a:t>
              </a:r>
            </a:p>
          </p:txBody>
        </p:sp>
        <p:sp>
          <p:nvSpPr>
            <p:cNvPr id="12" name="Text Box 14">
              <a:extLst>
                <a:ext uri="{FF2B5EF4-FFF2-40B4-BE49-F238E27FC236}">
                  <a16:creationId xmlns:a16="http://schemas.microsoft.com/office/drawing/2014/main" id="{CDF05383-AF90-4632-E6AD-FD720B202CD8}"/>
                </a:ext>
              </a:extLst>
            </p:cNvPr>
            <p:cNvSpPr txBox="1">
              <a:spLocks noChangeArrowheads="1"/>
            </p:cNvSpPr>
            <p:nvPr/>
          </p:nvSpPr>
          <p:spPr bwMode="auto">
            <a:xfrm>
              <a:off x="1566" y="2322"/>
              <a:ext cx="377"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algn="ctr">
                <a:spcBef>
                  <a:spcPct val="50000"/>
                </a:spcBef>
              </a:pPr>
              <a:r>
                <a:rPr lang="en-US" altLang="en-CH" sz="1200" dirty="0"/>
                <a:t>QD0</a:t>
              </a:r>
            </a:p>
          </p:txBody>
        </p:sp>
      </p:grpSp>
    </p:spTree>
    <p:extLst>
      <p:ext uri="{BB962C8B-B14F-4D97-AF65-F5344CB8AC3E}">
        <p14:creationId xmlns:p14="http://schemas.microsoft.com/office/powerpoint/2010/main" val="16368610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machine detector interface&#10;&#10;Description automatically generated">
            <a:extLst>
              <a:ext uri="{FF2B5EF4-FFF2-40B4-BE49-F238E27FC236}">
                <a16:creationId xmlns:a16="http://schemas.microsoft.com/office/drawing/2014/main" id="{82468900-C223-C0CE-DD3E-91D1C70E70A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0269" y="-2779"/>
            <a:ext cx="9669463" cy="6694244"/>
          </a:xfrm>
        </p:spPr>
      </p:pic>
      <p:sp>
        <p:nvSpPr>
          <p:cNvPr id="3" name="Footer Placeholder 2">
            <a:extLst>
              <a:ext uri="{FF2B5EF4-FFF2-40B4-BE49-F238E27FC236}">
                <a16:creationId xmlns:a16="http://schemas.microsoft.com/office/drawing/2014/main" id="{C7407F6E-4DAF-90C4-FB81-C9FE59DB16AD}"/>
              </a:ext>
            </a:extLst>
          </p:cNvPr>
          <p:cNvSpPr>
            <a:spLocks noGrp="1"/>
          </p:cNvSpPr>
          <p:nvPr>
            <p:ph type="ftr" sz="quarter" idx="11"/>
          </p:nvPr>
        </p:nvSpPr>
        <p:spPr/>
        <p:txBody>
          <a:bodyPr/>
          <a:lstStyle/>
          <a:p>
            <a:r>
              <a:rPr lang="en-GB" dirty="0"/>
              <a:t>Andrea Gaddi / CERN Physics Department</a:t>
            </a:r>
            <a:endParaRPr lang="en-CH"/>
          </a:p>
        </p:txBody>
      </p:sp>
      <p:sp>
        <p:nvSpPr>
          <p:cNvPr id="4" name="Slide Number Placeholder 3">
            <a:extLst>
              <a:ext uri="{FF2B5EF4-FFF2-40B4-BE49-F238E27FC236}">
                <a16:creationId xmlns:a16="http://schemas.microsoft.com/office/drawing/2014/main" id="{5699243A-0BF5-E6A7-F1B7-597811BBD974}"/>
              </a:ext>
            </a:extLst>
          </p:cNvPr>
          <p:cNvSpPr>
            <a:spLocks noGrp="1"/>
          </p:cNvSpPr>
          <p:nvPr>
            <p:ph type="sldNum" sz="quarter" idx="12"/>
          </p:nvPr>
        </p:nvSpPr>
        <p:spPr/>
        <p:txBody>
          <a:bodyPr/>
          <a:lstStyle/>
          <a:p>
            <a:fld id="{B9FF726D-3673-8741-B89D-51AF201607FE}" type="slidenum">
              <a:rPr lang="en-CH" smtClean="0"/>
              <a:t>29</a:t>
            </a:fld>
            <a:endParaRPr lang="en-CH"/>
          </a:p>
        </p:txBody>
      </p:sp>
      <p:sp>
        <p:nvSpPr>
          <p:cNvPr id="10" name="Oval 9">
            <a:extLst>
              <a:ext uri="{FF2B5EF4-FFF2-40B4-BE49-F238E27FC236}">
                <a16:creationId xmlns:a16="http://schemas.microsoft.com/office/drawing/2014/main" id="{DE216099-23C9-8D21-FD36-B76A94FC5869}"/>
              </a:ext>
            </a:extLst>
          </p:cNvPr>
          <p:cNvSpPr/>
          <p:nvPr/>
        </p:nvSpPr>
        <p:spPr>
          <a:xfrm>
            <a:off x="965200" y="2870221"/>
            <a:ext cx="647700" cy="6350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3AF8D3C0-F2EB-5381-53BD-EC9E54A09B74}"/>
              </a:ext>
            </a:extLst>
          </p:cNvPr>
          <p:cNvSpPr txBox="1"/>
          <p:nvPr/>
        </p:nvSpPr>
        <p:spPr>
          <a:xfrm>
            <a:off x="215900" y="177800"/>
            <a:ext cx="1954446" cy="646331"/>
          </a:xfrm>
          <a:prstGeom prst="rect">
            <a:avLst/>
          </a:prstGeom>
          <a:noFill/>
        </p:spPr>
        <p:txBody>
          <a:bodyPr wrap="none" rtlCol="0">
            <a:spAutoFit/>
          </a:bodyPr>
          <a:lstStyle/>
          <a:p>
            <a:r>
              <a:rPr lang="en-GB" dirty="0"/>
              <a:t>Remotely actuated</a:t>
            </a:r>
          </a:p>
          <a:p>
            <a:r>
              <a:rPr lang="en-GB" dirty="0"/>
              <a:t>vacuum flange</a:t>
            </a:r>
          </a:p>
        </p:txBody>
      </p:sp>
      <p:cxnSp>
        <p:nvCxnSpPr>
          <p:cNvPr id="13" name="Straight Connector 12">
            <a:extLst>
              <a:ext uri="{FF2B5EF4-FFF2-40B4-BE49-F238E27FC236}">
                <a16:creationId xmlns:a16="http://schemas.microsoft.com/office/drawing/2014/main" id="{EC11B1F0-ACB8-1793-E0B0-0C1F05B1AAA2}"/>
              </a:ext>
            </a:extLst>
          </p:cNvPr>
          <p:cNvCxnSpPr>
            <a:cxnSpLocks/>
          </p:cNvCxnSpPr>
          <p:nvPr/>
        </p:nvCxnSpPr>
        <p:spPr>
          <a:xfrm>
            <a:off x="558800" y="824131"/>
            <a:ext cx="0" cy="154093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A638FEF-9BEA-EDF1-0C0D-9FBB57339504}"/>
              </a:ext>
            </a:extLst>
          </p:cNvPr>
          <p:cNvCxnSpPr>
            <a:endCxn id="10" idx="1"/>
          </p:cNvCxnSpPr>
          <p:nvPr/>
        </p:nvCxnSpPr>
        <p:spPr>
          <a:xfrm>
            <a:off x="558800" y="2365068"/>
            <a:ext cx="501253" cy="59814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143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D095F-53CF-F084-E60A-AE806667893C}"/>
              </a:ext>
            </a:extLst>
          </p:cNvPr>
          <p:cNvSpPr>
            <a:spLocks noGrp="1"/>
          </p:cNvSpPr>
          <p:nvPr>
            <p:ph type="title"/>
          </p:nvPr>
        </p:nvSpPr>
        <p:spPr/>
        <p:txBody>
          <a:bodyPr/>
          <a:lstStyle/>
          <a:p>
            <a:r>
              <a:rPr lang="en-CH"/>
              <a:t>Introduction</a:t>
            </a:r>
          </a:p>
        </p:txBody>
      </p:sp>
      <p:sp>
        <p:nvSpPr>
          <p:cNvPr id="3" name="Content Placeholder 2">
            <a:extLst>
              <a:ext uri="{FF2B5EF4-FFF2-40B4-BE49-F238E27FC236}">
                <a16:creationId xmlns:a16="http://schemas.microsoft.com/office/drawing/2014/main" id="{091C957D-8315-4330-798F-949C3B728817}"/>
              </a:ext>
            </a:extLst>
          </p:cNvPr>
          <p:cNvSpPr>
            <a:spLocks noGrp="1"/>
          </p:cNvSpPr>
          <p:nvPr>
            <p:ph idx="1"/>
          </p:nvPr>
        </p:nvSpPr>
        <p:spPr/>
        <p:txBody>
          <a:bodyPr/>
          <a:lstStyle/>
          <a:p>
            <a:r>
              <a:rPr lang="en-CH" dirty="0"/>
              <a:t>The Machine – Detector Interface is the region that encompasses the last accelerator components before the Interaction Point and those detector elements closest to the beam-pipe.</a:t>
            </a:r>
          </a:p>
          <a:p>
            <a:r>
              <a:rPr lang="en-CH" dirty="0"/>
              <a:t>The design of the MDI region shall take into account the requirements from the machine (luminosity, reliability, serviceability, mechanical stability) and those from the detector (lowest background, largest acceptance, easy accessibility to detector parts for maintenance).</a:t>
            </a:r>
          </a:p>
        </p:txBody>
      </p:sp>
      <p:sp>
        <p:nvSpPr>
          <p:cNvPr id="4" name="Footer Placeholder 3">
            <a:extLst>
              <a:ext uri="{FF2B5EF4-FFF2-40B4-BE49-F238E27FC236}">
                <a16:creationId xmlns:a16="http://schemas.microsoft.com/office/drawing/2014/main" id="{7C2B37EA-E99B-0F49-B867-51C701D3479F}"/>
              </a:ext>
            </a:extLst>
          </p:cNvPr>
          <p:cNvSpPr>
            <a:spLocks noGrp="1"/>
          </p:cNvSpPr>
          <p:nvPr>
            <p:ph type="ftr" sz="quarter" idx="11"/>
          </p:nvPr>
        </p:nvSpPr>
        <p:spPr/>
        <p:txBody>
          <a:bodyPr/>
          <a:lstStyle/>
          <a:p>
            <a:r>
              <a:rPr lang="en-GB" dirty="0"/>
              <a:t>Andrea Gaddi / CERN Physics Department</a:t>
            </a:r>
            <a:endParaRPr lang="en-CH"/>
          </a:p>
        </p:txBody>
      </p:sp>
      <p:sp>
        <p:nvSpPr>
          <p:cNvPr id="5" name="Slide Number Placeholder 4">
            <a:extLst>
              <a:ext uri="{FF2B5EF4-FFF2-40B4-BE49-F238E27FC236}">
                <a16:creationId xmlns:a16="http://schemas.microsoft.com/office/drawing/2014/main" id="{6408A3F8-BB45-BC9A-072A-E8C43C8A4A1B}"/>
              </a:ext>
            </a:extLst>
          </p:cNvPr>
          <p:cNvSpPr>
            <a:spLocks noGrp="1"/>
          </p:cNvSpPr>
          <p:nvPr>
            <p:ph type="sldNum" sz="quarter" idx="12"/>
          </p:nvPr>
        </p:nvSpPr>
        <p:spPr/>
        <p:txBody>
          <a:bodyPr/>
          <a:lstStyle/>
          <a:p>
            <a:fld id="{B9FF726D-3673-8741-B89D-51AF201607FE}" type="slidenum">
              <a:rPr lang="en-CH" smtClean="0"/>
              <a:t>3</a:t>
            </a:fld>
            <a:endParaRPr lang="en-CH"/>
          </a:p>
        </p:txBody>
      </p:sp>
    </p:spTree>
    <p:extLst>
      <p:ext uri="{BB962C8B-B14F-4D97-AF65-F5344CB8AC3E}">
        <p14:creationId xmlns:p14="http://schemas.microsoft.com/office/powerpoint/2010/main" val="418541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D095F-53CF-F084-E60A-AE806667893C}"/>
              </a:ext>
            </a:extLst>
          </p:cNvPr>
          <p:cNvSpPr>
            <a:spLocks noGrp="1"/>
          </p:cNvSpPr>
          <p:nvPr>
            <p:ph type="title"/>
          </p:nvPr>
        </p:nvSpPr>
        <p:spPr/>
        <p:txBody>
          <a:bodyPr/>
          <a:lstStyle/>
          <a:p>
            <a:r>
              <a:rPr lang="en-CH"/>
              <a:t>Main MDI components </a:t>
            </a:r>
          </a:p>
        </p:txBody>
      </p:sp>
      <p:sp>
        <p:nvSpPr>
          <p:cNvPr id="3" name="Content Placeholder 2">
            <a:extLst>
              <a:ext uri="{FF2B5EF4-FFF2-40B4-BE49-F238E27FC236}">
                <a16:creationId xmlns:a16="http://schemas.microsoft.com/office/drawing/2014/main" id="{091C957D-8315-4330-798F-949C3B728817}"/>
              </a:ext>
            </a:extLst>
          </p:cNvPr>
          <p:cNvSpPr>
            <a:spLocks noGrp="1"/>
          </p:cNvSpPr>
          <p:nvPr>
            <p:ph idx="1"/>
          </p:nvPr>
        </p:nvSpPr>
        <p:spPr/>
        <p:txBody>
          <a:bodyPr>
            <a:normAutofit fontScale="92500" lnSpcReduction="20000"/>
          </a:bodyPr>
          <a:lstStyle/>
          <a:p>
            <a:r>
              <a:rPr lang="en-GB" dirty="0"/>
              <a:t>f</a:t>
            </a:r>
            <a:r>
              <a:rPr lang="en-CH" dirty="0"/>
              <a:t>rom the machine side:</a:t>
            </a:r>
          </a:p>
          <a:p>
            <a:pPr lvl="1"/>
            <a:r>
              <a:rPr lang="en-GB" dirty="0"/>
              <a:t>F</a:t>
            </a:r>
            <a:r>
              <a:rPr lang="en-CH" dirty="0"/>
              <a:t>inal focus quads</a:t>
            </a:r>
          </a:p>
          <a:p>
            <a:pPr lvl="1"/>
            <a:r>
              <a:rPr lang="en-CH" dirty="0"/>
              <a:t>Anti-solenoid / Compensator</a:t>
            </a:r>
          </a:p>
          <a:p>
            <a:pPr lvl="1"/>
            <a:r>
              <a:rPr lang="en-CH" dirty="0"/>
              <a:t>Beam Positioning Monitor</a:t>
            </a:r>
          </a:p>
          <a:p>
            <a:pPr lvl="1"/>
            <a:r>
              <a:rPr lang="en-CH" dirty="0"/>
              <a:t>Luminometer</a:t>
            </a:r>
          </a:p>
          <a:p>
            <a:pPr lvl="1"/>
            <a:r>
              <a:rPr lang="en-CH" dirty="0"/>
              <a:t>Beam-pipe + vacuum flanges/valves + bellows</a:t>
            </a:r>
          </a:p>
          <a:p>
            <a:r>
              <a:rPr lang="en-GB" dirty="0"/>
              <a:t>f</a:t>
            </a:r>
            <a:r>
              <a:rPr lang="en-CH" dirty="0"/>
              <a:t>rom the detector side</a:t>
            </a:r>
          </a:p>
          <a:p>
            <a:pPr lvl="1"/>
            <a:r>
              <a:rPr lang="fr-CH" dirty="0"/>
              <a:t>Vertex detector / </a:t>
            </a:r>
            <a:r>
              <a:rPr lang="fr-CH" dirty="0" err="1"/>
              <a:t>Inner</a:t>
            </a:r>
            <a:r>
              <a:rPr lang="fr-CH" dirty="0"/>
              <a:t> Tracker + services</a:t>
            </a:r>
          </a:p>
          <a:p>
            <a:pPr lvl="1"/>
            <a:r>
              <a:rPr lang="fr-CH" dirty="0"/>
              <a:t>Mask for background suppression</a:t>
            </a:r>
          </a:p>
          <a:p>
            <a:r>
              <a:rPr lang="en-GB" dirty="0"/>
              <a:t>common to both:</a:t>
            </a:r>
          </a:p>
          <a:p>
            <a:pPr lvl="1"/>
            <a:r>
              <a:rPr lang="en-GB" dirty="0"/>
              <a:t>Supporting structures</a:t>
            </a:r>
          </a:p>
          <a:p>
            <a:pPr lvl="1"/>
            <a:r>
              <a:rPr lang="en-GB" dirty="0"/>
              <a:t>Alignment system</a:t>
            </a:r>
          </a:p>
          <a:p>
            <a:pPr lvl="1"/>
            <a:r>
              <a:rPr lang="en-GB" dirty="0"/>
              <a:t>Vibration stability features</a:t>
            </a:r>
          </a:p>
          <a:p>
            <a:pPr marL="457200" lvl="1" indent="0">
              <a:buNone/>
            </a:pPr>
            <a:endParaRPr lang="en-CH" dirty="0"/>
          </a:p>
        </p:txBody>
      </p:sp>
      <p:sp>
        <p:nvSpPr>
          <p:cNvPr id="4" name="Right Brace 3">
            <a:extLst>
              <a:ext uri="{FF2B5EF4-FFF2-40B4-BE49-F238E27FC236}">
                <a16:creationId xmlns:a16="http://schemas.microsoft.com/office/drawing/2014/main" id="{7C8887B4-69F6-971C-D2CF-2C6E1534A6EF}"/>
              </a:ext>
            </a:extLst>
          </p:cNvPr>
          <p:cNvSpPr/>
          <p:nvPr/>
        </p:nvSpPr>
        <p:spPr>
          <a:xfrm>
            <a:off x="5311269" y="2132355"/>
            <a:ext cx="130628" cy="641267"/>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
        <p:nvSpPr>
          <p:cNvPr id="5" name="TextBox 4">
            <a:extLst>
              <a:ext uri="{FF2B5EF4-FFF2-40B4-BE49-F238E27FC236}">
                <a16:creationId xmlns:a16="http://schemas.microsoft.com/office/drawing/2014/main" id="{A162A4CF-C725-A175-3FD9-5E3310ADF4D9}"/>
              </a:ext>
            </a:extLst>
          </p:cNvPr>
          <p:cNvSpPr txBox="1"/>
          <p:nvPr/>
        </p:nvSpPr>
        <p:spPr>
          <a:xfrm>
            <a:off x="5535337" y="2222155"/>
            <a:ext cx="3557320" cy="461665"/>
          </a:xfrm>
          <a:prstGeom prst="rect">
            <a:avLst/>
          </a:prstGeom>
          <a:noFill/>
        </p:spPr>
        <p:txBody>
          <a:bodyPr wrap="none" rtlCol="0">
            <a:spAutoFit/>
          </a:bodyPr>
          <a:lstStyle/>
          <a:p>
            <a:r>
              <a:rPr lang="en-CH" sz="2400" dirty="0"/>
              <a:t>Cryostat (superconducting)</a:t>
            </a:r>
          </a:p>
        </p:txBody>
      </p:sp>
      <p:sp>
        <p:nvSpPr>
          <p:cNvPr id="6" name="Footer Placeholder 5">
            <a:extLst>
              <a:ext uri="{FF2B5EF4-FFF2-40B4-BE49-F238E27FC236}">
                <a16:creationId xmlns:a16="http://schemas.microsoft.com/office/drawing/2014/main" id="{E7992E35-4AA6-AF3E-B694-70F25E620BB8}"/>
              </a:ext>
            </a:extLst>
          </p:cNvPr>
          <p:cNvSpPr>
            <a:spLocks noGrp="1"/>
          </p:cNvSpPr>
          <p:nvPr>
            <p:ph type="ftr" sz="quarter" idx="11"/>
          </p:nvPr>
        </p:nvSpPr>
        <p:spPr/>
        <p:txBody>
          <a:bodyPr/>
          <a:lstStyle/>
          <a:p>
            <a:r>
              <a:rPr lang="en-GB" dirty="0"/>
              <a:t>Andrea Gaddi / CERN Physics Department</a:t>
            </a:r>
            <a:endParaRPr lang="en-CH"/>
          </a:p>
        </p:txBody>
      </p:sp>
      <p:sp>
        <p:nvSpPr>
          <p:cNvPr id="7" name="Slide Number Placeholder 6">
            <a:extLst>
              <a:ext uri="{FF2B5EF4-FFF2-40B4-BE49-F238E27FC236}">
                <a16:creationId xmlns:a16="http://schemas.microsoft.com/office/drawing/2014/main" id="{99918A46-CAED-A14E-4555-ACBEA9D94B0C}"/>
              </a:ext>
            </a:extLst>
          </p:cNvPr>
          <p:cNvSpPr>
            <a:spLocks noGrp="1"/>
          </p:cNvSpPr>
          <p:nvPr>
            <p:ph type="sldNum" sz="quarter" idx="12"/>
          </p:nvPr>
        </p:nvSpPr>
        <p:spPr/>
        <p:txBody>
          <a:bodyPr/>
          <a:lstStyle/>
          <a:p>
            <a:fld id="{B9FF726D-3673-8741-B89D-51AF201607FE}" type="slidenum">
              <a:rPr lang="en-CH" smtClean="0"/>
              <a:t>4</a:t>
            </a:fld>
            <a:endParaRPr lang="en-CH"/>
          </a:p>
        </p:txBody>
      </p:sp>
    </p:spTree>
    <p:extLst>
      <p:ext uri="{BB962C8B-B14F-4D97-AF65-F5344CB8AC3E}">
        <p14:creationId xmlns:p14="http://schemas.microsoft.com/office/powerpoint/2010/main" val="72760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D095F-53CF-F084-E60A-AE806667893C}"/>
              </a:ext>
            </a:extLst>
          </p:cNvPr>
          <p:cNvSpPr>
            <a:spLocks noGrp="1"/>
          </p:cNvSpPr>
          <p:nvPr>
            <p:ph type="title"/>
          </p:nvPr>
        </p:nvSpPr>
        <p:spPr>
          <a:xfrm>
            <a:off x="182479" y="14019"/>
            <a:ext cx="11827042" cy="1325563"/>
          </a:xfrm>
        </p:spPr>
        <p:txBody>
          <a:bodyPr>
            <a:normAutofit/>
          </a:bodyPr>
          <a:lstStyle/>
          <a:p>
            <a:r>
              <a:rPr lang="en-CH"/>
              <a:t>MDI at ILC &amp; CLIC &amp; their impact on detector design</a:t>
            </a:r>
          </a:p>
        </p:txBody>
      </p:sp>
      <p:sp>
        <p:nvSpPr>
          <p:cNvPr id="3" name="Content Placeholder 2">
            <a:extLst>
              <a:ext uri="{FF2B5EF4-FFF2-40B4-BE49-F238E27FC236}">
                <a16:creationId xmlns:a16="http://schemas.microsoft.com/office/drawing/2014/main" id="{091C957D-8315-4330-798F-949C3B728817}"/>
              </a:ext>
            </a:extLst>
          </p:cNvPr>
          <p:cNvSpPr>
            <a:spLocks noGrp="1"/>
          </p:cNvSpPr>
          <p:nvPr>
            <p:ph idx="1"/>
          </p:nvPr>
        </p:nvSpPr>
        <p:spPr>
          <a:xfrm>
            <a:off x="412625" y="2303177"/>
            <a:ext cx="10515600" cy="4351338"/>
          </a:xfrm>
        </p:spPr>
        <p:txBody>
          <a:bodyPr>
            <a:normAutofit/>
          </a:bodyPr>
          <a:lstStyle/>
          <a:p>
            <a:r>
              <a:rPr lang="en-GB" sz="2000" dirty="0"/>
              <a:t>ILC</a:t>
            </a:r>
          </a:p>
          <a:p>
            <a:pPr lvl="1"/>
            <a:r>
              <a:rPr lang="en-GB" sz="2000" dirty="0"/>
              <a:t>Final focus with cryogenics magnets </a:t>
            </a:r>
            <a:r>
              <a:rPr lang="en-GB" sz="2000" dirty="0">
                <a:sym typeface="Wingdings" pitchFamily="2" charset="2"/>
              </a:rPr>
              <a:t> cryostat &amp; vacuum integration</a:t>
            </a:r>
          </a:p>
          <a:p>
            <a:pPr lvl="1"/>
            <a:r>
              <a:rPr lang="en-GB" sz="2000" dirty="0">
                <a:sym typeface="Wingdings" pitchFamily="2" charset="2"/>
              </a:rPr>
              <a:t>Moderate vibration stability</a:t>
            </a:r>
          </a:p>
          <a:p>
            <a:pPr lvl="1"/>
            <a:r>
              <a:rPr lang="en-GB" sz="2000" dirty="0">
                <a:sym typeface="Wingdings" pitchFamily="2" charset="2"/>
              </a:rPr>
              <a:t>Long L*</a:t>
            </a:r>
          </a:p>
          <a:p>
            <a:pPr lvl="1"/>
            <a:r>
              <a:rPr lang="en-GB" sz="2000" dirty="0">
                <a:sym typeface="Wingdings" pitchFamily="2" charset="2"/>
              </a:rPr>
              <a:t>Low repetition rate</a:t>
            </a:r>
            <a:endParaRPr lang="en-GB" sz="2000" dirty="0"/>
          </a:p>
          <a:p>
            <a:r>
              <a:rPr lang="en-GB" sz="2000" dirty="0"/>
              <a:t>CLIC</a:t>
            </a:r>
          </a:p>
          <a:p>
            <a:pPr lvl="1"/>
            <a:r>
              <a:rPr lang="en-GB" sz="2000" dirty="0"/>
              <a:t>F</a:t>
            </a:r>
            <a:r>
              <a:rPr lang="en-CH" sz="2000" dirty="0"/>
              <a:t>inal focus with permanet magnets + resistive coils -&gt; no cryostat</a:t>
            </a:r>
          </a:p>
          <a:p>
            <a:pPr lvl="1"/>
            <a:r>
              <a:rPr lang="en-CH" sz="2000" dirty="0"/>
              <a:t>Extreme vibration stability due to beam size</a:t>
            </a:r>
          </a:p>
          <a:p>
            <a:pPr lvl="1"/>
            <a:r>
              <a:rPr lang="en-CH" sz="2000" dirty="0"/>
              <a:t>Short L*</a:t>
            </a:r>
          </a:p>
          <a:p>
            <a:pPr lvl="1"/>
            <a:r>
              <a:rPr lang="en-CH" sz="2000" dirty="0"/>
              <a:t>High repetition rate</a:t>
            </a:r>
          </a:p>
          <a:p>
            <a:endParaRPr lang="en-CH" sz="2000" dirty="0"/>
          </a:p>
          <a:p>
            <a:endParaRPr lang="en-CH" sz="2000" dirty="0"/>
          </a:p>
        </p:txBody>
      </p:sp>
      <p:sp>
        <p:nvSpPr>
          <p:cNvPr id="4" name="Footer Placeholder 3">
            <a:extLst>
              <a:ext uri="{FF2B5EF4-FFF2-40B4-BE49-F238E27FC236}">
                <a16:creationId xmlns:a16="http://schemas.microsoft.com/office/drawing/2014/main" id="{5BE5CFEC-27C8-A6C8-4DAC-E0A4FFB6C2C4}"/>
              </a:ext>
            </a:extLst>
          </p:cNvPr>
          <p:cNvSpPr>
            <a:spLocks noGrp="1"/>
          </p:cNvSpPr>
          <p:nvPr>
            <p:ph type="ftr" sz="quarter" idx="11"/>
          </p:nvPr>
        </p:nvSpPr>
        <p:spPr/>
        <p:txBody>
          <a:bodyPr/>
          <a:lstStyle/>
          <a:p>
            <a:r>
              <a:rPr lang="en-GB" dirty="0"/>
              <a:t>Andrea Gaddi / CERN Physics Department</a:t>
            </a:r>
            <a:endParaRPr lang="en-CH"/>
          </a:p>
        </p:txBody>
      </p:sp>
      <p:sp>
        <p:nvSpPr>
          <p:cNvPr id="5" name="Slide Number Placeholder 4">
            <a:extLst>
              <a:ext uri="{FF2B5EF4-FFF2-40B4-BE49-F238E27FC236}">
                <a16:creationId xmlns:a16="http://schemas.microsoft.com/office/drawing/2014/main" id="{28E4DF55-DFB1-E6F2-850E-88054217FACD}"/>
              </a:ext>
            </a:extLst>
          </p:cNvPr>
          <p:cNvSpPr>
            <a:spLocks noGrp="1"/>
          </p:cNvSpPr>
          <p:nvPr>
            <p:ph type="sldNum" sz="quarter" idx="12"/>
          </p:nvPr>
        </p:nvSpPr>
        <p:spPr/>
        <p:txBody>
          <a:bodyPr/>
          <a:lstStyle/>
          <a:p>
            <a:fld id="{B9FF726D-3673-8741-B89D-51AF201607FE}" type="slidenum">
              <a:rPr lang="en-CH" smtClean="0"/>
              <a:t>5</a:t>
            </a:fld>
            <a:endParaRPr lang="en-CH"/>
          </a:p>
        </p:txBody>
      </p:sp>
      <p:graphicFrame>
        <p:nvGraphicFramePr>
          <p:cNvPr id="6" name="Content Placeholder 3">
            <a:extLst>
              <a:ext uri="{FF2B5EF4-FFF2-40B4-BE49-F238E27FC236}">
                <a16:creationId xmlns:a16="http://schemas.microsoft.com/office/drawing/2014/main" id="{B9FBF2C7-F213-EBEA-9A1F-1D4EBFE4A150}"/>
              </a:ext>
            </a:extLst>
          </p:cNvPr>
          <p:cNvGraphicFramePr>
            <a:graphicFrameLocks/>
          </p:cNvGraphicFramePr>
          <p:nvPr>
            <p:extLst>
              <p:ext uri="{D42A27DB-BD31-4B8C-83A1-F6EECF244321}">
                <p14:modId xmlns:p14="http://schemas.microsoft.com/office/powerpoint/2010/main" val="1890611011"/>
              </p:ext>
            </p:extLst>
          </p:nvPr>
        </p:nvGraphicFramePr>
        <p:xfrm>
          <a:off x="1263775" y="977614"/>
          <a:ext cx="7511140" cy="1112520"/>
        </p:xfrm>
        <a:graphic>
          <a:graphicData uri="http://schemas.openxmlformats.org/drawingml/2006/table">
            <a:tbl>
              <a:tblPr firstRow="1" bandRow="1">
                <a:tableStyleId>{5C22544A-7EE6-4342-B048-85BDC9FD1C3A}</a:tableStyleId>
              </a:tblPr>
              <a:tblGrid>
                <a:gridCol w="1502228">
                  <a:extLst>
                    <a:ext uri="{9D8B030D-6E8A-4147-A177-3AD203B41FA5}">
                      <a16:colId xmlns:a16="http://schemas.microsoft.com/office/drawing/2014/main" val="4091091347"/>
                    </a:ext>
                  </a:extLst>
                </a:gridCol>
                <a:gridCol w="1294594">
                  <a:extLst>
                    <a:ext uri="{9D8B030D-6E8A-4147-A177-3AD203B41FA5}">
                      <a16:colId xmlns:a16="http://schemas.microsoft.com/office/drawing/2014/main" val="816831299"/>
                    </a:ext>
                  </a:extLst>
                </a:gridCol>
                <a:gridCol w="1709862">
                  <a:extLst>
                    <a:ext uri="{9D8B030D-6E8A-4147-A177-3AD203B41FA5}">
                      <a16:colId xmlns:a16="http://schemas.microsoft.com/office/drawing/2014/main" val="672622780"/>
                    </a:ext>
                  </a:extLst>
                </a:gridCol>
                <a:gridCol w="1661558">
                  <a:extLst>
                    <a:ext uri="{9D8B030D-6E8A-4147-A177-3AD203B41FA5}">
                      <a16:colId xmlns:a16="http://schemas.microsoft.com/office/drawing/2014/main" val="3928421361"/>
                    </a:ext>
                  </a:extLst>
                </a:gridCol>
                <a:gridCol w="1342898">
                  <a:extLst>
                    <a:ext uri="{9D8B030D-6E8A-4147-A177-3AD203B41FA5}">
                      <a16:colId xmlns:a16="http://schemas.microsoft.com/office/drawing/2014/main" val="3524869094"/>
                    </a:ext>
                  </a:extLst>
                </a:gridCol>
              </a:tblGrid>
              <a:tr h="370840">
                <a:tc>
                  <a:txBody>
                    <a:bodyPr/>
                    <a:lstStyle/>
                    <a:p>
                      <a:endParaRPr lang="en-CH"/>
                    </a:p>
                  </a:txBody>
                  <a:tcPr/>
                </a:tc>
                <a:tc>
                  <a:txBody>
                    <a:bodyPr/>
                    <a:lstStyle/>
                    <a:p>
                      <a:r>
                        <a:rPr lang="en-CH"/>
                        <a:t>L* (mm)</a:t>
                      </a:r>
                    </a:p>
                  </a:txBody>
                  <a:tcPr/>
                </a:tc>
                <a:tc>
                  <a:txBody>
                    <a:bodyPr/>
                    <a:lstStyle/>
                    <a:p>
                      <a:r>
                        <a:rPr lang="en-CH"/>
                        <a:t>crossing-angle</a:t>
                      </a:r>
                    </a:p>
                  </a:txBody>
                  <a:tcPr/>
                </a:tc>
                <a:tc>
                  <a:txBody>
                    <a:bodyPr/>
                    <a:lstStyle/>
                    <a:p>
                      <a:r>
                        <a:rPr lang="en-CH"/>
                        <a:t>beam-size at IP</a:t>
                      </a:r>
                    </a:p>
                  </a:txBody>
                  <a:tcPr/>
                </a:tc>
                <a:tc>
                  <a:txBody>
                    <a:bodyPr/>
                    <a:lstStyle/>
                    <a:p>
                      <a:r>
                        <a:rPr lang="en-CH"/>
                        <a:t>stability</a:t>
                      </a:r>
                    </a:p>
                  </a:txBody>
                  <a:tcPr/>
                </a:tc>
                <a:extLst>
                  <a:ext uri="{0D108BD9-81ED-4DB2-BD59-A6C34878D82A}">
                    <a16:rowId xmlns:a16="http://schemas.microsoft.com/office/drawing/2014/main" val="3956094669"/>
                  </a:ext>
                </a:extLst>
              </a:tr>
              <a:tr h="370840">
                <a:tc>
                  <a:txBody>
                    <a:bodyPr/>
                    <a:lstStyle/>
                    <a:p>
                      <a:r>
                        <a:rPr lang="en-CH"/>
                        <a:t>ILC</a:t>
                      </a:r>
                    </a:p>
                  </a:txBody>
                  <a:tcPr/>
                </a:tc>
                <a:tc>
                  <a:txBody>
                    <a:bodyPr/>
                    <a:lstStyle/>
                    <a:p>
                      <a:r>
                        <a:rPr lang="en-CH"/>
                        <a:t>&gt; 4,200 </a:t>
                      </a:r>
                    </a:p>
                  </a:txBody>
                  <a:tcPr/>
                </a:tc>
                <a:tc>
                  <a:txBody>
                    <a:bodyPr/>
                    <a:lstStyle/>
                    <a:p>
                      <a:r>
                        <a:rPr lang="en-CH"/>
                        <a:t>14 mrad</a:t>
                      </a:r>
                    </a:p>
                  </a:txBody>
                  <a:tcPr/>
                </a:tc>
                <a:tc>
                  <a:txBody>
                    <a:bodyPr/>
                    <a:lstStyle/>
                    <a:p>
                      <a:r>
                        <a:rPr lang="en-CH"/>
                        <a:t>10 nm</a:t>
                      </a:r>
                    </a:p>
                  </a:txBody>
                  <a:tcPr/>
                </a:tc>
                <a:tc>
                  <a:txBody>
                    <a:bodyPr/>
                    <a:lstStyle/>
                    <a:p>
                      <a:r>
                        <a:rPr lang="en-CH"/>
                        <a:t>20 nm RMS</a:t>
                      </a:r>
                    </a:p>
                  </a:txBody>
                  <a:tcPr/>
                </a:tc>
                <a:extLst>
                  <a:ext uri="{0D108BD9-81ED-4DB2-BD59-A6C34878D82A}">
                    <a16:rowId xmlns:a16="http://schemas.microsoft.com/office/drawing/2014/main" val="3527143340"/>
                  </a:ext>
                </a:extLst>
              </a:tr>
              <a:tr h="370840">
                <a:tc>
                  <a:txBody>
                    <a:bodyPr/>
                    <a:lstStyle/>
                    <a:p>
                      <a:r>
                        <a:rPr lang="en-CH"/>
                        <a:t>CLIC</a:t>
                      </a:r>
                    </a:p>
                  </a:txBody>
                  <a:tcPr/>
                </a:tc>
                <a:tc>
                  <a:txBody>
                    <a:bodyPr/>
                    <a:lstStyle/>
                    <a:p>
                      <a:r>
                        <a:rPr lang="en-CH"/>
                        <a:t>&gt; 3,500 </a:t>
                      </a:r>
                    </a:p>
                  </a:txBody>
                  <a:tcPr/>
                </a:tc>
                <a:tc>
                  <a:txBody>
                    <a:bodyPr/>
                    <a:lstStyle/>
                    <a:p>
                      <a:r>
                        <a:rPr lang="en-CH"/>
                        <a:t>20 mrad</a:t>
                      </a:r>
                    </a:p>
                  </a:txBody>
                  <a:tcPr/>
                </a:tc>
                <a:tc>
                  <a:txBody>
                    <a:bodyPr/>
                    <a:lstStyle/>
                    <a:p>
                      <a:r>
                        <a:rPr lang="en-CH"/>
                        <a:t>2 nm</a:t>
                      </a:r>
                    </a:p>
                  </a:txBody>
                  <a:tcPr/>
                </a:tc>
                <a:tc>
                  <a:txBody>
                    <a:bodyPr/>
                    <a:lstStyle/>
                    <a:p>
                      <a:r>
                        <a:rPr lang="en-CH"/>
                        <a:t>&lt;1 nm RMS</a:t>
                      </a:r>
                    </a:p>
                  </a:txBody>
                  <a:tcPr/>
                </a:tc>
                <a:extLst>
                  <a:ext uri="{0D108BD9-81ED-4DB2-BD59-A6C34878D82A}">
                    <a16:rowId xmlns:a16="http://schemas.microsoft.com/office/drawing/2014/main" val="4238747030"/>
                  </a:ext>
                </a:extLst>
              </a:tr>
            </a:tbl>
          </a:graphicData>
        </a:graphic>
      </p:graphicFrame>
      <p:graphicFrame>
        <p:nvGraphicFramePr>
          <p:cNvPr id="7" name="Table 6">
            <a:extLst>
              <a:ext uri="{FF2B5EF4-FFF2-40B4-BE49-F238E27FC236}">
                <a16:creationId xmlns:a16="http://schemas.microsoft.com/office/drawing/2014/main" id="{5BB16AE1-7785-5AA8-FE99-F1E4D7EBC72D}"/>
              </a:ext>
            </a:extLst>
          </p:cNvPr>
          <p:cNvGraphicFramePr>
            <a:graphicFrameLocks noGrp="1"/>
          </p:cNvGraphicFramePr>
          <p:nvPr>
            <p:extLst>
              <p:ext uri="{D42A27DB-BD31-4B8C-83A1-F6EECF244321}">
                <p14:modId xmlns:p14="http://schemas.microsoft.com/office/powerpoint/2010/main" val="3213979040"/>
              </p:ext>
            </p:extLst>
          </p:nvPr>
        </p:nvGraphicFramePr>
        <p:xfrm>
          <a:off x="8774915" y="988903"/>
          <a:ext cx="1777235" cy="1112520"/>
        </p:xfrm>
        <a:graphic>
          <a:graphicData uri="http://schemas.openxmlformats.org/drawingml/2006/table">
            <a:tbl>
              <a:tblPr firstRow="1" bandRow="1">
                <a:tableStyleId>{5C22544A-7EE6-4342-B048-85BDC9FD1C3A}</a:tableStyleId>
              </a:tblPr>
              <a:tblGrid>
                <a:gridCol w="1777235">
                  <a:extLst>
                    <a:ext uri="{9D8B030D-6E8A-4147-A177-3AD203B41FA5}">
                      <a16:colId xmlns:a16="http://schemas.microsoft.com/office/drawing/2014/main" val="1786159936"/>
                    </a:ext>
                  </a:extLst>
                </a:gridCol>
              </a:tblGrid>
              <a:tr h="370840">
                <a:tc>
                  <a:txBody>
                    <a:bodyPr/>
                    <a:lstStyle/>
                    <a:p>
                      <a:r>
                        <a:rPr lang="en-CH"/>
                        <a:t>Repetition rate</a:t>
                      </a:r>
                    </a:p>
                  </a:txBody>
                  <a:tcPr/>
                </a:tc>
                <a:extLst>
                  <a:ext uri="{0D108BD9-81ED-4DB2-BD59-A6C34878D82A}">
                    <a16:rowId xmlns:a16="http://schemas.microsoft.com/office/drawing/2014/main" val="2269008667"/>
                  </a:ext>
                </a:extLst>
              </a:tr>
              <a:tr h="370840">
                <a:tc>
                  <a:txBody>
                    <a:bodyPr/>
                    <a:lstStyle/>
                    <a:p>
                      <a:r>
                        <a:rPr lang="en-CH"/>
                        <a:t>5 Hz</a:t>
                      </a:r>
                    </a:p>
                  </a:txBody>
                  <a:tcPr/>
                </a:tc>
                <a:extLst>
                  <a:ext uri="{0D108BD9-81ED-4DB2-BD59-A6C34878D82A}">
                    <a16:rowId xmlns:a16="http://schemas.microsoft.com/office/drawing/2014/main" val="1913492624"/>
                  </a:ext>
                </a:extLst>
              </a:tr>
              <a:tr h="370840">
                <a:tc>
                  <a:txBody>
                    <a:bodyPr/>
                    <a:lstStyle/>
                    <a:p>
                      <a:r>
                        <a:rPr lang="en-CH"/>
                        <a:t>50 Hz</a:t>
                      </a:r>
                    </a:p>
                  </a:txBody>
                  <a:tcPr/>
                </a:tc>
                <a:extLst>
                  <a:ext uri="{0D108BD9-81ED-4DB2-BD59-A6C34878D82A}">
                    <a16:rowId xmlns:a16="http://schemas.microsoft.com/office/drawing/2014/main" val="3538558402"/>
                  </a:ext>
                </a:extLst>
              </a:tr>
            </a:tbl>
          </a:graphicData>
        </a:graphic>
      </p:graphicFrame>
      <p:sp>
        <p:nvSpPr>
          <p:cNvPr id="8" name="TextBox 7">
            <a:extLst>
              <a:ext uri="{FF2B5EF4-FFF2-40B4-BE49-F238E27FC236}">
                <a16:creationId xmlns:a16="http://schemas.microsoft.com/office/drawing/2014/main" id="{40FBB4F2-5666-FAAE-D714-D07B1818A381}"/>
              </a:ext>
            </a:extLst>
          </p:cNvPr>
          <p:cNvSpPr txBox="1"/>
          <p:nvPr/>
        </p:nvSpPr>
        <p:spPr>
          <a:xfrm>
            <a:off x="1483854" y="5869097"/>
            <a:ext cx="9869946" cy="400110"/>
          </a:xfrm>
          <a:prstGeom prst="rect">
            <a:avLst/>
          </a:prstGeom>
          <a:noFill/>
        </p:spPr>
        <p:txBody>
          <a:bodyPr wrap="none" rtlCol="0">
            <a:spAutoFit/>
          </a:bodyPr>
          <a:lstStyle/>
          <a:p>
            <a:r>
              <a:rPr lang="en-CH" sz="2000" dirty="0"/>
              <a:t>N.B: Detectors share the same IP </a:t>
            </a:r>
            <a:r>
              <a:rPr lang="en-CH" sz="2000" dirty="0">
                <a:sym typeface="Wingdings" pitchFamily="2" charset="2"/>
              </a:rPr>
              <a:t> </a:t>
            </a:r>
            <a:r>
              <a:rPr lang="en-CH" sz="2000" u="sng" dirty="0">
                <a:sym typeface="Wingdings" pitchFamily="2" charset="2"/>
              </a:rPr>
              <a:t>Push-pull</a:t>
            </a:r>
            <a:r>
              <a:rPr lang="en-CH" sz="2000" dirty="0">
                <a:sym typeface="Wingdings" pitchFamily="2" charset="2"/>
              </a:rPr>
              <a:t> design allowing detector swapping in 48 hours </a:t>
            </a:r>
            <a:endParaRPr lang="en-CH" sz="2000" dirty="0"/>
          </a:p>
        </p:txBody>
      </p:sp>
    </p:spTree>
    <p:extLst>
      <p:ext uri="{BB962C8B-B14F-4D97-AF65-F5344CB8AC3E}">
        <p14:creationId xmlns:p14="http://schemas.microsoft.com/office/powerpoint/2010/main" val="281125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EA2A3-1919-BD0E-A133-51A5D9EB7BF8}"/>
              </a:ext>
            </a:extLst>
          </p:cNvPr>
          <p:cNvSpPr>
            <a:spLocks noGrp="1"/>
          </p:cNvSpPr>
          <p:nvPr>
            <p:ph type="title"/>
          </p:nvPr>
        </p:nvSpPr>
        <p:spPr>
          <a:xfrm>
            <a:off x="838200" y="136525"/>
            <a:ext cx="10515600" cy="1325563"/>
          </a:xfrm>
        </p:spPr>
        <p:txBody>
          <a:bodyPr/>
          <a:lstStyle/>
          <a:p>
            <a:r>
              <a:rPr lang="en-CH"/>
              <a:t>General issues to e-e detectors’ MDI</a:t>
            </a:r>
          </a:p>
        </p:txBody>
      </p:sp>
      <p:sp>
        <p:nvSpPr>
          <p:cNvPr id="3" name="Content Placeholder 2">
            <a:extLst>
              <a:ext uri="{FF2B5EF4-FFF2-40B4-BE49-F238E27FC236}">
                <a16:creationId xmlns:a16="http://schemas.microsoft.com/office/drawing/2014/main" id="{E7DD37A7-7688-D1A0-703C-21FBE4E02209}"/>
              </a:ext>
            </a:extLst>
          </p:cNvPr>
          <p:cNvSpPr>
            <a:spLocks noGrp="1"/>
          </p:cNvSpPr>
          <p:nvPr>
            <p:ph idx="1"/>
          </p:nvPr>
        </p:nvSpPr>
        <p:spPr>
          <a:xfrm>
            <a:off x="489284" y="1945105"/>
            <a:ext cx="11213432" cy="2967789"/>
          </a:xfrm>
        </p:spPr>
        <p:txBody>
          <a:bodyPr>
            <a:noAutofit/>
          </a:bodyPr>
          <a:lstStyle/>
          <a:p>
            <a:pPr marL="0" indent="0">
              <a:buNone/>
            </a:pPr>
            <a:r>
              <a:rPr lang="en-US" sz="2400" u="sng" dirty="0">
                <a:latin typeface="Times New Roman" panose="02020603050405020304" pitchFamily="18" charset="0"/>
                <a:ea typeface="MS Mincho" panose="02020609040205080304" pitchFamily="49" charset="-128"/>
              </a:rPr>
              <a:t>f</a:t>
            </a:r>
            <a:r>
              <a:rPr lang="en-US" sz="2400" u="sng" dirty="0">
                <a:effectLst/>
                <a:latin typeface="Times New Roman" panose="02020603050405020304" pitchFamily="18" charset="0"/>
                <a:ea typeface="MS Mincho" panose="02020609040205080304" pitchFamily="49" charset="-128"/>
              </a:rPr>
              <a:t>ocus on</a:t>
            </a:r>
            <a:r>
              <a:rPr lang="en-US" sz="2400" dirty="0">
                <a:effectLst/>
                <a:latin typeface="Times New Roman" panose="02020603050405020304" pitchFamily="18" charset="0"/>
                <a:ea typeface="MS Mincho" panose="02020609040205080304" pitchFamily="49" charset="-128"/>
              </a:rPr>
              <a:t>:</a:t>
            </a:r>
          </a:p>
          <a:p>
            <a:endParaRPr lang="en-US" sz="2400" dirty="0">
              <a:latin typeface="Times New Roman" panose="02020603050405020304" pitchFamily="18" charset="0"/>
              <a:ea typeface="MS Mincho" panose="02020609040205080304" pitchFamily="49" charset="-128"/>
            </a:endParaRPr>
          </a:p>
          <a:p>
            <a:r>
              <a:rPr lang="en-US" sz="2400" dirty="0">
                <a:effectLst/>
                <a:latin typeface="Times New Roman" panose="02020603050405020304" pitchFamily="18" charset="0"/>
                <a:ea typeface="MS Mincho" panose="02020609040205080304" pitchFamily="49" charset="-128"/>
              </a:rPr>
              <a:t>Segmentation of detector</a:t>
            </a:r>
            <a:r>
              <a:rPr lang="en-US" sz="2400" dirty="0">
                <a:latin typeface="Times New Roman" panose="02020603050405020304" pitchFamily="18" charset="0"/>
                <a:ea typeface="MS Mincho" panose="02020609040205080304" pitchFamily="49" charset="-128"/>
              </a:rPr>
              <a:t> &amp; </a:t>
            </a:r>
            <a:r>
              <a:rPr lang="en-US" sz="2400" dirty="0">
                <a:effectLst/>
                <a:latin typeface="Times New Roman" panose="02020603050405020304" pitchFamily="18" charset="0"/>
                <a:ea typeface="MS Mincho" panose="02020609040205080304" pitchFamily="49" charset="-128"/>
              </a:rPr>
              <a:t>detector opening on the beamline.</a:t>
            </a:r>
          </a:p>
          <a:p>
            <a:endParaRPr lang="en-US" sz="2400" dirty="0">
              <a:effectLst/>
              <a:latin typeface="Times New Roman" panose="02020603050405020304" pitchFamily="18" charset="0"/>
              <a:ea typeface="MS Mincho" panose="02020609040205080304" pitchFamily="49" charset="-128"/>
            </a:endParaRPr>
          </a:p>
          <a:p>
            <a:r>
              <a:rPr lang="en-US" sz="2400" dirty="0">
                <a:effectLst/>
                <a:latin typeface="Times New Roman" panose="02020603050405020304" pitchFamily="18" charset="0"/>
                <a:ea typeface="MS Mincho" panose="02020609040205080304" pitchFamily="49" charset="-128"/>
              </a:rPr>
              <a:t>Alignment features.</a:t>
            </a:r>
            <a:endParaRPr lang="en-CH" sz="2400" dirty="0">
              <a:effectLst/>
              <a:latin typeface="Times New Roman" panose="02020603050405020304" pitchFamily="18" charset="0"/>
              <a:ea typeface="MS Mincho" panose="02020609040205080304" pitchFamily="49" charset="-128"/>
            </a:endParaRPr>
          </a:p>
          <a:p>
            <a:endParaRPr lang="en-US" sz="2400" dirty="0">
              <a:effectLst/>
              <a:latin typeface="Times New Roman" panose="02020603050405020304" pitchFamily="18" charset="0"/>
              <a:ea typeface="MS Mincho" panose="02020609040205080304" pitchFamily="49" charset="-128"/>
            </a:endParaRPr>
          </a:p>
          <a:p>
            <a:r>
              <a:rPr lang="en-US" sz="2400" dirty="0">
                <a:effectLst/>
                <a:latin typeface="Times New Roman" panose="02020603050405020304" pitchFamily="18" charset="0"/>
                <a:ea typeface="MS Mincho" panose="02020609040205080304" pitchFamily="49" charset="-128"/>
              </a:rPr>
              <a:t>Mechanical stability </a:t>
            </a:r>
            <a:r>
              <a:rPr lang="en-US" sz="2400" dirty="0">
                <a:latin typeface="Times New Roman" panose="02020603050405020304" pitchFamily="18" charset="0"/>
                <a:ea typeface="MS Mincho" panose="02020609040205080304" pitchFamily="49" charset="-128"/>
              </a:rPr>
              <a:t>&amp; s</a:t>
            </a:r>
            <a:r>
              <a:rPr lang="en-US" sz="2400" dirty="0">
                <a:effectLst/>
                <a:latin typeface="Times New Roman" panose="02020603050405020304" pitchFamily="18" charset="0"/>
                <a:ea typeface="MS Mincho" panose="02020609040205080304" pitchFamily="49" charset="-128"/>
              </a:rPr>
              <a:t>upport of forward instrumentation</a:t>
            </a:r>
            <a:r>
              <a:rPr lang="en-US" sz="2400" dirty="0">
                <a:latin typeface="Times New Roman" panose="02020603050405020304" pitchFamily="18" charset="0"/>
                <a:ea typeface="MS Mincho" panose="02020609040205080304" pitchFamily="49" charset="-128"/>
              </a:rPr>
              <a:t> / shielding.</a:t>
            </a:r>
            <a:endParaRPr lang="en-CH" sz="2400" dirty="0">
              <a:effectLst/>
              <a:latin typeface="Times New Roman" panose="02020603050405020304" pitchFamily="18" charset="0"/>
              <a:ea typeface="MS Mincho" panose="02020609040205080304" pitchFamily="49" charset="-128"/>
            </a:endParaRPr>
          </a:p>
          <a:p>
            <a:endParaRPr lang="en-US" sz="2400" dirty="0">
              <a:effectLst/>
              <a:latin typeface="Times New Roman" panose="02020603050405020304" pitchFamily="18" charset="0"/>
              <a:ea typeface="MS Mincho" panose="02020609040205080304" pitchFamily="49" charset="-128"/>
            </a:endParaRPr>
          </a:p>
        </p:txBody>
      </p:sp>
      <p:sp>
        <p:nvSpPr>
          <p:cNvPr id="4" name="Footer Placeholder 3">
            <a:extLst>
              <a:ext uri="{FF2B5EF4-FFF2-40B4-BE49-F238E27FC236}">
                <a16:creationId xmlns:a16="http://schemas.microsoft.com/office/drawing/2014/main" id="{38B60A23-35DC-2BA9-8DB5-53DC87F1E8B8}"/>
              </a:ext>
            </a:extLst>
          </p:cNvPr>
          <p:cNvSpPr>
            <a:spLocks noGrp="1"/>
          </p:cNvSpPr>
          <p:nvPr>
            <p:ph type="ftr" sz="quarter" idx="11"/>
          </p:nvPr>
        </p:nvSpPr>
        <p:spPr/>
        <p:txBody>
          <a:bodyPr/>
          <a:lstStyle/>
          <a:p>
            <a:r>
              <a:rPr lang="en-GB" dirty="0"/>
              <a:t>Andrea Gaddi / CERN Physics Department</a:t>
            </a:r>
            <a:endParaRPr lang="en-CH"/>
          </a:p>
        </p:txBody>
      </p:sp>
      <p:sp>
        <p:nvSpPr>
          <p:cNvPr id="5" name="Slide Number Placeholder 4">
            <a:extLst>
              <a:ext uri="{FF2B5EF4-FFF2-40B4-BE49-F238E27FC236}">
                <a16:creationId xmlns:a16="http://schemas.microsoft.com/office/drawing/2014/main" id="{69643E7F-B2EA-BA91-F974-132799DEEDDD}"/>
              </a:ext>
            </a:extLst>
          </p:cNvPr>
          <p:cNvSpPr>
            <a:spLocks noGrp="1"/>
          </p:cNvSpPr>
          <p:nvPr>
            <p:ph type="sldNum" sz="quarter" idx="12"/>
          </p:nvPr>
        </p:nvSpPr>
        <p:spPr/>
        <p:txBody>
          <a:bodyPr/>
          <a:lstStyle/>
          <a:p>
            <a:fld id="{B9FF726D-3673-8741-B89D-51AF201607FE}" type="slidenum">
              <a:rPr lang="en-CH" smtClean="0"/>
              <a:t>6</a:t>
            </a:fld>
            <a:endParaRPr lang="en-CH"/>
          </a:p>
        </p:txBody>
      </p:sp>
    </p:spTree>
    <p:extLst>
      <p:ext uri="{BB962C8B-B14F-4D97-AF65-F5344CB8AC3E}">
        <p14:creationId xmlns:p14="http://schemas.microsoft.com/office/powerpoint/2010/main" val="2546445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517A3-C5E7-8F7C-0CCE-3A5CEFCA9215}"/>
              </a:ext>
            </a:extLst>
          </p:cNvPr>
          <p:cNvSpPr>
            <a:spLocks noGrp="1"/>
          </p:cNvSpPr>
          <p:nvPr>
            <p:ph type="title"/>
          </p:nvPr>
        </p:nvSpPr>
        <p:spPr>
          <a:xfrm>
            <a:off x="838200" y="18255"/>
            <a:ext cx="10515600" cy="1325563"/>
          </a:xfrm>
        </p:spPr>
        <p:txBody>
          <a:bodyPr/>
          <a:lstStyle/>
          <a:p>
            <a:r>
              <a:rPr lang="en-GB" dirty="0"/>
              <a:t>Typical detector structure.</a:t>
            </a:r>
          </a:p>
        </p:txBody>
      </p:sp>
      <p:pic>
        <p:nvPicPr>
          <p:cNvPr id="7" name="Content Placeholder 6" descr="A diagram of a circular structure&#10;&#10;Description automatically generated">
            <a:extLst>
              <a:ext uri="{FF2B5EF4-FFF2-40B4-BE49-F238E27FC236}">
                <a16:creationId xmlns:a16="http://schemas.microsoft.com/office/drawing/2014/main" id="{9B12638F-BA59-0E4D-FF06-412D0810087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064778" y="913313"/>
            <a:ext cx="10062443" cy="5527258"/>
          </a:xfrm>
        </p:spPr>
      </p:pic>
      <p:sp>
        <p:nvSpPr>
          <p:cNvPr id="4" name="Footer Placeholder 3">
            <a:extLst>
              <a:ext uri="{FF2B5EF4-FFF2-40B4-BE49-F238E27FC236}">
                <a16:creationId xmlns:a16="http://schemas.microsoft.com/office/drawing/2014/main" id="{9C6AAC82-3475-406B-51C0-DEDE7D818AF2}"/>
              </a:ext>
            </a:extLst>
          </p:cNvPr>
          <p:cNvSpPr>
            <a:spLocks noGrp="1"/>
          </p:cNvSpPr>
          <p:nvPr>
            <p:ph type="ftr" sz="quarter" idx="11"/>
          </p:nvPr>
        </p:nvSpPr>
        <p:spPr/>
        <p:txBody>
          <a:bodyPr/>
          <a:lstStyle/>
          <a:p>
            <a:r>
              <a:rPr lang="en-GB" dirty="0"/>
              <a:t>Andrea Gaddi / CERN Physics Department</a:t>
            </a:r>
            <a:endParaRPr lang="en-CH"/>
          </a:p>
        </p:txBody>
      </p:sp>
      <p:sp>
        <p:nvSpPr>
          <p:cNvPr id="5" name="Slide Number Placeholder 4">
            <a:extLst>
              <a:ext uri="{FF2B5EF4-FFF2-40B4-BE49-F238E27FC236}">
                <a16:creationId xmlns:a16="http://schemas.microsoft.com/office/drawing/2014/main" id="{859B4AC3-8B1A-FE22-E1F1-5776914A5AF0}"/>
              </a:ext>
            </a:extLst>
          </p:cNvPr>
          <p:cNvSpPr>
            <a:spLocks noGrp="1"/>
          </p:cNvSpPr>
          <p:nvPr>
            <p:ph type="sldNum" sz="quarter" idx="12"/>
          </p:nvPr>
        </p:nvSpPr>
        <p:spPr/>
        <p:txBody>
          <a:bodyPr/>
          <a:lstStyle/>
          <a:p>
            <a:fld id="{B9FF726D-3673-8741-B89D-51AF201607FE}" type="slidenum">
              <a:rPr lang="en-CH" smtClean="0"/>
              <a:t>7</a:t>
            </a:fld>
            <a:endParaRPr lang="en-CH"/>
          </a:p>
        </p:txBody>
      </p:sp>
      <p:sp>
        <p:nvSpPr>
          <p:cNvPr id="8" name="Rectangle 7">
            <a:extLst>
              <a:ext uri="{FF2B5EF4-FFF2-40B4-BE49-F238E27FC236}">
                <a16:creationId xmlns:a16="http://schemas.microsoft.com/office/drawing/2014/main" id="{5D6FE642-DC25-7273-F3D2-6F8A4267F4A1}"/>
              </a:ext>
            </a:extLst>
          </p:cNvPr>
          <p:cNvSpPr/>
          <p:nvPr/>
        </p:nvSpPr>
        <p:spPr>
          <a:xfrm>
            <a:off x="1295400" y="5867400"/>
            <a:ext cx="4432300" cy="488950"/>
          </a:xfrm>
          <a:prstGeom prst="rect">
            <a:avLst/>
          </a:pr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5C7CD18A-1A59-D80F-145A-575F120D5B1E}"/>
              </a:ext>
            </a:extLst>
          </p:cNvPr>
          <p:cNvSpPr txBox="1"/>
          <p:nvPr/>
        </p:nvSpPr>
        <p:spPr>
          <a:xfrm>
            <a:off x="3220444" y="6027025"/>
            <a:ext cx="582211" cy="369332"/>
          </a:xfrm>
          <a:prstGeom prst="rect">
            <a:avLst/>
          </a:prstGeom>
          <a:noFill/>
        </p:spPr>
        <p:txBody>
          <a:bodyPr wrap="none" rtlCol="0">
            <a:spAutoFit/>
          </a:bodyPr>
          <a:lstStyle/>
          <a:p>
            <a:r>
              <a:rPr lang="en-GB" dirty="0"/>
              <a:t>MDI</a:t>
            </a:r>
          </a:p>
        </p:txBody>
      </p:sp>
      <p:sp>
        <p:nvSpPr>
          <p:cNvPr id="10" name="Rectangle 9">
            <a:extLst>
              <a:ext uri="{FF2B5EF4-FFF2-40B4-BE49-F238E27FC236}">
                <a16:creationId xmlns:a16="http://schemas.microsoft.com/office/drawing/2014/main" id="{BACE36CA-3514-5CEE-4B4B-354EF5B0DA84}"/>
              </a:ext>
            </a:extLst>
          </p:cNvPr>
          <p:cNvSpPr/>
          <p:nvPr/>
        </p:nvSpPr>
        <p:spPr>
          <a:xfrm>
            <a:off x="1500554" y="5960012"/>
            <a:ext cx="1388012" cy="6701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D6BCA4BB-09BE-8B09-9B2A-C4A737A265F8}"/>
              </a:ext>
            </a:extLst>
          </p:cNvPr>
          <p:cNvSpPr/>
          <p:nvPr/>
        </p:nvSpPr>
        <p:spPr>
          <a:xfrm>
            <a:off x="3802655" y="4797287"/>
            <a:ext cx="1925045" cy="1314588"/>
          </a:xfrm>
          <a:prstGeom prst="rect">
            <a:avLst/>
          </a:prstGeom>
          <a:noFill/>
          <a:ln w="1905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05322FC3-B882-78E3-F33B-42E9D8E301B4}"/>
              </a:ext>
            </a:extLst>
          </p:cNvPr>
          <p:cNvSpPr txBox="1"/>
          <p:nvPr/>
        </p:nvSpPr>
        <p:spPr>
          <a:xfrm>
            <a:off x="6372679" y="6016396"/>
            <a:ext cx="3663439" cy="369332"/>
          </a:xfrm>
          <a:prstGeom prst="rect">
            <a:avLst/>
          </a:prstGeom>
          <a:noFill/>
        </p:spPr>
        <p:txBody>
          <a:bodyPr wrap="none" rtlCol="0">
            <a:spAutoFit/>
          </a:bodyPr>
          <a:lstStyle/>
          <a:p>
            <a:r>
              <a:rPr lang="en-GB" dirty="0"/>
              <a:t>Light weight and/or fragile structures</a:t>
            </a:r>
          </a:p>
        </p:txBody>
      </p:sp>
      <p:cxnSp>
        <p:nvCxnSpPr>
          <p:cNvPr id="18" name="Elbow Connector 17">
            <a:extLst>
              <a:ext uri="{FF2B5EF4-FFF2-40B4-BE49-F238E27FC236}">
                <a16:creationId xmlns:a16="http://schemas.microsoft.com/office/drawing/2014/main" id="{5027DB54-1D5C-5992-18C5-7511BAF6281D}"/>
              </a:ext>
            </a:extLst>
          </p:cNvPr>
          <p:cNvCxnSpPr>
            <a:stCxn id="13" idx="1"/>
          </p:cNvCxnSpPr>
          <p:nvPr/>
        </p:nvCxnSpPr>
        <p:spPr>
          <a:xfrm rot="10800000">
            <a:off x="6215301" y="5314122"/>
            <a:ext cx="157379" cy="886940"/>
          </a:xfrm>
          <a:prstGeom prst="bentConnector2">
            <a:avLst/>
          </a:prstGeom>
          <a:ln w="12700"/>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8B80D6A-234D-1710-77E0-A5327357700A}"/>
              </a:ext>
            </a:extLst>
          </p:cNvPr>
          <p:cNvCxnSpPr/>
          <p:nvPr/>
        </p:nvCxnSpPr>
        <p:spPr>
          <a:xfrm flipH="1">
            <a:off x="5830957" y="5314122"/>
            <a:ext cx="38431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1F337108-35F8-7D42-C4B5-74ED41DB3825}"/>
              </a:ext>
            </a:extLst>
          </p:cNvPr>
          <p:cNvSpPr/>
          <p:nvPr/>
        </p:nvSpPr>
        <p:spPr>
          <a:xfrm>
            <a:off x="4038600" y="3551583"/>
            <a:ext cx="1689100" cy="1245704"/>
          </a:xfrm>
          <a:prstGeom prst="rect">
            <a:avLst/>
          </a:prstGeom>
          <a:noFill/>
          <a:ln w="19050">
            <a:solidFill>
              <a:schemeClr val="accent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extLst>
              <a:ext uri="{FF2B5EF4-FFF2-40B4-BE49-F238E27FC236}">
                <a16:creationId xmlns:a16="http://schemas.microsoft.com/office/drawing/2014/main" id="{66585684-C007-3D03-9342-B37D575C7EF0}"/>
              </a:ext>
            </a:extLst>
          </p:cNvPr>
          <p:cNvSpPr/>
          <p:nvPr/>
        </p:nvSpPr>
        <p:spPr>
          <a:xfrm>
            <a:off x="2690191" y="3551582"/>
            <a:ext cx="1250530" cy="2315817"/>
          </a:xfrm>
          <a:prstGeom prst="rect">
            <a:avLst/>
          </a:prstGeom>
          <a:noFill/>
          <a:ln w="19050">
            <a:solidFill>
              <a:schemeClr val="accent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22">
            <a:extLst>
              <a:ext uri="{FF2B5EF4-FFF2-40B4-BE49-F238E27FC236}">
                <a16:creationId xmlns:a16="http://schemas.microsoft.com/office/drawing/2014/main" id="{1356109A-04E5-BC59-8A94-99D3367FDF7F}"/>
              </a:ext>
            </a:extLst>
          </p:cNvPr>
          <p:cNvSpPr txBox="1"/>
          <p:nvPr/>
        </p:nvSpPr>
        <p:spPr>
          <a:xfrm>
            <a:off x="4251198" y="4187687"/>
            <a:ext cx="1166025" cy="646331"/>
          </a:xfrm>
          <a:prstGeom prst="rect">
            <a:avLst/>
          </a:prstGeom>
          <a:noFill/>
        </p:spPr>
        <p:txBody>
          <a:bodyPr wrap="none" rtlCol="0">
            <a:spAutoFit/>
          </a:bodyPr>
          <a:lstStyle/>
          <a:p>
            <a:r>
              <a:rPr lang="en-GB" dirty="0"/>
              <a:t>Fixed solid</a:t>
            </a:r>
          </a:p>
          <a:p>
            <a:r>
              <a:rPr lang="en-GB" dirty="0"/>
              <a:t>structure</a:t>
            </a:r>
          </a:p>
        </p:txBody>
      </p:sp>
      <p:sp>
        <p:nvSpPr>
          <p:cNvPr id="24" name="TextBox 23">
            <a:extLst>
              <a:ext uri="{FF2B5EF4-FFF2-40B4-BE49-F238E27FC236}">
                <a16:creationId xmlns:a16="http://schemas.microsoft.com/office/drawing/2014/main" id="{A4465C06-8600-B96F-C5F8-56F9A2EC254D}"/>
              </a:ext>
            </a:extLst>
          </p:cNvPr>
          <p:cNvSpPr txBox="1"/>
          <p:nvPr/>
        </p:nvSpPr>
        <p:spPr>
          <a:xfrm>
            <a:off x="2788169" y="3846156"/>
            <a:ext cx="1147174" cy="923330"/>
          </a:xfrm>
          <a:prstGeom prst="rect">
            <a:avLst/>
          </a:prstGeom>
          <a:noFill/>
        </p:spPr>
        <p:txBody>
          <a:bodyPr wrap="square" rtlCol="0">
            <a:spAutoFit/>
          </a:bodyPr>
          <a:lstStyle/>
          <a:p>
            <a:r>
              <a:rPr lang="en-GB" dirty="0"/>
              <a:t>Moving solid</a:t>
            </a:r>
          </a:p>
          <a:p>
            <a:r>
              <a:rPr lang="en-GB" dirty="0"/>
              <a:t>structure</a:t>
            </a:r>
          </a:p>
        </p:txBody>
      </p:sp>
      <p:sp>
        <p:nvSpPr>
          <p:cNvPr id="3" name="Rectangle 2">
            <a:extLst>
              <a:ext uri="{FF2B5EF4-FFF2-40B4-BE49-F238E27FC236}">
                <a16:creationId xmlns:a16="http://schemas.microsoft.com/office/drawing/2014/main" id="{E6183FCE-7E23-30A2-A9BF-69E555083649}"/>
              </a:ext>
            </a:extLst>
          </p:cNvPr>
          <p:cNvSpPr/>
          <p:nvPr/>
        </p:nvSpPr>
        <p:spPr>
          <a:xfrm>
            <a:off x="1295400" y="1436430"/>
            <a:ext cx="1366427" cy="4308387"/>
          </a:xfrm>
          <a:prstGeom prst="rect">
            <a:avLst/>
          </a:prstGeom>
          <a:noFill/>
          <a:ln w="19050">
            <a:solidFill>
              <a:schemeClr val="accent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1EBB0E7-BB01-9C10-C912-CF87E502E7D8}"/>
              </a:ext>
            </a:extLst>
          </p:cNvPr>
          <p:cNvSpPr txBox="1"/>
          <p:nvPr/>
        </p:nvSpPr>
        <p:spPr>
          <a:xfrm>
            <a:off x="1500554" y="2547470"/>
            <a:ext cx="1147174" cy="923330"/>
          </a:xfrm>
          <a:prstGeom prst="rect">
            <a:avLst/>
          </a:prstGeom>
          <a:noFill/>
        </p:spPr>
        <p:txBody>
          <a:bodyPr wrap="square" rtlCol="0">
            <a:spAutoFit/>
          </a:bodyPr>
          <a:lstStyle/>
          <a:p>
            <a:r>
              <a:rPr lang="en-GB" dirty="0"/>
              <a:t>Moving solid</a:t>
            </a:r>
          </a:p>
          <a:p>
            <a:r>
              <a:rPr lang="en-GB" dirty="0"/>
              <a:t>structure</a:t>
            </a:r>
          </a:p>
        </p:txBody>
      </p:sp>
      <p:sp>
        <p:nvSpPr>
          <p:cNvPr id="11" name="TextBox 10">
            <a:extLst>
              <a:ext uri="{FF2B5EF4-FFF2-40B4-BE49-F238E27FC236}">
                <a16:creationId xmlns:a16="http://schemas.microsoft.com/office/drawing/2014/main" id="{7087BE5B-5D8C-F4FB-2674-0525CD855A36}"/>
              </a:ext>
            </a:extLst>
          </p:cNvPr>
          <p:cNvSpPr txBox="1"/>
          <p:nvPr/>
        </p:nvSpPr>
        <p:spPr>
          <a:xfrm>
            <a:off x="10264749" y="5767669"/>
            <a:ext cx="1170641" cy="307777"/>
          </a:xfrm>
          <a:prstGeom prst="rect">
            <a:avLst/>
          </a:prstGeom>
          <a:noFill/>
        </p:spPr>
        <p:txBody>
          <a:bodyPr wrap="none" rtlCol="0">
            <a:spAutoFit/>
          </a:bodyPr>
          <a:lstStyle/>
          <a:p>
            <a:r>
              <a:rPr lang="en-CH" sz="1400"/>
              <a:t>CLICdp image</a:t>
            </a:r>
          </a:p>
        </p:txBody>
      </p:sp>
      <p:sp>
        <p:nvSpPr>
          <p:cNvPr id="14" name="TextBox 13">
            <a:extLst>
              <a:ext uri="{FF2B5EF4-FFF2-40B4-BE49-F238E27FC236}">
                <a16:creationId xmlns:a16="http://schemas.microsoft.com/office/drawing/2014/main" id="{EABD014F-3122-287A-6810-0FB810835EF3}"/>
              </a:ext>
            </a:extLst>
          </p:cNvPr>
          <p:cNvSpPr txBox="1"/>
          <p:nvPr/>
        </p:nvSpPr>
        <p:spPr>
          <a:xfrm>
            <a:off x="3085173" y="2137787"/>
            <a:ext cx="1166025" cy="646331"/>
          </a:xfrm>
          <a:prstGeom prst="rect">
            <a:avLst/>
          </a:prstGeom>
          <a:noFill/>
        </p:spPr>
        <p:txBody>
          <a:bodyPr wrap="none" rtlCol="0">
            <a:spAutoFit/>
          </a:bodyPr>
          <a:lstStyle/>
          <a:p>
            <a:r>
              <a:rPr lang="en-GB" dirty="0"/>
              <a:t>Fixed solid</a:t>
            </a:r>
          </a:p>
          <a:p>
            <a:r>
              <a:rPr lang="en-GB" dirty="0"/>
              <a:t>structure</a:t>
            </a:r>
          </a:p>
        </p:txBody>
      </p:sp>
    </p:spTree>
    <p:extLst>
      <p:ext uri="{BB962C8B-B14F-4D97-AF65-F5344CB8AC3E}">
        <p14:creationId xmlns:p14="http://schemas.microsoft.com/office/powerpoint/2010/main" val="415599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EA2A3-1919-BD0E-A133-51A5D9EB7BF8}"/>
              </a:ext>
            </a:extLst>
          </p:cNvPr>
          <p:cNvSpPr>
            <a:spLocks noGrp="1"/>
          </p:cNvSpPr>
          <p:nvPr>
            <p:ph type="title"/>
          </p:nvPr>
        </p:nvSpPr>
        <p:spPr>
          <a:xfrm>
            <a:off x="838200" y="136525"/>
            <a:ext cx="10515600" cy="1325563"/>
          </a:xfrm>
        </p:spPr>
        <p:txBody>
          <a:bodyPr/>
          <a:lstStyle/>
          <a:p>
            <a:r>
              <a:rPr lang="en-CH"/>
              <a:t>General issues to e-e detectors’ MDI (I)</a:t>
            </a:r>
          </a:p>
        </p:txBody>
      </p:sp>
      <p:sp>
        <p:nvSpPr>
          <p:cNvPr id="3" name="Content Placeholder 2">
            <a:extLst>
              <a:ext uri="{FF2B5EF4-FFF2-40B4-BE49-F238E27FC236}">
                <a16:creationId xmlns:a16="http://schemas.microsoft.com/office/drawing/2014/main" id="{E7DD37A7-7688-D1A0-703C-21FBE4E02209}"/>
              </a:ext>
            </a:extLst>
          </p:cNvPr>
          <p:cNvSpPr>
            <a:spLocks noGrp="1"/>
          </p:cNvSpPr>
          <p:nvPr>
            <p:ph idx="1"/>
          </p:nvPr>
        </p:nvSpPr>
        <p:spPr>
          <a:xfrm>
            <a:off x="529389" y="1299411"/>
            <a:ext cx="11213432" cy="4877552"/>
          </a:xfrm>
        </p:spPr>
        <p:txBody>
          <a:bodyPr>
            <a:noAutofit/>
          </a:bodyPr>
          <a:lstStyle/>
          <a:p>
            <a:r>
              <a:rPr lang="en-US" sz="2000" b="1" dirty="0">
                <a:effectLst/>
                <a:latin typeface="Times New Roman" panose="02020603050405020304" pitchFamily="18" charset="0"/>
                <a:ea typeface="MS Mincho" panose="02020609040205080304" pitchFamily="49" charset="-128"/>
              </a:rPr>
              <a:t>Segmentation of detector.</a:t>
            </a:r>
          </a:p>
          <a:p>
            <a:pPr lvl="1"/>
            <a:r>
              <a:rPr lang="en-US" sz="2000" dirty="0">
                <a:effectLst/>
                <a:latin typeface="Times New Roman" panose="02020603050405020304" pitchFamily="18" charset="0"/>
                <a:ea typeface="MS Mincho" panose="02020609040205080304" pitchFamily="49" charset="-128"/>
              </a:rPr>
              <a:t>Segmentation of detector shall be</a:t>
            </a:r>
            <a:r>
              <a:rPr lang="en-US" sz="2000" dirty="0">
                <a:latin typeface="Times New Roman" panose="02020603050405020304" pitchFamily="18" charset="0"/>
                <a:ea typeface="MS Mincho" panose="02020609040205080304" pitchFamily="49" charset="-128"/>
              </a:rPr>
              <a:t> compatible with</a:t>
            </a:r>
            <a:r>
              <a:rPr lang="en-US" sz="2000" dirty="0">
                <a:effectLst/>
                <a:latin typeface="Times New Roman" panose="02020603050405020304" pitchFamily="18" charset="0"/>
                <a:ea typeface="MS Mincho" panose="02020609040205080304" pitchFamily="49" charset="-128"/>
              </a:rPr>
              <a:t> the assembly &amp; maintenance scenario.</a:t>
            </a:r>
            <a:r>
              <a:rPr lang="en-CH" sz="2000" dirty="0">
                <a:latin typeface="Times New Roman" panose="02020603050405020304" pitchFamily="18" charset="0"/>
                <a:ea typeface="MS Mincho" panose="02020609040205080304" pitchFamily="49" charset="-128"/>
              </a:rPr>
              <a:t> In particular, </a:t>
            </a:r>
            <a:r>
              <a:rPr lang="en-US" sz="2000" dirty="0">
                <a:latin typeface="Times New Roman" panose="02020603050405020304" pitchFamily="18" charset="0"/>
                <a:ea typeface="MS Mincho" panose="02020609040205080304" pitchFamily="49" charset="-128"/>
              </a:rPr>
              <a:t>t</a:t>
            </a:r>
            <a:r>
              <a:rPr lang="en-US" sz="2000" dirty="0">
                <a:effectLst/>
                <a:latin typeface="Times New Roman" panose="02020603050405020304" pitchFamily="18" charset="0"/>
                <a:ea typeface="MS Mincho" panose="02020609040205080304" pitchFamily="49" charset="-128"/>
              </a:rPr>
              <a:t>he question whether the detector endcaps are split vertically or not, has great importance for the </a:t>
            </a:r>
            <a:r>
              <a:rPr lang="en-US" sz="2000" dirty="0">
                <a:latin typeface="Times New Roman" panose="02020603050405020304" pitchFamily="18" charset="0"/>
                <a:ea typeface="MS Mincho" panose="02020609040205080304" pitchFamily="49" charset="-128"/>
              </a:rPr>
              <a:t>MDI</a:t>
            </a:r>
            <a:r>
              <a:rPr lang="en-US" sz="2000" dirty="0">
                <a:effectLst/>
                <a:latin typeface="Times New Roman" panose="02020603050405020304" pitchFamily="18" charset="0"/>
                <a:ea typeface="MS Mincho" panose="02020609040205080304" pitchFamily="49" charset="-128"/>
              </a:rPr>
              <a:t> design. For this latter point, the </a:t>
            </a:r>
            <a:r>
              <a:rPr lang="en-US" sz="2000" dirty="0">
                <a:latin typeface="Times New Roman" panose="02020603050405020304" pitchFamily="18" charset="0"/>
                <a:ea typeface="MS Mincho" panose="02020609040205080304" pitchFamily="49" charset="-128"/>
              </a:rPr>
              <a:t>choices</a:t>
            </a:r>
            <a:r>
              <a:rPr lang="en-US" sz="2000" dirty="0">
                <a:effectLst/>
                <a:latin typeface="Times New Roman" panose="02020603050405020304" pitchFamily="18" charset="0"/>
                <a:ea typeface="MS Mincho" panose="02020609040205080304" pitchFamily="49" charset="-128"/>
              </a:rPr>
              <a:t> are the following.</a:t>
            </a:r>
          </a:p>
          <a:p>
            <a:pPr lvl="1"/>
            <a:r>
              <a:rPr lang="en-US" sz="2000" dirty="0">
                <a:effectLst/>
                <a:latin typeface="Times New Roman" panose="02020603050405020304" pitchFamily="18" charset="0"/>
                <a:ea typeface="MS Mincho" panose="02020609040205080304" pitchFamily="49" charset="-128"/>
              </a:rPr>
              <a:t>Endcaps split vertically – </a:t>
            </a:r>
            <a:r>
              <a:rPr lang="en-US" sz="2000" i="1" dirty="0">
                <a:effectLst/>
                <a:latin typeface="Times New Roman" panose="02020603050405020304" pitchFamily="18" charset="0"/>
                <a:ea typeface="MS Mincho" panose="02020609040205080304" pitchFamily="49" charset="-128"/>
              </a:rPr>
              <a:t>make the integration of the FF simpler, but require supporting FF elsewhere; large magnetic forces complicate the design of the endcaps in addition to detector hermeticity issues in the vertical forward plane.</a:t>
            </a:r>
          </a:p>
          <a:p>
            <a:pPr lvl="1"/>
            <a:r>
              <a:rPr lang="en-US" sz="2000" dirty="0">
                <a:latin typeface="Times New Roman" panose="02020603050405020304" pitchFamily="18" charset="0"/>
                <a:ea typeface="MS Mincho" panose="02020609040205080304" pitchFamily="49" charset="-128"/>
              </a:rPr>
              <a:t>Endcaps</a:t>
            </a:r>
            <a:r>
              <a:rPr lang="en-US" sz="2000" dirty="0">
                <a:effectLst/>
                <a:latin typeface="Times New Roman" panose="02020603050405020304" pitchFamily="18" charset="0"/>
                <a:ea typeface="MS Mincho" panose="02020609040205080304" pitchFamily="49" charset="-128"/>
              </a:rPr>
              <a:t> not split – </a:t>
            </a:r>
            <a:r>
              <a:rPr lang="en-US" sz="2000" i="1" dirty="0">
                <a:effectLst/>
                <a:latin typeface="Times New Roman" panose="02020603050405020304" pitchFamily="18" charset="0"/>
                <a:ea typeface="MS Mincho" panose="02020609040205080304" pitchFamily="49" charset="-128"/>
              </a:rPr>
              <a:t>detector integrity respected, require longer longitudinal </a:t>
            </a:r>
            <a:r>
              <a:rPr lang="en-US" sz="2000" i="1" dirty="0">
                <a:latin typeface="Times New Roman" panose="02020603050405020304" pitchFamily="18" charset="0"/>
                <a:ea typeface="MS Mincho" panose="02020609040205080304" pitchFamily="49" charset="-128"/>
              </a:rPr>
              <a:t>opening stroke, </a:t>
            </a:r>
            <a:r>
              <a:rPr lang="en-US" sz="2000" i="1" dirty="0">
                <a:effectLst/>
                <a:latin typeface="Times New Roman" panose="02020603050405020304" pitchFamily="18" charset="0"/>
                <a:ea typeface="MS Mincho" panose="02020609040205080304" pitchFamily="49" charset="-128"/>
              </a:rPr>
              <a:t>tight requirements on the external size of the FF to keep good acceptance for detector, installation and access to beam-pipe and machine elements more complex.</a:t>
            </a:r>
            <a:r>
              <a:rPr lang="en-US" sz="2000" b="1" dirty="0">
                <a:effectLst/>
                <a:latin typeface="Times New Roman" panose="02020603050405020304" pitchFamily="18" charset="0"/>
                <a:ea typeface="MS Mincho" panose="02020609040205080304" pitchFamily="49" charset="-128"/>
              </a:rPr>
              <a:t> </a:t>
            </a:r>
          </a:p>
          <a:p>
            <a:r>
              <a:rPr lang="en-US" sz="2000" b="1" dirty="0">
                <a:effectLst/>
                <a:latin typeface="Times New Roman" panose="02020603050405020304" pitchFamily="18" charset="0"/>
                <a:ea typeface="MS Mincho" panose="02020609040205080304" pitchFamily="49" charset="-128"/>
              </a:rPr>
              <a:t>Opening of detector off the beamline.</a:t>
            </a:r>
          </a:p>
          <a:p>
            <a:pPr lvl="1"/>
            <a:r>
              <a:rPr lang="en-US" sz="2000" dirty="0">
                <a:latin typeface="Times New Roman" panose="02020603050405020304" pitchFamily="18" charset="0"/>
                <a:ea typeface="MS Mincho" panose="02020609040205080304" pitchFamily="49" charset="-128"/>
              </a:rPr>
              <a:t>In this case, the detector is translated off the beam line to a “garage” position where the FF machine elements can be easily removed and the detector opened. It is the case for ILC &amp; CLIC.</a:t>
            </a:r>
            <a:endParaRPr lang="en-US" sz="1600" b="1" dirty="0">
              <a:effectLst/>
              <a:latin typeface="Times New Roman" panose="02020603050405020304" pitchFamily="18" charset="0"/>
              <a:ea typeface="MS Mincho" panose="02020609040205080304" pitchFamily="49" charset="-128"/>
            </a:endParaRPr>
          </a:p>
          <a:p>
            <a:r>
              <a:rPr lang="en-US" sz="2000" b="1" dirty="0">
                <a:effectLst/>
                <a:latin typeface="Times New Roman" panose="02020603050405020304" pitchFamily="18" charset="0"/>
                <a:ea typeface="MS Mincho" panose="02020609040205080304" pitchFamily="49" charset="-128"/>
              </a:rPr>
              <a:t>Opening of detector on the beamline.</a:t>
            </a:r>
          </a:p>
          <a:p>
            <a:pPr lvl="1"/>
            <a:r>
              <a:rPr lang="en-US" sz="2000" dirty="0">
                <a:latin typeface="Times New Roman" panose="02020603050405020304" pitchFamily="18" charset="0"/>
                <a:ea typeface="MS Mincho" panose="02020609040205080304" pitchFamily="49" charset="-128"/>
              </a:rPr>
              <a:t>MDI</a:t>
            </a:r>
            <a:r>
              <a:rPr lang="en-US" sz="2000" dirty="0">
                <a:effectLst/>
                <a:latin typeface="Times New Roman" panose="02020603050405020304" pitchFamily="18" charset="0"/>
                <a:ea typeface="MS Mincho" panose="02020609040205080304" pitchFamily="49" charset="-128"/>
              </a:rPr>
              <a:t> design should allow for (partial) detector opening or closing to be performed </a:t>
            </a:r>
            <a:r>
              <a:rPr lang="en-US" sz="2000" dirty="0">
                <a:latin typeface="Times New Roman" panose="02020603050405020304" pitchFamily="18" charset="0"/>
                <a:ea typeface="MS Mincho" panose="02020609040205080304" pitchFamily="49" charset="-128"/>
              </a:rPr>
              <a:t>on the beam-line, ideally without breaking the beam-pipe vacuum.</a:t>
            </a:r>
          </a:p>
        </p:txBody>
      </p:sp>
      <p:sp>
        <p:nvSpPr>
          <p:cNvPr id="4" name="Footer Placeholder 3">
            <a:extLst>
              <a:ext uri="{FF2B5EF4-FFF2-40B4-BE49-F238E27FC236}">
                <a16:creationId xmlns:a16="http://schemas.microsoft.com/office/drawing/2014/main" id="{38B60A23-35DC-2BA9-8DB5-53DC87F1E8B8}"/>
              </a:ext>
            </a:extLst>
          </p:cNvPr>
          <p:cNvSpPr>
            <a:spLocks noGrp="1"/>
          </p:cNvSpPr>
          <p:nvPr>
            <p:ph type="ftr" sz="quarter" idx="11"/>
          </p:nvPr>
        </p:nvSpPr>
        <p:spPr/>
        <p:txBody>
          <a:bodyPr/>
          <a:lstStyle/>
          <a:p>
            <a:r>
              <a:rPr lang="en-GB" dirty="0"/>
              <a:t>Andrea Gaddi / CERN Physics Department</a:t>
            </a:r>
            <a:endParaRPr lang="en-CH"/>
          </a:p>
        </p:txBody>
      </p:sp>
      <p:sp>
        <p:nvSpPr>
          <p:cNvPr id="5" name="Slide Number Placeholder 4">
            <a:extLst>
              <a:ext uri="{FF2B5EF4-FFF2-40B4-BE49-F238E27FC236}">
                <a16:creationId xmlns:a16="http://schemas.microsoft.com/office/drawing/2014/main" id="{69643E7F-B2EA-BA91-F974-132799DEEDDD}"/>
              </a:ext>
            </a:extLst>
          </p:cNvPr>
          <p:cNvSpPr>
            <a:spLocks noGrp="1"/>
          </p:cNvSpPr>
          <p:nvPr>
            <p:ph type="sldNum" sz="quarter" idx="12"/>
          </p:nvPr>
        </p:nvSpPr>
        <p:spPr/>
        <p:txBody>
          <a:bodyPr/>
          <a:lstStyle/>
          <a:p>
            <a:fld id="{B9FF726D-3673-8741-B89D-51AF201607FE}" type="slidenum">
              <a:rPr lang="en-CH" smtClean="0"/>
              <a:t>8</a:t>
            </a:fld>
            <a:endParaRPr lang="en-CH"/>
          </a:p>
        </p:txBody>
      </p:sp>
    </p:spTree>
    <p:extLst>
      <p:ext uri="{BB962C8B-B14F-4D97-AF65-F5344CB8AC3E}">
        <p14:creationId xmlns:p14="http://schemas.microsoft.com/office/powerpoint/2010/main" val="286542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E2696F9-487C-ACD6-2AB7-4B0341D79513}"/>
              </a:ext>
            </a:extLst>
          </p:cNvPr>
          <p:cNvSpPr>
            <a:spLocks noGrp="1"/>
          </p:cNvSpPr>
          <p:nvPr>
            <p:ph type="ftr" sz="quarter" idx="11"/>
          </p:nvPr>
        </p:nvSpPr>
        <p:spPr/>
        <p:txBody>
          <a:bodyPr/>
          <a:lstStyle/>
          <a:p>
            <a:r>
              <a:rPr lang="en-GB" dirty="0"/>
              <a:t>Andrea Gaddi / CERN Physics Department</a:t>
            </a:r>
            <a:endParaRPr lang="en-CH"/>
          </a:p>
        </p:txBody>
      </p:sp>
      <p:sp>
        <p:nvSpPr>
          <p:cNvPr id="5" name="Slide Number Placeholder 4">
            <a:extLst>
              <a:ext uri="{FF2B5EF4-FFF2-40B4-BE49-F238E27FC236}">
                <a16:creationId xmlns:a16="http://schemas.microsoft.com/office/drawing/2014/main" id="{6A52CBA6-4F82-96BC-453E-6F8233D85DB4}"/>
              </a:ext>
            </a:extLst>
          </p:cNvPr>
          <p:cNvSpPr>
            <a:spLocks noGrp="1"/>
          </p:cNvSpPr>
          <p:nvPr>
            <p:ph type="sldNum" sz="quarter" idx="12"/>
          </p:nvPr>
        </p:nvSpPr>
        <p:spPr/>
        <p:txBody>
          <a:bodyPr/>
          <a:lstStyle/>
          <a:p>
            <a:fld id="{B9FF726D-3673-8741-B89D-51AF201607FE}" type="slidenum">
              <a:rPr lang="en-CH" smtClean="0"/>
              <a:t>9</a:t>
            </a:fld>
            <a:endParaRPr lang="en-CH"/>
          </a:p>
        </p:txBody>
      </p:sp>
      <p:pic>
        <p:nvPicPr>
          <p:cNvPr id="7" name="Picture 6" descr="A diagram of a machine&#10;&#10;Description automatically generated">
            <a:extLst>
              <a:ext uri="{FF2B5EF4-FFF2-40B4-BE49-F238E27FC236}">
                <a16:creationId xmlns:a16="http://schemas.microsoft.com/office/drawing/2014/main" id="{6080B4D3-FAF5-9CC5-6BD3-8EAA955066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3738583" cy="3273540"/>
          </a:xfrm>
          <a:prstGeom prst="rect">
            <a:avLst/>
          </a:prstGeom>
        </p:spPr>
      </p:pic>
      <p:pic>
        <p:nvPicPr>
          <p:cNvPr id="9" name="Picture 8" descr="A close-up of a machine&#10;&#10;Description automatically generated">
            <a:extLst>
              <a:ext uri="{FF2B5EF4-FFF2-40B4-BE49-F238E27FC236}">
                <a16:creationId xmlns:a16="http://schemas.microsoft.com/office/drawing/2014/main" id="{F2C0D5D4-547A-7BD4-5381-A4CAD26871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53867" y="49801"/>
            <a:ext cx="3874908" cy="3392908"/>
          </a:xfrm>
          <a:prstGeom prst="rect">
            <a:avLst/>
          </a:prstGeom>
        </p:spPr>
      </p:pic>
      <p:pic>
        <p:nvPicPr>
          <p:cNvPr id="11" name="Picture 10" descr="A person standing in front of a circular object&#10;&#10;Description automatically generated">
            <a:extLst>
              <a:ext uri="{FF2B5EF4-FFF2-40B4-BE49-F238E27FC236}">
                <a16:creationId xmlns:a16="http://schemas.microsoft.com/office/drawing/2014/main" id="{AE253C15-3191-21C8-965B-2F198A9FD6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26859" y="3350139"/>
            <a:ext cx="4001916" cy="3504117"/>
          </a:xfrm>
          <a:prstGeom prst="rect">
            <a:avLst/>
          </a:prstGeom>
        </p:spPr>
      </p:pic>
      <p:pic>
        <p:nvPicPr>
          <p:cNvPr id="13" name="Picture 12" descr="A person standing next to a machine&#10;&#10;Description automatically generated">
            <a:extLst>
              <a:ext uri="{FF2B5EF4-FFF2-40B4-BE49-F238E27FC236}">
                <a16:creationId xmlns:a16="http://schemas.microsoft.com/office/drawing/2014/main" id="{F8FE99D6-4892-29F2-98ED-D5F3B83549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251297"/>
            <a:ext cx="4114801" cy="3602960"/>
          </a:xfrm>
          <a:prstGeom prst="rect">
            <a:avLst/>
          </a:prstGeom>
        </p:spPr>
      </p:pic>
      <p:sp>
        <p:nvSpPr>
          <p:cNvPr id="2" name="Title 1">
            <a:extLst>
              <a:ext uri="{FF2B5EF4-FFF2-40B4-BE49-F238E27FC236}">
                <a16:creationId xmlns:a16="http://schemas.microsoft.com/office/drawing/2014/main" id="{CAB2B58D-86E6-1152-260D-7B18FC23F62C}"/>
              </a:ext>
            </a:extLst>
          </p:cNvPr>
          <p:cNvSpPr>
            <a:spLocks noGrp="1"/>
          </p:cNvSpPr>
          <p:nvPr>
            <p:ph type="title"/>
          </p:nvPr>
        </p:nvSpPr>
        <p:spPr>
          <a:xfrm>
            <a:off x="2762807" y="-273165"/>
            <a:ext cx="6666386" cy="1325563"/>
          </a:xfrm>
        </p:spPr>
        <p:txBody>
          <a:bodyPr/>
          <a:lstStyle/>
          <a:p>
            <a:pPr algn="ctr"/>
            <a:r>
              <a:rPr lang="en-GB" dirty="0"/>
              <a:t>Detector opening (I)</a:t>
            </a:r>
          </a:p>
        </p:txBody>
      </p:sp>
      <p:sp>
        <p:nvSpPr>
          <p:cNvPr id="3" name="TextBox 2">
            <a:extLst>
              <a:ext uri="{FF2B5EF4-FFF2-40B4-BE49-F238E27FC236}">
                <a16:creationId xmlns:a16="http://schemas.microsoft.com/office/drawing/2014/main" id="{B1EC775A-81E0-2C4D-0C32-6C8A95F61B51}"/>
              </a:ext>
            </a:extLst>
          </p:cNvPr>
          <p:cNvSpPr txBox="1"/>
          <p:nvPr/>
        </p:nvSpPr>
        <p:spPr>
          <a:xfrm>
            <a:off x="4224759" y="1419207"/>
            <a:ext cx="3221941" cy="1200329"/>
          </a:xfrm>
          <a:prstGeom prst="rect">
            <a:avLst/>
          </a:prstGeom>
          <a:noFill/>
        </p:spPr>
        <p:txBody>
          <a:bodyPr wrap="square" rtlCol="0">
            <a:spAutoFit/>
          </a:bodyPr>
          <a:lstStyle/>
          <a:p>
            <a:pPr algn="ctr"/>
            <a:r>
              <a:rPr lang="en-GB" dirty="0"/>
              <a:t>Split Endcaps &amp;</a:t>
            </a:r>
          </a:p>
          <a:p>
            <a:pPr algn="ctr"/>
            <a:r>
              <a:rPr lang="en-GB" dirty="0"/>
              <a:t>FF external supporting column.</a:t>
            </a:r>
          </a:p>
          <a:p>
            <a:pPr algn="ctr"/>
            <a:r>
              <a:rPr lang="en-GB" dirty="0"/>
              <a:t>Detector moving on a platform aside the IP with the FF</a:t>
            </a:r>
          </a:p>
        </p:txBody>
      </p:sp>
      <p:sp>
        <p:nvSpPr>
          <p:cNvPr id="6" name="TextBox 5">
            <a:extLst>
              <a:ext uri="{FF2B5EF4-FFF2-40B4-BE49-F238E27FC236}">
                <a16:creationId xmlns:a16="http://schemas.microsoft.com/office/drawing/2014/main" id="{24197807-9EF7-3A5F-D5C8-0E9D4D7C8D02}"/>
              </a:ext>
            </a:extLst>
          </p:cNvPr>
          <p:cNvSpPr txBox="1"/>
          <p:nvPr/>
        </p:nvSpPr>
        <p:spPr>
          <a:xfrm>
            <a:off x="6881988" y="815876"/>
            <a:ext cx="1465594" cy="369332"/>
          </a:xfrm>
          <a:prstGeom prst="rect">
            <a:avLst/>
          </a:prstGeom>
          <a:noFill/>
        </p:spPr>
        <p:txBody>
          <a:bodyPr wrap="none" rtlCol="0">
            <a:spAutoFit/>
          </a:bodyPr>
          <a:lstStyle/>
          <a:p>
            <a:r>
              <a:rPr lang="en-GB" dirty="0"/>
              <a:t>Solid Endcaps</a:t>
            </a:r>
          </a:p>
        </p:txBody>
      </p:sp>
      <p:sp>
        <p:nvSpPr>
          <p:cNvPr id="8" name="TextBox 7">
            <a:extLst>
              <a:ext uri="{FF2B5EF4-FFF2-40B4-BE49-F238E27FC236}">
                <a16:creationId xmlns:a16="http://schemas.microsoft.com/office/drawing/2014/main" id="{CD153504-DC95-A6B3-3751-9B76BA2C275B}"/>
              </a:ext>
            </a:extLst>
          </p:cNvPr>
          <p:cNvSpPr txBox="1"/>
          <p:nvPr/>
        </p:nvSpPr>
        <p:spPr>
          <a:xfrm>
            <a:off x="9303160" y="2931766"/>
            <a:ext cx="2432782" cy="369332"/>
          </a:xfrm>
          <a:prstGeom prst="rect">
            <a:avLst/>
          </a:prstGeom>
          <a:noFill/>
        </p:spPr>
        <p:txBody>
          <a:bodyPr wrap="none" rtlCol="0">
            <a:spAutoFit/>
          </a:bodyPr>
          <a:lstStyle/>
          <a:p>
            <a:r>
              <a:rPr lang="en-GB" dirty="0"/>
              <a:t>Long longitudinal stroke</a:t>
            </a:r>
          </a:p>
        </p:txBody>
      </p:sp>
      <p:cxnSp>
        <p:nvCxnSpPr>
          <p:cNvPr id="12" name="Straight Connector 11">
            <a:extLst>
              <a:ext uri="{FF2B5EF4-FFF2-40B4-BE49-F238E27FC236}">
                <a16:creationId xmlns:a16="http://schemas.microsoft.com/office/drawing/2014/main" id="{523F4485-4DE7-F2D6-3F45-6C558CF6A273}"/>
              </a:ext>
            </a:extLst>
          </p:cNvPr>
          <p:cNvCxnSpPr>
            <a:cxnSpLocks/>
          </p:cNvCxnSpPr>
          <p:nvPr/>
        </p:nvCxnSpPr>
        <p:spPr>
          <a:xfrm flipH="1" flipV="1">
            <a:off x="1260475" y="6121968"/>
            <a:ext cx="584200" cy="78807"/>
          </a:xfrm>
          <a:prstGeom prst="line">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75B0F42-0646-2436-7208-7B67FDE7BF4A}"/>
              </a:ext>
            </a:extLst>
          </p:cNvPr>
          <p:cNvCxnSpPr>
            <a:cxnSpLocks/>
          </p:cNvCxnSpPr>
          <p:nvPr/>
        </p:nvCxnSpPr>
        <p:spPr>
          <a:xfrm flipH="1">
            <a:off x="869795" y="6121968"/>
            <a:ext cx="390680" cy="480229"/>
          </a:xfrm>
          <a:prstGeom prst="line">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3550B93-E023-39F3-3A98-A41BC7AE0EEF}"/>
              </a:ext>
            </a:extLst>
          </p:cNvPr>
          <p:cNvCxnSpPr>
            <a:cxnSpLocks/>
          </p:cNvCxnSpPr>
          <p:nvPr/>
        </p:nvCxnSpPr>
        <p:spPr>
          <a:xfrm flipH="1">
            <a:off x="9368868" y="2674369"/>
            <a:ext cx="680007" cy="309216"/>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061AF40-79EA-6019-2DCA-26A7A8A68B81}"/>
              </a:ext>
            </a:extLst>
          </p:cNvPr>
          <p:cNvSpPr txBox="1"/>
          <p:nvPr/>
        </p:nvSpPr>
        <p:spPr>
          <a:xfrm>
            <a:off x="1090535" y="6488668"/>
            <a:ext cx="1775551" cy="369332"/>
          </a:xfrm>
          <a:prstGeom prst="rect">
            <a:avLst/>
          </a:prstGeom>
          <a:noFill/>
        </p:spPr>
        <p:txBody>
          <a:bodyPr wrap="none" rtlCol="0">
            <a:spAutoFit/>
          </a:bodyPr>
          <a:lstStyle/>
          <a:p>
            <a:r>
              <a:rPr lang="en-GB" dirty="0"/>
              <a:t>Combined stroke</a:t>
            </a:r>
          </a:p>
        </p:txBody>
      </p:sp>
      <p:grpSp>
        <p:nvGrpSpPr>
          <p:cNvPr id="10" name="Group 52">
            <a:extLst>
              <a:ext uri="{FF2B5EF4-FFF2-40B4-BE49-F238E27FC236}">
                <a16:creationId xmlns:a16="http://schemas.microsoft.com/office/drawing/2014/main" id="{743B81DF-BE2D-97FB-A1D6-B5EDA275FFC9}"/>
              </a:ext>
            </a:extLst>
          </p:cNvPr>
          <p:cNvGrpSpPr>
            <a:grpSpLocks/>
          </p:cNvGrpSpPr>
          <p:nvPr/>
        </p:nvGrpSpPr>
        <p:grpSpPr bwMode="auto">
          <a:xfrm>
            <a:off x="4395867" y="2674369"/>
            <a:ext cx="2867870" cy="3273540"/>
            <a:chOff x="109" y="1328"/>
            <a:chExt cx="2293" cy="2787"/>
          </a:xfrm>
        </p:grpSpPr>
        <p:pic>
          <p:nvPicPr>
            <p:cNvPr id="14" name="Picture 4">
              <a:extLst>
                <a:ext uri="{FF2B5EF4-FFF2-40B4-BE49-F238E27FC236}">
                  <a16:creationId xmlns:a16="http://schemas.microsoft.com/office/drawing/2014/main" id="{17DC8AC0-0EDE-1C71-4F22-425199E9A6D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l="14047" r="6416"/>
            <a:stretch>
              <a:fillRect/>
            </a:stretch>
          </p:blipFill>
          <p:spPr bwMode="auto">
            <a:xfrm>
              <a:off x="109" y="1328"/>
              <a:ext cx="2293" cy="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3">
              <a:extLst>
                <a:ext uri="{FF2B5EF4-FFF2-40B4-BE49-F238E27FC236}">
                  <a16:creationId xmlns:a16="http://schemas.microsoft.com/office/drawing/2014/main" id="{1499551C-2D86-AA8A-8E73-24B43E251588}"/>
                </a:ext>
              </a:extLst>
            </p:cNvPr>
            <p:cNvSpPr txBox="1">
              <a:spLocks noChangeArrowheads="1"/>
            </p:cNvSpPr>
            <p:nvPr/>
          </p:nvSpPr>
          <p:spPr bwMode="auto">
            <a:xfrm>
              <a:off x="1419" y="1993"/>
              <a:ext cx="524"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algn="ctr">
                <a:spcBef>
                  <a:spcPct val="50000"/>
                </a:spcBef>
              </a:pPr>
              <a:r>
                <a:rPr lang="en-US" altLang="en-CH" sz="1200" dirty="0"/>
                <a:t>Rods</a:t>
              </a:r>
            </a:p>
          </p:txBody>
        </p:sp>
        <p:sp>
          <p:nvSpPr>
            <p:cNvPr id="18" name="Text Box 14">
              <a:extLst>
                <a:ext uri="{FF2B5EF4-FFF2-40B4-BE49-F238E27FC236}">
                  <a16:creationId xmlns:a16="http://schemas.microsoft.com/office/drawing/2014/main" id="{F08DECB8-20CF-B952-03B2-BCE907E319BD}"/>
                </a:ext>
              </a:extLst>
            </p:cNvPr>
            <p:cNvSpPr txBox="1">
              <a:spLocks noChangeArrowheads="1"/>
            </p:cNvSpPr>
            <p:nvPr/>
          </p:nvSpPr>
          <p:spPr bwMode="auto">
            <a:xfrm>
              <a:off x="1566" y="2322"/>
              <a:ext cx="377"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algn="ctr">
                <a:spcBef>
                  <a:spcPct val="50000"/>
                </a:spcBef>
              </a:pPr>
              <a:r>
                <a:rPr lang="en-US" altLang="en-CH" sz="1200" dirty="0"/>
                <a:t>FF</a:t>
              </a:r>
            </a:p>
          </p:txBody>
        </p:sp>
      </p:grpSp>
      <p:cxnSp>
        <p:nvCxnSpPr>
          <p:cNvPr id="20" name="Straight Connector 19">
            <a:extLst>
              <a:ext uri="{FF2B5EF4-FFF2-40B4-BE49-F238E27FC236}">
                <a16:creationId xmlns:a16="http://schemas.microsoft.com/office/drawing/2014/main" id="{87741BBB-34D6-1748-25D5-EA6F77F64B96}"/>
              </a:ext>
            </a:extLst>
          </p:cNvPr>
          <p:cNvCxnSpPr>
            <a:cxnSpLocks/>
          </p:cNvCxnSpPr>
          <p:nvPr/>
        </p:nvCxnSpPr>
        <p:spPr>
          <a:xfrm flipH="1">
            <a:off x="8782756" y="6592058"/>
            <a:ext cx="1377244" cy="10139"/>
          </a:xfrm>
          <a:prstGeom prst="line">
            <a:avLst/>
          </a:prstGeom>
          <a:ln w="635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07094B6-1BE7-02C3-6671-C5C1D77B2B3A}"/>
              </a:ext>
            </a:extLst>
          </p:cNvPr>
          <p:cNvSpPr/>
          <p:nvPr/>
        </p:nvSpPr>
        <p:spPr>
          <a:xfrm>
            <a:off x="4114801" y="1419206"/>
            <a:ext cx="3412058" cy="462291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a:extLst>
              <a:ext uri="{FF2B5EF4-FFF2-40B4-BE49-F238E27FC236}">
                <a16:creationId xmlns:a16="http://schemas.microsoft.com/office/drawing/2014/main" id="{B274D0CE-0219-C500-088E-C928E4AD9093}"/>
              </a:ext>
            </a:extLst>
          </p:cNvPr>
          <p:cNvSpPr txBox="1"/>
          <p:nvPr/>
        </p:nvSpPr>
        <p:spPr>
          <a:xfrm>
            <a:off x="10485106" y="6407392"/>
            <a:ext cx="1420710" cy="369332"/>
          </a:xfrm>
          <a:prstGeom prst="rect">
            <a:avLst/>
          </a:prstGeom>
          <a:noFill/>
        </p:spPr>
        <p:txBody>
          <a:bodyPr wrap="none" rtlCol="0">
            <a:spAutoFit/>
          </a:bodyPr>
          <a:lstStyle/>
          <a:p>
            <a:r>
              <a:rPr lang="en-GB" dirty="0"/>
              <a:t>Split Endcaps</a:t>
            </a:r>
          </a:p>
        </p:txBody>
      </p:sp>
    </p:spTree>
    <p:extLst>
      <p:ext uri="{BB962C8B-B14F-4D97-AF65-F5344CB8AC3E}">
        <p14:creationId xmlns:p14="http://schemas.microsoft.com/office/powerpoint/2010/main" val="388723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21" grpId="0"/>
      <p:bldP spid="15" grpId="0" animBg="1"/>
      <p:bldP spid="2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1220</TotalTime>
  <Words>1904</Words>
  <Application>Microsoft Macintosh PowerPoint</Application>
  <PresentationFormat>Widescreen</PresentationFormat>
  <Paragraphs>259</Paragraphs>
  <Slides>29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Helvetica</vt:lpstr>
      <vt:lpstr>Times New Roman</vt:lpstr>
      <vt:lpstr>Office Theme</vt:lpstr>
      <vt:lpstr>Overview of MDI regions in different e-e colliders and their impact on detector design.  &lt;The art of balancing conflicting requirements&gt;</vt:lpstr>
      <vt:lpstr>Summary</vt:lpstr>
      <vt:lpstr>Introduction</vt:lpstr>
      <vt:lpstr>Main MDI components </vt:lpstr>
      <vt:lpstr>MDI at ILC &amp; CLIC &amp; their impact on detector design</vt:lpstr>
      <vt:lpstr>General issues to e-e detectors’ MDI</vt:lpstr>
      <vt:lpstr>Typical detector structure.</vt:lpstr>
      <vt:lpstr>General issues to e-e detectors’ MDI (I)</vt:lpstr>
      <vt:lpstr>Detector opening (I)</vt:lpstr>
      <vt:lpstr>Detector opening (II)</vt:lpstr>
      <vt:lpstr>General issues for e-e detectors’ MDI (II)</vt:lpstr>
      <vt:lpstr>Study case: precision alignment of CLIC FF</vt:lpstr>
      <vt:lpstr>General issues for e-e detectors’ MDI (III)</vt:lpstr>
      <vt:lpstr>CLIC FF design with double supporting tube</vt:lpstr>
      <vt:lpstr>CLIC Vertex / Tracker integration (I)</vt:lpstr>
      <vt:lpstr>CLIC Vertex / Tracker integration (II)</vt:lpstr>
      <vt:lpstr>CLIC Vertex / Tracker integration (III)</vt:lpstr>
      <vt:lpstr>MDI at FCC-ee &amp; impact on detector design (I)</vt:lpstr>
      <vt:lpstr>MDI at FCC-ee &amp; impact on detector design (II)</vt:lpstr>
      <vt:lpstr>Inner Tracker supports for CLD</vt:lpstr>
      <vt:lpstr>Exemple of IT and OT integration at CMS </vt:lpstr>
      <vt:lpstr>Exemple of IT and OT integration at CMS</vt:lpstr>
      <vt:lpstr>Detector Services routing</vt:lpstr>
      <vt:lpstr>Conclusions</vt:lpstr>
      <vt:lpstr>Back-up slides</vt:lpstr>
      <vt:lpstr>ILC / CLIC Push-Pull Cavern Layout</vt:lpstr>
      <vt:lpstr>FCC Overview of Underground Structures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MDI regions in different e-e colliders and their impact on detector design.</dc:title>
  <dc:creator>Andrea Gaddi</dc:creator>
  <cp:lastModifiedBy>Andrea Gaddi</cp:lastModifiedBy>
  <cp:revision>171</cp:revision>
  <dcterms:created xsi:type="dcterms:W3CDTF">2023-10-09T12:50:14Z</dcterms:created>
  <dcterms:modified xsi:type="dcterms:W3CDTF">2023-11-16T16:05:39Z</dcterms:modified>
</cp:coreProperties>
</file>