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63" r:id="rId2"/>
    <p:sldId id="1699" r:id="rId3"/>
    <p:sldId id="1695" r:id="rId4"/>
    <p:sldId id="1691" r:id="rId5"/>
    <p:sldId id="1700" r:id="rId6"/>
    <p:sldId id="1702" r:id="rId7"/>
    <p:sldId id="1703" r:id="rId8"/>
    <p:sldId id="1706" r:id="rId9"/>
    <p:sldId id="267" r:id="rId10"/>
    <p:sldId id="1720" r:id="rId11"/>
    <p:sldId id="261" r:id="rId12"/>
    <p:sldId id="1723" r:id="rId13"/>
    <p:sldId id="1724" r:id="rId14"/>
    <p:sldId id="1725" r:id="rId15"/>
    <p:sldId id="1719" r:id="rId16"/>
    <p:sldId id="1726" r:id="rId17"/>
    <p:sldId id="1722" r:id="rId18"/>
    <p:sldId id="1727" r:id="rId19"/>
    <p:sldId id="1728" r:id="rId20"/>
    <p:sldId id="1729" r:id="rId21"/>
    <p:sldId id="1709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EBEBDB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/>
    <p:restoredTop sz="95794"/>
  </p:normalViewPr>
  <p:slideViewPr>
    <p:cSldViewPr snapToGrid="0">
      <p:cViewPr>
        <p:scale>
          <a:sx n="70" d="100"/>
          <a:sy n="70" d="100"/>
        </p:scale>
        <p:origin x="336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8750-4B95-904B-ADB0-361351A6B7A1}" type="datetimeFigureOut">
              <a:rPr lang="en-IT" smtClean="0"/>
              <a:t>11/16/2023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99153-DC8F-954E-9A79-AB2B90DF8CB7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8313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D5DD-00E0-3C40-DA2D-A678B006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861DF-2BB0-BB76-F6A6-3BEFEAB58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C712-9749-A4BA-BD5A-BA26355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160-2672-47FF-9A57-754709123403}" type="datetime1">
              <a:rPr lang="LID4096" smtClean="0"/>
              <a:t>11/16/2023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67F4F-079E-351D-2C5C-74FA1902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8D3EE-8037-9582-B7B5-B9C2796A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F2D90-0247-32BD-0D36-BC392C4F8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7411" y="5136577"/>
            <a:ext cx="2287270" cy="14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484B-5ACA-24F1-C07C-789F04A8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A5A24-549B-E19E-95CA-5CB000048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5989-5B46-8191-59E9-CF62A057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27E1-7421-412C-A36B-6361C272EC79}" type="datetime1">
              <a:rPr lang="LID4096" smtClean="0"/>
              <a:t>11/16/2023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5059-04D5-13F6-7DA3-4289B72F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A591-0B41-B9BA-20C1-826CED55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9292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9434C-3FDB-EAA2-9813-DB59F7F66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7EFBD-2A6D-3426-C0AB-EC583F9DC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55DC-B826-EA64-DD78-46214076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C236-83FF-4F2A-B3C1-7603F33F739B}" type="datetime1">
              <a:rPr lang="LID4096" smtClean="0"/>
              <a:t>11/16/2023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30EE4-92C2-10FC-6637-6C6F92BE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16F7-8957-7F6D-B1EB-E61AC18F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6674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896B-9FC2-39C7-DA27-2AAA10B1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0140" cy="12811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58F8-1CC6-F7DF-C24E-B4312CB1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1543D-8F18-5AF0-64EF-EBA43D19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8CEF-673B-4133-8353-3F5041F022B2}" type="datetime1">
              <a:rPr lang="LID4096" smtClean="0"/>
              <a:t>11/16/2023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F3AC6-56A9-9A96-2AA2-BF7A052F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6B17-EA1F-1322-76E4-90AE922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E9E66-55FB-D14E-1F91-63B1CDDC6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41" y="423290"/>
            <a:ext cx="2287270" cy="14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ACE0-40B0-DBED-1672-9E4D3F8B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C468A-C742-C345-94DC-D3BB3ECCE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A577E-5F08-00B8-4B5F-A5A81798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7AEB-EBB2-4E50-9159-29D5878C9B5A}" type="datetime1">
              <a:rPr lang="LID4096" smtClean="0"/>
              <a:t>11/16/2023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155B-EA04-243B-D03F-FAF64174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F97A2-74C1-D252-7DF8-EA1B8EE1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47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4F89-ECC1-BBA7-9425-0EDEB24B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A42D-5A3F-0E88-E290-70AC52D84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2B68E-9AC9-FF8E-9D0C-C7604C4BF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83CA9-B258-CE8F-1471-DC9576DB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ABA-C30C-40D9-8744-9D39AA32469A}" type="datetime1">
              <a:rPr lang="LID4096" smtClean="0"/>
              <a:t>11/16/2023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5880A-009E-ABAA-68B7-F0E536A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CAB1B-318F-EE55-AA64-84D6BEDC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9110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27B8-92AE-F463-514E-B2DF7643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70A6D-6F71-D684-9749-6C16BB7BF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F7640-90E3-8824-8156-59E10C2EF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31619-1402-59D7-895B-04068E1E6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478BC-221B-6BF4-506C-1F44E90A6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476A8-80A2-BE5F-8C95-A8291A26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FF5-A5E8-4F3F-96FD-9AA792372C26}" type="datetime1">
              <a:rPr lang="LID4096" smtClean="0"/>
              <a:t>11/16/2023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C326E-301A-1087-64A6-D4E168A0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F5C7E-BC96-4108-9B2E-5C0D516C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358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D6A1-1097-F5E5-9BD0-46FFD471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FF743-97DB-1475-A69D-C0AB31F2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46D8-E78A-460C-AFBC-5EE7D5D9F7E6}" type="datetime1">
              <a:rPr lang="LID4096" smtClean="0"/>
              <a:t>11/16/2023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F7052-BEDB-D20F-11B0-1129B1ED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03236-8AF8-186D-6A61-C41CEE11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197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C1899-91E7-DB00-BF80-13DD47AE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19B-5055-4604-84FC-01C2910F9172}" type="datetime1">
              <a:rPr lang="LID4096" smtClean="0"/>
              <a:t>11/16/2023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0B6EF-4581-15C9-CC66-D87166D6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ADA76-D65F-1BC1-77D5-30BF7B10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24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052A-2D77-40C1-D5E7-F216B04B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3B8D-E835-2F61-C547-94A53B33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ACEB5-6270-E08A-591B-BBA3E88F5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288F9-DC2B-17AE-55A3-E11DC7B3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68DF-564D-4B36-9F6C-A32502DDE9A2}" type="datetime1">
              <a:rPr lang="LID4096" smtClean="0"/>
              <a:t>11/16/2023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33874-E030-6453-4D50-BD6B524A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01D7D-3728-8003-78CC-51119934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18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1BB0-5B0F-5B10-927C-383859DC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72972-77C7-9813-0B4B-22E3B9081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E288-F465-713A-72DD-8E69FAAE2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E9954-BF84-FF1C-89F2-FA106DDE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8FF-16F5-40C1-8639-AE7A93D910E1}" type="datetime1">
              <a:rPr lang="LID4096" smtClean="0"/>
              <a:t>11/16/2023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E1098-4CBE-43E8-9405-73F6665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F1A2-6C96-3669-D14F-C96D449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24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C23D0-2D28-799B-E5E6-3699A3CB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9B60E-4AFE-5D7E-BFC4-7FD098786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C1EA-076C-4F84-B512-BB99B449A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CFCB-CC31-4B4B-B7FE-D3D6F6DC848D}" type="datetime1">
              <a:rPr lang="LID4096" smtClean="0"/>
              <a:t>11/16/2023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A764-76F0-0D78-84FB-6D67FBD0C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9DBF-3A5E-FF9B-05E1-BFC54BC53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587-A3D9-974B-A0E5-90C6FD73FE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025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Poppi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AE5848-2E45-F2B3-B2D5-AB1E16F8E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178" y="2476339"/>
            <a:ext cx="9996668" cy="253254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Poppins" pitchFamily="2" charset="77"/>
              </a:rPr>
              <a:t>Giorgio Baldinelli</a:t>
            </a:r>
            <a:r>
              <a:rPr lang="it-IT" sz="2000" b="1" baseline="30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Poppins" pitchFamily="2" charset="77"/>
              </a:rPr>
              <a:t>1</a:t>
            </a:r>
            <a:r>
              <a:rPr lang="it-IT" sz="2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Poppins" pitchFamily="2" charset="77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it-IT" sz="1400" dirty="0">
                <a:effectLst/>
                <a:ea typeface="Times New Roman" panose="02020603050405020304" pitchFamily="18" charset="0"/>
                <a:cs typeface="Poppins" pitchFamily="2" charset="77"/>
              </a:rPr>
              <a:t>Francesco Bianchi </a:t>
            </a:r>
            <a:r>
              <a:rPr lang="it-IT" sz="1400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1</a:t>
            </a:r>
            <a:r>
              <a:rPr lang="it-IT" sz="1400" dirty="0">
                <a:effectLst/>
                <a:ea typeface="Times New Roman" panose="02020603050405020304" pitchFamily="18" charset="0"/>
                <a:cs typeface="Poppins" pitchFamily="2" charset="77"/>
              </a:rPr>
              <a:t>, Manuela Boscolo </a:t>
            </a:r>
            <a:r>
              <a:rPr lang="it-IT" sz="1400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2</a:t>
            </a:r>
            <a:r>
              <a:rPr lang="it-IT" sz="1400" dirty="0">
                <a:effectLst/>
                <a:ea typeface="Times New Roman" panose="02020603050405020304" pitchFamily="18" charset="0"/>
                <a:cs typeface="Poppins" pitchFamily="2" charset="77"/>
              </a:rPr>
              <a:t>, Filippo Bosi </a:t>
            </a:r>
            <a:r>
              <a:rPr lang="it-IT" sz="1400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3</a:t>
            </a:r>
            <a:r>
              <a:rPr lang="it-IT" sz="1400" dirty="0">
                <a:effectLst/>
                <a:ea typeface="Times New Roman" panose="02020603050405020304" pitchFamily="18" charset="0"/>
                <a:cs typeface="Poppins" pitchFamily="2" charset="77"/>
              </a:rPr>
              <a:t>, Fabrizio Palla </a:t>
            </a:r>
            <a:r>
              <a:rPr lang="it-IT" sz="1400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3</a:t>
            </a:r>
            <a:r>
              <a:rPr lang="it-IT" sz="1400" dirty="0">
                <a:effectLst/>
                <a:ea typeface="Times New Roman" panose="02020603050405020304" pitchFamily="18" charset="0"/>
                <a:cs typeface="Poppins" pitchFamily="2" charset="77"/>
              </a:rPr>
              <a:t>, Cristiano </a:t>
            </a:r>
            <a:r>
              <a:rPr lang="it-IT" sz="1400" dirty="0" err="1">
                <a:effectLst/>
                <a:ea typeface="Times New Roman" panose="02020603050405020304" pitchFamily="18" charset="0"/>
                <a:cs typeface="Poppins" pitchFamily="2" charset="77"/>
              </a:rPr>
              <a:t>Turrioni</a:t>
            </a:r>
            <a:r>
              <a:rPr lang="it-IT" sz="1400" dirty="0">
                <a:effectLst/>
                <a:ea typeface="Times New Roman" panose="02020603050405020304" pitchFamily="18" charset="0"/>
                <a:cs typeface="Poppins" pitchFamily="2" charset="77"/>
              </a:rPr>
              <a:t> </a:t>
            </a:r>
            <a:r>
              <a:rPr lang="it-IT" sz="1400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1</a:t>
            </a:r>
            <a:endParaRPr lang="en-IT" sz="1400" dirty="0">
              <a:effectLst/>
              <a:ea typeface="Times New Roman" panose="02020603050405020304" pitchFamily="18" charset="0"/>
              <a:cs typeface="Poppins" pitchFamily="2" charset="77"/>
            </a:endParaRPr>
          </a:p>
          <a:p>
            <a:pPr algn="ctr"/>
            <a:r>
              <a:rPr lang="it-IT" sz="1400" i="1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1</a:t>
            </a:r>
            <a:r>
              <a:rPr lang="it-IT" sz="1400" i="1" dirty="0">
                <a:effectLst/>
                <a:ea typeface="Times New Roman" panose="02020603050405020304" pitchFamily="18" charset="0"/>
                <a:cs typeface="Poppins" pitchFamily="2" charset="77"/>
              </a:rPr>
              <a:t>INFN Sezione di Perugia, </a:t>
            </a:r>
            <a:r>
              <a:rPr lang="it-IT" sz="1400" i="1" dirty="0" err="1">
                <a:effectLst/>
                <a:ea typeface="Times New Roman" panose="02020603050405020304" pitchFamily="18" charset="0"/>
                <a:cs typeface="Poppins" pitchFamily="2" charset="77"/>
              </a:rPr>
              <a:t>Italy</a:t>
            </a:r>
            <a:endParaRPr lang="it-IT" sz="1400" i="1" dirty="0">
              <a:effectLst/>
              <a:ea typeface="Times New Roman" panose="02020603050405020304" pitchFamily="18" charset="0"/>
              <a:cs typeface="Poppins" pitchFamily="2" charset="77"/>
            </a:endParaRPr>
          </a:p>
          <a:p>
            <a:r>
              <a:rPr lang="it-IT" sz="1400" i="1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2</a:t>
            </a:r>
            <a:r>
              <a:rPr lang="it-IT" sz="1400" i="1" dirty="0">
                <a:effectLst/>
                <a:ea typeface="Times New Roman" panose="02020603050405020304" pitchFamily="18" charset="0"/>
                <a:cs typeface="Poppins" pitchFamily="2" charset="77"/>
              </a:rPr>
              <a:t>INFN Laboratori Nazionali di Frascati (RM), </a:t>
            </a:r>
            <a:r>
              <a:rPr lang="it-IT" sz="1400" i="1" dirty="0" err="1">
                <a:effectLst/>
                <a:ea typeface="Times New Roman" panose="02020603050405020304" pitchFamily="18" charset="0"/>
                <a:cs typeface="Poppins" pitchFamily="2" charset="77"/>
              </a:rPr>
              <a:t>Italy</a:t>
            </a:r>
            <a:endParaRPr lang="en-IT" sz="1400" dirty="0">
              <a:effectLst/>
              <a:ea typeface="Times New Roman" panose="02020603050405020304" pitchFamily="18" charset="0"/>
              <a:cs typeface="Poppins" pitchFamily="2" charset="77"/>
            </a:endParaRPr>
          </a:p>
          <a:p>
            <a:r>
              <a:rPr lang="it-IT" sz="1400" i="1" baseline="30000" dirty="0">
                <a:effectLst/>
                <a:ea typeface="Times New Roman" panose="02020603050405020304" pitchFamily="18" charset="0"/>
                <a:cs typeface="Poppins" pitchFamily="2" charset="77"/>
              </a:rPr>
              <a:t>3</a:t>
            </a:r>
            <a:r>
              <a:rPr lang="it-IT" sz="1400" i="1" dirty="0">
                <a:effectLst/>
                <a:ea typeface="Times New Roman" panose="02020603050405020304" pitchFamily="18" charset="0"/>
                <a:cs typeface="Poppins" pitchFamily="2" charset="77"/>
              </a:rPr>
              <a:t>INFN Sezio</a:t>
            </a:r>
            <a:r>
              <a:rPr lang="it-IT" sz="1400" i="1" dirty="0">
                <a:ea typeface="Times New Roman" panose="02020603050405020304" pitchFamily="18" charset="0"/>
                <a:cs typeface="Poppins" pitchFamily="2" charset="77"/>
              </a:rPr>
              <a:t>ne di Pisa</a:t>
            </a:r>
            <a:r>
              <a:rPr lang="it-IT" sz="1400" i="1" dirty="0">
                <a:effectLst/>
                <a:ea typeface="Times New Roman" panose="02020603050405020304" pitchFamily="18" charset="0"/>
                <a:cs typeface="Poppins" pitchFamily="2" charset="77"/>
              </a:rPr>
              <a:t>, </a:t>
            </a:r>
            <a:r>
              <a:rPr lang="it-IT" sz="1400" i="1" dirty="0" err="1">
                <a:effectLst/>
                <a:ea typeface="Times New Roman" panose="02020603050405020304" pitchFamily="18" charset="0"/>
                <a:cs typeface="Poppins" pitchFamily="2" charset="77"/>
              </a:rPr>
              <a:t>Italy</a:t>
            </a:r>
            <a:endParaRPr lang="en-IT" sz="1400" dirty="0">
              <a:effectLst/>
              <a:ea typeface="Times New Roman" panose="02020603050405020304" pitchFamily="18" charset="0"/>
              <a:cs typeface="Poppins" pitchFamily="2" charset="77"/>
            </a:endParaRPr>
          </a:p>
          <a:p>
            <a:pPr>
              <a:spcAft>
                <a:spcPts val="600"/>
              </a:spcAft>
            </a:pPr>
            <a:endParaRPr lang="en-IT" sz="1400" i="1" dirty="0">
              <a:solidFill>
                <a:srgbClr val="00B050"/>
              </a:solidFill>
              <a:cs typeface="Poppins" pitchFamily="2" charset="77"/>
            </a:endParaRPr>
          </a:p>
          <a:p>
            <a:r>
              <a:rPr lang="en-US" sz="2000" b="1" i="0" dirty="0">
                <a:solidFill>
                  <a:srgbClr val="FF0000"/>
                </a:solidFill>
                <a:effectLst/>
                <a:cs typeface="Poppins" pitchFamily="2" charset="77"/>
              </a:rPr>
              <a:t>Frascati, 16-17 November 2023</a:t>
            </a:r>
            <a:endParaRPr lang="en-IT" sz="1800" i="1" dirty="0">
              <a:solidFill>
                <a:srgbClr val="00B050"/>
              </a:solidFill>
              <a:cs typeface="Poppins" pitchFamily="2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2FEF10-16AB-281B-628B-8D9CEE4F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1808"/>
            <a:ext cx="11914414" cy="15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157639-3DF9-2280-47E5-AC7DBC2AA894}"/>
              </a:ext>
            </a:extLst>
          </p:cNvPr>
          <p:cNvSpPr txBox="1"/>
          <p:nvPr/>
        </p:nvSpPr>
        <p:spPr>
          <a:xfrm>
            <a:off x="3032788" y="492670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CASE 1: 3 mm </a:t>
            </a:r>
            <a:r>
              <a:rPr lang="it-IT" sz="2000" b="1" dirty="0" err="1"/>
              <a:t>diameter</a:t>
            </a:r>
            <a:r>
              <a:rPr lang="it-IT" sz="2000" b="1" dirty="0"/>
              <a:t>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endParaRPr lang="it-IT" sz="2000" b="1" dirty="0"/>
          </a:p>
          <a:p>
            <a:pPr algn="ctr"/>
            <a:r>
              <a:rPr lang="it-IT" sz="2000" b="1" dirty="0"/>
              <a:t>GLOBAL TEMPERATURES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080E5C-EC8B-0693-929A-D8415EB3875C}"/>
              </a:ext>
            </a:extLst>
          </p:cNvPr>
          <p:cNvSpPr txBox="1"/>
          <p:nvPr/>
        </p:nvSpPr>
        <p:spPr>
          <a:xfrm>
            <a:off x="1202973" y="4844422"/>
            <a:ext cx="2610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Tavg_modules</a:t>
            </a:r>
            <a:r>
              <a:rPr lang="it-IT" dirty="0"/>
              <a:t> = 40°C </a:t>
            </a:r>
          </a:p>
          <a:p>
            <a:r>
              <a:rPr lang="it-IT" dirty="0" err="1"/>
              <a:t>Tmax_modules</a:t>
            </a:r>
            <a:r>
              <a:rPr lang="it-IT" dirty="0"/>
              <a:t> = 66°C</a:t>
            </a:r>
          </a:p>
          <a:p>
            <a:r>
              <a:rPr lang="it-IT" dirty="0" err="1"/>
              <a:t>Tair_in</a:t>
            </a:r>
            <a:r>
              <a:rPr lang="it-IT" dirty="0"/>
              <a:t> = 15°C</a:t>
            </a:r>
          </a:p>
          <a:p>
            <a:r>
              <a:rPr lang="it-IT" dirty="0" err="1"/>
              <a:t>Tair_out</a:t>
            </a:r>
            <a:r>
              <a:rPr lang="it-IT" dirty="0"/>
              <a:t> = 40°C</a:t>
            </a:r>
          </a:p>
          <a:p>
            <a:r>
              <a:rPr lang="it-IT" dirty="0" err="1"/>
              <a:t>Vair_in</a:t>
            </a:r>
            <a:r>
              <a:rPr lang="it-IT" dirty="0"/>
              <a:t> = 20 m/s</a:t>
            </a:r>
          </a:p>
          <a:p>
            <a:r>
              <a:rPr lang="it-IT" dirty="0" err="1"/>
              <a:t>Vair_avg</a:t>
            </a:r>
            <a:r>
              <a:rPr lang="it-IT" dirty="0"/>
              <a:t> = 0.99 m/s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E13C34-7B92-5D0D-5225-CC7C42009F95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6D8F15-272C-3223-F6CA-2E459719C13A}"/>
              </a:ext>
            </a:extLst>
          </p:cNvPr>
          <p:cNvSpPr txBox="1"/>
          <p:nvPr/>
        </p:nvSpPr>
        <p:spPr>
          <a:xfrm>
            <a:off x="5970814" y="4578342"/>
            <a:ext cx="6221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Thermal figure of </a:t>
            </a:r>
            <a:r>
              <a:rPr lang="it-IT" sz="2000" dirty="0" err="1"/>
              <a:t>merit</a:t>
            </a:r>
            <a:r>
              <a:rPr lang="it-IT" sz="2000" dirty="0"/>
              <a:t>:</a:t>
            </a:r>
          </a:p>
          <a:p>
            <a:pPr algn="ctr"/>
            <a:r>
              <a:rPr lang="it-IT" sz="2000" dirty="0" err="1"/>
              <a:t>Modules</a:t>
            </a:r>
            <a:r>
              <a:rPr lang="it-IT" sz="2000" dirty="0"/>
              <a:t> maximum temperature – air </a:t>
            </a:r>
            <a:r>
              <a:rPr lang="it-IT" sz="2000" dirty="0" err="1"/>
              <a:t>inlet</a:t>
            </a:r>
            <a:r>
              <a:rPr lang="it-IT" sz="2000" dirty="0"/>
              <a:t> temperature</a:t>
            </a:r>
          </a:p>
          <a:p>
            <a:pPr algn="ctr"/>
            <a:r>
              <a:rPr lang="it-IT" sz="2000" dirty="0"/>
              <a:t>66.0-15.0 = 51.0°C </a:t>
            </a:r>
          </a:p>
          <a:p>
            <a:pPr algn="ctr"/>
            <a:endParaRPr lang="it-IT" sz="20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49515A6-F3F6-C7C0-9FFE-29606E100D17}"/>
              </a:ext>
            </a:extLst>
          </p:cNvPr>
          <p:cNvGrpSpPr/>
          <p:nvPr/>
        </p:nvGrpSpPr>
        <p:grpSpPr>
          <a:xfrm>
            <a:off x="69704" y="1551397"/>
            <a:ext cx="1705131" cy="3178157"/>
            <a:chOff x="533244" y="992605"/>
            <a:chExt cx="1705131" cy="317815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21589DE-D96E-2A08-6CE9-46608BFFB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49" t="19443" r="83331" b="22227"/>
            <a:stretch/>
          </p:blipFill>
          <p:spPr>
            <a:xfrm>
              <a:off x="533244" y="992605"/>
              <a:ext cx="1495581" cy="2874545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CEABD425-2DAC-848F-AFAA-E7E58DA16E42}"/>
                </a:ext>
              </a:extLst>
            </p:cNvPr>
            <p:cNvSpPr/>
            <p:nvPr/>
          </p:nvSpPr>
          <p:spPr>
            <a:xfrm>
              <a:off x="1323975" y="2905125"/>
              <a:ext cx="914400" cy="1114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65C84B48-F0D4-0C3F-5430-5F31D9EB9D58}"/>
                </a:ext>
              </a:extLst>
            </p:cNvPr>
            <p:cNvSpPr/>
            <p:nvPr/>
          </p:nvSpPr>
          <p:spPr>
            <a:xfrm>
              <a:off x="1033747" y="3712849"/>
              <a:ext cx="914400" cy="457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F3C5612-6C0F-90A9-8F66-612CECF9AF49}"/>
              </a:ext>
            </a:extLst>
          </p:cNvPr>
          <p:cNvGrpSpPr/>
          <p:nvPr/>
        </p:nvGrpSpPr>
        <p:grpSpPr>
          <a:xfrm>
            <a:off x="1212498" y="1485743"/>
            <a:ext cx="4712052" cy="3005851"/>
            <a:chOff x="2781868" y="1307537"/>
            <a:chExt cx="5347063" cy="32332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84EA758-A2F6-58FE-7951-C430FE703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52"/>
            <a:stretch/>
          </p:blipFill>
          <p:spPr>
            <a:xfrm>
              <a:off x="2781868" y="1307537"/>
              <a:ext cx="5347063" cy="3233273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A2C0B8F-D204-9DAC-0515-62FCA677F2D5}"/>
                </a:ext>
              </a:extLst>
            </p:cNvPr>
            <p:cNvSpPr/>
            <p:nvPr/>
          </p:nvSpPr>
          <p:spPr>
            <a:xfrm>
              <a:off x="2781868" y="1427572"/>
              <a:ext cx="914400" cy="1114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9288E367-F8F2-2123-5D80-423B2AC92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26" y="1519333"/>
            <a:ext cx="5374978" cy="305900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62C1D54-D4A2-8B55-1483-FCADCDCC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20" y="127728"/>
            <a:ext cx="1280957" cy="14696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A035FE-970A-B7CA-67D5-562A7D69BA48}"/>
              </a:ext>
            </a:extLst>
          </p:cNvPr>
          <p:cNvSpPr txBox="1"/>
          <p:nvPr/>
        </p:nvSpPr>
        <p:spPr>
          <a:xfrm>
            <a:off x="6456006" y="622941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Linear behaviour with the </a:t>
            </a:r>
            <a:r>
              <a:rPr lang="it-IT" sz="1800" dirty="0" err="1"/>
              <a:t>inlet</a:t>
            </a:r>
            <a:r>
              <a:rPr lang="it-IT" sz="1800" dirty="0"/>
              <a:t> temperature</a:t>
            </a:r>
          </a:p>
        </p:txBody>
      </p:sp>
    </p:spTree>
    <p:extLst>
      <p:ext uri="{BB962C8B-B14F-4D97-AF65-F5344CB8AC3E}">
        <p14:creationId xmlns:p14="http://schemas.microsoft.com/office/powerpoint/2010/main" val="423694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21B6E5F-B229-C09D-8393-2EF38A86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50" y="1351799"/>
            <a:ext cx="5844400" cy="32680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157639-3DF9-2280-47E5-AC7DBC2AA894}"/>
              </a:ext>
            </a:extLst>
          </p:cNvPr>
          <p:cNvSpPr txBox="1"/>
          <p:nvPr/>
        </p:nvSpPr>
        <p:spPr>
          <a:xfrm>
            <a:off x="2985978" y="651501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CASE 2: 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endParaRPr lang="it-IT" sz="2000" b="1" dirty="0"/>
          </a:p>
          <a:p>
            <a:pPr algn="ctr"/>
            <a:r>
              <a:rPr lang="it-IT" sz="2000" b="1" dirty="0"/>
              <a:t>GLOBAL TEMPERATURES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080E5C-EC8B-0693-929A-D8415EB3875C}"/>
              </a:ext>
            </a:extLst>
          </p:cNvPr>
          <p:cNvSpPr txBox="1"/>
          <p:nvPr/>
        </p:nvSpPr>
        <p:spPr>
          <a:xfrm>
            <a:off x="968006" y="4992802"/>
            <a:ext cx="2610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Tavg_modules</a:t>
            </a:r>
            <a:r>
              <a:rPr lang="it-IT" dirty="0"/>
              <a:t> = 25.5 °C</a:t>
            </a:r>
          </a:p>
          <a:p>
            <a:r>
              <a:rPr lang="it-IT" dirty="0" err="1"/>
              <a:t>Tmax_modules</a:t>
            </a:r>
            <a:r>
              <a:rPr lang="it-IT" dirty="0"/>
              <a:t> = 32.9 °C</a:t>
            </a:r>
          </a:p>
          <a:p>
            <a:r>
              <a:rPr lang="it-IT" dirty="0" err="1"/>
              <a:t>Tair_in</a:t>
            </a:r>
            <a:r>
              <a:rPr lang="it-IT" dirty="0"/>
              <a:t> = 15 °C</a:t>
            </a:r>
          </a:p>
          <a:p>
            <a:r>
              <a:rPr lang="it-IT" dirty="0" err="1"/>
              <a:t>Tair_out</a:t>
            </a:r>
            <a:r>
              <a:rPr lang="it-IT" dirty="0"/>
              <a:t> = 20.8 °C</a:t>
            </a:r>
          </a:p>
          <a:p>
            <a:r>
              <a:rPr lang="it-IT" dirty="0" err="1"/>
              <a:t>Vair_in</a:t>
            </a:r>
            <a:r>
              <a:rPr lang="it-IT" dirty="0"/>
              <a:t> = 20 m/s</a:t>
            </a:r>
          </a:p>
          <a:p>
            <a:r>
              <a:rPr lang="it-IT" dirty="0" err="1"/>
              <a:t>Vair_avg</a:t>
            </a:r>
            <a:r>
              <a:rPr lang="it-IT" dirty="0"/>
              <a:t> = 3.28 m/s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9D954-6DCB-8BC1-3B70-EBF5633B4F71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CED360-39BE-323A-265D-901790D14033}"/>
              </a:ext>
            </a:extLst>
          </p:cNvPr>
          <p:cNvSpPr txBox="1"/>
          <p:nvPr/>
        </p:nvSpPr>
        <p:spPr>
          <a:xfrm>
            <a:off x="8406926" y="5130172"/>
            <a:ext cx="3189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Thermal figure of </a:t>
            </a:r>
            <a:r>
              <a:rPr lang="it-IT" sz="2000" dirty="0" err="1"/>
              <a:t>merit</a:t>
            </a:r>
            <a:r>
              <a:rPr lang="it-IT" sz="2000" dirty="0"/>
              <a:t>:</a:t>
            </a:r>
          </a:p>
          <a:p>
            <a:pPr algn="ctr"/>
            <a:r>
              <a:rPr lang="it-IT" sz="2000" dirty="0"/>
              <a:t>32.9-15.0 = 17.9°C 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C214B0-30C7-3CE2-D9BC-C7AE3C948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03" r="87558" b="19093"/>
          <a:stretch/>
        </p:blipFill>
        <p:spPr>
          <a:xfrm>
            <a:off x="96645" y="1681982"/>
            <a:ext cx="941580" cy="27692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177C85-69B5-CFE1-FE59-97486203F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2"/>
          <a:stretch/>
        </p:blipFill>
        <p:spPr>
          <a:xfrm>
            <a:off x="968006" y="1454034"/>
            <a:ext cx="5018061" cy="3268007"/>
          </a:xfrm>
          <a:prstGeom prst="rect">
            <a:avLst/>
          </a:prstGeom>
        </p:spPr>
      </p:pic>
      <p:sp>
        <p:nvSpPr>
          <p:cNvPr id="7" name="Esplosione: 8 punte 6">
            <a:extLst>
              <a:ext uri="{FF2B5EF4-FFF2-40B4-BE49-F238E27FC236}">
                <a16:creationId xmlns:a16="http://schemas.microsoft.com/office/drawing/2014/main" id="{BA1F681C-E148-248E-EC2C-8736D3F13349}"/>
              </a:ext>
            </a:extLst>
          </p:cNvPr>
          <p:cNvSpPr/>
          <p:nvPr/>
        </p:nvSpPr>
        <p:spPr>
          <a:xfrm>
            <a:off x="8153400" y="4565582"/>
            <a:ext cx="3771899" cy="180664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D14A59-9953-96ED-78F5-8B4CA1686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47" y="202282"/>
            <a:ext cx="1465039" cy="163815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36115F-2AF2-988F-81BF-D3F2AC91A506}"/>
              </a:ext>
            </a:extLst>
          </p:cNvPr>
          <p:cNvSpPr txBox="1"/>
          <p:nvPr/>
        </p:nvSpPr>
        <p:spPr>
          <a:xfrm>
            <a:off x="6818345" y="637779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Linear behaviour with </a:t>
            </a:r>
            <a:r>
              <a:rPr lang="it-IT" sz="1800" dirty="0" err="1"/>
              <a:t>inlet</a:t>
            </a:r>
            <a:r>
              <a:rPr lang="it-IT" sz="1800" dirty="0"/>
              <a:t> temperature</a:t>
            </a:r>
          </a:p>
        </p:txBody>
      </p:sp>
    </p:spTree>
    <p:extLst>
      <p:ext uri="{BB962C8B-B14F-4D97-AF65-F5344CB8AC3E}">
        <p14:creationId xmlns:p14="http://schemas.microsoft.com/office/powerpoint/2010/main" val="59911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21B6E5F-B229-C09D-8393-2EF38A863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45" r="14473" b="59503"/>
          <a:stretch/>
        </p:blipFill>
        <p:spPr>
          <a:xfrm>
            <a:off x="8278065" y="2984362"/>
            <a:ext cx="3662635" cy="35199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157639-3DF9-2280-47E5-AC7DBC2AA894}"/>
              </a:ext>
            </a:extLst>
          </p:cNvPr>
          <p:cNvSpPr txBox="1"/>
          <p:nvPr/>
        </p:nvSpPr>
        <p:spPr>
          <a:xfrm>
            <a:off x="3134321" y="636112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 and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r>
              <a:rPr lang="it-IT" sz="2000" b="1" dirty="0"/>
              <a:t> </a:t>
            </a:r>
            <a:r>
              <a:rPr lang="it-IT" sz="2000" b="1" dirty="0" err="1"/>
              <a:t>comparison</a:t>
            </a:r>
            <a:r>
              <a:rPr lang="it-IT" sz="2000" b="1" dirty="0"/>
              <a:t> (20 m/s) </a:t>
            </a:r>
          </a:p>
          <a:p>
            <a:pPr algn="ctr"/>
            <a:r>
              <a:rPr lang="it-IT" sz="2000" b="1" dirty="0"/>
              <a:t>GLOBAL TEMPERATURES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9D954-6DCB-8BC1-3B70-EBF5633B4F71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3DFC2-A7C9-52A9-00AE-E61A9670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1"/>
          <a:stretch/>
        </p:blipFill>
        <p:spPr>
          <a:xfrm>
            <a:off x="8798967" y="1139251"/>
            <a:ext cx="2620832" cy="16812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C2AFB8-98D6-89C4-3DFB-1847405A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8" r="87820" b="20841"/>
          <a:stretch/>
        </p:blipFill>
        <p:spPr>
          <a:xfrm>
            <a:off x="7096125" y="3696408"/>
            <a:ext cx="1019175" cy="2713917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CBBD04F7-3081-AC28-38C3-49F9F7E215ED}"/>
              </a:ext>
            </a:extLst>
          </p:cNvPr>
          <p:cNvSpPr/>
          <p:nvPr/>
        </p:nvSpPr>
        <p:spPr>
          <a:xfrm>
            <a:off x="10235431" y="1048838"/>
            <a:ext cx="853893" cy="796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FFA5EA1-7D88-32AC-FE8A-732036D426A2}"/>
              </a:ext>
            </a:extLst>
          </p:cNvPr>
          <p:cNvCxnSpPr/>
          <p:nvPr/>
        </p:nvCxnSpPr>
        <p:spPr>
          <a:xfrm>
            <a:off x="10725968" y="1845137"/>
            <a:ext cx="114300" cy="1173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A92291-9E9E-6AC6-DBFE-76FCEF8B9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2" b="19212"/>
          <a:stretch/>
        </p:blipFill>
        <p:spPr>
          <a:xfrm>
            <a:off x="800434" y="1359387"/>
            <a:ext cx="3381840" cy="200237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03F3E1F-25E7-732B-4393-D91037C99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17"/>
          <a:stretch/>
        </p:blipFill>
        <p:spPr>
          <a:xfrm>
            <a:off x="4105931" y="3696408"/>
            <a:ext cx="904219" cy="266729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9664E1D-3A90-06C7-4C8C-8F6185CFCC5A}"/>
              </a:ext>
            </a:extLst>
          </p:cNvPr>
          <p:cNvSpPr txBox="1"/>
          <p:nvPr/>
        </p:nvSpPr>
        <p:spPr>
          <a:xfrm>
            <a:off x="1067933" y="1655019"/>
            <a:ext cx="1457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3 mm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3BC9BE-C4E6-1C92-4FFC-2D8A7058CFC1}"/>
              </a:ext>
            </a:extLst>
          </p:cNvPr>
          <p:cNvSpPr txBox="1"/>
          <p:nvPr/>
        </p:nvSpPr>
        <p:spPr>
          <a:xfrm>
            <a:off x="7832179" y="2924805"/>
            <a:ext cx="1457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6 mm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3AB4B5B-AE7D-DCCF-4F91-EAB531CD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34" t="8403" r="11109" b="59606"/>
          <a:stretch/>
        </p:blipFill>
        <p:spPr>
          <a:xfrm>
            <a:off x="694474" y="3657395"/>
            <a:ext cx="3248692" cy="2520446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C23F7686-4506-E9BE-76E2-BB3C1E8A7774}"/>
              </a:ext>
            </a:extLst>
          </p:cNvPr>
          <p:cNvSpPr/>
          <p:nvPr/>
        </p:nvSpPr>
        <p:spPr>
          <a:xfrm>
            <a:off x="3056784" y="1439745"/>
            <a:ext cx="853893" cy="796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7F610C9-EFC3-13A0-6121-A33514FE978B}"/>
              </a:ext>
            </a:extLst>
          </p:cNvPr>
          <p:cNvCxnSpPr>
            <a:cxnSpLocks/>
          </p:cNvCxnSpPr>
          <p:nvPr/>
        </p:nvCxnSpPr>
        <p:spPr>
          <a:xfrm flipH="1">
            <a:off x="3056784" y="2236044"/>
            <a:ext cx="309585" cy="1833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6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 and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r>
              <a:rPr lang="it-IT" sz="2000" b="1" dirty="0"/>
              <a:t> </a:t>
            </a:r>
            <a:r>
              <a:rPr lang="it-IT" sz="2000" b="1" dirty="0" err="1"/>
              <a:t>comparison</a:t>
            </a:r>
            <a:r>
              <a:rPr lang="it-IT" sz="2000" b="1" dirty="0"/>
              <a:t> (20 m/s) </a:t>
            </a:r>
          </a:p>
          <a:p>
            <a:pPr algn="ctr"/>
            <a:r>
              <a:rPr lang="it-IT" sz="2000" b="1" dirty="0"/>
              <a:t>FLOW PATTERNS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0F76EA2-9D03-CA2C-9B4E-EA2D280A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5" y="1613374"/>
            <a:ext cx="5144585" cy="28412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DC8D4DD-2125-C778-D375-ED6F7BA0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4422634"/>
            <a:ext cx="4257675" cy="235139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42CF275-69D9-F4E4-D36D-6103C150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593" y="1626011"/>
            <a:ext cx="5091357" cy="284121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DA33897-E960-9601-F353-257AF4A13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101"/>
          <a:stretch/>
        </p:blipFill>
        <p:spPr>
          <a:xfrm>
            <a:off x="6632218" y="4467226"/>
            <a:ext cx="4524375" cy="221155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5CC9AA-8870-FD90-6990-7D19BE256E62}"/>
              </a:ext>
            </a:extLst>
          </p:cNvPr>
          <p:cNvSpPr txBox="1"/>
          <p:nvPr/>
        </p:nvSpPr>
        <p:spPr>
          <a:xfrm>
            <a:off x="1683232" y="1633845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FA17DF-C3E6-7E09-48D1-8A632F009689}"/>
              </a:ext>
            </a:extLst>
          </p:cNvPr>
          <p:cNvSpPr txBox="1"/>
          <p:nvPr/>
        </p:nvSpPr>
        <p:spPr>
          <a:xfrm>
            <a:off x="7791577" y="1741384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D16066-135A-5B37-C747-07D2EF75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4712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 and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r>
              <a:rPr lang="it-IT" sz="2000" b="1" dirty="0"/>
              <a:t> </a:t>
            </a:r>
            <a:r>
              <a:rPr lang="it-IT" sz="2000" b="1" dirty="0" err="1"/>
              <a:t>comparison</a:t>
            </a:r>
            <a:r>
              <a:rPr lang="it-IT" sz="2000" b="1" dirty="0"/>
              <a:t> (20 m/s) </a:t>
            </a:r>
          </a:p>
          <a:p>
            <a:pPr algn="ctr"/>
            <a:r>
              <a:rPr lang="it-IT" sz="2000" b="1" dirty="0"/>
              <a:t>FLOW PATTERNS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5CC9AA-8870-FD90-6990-7D19BE256E62}"/>
              </a:ext>
            </a:extLst>
          </p:cNvPr>
          <p:cNvSpPr txBox="1"/>
          <p:nvPr/>
        </p:nvSpPr>
        <p:spPr>
          <a:xfrm>
            <a:off x="1604341" y="1953581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FA17DF-C3E6-7E09-48D1-8A632F009689}"/>
              </a:ext>
            </a:extLst>
          </p:cNvPr>
          <p:cNvSpPr txBox="1"/>
          <p:nvPr/>
        </p:nvSpPr>
        <p:spPr>
          <a:xfrm>
            <a:off x="7982077" y="1855758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3B1513-E5A5-409A-B684-C80FFED9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079" y="2683169"/>
            <a:ext cx="5305253" cy="34969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A11C30-2948-3ED4-8EE3-168FBA18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8" y="2878815"/>
            <a:ext cx="5305253" cy="3496917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2554ED-8445-B70D-2730-785D3AB8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292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5DB5B34-AD63-AED3-B240-3AEA7EF4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054" y="2562582"/>
            <a:ext cx="4672507" cy="3423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7483FA-6B57-7F16-C0D9-2564DD7AFA72}"/>
              </a:ext>
            </a:extLst>
          </p:cNvPr>
          <p:cNvSpPr txBox="1"/>
          <p:nvPr/>
        </p:nvSpPr>
        <p:spPr>
          <a:xfrm>
            <a:off x="2985978" y="651501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 and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r>
              <a:rPr lang="it-IT" sz="2000" b="1" dirty="0"/>
              <a:t> </a:t>
            </a:r>
            <a:r>
              <a:rPr lang="it-IT" sz="2000" b="1" dirty="0" err="1"/>
              <a:t>comparison</a:t>
            </a:r>
            <a:r>
              <a:rPr lang="it-IT" sz="2000" b="1" dirty="0"/>
              <a:t> (20 m/s) </a:t>
            </a:r>
          </a:p>
          <a:p>
            <a:pPr algn="ctr"/>
            <a:r>
              <a:rPr lang="it-IT" sz="2000" b="1" dirty="0"/>
              <a:t>AIR SPEED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578024-B94E-F61A-9704-D9591ED8D765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EF3A95-7500-18E7-1971-580CACC9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562582"/>
            <a:ext cx="4672508" cy="3423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FA74AF-DCFB-A610-E39B-407744C8BEFD}"/>
              </a:ext>
            </a:extLst>
          </p:cNvPr>
          <p:cNvSpPr txBox="1"/>
          <p:nvPr/>
        </p:nvSpPr>
        <p:spPr>
          <a:xfrm>
            <a:off x="1555342" y="1859629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834557-3820-2121-AD18-CA056FAD889D}"/>
              </a:ext>
            </a:extLst>
          </p:cNvPr>
          <p:cNvSpPr txBox="1"/>
          <p:nvPr/>
        </p:nvSpPr>
        <p:spPr>
          <a:xfrm>
            <a:off x="7982077" y="1855758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2C4497-4B5D-AAB3-7E3A-2DC80696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4564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 and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r>
              <a:rPr lang="it-IT" sz="2000" b="1" dirty="0"/>
              <a:t> </a:t>
            </a:r>
            <a:r>
              <a:rPr lang="it-IT" sz="2000" b="1" dirty="0" err="1"/>
              <a:t>comparison</a:t>
            </a:r>
            <a:r>
              <a:rPr lang="it-IT" sz="2000" b="1" dirty="0"/>
              <a:t> (20 m/s) </a:t>
            </a:r>
          </a:p>
          <a:p>
            <a:pPr algn="ctr"/>
            <a:r>
              <a:rPr lang="it-IT" sz="2000" b="1" dirty="0"/>
              <a:t>TURBULENT INTENSITY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5CC9AA-8870-FD90-6990-7D19BE256E62}"/>
              </a:ext>
            </a:extLst>
          </p:cNvPr>
          <p:cNvSpPr txBox="1"/>
          <p:nvPr/>
        </p:nvSpPr>
        <p:spPr>
          <a:xfrm>
            <a:off x="1555342" y="1859629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FA17DF-C3E6-7E09-48D1-8A632F009689}"/>
              </a:ext>
            </a:extLst>
          </p:cNvPr>
          <p:cNvSpPr txBox="1"/>
          <p:nvPr/>
        </p:nvSpPr>
        <p:spPr>
          <a:xfrm>
            <a:off x="7982077" y="1855758"/>
            <a:ext cx="22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4A91461-B08C-46C3-E099-8C23A6B5C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5"/>
          <a:stretch/>
        </p:blipFill>
        <p:spPr>
          <a:xfrm>
            <a:off x="8439150" y="2498035"/>
            <a:ext cx="3376825" cy="42338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7DC14CC-A7DF-8C65-7605-736A9FD6E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0" r="78325" b="20698"/>
          <a:stretch/>
        </p:blipFill>
        <p:spPr>
          <a:xfrm>
            <a:off x="6982917" y="2955116"/>
            <a:ext cx="1240434" cy="3242768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6E75EE42-CC74-3AC8-27C6-9BACB5D7B07F}"/>
              </a:ext>
            </a:extLst>
          </p:cNvPr>
          <p:cNvGrpSpPr/>
          <p:nvPr/>
        </p:nvGrpSpPr>
        <p:grpSpPr>
          <a:xfrm>
            <a:off x="2334170" y="2553117"/>
            <a:ext cx="3266683" cy="3889235"/>
            <a:chOff x="2266950" y="2419350"/>
            <a:chExt cx="3761830" cy="425312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1ED12FC-1CA0-FDE0-9301-3FDFF5CC3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22"/>
            <a:stretch/>
          </p:blipFill>
          <p:spPr>
            <a:xfrm>
              <a:off x="2640062" y="2419350"/>
              <a:ext cx="3388718" cy="4253120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352A248-8467-177B-FBFB-66B04CC9E5C4}"/>
                </a:ext>
              </a:extLst>
            </p:cNvPr>
            <p:cNvSpPr/>
            <p:nvPr/>
          </p:nvSpPr>
          <p:spPr>
            <a:xfrm>
              <a:off x="2266950" y="3011527"/>
              <a:ext cx="765838" cy="156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D1FB394-1123-8969-AF3D-CB5C969F7A34}"/>
              </a:ext>
            </a:extLst>
          </p:cNvPr>
          <p:cNvGrpSpPr/>
          <p:nvPr/>
        </p:nvGrpSpPr>
        <p:grpSpPr>
          <a:xfrm>
            <a:off x="600075" y="2781300"/>
            <a:ext cx="2039987" cy="3889234"/>
            <a:chOff x="842161" y="3429000"/>
            <a:chExt cx="1329539" cy="274320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223E734-FBC1-03CF-9242-7B4A94B7B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155" r="77790" b="23184"/>
            <a:stretch/>
          </p:blipFill>
          <p:spPr>
            <a:xfrm>
              <a:off x="842161" y="3429000"/>
              <a:ext cx="872340" cy="2409825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AE5A2FE-3E08-1900-C8A5-60015FD9745E}"/>
                </a:ext>
              </a:extLst>
            </p:cNvPr>
            <p:cNvSpPr/>
            <p:nvPr/>
          </p:nvSpPr>
          <p:spPr>
            <a:xfrm>
              <a:off x="1400175" y="4817577"/>
              <a:ext cx="771525" cy="1354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1D0C6638-57AC-26D1-AF52-283B0A2E91DC}"/>
              </a:ext>
            </a:extLst>
          </p:cNvPr>
          <p:cNvSpPr/>
          <p:nvPr/>
        </p:nvSpPr>
        <p:spPr>
          <a:xfrm>
            <a:off x="972753" y="2964641"/>
            <a:ext cx="670385" cy="578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52F4C67-6E7C-103B-276F-540B0BB6E2B3}"/>
              </a:ext>
            </a:extLst>
          </p:cNvPr>
          <p:cNvSpPr/>
          <p:nvPr/>
        </p:nvSpPr>
        <p:spPr>
          <a:xfrm>
            <a:off x="7267941" y="3005107"/>
            <a:ext cx="670385" cy="578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5D0839-86B8-3F79-0CDD-56D91CFC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1301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CC77B60-67C9-A576-31E1-CCE64BA5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58" y="1940584"/>
            <a:ext cx="5742750" cy="42983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26F288D-590C-D05C-086B-0B525205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9"/>
          <a:stretch/>
        </p:blipFill>
        <p:spPr>
          <a:xfrm>
            <a:off x="694400" y="1940584"/>
            <a:ext cx="4676776" cy="363827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CASE 2:  6 mm air </a:t>
            </a:r>
            <a:r>
              <a:rPr lang="it-IT" sz="2000" b="1" dirty="0" err="1"/>
              <a:t>inlet</a:t>
            </a:r>
            <a:r>
              <a:rPr lang="it-IT" sz="2000" b="1" dirty="0"/>
              <a:t> </a:t>
            </a:r>
            <a:r>
              <a:rPr lang="it-IT" sz="2000" b="1" dirty="0" err="1"/>
              <a:t>holes</a:t>
            </a:r>
            <a:r>
              <a:rPr lang="it-IT" sz="2000" b="1" dirty="0"/>
              <a:t> (20 m/s) </a:t>
            </a:r>
          </a:p>
          <a:p>
            <a:pPr algn="ctr"/>
            <a:r>
              <a:rPr lang="it-IT" sz="2000" b="1" dirty="0"/>
              <a:t>TEMPERATURES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DBA572-1974-64FF-903D-FAA2E1CF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7109"/>
            <a:ext cx="2743200" cy="365125"/>
          </a:xfrm>
        </p:spPr>
        <p:txBody>
          <a:bodyPr/>
          <a:lstStyle/>
          <a:p>
            <a:fld id="{EE4EA587-A3D9-974B-A0E5-90C6FD73FE13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827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EFFECT OF THE AIR SPEED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DBA572-1974-64FF-903D-FAA2E1CF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18</a:t>
            </a:fld>
            <a:endParaRPr lang="en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81C4A89-8D8C-ADDE-236D-094FA2AE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792861"/>
            <a:ext cx="3459625" cy="38684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5A7452F-6EAC-E34C-B139-E9AACB58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1" y="1966471"/>
            <a:ext cx="3234085" cy="371037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BB6D437-0FD7-CA8E-90D1-7A5C05C35018}"/>
              </a:ext>
            </a:extLst>
          </p:cNvPr>
          <p:cNvSpPr txBox="1"/>
          <p:nvPr/>
        </p:nvSpPr>
        <p:spPr>
          <a:xfrm>
            <a:off x="717974" y="6171684"/>
            <a:ext cx="258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3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FE94EAC-7A8D-FDDF-F78F-C1F9FF93F818}"/>
              </a:ext>
            </a:extLst>
          </p:cNvPr>
          <p:cNvSpPr txBox="1"/>
          <p:nvPr/>
        </p:nvSpPr>
        <p:spPr>
          <a:xfrm>
            <a:off x="4630311" y="6090209"/>
            <a:ext cx="22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 mm </a:t>
            </a:r>
            <a:r>
              <a:rPr lang="it-IT" b="1" dirty="0" err="1"/>
              <a:t>diameter</a:t>
            </a:r>
            <a:r>
              <a:rPr lang="it-IT" b="1" dirty="0"/>
              <a:t> hole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6E66C00-440C-347A-F99D-56E1ADF1B8DC}"/>
              </a:ext>
            </a:extLst>
          </p:cNvPr>
          <p:cNvSpPr txBox="1"/>
          <p:nvPr/>
        </p:nvSpPr>
        <p:spPr>
          <a:xfrm>
            <a:off x="6687464" y="2356241"/>
            <a:ext cx="53448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/>
              <a:t>What</a:t>
            </a:r>
            <a:r>
              <a:rPr lang="it-IT" sz="2400" b="1" dirty="0"/>
              <a:t> </a:t>
            </a:r>
            <a:r>
              <a:rPr lang="it-IT" sz="2400" b="1" dirty="0" err="1"/>
              <a:t>is</a:t>
            </a:r>
            <a:r>
              <a:rPr lang="it-IT" sz="2400" b="1" dirty="0"/>
              <a:t> the </a:t>
            </a:r>
            <a:r>
              <a:rPr lang="it-IT" sz="2400" b="1" dirty="0" err="1"/>
              <a:t>influence</a:t>
            </a:r>
            <a:r>
              <a:rPr lang="it-IT" sz="2400" b="1" dirty="0"/>
              <a:t> of the air speed on the </a:t>
            </a:r>
            <a:r>
              <a:rPr lang="it-IT" sz="2400" b="1" dirty="0" err="1"/>
              <a:t>cooling</a:t>
            </a:r>
            <a:r>
              <a:rPr lang="it-IT" sz="2400" b="1" dirty="0"/>
              <a:t> performance, keeping </a:t>
            </a:r>
            <a:r>
              <a:rPr lang="it-IT" sz="2400" b="1" dirty="0" err="1"/>
              <a:t>constant</a:t>
            </a:r>
            <a:r>
              <a:rPr lang="it-IT" sz="2400" b="1" dirty="0"/>
              <a:t> </a:t>
            </a:r>
            <a:r>
              <a:rPr lang="it-IT" sz="2400" b="1" dirty="0" err="1"/>
              <a:t>all</a:t>
            </a:r>
            <a:r>
              <a:rPr lang="it-IT" sz="2400" b="1" dirty="0"/>
              <a:t> the </a:t>
            </a:r>
            <a:r>
              <a:rPr lang="it-IT" sz="2400" b="1" dirty="0" err="1"/>
              <a:t>other</a:t>
            </a:r>
            <a:r>
              <a:rPr lang="it-IT" sz="2400" b="1" dirty="0"/>
              <a:t> </a:t>
            </a:r>
            <a:r>
              <a:rPr lang="it-IT" sz="2400" b="1" dirty="0" err="1"/>
              <a:t>boundary</a:t>
            </a:r>
            <a:r>
              <a:rPr lang="it-IT" sz="2400" b="1" dirty="0"/>
              <a:t> </a:t>
            </a:r>
            <a:r>
              <a:rPr lang="it-IT" sz="2400" b="1" dirty="0" err="1"/>
              <a:t>conditions</a:t>
            </a:r>
            <a:r>
              <a:rPr lang="it-IT" sz="2400" b="1" dirty="0"/>
              <a:t>?</a:t>
            </a:r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SIMULATIONS IMPLEMENTED AT: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dirty="0"/>
              <a:t>10 m/s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dirty="0"/>
              <a:t>20 m/s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dirty="0"/>
              <a:t>30 m/s</a:t>
            </a:r>
          </a:p>
        </p:txBody>
      </p:sp>
    </p:spTree>
    <p:extLst>
      <p:ext uri="{BB962C8B-B14F-4D97-AF65-F5344CB8AC3E}">
        <p14:creationId xmlns:p14="http://schemas.microsoft.com/office/powerpoint/2010/main" val="368866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EFFECT OF THE AIR SPEED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DBA572-1974-64FF-903D-FAA2E1CF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19</a:t>
            </a:fld>
            <a:endParaRPr lang="en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8771820-A06F-7DC8-14CA-DD71AF9C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" y="1289956"/>
            <a:ext cx="5609953" cy="30915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121C19-463F-426E-61ED-A24D7000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5939"/>
            <a:ext cx="5519623" cy="318697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9330F3-608D-D241-9CC5-1F28B04C3555}"/>
              </a:ext>
            </a:extLst>
          </p:cNvPr>
          <p:cNvSpPr txBox="1"/>
          <p:nvPr/>
        </p:nvSpPr>
        <p:spPr>
          <a:xfrm>
            <a:off x="1273629" y="5299893"/>
            <a:ext cx="376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Air </a:t>
            </a:r>
            <a:r>
              <a:rPr lang="it-IT" sz="2000" b="1" dirty="0" err="1"/>
              <a:t>inlet</a:t>
            </a:r>
            <a:r>
              <a:rPr lang="it-IT" sz="2000" b="1" dirty="0"/>
              <a:t> temperature = 15°C</a:t>
            </a:r>
          </a:p>
        </p:txBody>
      </p:sp>
    </p:spTree>
    <p:extLst>
      <p:ext uri="{BB962C8B-B14F-4D97-AF65-F5344CB8AC3E}">
        <p14:creationId xmlns:p14="http://schemas.microsoft.com/office/powerpoint/2010/main" val="40829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1CB5-349B-E8C9-54A9-B57D873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0140" cy="1281113"/>
          </a:xfrm>
        </p:spPr>
        <p:txBody>
          <a:bodyPr anchor="ctr">
            <a:normAutofit/>
          </a:bodyPr>
          <a:lstStyle/>
          <a:p>
            <a:r>
              <a:rPr lang="en-IT" dirty="0"/>
              <a:t>The IDEA Concept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9ADE1-AF5D-35BE-42FA-26D21063D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" r="-12976"/>
          <a:stretch/>
        </p:blipFill>
        <p:spPr>
          <a:xfrm>
            <a:off x="1004623" y="1358900"/>
            <a:ext cx="5671589" cy="532874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3CF522-0755-4D99-7049-690B06EC48F6}"/>
              </a:ext>
            </a:extLst>
          </p:cNvPr>
          <p:cNvCxnSpPr>
            <a:cxnSpLocks/>
          </p:cNvCxnSpPr>
          <p:nvPr/>
        </p:nvCxnSpPr>
        <p:spPr>
          <a:xfrm flipH="1">
            <a:off x="3790789" y="3333750"/>
            <a:ext cx="3352961" cy="511736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7D0F03-051D-AE05-A59D-D9A17A8163ED}"/>
              </a:ext>
            </a:extLst>
          </p:cNvPr>
          <p:cNvSpPr txBox="1"/>
          <p:nvPr/>
        </p:nvSpPr>
        <p:spPr>
          <a:xfrm>
            <a:off x="7228533" y="2888217"/>
            <a:ext cx="4630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Silicon detectors for </a:t>
            </a:r>
            <a:r>
              <a:rPr lang="it-IT" sz="2000" dirty="0" err="1"/>
              <a:t>precision</a:t>
            </a:r>
            <a:r>
              <a:rPr lang="it-IT" sz="2000" dirty="0"/>
              <a:t> </a:t>
            </a:r>
            <a:r>
              <a:rPr lang="it-IT" sz="2000" dirty="0" err="1"/>
              <a:t>measurements</a:t>
            </a:r>
            <a:endParaRPr lang="it-IT" sz="2000" dirty="0"/>
          </a:p>
          <a:p>
            <a:pPr algn="just"/>
            <a:r>
              <a:rPr lang="it-IT" sz="2000" dirty="0"/>
              <a:t>(vertex detector, silicon </a:t>
            </a:r>
            <a:r>
              <a:rPr lang="it-IT" sz="2000" dirty="0" err="1"/>
              <a:t>internal</a:t>
            </a:r>
            <a:r>
              <a:rPr lang="it-IT" sz="2000" dirty="0"/>
              <a:t> tracker)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4DE0A-E7E8-929F-B9BA-A362B2F4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6327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829743-D98B-7C91-DEC6-261236FFF3FA}"/>
              </a:ext>
            </a:extLst>
          </p:cNvPr>
          <p:cNvSpPr txBox="1"/>
          <p:nvPr/>
        </p:nvSpPr>
        <p:spPr>
          <a:xfrm>
            <a:off x="3032788" y="689793"/>
            <a:ext cx="61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EFFECT OF THE AIR SPEED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0E0D4F-E167-B564-B141-0D7341792024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DBA572-1974-64FF-903D-FAA2E1CF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20</a:t>
            </a:fld>
            <a:endParaRPr lang="en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99B9DD-3F5C-957D-91DD-0BBF043B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16" y="2569029"/>
            <a:ext cx="6668845" cy="35608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18D5DD8-C0F2-503B-283E-F840F78EE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1" y="1089903"/>
            <a:ext cx="5444218" cy="30923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5EA379-5C8B-2252-DC5F-653D336EE89A}"/>
              </a:ext>
            </a:extLst>
          </p:cNvPr>
          <p:cNvSpPr txBox="1"/>
          <p:nvPr/>
        </p:nvSpPr>
        <p:spPr>
          <a:xfrm>
            <a:off x="1273629" y="5299893"/>
            <a:ext cx="376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Air </a:t>
            </a:r>
            <a:r>
              <a:rPr lang="it-IT" sz="2000" b="1" dirty="0" err="1"/>
              <a:t>inlet</a:t>
            </a:r>
            <a:r>
              <a:rPr lang="it-IT" sz="2000" b="1" dirty="0"/>
              <a:t> temperature = 15°C</a:t>
            </a:r>
          </a:p>
        </p:txBody>
      </p:sp>
    </p:spTree>
    <p:extLst>
      <p:ext uri="{BB962C8B-B14F-4D97-AF65-F5344CB8AC3E}">
        <p14:creationId xmlns:p14="http://schemas.microsoft.com/office/powerpoint/2010/main" val="338681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98AC00-A94C-3C09-93AC-7687ECFF87E1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41E4AA-C7E1-7196-EEBA-F0CAD86FFFF2}"/>
              </a:ext>
            </a:extLst>
          </p:cNvPr>
          <p:cNvSpPr txBox="1"/>
          <p:nvPr/>
        </p:nvSpPr>
        <p:spPr>
          <a:xfrm>
            <a:off x="2466812" y="706974"/>
            <a:ext cx="714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CONCLUSIONS AND FUTURE WORK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3EB02B-4AAF-9026-878A-1077449883D9}"/>
              </a:ext>
            </a:extLst>
          </p:cNvPr>
          <p:cNvSpPr txBox="1"/>
          <p:nvPr/>
        </p:nvSpPr>
        <p:spPr>
          <a:xfrm>
            <a:off x="239846" y="1181497"/>
            <a:ext cx="11600107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The </a:t>
            </a:r>
            <a:r>
              <a:rPr lang="it-IT" dirty="0" err="1"/>
              <a:t>holes</a:t>
            </a:r>
            <a:r>
              <a:rPr lang="it-IT" dirty="0"/>
              <a:t> </a:t>
            </a:r>
            <a:r>
              <a:rPr lang="it-IT" dirty="0" err="1"/>
              <a:t>diameter</a:t>
            </a:r>
            <a:r>
              <a:rPr lang="it-IT" dirty="0"/>
              <a:t> and the air </a:t>
            </a:r>
            <a:r>
              <a:rPr lang="it-IT" dirty="0" err="1"/>
              <a:t>inlet</a:t>
            </a:r>
            <a:r>
              <a:rPr lang="it-IT" dirty="0"/>
              <a:t> speed optimisation </a:t>
            </a:r>
            <a:r>
              <a:rPr lang="it-IT" dirty="0" err="1"/>
              <a:t>affent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the </a:t>
            </a:r>
            <a:r>
              <a:rPr lang="it-IT" dirty="0" err="1"/>
              <a:t>thermal</a:t>
            </a:r>
            <a:r>
              <a:rPr lang="it-IT" dirty="0"/>
              <a:t> field</a:t>
            </a:r>
          </a:p>
          <a:p>
            <a:r>
              <a:rPr lang="it-IT" dirty="0"/>
              <a:t>     of the </a:t>
            </a:r>
            <a:r>
              <a:rPr lang="it-IT" dirty="0" err="1"/>
              <a:t>modules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An </a:t>
            </a:r>
            <a:r>
              <a:rPr lang="it-IT" dirty="0" err="1"/>
              <a:t>increase</a:t>
            </a:r>
            <a:r>
              <a:rPr lang="it-IT" dirty="0"/>
              <a:t> in air mass flow rate, turns to an </a:t>
            </a:r>
            <a:r>
              <a:rPr lang="it-IT" dirty="0" err="1"/>
              <a:t>obvious</a:t>
            </a:r>
            <a:r>
              <a:rPr lang="it-IT" dirty="0"/>
              <a:t> </a:t>
            </a:r>
            <a:r>
              <a:rPr lang="it-IT" dirty="0" err="1"/>
              <a:t>decrease</a:t>
            </a:r>
            <a:r>
              <a:rPr lang="it-IT" dirty="0"/>
              <a:t> of the maximum temperature of the </a:t>
            </a:r>
            <a:r>
              <a:rPr lang="it-IT" dirty="0" err="1"/>
              <a:t>modules</a:t>
            </a:r>
            <a:r>
              <a:rPr lang="it-IT" dirty="0"/>
              <a:t>, a plateau </a:t>
            </a:r>
            <a:r>
              <a:rPr lang="it-IT" dirty="0" err="1"/>
              <a:t>exists</a:t>
            </a:r>
            <a:r>
              <a:rPr lang="it-IT" dirty="0"/>
              <a:t>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detected</a:t>
            </a:r>
            <a:r>
              <a:rPr lang="it-IT" dirty="0"/>
              <a:t>.</a:t>
            </a:r>
          </a:p>
          <a:p>
            <a:endParaRPr lang="it-IT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dirty="0"/>
              <a:t>The model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</a:t>
            </a:r>
            <a:r>
              <a:rPr lang="it-IT" dirty="0" err="1"/>
              <a:t>improvement</a:t>
            </a:r>
            <a:r>
              <a:rPr lang="it-IT" dirty="0"/>
              <a:t>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err="1"/>
              <a:t>Anisotropy</a:t>
            </a:r>
            <a:r>
              <a:rPr lang="it-IT" dirty="0"/>
              <a:t> of the </a:t>
            </a:r>
            <a:r>
              <a:rPr lang="it-IT" dirty="0" err="1"/>
              <a:t>materials</a:t>
            </a:r>
            <a:endParaRPr lang="it-I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err="1"/>
              <a:t>Turbulent</a:t>
            </a:r>
            <a:r>
              <a:rPr lang="it-IT" dirty="0"/>
              <a:t> model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err="1"/>
              <a:t>Refinement</a:t>
            </a:r>
            <a:r>
              <a:rPr lang="it-IT" dirty="0"/>
              <a:t> of the </a:t>
            </a:r>
            <a:r>
              <a:rPr lang="it-IT" dirty="0" err="1"/>
              <a:t>boundary</a:t>
            </a:r>
            <a:r>
              <a:rPr lang="it-IT" dirty="0"/>
              <a:t> </a:t>
            </a:r>
            <a:r>
              <a:rPr lang="it-IT" dirty="0" err="1"/>
              <a:t>conditions</a:t>
            </a:r>
            <a:endParaRPr lang="it-I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 err="1"/>
              <a:t>Simulations</a:t>
            </a:r>
            <a:r>
              <a:rPr lang="it-IT" dirty="0"/>
              <a:t> of the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 </a:t>
            </a:r>
            <a:r>
              <a:rPr lang="it-IT" dirty="0" err="1"/>
              <a:t>together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Optimisation of the system: speed and temperature of air, </a:t>
            </a:r>
            <a:r>
              <a:rPr lang="it-IT" dirty="0" err="1"/>
              <a:t>proper</a:t>
            </a:r>
            <a:r>
              <a:rPr lang="it-IT" dirty="0"/>
              <a:t> </a:t>
            </a:r>
            <a:r>
              <a:rPr lang="it-IT" dirty="0" err="1"/>
              <a:t>direction</a:t>
            </a:r>
            <a:r>
              <a:rPr lang="it-IT" dirty="0"/>
              <a:t> of the </a:t>
            </a:r>
            <a:r>
              <a:rPr lang="it-IT" dirty="0" err="1"/>
              <a:t>inlet</a:t>
            </a:r>
            <a:r>
              <a:rPr lang="it-IT" dirty="0"/>
              <a:t> flow, </a:t>
            </a:r>
            <a:r>
              <a:rPr lang="it-IT" dirty="0" err="1"/>
              <a:t>materials</a:t>
            </a:r>
            <a:r>
              <a:rPr lang="it-IT" dirty="0"/>
              <a:t>,, </a:t>
            </a:r>
            <a:r>
              <a:rPr lang="it-IT" dirty="0" err="1"/>
              <a:t>change</a:t>
            </a:r>
            <a:r>
              <a:rPr lang="it-IT" dirty="0"/>
              <a:t> of gas,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, </a:t>
            </a:r>
            <a:r>
              <a:rPr lang="it-IT" dirty="0" err="1"/>
              <a:t>etc</a:t>
            </a:r>
            <a:r>
              <a:rPr lang="it-IT" dirty="0"/>
              <a:t>…).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validation</a:t>
            </a:r>
            <a:r>
              <a:rPr lang="it-IT" dirty="0"/>
              <a:t> of the </a:t>
            </a:r>
            <a:r>
              <a:rPr lang="it-IT" dirty="0" err="1"/>
              <a:t>simulations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A </a:t>
            </a:r>
            <a:r>
              <a:rPr lang="it-IT" dirty="0" err="1"/>
              <a:t>parallel</a:t>
            </a:r>
            <a:r>
              <a:rPr lang="it-IT" dirty="0"/>
              <a:t>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ongoing</a:t>
            </a:r>
            <a:r>
              <a:rPr lang="it-IT"/>
              <a:t>, with </a:t>
            </a:r>
            <a:r>
              <a:rPr lang="it-IT" dirty="0"/>
              <a:t>a </a:t>
            </a:r>
            <a:r>
              <a:rPr lang="it-IT" dirty="0" err="1"/>
              <a:t>particular</a:t>
            </a:r>
            <a:r>
              <a:rPr lang="it-IT" dirty="0"/>
              <a:t> focus on the </a:t>
            </a:r>
            <a:r>
              <a:rPr lang="it-IT" dirty="0" err="1"/>
              <a:t>vibrational</a:t>
            </a:r>
            <a:r>
              <a:rPr lang="it-IT" dirty="0"/>
              <a:t> point of </a:t>
            </a:r>
            <a:r>
              <a:rPr lang="it-IT" dirty="0" err="1"/>
              <a:t>view</a:t>
            </a:r>
            <a:r>
              <a:rPr lang="it-IT" dirty="0"/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85F4AE-2916-0E26-71C3-C303DB56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21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891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3C6-E8D6-BE63-FDDB-A447A267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2" y="33628"/>
            <a:ext cx="8740140" cy="1281113"/>
          </a:xfrm>
        </p:spPr>
        <p:txBody>
          <a:bodyPr/>
          <a:lstStyle/>
          <a:p>
            <a:r>
              <a:rPr lang="en-IT" dirty="0"/>
              <a:t>Overall Vertex layout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B6A63-D781-94F3-75FC-8823DD26DAE3}"/>
              </a:ext>
            </a:extLst>
          </p:cNvPr>
          <p:cNvSpPr txBox="1"/>
          <p:nvPr/>
        </p:nvSpPr>
        <p:spPr>
          <a:xfrm>
            <a:off x="9406915" y="3662216"/>
            <a:ext cx="263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IT" b="1" dirty="0">
                <a:solidFill>
                  <a:srgbClr val="FF0000"/>
                </a:solidFill>
              </a:rPr>
              <a:t>otal power ~120 W – Air cooled</a:t>
            </a:r>
          </a:p>
          <a:p>
            <a:pPr algn="ctr"/>
            <a:endParaRPr lang="en-IT" b="1" dirty="0">
              <a:solidFill>
                <a:srgbClr val="FF0000"/>
              </a:solidFill>
            </a:endParaRPr>
          </a:p>
          <a:p>
            <a:pPr algn="ctr"/>
            <a:r>
              <a:rPr lang="en-IT" b="1" dirty="0">
                <a:solidFill>
                  <a:srgbClr val="FF0000"/>
                </a:solidFill>
              </a:rPr>
              <a:t>Total weight ~230 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A4567D-7BC1-7227-4C49-F881D4F4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76" y="1133986"/>
            <a:ext cx="7674610" cy="5368537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2CE475FF-8A6F-2737-250C-A596C8269BAA}"/>
              </a:ext>
            </a:extLst>
          </p:cNvPr>
          <p:cNvSpPr/>
          <p:nvPr/>
        </p:nvSpPr>
        <p:spPr>
          <a:xfrm>
            <a:off x="2506841" y="2023138"/>
            <a:ext cx="523875" cy="501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F67A675-B2F6-B3E7-E4E9-660093F63624}"/>
              </a:ext>
            </a:extLst>
          </p:cNvPr>
          <p:cNvSpPr/>
          <p:nvPr/>
        </p:nvSpPr>
        <p:spPr>
          <a:xfrm>
            <a:off x="2337688" y="1835019"/>
            <a:ext cx="835026" cy="8778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77AC845-4A56-60A5-B572-1355D535B207}"/>
              </a:ext>
            </a:extLst>
          </p:cNvPr>
          <p:cNvSpPr/>
          <p:nvPr/>
        </p:nvSpPr>
        <p:spPr>
          <a:xfrm>
            <a:off x="2061341" y="1629194"/>
            <a:ext cx="1387719" cy="12895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28C3BDA-DA3C-DE34-29A6-74E0DCEDB619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924990" y="2712907"/>
            <a:ext cx="1136351" cy="11801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A526AA-E2D0-0C17-CD03-796335ABC6B0}"/>
              </a:ext>
            </a:extLst>
          </p:cNvPr>
          <p:cNvSpPr txBox="1"/>
          <p:nvPr/>
        </p:nvSpPr>
        <p:spPr>
          <a:xfrm>
            <a:off x="229318" y="3893048"/>
            <a:ext cx="1391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3 </a:t>
            </a:r>
            <a:r>
              <a:rPr lang="it-IT" b="1" dirty="0" err="1">
                <a:solidFill>
                  <a:srgbClr val="FF0000"/>
                </a:solidFill>
              </a:rPr>
              <a:t>layers</a:t>
            </a:r>
            <a:endParaRPr lang="en-IT" b="1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612CC3-F591-90F2-4F96-E38A36F2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2616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62A848-8CEE-938B-2392-70987F8AC8BA}"/>
              </a:ext>
            </a:extLst>
          </p:cNvPr>
          <p:cNvSpPr txBox="1"/>
          <p:nvPr/>
        </p:nvSpPr>
        <p:spPr>
          <a:xfrm>
            <a:off x="8995598" y="4067620"/>
            <a:ext cx="29408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T" dirty="0"/>
              <a:t>18 overlapping staves of double 16 modules each</a:t>
            </a:r>
          </a:p>
          <a:p>
            <a:pPr algn="ctr"/>
            <a:endParaRPr lang="en-IT" dirty="0"/>
          </a:p>
          <a:p>
            <a:pPr algn="ctr"/>
            <a:endParaRPr lang="en-IT" sz="1800" dirty="0"/>
          </a:p>
          <a:p>
            <a:pPr algn="ctr"/>
            <a:r>
              <a:rPr lang="en-IT" sz="1800" dirty="0"/>
              <a:t>Total weight ~150 grams</a:t>
            </a:r>
          </a:p>
          <a:p>
            <a:pPr algn="ctr"/>
            <a:r>
              <a:rPr lang="en-IT" dirty="0"/>
              <a:t>	</a:t>
            </a:r>
            <a:endParaRPr lang="en-IT" sz="1800" dirty="0"/>
          </a:p>
          <a:p>
            <a:pPr algn="ctr"/>
            <a:r>
              <a:rPr lang="en-IT" dirty="0"/>
              <a:t>Power budget </a:t>
            </a:r>
          </a:p>
          <a:p>
            <a:pPr algn="ctr"/>
            <a:r>
              <a:rPr lang="en-IT" dirty="0"/>
              <a:t>~77 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A63826-0269-5FAC-63F4-A56CC838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3" y="777686"/>
            <a:ext cx="8457104" cy="58972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09CF33-85DB-83B6-EE76-52AF4A1BE37F}"/>
              </a:ext>
            </a:extLst>
          </p:cNvPr>
          <p:cNvSpPr txBox="1"/>
          <p:nvPr/>
        </p:nvSpPr>
        <p:spPr>
          <a:xfrm>
            <a:off x="2552700" y="2357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400" b="1" dirty="0">
                <a:solidFill>
                  <a:srgbClr val="FF0000"/>
                </a:solidFill>
              </a:rPr>
              <a:t>Layer </a:t>
            </a:r>
            <a:r>
              <a:rPr lang="it-IT" sz="2400" b="1" dirty="0">
                <a:solidFill>
                  <a:srgbClr val="FF0000"/>
                </a:solidFill>
              </a:rPr>
              <a:t>3</a:t>
            </a:r>
            <a:endParaRPr lang="en-IT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663A994A-289D-A4A3-3CAC-9760FF37C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6" t="6737" r="76270" b="65230"/>
          <a:stretch/>
        </p:blipFill>
        <p:spPr>
          <a:xfrm>
            <a:off x="9702800" y="1961668"/>
            <a:ext cx="1492250" cy="150495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6165B9E-4D0F-1214-1DA6-9DC535B725E5}"/>
              </a:ext>
            </a:extLst>
          </p:cNvPr>
          <p:cNvSpPr/>
          <p:nvPr/>
        </p:nvSpPr>
        <p:spPr>
          <a:xfrm>
            <a:off x="9772163" y="2092570"/>
            <a:ext cx="1387719" cy="12895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F95AC5-F6EA-CCAD-2BF0-4B23CBB0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7619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98AC00-A94C-3C09-93AC-7687ECFF87E1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APPROACH FOR THERMAL SIMULATIONS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41E4AA-C7E1-7196-EEBA-F0CAD86FFFF2}"/>
              </a:ext>
            </a:extLst>
          </p:cNvPr>
          <p:cNvSpPr txBox="1"/>
          <p:nvPr/>
        </p:nvSpPr>
        <p:spPr>
          <a:xfrm>
            <a:off x="43291" y="747200"/>
            <a:ext cx="733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Heat transfer through solid bodies and to the fluid (air) must be taken into account in the thermal model.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geometric complexity of the structure and the small thickness of the parts are the most challenging aspects: simplifications of the model are needed.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D5B7C6B-9B68-7FC1-D1EC-D639181D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7" y="2647950"/>
            <a:ext cx="4976735" cy="3603066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D5AB5A8-D4BF-536A-3002-152DB7FF326F}"/>
              </a:ext>
            </a:extLst>
          </p:cNvPr>
          <p:cNvSpPr txBox="1"/>
          <p:nvPr/>
        </p:nvSpPr>
        <p:spPr>
          <a:xfrm>
            <a:off x="3616379" y="6251016"/>
            <a:ext cx="48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Full model of the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layers</a:t>
            </a:r>
            <a:endParaRPr lang="it-IT" dirty="0"/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6A71733A-73FB-9382-E6A7-B87EA5A0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11" y="1986426"/>
            <a:ext cx="2688072" cy="2549596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9C2C11C9-1416-169E-8C20-F1C2CF2C2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977" y="4676238"/>
            <a:ext cx="6517516" cy="143456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1D1E85-40A1-1AA4-1E1B-1E3B6483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488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98AC00-A94C-3C09-93AC-7687ECFF87E1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APPROACH FOR THERMAL SIMULATIONS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D5AB5A8-D4BF-536A-3002-152DB7FF326F}"/>
              </a:ext>
            </a:extLst>
          </p:cNvPr>
          <p:cNvSpPr txBox="1"/>
          <p:nvPr/>
        </p:nvSpPr>
        <p:spPr>
          <a:xfrm>
            <a:off x="3476679" y="632287"/>
            <a:ext cx="48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Focus, </a:t>
            </a:r>
            <a:r>
              <a:rPr lang="it-IT" dirty="0" err="1"/>
              <a:t>at</a:t>
            </a:r>
            <a:r>
              <a:rPr lang="it-IT" dirty="0"/>
              <a:t> the moment, on Layer 3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8C45CA-C36A-94CD-86F9-99E13C4C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17" y="5018589"/>
            <a:ext cx="8352243" cy="165787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ED18C21-2023-9E7A-1602-4BAC56867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72" y="1289050"/>
            <a:ext cx="3451702" cy="3592703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64602D4-7771-FE9D-135C-3FB0DCE7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846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98AC00-A94C-3C09-93AC-7687ECFF87E1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APPROACH FOR THERMAL SIMULATIONS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D5AB5A8-D4BF-536A-3002-152DB7FF326F}"/>
              </a:ext>
            </a:extLst>
          </p:cNvPr>
          <p:cNvSpPr txBox="1"/>
          <p:nvPr/>
        </p:nvSpPr>
        <p:spPr>
          <a:xfrm>
            <a:off x="3476679" y="632287"/>
            <a:ext cx="48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Extracting</a:t>
            </a:r>
            <a:r>
              <a:rPr lang="it-IT" dirty="0"/>
              <a:t> 40° </a:t>
            </a:r>
            <a:r>
              <a:rPr lang="it-IT" dirty="0" err="1"/>
              <a:t>sector</a:t>
            </a:r>
            <a:r>
              <a:rPr lang="it-IT" dirty="0"/>
              <a:t> (</a:t>
            </a:r>
            <a:r>
              <a:rPr lang="it-IT" dirty="0" err="1"/>
              <a:t>periodic</a:t>
            </a:r>
            <a:r>
              <a:rPr lang="it-IT" dirty="0"/>
              <a:t>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9ADFBA-0799-2F96-588B-0F43C9868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8" y="1700313"/>
            <a:ext cx="5525596" cy="48719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8ED9F8-2CDF-D8E2-74E9-774D93F7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249" y="1836831"/>
            <a:ext cx="3726999" cy="25955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468BDD5-4019-8314-560F-634A5346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969" y="4387970"/>
            <a:ext cx="3882216" cy="218428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112B8AC-6066-72C5-EB99-7B4F5212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072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98AC00-A94C-3C09-93AC-7687ECFF87E1}"/>
              </a:ext>
            </a:extLst>
          </p:cNvPr>
          <p:cNvSpPr txBox="1"/>
          <p:nvPr/>
        </p:nvSpPr>
        <p:spPr>
          <a:xfrm>
            <a:off x="3264146" y="102178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THERMAL SIMULATIONS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41E4AA-C7E1-7196-EEBA-F0CAD86FFFF2}"/>
              </a:ext>
            </a:extLst>
          </p:cNvPr>
          <p:cNvSpPr txBox="1"/>
          <p:nvPr/>
        </p:nvSpPr>
        <p:spPr>
          <a:xfrm>
            <a:off x="2466812" y="653810"/>
            <a:ext cx="714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MODELS AND BOUNDARY CONDITIONS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B76848-59CD-DD45-CAE7-1E37467E545B}"/>
              </a:ext>
            </a:extLst>
          </p:cNvPr>
          <p:cNvSpPr txBox="1"/>
          <p:nvPr/>
        </p:nvSpPr>
        <p:spPr>
          <a:xfrm>
            <a:off x="138237" y="1558927"/>
            <a:ext cx="5301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Steady state </a:t>
            </a:r>
            <a:r>
              <a:rPr lang="it-IT" dirty="0" err="1"/>
              <a:t>conditions</a:t>
            </a:r>
            <a:r>
              <a:rPr lang="it-IT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Turbulent</a:t>
            </a:r>
            <a:r>
              <a:rPr lang="it-IT" dirty="0"/>
              <a:t> flow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Reynolds 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Navier</a:t>
            </a:r>
            <a:r>
              <a:rPr lang="it-IT" dirty="0"/>
              <a:t> Stokes (RANS) </a:t>
            </a:r>
            <a:r>
              <a:rPr lang="it-IT" dirty="0" err="1"/>
              <a:t>approach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Viscous</a:t>
            </a:r>
            <a:r>
              <a:rPr lang="it-IT" dirty="0"/>
              <a:t> model k-ω SST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Pressure </a:t>
            </a:r>
            <a:r>
              <a:rPr lang="it-IT" dirty="0" err="1"/>
              <a:t>based</a:t>
            </a:r>
            <a:r>
              <a:rPr lang="it-IT" dirty="0"/>
              <a:t> solver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exchange</a:t>
            </a:r>
            <a:endParaRPr lang="it-IT" dirty="0"/>
          </a:p>
          <a:p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D2CB963-2C8E-AFE5-37DE-254021A1CC08}"/>
              </a:ext>
            </a:extLst>
          </p:cNvPr>
          <p:cNvGrpSpPr/>
          <p:nvPr/>
        </p:nvGrpSpPr>
        <p:grpSpPr>
          <a:xfrm>
            <a:off x="3424946" y="2329383"/>
            <a:ext cx="6974140" cy="4025396"/>
            <a:chOff x="7572836" y="3958061"/>
            <a:chExt cx="4619164" cy="2665603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8D13363-DDA7-4204-1338-05299DD46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644" r="77520"/>
            <a:stretch/>
          </p:blipFill>
          <p:spPr>
            <a:xfrm>
              <a:off x="7572836" y="4472260"/>
              <a:ext cx="2297600" cy="2151404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B4C6D40-26C9-585A-FCAD-A2E3CDAEF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852" b="58635"/>
            <a:stretch/>
          </p:blipFill>
          <p:spPr>
            <a:xfrm>
              <a:off x="10206815" y="3958061"/>
              <a:ext cx="1985185" cy="2074472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66082837-FEA6-0D88-2692-8B003C1823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5926" y="4484336"/>
              <a:ext cx="14510" cy="1467413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462224D0-83F5-2810-EA57-931DA750D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6815" y="4470956"/>
              <a:ext cx="0" cy="1364549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5BF92FD-EB9C-7EB1-01AD-68843C5D2525}"/>
                </a:ext>
              </a:extLst>
            </p:cNvPr>
            <p:cNvSpPr txBox="1"/>
            <p:nvPr/>
          </p:nvSpPr>
          <p:spPr>
            <a:xfrm rot="19962007">
              <a:off x="9801323" y="4979350"/>
              <a:ext cx="50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….</a:t>
              </a:r>
            </a:p>
          </p:txBody>
        </p:sp>
      </p:grp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8C1825B-DAA6-ECCD-7519-D039398FD102}"/>
              </a:ext>
            </a:extLst>
          </p:cNvPr>
          <p:cNvCxnSpPr>
            <a:cxnSpLocks/>
          </p:cNvCxnSpPr>
          <p:nvPr/>
        </p:nvCxnSpPr>
        <p:spPr>
          <a:xfrm flipV="1">
            <a:off x="3424945" y="5641547"/>
            <a:ext cx="361245" cy="16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C67E19-EA9D-BED8-BDE1-7D554483F018}"/>
              </a:ext>
            </a:extLst>
          </p:cNvPr>
          <p:cNvSpPr txBox="1"/>
          <p:nvPr/>
        </p:nvSpPr>
        <p:spPr>
          <a:xfrm>
            <a:off x="2195832" y="5895270"/>
            <a:ext cx="14424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i="1" dirty="0"/>
              <a:t>Air </a:t>
            </a:r>
            <a:r>
              <a:rPr lang="it-IT" sz="1200" i="1" dirty="0" err="1"/>
              <a:t>at</a:t>
            </a:r>
            <a:r>
              <a:rPr lang="it-IT" sz="1200" i="1" dirty="0"/>
              <a:t> 15°C – 20 m/s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6454A5B-6343-0762-B119-2C09BF371C6A}"/>
              </a:ext>
            </a:extLst>
          </p:cNvPr>
          <p:cNvCxnSpPr>
            <a:cxnSpLocks/>
          </p:cNvCxnSpPr>
          <p:nvPr/>
        </p:nvCxnSpPr>
        <p:spPr>
          <a:xfrm flipV="1">
            <a:off x="3206867" y="5517406"/>
            <a:ext cx="361245" cy="16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43DF60-95F1-E4DB-DAE6-F60C62E2B35D}"/>
              </a:ext>
            </a:extLst>
          </p:cNvPr>
          <p:cNvCxnSpPr>
            <a:cxnSpLocks/>
          </p:cNvCxnSpPr>
          <p:nvPr/>
        </p:nvCxnSpPr>
        <p:spPr>
          <a:xfrm flipV="1">
            <a:off x="3720422" y="5927288"/>
            <a:ext cx="361245" cy="16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634C8A8-6274-9A42-14D8-13CDF42716EF}"/>
              </a:ext>
            </a:extLst>
          </p:cNvPr>
          <p:cNvCxnSpPr>
            <a:cxnSpLocks/>
          </p:cNvCxnSpPr>
          <p:nvPr/>
        </p:nvCxnSpPr>
        <p:spPr>
          <a:xfrm flipV="1">
            <a:off x="9883513" y="2656578"/>
            <a:ext cx="361245" cy="16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3F1B803-DBF8-5368-FF82-EA3795919094}"/>
              </a:ext>
            </a:extLst>
          </p:cNvPr>
          <p:cNvCxnSpPr>
            <a:cxnSpLocks/>
          </p:cNvCxnSpPr>
          <p:nvPr/>
        </p:nvCxnSpPr>
        <p:spPr>
          <a:xfrm flipV="1">
            <a:off x="9665435" y="2532437"/>
            <a:ext cx="361245" cy="16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136EA71-9021-5806-D781-F5D475BECDDA}"/>
              </a:ext>
            </a:extLst>
          </p:cNvPr>
          <p:cNvCxnSpPr>
            <a:cxnSpLocks/>
          </p:cNvCxnSpPr>
          <p:nvPr/>
        </p:nvCxnSpPr>
        <p:spPr>
          <a:xfrm flipV="1">
            <a:off x="10178990" y="2942319"/>
            <a:ext cx="361245" cy="16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25EA1C-E955-692A-61F5-38618371A3A9}"/>
              </a:ext>
            </a:extLst>
          </p:cNvPr>
          <p:cNvSpPr txBox="1"/>
          <p:nvPr/>
        </p:nvSpPr>
        <p:spPr>
          <a:xfrm>
            <a:off x="10359612" y="2497352"/>
            <a:ext cx="14424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i="1" dirty="0"/>
              <a:t>Pressure outlet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E53B0E1-A394-D5A4-EE2F-5A99A49FC57F}"/>
              </a:ext>
            </a:extLst>
          </p:cNvPr>
          <p:cNvSpPr txBox="1"/>
          <p:nvPr/>
        </p:nvSpPr>
        <p:spPr>
          <a:xfrm>
            <a:off x="6566042" y="5602339"/>
            <a:ext cx="1959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i="1" dirty="0" err="1"/>
              <a:t>All</a:t>
            </a:r>
            <a:r>
              <a:rPr lang="it-IT" i="1" dirty="0"/>
              <a:t> </a:t>
            </a:r>
            <a:r>
              <a:rPr lang="it-IT" i="1" dirty="0" err="1"/>
              <a:t>walls</a:t>
            </a:r>
            <a:r>
              <a:rPr lang="it-IT" i="1" dirty="0"/>
              <a:t> </a:t>
            </a:r>
            <a:r>
              <a:rPr lang="it-IT" i="1" dirty="0" err="1"/>
              <a:t>adiabatic</a:t>
            </a:r>
            <a:endParaRPr lang="it-IT" i="1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DB71A81-F7A2-1C8E-5EBF-AA776496FB0A}"/>
              </a:ext>
            </a:extLst>
          </p:cNvPr>
          <p:cNvCxnSpPr>
            <a:cxnSpLocks/>
          </p:cNvCxnSpPr>
          <p:nvPr/>
        </p:nvCxnSpPr>
        <p:spPr>
          <a:xfrm flipH="1" flipV="1">
            <a:off x="6164888" y="4912411"/>
            <a:ext cx="802308" cy="671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D003092-7F1E-509E-274A-88EF1B47BD46}"/>
              </a:ext>
            </a:extLst>
          </p:cNvPr>
          <p:cNvCxnSpPr>
            <a:cxnSpLocks/>
          </p:cNvCxnSpPr>
          <p:nvPr/>
        </p:nvCxnSpPr>
        <p:spPr>
          <a:xfrm flipV="1">
            <a:off x="7957662" y="2721674"/>
            <a:ext cx="1495824" cy="2771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720DE1B-577E-1072-6CAF-1704CF4C6076}"/>
              </a:ext>
            </a:extLst>
          </p:cNvPr>
          <p:cNvCxnSpPr>
            <a:cxnSpLocks/>
          </p:cNvCxnSpPr>
          <p:nvPr/>
        </p:nvCxnSpPr>
        <p:spPr>
          <a:xfrm flipH="1" flipV="1">
            <a:off x="4004269" y="5679006"/>
            <a:ext cx="2889656" cy="261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A3DA309-A0FF-9FD3-EFBE-9A845B8C1EBA}"/>
              </a:ext>
            </a:extLst>
          </p:cNvPr>
          <p:cNvSpPr txBox="1"/>
          <p:nvPr/>
        </p:nvSpPr>
        <p:spPr>
          <a:xfrm>
            <a:off x="9226759" y="4434252"/>
            <a:ext cx="25255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Power generation in the silicon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44B2281-EAC5-A42B-A949-2C12AE3E30F3}"/>
              </a:ext>
            </a:extLst>
          </p:cNvPr>
          <p:cNvCxnSpPr>
            <a:cxnSpLocks/>
          </p:cNvCxnSpPr>
          <p:nvPr/>
        </p:nvCxnSpPr>
        <p:spPr>
          <a:xfrm flipH="1" flipV="1">
            <a:off x="9299743" y="3583077"/>
            <a:ext cx="811682" cy="715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numero diapositiva 33">
            <a:extLst>
              <a:ext uri="{FF2B5EF4-FFF2-40B4-BE49-F238E27FC236}">
                <a16:creationId xmlns:a16="http://schemas.microsoft.com/office/drawing/2014/main" id="{D6675704-40A9-EB9A-0E5C-B963B93E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8</a:t>
            </a:fld>
            <a:endParaRPr lang="en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29963C-6CC1-1A2E-2CE8-2A4E3BBFA98A}"/>
              </a:ext>
            </a:extLst>
          </p:cNvPr>
          <p:cNvSpPr txBox="1"/>
          <p:nvPr/>
        </p:nvSpPr>
        <p:spPr>
          <a:xfrm>
            <a:off x="8610600" y="5181586"/>
            <a:ext cx="34689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More </a:t>
            </a:r>
            <a:r>
              <a:rPr lang="it-IT" sz="1400" dirty="0" err="1"/>
              <a:t>details</a:t>
            </a:r>
            <a:r>
              <a:rPr lang="it-IT" sz="1400" dirty="0"/>
              <a:t> on:</a:t>
            </a:r>
          </a:p>
          <a:p>
            <a:pPr algn="just"/>
            <a:r>
              <a:rPr lang="it-IT" sz="1400" dirty="0"/>
              <a:t>https://indico.cern.ch/event/1292318/contributions/5467218/attachments/2681519/4651774/Baldinelli%2010th%20of%20July%20rev%201.pdf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195920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B8F1AA4-4B8A-5C2A-2C4A-C02ED3EB9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86" y="1768172"/>
            <a:ext cx="4195319" cy="46910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E9CB8C-A87D-A56F-CE56-1E7C9C5D9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47" y="1691759"/>
            <a:ext cx="4088881" cy="46910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032FF6-422C-ECD9-2FC5-23CDBFA51234}"/>
              </a:ext>
            </a:extLst>
          </p:cNvPr>
          <p:cNvSpPr txBox="1"/>
          <p:nvPr/>
        </p:nvSpPr>
        <p:spPr>
          <a:xfrm>
            <a:off x="549251" y="5356264"/>
            <a:ext cx="258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3 mm </a:t>
            </a:r>
            <a:r>
              <a:rPr lang="it-IT" b="1" dirty="0" err="1"/>
              <a:t>diameter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915F6A-C1A4-CE15-D46A-1B9479F3F97D}"/>
              </a:ext>
            </a:extLst>
          </p:cNvPr>
          <p:cNvSpPr txBox="1"/>
          <p:nvPr/>
        </p:nvSpPr>
        <p:spPr>
          <a:xfrm>
            <a:off x="7400744" y="5540930"/>
            <a:ext cx="22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 mm </a:t>
            </a:r>
            <a:r>
              <a:rPr lang="it-IT" b="1" dirty="0" err="1"/>
              <a:t>diameter</a:t>
            </a:r>
            <a:r>
              <a:rPr lang="it-IT" b="1" dirty="0"/>
              <a:t> hole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EC8BE0-FB94-086D-3D7C-D2FDE43A513A}"/>
              </a:ext>
            </a:extLst>
          </p:cNvPr>
          <p:cNvSpPr txBox="1"/>
          <p:nvPr/>
        </p:nvSpPr>
        <p:spPr>
          <a:xfrm>
            <a:off x="3366369" y="126119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Analysis of air </a:t>
            </a:r>
            <a:r>
              <a:rPr lang="it-IT" sz="2400" b="1" dirty="0" err="1">
                <a:solidFill>
                  <a:srgbClr val="0070C0"/>
                </a:solidFill>
              </a:rPr>
              <a:t>cooling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EBC3D31-44BA-1CF9-E069-683A440DE54C}"/>
              </a:ext>
            </a:extLst>
          </p:cNvPr>
          <p:cNvSpPr/>
          <p:nvPr/>
        </p:nvSpPr>
        <p:spPr>
          <a:xfrm>
            <a:off x="5027439" y="3609975"/>
            <a:ext cx="1800225" cy="1238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35BD22-C101-93BD-63D5-741839E8AE81}"/>
              </a:ext>
            </a:extLst>
          </p:cNvPr>
          <p:cNvSpPr txBox="1"/>
          <p:nvPr/>
        </p:nvSpPr>
        <p:spPr>
          <a:xfrm>
            <a:off x="4220249" y="1768172"/>
            <a:ext cx="318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Same </a:t>
            </a:r>
            <a:r>
              <a:rPr lang="it-IT" b="1" dirty="0" err="1"/>
              <a:t>inlet</a:t>
            </a:r>
            <a:r>
              <a:rPr lang="it-IT" b="1" dirty="0"/>
              <a:t> air speed: 20 m/s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F0D4A-5206-88F4-8653-64C6E68A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87-A3D9-974B-A0E5-90C6FD73FE13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5151300"/>
      </p:ext>
    </p:extLst>
  </p:cSld>
  <p:clrMapOvr>
    <a:masterClrMapping/>
  </p:clrMapOvr>
</p:sld>
</file>

<file path=ppt/theme/theme1.xml><?xml version="1.0" encoding="utf-8"?>
<a:theme xmlns:a="http://schemas.openxmlformats.org/drawingml/2006/main" name="INF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N" id="{F16C98CD-6A50-4A4E-9D27-753F5CD4672D}" vid="{57B5ECC3-BD98-1F4B-B881-5B57B53D1417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FCC-2011110002-BLEED_FCC_PresentationTemplate_16x9_onscreen</Template>
  <TotalTime>91655</TotalTime>
  <Words>818</Words>
  <Application>Microsoft Office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Poppins</vt:lpstr>
      <vt:lpstr>Wingdings</vt:lpstr>
      <vt:lpstr>INFN</vt:lpstr>
      <vt:lpstr>Presentazione standard di PowerPoint</vt:lpstr>
      <vt:lpstr>The IDEA Concept</vt:lpstr>
      <vt:lpstr>Overall Vertex layout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chip and modules</dc:title>
  <dc:creator>Fabrizio Palla</dc:creator>
  <cp:lastModifiedBy>Giorgio Baldinelli</cp:lastModifiedBy>
  <cp:revision>254</cp:revision>
  <dcterms:created xsi:type="dcterms:W3CDTF">2022-08-28T12:57:18Z</dcterms:created>
  <dcterms:modified xsi:type="dcterms:W3CDTF">2023-11-16T09:30:16Z</dcterms:modified>
</cp:coreProperties>
</file>