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0" r:id="rId3"/>
  </p:sldMasterIdLst>
  <p:notesMasterIdLst>
    <p:notesMasterId r:id="rId51"/>
  </p:notesMasterIdLst>
  <p:sldIdLst>
    <p:sldId id="256" r:id="rId4"/>
    <p:sldId id="3260" r:id="rId5"/>
    <p:sldId id="299" r:id="rId6"/>
    <p:sldId id="3253" r:id="rId7"/>
    <p:sldId id="259" r:id="rId8"/>
    <p:sldId id="1692" r:id="rId9"/>
    <p:sldId id="1695" r:id="rId10"/>
    <p:sldId id="3254" r:id="rId11"/>
    <p:sldId id="298" r:id="rId12"/>
    <p:sldId id="262" r:id="rId13"/>
    <p:sldId id="265" r:id="rId14"/>
    <p:sldId id="264" r:id="rId15"/>
    <p:sldId id="3263" r:id="rId16"/>
    <p:sldId id="263" r:id="rId17"/>
    <p:sldId id="260" r:id="rId18"/>
    <p:sldId id="261" r:id="rId19"/>
    <p:sldId id="3264" r:id="rId20"/>
    <p:sldId id="3256" r:id="rId21"/>
    <p:sldId id="3255" r:id="rId22"/>
    <p:sldId id="3257" r:id="rId23"/>
    <p:sldId id="294" r:id="rId24"/>
    <p:sldId id="1699" r:id="rId25"/>
    <p:sldId id="1705" r:id="rId26"/>
    <p:sldId id="3261" r:id="rId27"/>
    <p:sldId id="1675" r:id="rId28"/>
    <p:sldId id="3258" r:id="rId29"/>
    <p:sldId id="3259" r:id="rId30"/>
    <p:sldId id="3265" r:id="rId31"/>
    <p:sldId id="1708" r:id="rId32"/>
    <p:sldId id="1719" r:id="rId33"/>
    <p:sldId id="1690" r:id="rId34"/>
    <p:sldId id="1691" r:id="rId35"/>
    <p:sldId id="266" r:id="rId36"/>
    <p:sldId id="267" r:id="rId37"/>
    <p:sldId id="1709" r:id="rId38"/>
    <p:sldId id="1711" r:id="rId39"/>
    <p:sldId id="1710" r:id="rId40"/>
    <p:sldId id="269" r:id="rId41"/>
    <p:sldId id="270" r:id="rId42"/>
    <p:sldId id="302" r:id="rId43"/>
    <p:sldId id="3250" r:id="rId44"/>
    <p:sldId id="3251" r:id="rId45"/>
    <p:sldId id="3262" r:id="rId46"/>
    <p:sldId id="258" r:id="rId47"/>
    <p:sldId id="276" r:id="rId48"/>
    <p:sldId id="350" r:id="rId49"/>
    <p:sldId id="381" r:id="rId50"/>
  </p:sldIdLst>
  <p:sldSz cx="12192000" cy="6858000"/>
  <p:notesSz cx="6858000" cy="9144000"/>
  <p:defaultTextStyle>
    <a:defPPr>
      <a:defRPr lang="de-DE"/>
    </a:defPPr>
    <a:lvl1pPr marL="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86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4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3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7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2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35FEC-B7DB-45A1-9532-D96C8BE340EC}">
          <p14:sldIdLst>
            <p14:sldId id="256"/>
            <p14:sldId id="3260"/>
            <p14:sldId id="299"/>
            <p14:sldId id="3253"/>
            <p14:sldId id="259"/>
            <p14:sldId id="1692"/>
            <p14:sldId id="1695"/>
            <p14:sldId id="3254"/>
            <p14:sldId id="298"/>
            <p14:sldId id="262"/>
            <p14:sldId id="265"/>
            <p14:sldId id="264"/>
            <p14:sldId id="3263"/>
            <p14:sldId id="263"/>
            <p14:sldId id="260"/>
            <p14:sldId id="261"/>
            <p14:sldId id="3264"/>
            <p14:sldId id="3256"/>
            <p14:sldId id="3255"/>
            <p14:sldId id="3257"/>
            <p14:sldId id="294"/>
            <p14:sldId id="1699"/>
            <p14:sldId id="1705"/>
            <p14:sldId id="3261"/>
            <p14:sldId id="1675"/>
            <p14:sldId id="3258"/>
            <p14:sldId id="3259"/>
            <p14:sldId id="3265"/>
            <p14:sldId id="1708"/>
            <p14:sldId id="1719"/>
            <p14:sldId id="1690"/>
            <p14:sldId id="1691"/>
            <p14:sldId id="266"/>
            <p14:sldId id="267"/>
            <p14:sldId id="1709"/>
            <p14:sldId id="1711"/>
            <p14:sldId id="1710"/>
            <p14:sldId id="269"/>
            <p14:sldId id="270"/>
            <p14:sldId id="302"/>
            <p14:sldId id="3250"/>
            <p14:sldId id="3251"/>
            <p14:sldId id="3262"/>
            <p14:sldId id="258"/>
            <p14:sldId id="276"/>
            <p14:sldId id="350"/>
            <p14:sldId id="381"/>
          </p14:sldIdLst>
        </p14:section>
        <p14:section name="Toolbox Slides" id="{878827CB-F001-431E-8642-0DF02B629B7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24A"/>
    <a:srgbClr val="DFDFDF"/>
    <a:srgbClr val="F6FDA3"/>
    <a:srgbClr val="D4BEF7"/>
    <a:srgbClr val="B8BAFA"/>
    <a:srgbClr val="DBDBE4"/>
    <a:srgbClr val="FFE4DF"/>
    <a:srgbClr val="DAEEDB"/>
    <a:srgbClr val="EEE2FF"/>
    <a:srgbClr val="F9F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64" autoAdjust="0"/>
    <p:restoredTop sz="95840" autoAdjust="0"/>
  </p:normalViewPr>
  <p:slideViewPr>
    <p:cSldViewPr>
      <p:cViewPr>
        <p:scale>
          <a:sx n="127" d="100"/>
          <a:sy n="127" d="100"/>
        </p:scale>
        <p:origin x="504" y="-552"/>
      </p:cViewPr>
      <p:guideLst/>
    </p:cSldViewPr>
  </p:slideViewPr>
  <p:outlineViewPr>
    <p:cViewPr>
      <p:scale>
        <a:sx n="33" d="100"/>
        <a:sy n="33" d="100"/>
      </p:scale>
      <p:origin x="0" y="-94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27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07.11.23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589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178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766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354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2942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532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120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709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99153-DC8F-954E-9A79-AB2B90DF8CB7}" type="slidenum">
              <a:rPr lang="en-IT" smtClean="0"/>
              <a:t>22</a:t>
            </a:fld>
            <a:endParaRPr lang="en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9BEBE49-E630-BDE3-5BB8-8AC0AE93C7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i="1" dirty="0">
                <a:solidFill>
                  <a:srgbClr val="FF0000"/>
                </a:solidFill>
              </a:rPr>
              <a:t>NB. Qui la struttura reticolare deve stare giù perché sennò non si riesce ad ottenere il raggio esterno più grande e vicino alla DCH.</a:t>
            </a:r>
          </a:p>
        </p:txBody>
      </p:sp>
    </p:spTree>
    <p:extLst>
      <p:ext uri="{BB962C8B-B14F-4D97-AF65-F5344CB8AC3E}">
        <p14:creationId xmlns:p14="http://schemas.microsoft.com/office/powerpoint/2010/main" val="324370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867CD-0382-4EA1-BB24-EA532073E24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0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lnSpc>
                <a:spcPct val="2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59478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4F89-ECC1-BBA7-9425-0EDEB24B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A42D-5A3F-0E88-E290-70AC52D84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2B68E-9AC9-FF8E-9D0C-C7604C4BF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83CA9-B258-CE8F-1471-DC9576DB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5880A-009E-ABAA-68B7-F0E536A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CAB1B-318F-EE55-AA64-84D6BEDC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7503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38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2423592" y="528213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375261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A80240AF-3F58-4ED2-5B6A-09D4315B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EE74E-A265-6E20-56FB-C41E09919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6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78" indent="-453578">
              <a:lnSpc>
                <a:spcPts val="2600"/>
              </a:lnSpc>
              <a:defRPr sz="2133"/>
            </a:lvl2pPr>
            <a:lvl3pPr marL="907155" indent="-453578">
              <a:lnSpc>
                <a:spcPts val="2600"/>
              </a:lnSpc>
              <a:defRPr sz="2133"/>
            </a:lvl3pPr>
            <a:lvl4pPr marL="1360733" indent="-453578">
              <a:lnSpc>
                <a:spcPts val="2600"/>
              </a:lnSpc>
              <a:defRPr sz="2133"/>
            </a:lvl4pPr>
            <a:lvl5pPr marL="1814309" indent="-453578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3A873841-B7A1-5387-D24B-856864ED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7781C-0520-BFE7-7E09-054F20198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A80240AF-3F58-4ED2-5B6A-09D4315B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EE74E-A265-6E20-56FB-C41E09919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5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8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5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8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B4FE55C-7281-E2F0-BF3A-B07C43B8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53C06-50C2-FC7A-4D57-EC3EBE356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401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7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FA32507-81C6-9352-81DE-A914533B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E2519-D774-CC9D-861C-6BC0743CE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401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708723-143F-43F0-D846-F5036DF7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C4261-90C1-FF09-B114-592FE7D82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2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2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3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2423592" y="528213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0550" y="2360613"/>
            <a:ext cx="11017250" cy="392747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8189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9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6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D64CF4-5B47-F5C7-03F2-7C53101A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54D37-A193-3646-AE4F-69BC67820328}" type="datetimeFigureOut">
              <a:rPr lang="it-IT"/>
              <a:pPr>
                <a:defRPr/>
              </a:pPr>
              <a:t>14/11/23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59CE38-FB78-58A5-8BA4-ABD90CE23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E828DC-3983-97B5-06DA-F368AAA1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B648-D0DF-5245-89A3-51692A313B4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634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6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/>
            </a:lvl1pPr>
          </a:lstStyle>
          <a:p>
            <a:r>
              <a:t>Slide Subtitle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35242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742" y="1107341"/>
            <a:ext cx="4716524" cy="47201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3" y="128036"/>
            <a:ext cx="598619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400" y="1132200"/>
            <a:ext cx="5465976" cy="4798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61049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5637" y="6410251"/>
            <a:ext cx="266059" cy="243841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rgbClr val="242852"/>
                </a:solidFill>
                <a:latin typeface="Oswald Regular Bold"/>
                <a:ea typeface="Oswald Regular Bold"/>
                <a:cs typeface="Oswald Regular Bold"/>
                <a:sym typeface="Oswald Regular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1" name="Rectangle"/>
          <p:cNvSpPr/>
          <p:nvPr/>
        </p:nvSpPr>
        <p:spPr>
          <a:xfrm>
            <a:off x="0" y="0"/>
            <a:ext cx="406400" cy="914400"/>
          </a:xfrm>
          <a:prstGeom prst="rect">
            <a:avLst/>
          </a:prstGeom>
          <a:solidFill>
            <a:srgbClr val="4196B4"/>
          </a:solidFill>
          <a:ln w="100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72" name="infn_logo_esteso.pdf" descr="infn_logo_estes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221" y="131909"/>
            <a:ext cx="1715024" cy="650582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Manuel Rolo [INFN]"/>
          <p:cNvSpPr txBox="1"/>
          <p:nvPr/>
        </p:nvSpPr>
        <p:spPr>
          <a:xfrm>
            <a:off x="798338" y="6424448"/>
            <a:ext cx="309841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>
                <a:solidFill>
                  <a:srgbClr val="002A4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sz="800"/>
              <a:t>Manuel Rolo [INFN]</a:t>
            </a:r>
          </a:p>
        </p:txBody>
      </p:sp>
      <p:sp>
        <p:nvSpPr>
          <p:cNvPr id="74" name="ARCADIA INFN CSN5 Call Project"/>
          <p:cNvSpPr txBox="1"/>
          <p:nvPr/>
        </p:nvSpPr>
        <p:spPr>
          <a:xfrm>
            <a:off x="5151112" y="6424448"/>
            <a:ext cx="188977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>
                <a:solidFill>
                  <a:srgbClr val="002A4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sz="800"/>
              <a:t>ARCADIA INFN CSN5 Call Project</a:t>
            </a:r>
          </a:p>
        </p:txBody>
      </p:sp>
    </p:spTree>
    <p:extLst>
      <p:ext uri="{BB962C8B-B14F-4D97-AF65-F5344CB8AC3E}">
        <p14:creationId xmlns:p14="http://schemas.microsoft.com/office/powerpoint/2010/main" val="113387975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896B-9FC2-39C7-DA27-2AAA10B1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0140" cy="12811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58F8-1CC6-F7DF-C24E-B4312CB1D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1543D-8F18-5AF0-64EF-EBA43D19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3AC6-56A9-9A96-2AA2-BF7A052F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F6B17-EA1F-1322-76E4-90AE9227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9E66-55FB-D14E-1F91-63B1CDDC6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841" y="423290"/>
            <a:ext cx="2287270" cy="14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3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C1899-91E7-DB00-BF80-13DD47AE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0B6EF-4581-15C9-CC66-D87166D6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ADA76-D65F-1BC1-77D5-30BF7B10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628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0550" y="2360613"/>
            <a:ext cx="11017250" cy="392747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87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9730069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A7101-6252-E0E9-280E-640CD4EFC3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0472" y="770401"/>
            <a:ext cx="1748625" cy="10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6953EB3B-4EFA-C34B-DF19-EBFE50717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60491-0728-1FC5-61F8-B2CCAE2087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63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9" r:id="rId11"/>
    <p:sldLayoutId id="2147483680" r:id="rId12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126622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30" y="120000"/>
            <a:ext cx="597087" cy="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750F1-C42B-FAA8-EDD5-2785691BBAD8}"/>
              </a:ext>
            </a:extLst>
          </p:cNvPr>
          <p:cNvSpPr txBox="1"/>
          <p:nvPr userDrawn="1"/>
        </p:nvSpPr>
        <p:spPr>
          <a:xfrm>
            <a:off x="1055440" y="-84381"/>
            <a:ext cx="10225136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INFN Pisa – FCC-ee MDI &amp; IR Mockup Workshop – Frascati (Italy) – 16-17 November 2023  </a:t>
            </a: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8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67" r:id="rId11"/>
    <p:sldLayoutId id="2147483670" r:id="rId12"/>
    <p:sldLayoutId id="2147483681" r:id="rId13"/>
    <p:sldLayoutId id="2147483682" r:id="rId14"/>
    <p:sldLayoutId id="2147483684" r:id="rId15"/>
    <p:sldLayoutId id="2147483685" r:id="rId16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6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74071BD-B290-42F5-9B7A-FB812D611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IDEA Vertex mockup</a:t>
            </a:r>
            <a:br>
              <a:rPr lang="en-US" dirty="0"/>
            </a:br>
            <a:endParaRPr lang="en-US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BDDF5FE7-61C3-4A63-AC5B-BA33D7F62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400" y="4275517"/>
            <a:ext cx="11017800" cy="224982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it-IT" sz="2133" b="1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Fabrizio Palla and Filippo Bosi</a:t>
            </a:r>
            <a:endParaRPr lang="it-IT" sz="2133" dirty="0">
              <a:ea typeface="Times New Roman" panose="02020603050405020304" pitchFamily="18" charset="0"/>
              <a:cs typeface="Poppins" pitchFamily="2" charset="77"/>
            </a:endParaRPr>
          </a:p>
          <a:p>
            <a:pPr>
              <a:spcAft>
                <a:spcPts val="800"/>
              </a:spcAft>
            </a:pPr>
            <a:r>
              <a:rPr lang="en-US" dirty="0">
                <a:ea typeface="Times New Roman" panose="02020603050405020304" pitchFamily="18" charset="0"/>
                <a:cs typeface="Poppins" pitchFamily="2" charset="77"/>
              </a:rPr>
              <a:t> </a:t>
            </a:r>
            <a:endParaRPr lang="en-IT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dirty="0">
                <a:ea typeface="Times New Roman" panose="02020603050405020304" pitchFamily="18" charset="0"/>
                <a:cs typeface="Poppins" pitchFamily="2" charset="77"/>
              </a:rPr>
              <a:t>INFN Sezione di Pisa, </a:t>
            </a:r>
            <a:r>
              <a:rPr lang="it-IT" i="1" dirty="0" err="1">
                <a:ea typeface="Times New Roman" panose="02020603050405020304" pitchFamily="18" charset="0"/>
                <a:cs typeface="Poppins" pitchFamily="2" charset="77"/>
              </a:rPr>
              <a:t>Italy</a:t>
            </a:r>
            <a:endParaRPr lang="en-IT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endParaRPr lang="it-IT" i="1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en-IT" sz="1600" dirty="0">
                <a:solidFill>
                  <a:srgbClr val="00B050"/>
                </a:solidFill>
              </a:rPr>
              <a:t>FCC-ee MDI &amp; IR Mockup Workshop</a:t>
            </a:r>
            <a:endParaRPr lang="it-IT" i="1" dirty="0">
              <a:solidFill>
                <a:srgbClr val="00B050"/>
              </a:solidFill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Frascati, </a:t>
            </a:r>
            <a:r>
              <a:rPr lang="it-IT" i="1" dirty="0" err="1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Italy</a:t>
            </a:r>
            <a:endParaRPr lang="it-IT" i="1" dirty="0">
              <a:solidFill>
                <a:srgbClr val="FFFF00"/>
              </a:solidFill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16-17 November 2023</a:t>
            </a:r>
            <a:endParaRPr lang="en-IT" dirty="0">
              <a:solidFill>
                <a:srgbClr val="FFFF00"/>
              </a:solidFill>
              <a:ea typeface="Times New Roman" panose="02020603050405020304" pitchFamily="18" charset="0"/>
              <a:cs typeface="Poppins" pitchFamily="2" charset="77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A65A794-1675-4AFB-B2F6-BBBC54F8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116661"/>
            <a:ext cx="385972" cy="226761"/>
          </a:xfrm>
        </p:spPr>
        <p:txBody>
          <a:bodyPr/>
          <a:lstStyle/>
          <a:p>
            <a:fld id="{88A1DFE4-5FC5-43BD-BB7E-75EAD82B965F}" type="slidenum">
              <a:rPr lang="de-AT" smtClean="0"/>
              <a:pPr/>
              <a:t>1</a:t>
            </a:fld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C80D029-2104-4318-B440-2F5B3EC0DEE2}"/>
              </a:ext>
            </a:extLst>
          </p:cNvPr>
          <p:cNvSpPr txBox="1"/>
          <p:nvPr/>
        </p:nvSpPr>
        <p:spPr>
          <a:xfrm>
            <a:off x="5106192" y="116661"/>
            <a:ext cx="2718000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51"/>
              </a:lnSpc>
            </a:pPr>
            <a:r>
              <a:rPr lang="en-US" sz="1200" dirty="0">
                <a:solidFill>
                  <a:schemeClr val="bg1"/>
                </a:solidFill>
              </a:rPr>
              <a:t>Fabrizio Palla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B2E2C-A436-3A2B-32E7-95A91FFF3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453" y="116659"/>
            <a:ext cx="1540867" cy="9447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0757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magine 4">
            <a:extLst>
              <a:ext uri="{FF2B5EF4-FFF2-40B4-BE49-F238E27FC236}">
                <a16:creationId xmlns:a16="http://schemas.microsoft.com/office/drawing/2014/main" id="{4195C79B-5270-2A2D-7AA5-D5CFD007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0" t="14107" r="8258" b="9396"/>
          <a:stretch>
            <a:fillRect/>
          </a:stretch>
        </p:blipFill>
        <p:spPr bwMode="auto">
          <a:xfrm>
            <a:off x="1846263" y="762000"/>
            <a:ext cx="889476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43AB885-95C0-FB12-5FD1-2234B1D51141}"/>
              </a:ext>
            </a:extLst>
          </p:cNvPr>
          <p:cNvCxnSpPr>
            <a:cxnSpLocks/>
          </p:cNvCxnSpPr>
          <p:nvPr/>
        </p:nvCxnSpPr>
        <p:spPr>
          <a:xfrm flipH="1">
            <a:off x="7054850" y="1789113"/>
            <a:ext cx="1633538" cy="5603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B3189DF-5A57-8E44-44EC-7E8881B293DC}"/>
              </a:ext>
            </a:extLst>
          </p:cNvPr>
          <p:cNvCxnSpPr>
            <a:cxnSpLocks/>
          </p:cNvCxnSpPr>
          <p:nvPr/>
        </p:nvCxnSpPr>
        <p:spPr>
          <a:xfrm flipH="1">
            <a:off x="6294438" y="963613"/>
            <a:ext cx="1473200" cy="411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0E5E122-B20D-270D-8780-816F55908EA8}"/>
              </a:ext>
            </a:extLst>
          </p:cNvPr>
          <p:cNvCxnSpPr>
            <a:cxnSpLocks/>
          </p:cNvCxnSpPr>
          <p:nvPr/>
        </p:nvCxnSpPr>
        <p:spPr>
          <a:xfrm>
            <a:off x="2449513" y="1277938"/>
            <a:ext cx="2722562" cy="561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99F332F-7133-5A27-AFEC-4EB02CED1226}"/>
              </a:ext>
            </a:extLst>
          </p:cNvPr>
          <p:cNvCxnSpPr>
            <a:cxnSpLocks/>
          </p:cNvCxnSpPr>
          <p:nvPr/>
        </p:nvCxnSpPr>
        <p:spPr>
          <a:xfrm>
            <a:off x="2901950" y="2051050"/>
            <a:ext cx="2886075" cy="7080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8" name="CasellaDiTesto 21">
            <a:extLst>
              <a:ext uri="{FF2B5EF4-FFF2-40B4-BE49-F238E27FC236}">
                <a16:creationId xmlns:a16="http://schemas.microsoft.com/office/drawing/2014/main" id="{9C349109-5D33-CA80-82D9-C1C31F391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777875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Air cooling Layer 3</a:t>
            </a:r>
            <a:endParaRPr lang="it-IT" altLang="en-IT"/>
          </a:p>
        </p:txBody>
      </p:sp>
      <p:sp>
        <p:nvSpPr>
          <p:cNvPr id="20489" name="CasellaDiTesto 23">
            <a:extLst>
              <a:ext uri="{FF2B5EF4-FFF2-40B4-BE49-F238E27FC236}">
                <a16:creationId xmlns:a16="http://schemas.microsoft.com/office/drawing/2014/main" id="{256509FE-6BDA-0075-F51E-C3B135B31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1655763"/>
            <a:ext cx="12001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Cable tunnel Layer 2-1</a:t>
            </a:r>
            <a:endParaRPr lang="it-IT" altLang="en-IT"/>
          </a:p>
        </p:txBody>
      </p:sp>
      <p:sp>
        <p:nvSpPr>
          <p:cNvPr id="20490" name="CasellaDiTesto 26">
            <a:extLst>
              <a:ext uri="{FF2B5EF4-FFF2-40B4-BE49-F238E27FC236}">
                <a16:creationId xmlns:a16="http://schemas.microsoft.com/office/drawing/2014/main" id="{0D604791-0600-C1E5-670F-B57C4E3B4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1487488"/>
            <a:ext cx="2128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Air cooling Layer 2-1</a:t>
            </a:r>
            <a:endParaRPr lang="it-IT" altLang="en-IT"/>
          </a:p>
        </p:txBody>
      </p:sp>
      <p:sp>
        <p:nvSpPr>
          <p:cNvPr id="20491" name="CasellaDiTesto 30">
            <a:extLst>
              <a:ext uri="{FF2B5EF4-FFF2-40B4-BE49-F238E27FC236}">
                <a16:creationId xmlns:a16="http://schemas.microsoft.com/office/drawing/2014/main" id="{BB0D8902-C347-75F7-77D7-4806BEE38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901700"/>
            <a:ext cx="2281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Cable tunnel Layer 3</a:t>
            </a:r>
            <a:endParaRPr lang="it-IT" altLang="en-IT"/>
          </a:p>
        </p:txBody>
      </p:sp>
      <p:sp>
        <p:nvSpPr>
          <p:cNvPr id="20492" name="CasellaDiTesto 33">
            <a:extLst>
              <a:ext uri="{FF2B5EF4-FFF2-40B4-BE49-F238E27FC236}">
                <a16:creationId xmlns:a16="http://schemas.microsoft.com/office/drawing/2014/main" id="{B636AFE5-8790-10B1-8C92-9EFD75612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265588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Peek Insert 1</a:t>
            </a:r>
            <a:endParaRPr lang="it-IT" altLang="en-IT"/>
          </a:p>
        </p:txBody>
      </p:sp>
      <p:sp>
        <p:nvSpPr>
          <p:cNvPr id="20493" name="CasellaDiTesto 35">
            <a:extLst>
              <a:ext uri="{FF2B5EF4-FFF2-40B4-BE49-F238E27FC236}">
                <a16:creationId xmlns:a16="http://schemas.microsoft.com/office/drawing/2014/main" id="{D66A4583-4D30-3EB8-3B32-52B3464A3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3230563"/>
            <a:ext cx="161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Peek Insert 2</a:t>
            </a:r>
            <a:endParaRPr lang="it-IT" altLang="en-IT"/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006148B8-767B-43DF-2738-D78E463B6749}"/>
              </a:ext>
            </a:extLst>
          </p:cNvPr>
          <p:cNvCxnSpPr>
            <a:cxnSpLocks/>
          </p:cNvCxnSpPr>
          <p:nvPr/>
        </p:nvCxnSpPr>
        <p:spPr>
          <a:xfrm>
            <a:off x="3121025" y="2855913"/>
            <a:ext cx="3397250" cy="906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6122BDA5-2968-F3D4-2C1A-34FFECDBD6AD}"/>
              </a:ext>
            </a:extLst>
          </p:cNvPr>
          <p:cNvCxnSpPr>
            <a:cxnSpLocks/>
          </p:cNvCxnSpPr>
          <p:nvPr/>
        </p:nvCxnSpPr>
        <p:spPr>
          <a:xfrm>
            <a:off x="3121025" y="3429000"/>
            <a:ext cx="2281238" cy="5349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2" name="Titolo 1">
            <a:extLst>
              <a:ext uri="{FF2B5EF4-FFF2-40B4-BE49-F238E27FC236}">
                <a16:creationId xmlns:a16="http://schemas.microsoft.com/office/drawing/2014/main" id="{5458ACA2-EEBA-4D0E-9883-8ED6D3561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138" y="5661248"/>
            <a:ext cx="2909888" cy="818927"/>
          </a:xfrm>
        </p:spPr>
        <p:txBody>
          <a:bodyPr/>
          <a:lstStyle/>
          <a:p>
            <a:r>
              <a:rPr lang="en-US" altLang="en-IT" sz="3200" dirty="0"/>
              <a:t>View from </a:t>
            </a:r>
            <a:r>
              <a:rPr lang="en-US" altLang="en-IT" sz="3200" dirty="0" err="1"/>
              <a:t>Lumical</a:t>
            </a:r>
            <a:endParaRPr lang="it-IT" altLang="en-IT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Immagine 9">
            <a:extLst>
              <a:ext uri="{FF2B5EF4-FFF2-40B4-BE49-F238E27FC236}">
                <a16:creationId xmlns:a16="http://schemas.microsoft.com/office/drawing/2014/main" id="{4E6FE7CA-06AF-A980-32E0-612CE6B2C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8" t="14915" r="5759" b="8047"/>
          <a:stretch>
            <a:fillRect/>
          </a:stretch>
        </p:blipFill>
        <p:spPr bwMode="auto">
          <a:xfrm>
            <a:off x="2049463" y="528638"/>
            <a:ext cx="9051925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asellaDiTesto 10">
            <a:extLst>
              <a:ext uri="{FF2B5EF4-FFF2-40B4-BE49-F238E27FC236}">
                <a16:creationId xmlns:a16="http://schemas.microsoft.com/office/drawing/2014/main" id="{EEDC1051-FA11-58B1-D5DF-F285B5253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625475"/>
            <a:ext cx="2281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Cable tunnel Layer 3</a:t>
            </a:r>
            <a:endParaRPr lang="it-IT" altLang="en-IT"/>
          </a:p>
        </p:txBody>
      </p:sp>
      <p:sp>
        <p:nvSpPr>
          <p:cNvPr id="21509" name="CasellaDiTesto 11">
            <a:extLst>
              <a:ext uri="{FF2B5EF4-FFF2-40B4-BE49-F238E27FC236}">
                <a16:creationId xmlns:a16="http://schemas.microsoft.com/office/drawing/2014/main" id="{C374FF7C-9440-0F10-8EAE-406E479E7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25" y="1041400"/>
            <a:ext cx="1395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Cable tunnel Layer 2</a:t>
            </a:r>
            <a:endParaRPr lang="it-IT" altLang="en-IT"/>
          </a:p>
        </p:txBody>
      </p:sp>
      <p:sp>
        <p:nvSpPr>
          <p:cNvPr id="21510" name="CasellaDiTesto 12">
            <a:extLst>
              <a:ext uri="{FF2B5EF4-FFF2-40B4-BE49-F238E27FC236}">
                <a16:creationId xmlns:a16="http://schemas.microsoft.com/office/drawing/2014/main" id="{A991F80C-F2E0-3187-A73E-482F60314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2581275"/>
            <a:ext cx="168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Peek Insert 1</a:t>
            </a:r>
            <a:endParaRPr lang="it-IT" altLang="en-IT"/>
          </a:p>
        </p:txBody>
      </p:sp>
      <p:sp>
        <p:nvSpPr>
          <p:cNvPr id="21511" name="CasellaDiTesto 13">
            <a:extLst>
              <a:ext uri="{FF2B5EF4-FFF2-40B4-BE49-F238E27FC236}">
                <a16:creationId xmlns:a16="http://schemas.microsoft.com/office/drawing/2014/main" id="{E7DC2252-B2E7-2C4E-7C46-8A503EE8F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4930775"/>
            <a:ext cx="1612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Peek Insert 2</a:t>
            </a:r>
            <a:endParaRPr lang="it-IT" altLang="en-IT"/>
          </a:p>
        </p:txBody>
      </p:sp>
      <p:sp>
        <p:nvSpPr>
          <p:cNvPr id="21512" name="CasellaDiTesto 14">
            <a:extLst>
              <a:ext uri="{FF2B5EF4-FFF2-40B4-BE49-F238E27FC236}">
                <a16:creationId xmlns:a16="http://schemas.microsoft.com/office/drawing/2014/main" id="{D53CD3C8-975A-5F68-D8F8-996F93A2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325" y="1408113"/>
            <a:ext cx="212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Air cooling Layer 2-1</a:t>
            </a:r>
            <a:endParaRPr lang="it-IT" altLang="en-IT"/>
          </a:p>
        </p:txBody>
      </p:sp>
      <p:sp>
        <p:nvSpPr>
          <p:cNvPr id="21513" name="CasellaDiTesto 15">
            <a:extLst>
              <a:ext uri="{FF2B5EF4-FFF2-40B4-BE49-F238E27FC236}">
                <a16:creationId xmlns:a16="http://schemas.microsoft.com/office/drawing/2014/main" id="{8E68084E-B03A-9102-D71A-85861EFED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0" y="703263"/>
            <a:ext cx="2363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Air cooling Layer 3</a:t>
            </a:r>
            <a:endParaRPr lang="it-IT" altLang="en-IT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46AAAD6-9CD2-5AA3-C1E4-8390797D6DA9}"/>
              </a:ext>
            </a:extLst>
          </p:cNvPr>
          <p:cNvCxnSpPr>
            <a:cxnSpLocks/>
          </p:cNvCxnSpPr>
          <p:nvPr/>
        </p:nvCxnSpPr>
        <p:spPr>
          <a:xfrm flipV="1">
            <a:off x="3414713" y="4187825"/>
            <a:ext cx="2097087" cy="9271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E54CACF-2CD0-3C04-AD7B-14F9EB59FDFD}"/>
              </a:ext>
            </a:extLst>
          </p:cNvPr>
          <p:cNvCxnSpPr>
            <a:cxnSpLocks/>
          </p:cNvCxnSpPr>
          <p:nvPr/>
        </p:nvCxnSpPr>
        <p:spPr>
          <a:xfrm>
            <a:off x="3368675" y="2797175"/>
            <a:ext cx="1568450" cy="10652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DC21A7E-0D71-A79C-EE62-8FC751BFF769}"/>
              </a:ext>
            </a:extLst>
          </p:cNvPr>
          <p:cNvCxnSpPr>
            <a:cxnSpLocks/>
          </p:cNvCxnSpPr>
          <p:nvPr/>
        </p:nvCxnSpPr>
        <p:spPr>
          <a:xfrm>
            <a:off x="4090988" y="887413"/>
            <a:ext cx="1604962" cy="8080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EE4D6673-51A8-96DC-7E6B-4EE28094DB65}"/>
              </a:ext>
            </a:extLst>
          </p:cNvPr>
          <p:cNvCxnSpPr>
            <a:cxnSpLocks/>
          </p:cNvCxnSpPr>
          <p:nvPr/>
        </p:nvCxnSpPr>
        <p:spPr>
          <a:xfrm>
            <a:off x="3043238" y="1481138"/>
            <a:ext cx="2801937" cy="1117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609BA908-6C69-AA4E-0222-E01116C705E1}"/>
              </a:ext>
            </a:extLst>
          </p:cNvPr>
          <p:cNvCxnSpPr>
            <a:cxnSpLocks/>
          </p:cNvCxnSpPr>
          <p:nvPr/>
        </p:nvCxnSpPr>
        <p:spPr>
          <a:xfrm>
            <a:off x="2938463" y="2224088"/>
            <a:ext cx="2698750" cy="903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29A8D300-D8BE-AB40-8A26-01244725CC24}"/>
              </a:ext>
            </a:extLst>
          </p:cNvPr>
          <p:cNvCxnSpPr>
            <a:cxnSpLocks/>
            <a:stCxn id="21513" idx="1"/>
          </p:cNvCxnSpPr>
          <p:nvPr/>
        </p:nvCxnSpPr>
        <p:spPr>
          <a:xfrm flipH="1">
            <a:off x="7461250" y="887413"/>
            <a:ext cx="825500" cy="455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152C5F8-66B7-AC36-5EA0-417E25E72A34}"/>
              </a:ext>
            </a:extLst>
          </p:cNvPr>
          <p:cNvCxnSpPr>
            <a:cxnSpLocks/>
          </p:cNvCxnSpPr>
          <p:nvPr/>
        </p:nvCxnSpPr>
        <p:spPr>
          <a:xfrm flipH="1">
            <a:off x="6632575" y="1600200"/>
            <a:ext cx="2444750" cy="10318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1" name="CasellaDiTesto 33">
            <a:extLst>
              <a:ext uri="{FF2B5EF4-FFF2-40B4-BE49-F238E27FC236}">
                <a16:creationId xmlns:a16="http://schemas.microsoft.com/office/drawing/2014/main" id="{CB066863-3027-D2AC-8579-D83B2F0E3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063" y="5710238"/>
            <a:ext cx="2128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Air cooling Layer 1</a:t>
            </a:r>
            <a:endParaRPr lang="it-IT" altLang="en-IT"/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D3326720-0187-4802-2AD3-98B057D42261}"/>
              </a:ext>
            </a:extLst>
          </p:cNvPr>
          <p:cNvCxnSpPr>
            <a:cxnSpLocks/>
            <a:stCxn id="21521" idx="1"/>
          </p:cNvCxnSpPr>
          <p:nvPr/>
        </p:nvCxnSpPr>
        <p:spPr>
          <a:xfrm flipH="1" flipV="1">
            <a:off x="6365875" y="4648200"/>
            <a:ext cx="2897188" cy="1246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3" name="CasellaDiTesto 37">
            <a:extLst>
              <a:ext uri="{FF2B5EF4-FFF2-40B4-BE49-F238E27FC236}">
                <a16:creationId xmlns:a16="http://schemas.microsoft.com/office/drawing/2014/main" id="{A685CE6F-52F6-FC24-1EA4-2911A439B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1763713"/>
            <a:ext cx="1397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Cable tunnel Layer 1</a:t>
            </a:r>
            <a:endParaRPr lang="it-IT" altLang="en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A06846E-6F4A-3821-0607-95898819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3" y="5114925"/>
            <a:ext cx="2492375" cy="271570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View from Interaction Point</a:t>
            </a:r>
            <a:endParaRPr lang="it-IT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Segnaposto contenuto 4">
            <a:extLst>
              <a:ext uri="{FF2B5EF4-FFF2-40B4-BE49-F238E27FC236}">
                <a16:creationId xmlns:a16="http://schemas.microsoft.com/office/drawing/2014/main" id="{67A0084C-2242-27B5-1A32-B54F287D6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7" t="18080" r="812" b="9467"/>
          <a:stretch>
            <a:fillRect/>
          </a:stretch>
        </p:blipFill>
        <p:spPr>
          <a:xfrm>
            <a:off x="52388" y="762000"/>
            <a:ext cx="12087225" cy="5675313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6" name="CasellaDiTesto 5">
            <a:extLst>
              <a:ext uri="{FF2B5EF4-FFF2-40B4-BE49-F238E27FC236}">
                <a16:creationId xmlns:a16="http://schemas.microsoft.com/office/drawing/2014/main" id="{1142C1A5-AF8F-9624-6393-62487A86F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2262188"/>
            <a:ext cx="4054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Cone exit cable layer3-Cooling in layer3 </a:t>
            </a:r>
            <a:endParaRPr lang="it-IT" altLang="en-IT"/>
          </a:p>
        </p:txBody>
      </p:sp>
      <p:sp>
        <p:nvSpPr>
          <p:cNvPr id="13317" name="CasellaDiTesto 7">
            <a:extLst>
              <a:ext uri="{FF2B5EF4-FFF2-40B4-BE49-F238E27FC236}">
                <a16:creationId xmlns:a16="http://schemas.microsoft.com/office/drawing/2014/main" id="{26ABCA8C-CD8C-0545-5188-D9F344BE0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313" y="5375275"/>
            <a:ext cx="610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Cone exit cable layer2-1-Cooling in layer 2-1 </a:t>
            </a:r>
            <a:endParaRPr lang="it-IT" altLang="en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917B7A2-70D5-508A-0602-F0C3D9F2B79C}"/>
              </a:ext>
            </a:extLst>
          </p:cNvPr>
          <p:cNvCxnSpPr>
            <a:cxnSpLocks/>
          </p:cNvCxnSpPr>
          <p:nvPr/>
        </p:nvCxnSpPr>
        <p:spPr>
          <a:xfrm flipH="1">
            <a:off x="939800" y="2632075"/>
            <a:ext cx="661988" cy="11509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A0F97C2-C1A8-5495-D55D-377773BBAAAF}"/>
              </a:ext>
            </a:extLst>
          </p:cNvPr>
          <p:cNvCxnSpPr>
            <a:cxnSpLocks/>
            <a:stCxn id="13317" idx="1"/>
          </p:cNvCxnSpPr>
          <p:nvPr/>
        </p:nvCxnSpPr>
        <p:spPr>
          <a:xfrm flipH="1" flipV="1">
            <a:off x="1384300" y="4906963"/>
            <a:ext cx="862013" cy="652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0" name="CasellaDiTesto 14">
            <a:extLst>
              <a:ext uri="{FF2B5EF4-FFF2-40B4-BE49-F238E27FC236}">
                <a16:creationId xmlns:a16="http://schemas.microsoft.com/office/drawing/2014/main" id="{D3FB983D-3D70-B975-00D8-82D11D561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2465388"/>
            <a:ext cx="59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VTX</a:t>
            </a:r>
            <a:endParaRPr lang="it-IT" altLang="en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446536D-CD05-C30A-E121-AB7A7398DB3E}"/>
              </a:ext>
            </a:extLst>
          </p:cNvPr>
          <p:cNvCxnSpPr>
            <a:cxnSpLocks/>
            <a:stCxn id="13320" idx="2"/>
          </p:cNvCxnSpPr>
          <p:nvPr/>
        </p:nvCxnSpPr>
        <p:spPr>
          <a:xfrm>
            <a:off x="5716588" y="2835275"/>
            <a:ext cx="214312" cy="4667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2" name="CasellaDiTesto 19">
            <a:extLst>
              <a:ext uri="{FF2B5EF4-FFF2-40B4-BE49-F238E27FC236}">
                <a16:creationId xmlns:a16="http://schemas.microsoft.com/office/drawing/2014/main" id="{C6A093A0-9AFF-4850-7C7D-A5AB02F38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993775"/>
            <a:ext cx="4054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Cone exit cable layer3-Cooling out layer3 </a:t>
            </a:r>
            <a:endParaRPr lang="it-IT" altLang="en-IT"/>
          </a:p>
        </p:txBody>
      </p:sp>
      <p:sp>
        <p:nvSpPr>
          <p:cNvPr id="13323" name="CasellaDiTesto 20">
            <a:extLst>
              <a:ext uri="{FF2B5EF4-FFF2-40B4-BE49-F238E27FC236}">
                <a16:creationId xmlns:a16="http://schemas.microsoft.com/office/drawing/2014/main" id="{4A8040B5-93E4-5902-A15A-1EF714E88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3814763"/>
            <a:ext cx="443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Cone exit cable layer2-1-Cooling out layer 2-1 </a:t>
            </a:r>
            <a:endParaRPr lang="it-IT" altLang="en-IT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63BED236-7DAF-8EE6-DC1C-ABBA9610DBFE}"/>
              </a:ext>
            </a:extLst>
          </p:cNvPr>
          <p:cNvCxnSpPr/>
          <p:nvPr/>
        </p:nvCxnSpPr>
        <p:spPr>
          <a:xfrm>
            <a:off x="7605713" y="1362075"/>
            <a:ext cx="9144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C202E4A-7957-930A-3460-0D8E6947992A}"/>
              </a:ext>
            </a:extLst>
          </p:cNvPr>
          <p:cNvCxnSpPr>
            <a:cxnSpLocks/>
          </p:cNvCxnSpPr>
          <p:nvPr/>
        </p:nvCxnSpPr>
        <p:spPr>
          <a:xfrm flipV="1">
            <a:off x="9494838" y="3302000"/>
            <a:ext cx="538162" cy="6016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AEE60437-FA93-A1E9-D12A-22E9C34F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887572"/>
            <a:ext cx="6105525" cy="47450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Cones for Cooling Inner Vertex and exit cables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>
            <a:extLst>
              <a:ext uri="{FF2B5EF4-FFF2-40B4-BE49-F238E27FC236}">
                <a16:creationId xmlns:a16="http://schemas.microsoft.com/office/drawing/2014/main" id="{EE4211B2-25AC-8349-8F03-ACDDAC777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6450" y="620688"/>
            <a:ext cx="10515600" cy="777875"/>
          </a:xfrm>
        </p:spPr>
        <p:txBody>
          <a:bodyPr/>
          <a:lstStyle/>
          <a:p>
            <a:pPr algn="ctr"/>
            <a:r>
              <a:rPr lang="en-US" altLang="en-IT" dirty="0"/>
              <a:t>Cones of air cooling and Cables Distribution</a:t>
            </a:r>
            <a:endParaRPr lang="it-IT" altLang="en-IT" dirty="0"/>
          </a:p>
        </p:txBody>
      </p:sp>
      <p:pic>
        <p:nvPicPr>
          <p:cNvPr id="14339" name="Immagine 17">
            <a:extLst>
              <a:ext uri="{FF2B5EF4-FFF2-40B4-BE49-F238E27FC236}">
                <a16:creationId xmlns:a16="http://schemas.microsoft.com/office/drawing/2014/main" id="{60C19E00-F6FA-5C0E-91EE-62413D64E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6" t="14377" r="6876" b="10471"/>
          <a:stretch>
            <a:fillRect/>
          </a:stretch>
        </p:blipFill>
        <p:spPr bwMode="auto">
          <a:xfrm>
            <a:off x="6064250" y="1258888"/>
            <a:ext cx="6164263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magine 22">
            <a:extLst>
              <a:ext uri="{FF2B5EF4-FFF2-40B4-BE49-F238E27FC236}">
                <a16:creationId xmlns:a16="http://schemas.microsoft.com/office/drawing/2014/main" id="{163960D0-429F-53FE-E67C-642B4D84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2" t="16286" r="6876" b="10065"/>
          <a:stretch>
            <a:fillRect/>
          </a:stretch>
        </p:blipFill>
        <p:spPr bwMode="auto">
          <a:xfrm>
            <a:off x="87313" y="1258888"/>
            <a:ext cx="608806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B27E7C-BF4D-3606-7BA8-51809387C6CC}"/>
              </a:ext>
            </a:extLst>
          </p:cNvPr>
          <p:cNvGrpSpPr/>
          <p:nvPr/>
        </p:nvGrpSpPr>
        <p:grpSpPr>
          <a:xfrm>
            <a:off x="335360" y="476672"/>
            <a:ext cx="9174163" cy="6227762"/>
            <a:chOff x="1454150" y="604838"/>
            <a:chExt cx="9174163" cy="6227762"/>
          </a:xfrm>
        </p:grpSpPr>
        <p:pic>
          <p:nvPicPr>
            <p:cNvPr id="17410" name="Immagine 32">
              <a:extLst>
                <a:ext uri="{FF2B5EF4-FFF2-40B4-BE49-F238E27FC236}">
                  <a16:creationId xmlns:a16="http://schemas.microsoft.com/office/drawing/2014/main" id="{1D0056F7-D488-7A94-7D14-E2F84BFEA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43" t="14255" r="6857" b="9047"/>
            <a:stretch>
              <a:fillRect/>
            </a:stretch>
          </p:blipFill>
          <p:spPr bwMode="auto">
            <a:xfrm>
              <a:off x="1454150" y="604838"/>
              <a:ext cx="8804275" cy="622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C6940647-B474-680A-07BE-4864044A21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7113" y="2809875"/>
              <a:ext cx="0" cy="406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187AEA5C-2673-7ECF-5335-D0912F3A06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9250" y="2782888"/>
              <a:ext cx="0" cy="4667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14" name="CasellaDiTesto 13">
              <a:extLst>
                <a:ext uri="{FF2B5EF4-FFF2-40B4-BE49-F238E27FC236}">
                  <a16:creationId xmlns:a16="http://schemas.microsoft.com/office/drawing/2014/main" id="{0E20F3CD-7D1B-B283-722E-087DE78CF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8388" y="2725738"/>
              <a:ext cx="1317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Cables Out</a:t>
              </a:r>
              <a:endParaRPr lang="it-IT" altLang="en-IT"/>
            </a:p>
          </p:txBody>
        </p:sp>
        <p:sp>
          <p:nvSpPr>
            <p:cNvPr id="17415" name="CasellaDiTesto 14">
              <a:extLst>
                <a:ext uri="{FF2B5EF4-FFF2-40B4-BE49-F238E27FC236}">
                  <a16:creationId xmlns:a16="http://schemas.microsoft.com/office/drawing/2014/main" id="{771B18B1-0113-56B1-AE74-B5C54EBB0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400" y="2571750"/>
              <a:ext cx="13096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Cables Out</a:t>
              </a:r>
              <a:endParaRPr lang="it-IT" altLang="en-IT"/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26AB20C8-772C-EF29-0C1C-C077CA3F7964}"/>
                </a:ext>
              </a:extLst>
            </p:cNvPr>
            <p:cNvCxnSpPr>
              <a:cxnSpLocks/>
            </p:cNvCxnSpPr>
            <p:nvPr/>
          </p:nvCxnSpPr>
          <p:spPr>
            <a:xfrm>
              <a:off x="3656013" y="2820988"/>
              <a:ext cx="0" cy="39528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17" name="CasellaDiTesto 19">
              <a:extLst>
                <a:ext uri="{FF2B5EF4-FFF2-40B4-BE49-F238E27FC236}">
                  <a16:creationId xmlns:a16="http://schemas.microsoft.com/office/drawing/2014/main" id="{5CFC4BDA-F454-2769-AB28-5C11A39F4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6013" y="2725738"/>
              <a:ext cx="13096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Cooling In</a:t>
              </a:r>
              <a:endParaRPr lang="it-IT" altLang="en-IT"/>
            </a:p>
          </p:txBody>
        </p:sp>
        <p:sp>
          <p:nvSpPr>
            <p:cNvPr id="17418" name="CasellaDiTesto 20">
              <a:extLst>
                <a:ext uri="{FF2B5EF4-FFF2-40B4-BE49-F238E27FC236}">
                  <a16:creationId xmlns:a16="http://schemas.microsoft.com/office/drawing/2014/main" id="{C80E861C-8E9F-9894-3DC6-BE0E0F113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8625" y="2571750"/>
              <a:ext cx="13096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Cooling Out</a:t>
              </a:r>
              <a:endParaRPr lang="it-IT" altLang="en-IT"/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4AF72195-C467-AA86-A593-FDE9C8DE44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6088" y="2755900"/>
              <a:ext cx="0" cy="49371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58F3F0-D111-CCC8-1A1D-07D0B4C9658A}"/>
              </a:ext>
            </a:extLst>
          </p:cNvPr>
          <p:cNvGrpSpPr>
            <a:grpSpLocks noChangeAspect="1"/>
          </p:cNvGrpSpPr>
          <p:nvPr/>
        </p:nvGrpSpPr>
        <p:grpSpPr>
          <a:xfrm>
            <a:off x="-6896" y="2708920"/>
            <a:ext cx="12152245" cy="4149080"/>
            <a:chOff x="-852488" y="1846263"/>
            <a:chExt cx="14231938" cy="4859139"/>
          </a:xfrm>
        </p:grpSpPr>
        <p:pic>
          <p:nvPicPr>
            <p:cNvPr id="18435" name="Immagine 4">
              <a:extLst>
                <a:ext uri="{FF2B5EF4-FFF2-40B4-BE49-F238E27FC236}">
                  <a16:creationId xmlns:a16="http://schemas.microsoft.com/office/drawing/2014/main" id="{B583A992-811D-06F6-7868-A8AFB5BC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18" t="17619" r="6876" b="54285"/>
            <a:stretch>
              <a:fillRect/>
            </a:stretch>
          </p:blipFill>
          <p:spPr bwMode="auto">
            <a:xfrm>
              <a:off x="53975" y="1846263"/>
              <a:ext cx="12222163" cy="362902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7B27060F-8108-0ECB-48AC-9C0FD65F2AED}"/>
                </a:ext>
              </a:extLst>
            </p:cNvPr>
            <p:cNvCxnSpPr>
              <a:cxnSpLocks/>
            </p:cNvCxnSpPr>
            <p:nvPr/>
          </p:nvCxnSpPr>
          <p:spPr>
            <a:xfrm>
              <a:off x="-77788" y="2671763"/>
              <a:ext cx="1835151" cy="21272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8D374192-343C-951D-1E10-10588E1F905E}"/>
                </a:ext>
              </a:extLst>
            </p:cNvPr>
            <p:cNvCxnSpPr>
              <a:cxnSpLocks/>
            </p:cNvCxnSpPr>
            <p:nvPr/>
          </p:nvCxnSpPr>
          <p:spPr>
            <a:xfrm>
              <a:off x="1139825" y="3181350"/>
              <a:ext cx="3092450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E55FD914-DF28-2B0A-E36D-A06CB2E840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7338" y="3255963"/>
              <a:ext cx="3467100" cy="3651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39" name="CasellaDiTesto 34">
              <a:extLst>
                <a:ext uri="{FF2B5EF4-FFF2-40B4-BE49-F238E27FC236}">
                  <a16:creationId xmlns:a16="http://schemas.microsoft.com/office/drawing/2014/main" id="{8807AD72-665B-871B-CFC5-016372105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38" y="1933575"/>
              <a:ext cx="2646363" cy="43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Cooling in layer 3</a:t>
              </a:r>
              <a:endParaRPr lang="it-IT" altLang="en-IT" dirty="0"/>
            </a:p>
          </p:txBody>
        </p:sp>
        <p:sp>
          <p:nvSpPr>
            <p:cNvPr id="18440" name="CasellaDiTesto 38">
              <a:extLst>
                <a:ext uri="{FF2B5EF4-FFF2-40B4-BE49-F238E27FC236}">
                  <a16:creationId xmlns:a16="http://schemas.microsoft.com/office/drawing/2014/main" id="{B23B2695-DE24-5620-32D0-49C3FF7009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050" y="2255838"/>
              <a:ext cx="20510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Cooling in layer 2-1</a:t>
              </a:r>
              <a:endParaRPr lang="it-IT" altLang="en-IT"/>
            </a:p>
          </p:txBody>
        </p: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F0770FDE-B4C1-0258-C91D-27ADC44D9328}"/>
                </a:ext>
              </a:extLst>
            </p:cNvPr>
            <p:cNvCxnSpPr>
              <a:cxnSpLocks/>
            </p:cNvCxnSpPr>
            <p:nvPr/>
          </p:nvCxnSpPr>
          <p:spPr>
            <a:xfrm>
              <a:off x="3463925" y="2516188"/>
              <a:ext cx="414338" cy="6651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23D39D74-2558-30A8-EC72-DC6363738B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013" y="2257425"/>
              <a:ext cx="223837" cy="5191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396179FB-CC29-5121-6934-F92EE1F55559}"/>
                </a:ext>
              </a:extLst>
            </p:cNvPr>
            <p:cNvCxnSpPr>
              <a:cxnSpLocks/>
            </p:cNvCxnSpPr>
            <p:nvPr/>
          </p:nvCxnSpPr>
          <p:spPr>
            <a:xfrm>
              <a:off x="-492125" y="2541588"/>
              <a:ext cx="304800" cy="1746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>
              <a:extLst>
                <a:ext uri="{FF2B5EF4-FFF2-40B4-BE49-F238E27FC236}">
                  <a16:creationId xmlns:a16="http://schemas.microsoft.com/office/drawing/2014/main" id="{19D46BFA-A365-999B-5675-CA43B899EFB7}"/>
                </a:ext>
              </a:extLst>
            </p:cNvPr>
            <p:cNvCxnSpPr/>
            <p:nvPr/>
          </p:nvCxnSpPr>
          <p:spPr>
            <a:xfrm flipH="1">
              <a:off x="3121025" y="3044825"/>
              <a:ext cx="10477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9523369C-C1D5-FAED-07AA-99BECC6B97F6}"/>
                </a:ext>
              </a:extLst>
            </p:cNvPr>
            <p:cNvCxnSpPr/>
            <p:nvPr/>
          </p:nvCxnSpPr>
          <p:spPr>
            <a:xfrm flipV="1">
              <a:off x="3121025" y="2978150"/>
              <a:ext cx="0" cy="920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20CB0484-E095-6106-6369-C2542031A0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87325" y="2898775"/>
              <a:ext cx="862013" cy="1365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31554E1C-5DDC-02E3-66EB-1C8F7B0BCDD2}"/>
                </a:ext>
              </a:extLst>
            </p:cNvPr>
            <p:cNvCxnSpPr>
              <a:cxnSpLocks/>
            </p:cNvCxnSpPr>
            <p:nvPr/>
          </p:nvCxnSpPr>
          <p:spPr>
            <a:xfrm>
              <a:off x="688975" y="3044825"/>
              <a:ext cx="249078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48" name="CasellaDiTesto 67">
              <a:extLst>
                <a:ext uri="{FF2B5EF4-FFF2-40B4-BE49-F238E27FC236}">
                  <a16:creationId xmlns:a16="http://schemas.microsoft.com/office/drawing/2014/main" id="{2979C37E-5416-E02E-86A9-BD402C706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52488" y="2209800"/>
              <a:ext cx="2765426" cy="43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Cables out layer 3</a:t>
              </a:r>
              <a:endParaRPr lang="it-IT" altLang="en-IT" dirty="0"/>
            </a:p>
          </p:txBody>
        </p:sp>
        <p:sp>
          <p:nvSpPr>
            <p:cNvPr id="18449" name="CasellaDiTesto 68">
              <a:extLst>
                <a:ext uri="{FF2B5EF4-FFF2-40B4-BE49-F238E27FC236}">
                  <a16:creationId xmlns:a16="http://schemas.microsoft.com/office/drawing/2014/main" id="{98D72F32-93E9-4122-D2F5-D4839D777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175" y="4638675"/>
              <a:ext cx="24907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Cables out layer 2-1</a:t>
              </a:r>
              <a:endParaRPr lang="it-IT" altLang="en-IT"/>
            </a:p>
          </p:txBody>
        </p:sp>
        <p:cxnSp>
          <p:nvCxnSpPr>
            <p:cNvPr id="71" name="Connettore 2 70">
              <a:extLst>
                <a:ext uri="{FF2B5EF4-FFF2-40B4-BE49-F238E27FC236}">
                  <a16:creationId xmlns:a16="http://schemas.microsoft.com/office/drawing/2014/main" id="{38F52811-1DCF-F49F-1BD2-A108C060C5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92238" y="3078163"/>
              <a:ext cx="596900" cy="17462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2 72">
              <a:extLst>
                <a:ext uri="{FF2B5EF4-FFF2-40B4-BE49-F238E27FC236}">
                  <a16:creationId xmlns:a16="http://schemas.microsoft.com/office/drawing/2014/main" id="{CBF041E8-D272-33B9-EC3B-6893E78A72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80975" y="2716213"/>
              <a:ext cx="2197100" cy="2841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2" name="CasellaDiTesto 78">
              <a:extLst>
                <a:ext uri="{FF2B5EF4-FFF2-40B4-BE49-F238E27FC236}">
                  <a16:creationId xmlns:a16="http://schemas.microsoft.com/office/drawing/2014/main" id="{80A745CF-C599-0BB1-98EC-2AC4E2EDE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6100" y="2017713"/>
              <a:ext cx="18303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1600"/>
                <a:t>Cooling out </a:t>
              </a:r>
              <a:r>
                <a:rPr lang="en-US" altLang="en-IT"/>
                <a:t>layer </a:t>
              </a:r>
              <a:r>
                <a:rPr lang="en-US" altLang="en-IT" sz="1600"/>
                <a:t>3</a:t>
              </a:r>
              <a:endParaRPr lang="it-IT" altLang="en-IT" sz="1600"/>
            </a:p>
          </p:txBody>
        </p:sp>
        <p:sp>
          <p:nvSpPr>
            <p:cNvPr id="18453" name="CasellaDiTesto 80">
              <a:extLst>
                <a:ext uri="{FF2B5EF4-FFF2-40B4-BE49-F238E27FC236}">
                  <a16:creationId xmlns:a16="http://schemas.microsoft.com/office/drawing/2014/main" id="{751D240C-4EED-5035-AAE3-7F94C5547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7550" y="2227263"/>
              <a:ext cx="23209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Cooling out layer 2-1</a:t>
              </a:r>
              <a:endParaRPr lang="it-IT" altLang="en-IT"/>
            </a:p>
          </p:txBody>
        </p:sp>
        <p:sp>
          <p:nvSpPr>
            <p:cNvPr id="18454" name="CasellaDiTesto 82">
              <a:extLst>
                <a:ext uri="{FF2B5EF4-FFF2-40B4-BE49-F238E27FC236}">
                  <a16:creationId xmlns:a16="http://schemas.microsoft.com/office/drawing/2014/main" id="{9C9B8E81-A7E4-2BA6-7F38-E1DAA0C42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0475" y="4433888"/>
              <a:ext cx="20304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Cables out layer 2-1</a:t>
              </a:r>
              <a:endParaRPr lang="it-IT" altLang="en-IT"/>
            </a:p>
          </p:txBody>
        </p:sp>
        <p:sp>
          <p:nvSpPr>
            <p:cNvPr id="18455" name="CasellaDiTesto 84">
              <a:extLst>
                <a:ext uri="{FF2B5EF4-FFF2-40B4-BE49-F238E27FC236}">
                  <a16:creationId xmlns:a16="http://schemas.microsoft.com/office/drawing/2014/main" id="{AA1A8BEA-F542-F3A1-A598-6E1387818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0275" y="1917700"/>
              <a:ext cx="22891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Cables out layer 3</a:t>
              </a:r>
              <a:endParaRPr lang="it-IT" altLang="en-IT"/>
            </a:p>
          </p:txBody>
        </p:sp>
        <p:cxnSp>
          <p:nvCxnSpPr>
            <p:cNvPr id="87" name="Connettore 2 86">
              <a:extLst>
                <a:ext uri="{FF2B5EF4-FFF2-40B4-BE49-F238E27FC236}">
                  <a16:creationId xmlns:a16="http://schemas.microsoft.com/office/drawing/2014/main" id="{D732FAEB-ADF3-0EE6-2874-40170EA313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53688" y="2339975"/>
              <a:ext cx="485775" cy="5000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2 88">
              <a:extLst>
                <a:ext uri="{FF2B5EF4-FFF2-40B4-BE49-F238E27FC236}">
                  <a16:creationId xmlns:a16="http://schemas.microsoft.com/office/drawing/2014/main" id="{5B0B4C47-FAB3-AE45-ADD6-E61B46B43EC9}"/>
                </a:ext>
              </a:extLst>
            </p:cNvPr>
            <p:cNvCxnSpPr>
              <a:cxnSpLocks/>
            </p:cNvCxnSpPr>
            <p:nvPr/>
          </p:nvCxnSpPr>
          <p:spPr>
            <a:xfrm>
              <a:off x="8950325" y="2557463"/>
              <a:ext cx="438150" cy="6985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2 94">
              <a:extLst>
                <a:ext uri="{FF2B5EF4-FFF2-40B4-BE49-F238E27FC236}">
                  <a16:creationId xmlns:a16="http://schemas.microsoft.com/office/drawing/2014/main" id="{47A0FE1A-5578-1A66-CA44-740051A005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15288" y="3197225"/>
              <a:ext cx="819150" cy="1295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2 97">
              <a:extLst>
                <a:ext uri="{FF2B5EF4-FFF2-40B4-BE49-F238E27FC236}">
                  <a16:creationId xmlns:a16="http://schemas.microsoft.com/office/drawing/2014/main" id="{57BCB9C3-CAAD-204B-39EF-2E9E99E08A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34863" y="2201863"/>
              <a:ext cx="101600" cy="5984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2 100">
              <a:extLst>
                <a:ext uri="{FF2B5EF4-FFF2-40B4-BE49-F238E27FC236}">
                  <a16:creationId xmlns:a16="http://schemas.microsoft.com/office/drawing/2014/main" id="{E33350D7-7859-DD16-60DD-7DD2B05A86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4313" y="2705100"/>
              <a:ext cx="1817687" cy="22066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2 116">
              <a:extLst>
                <a:ext uri="{FF2B5EF4-FFF2-40B4-BE49-F238E27FC236}">
                  <a16:creationId xmlns:a16="http://schemas.microsoft.com/office/drawing/2014/main" id="{61D1014C-7778-A915-DD4B-A2BFADE8B2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39463" y="2857500"/>
              <a:ext cx="1349375" cy="1968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2 121">
              <a:extLst>
                <a:ext uri="{FF2B5EF4-FFF2-40B4-BE49-F238E27FC236}">
                  <a16:creationId xmlns:a16="http://schemas.microsoft.com/office/drawing/2014/main" id="{1C5CBC89-9723-383E-9848-E31817982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95075" y="3011488"/>
              <a:ext cx="998538" cy="1571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diritto 132">
              <a:extLst>
                <a:ext uri="{FF2B5EF4-FFF2-40B4-BE49-F238E27FC236}">
                  <a16:creationId xmlns:a16="http://schemas.microsoft.com/office/drawing/2014/main" id="{016482EE-9155-EFD6-44B9-9151F77D09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1475" y="3049588"/>
              <a:ext cx="2947988" cy="79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diritto 153">
              <a:extLst>
                <a:ext uri="{FF2B5EF4-FFF2-40B4-BE49-F238E27FC236}">
                  <a16:creationId xmlns:a16="http://schemas.microsoft.com/office/drawing/2014/main" id="{1E916299-C2B0-6D43-88E5-6EF47C5EF7C1}"/>
                </a:ext>
              </a:extLst>
            </p:cNvPr>
            <p:cNvCxnSpPr>
              <a:cxnSpLocks/>
            </p:cNvCxnSpPr>
            <p:nvPr/>
          </p:nvCxnSpPr>
          <p:spPr>
            <a:xfrm>
              <a:off x="-34925" y="3363913"/>
              <a:ext cx="4203700" cy="7143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2 159">
              <a:extLst>
                <a:ext uri="{FF2B5EF4-FFF2-40B4-BE49-F238E27FC236}">
                  <a16:creationId xmlns:a16="http://schemas.microsoft.com/office/drawing/2014/main" id="{556B83F4-078D-ADCF-7CB2-36BAACE5D5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423863" y="3098800"/>
              <a:ext cx="396875" cy="100013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diritto 166">
              <a:extLst>
                <a:ext uri="{FF2B5EF4-FFF2-40B4-BE49-F238E27FC236}">
                  <a16:creationId xmlns:a16="http://schemas.microsoft.com/office/drawing/2014/main" id="{A025B017-8623-0337-8062-C43657C499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6513" y="3187700"/>
              <a:ext cx="0" cy="19526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diritto 174">
              <a:extLst>
                <a:ext uri="{FF2B5EF4-FFF2-40B4-BE49-F238E27FC236}">
                  <a16:creationId xmlns:a16="http://schemas.microsoft.com/office/drawing/2014/main" id="{050520BC-46CD-2DAC-7B89-338DE1791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7688" y="3408363"/>
              <a:ext cx="4024312" cy="30162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diritto 176">
              <a:extLst>
                <a:ext uri="{FF2B5EF4-FFF2-40B4-BE49-F238E27FC236}">
                  <a16:creationId xmlns:a16="http://schemas.microsoft.com/office/drawing/2014/main" id="{63DE7614-C2C5-A752-670C-590FD54D54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92000" y="3244850"/>
              <a:ext cx="0" cy="18097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2 181">
              <a:extLst>
                <a:ext uri="{FF2B5EF4-FFF2-40B4-BE49-F238E27FC236}">
                  <a16:creationId xmlns:a16="http://schemas.microsoft.com/office/drawing/2014/main" id="{5E797434-AFE6-9492-2791-3DD8C755B1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63425" y="3243263"/>
              <a:ext cx="312738" cy="3492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2 188">
              <a:extLst>
                <a:ext uri="{FF2B5EF4-FFF2-40B4-BE49-F238E27FC236}">
                  <a16:creationId xmlns:a16="http://schemas.microsoft.com/office/drawing/2014/main" id="{F2B51522-E1E4-C31E-784B-848FB4CF3A27}"/>
                </a:ext>
              </a:extLst>
            </p:cNvPr>
            <p:cNvCxnSpPr>
              <a:cxnSpLocks/>
            </p:cNvCxnSpPr>
            <p:nvPr/>
          </p:nvCxnSpPr>
          <p:spPr>
            <a:xfrm>
              <a:off x="-147638" y="3035300"/>
              <a:ext cx="1352551" cy="16192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2 240">
              <a:extLst>
                <a:ext uri="{FF2B5EF4-FFF2-40B4-BE49-F238E27FC236}">
                  <a16:creationId xmlns:a16="http://schemas.microsoft.com/office/drawing/2014/main" id="{BB15CF47-97A9-0994-F94E-681ED40EC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82363" y="3098800"/>
              <a:ext cx="1265237" cy="15875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ttore diritto 291">
              <a:extLst>
                <a:ext uri="{FF2B5EF4-FFF2-40B4-BE49-F238E27FC236}">
                  <a16:creationId xmlns:a16="http://schemas.microsoft.com/office/drawing/2014/main" id="{7CC76521-91BA-94FB-201E-4EFEB09F52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91475" y="3143250"/>
              <a:ext cx="3455988" cy="142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Connettore 2 299">
              <a:extLst>
                <a:ext uri="{FF2B5EF4-FFF2-40B4-BE49-F238E27FC236}">
                  <a16:creationId xmlns:a16="http://schemas.microsoft.com/office/drawing/2014/main" id="{2C0E68E3-047B-D19D-BA81-383D6EDE9576}"/>
                </a:ext>
              </a:extLst>
            </p:cNvPr>
            <p:cNvCxnSpPr/>
            <p:nvPr/>
          </p:nvCxnSpPr>
          <p:spPr>
            <a:xfrm>
              <a:off x="1622425" y="5889625"/>
              <a:ext cx="1757363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ttore 2 301">
              <a:extLst>
                <a:ext uri="{FF2B5EF4-FFF2-40B4-BE49-F238E27FC236}">
                  <a16:creationId xmlns:a16="http://schemas.microsoft.com/office/drawing/2014/main" id="{40ADBC8B-887D-C4E5-4437-84806327D5F5}"/>
                </a:ext>
              </a:extLst>
            </p:cNvPr>
            <p:cNvCxnSpPr/>
            <p:nvPr/>
          </p:nvCxnSpPr>
          <p:spPr>
            <a:xfrm>
              <a:off x="1628775" y="6238875"/>
              <a:ext cx="170180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ttore 2 303">
              <a:extLst>
                <a:ext uri="{FF2B5EF4-FFF2-40B4-BE49-F238E27FC236}">
                  <a16:creationId xmlns:a16="http://schemas.microsoft.com/office/drawing/2014/main" id="{752F43A8-31CD-AAE3-9E12-0521CDB3F6F3}"/>
                </a:ext>
              </a:extLst>
            </p:cNvPr>
            <p:cNvCxnSpPr>
              <a:cxnSpLocks/>
            </p:cNvCxnSpPr>
            <p:nvPr/>
          </p:nvCxnSpPr>
          <p:spPr>
            <a:xfrm>
              <a:off x="1622425" y="6581775"/>
              <a:ext cx="170338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76" name="CasellaDiTesto 307">
              <a:extLst>
                <a:ext uri="{FF2B5EF4-FFF2-40B4-BE49-F238E27FC236}">
                  <a16:creationId xmlns:a16="http://schemas.microsoft.com/office/drawing/2014/main" id="{0894AD3B-442E-471B-F2CC-54AA9622B2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4100" y="5672138"/>
              <a:ext cx="1498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1400" dirty="0"/>
                <a:t>Air Cooling</a:t>
              </a:r>
              <a:endParaRPr lang="it-IT" altLang="en-IT" sz="1400" dirty="0"/>
            </a:p>
          </p:txBody>
        </p:sp>
        <p:sp>
          <p:nvSpPr>
            <p:cNvPr id="18477" name="CasellaDiTesto 308">
              <a:extLst>
                <a:ext uri="{FF2B5EF4-FFF2-40B4-BE49-F238E27FC236}">
                  <a16:creationId xmlns:a16="http://schemas.microsoft.com/office/drawing/2014/main" id="{C4274B51-F8E2-E8CC-E3CC-6704764C2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4413" y="6069013"/>
              <a:ext cx="2318767" cy="360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1400" dirty="0"/>
                <a:t>Cooling pipe paraffin</a:t>
              </a:r>
              <a:endParaRPr lang="it-IT" altLang="en-IT" sz="1400" dirty="0"/>
            </a:p>
          </p:txBody>
        </p:sp>
        <p:sp>
          <p:nvSpPr>
            <p:cNvPr id="18478" name="CasellaDiTesto 309">
              <a:extLst>
                <a:ext uri="{FF2B5EF4-FFF2-40B4-BE49-F238E27FC236}">
                  <a16:creationId xmlns:a16="http://schemas.microsoft.com/office/drawing/2014/main" id="{2CCF9FC5-0D2E-BE62-1E4F-8AB5A7BFA9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2662" y="6397625"/>
              <a:ext cx="12366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1400" dirty="0"/>
                <a:t>Cables</a:t>
              </a:r>
              <a:endParaRPr lang="it-IT" altLang="en-IT" sz="1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E949470-F07B-2E1A-9429-BED41C330F2F}"/>
              </a:ext>
            </a:extLst>
          </p:cNvPr>
          <p:cNvSpPr txBox="1"/>
          <p:nvPr/>
        </p:nvSpPr>
        <p:spPr>
          <a:xfrm>
            <a:off x="1486881" y="1384282"/>
            <a:ext cx="8995861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/>
              <a:t>N</a:t>
            </a:r>
            <a:r>
              <a:rPr lang="en-IT" sz="3000" dirty="0"/>
              <a:t>eed to integrate also paraffin channels for the pipe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CB168A-F7A0-CE4A-B52A-0EAD940A57B7}"/>
              </a:ext>
            </a:extLst>
          </p:cNvPr>
          <p:cNvGrpSpPr/>
          <p:nvPr/>
        </p:nvGrpSpPr>
        <p:grpSpPr>
          <a:xfrm>
            <a:off x="0" y="703040"/>
            <a:ext cx="12026900" cy="5915025"/>
            <a:chOff x="0" y="703040"/>
            <a:chExt cx="12026900" cy="5915025"/>
          </a:xfrm>
        </p:grpSpPr>
        <p:pic>
          <p:nvPicPr>
            <p:cNvPr id="19459" name="Immagine 6">
              <a:extLst>
                <a:ext uri="{FF2B5EF4-FFF2-40B4-BE49-F238E27FC236}">
                  <a16:creationId xmlns:a16="http://schemas.microsoft.com/office/drawing/2014/main" id="{1ACC7223-9C17-C079-093E-C59D88020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1" t="16789" b="15199"/>
            <a:stretch>
              <a:fillRect/>
            </a:stretch>
          </p:blipFill>
          <p:spPr bwMode="auto">
            <a:xfrm>
              <a:off x="165100" y="1196752"/>
              <a:ext cx="11861800" cy="53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C179AA3D-77E7-F555-BAFE-E19A674BE8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9663" y="3314477"/>
              <a:ext cx="1020762" cy="5762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61" name="CasellaDiTesto 14">
              <a:extLst>
                <a:ext uri="{FF2B5EF4-FFF2-40B4-BE49-F238E27FC236}">
                  <a16:creationId xmlns:a16="http://schemas.microsoft.com/office/drawing/2014/main" id="{254A6835-8528-6DA3-119C-19DF461CB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513" y="3679602"/>
              <a:ext cx="12715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Peek ring 2</a:t>
              </a:r>
              <a:endParaRPr lang="it-IT" altLang="en-IT"/>
            </a:p>
          </p:txBody>
        </p:sp>
        <p:sp>
          <p:nvSpPr>
            <p:cNvPr id="19462" name="CasellaDiTesto 15">
              <a:extLst>
                <a:ext uri="{FF2B5EF4-FFF2-40B4-BE49-F238E27FC236}">
                  <a16:creationId xmlns:a16="http://schemas.microsoft.com/office/drawing/2014/main" id="{139DDC65-64EC-5E9B-026D-6D1201190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5213" y="3706590"/>
              <a:ext cx="12715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Peek ring 1</a:t>
              </a:r>
              <a:endParaRPr lang="it-IT" altLang="en-IT"/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E151C454-2C1C-91C4-7CFA-E306F8FA09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7100" y="3314477"/>
              <a:ext cx="700088" cy="5762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EC4D8718-4F81-D7C6-8317-F837E0C9F5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288" y="1968277"/>
              <a:ext cx="1709737" cy="179388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44C7C359-B2DA-1AA4-3E0E-F184AEA19488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5" y="1674590"/>
              <a:ext cx="1709738" cy="204787"/>
            </a:xfrm>
            <a:prstGeom prst="straightConnector1">
              <a:avLst/>
            </a:prstGeom>
            <a:ln w="1016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9C3AFB41-6E86-8442-E98C-2E547455A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25" y="2715990"/>
              <a:ext cx="7034213" cy="84137"/>
            </a:xfrm>
            <a:prstGeom prst="straightConnector1">
              <a:avLst/>
            </a:prstGeom>
            <a:ln w="1016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>
              <a:extLst>
                <a:ext uri="{FF2B5EF4-FFF2-40B4-BE49-F238E27FC236}">
                  <a16:creationId xmlns:a16="http://schemas.microsoft.com/office/drawing/2014/main" id="{2EF6BB20-3B66-A04D-257C-187525CA38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01740"/>
              <a:ext cx="6867525" cy="2540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4755477D-A24A-1C63-52D2-B0F51FC006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3250977"/>
              <a:ext cx="9264650" cy="38100"/>
            </a:xfrm>
            <a:prstGeom prst="straightConnector1">
              <a:avLst/>
            </a:prstGeom>
            <a:ln w="1016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F688D6AD-A34D-061D-41F5-1EA1A290AFB7}"/>
                </a:ext>
              </a:extLst>
            </p:cNvPr>
            <p:cNvCxnSpPr>
              <a:cxnSpLocks/>
            </p:cNvCxnSpPr>
            <p:nvPr/>
          </p:nvCxnSpPr>
          <p:spPr>
            <a:xfrm>
              <a:off x="6867525" y="2998565"/>
              <a:ext cx="325913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diritto 70">
              <a:extLst>
                <a:ext uri="{FF2B5EF4-FFF2-40B4-BE49-F238E27FC236}">
                  <a16:creationId xmlns:a16="http://schemas.microsoft.com/office/drawing/2014/main" id="{63138C77-DFC4-2557-E616-9C52E5E73E22}"/>
                </a:ext>
              </a:extLst>
            </p:cNvPr>
            <p:cNvCxnSpPr>
              <a:cxnSpLocks/>
            </p:cNvCxnSpPr>
            <p:nvPr/>
          </p:nvCxnSpPr>
          <p:spPr>
            <a:xfrm>
              <a:off x="7391400" y="3117627"/>
              <a:ext cx="2735263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diritto 76">
              <a:extLst>
                <a:ext uri="{FF2B5EF4-FFF2-40B4-BE49-F238E27FC236}">
                  <a16:creationId xmlns:a16="http://schemas.microsoft.com/office/drawing/2014/main" id="{F3CB5940-3038-4571-0C75-E7C8EC67B160}"/>
                </a:ext>
              </a:extLst>
            </p:cNvPr>
            <p:cNvCxnSpPr>
              <a:cxnSpLocks/>
            </p:cNvCxnSpPr>
            <p:nvPr/>
          </p:nvCxnSpPr>
          <p:spPr>
            <a:xfrm>
              <a:off x="6608763" y="3027140"/>
              <a:ext cx="782637" cy="90487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diritto 83">
              <a:extLst>
                <a:ext uri="{FF2B5EF4-FFF2-40B4-BE49-F238E27FC236}">
                  <a16:creationId xmlns:a16="http://schemas.microsoft.com/office/drawing/2014/main" id="{ABCA125B-49EE-276E-0BBC-234515E4C6DB}"/>
                </a:ext>
              </a:extLst>
            </p:cNvPr>
            <p:cNvCxnSpPr>
              <a:cxnSpLocks/>
            </p:cNvCxnSpPr>
            <p:nvPr/>
          </p:nvCxnSpPr>
          <p:spPr>
            <a:xfrm>
              <a:off x="6357938" y="2731865"/>
              <a:ext cx="638175" cy="161925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2 89">
              <a:extLst>
                <a:ext uri="{FF2B5EF4-FFF2-40B4-BE49-F238E27FC236}">
                  <a16:creationId xmlns:a16="http://schemas.microsoft.com/office/drawing/2014/main" id="{0962CC79-DA95-9FC7-2ABE-39FBEFE0DCA1}"/>
                </a:ext>
              </a:extLst>
            </p:cNvPr>
            <p:cNvCxnSpPr>
              <a:cxnSpLocks/>
            </p:cNvCxnSpPr>
            <p:nvPr/>
          </p:nvCxnSpPr>
          <p:spPr>
            <a:xfrm>
              <a:off x="6996113" y="2893790"/>
              <a:ext cx="3208337" cy="33337"/>
            </a:xfrm>
            <a:prstGeom prst="straightConnector1">
              <a:avLst/>
            </a:prstGeom>
            <a:ln w="1016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4" name="CasellaDiTesto 93">
              <a:extLst>
                <a:ext uri="{FF2B5EF4-FFF2-40B4-BE49-F238E27FC236}">
                  <a16:creationId xmlns:a16="http://schemas.microsoft.com/office/drawing/2014/main" id="{7DBCD54F-78E3-CA79-8901-86A2B2553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225" y="703040"/>
              <a:ext cx="18494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Cooling in Layer 3</a:t>
              </a:r>
              <a:endParaRPr lang="it-IT" altLang="en-IT"/>
            </a:p>
          </p:txBody>
        </p:sp>
        <p:sp>
          <p:nvSpPr>
            <p:cNvPr id="19475" name="CasellaDiTesto 94">
              <a:extLst>
                <a:ext uri="{FF2B5EF4-FFF2-40B4-BE49-F238E27FC236}">
                  <a16:creationId xmlns:a16="http://schemas.microsoft.com/office/drawing/2014/main" id="{ACBCFB50-B378-D7B2-6C67-E84470374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513" y="1107852"/>
              <a:ext cx="21510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Cables Out Layer 3</a:t>
              </a:r>
              <a:endParaRPr lang="it-IT" altLang="en-IT"/>
            </a:p>
          </p:txBody>
        </p:sp>
        <p:sp>
          <p:nvSpPr>
            <p:cNvPr id="19476" name="CasellaDiTesto 95">
              <a:extLst>
                <a:ext uri="{FF2B5EF4-FFF2-40B4-BE49-F238E27FC236}">
                  <a16:creationId xmlns:a16="http://schemas.microsoft.com/office/drawing/2014/main" id="{48AAD545-377C-FB9E-E3EE-05D0B65E9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7300" y="1099915"/>
              <a:ext cx="21097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Cooling in Layer 2-1</a:t>
              </a:r>
              <a:endParaRPr lang="it-IT" altLang="en-IT"/>
            </a:p>
          </p:txBody>
        </p:sp>
        <p:sp>
          <p:nvSpPr>
            <p:cNvPr id="19477" name="CasellaDiTesto 96">
              <a:extLst>
                <a:ext uri="{FF2B5EF4-FFF2-40B4-BE49-F238E27FC236}">
                  <a16:creationId xmlns:a16="http://schemas.microsoft.com/office/drawing/2014/main" id="{C14467ED-048C-20B6-0088-6799606FC8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788" y="1401540"/>
              <a:ext cx="23606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Cables  Out Layer 2-1</a:t>
              </a:r>
              <a:endParaRPr lang="it-IT" altLang="en-IT"/>
            </a:p>
          </p:txBody>
        </p:sp>
        <p:cxnSp>
          <p:nvCxnSpPr>
            <p:cNvPr id="99" name="Connettore 2 98">
              <a:extLst>
                <a:ext uri="{FF2B5EF4-FFF2-40B4-BE49-F238E27FC236}">
                  <a16:creationId xmlns:a16="http://schemas.microsoft.com/office/drawing/2014/main" id="{969715BE-E0E9-24A6-7308-64E5190A14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4900" y="1028477"/>
              <a:ext cx="185738" cy="7477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2 101">
              <a:extLst>
                <a:ext uri="{FF2B5EF4-FFF2-40B4-BE49-F238E27FC236}">
                  <a16:creationId xmlns:a16="http://schemas.microsoft.com/office/drawing/2014/main" id="{E37753A6-F815-328F-10E0-7D6945C870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5788" y="1380902"/>
              <a:ext cx="969962" cy="712788"/>
            </a:xfrm>
            <a:prstGeom prst="straightConnector1">
              <a:avLst/>
            </a:prstGeom>
            <a:ln w="57150" cmpd="tri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2 106">
              <a:extLst>
                <a:ext uri="{FF2B5EF4-FFF2-40B4-BE49-F238E27FC236}">
                  <a16:creationId xmlns:a16="http://schemas.microsoft.com/office/drawing/2014/main" id="{949D9AB8-5A52-A4FD-5970-D6EF9EE6F7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6638" y="1428527"/>
              <a:ext cx="363537" cy="12954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82" name="CasellaDiTesto 115">
              <a:extLst>
                <a:ext uri="{FF2B5EF4-FFF2-40B4-BE49-F238E27FC236}">
                  <a16:creationId xmlns:a16="http://schemas.microsoft.com/office/drawing/2014/main" id="{53E33D34-F160-F969-8DE5-45AF0645C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4388" y="6249765"/>
              <a:ext cx="14287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Cooling Pipe</a:t>
              </a:r>
              <a:endParaRPr lang="it-IT" altLang="en-IT"/>
            </a:p>
          </p:txBody>
        </p:sp>
        <p:cxnSp>
          <p:nvCxnSpPr>
            <p:cNvPr id="118" name="Connettore 2 117">
              <a:extLst>
                <a:ext uri="{FF2B5EF4-FFF2-40B4-BE49-F238E27FC236}">
                  <a16:creationId xmlns:a16="http://schemas.microsoft.com/office/drawing/2014/main" id="{2F4BD748-FF5E-79B9-DD9E-99676CC431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6013" y="3250977"/>
              <a:ext cx="1052512" cy="31829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2 106">
              <a:extLst>
                <a:ext uri="{FF2B5EF4-FFF2-40B4-BE49-F238E27FC236}">
                  <a16:creationId xmlns:a16="http://schemas.microsoft.com/office/drawing/2014/main" id="{3F34E9D9-4D44-5127-70E8-4BBD853906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1112" y="1684909"/>
              <a:ext cx="363537" cy="1295400"/>
            </a:xfrm>
            <a:prstGeom prst="straightConnector1">
              <a:avLst/>
            </a:prstGeom>
            <a:ln w="57150" cmpd="tri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AF069-D539-59DE-C506-FB8B175301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316585" y="1134734"/>
            <a:ext cx="385972" cy="22676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548D32-D4C9-1CAD-E267-47A9F5CC4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765" y="1747911"/>
            <a:ext cx="11017800" cy="3663000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IT" dirty="0">
                <a:solidFill>
                  <a:srgbClr val="FF0000"/>
                </a:solidFill>
              </a:rPr>
              <a:t>o the support tube</a:t>
            </a:r>
          </a:p>
          <a:p>
            <a:pPr marL="910778" lvl="1" indent="-457200"/>
            <a:r>
              <a:rPr lang="en-GB" dirty="0"/>
              <a:t>D</a:t>
            </a:r>
            <a:r>
              <a:rPr lang="en-IT" dirty="0"/>
              <a:t>ecouple relative movements (or vibrations) between the vertex (attached to the beam pipe) and the support tube </a:t>
            </a:r>
          </a:p>
          <a:p>
            <a:pPr marL="1364355" lvl="2" indent="-457200"/>
            <a:r>
              <a:rPr lang="en-GB" dirty="0"/>
              <a:t>N</a:t>
            </a:r>
            <a:r>
              <a:rPr lang="en-IT" dirty="0"/>
              <a:t>eeds special joints to be engineered</a:t>
            </a:r>
          </a:p>
          <a:p>
            <a:pPr marL="457200" indent="-457200"/>
            <a:r>
              <a:rPr lang="en-IT" dirty="0">
                <a:solidFill>
                  <a:srgbClr val="00B050"/>
                </a:solidFill>
              </a:rPr>
              <a:t>2) </a:t>
            </a:r>
            <a:r>
              <a:rPr lang="en-GB" dirty="0">
                <a:solidFill>
                  <a:srgbClr val="00B050"/>
                </a:solidFill>
              </a:rPr>
              <a:t>Supported by the beam pipe</a:t>
            </a:r>
          </a:p>
          <a:p>
            <a:pPr marL="910778" lvl="1" indent="-457200"/>
            <a:r>
              <a:rPr lang="en-GB" dirty="0"/>
              <a:t>Material in front of the </a:t>
            </a:r>
            <a:r>
              <a:rPr lang="en-GB" dirty="0" err="1"/>
              <a:t>Lumical</a:t>
            </a:r>
            <a:r>
              <a:rPr lang="en-GB" dirty="0"/>
              <a:t> (1 mm thick CF ~0.2% X0 </a:t>
            </a:r>
            <a:r>
              <a:rPr lang="en-US" dirty="0"/>
              <a:t>for 5 mm CF</a:t>
            </a:r>
            <a:r>
              <a:rPr lang="en-GB" dirty="0"/>
              <a:t>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B9A01A-2717-6CCA-B625-1450D4A80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0F5B10-F88B-2087-2479-004B49F2B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Where to anchor the conical structure?</a:t>
            </a:r>
          </a:p>
        </p:txBody>
      </p:sp>
      <p:pic>
        <p:nvPicPr>
          <p:cNvPr id="4" name="Immagine 32">
            <a:extLst>
              <a:ext uri="{FF2B5EF4-FFF2-40B4-BE49-F238E27FC236}">
                <a16:creationId xmlns:a16="http://schemas.microsoft.com/office/drawing/2014/main" id="{5BBC4F43-79A0-FD50-B7F4-833C8E2AF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9" t="39281" r="8553" b="34115"/>
          <a:stretch/>
        </p:blipFill>
        <p:spPr bwMode="auto">
          <a:xfrm>
            <a:off x="3791744" y="4004760"/>
            <a:ext cx="691276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AF36560-0C4A-E2C2-C220-FF808AC9FFA4}"/>
              </a:ext>
            </a:extLst>
          </p:cNvPr>
          <p:cNvGrpSpPr/>
          <p:nvPr/>
        </p:nvGrpSpPr>
        <p:grpSpPr>
          <a:xfrm>
            <a:off x="4151783" y="3932752"/>
            <a:ext cx="6408712" cy="2160240"/>
            <a:chOff x="2999655" y="4412378"/>
            <a:chExt cx="6408712" cy="21602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9526C5-7733-8BEF-DB4A-B469B6718390}"/>
                </a:ext>
              </a:extLst>
            </p:cNvPr>
            <p:cNvGrpSpPr/>
            <p:nvPr/>
          </p:nvGrpSpPr>
          <p:grpSpPr>
            <a:xfrm>
              <a:off x="2999655" y="4412378"/>
              <a:ext cx="6408712" cy="2160240"/>
              <a:chOff x="2999655" y="4412378"/>
              <a:chExt cx="6408712" cy="2160240"/>
            </a:xfrm>
          </p:grpSpPr>
          <p:sp>
            <p:nvSpPr>
              <p:cNvPr id="6" name="Frame 5">
                <a:extLst>
                  <a:ext uri="{FF2B5EF4-FFF2-40B4-BE49-F238E27FC236}">
                    <a16:creationId xmlns:a16="http://schemas.microsoft.com/office/drawing/2014/main" id="{9906AE84-96A6-A9AD-D78C-3C959080D605}"/>
                  </a:ext>
                </a:extLst>
              </p:cNvPr>
              <p:cNvSpPr/>
              <p:nvPr/>
            </p:nvSpPr>
            <p:spPr>
              <a:xfrm>
                <a:off x="2999655" y="4412378"/>
                <a:ext cx="6408712" cy="2160240"/>
              </a:xfrm>
              <a:prstGeom prst="frame">
                <a:avLst>
                  <a:gd name="adj1" fmla="val 194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AF514C2-922A-5A36-8CD8-78C08AF6A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87687" y="4412378"/>
                <a:ext cx="576065" cy="7284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23AA5A9-ADE8-CCA2-0206-FCF7F29671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2263" y="4437112"/>
                <a:ext cx="360041" cy="7200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BC9ED26-D7E2-AD14-F043-9CB10E9FA5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8102" y="5878216"/>
                <a:ext cx="525650" cy="66847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BFD7D04-97FD-35FF-1B11-FAA8FF45B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264" y="5898614"/>
                <a:ext cx="432047" cy="65563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72059A-F369-2D4D-8419-E39CF8D69D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7879" y="5085184"/>
              <a:ext cx="0" cy="40731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3030F1-9862-BD7B-B347-CCFFF0CD3E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7879" y="5564506"/>
              <a:ext cx="0" cy="36004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5863D9-9564-3028-CE24-55B5A02A7B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8288" y="5085184"/>
              <a:ext cx="0" cy="40731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41274F8-794D-DEA9-4B8A-0EAC52C49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8288" y="5564506"/>
              <a:ext cx="0" cy="36004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FCD295F-635D-861D-0596-B7FC096C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43" y="3995221"/>
            <a:ext cx="2796923" cy="25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50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BF65D7-4BDF-DF2F-9AEB-F3586D011D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2" y="126622"/>
            <a:ext cx="385972" cy="226761"/>
          </a:xfrm>
        </p:spPr>
        <p:txBody>
          <a:bodyPr/>
          <a:lstStyle/>
          <a:p>
            <a:fld id="{88A1DFE4-5FC5-43BD-BB7E-75EAD82B965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9B48E9-B7BF-9D39-892A-80944CD81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</p:spPr>
        <p:txBody>
          <a:bodyPr/>
          <a:lstStyle/>
          <a:p>
            <a:r>
              <a:rPr lang="en-IT" dirty="0"/>
              <a:t>Proposed tests and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FA50C-4DF7-76E5-1CF6-3D97710BEC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1557" y="1772816"/>
            <a:ext cx="11017250" cy="3927475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Wingdings" pitchFamily="2" charset="2"/>
              <a:buChar char="q"/>
            </a:pPr>
            <a:r>
              <a:rPr lang="en-GB" sz="2400" b="1" dirty="0">
                <a:solidFill>
                  <a:srgbClr val="FF0000"/>
                </a:solidFill>
              </a:rPr>
              <a:t>For the inner vertex air-cooling demonstration (aka wind tunnel):</a:t>
            </a:r>
          </a:p>
          <a:p>
            <a:pPr marL="609734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Fabrication of staves and its conical support</a:t>
            </a:r>
          </a:p>
          <a:p>
            <a:pPr marL="609734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Assembly (with option for 1/3 only) </a:t>
            </a:r>
          </a:p>
          <a:p>
            <a:pPr marL="609734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Air ducts direct attach (see Filippo presentation)</a:t>
            </a:r>
          </a:p>
          <a:p>
            <a:pPr marL="609734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Test full thermal loaded vertex temperature distribution, fluid dynamics and vibration, including pipe bakeout thermal resistance 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 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q"/>
            </a:pPr>
            <a:r>
              <a:rPr lang="en-GB" sz="2400" b="1" dirty="0">
                <a:solidFill>
                  <a:srgbClr val="FF0000"/>
                </a:solidFill>
              </a:rPr>
              <a:t>For the </a:t>
            </a:r>
            <a:r>
              <a:rPr lang="en-GB" sz="2400" b="1" dirty="0" err="1">
                <a:solidFill>
                  <a:srgbClr val="FF0000"/>
                </a:solidFill>
              </a:rPr>
              <a:t>mockup</a:t>
            </a:r>
            <a:r>
              <a:rPr lang="en-GB" sz="2400" b="1" dirty="0">
                <a:solidFill>
                  <a:srgbClr val="FF0000"/>
                </a:solidFill>
              </a:rPr>
              <a:t>:</a:t>
            </a:r>
          </a:p>
          <a:p>
            <a:pPr marL="609734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Assembly of the vertex and air cones</a:t>
            </a:r>
          </a:p>
          <a:p>
            <a:pPr marL="609734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Air cones anchoring </a:t>
            </a:r>
          </a:p>
          <a:p>
            <a:pPr marL="609734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Mounting procedure of the vertex on the beam pipe (including dressing with cables)</a:t>
            </a:r>
          </a:p>
          <a:p>
            <a:pPr marL="609734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Services routing</a:t>
            </a:r>
          </a:p>
          <a:p>
            <a:pPr marL="609734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Air cooling possible operation but not modules </a:t>
            </a:r>
          </a:p>
          <a:p>
            <a:pPr>
              <a:lnSpc>
                <a:spcPct val="100000"/>
              </a:lnSpc>
            </a:pP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717198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8B628F-29CC-5A28-BC10-4D6EE093C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D7A4B7-4DC2-64D3-57ED-44D9BDBF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Proposed mechanical fabrication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EC7FD-A600-52FA-0B45-02E95241A3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0400" y="1858476"/>
            <a:ext cx="11017250" cy="392747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IT" sz="2000" b="1" dirty="0">
                <a:solidFill>
                  <a:srgbClr val="00B050"/>
                </a:solidFill>
              </a:rPr>
              <a:t>Inner Vertex dummy setup components</a:t>
            </a:r>
          </a:p>
          <a:p>
            <a:pPr marL="609734" lvl="1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IT" sz="2000" b="1" dirty="0"/>
              <a:t>Staves</a:t>
            </a:r>
          </a:p>
          <a:p>
            <a:pPr marL="933718" lvl="2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IT" sz="1800" dirty="0">
                <a:solidFill>
                  <a:srgbClr val="FF0000"/>
                </a:solidFill>
              </a:rPr>
              <a:t>Stiffners and baseplates</a:t>
            </a:r>
            <a:r>
              <a:rPr lang="en-IT" sz="1800" dirty="0"/>
              <a:t>: use carbon fibre and rohacell, specially cut </a:t>
            </a:r>
          </a:p>
          <a:p>
            <a:pPr marL="933718" lvl="2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IT" sz="1800" dirty="0">
                <a:solidFill>
                  <a:srgbClr val="FF0000"/>
                </a:solidFill>
              </a:rPr>
              <a:t>Sensors</a:t>
            </a:r>
            <a:r>
              <a:rPr lang="en-IT" sz="1800" dirty="0"/>
              <a:t>: use heating foils </a:t>
            </a:r>
          </a:p>
          <a:p>
            <a:pPr marL="933718" lvl="2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800" dirty="0"/>
              <a:t>O</a:t>
            </a:r>
            <a:r>
              <a:rPr lang="en-IT" sz="1800" dirty="0"/>
              <a:t>n-going quotations by specialised dealers</a:t>
            </a:r>
          </a:p>
          <a:p>
            <a:pPr marL="609734" lvl="1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IT" sz="2000" b="1" dirty="0"/>
              <a:t>Conical support structure</a:t>
            </a:r>
          </a:p>
          <a:p>
            <a:pPr marL="933718" lvl="2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IT" sz="1800" dirty="0">
                <a:solidFill>
                  <a:srgbClr val="FF0000"/>
                </a:solidFill>
              </a:rPr>
              <a:t>3D printed in 4 half parts, includes cables supports, air and paraffine ducts</a:t>
            </a:r>
          </a:p>
          <a:p>
            <a:br>
              <a:rPr lang="en-GB" sz="2400" dirty="0"/>
            </a:br>
            <a:endParaRPr lang="en-IT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3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58D2D-42EB-9664-6010-5B162EE2F1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A6D533-43D8-1F6C-B965-DA9C8CB8F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594468-03B2-26B6-6B25-490165163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q"/>
            </a:pPr>
            <a:r>
              <a:rPr lang="en-IT" dirty="0"/>
              <a:t>Inner vertex mechanical description</a:t>
            </a:r>
          </a:p>
          <a:p>
            <a:pPr marL="342900" indent="-342900">
              <a:buFont typeface="Wingdings" pitchFamily="2" charset="2"/>
              <a:buChar char="q"/>
            </a:pPr>
            <a:endParaRPr lang="en-IT" dirty="0"/>
          </a:p>
          <a:p>
            <a:pPr marL="342900" indent="-342900">
              <a:buFont typeface="Wingdings" pitchFamily="2" charset="2"/>
              <a:buChar char="q"/>
            </a:pPr>
            <a:r>
              <a:rPr lang="en-IT" dirty="0"/>
              <a:t>Proposed inner vertex fabrication and tests</a:t>
            </a:r>
          </a:p>
          <a:p>
            <a:pPr marL="342900" indent="-342900">
              <a:buFont typeface="Wingdings" pitchFamily="2" charset="2"/>
              <a:buChar char="q"/>
            </a:pPr>
            <a:endParaRPr lang="en-IT" dirty="0"/>
          </a:p>
          <a:p>
            <a:pPr marL="342900" indent="-342900">
              <a:buFont typeface="Wingdings" pitchFamily="2" charset="2"/>
              <a:buChar char="q"/>
            </a:pPr>
            <a:r>
              <a:rPr lang="en-IT" dirty="0"/>
              <a:t>Outer vertex mechanical description</a:t>
            </a:r>
          </a:p>
          <a:p>
            <a:pPr marL="342900" indent="-342900">
              <a:buFont typeface="Wingdings" pitchFamily="2" charset="2"/>
              <a:buChar char="q"/>
            </a:pPr>
            <a:endParaRPr lang="en-IT" dirty="0"/>
          </a:p>
          <a:p>
            <a:pPr marL="342900" indent="-342900">
              <a:buFont typeface="Wingdings" pitchFamily="2" charset="2"/>
              <a:buChar char="q"/>
            </a:pPr>
            <a:r>
              <a:rPr lang="en-IT" dirty="0"/>
              <a:t>Proposed outer vertex fabrication and tests</a:t>
            </a:r>
          </a:p>
          <a:p>
            <a:pPr marL="342900" indent="-342900">
              <a:buFont typeface="Wingdings" pitchFamily="2" charset="2"/>
              <a:buChar char="q"/>
            </a:pPr>
            <a:endParaRPr lang="en-IT" dirty="0"/>
          </a:p>
          <a:p>
            <a:pPr marL="342900" indent="-342900">
              <a:buFont typeface="Wingdings" pitchFamily="2" charset="2"/>
              <a:buChar char="q"/>
            </a:pPr>
            <a:r>
              <a:rPr lang="en-GB" dirty="0"/>
              <a:t>C</a:t>
            </a:r>
            <a:r>
              <a:rPr lang="en-IT" dirty="0"/>
              <a:t>ritical areas and intereferences with other sub-systems</a:t>
            </a:r>
          </a:p>
          <a:p>
            <a:r>
              <a:rPr lang="en-IT" dirty="0"/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endParaRPr lang="en-IT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endParaRPr lang="en-IT" dirty="0"/>
          </a:p>
          <a:p>
            <a:pPr marL="342900" indent="-342900">
              <a:buFont typeface="Wingdings" pitchFamily="2" charset="2"/>
              <a:buChar char="q"/>
            </a:pPr>
            <a:endParaRPr lang="en-I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9741AE-0369-CB87-2BE1-84705A8E13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77C8099-329B-F206-451E-BB28D51A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78620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5A1241-6DD5-D925-7FA9-719D9E964F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51011-7B4F-B53F-8B39-CBEC93514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(see next two presentations)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A97F81-F75A-0F9D-26A0-A389A0600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Goal: O</a:t>
            </a:r>
            <a:r>
              <a:rPr lang="en-IT" b="1" dirty="0">
                <a:solidFill>
                  <a:srgbClr val="FF0000"/>
                </a:solidFill>
              </a:rPr>
              <a:t>ptimzation of thermodinamic performances</a:t>
            </a:r>
          </a:p>
          <a:p>
            <a:pPr marL="796478" lvl="1" indent="-342900"/>
            <a:r>
              <a:rPr lang="en-GB" dirty="0"/>
              <a:t>Air s</a:t>
            </a:r>
            <a:r>
              <a:rPr lang="en-IT" dirty="0"/>
              <a:t>peed </a:t>
            </a:r>
          </a:p>
          <a:p>
            <a:pPr marL="796478" lvl="1" indent="-342900"/>
            <a:r>
              <a:rPr lang="en-IT" dirty="0"/>
              <a:t>Air and modules temperatures</a:t>
            </a:r>
          </a:p>
          <a:p>
            <a:pPr marL="796478" lvl="1" indent="-342900"/>
            <a:r>
              <a:rPr lang="en-GB" dirty="0"/>
              <a:t>D</a:t>
            </a:r>
            <a:r>
              <a:rPr lang="en-IT" dirty="0"/>
              <a:t>irection of air inlet flow</a:t>
            </a:r>
          </a:p>
          <a:p>
            <a:pPr marL="796478" lvl="1" indent="-342900"/>
            <a:r>
              <a:rPr lang="en-IT" dirty="0"/>
              <a:t>Study mechanical deformations</a:t>
            </a:r>
          </a:p>
          <a:p>
            <a:pPr marL="796478" lvl="1" indent="-342900"/>
            <a:r>
              <a:rPr lang="en-IT" dirty="0"/>
              <a:t>Vibrational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FF0000"/>
                </a:solidFill>
              </a:rPr>
              <a:t>Simulation studies</a:t>
            </a:r>
          </a:p>
          <a:p>
            <a:pPr marL="796478" lvl="1" indent="-342900"/>
            <a:r>
              <a:rPr lang="en-GB" dirty="0"/>
              <a:t>I</a:t>
            </a:r>
            <a:r>
              <a:rPr lang="en-IT" dirty="0"/>
              <a:t>mport mechanical model of the vertex in ANSYS FEA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FF0000"/>
                </a:solidFill>
              </a:rPr>
              <a:t>Experimental verification</a:t>
            </a:r>
          </a:p>
          <a:p>
            <a:pPr marL="796478" lvl="1" indent="-342900"/>
            <a:r>
              <a:rPr lang="en-GB" dirty="0"/>
              <a:t>Small stave prototypes to validate ANSYS simulations assumptions</a:t>
            </a:r>
          </a:p>
          <a:p>
            <a:pPr marL="796478" lvl="1" indent="-342900"/>
            <a:r>
              <a:rPr lang="en-GB" dirty="0"/>
              <a:t>Full mock-up in a wind tunnel</a:t>
            </a:r>
            <a:endParaRPr lang="en-IT" dirty="0"/>
          </a:p>
          <a:p>
            <a:endParaRPr lang="en-I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17FDC8-72A4-AA54-9989-A780A06B5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A682B0-C0B5-EF3F-FE3C-3DA57333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Demonstration of inner vertex Air Cooling capability</a:t>
            </a:r>
          </a:p>
        </p:txBody>
      </p:sp>
    </p:spTree>
    <p:extLst>
      <p:ext uri="{BB962C8B-B14F-4D97-AF65-F5344CB8AC3E}">
        <p14:creationId xmlns:p14="http://schemas.microsoft.com/office/powerpoint/2010/main" val="200404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17DE9-3675-9F83-5B09-871ECF7E6671}"/>
              </a:ext>
            </a:extLst>
          </p:cNvPr>
          <p:cNvSpPr txBox="1"/>
          <p:nvPr/>
        </p:nvSpPr>
        <p:spPr>
          <a:xfrm>
            <a:off x="8810625" y="1726206"/>
            <a:ext cx="3220282" cy="4801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Middle Vertex Barrel</a:t>
            </a:r>
          </a:p>
          <a:p>
            <a:pPr algn="ctr"/>
            <a:r>
              <a:rPr lang="en-US" b="1" dirty="0"/>
              <a:t>At </a:t>
            </a:r>
            <a:r>
              <a:rPr lang="en-IT" b="1" dirty="0"/>
              <a:t>13 cm radius</a:t>
            </a:r>
          </a:p>
          <a:p>
            <a:pPr algn="ctr"/>
            <a:endParaRPr lang="en-IT" b="1" dirty="0"/>
          </a:p>
          <a:p>
            <a:pPr algn="ctr"/>
            <a:r>
              <a:rPr lang="en-IT" dirty="0"/>
              <a:t>22 staves of 8 modules each.</a:t>
            </a:r>
          </a:p>
          <a:p>
            <a:pPr algn="ctr"/>
            <a:endParaRPr lang="en-IT" dirty="0"/>
          </a:p>
          <a:p>
            <a:pPr algn="ctr"/>
            <a:r>
              <a:rPr lang="en-GB" dirty="0">
                <a:solidFill>
                  <a:srgbClr val="0070C0"/>
                </a:solidFill>
              </a:rPr>
              <a:t>L</a:t>
            </a:r>
            <a:r>
              <a:rPr lang="en-IT" dirty="0">
                <a:solidFill>
                  <a:srgbClr val="0070C0"/>
                </a:solidFill>
              </a:rPr>
              <a:t>ightweight reticular support structure (ALICE/Belle-II like)</a:t>
            </a:r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r>
              <a:rPr lang="en-IT" dirty="0"/>
              <a:t>Readout chips either side</a:t>
            </a:r>
          </a:p>
          <a:p>
            <a:pPr algn="ctr"/>
            <a:r>
              <a:rPr lang="en-IT" b="1" dirty="0">
                <a:highlight>
                  <a:srgbClr val="FFFF00"/>
                </a:highlight>
              </a:rPr>
              <a:t>Power budget</a:t>
            </a:r>
          </a:p>
          <a:p>
            <a:pPr algn="ctr"/>
            <a:r>
              <a:rPr lang="en-IT" b="1" dirty="0">
                <a:highlight>
                  <a:srgbClr val="FFFF00"/>
                </a:highlight>
              </a:rPr>
              <a:t>~342 W</a:t>
            </a:r>
          </a:p>
          <a:p>
            <a:pPr algn="ctr"/>
            <a:endParaRPr lang="en-IT" dirty="0"/>
          </a:p>
          <a:p>
            <a:pPr algn="ctr"/>
            <a:r>
              <a:rPr lang="en-IT" dirty="0">
                <a:highlight>
                  <a:srgbClr val="00FF00"/>
                </a:highlight>
              </a:rPr>
              <a:t>Total weight ~1 kg</a:t>
            </a:r>
          </a:p>
          <a:p>
            <a:pPr algn="ctr"/>
            <a:r>
              <a:rPr lang="en-IT" dirty="0"/>
              <a:t>Water cooled (2 pipes of 2 mm diameter)</a:t>
            </a:r>
          </a:p>
          <a:p>
            <a:pPr algn="ctr"/>
            <a:endParaRPr lang="en-IT" dirty="0"/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333F11CC-ADD0-FBAE-A4F4-B3FBFF09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93" y="634431"/>
            <a:ext cx="8229600" cy="580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3E4BA-0CAA-C034-EFAC-37953531A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23640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17DE9-3675-9F83-5B09-871ECF7E6671}"/>
              </a:ext>
            </a:extLst>
          </p:cNvPr>
          <p:cNvSpPr txBox="1"/>
          <p:nvPr/>
        </p:nvSpPr>
        <p:spPr>
          <a:xfrm>
            <a:off x="8451690" y="2038722"/>
            <a:ext cx="3625515" cy="4247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Outer Vertex Tracker Barrel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At 31.5 cm radius</a:t>
            </a:r>
            <a:endParaRPr lang="en-IT" b="1" dirty="0">
              <a:solidFill>
                <a:schemeClr val="tx1"/>
              </a:solidFill>
            </a:endParaRPr>
          </a:p>
          <a:p>
            <a:pPr algn="ctr"/>
            <a:endParaRPr lang="en-IT" dirty="0"/>
          </a:p>
          <a:p>
            <a:pPr algn="ctr"/>
            <a:r>
              <a:rPr lang="en-IT" dirty="0"/>
              <a:t>51 staves of 16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>
                <a:solidFill>
                  <a:srgbClr val="0070C0"/>
                </a:solidFill>
              </a:rPr>
              <a:t>L</a:t>
            </a:r>
            <a:r>
              <a:rPr lang="en-IT" dirty="0">
                <a:solidFill>
                  <a:srgbClr val="0070C0"/>
                </a:solidFill>
              </a:rPr>
              <a:t>ightweight reticular support structure (ALICE/Belle-II like)</a:t>
            </a:r>
          </a:p>
          <a:p>
            <a:pPr algn="ctr"/>
            <a:endParaRPr lang="en-IT" dirty="0"/>
          </a:p>
          <a:p>
            <a:pPr algn="ctr"/>
            <a:r>
              <a:rPr lang="en-IT" dirty="0">
                <a:highlight>
                  <a:srgbClr val="00FF00"/>
                </a:highlight>
              </a:rPr>
              <a:t>Total weight ~3.7 kg</a:t>
            </a:r>
          </a:p>
          <a:p>
            <a:pPr algn="ctr"/>
            <a:r>
              <a:rPr lang="en-IT" dirty="0"/>
              <a:t>Readout chips either side</a:t>
            </a:r>
          </a:p>
          <a:p>
            <a:pPr algn="ctr"/>
            <a:r>
              <a:rPr lang="en-IT" b="1" dirty="0">
                <a:highlight>
                  <a:srgbClr val="FFFF00"/>
                </a:highlight>
              </a:rPr>
              <a:t>Power budget</a:t>
            </a:r>
          </a:p>
          <a:p>
            <a:pPr algn="ctr"/>
            <a:r>
              <a:rPr lang="en-IT" b="1" dirty="0">
                <a:highlight>
                  <a:srgbClr val="FFFF00"/>
                </a:highlight>
              </a:rPr>
              <a:t>~1400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Water cooled (2 pipes of 2 mm diameter)</a:t>
            </a:r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61694D8A-0B97-68CC-9C4C-5441F0BA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38" y="1100484"/>
            <a:ext cx="7651589" cy="53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925D7-9951-B435-C625-C52B1FA4D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4922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00C24-EF75-49C2-EEB7-E3A794A0F03D}"/>
              </a:ext>
            </a:extLst>
          </p:cNvPr>
          <p:cNvSpPr txBox="1"/>
          <p:nvPr/>
        </p:nvSpPr>
        <p:spPr>
          <a:xfrm>
            <a:off x="8184232" y="1890192"/>
            <a:ext cx="3852631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Outer Vertex Tracker Disk 1</a:t>
            </a:r>
          </a:p>
          <a:p>
            <a:pPr algn="ctr"/>
            <a:r>
              <a:rPr lang="en-IT" dirty="0"/>
              <a:t>2 sides (front and back) each with 4 petals. 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One petal is made of  different staves of overlapping modules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modules per disk: 196</a:t>
            </a:r>
          </a:p>
          <a:p>
            <a:pPr algn="ctr"/>
            <a:r>
              <a:rPr lang="en-IT" dirty="0">
                <a:highlight>
                  <a:srgbClr val="00FF00"/>
                </a:highlight>
              </a:rPr>
              <a:t>Total weight ~850 grams</a:t>
            </a:r>
          </a:p>
          <a:p>
            <a:pPr algn="ctr"/>
            <a:r>
              <a:rPr lang="en-IT" dirty="0">
                <a:highlight>
                  <a:srgbClr val="FFFF00"/>
                </a:highlight>
              </a:rPr>
              <a:t>Power budget ~ 336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Cooling using 1 water pipe (2 mm diameter)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Similar geometry for the other two disks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FC166C75-0D00-D922-4952-C3EF274BB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977" y="839042"/>
            <a:ext cx="7904178" cy="557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A7323-2FCA-B095-8C1E-33F040D57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03389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8B628F-29CC-5A28-BC10-4D6EE093C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D7A4B7-4DC2-64D3-57ED-44D9BDBF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Proposed tests and mechanical fabrication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EC7FD-A600-52FA-0B45-02E95241A3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0400" y="1858476"/>
            <a:ext cx="11017250" cy="392747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IT" sz="2000" b="1" dirty="0">
                <a:solidFill>
                  <a:srgbClr val="00B050"/>
                </a:solidFill>
              </a:rPr>
              <a:t>Middle, Outer Vertex and disks </a:t>
            </a:r>
          </a:p>
          <a:p>
            <a:pPr marL="609734" lvl="1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IT" sz="1800" dirty="0"/>
              <a:t>Aluminum mechanical structures only for weights distributions</a:t>
            </a:r>
          </a:p>
          <a:p>
            <a:pPr marL="609734" lvl="1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800" dirty="0"/>
              <a:t>P</a:t>
            </a:r>
            <a:r>
              <a:rPr lang="en-IT" sz="1800" dirty="0"/>
              <a:t>roposed tests</a:t>
            </a:r>
          </a:p>
          <a:p>
            <a:pPr marL="933718" lvl="2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800" dirty="0"/>
              <a:t>S</a:t>
            </a:r>
            <a:r>
              <a:rPr lang="en-IT" sz="1800" dirty="0"/>
              <a:t>tudy one sector for cables and pipes routings</a:t>
            </a:r>
          </a:p>
          <a:p>
            <a:pPr marL="933718" lvl="2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800" dirty="0"/>
              <a:t>S</a:t>
            </a:r>
            <a:r>
              <a:rPr lang="en-IT" sz="1800" dirty="0"/>
              <a:t>tudy water manifolds distribution</a:t>
            </a:r>
          </a:p>
          <a:p>
            <a:pPr marL="933718" lvl="2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800" dirty="0"/>
              <a:t>S</a:t>
            </a:r>
            <a:r>
              <a:rPr lang="en-IT" sz="1800" dirty="0"/>
              <a:t>tudy integration and mounting (also with Disk 1)</a:t>
            </a:r>
          </a:p>
          <a:p>
            <a:pPr marL="609734" lvl="1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800" dirty="0"/>
              <a:t>Study disk clearance for </a:t>
            </a:r>
            <a:r>
              <a:rPr lang="en-GB" sz="1800" i="1" dirty="0"/>
              <a:t>free space optical </a:t>
            </a:r>
            <a:r>
              <a:rPr lang="en-GB" sz="1800" dirty="0"/>
              <a:t> data transmission (off detector)</a:t>
            </a:r>
          </a:p>
          <a:p>
            <a:pPr marL="609734" lvl="1" indent="-285750">
              <a:lnSpc>
                <a:spcPct val="150000"/>
              </a:lnSpc>
              <a:buFont typeface="Wingdings" pitchFamily="2" charset="2"/>
              <a:buChar char="q"/>
            </a:pPr>
            <a:endParaRPr lang="en-IT" sz="1800" dirty="0"/>
          </a:p>
          <a:p>
            <a:pPr marL="609734" lvl="1" indent="-285750">
              <a:lnSpc>
                <a:spcPct val="150000"/>
              </a:lnSpc>
              <a:buFont typeface="Wingdings" pitchFamily="2" charset="2"/>
              <a:buChar char="q"/>
            </a:pPr>
            <a:endParaRPr lang="en-IT" sz="1800" dirty="0"/>
          </a:p>
          <a:p>
            <a:br>
              <a:rPr lang="en-GB" sz="2400" dirty="0"/>
            </a:br>
            <a:endParaRPr lang="en-IT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05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9F21C8-C4D5-C4AE-2C0F-49A90F4B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70" y="2994817"/>
            <a:ext cx="7488832" cy="36876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BE021-BF5E-E0FA-AEEA-7BA3F820D9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25</a:t>
            </a:fld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0BFC4-C87D-10E8-8B25-9EA28E08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/>
              <a:t>Support cylinder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15F0A-0046-8DBD-B022-E0F0543253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31758" y="1410320"/>
            <a:ext cx="11017250" cy="36623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T" sz="2400" dirty="0"/>
              <a:t>All elements in the interaction region (Vertex and LumiCal) are mounted rigidly on a support cylinder that guarantees mechanical stability and alignment</a:t>
            </a:r>
          </a:p>
          <a:p>
            <a:pPr lvl="1">
              <a:lnSpc>
                <a:spcPct val="100000"/>
              </a:lnSpc>
            </a:pPr>
            <a:r>
              <a:rPr lang="en-IT" sz="2000" dirty="0">
                <a:solidFill>
                  <a:srgbClr val="C00000"/>
                </a:solidFill>
              </a:rPr>
              <a:t>Once the structure is assembled it is slided inside the rest of the detector</a:t>
            </a:r>
          </a:p>
          <a:p>
            <a:pPr lvl="1">
              <a:lnSpc>
                <a:spcPct val="100000"/>
              </a:lnSpc>
            </a:pPr>
            <a:r>
              <a:rPr lang="en-IT" sz="2000" dirty="0">
                <a:solidFill>
                  <a:srgbClr val="00B050"/>
                </a:solidFill>
              </a:rPr>
              <a:t>Studies on-going where to anchor it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F3D13-A8AA-50D5-25E2-6D89DA041AB4}"/>
              </a:ext>
            </a:extLst>
          </p:cNvPr>
          <p:cNvGrpSpPr>
            <a:grpSpLocks noChangeAspect="1"/>
          </p:cNvGrpSpPr>
          <p:nvPr/>
        </p:nvGrpSpPr>
        <p:grpSpPr>
          <a:xfrm>
            <a:off x="7702241" y="3182084"/>
            <a:ext cx="3927413" cy="2324954"/>
            <a:chOff x="6473675" y="3244003"/>
            <a:chExt cx="5640015" cy="333878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BB9D550-7A0E-F27F-2983-AC77C9FC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3675" y="3244003"/>
              <a:ext cx="5640015" cy="3338782"/>
            </a:xfrm>
            <a:prstGeom prst="rect">
              <a:avLst/>
            </a:prstGeom>
          </p:spPr>
        </p:pic>
        <p:cxnSp>
          <p:nvCxnSpPr>
            <p:cNvPr id="9" name="Straight Arrow Connector 14">
              <a:extLst>
                <a:ext uri="{FF2B5EF4-FFF2-40B4-BE49-F238E27FC236}">
                  <a16:creationId xmlns:a16="http://schemas.microsoft.com/office/drawing/2014/main" id="{0C5BCB95-072E-B696-84E1-3AF9A07FB9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7092" y="5961642"/>
              <a:ext cx="852523" cy="25002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4">
              <a:extLst>
                <a:ext uri="{FF2B5EF4-FFF2-40B4-BE49-F238E27FC236}">
                  <a16:creationId xmlns:a16="http://schemas.microsoft.com/office/drawing/2014/main" id="{2315AD16-7722-8A7A-2F04-590AA1C7D0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92622" y="5843821"/>
              <a:ext cx="617426" cy="2428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4">
              <a:extLst>
                <a:ext uri="{FF2B5EF4-FFF2-40B4-BE49-F238E27FC236}">
                  <a16:creationId xmlns:a16="http://schemas.microsoft.com/office/drawing/2014/main" id="{BA549C8D-7708-9A71-FE36-A62FFFA89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3804" y="3865187"/>
              <a:ext cx="990166" cy="89297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4">
              <a:extLst>
                <a:ext uri="{FF2B5EF4-FFF2-40B4-BE49-F238E27FC236}">
                  <a16:creationId xmlns:a16="http://schemas.microsoft.com/office/drawing/2014/main" id="{5A7E5D02-DEA0-5BBB-4628-D13615A576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2319" y="5398860"/>
              <a:ext cx="620345" cy="5627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4">
              <a:extLst>
                <a:ext uri="{FF2B5EF4-FFF2-40B4-BE49-F238E27FC236}">
                  <a16:creationId xmlns:a16="http://schemas.microsoft.com/office/drawing/2014/main" id="{6FA9BE01-0611-289B-AFB6-C665FD3B34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3383" y="5255077"/>
              <a:ext cx="874176" cy="7357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4">
              <a:extLst>
                <a:ext uri="{FF2B5EF4-FFF2-40B4-BE49-F238E27FC236}">
                  <a16:creationId xmlns:a16="http://schemas.microsoft.com/office/drawing/2014/main" id="{40B3A31D-6042-C87A-997F-BA0736744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3024" y="5106278"/>
              <a:ext cx="1110322" cy="8845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C3D7AB-18D0-D3C7-525E-E5BDA3056607}"/>
                </a:ext>
              </a:extLst>
            </p:cNvPr>
            <p:cNvSpPr txBox="1"/>
            <p:nvPr/>
          </p:nvSpPr>
          <p:spPr>
            <a:xfrm>
              <a:off x="8540006" y="6213453"/>
              <a:ext cx="20005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/>
                <a:t>Aluminium ribs</a:t>
              </a: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EDBA1D-0AF2-C6D1-03B4-E51DE556EB44}"/>
                </a:ext>
              </a:extLst>
            </p:cNvPr>
            <p:cNvSpPr txBox="1"/>
            <p:nvPr/>
          </p:nvSpPr>
          <p:spPr>
            <a:xfrm>
              <a:off x="7622005" y="3495855"/>
              <a:ext cx="23152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/>
                <a:t>Aluminium</a:t>
              </a:r>
              <a:r>
                <a:rPr lang="en-US" sz="1800" dirty="0"/>
                <a:t> endcaps </a:t>
              </a:r>
              <a:endParaRPr lang="en-US" dirty="0"/>
            </a:p>
          </p:txBody>
        </p:sp>
        <p:cxnSp>
          <p:nvCxnSpPr>
            <p:cNvPr id="17" name="Straight Arrow Connector 14">
              <a:extLst>
                <a:ext uri="{FF2B5EF4-FFF2-40B4-BE49-F238E27FC236}">
                  <a16:creationId xmlns:a16="http://schemas.microsoft.com/office/drawing/2014/main" id="{340F8A7F-CAD8-06E2-440E-3555F7269E2C}"/>
                </a:ext>
              </a:extLst>
            </p:cNvPr>
            <p:cNvCxnSpPr>
              <a:cxnSpLocks/>
            </p:cNvCxnSpPr>
            <p:nvPr/>
          </p:nvCxnSpPr>
          <p:spPr>
            <a:xfrm>
              <a:off x="9788765" y="3662649"/>
              <a:ext cx="1462232" cy="78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4">
              <a:extLst>
                <a:ext uri="{FF2B5EF4-FFF2-40B4-BE49-F238E27FC236}">
                  <a16:creationId xmlns:a16="http://schemas.microsoft.com/office/drawing/2014/main" id="{A5C1CDB5-4BD7-D01B-4E45-BCFB99E2A5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79615" y="5710029"/>
              <a:ext cx="262785" cy="2807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asellaDiTesto 25">
            <a:extLst>
              <a:ext uri="{FF2B5EF4-FFF2-40B4-BE49-F238E27FC236}">
                <a16:creationId xmlns:a16="http://schemas.microsoft.com/office/drawing/2014/main" id="{82518735-8661-D469-85CE-F38106EF8219}"/>
              </a:ext>
            </a:extLst>
          </p:cNvPr>
          <p:cNvSpPr txBox="1"/>
          <p:nvPr/>
        </p:nvSpPr>
        <p:spPr>
          <a:xfrm>
            <a:off x="4432648" y="6139700"/>
            <a:ext cx="6353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0087" indent="-34290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800" dirty="0"/>
              <a:t>1mm CF + 4mm HC + 1mm CF</a:t>
            </a:r>
          </a:p>
        </p:txBody>
      </p:sp>
      <p:pic>
        <p:nvPicPr>
          <p:cNvPr id="21" name="Picture 2" descr="Applsci 10 07262 g001">
            <a:extLst>
              <a:ext uri="{FF2B5EF4-FFF2-40B4-BE49-F238E27FC236}">
                <a16:creationId xmlns:a16="http://schemas.microsoft.com/office/drawing/2014/main" id="{CA6B43DD-88A5-E13A-9CFD-CD8CD1013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2"/>
          <a:stretch/>
        </p:blipFill>
        <p:spPr bwMode="auto">
          <a:xfrm>
            <a:off x="10248397" y="5837149"/>
            <a:ext cx="1828931" cy="91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676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F4B4FF-6F68-0D3F-7C35-BD6E213BD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1FA848-2739-0A62-44CF-39527465ED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GB" b="1" dirty="0"/>
              <a:t>I</a:t>
            </a:r>
            <a:r>
              <a:rPr lang="en-IT" b="1" dirty="0"/>
              <a:t>ntegration of services near the inner beam pipe (first working version)</a:t>
            </a:r>
          </a:p>
          <a:p>
            <a:pPr marL="796478" lvl="1" indent="-342900">
              <a:buFont typeface="Wingdings" pitchFamily="2" charset="2"/>
              <a:buChar char="Ø"/>
            </a:pPr>
            <a:r>
              <a:rPr lang="en-GB" dirty="0"/>
              <a:t>Bias and readout cables of the vertex</a:t>
            </a:r>
          </a:p>
          <a:p>
            <a:pPr marL="796478" lvl="1" indent="-342900">
              <a:buFont typeface="Wingdings" pitchFamily="2" charset="2"/>
              <a:buChar char="Ø"/>
            </a:pPr>
            <a:r>
              <a:rPr lang="en-GB" dirty="0"/>
              <a:t>Air cooling ducts integration</a:t>
            </a:r>
          </a:p>
          <a:p>
            <a:pPr marL="796478" lvl="1" indent="-342900">
              <a:buFont typeface="Wingdings" pitchFamily="2" charset="2"/>
              <a:buChar char="Ø"/>
            </a:pPr>
            <a:r>
              <a:rPr lang="en-GB" dirty="0"/>
              <a:t>Inner beam pipe paraffin cooling manifolds integration</a:t>
            </a:r>
            <a:endParaRPr lang="en-IT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5633192-6D12-9C17-F1FB-59818A364B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4D3F56-644C-9DF9-AABB-EF32EDF1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Critical areas – I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CFF400-A6C6-8A7E-5153-2F0A4A88984D}"/>
              </a:ext>
            </a:extLst>
          </p:cNvPr>
          <p:cNvGrpSpPr>
            <a:grpSpLocks noChangeAspect="1"/>
          </p:cNvGrpSpPr>
          <p:nvPr/>
        </p:nvGrpSpPr>
        <p:grpSpPr>
          <a:xfrm>
            <a:off x="1991544" y="3754517"/>
            <a:ext cx="5364163" cy="2638183"/>
            <a:chOff x="0" y="703040"/>
            <a:chExt cx="12026900" cy="5915025"/>
          </a:xfrm>
        </p:grpSpPr>
        <p:pic>
          <p:nvPicPr>
            <p:cNvPr id="16" name="Immagine 6">
              <a:extLst>
                <a:ext uri="{FF2B5EF4-FFF2-40B4-BE49-F238E27FC236}">
                  <a16:creationId xmlns:a16="http://schemas.microsoft.com/office/drawing/2014/main" id="{6E1A0AAF-DF0B-8236-A6EB-147B7EF69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1" t="16789" b="15199"/>
            <a:stretch>
              <a:fillRect/>
            </a:stretch>
          </p:blipFill>
          <p:spPr bwMode="auto">
            <a:xfrm>
              <a:off x="165100" y="1196752"/>
              <a:ext cx="11861800" cy="53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Connettore 2 8">
              <a:extLst>
                <a:ext uri="{FF2B5EF4-FFF2-40B4-BE49-F238E27FC236}">
                  <a16:creationId xmlns:a16="http://schemas.microsoft.com/office/drawing/2014/main" id="{D6504274-C090-F09E-33BE-B655054E31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9663" y="3314477"/>
              <a:ext cx="1020762" cy="5762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4">
              <a:extLst>
                <a:ext uri="{FF2B5EF4-FFF2-40B4-BE49-F238E27FC236}">
                  <a16:creationId xmlns:a16="http://schemas.microsoft.com/office/drawing/2014/main" id="{D5A9B57C-2EB4-E7DB-FBBE-23BE75D043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513" y="3679602"/>
              <a:ext cx="12715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Peek ring 2</a:t>
              </a:r>
              <a:endParaRPr lang="it-IT" altLang="en-IT"/>
            </a:p>
          </p:txBody>
        </p:sp>
        <p:sp>
          <p:nvSpPr>
            <p:cNvPr id="19" name="CasellaDiTesto 15">
              <a:extLst>
                <a:ext uri="{FF2B5EF4-FFF2-40B4-BE49-F238E27FC236}">
                  <a16:creationId xmlns:a16="http://schemas.microsoft.com/office/drawing/2014/main" id="{0FB42E77-00C0-0836-F03C-F1E3C783EE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5213" y="3706590"/>
              <a:ext cx="12715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Peek ring 1</a:t>
              </a:r>
              <a:endParaRPr lang="it-IT" altLang="en-IT"/>
            </a:p>
          </p:txBody>
        </p:sp>
        <p:cxnSp>
          <p:nvCxnSpPr>
            <p:cNvPr id="20" name="Connettore 2 17">
              <a:extLst>
                <a:ext uri="{FF2B5EF4-FFF2-40B4-BE49-F238E27FC236}">
                  <a16:creationId xmlns:a16="http://schemas.microsoft.com/office/drawing/2014/main" id="{309C1C93-436A-453C-F99F-C67F02697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7100" y="3314477"/>
              <a:ext cx="700088" cy="5762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3">
              <a:extLst>
                <a:ext uri="{FF2B5EF4-FFF2-40B4-BE49-F238E27FC236}">
                  <a16:creationId xmlns:a16="http://schemas.microsoft.com/office/drawing/2014/main" id="{50105BDA-3DB1-1088-882B-A955CE761B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288" y="1968277"/>
              <a:ext cx="1709737" cy="179388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5">
              <a:extLst>
                <a:ext uri="{FF2B5EF4-FFF2-40B4-BE49-F238E27FC236}">
                  <a16:creationId xmlns:a16="http://schemas.microsoft.com/office/drawing/2014/main" id="{FAA11359-01F2-4C46-1ED9-14C3808453BF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5" y="1674590"/>
              <a:ext cx="1709738" cy="204787"/>
            </a:xfrm>
            <a:prstGeom prst="straightConnector1">
              <a:avLst/>
            </a:prstGeom>
            <a:ln w="1016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35">
              <a:extLst>
                <a:ext uri="{FF2B5EF4-FFF2-40B4-BE49-F238E27FC236}">
                  <a16:creationId xmlns:a16="http://schemas.microsoft.com/office/drawing/2014/main" id="{13DB8E85-7864-326D-2D87-B64FA03ED3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25" y="2715990"/>
              <a:ext cx="7034213" cy="84137"/>
            </a:xfrm>
            <a:prstGeom prst="straightConnector1">
              <a:avLst/>
            </a:prstGeom>
            <a:ln w="1016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43">
              <a:extLst>
                <a:ext uri="{FF2B5EF4-FFF2-40B4-BE49-F238E27FC236}">
                  <a16:creationId xmlns:a16="http://schemas.microsoft.com/office/drawing/2014/main" id="{2F81231C-2478-9666-55E1-1DF282B073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01740"/>
              <a:ext cx="6867525" cy="2540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47">
              <a:extLst>
                <a:ext uri="{FF2B5EF4-FFF2-40B4-BE49-F238E27FC236}">
                  <a16:creationId xmlns:a16="http://schemas.microsoft.com/office/drawing/2014/main" id="{DE11F773-CCFB-C282-C080-7E4D60D3CC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3250977"/>
              <a:ext cx="9264650" cy="38100"/>
            </a:xfrm>
            <a:prstGeom prst="straightConnector1">
              <a:avLst/>
            </a:prstGeom>
            <a:ln w="1016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65">
              <a:extLst>
                <a:ext uri="{FF2B5EF4-FFF2-40B4-BE49-F238E27FC236}">
                  <a16:creationId xmlns:a16="http://schemas.microsoft.com/office/drawing/2014/main" id="{04D7B105-5CBB-6D5F-3CE1-D733FE486989}"/>
                </a:ext>
              </a:extLst>
            </p:cNvPr>
            <p:cNvCxnSpPr>
              <a:cxnSpLocks/>
            </p:cNvCxnSpPr>
            <p:nvPr/>
          </p:nvCxnSpPr>
          <p:spPr>
            <a:xfrm>
              <a:off x="6867525" y="2998565"/>
              <a:ext cx="325913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70">
              <a:extLst>
                <a:ext uri="{FF2B5EF4-FFF2-40B4-BE49-F238E27FC236}">
                  <a16:creationId xmlns:a16="http://schemas.microsoft.com/office/drawing/2014/main" id="{A793AFC9-EBFB-81CA-C97B-DE51825A9AF7}"/>
                </a:ext>
              </a:extLst>
            </p:cNvPr>
            <p:cNvCxnSpPr>
              <a:cxnSpLocks/>
            </p:cNvCxnSpPr>
            <p:nvPr/>
          </p:nvCxnSpPr>
          <p:spPr>
            <a:xfrm>
              <a:off x="7391400" y="3117627"/>
              <a:ext cx="2735263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76">
              <a:extLst>
                <a:ext uri="{FF2B5EF4-FFF2-40B4-BE49-F238E27FC236}">
                  <a16:creationId xmlns:a16="http://schemas.microsoft.com/office/drawing/2014/main" id="{3F9BB653-A669-E509-CF7F-A44BFC1D9129}"/>
                </a:ext>
              </a:extLst>
            </p:cNvPr>
            <p:cNvCxnSpPr>
              <a:cxnSpLocks/>
            </p:cNvCxnSpPr>
            <p:nvPr/>
          </p:nvCxnSpPr>
          <p:spPr>
            <a:xfrm>
              <a:off x="6608763" y="3027140"/>
              <a:ext cx="782637" cy="90487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83">
              <a:extLst>
                <a:ext uri="{FF2B5EF4-FFF2-40B4-BE49-F238E27FC236}">
                  <a16:creationId xmlns:a16="http://schemas.microsoft.com/office/drawing/2014/main" id="{107A0945-EE52-B8E3-D116-589C65456758}"/>
                </a:ext>
              </a:extLst>
            </p:cNvPr>
            <p:cNvCxnSpPr>
              <a:cxnSpLocks/>
            </p:cNvCxnSpPr>
            <p:nvPr/>
          </p:nvCxnSpPr>
          <p:spPr>
            <a:xfrm>
              <a:off x="6357938" y="2731865"/>
              <a:ext cx="638175" cy="161925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89">
              <a:extLst>
                <a:ext uri="{FF2B5EF4-FFF2-40B4-BE49-F238E27FC236}">
                  <a16:creationId xmlns:a16="http://schemas.microsoft.com/office/drawing/2014/main" id="{4076F0C9-93C6-0850-3C16-BAA82C42ED6F}"/>
                </a:ext>
              </a:extLst>
            </p:cNvPr>
            <p:cNvCxnSpPr>
              <a:cxnSpLocks/>
            </p:cNvCxnSpPr>
            <p:nvPr/>
          </p:nvCxnSpPr>
          <p:spPr>
            <a:xfrm>
              <a:off x="6996113" y="2893790"/>
              <a:ext cx="3208337" cy="33337"/>
            </a:xfrm>
            <a:prstGeom prst="straightConnector1">
              <a:avLst/>
            </a:prstGeom>
            <a:ln w="1016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93">
              <a:extLst>
                <a:ext uri="{FF2B5EF4-FFF2-40B4-BE49-F238E27FC236}">
                  <a16:creationId xmlns:a16="http://schemas.microsoft.com/office/drawing/2014/main" id="{21146E2D-1983-6758-7992-5881EF25E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225" y="703040"/>
              <a:ext cx="18494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Cooling in Layer 3</a:t>
              </a:r>
              <a:endParaRPr lang="it-IT" altLang="en-IT" dirty="0"/>
            </a:p>
          </p:txBody>
        </p:sp>
        <p:sp>
          <p:nvSpPr>
            <p:cNvPr id="32" name="CasellaDiTesto 94">
              <a:extLst>
                <a:ext uri="{FF2B5EF4-FFF2-40B4-BE49-F238E27FC236}">
                  <a16:creationId xmlns:a16="http://schemas.microsoft.com/office/drawing/2014/main" id="{0D9B3347-BA16-1ACE-7A6B-1A31754D7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514" y="1107851"/>
              <a:ext cx="21510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Cables Out Layer 3</a:t>
              </a:r>
              <a:endParaRPr lang="it-IT" altLang="en-IT" dirty="0"/>
            </a:p>
          </p:txBody>
        </p:sp>
        <p:sp>
          <p:nvSpPr>
            <p:cNvPr id="33" name="CasellaDiTesto 95">
              <a:extLst>
                <a:ext uri="{FF2B5EF4-FFF2-40B4-BE49-F238E27FC236}">
                  <a16:creationId xmlns:a16="http://schemas.microsoft.com/office/drawing/2014/main" id="{5EEF1A28-508A-16ED-1BF9-7F6E73246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7300" y="1099915"/>
              <a:ext cx="21097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Cooling in Layer 2-1</a:t>
              </a:r>
              <a:endParaRPr lang="it-IT" altLang="en-IT"/>
            </a:p>
          </p:txBody>
        </p:sp>
        <p:sp>
          <p:nvSpPr>
            <p:cNvPr id="34" name="CasellaDiTesto 96">
              <a:extLst>
                <a:ext uri="{FF2B5EF4-FFF2-40B4-BE49-F238E27FC236}">
                  <a16:creationId xmlns:a16="http://schemas.microsoft.com/office/drawing/2014/main" id="{F1C92D15-8DCC-D9A9-D810-56CE88528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788" y="1401540"/>
              <a:ext cx="23606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Cables  Out Layer 2-1</a:t>
              </a:r>
              <a:endParaRPr lang="it-IT" altLang="en-IT"/>
            </a:p>
          </p:txBody>
        </p:sp>
        <p:cxnSp>
          <p:nvCxnSpPr>
            <p:cNvPr id="35" name="Connettore 2 98">
              <a:extLst>
                <a:ext uri="{FF2B5EF4-FFF2-40B4-BE49-F238E27FC236}">
                  <a16:creationId xmlns:a16="http://schemas.microsoft.com/office/drawing/2014/main" id="{5DC77C4D-43F3-C627-5CF5-FAE583BB0C83}"/>
                </a:ext>
              </a:extLst>
            </p:cNvPr>
            <p:cNvCxnSpPr>
              <a:cxnSpLocks/>
            </p:cNvCxnSpPr>
            <p:nvPr/>
          </p:nvCxnSpPr>
          <p:spPr>
            <a:xfrm>
              <a:off x="1104900" y="1028477"/>
              <a:ext cx="185738" cy="7477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101">
              <a:extLst>
                <a:ext uri="{FF2B5EF4-FFF2-40B4-BE49-F238E27FC236}">
                  <a16:creationId xmlns:a16="http://schemas.microsoft.com/office/drawing/2014/main" id="{03A0A904-CB9D-D652-36B1-6672F20702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5788" y="1380902"/>
              <a:ext cx="969962" cy="712788"/>
            </a:xfrm>
            <a:prstGeom prst="straightConnector1">
              <a:avLst/>
            </a:prstGeom>
            <a:ln w="57150" cmpd="tri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106">
              <a:extLst>
                <a:ext uri="{FF2B5EF4-FFF2-40B4-BE49-F238E27FC236}">
                  <a16:creationId xmlns:a16="http://schemas.microsoft.com/office/drawing/2014/main" id="{ACE366FB-0D00-FE7A-1C34-845F68395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6638" y="1428527"/>
              <a:ext cx="363537" cy="12954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sellaDiTesto 115">
              <a:extLst>
                <a:ext uri="{FF2B5EF4-FFF2-40B4-BE49-F238E27FC236}">
                  <a16:creationId xmlns:a16="http://schemas.microsoft.com/office/drawing/2014/main" id="{37669695-32A8-B77A-3989-CD4B33A77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4388" y="6249765"/>
              <a:ext cx="14287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Cooling Pipe</a:t>
              </a:r>
              <a:endParaRPr lang="it-IT" altLang="en-IT" dirty="0"/>
            </a:p>
          </p:txBody>
        </p:sp>
        <p:cxnSp>
          <p:nvCxnSpPr>
            <p:cNvPr id="39" name="Connettore 2 117">
              <a:extLst>
                <a:ext uri="{FF2B5EF4-FFF2-40B4-BE49-F238E27FC236}">
                  <a16:creationId xmlns:a16="http://schemas.microsoft.com/office/drawing/2014/main" id="{94A2B628-2595-98A7-F3B2-8B72C194AE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6013" y="3250977"/>
              <a:ext cx="1052512" cy="31829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106">
              <a:extLst>
                <a:ext uri="{FF2B5EF4-FFF2-40B4-BE49-F238E27FC236}">
                  <a16:creationId xmlns:a16="http://schemas.microsoft.com/office/drawing/2014/main" id="{638B0AF4-6FAA-9314-F92F-4973CE05A6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1112" y="1684909"/>
              <a:ext cx="363537" cy="1295400"/>
            </a:xfrm>
            <a:prstGeom prst="straightConnector1">
              <a:avLst/>
            </a:prstGeom>
            <a:ln w="57150" cmpd="tri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2989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67265-713A-2D24-754A-B75FB9037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8517B-348F-902A-A0C2-8580627278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9F0C7-7CAC-E166-7692-EA581F555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IT" b="1" dirty="0"/>
              <a:t>Middle + Outer tracker + disk 1 integration</a:t>
            </a:r>
          </a:p>
          <a:p>
            <a:pPr marL="796478" lvl="1" indent="-342900">
              <a:buFont typeface="Wingdings" pitchFamily="2" charset="2"/>
              <a:buChar char="Ø"/>
            </a:pPr>
            <a:r>
              <a:rPr lang="en-GB" dirty="0"/>
              <a:t>Water c</a:t>
            </a:r>
            <a:r>
              <a:rPr lang="en-IT" dirty="0"/>
              <a:t>ooling manifolds routings</a:t>
            </a:r>
          </a:p>
          <a:p>
            <a:pPr marL="796478" lvl="1" indent="-342900">
              <a:buFont typeface="Wingdings" pitchFamily="2" charset="2"/>
              <a:buChar char="Ø"/>
            </a:pPr>
            <a:r>
              <a:rPr lang="en-GB" dirty="0"/>
              <a:t>Power and readout c</a:t>
            </a:r>
            <a:r>
              <a:rPr lang="en-IT" dirty="0"/>
              <a:t>ables </a:t>
            </a:r>
          </a:p>
          <a:p>
            <a:pPr marL="1250055" lvl="2" indent="-342900">
              <a:buFont typeface="Wingdings" pitchFamily="2" charset="2"/>
              <a:buChar char="Ø"/>
            </a:pPr>
            <a:r>
              <a:rPr lang="en-GB" dirty="0"/>
              <a:t>P</a:t>
            </a:r>
            <a:r>
              <a:rPr lang="en-IT" dirty="0"/>
              <a:t>ossible variant of a </a:t>
            </a:r>
            <a:r>
              <a:rPr lang="en-IT" i="1" dirty="0"/>
              <a:t>free space optical </a:t>
            </a:r>
            <a:r>
              <a:rPr lang="en-IT" dirty="0"/>
              <a:t>readout solution to be investigated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56792-3307-2476-D966-1F6C1D9454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E0C777-2486-289F-F5A9-E49F33FF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Critical areas – II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BA55DB-D4ED-4B2A-355B-40A899A0D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2" t="3004" r="66919" b="53160"/>
          <a:stretch/>
        </p:blipFill>
        <p:spPr bwMode="auto">
          <a:xfrm>
            <a:off x="2495600" y="3828335"/>
            <a:ext cx="2880320" cy="2792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19BA55DB-D4ED-4B2A-355B-40A899A0D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00" t="45729" r="22957" b="16733"/>
          <a:stretch/>
        </p:blipFill>
        <p:spPr bwMode="auto">
          <a:xfrm>
            <a:off x="6096000" y="3884358"/>
            <a:ext cx="2710344" cy="2680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7614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67265-713A-2D24-754A-B75FB9037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8517B-348F-902A-A0C2-8580627278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9F0C7-7CAC-E166-7692-EA581F555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IT" b="1" dirty="0"/>
              <a:t>Assembly sequence</a:t>
            </a:r>
          </a:p>
          <a:p>
            <a:pPr marL="796478" lvl="1" indent="-342900">
              <a:buFont typeface="Wingdings" pitchFamily="2" charset="2"/>
              <a:buChar char="Ø"/>
            </a:pPr>
            <a:r>
              <a:rPr lang="en-US" dirty="0"/>
              <a:t>Need to be revised given the presence of cones</a:t>
            </a:r>
            <a:endParaRPr lang="en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56792-3307-2476-D966-1F6C1D9454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E0C777-2486-289F-F5A9-E49F33FF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Critical areas – III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7E0A0-691E-CD17-68A4-D0E1A567B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171" y="3141375"/>
            <a:ext cx="6068232" cy="30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7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00EC3-16BF-5B90-E76C-640890A7E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29</a:t>
            </a:fld>
            <a:endParaRPr lang="en-IT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9F2E4A2-E778-47D5-5380-359B5889F0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IT" sz="2400" dirty="0"/>
          </a:p>
          <a:p>
            <a:pPr lvl="1">
              <a:lnSpc>
                <a:spcPct val="100000"/>
              </a:lnSpc>
            </a:pPr>
            <a:endParaRPr lang="en-IT" sz="24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endParaRPr lang="en-IT" sz="2400" dirty="0"/>
          </a:p>
          <a:p>
            <a:pPr lvl="1">
              <a:lnSpc>
                <a:spcPct val="100000"/>
              </a:lnSpc>
            </a:pPr>
            <a:endParaRPr lang="en-IT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85ACE-9FE6-2991-0489-E7F835AAA6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400" y="1484784"/>
            <a:ext cx="11017800" cy="3663000"/>
          </a:xfrm>
        </p:spPr>
        <p:txBody>
          <a:bodyPr/>
          <a:lstStyle/>
          <a:p>
            <a:pPr marL="342900" indent="-342900">
              <a:buFont typeface="Wingdings" pitchFamily="2" charset="2"/>
              <a:buChar char="q"/>
            </a:pPr>
            <a:r>
              <a:rPr lang="en-IT" sz="2000" dirty="0">
                <a:solidFill>
                  <a:srgbClr val="FF0000"/>
                </a:solidFill>
              </a:rPr>
              <a:t>The mock up of the vertex detector is being designed</a:t>
            </a:r>
          </a:p>
          <a:p>
            <a:pPr marL="796478" lvl="1" indent="-342900">
              <a:buFont typeface="Wingdings" pitchFamily="2" charset="2"/>
              <a:buChar char="q"/>
            </a:pPr>
            <a:r>
              <a:rPr lang="en-GB" sz="2000" dirty="0"/>
              <a:t>D</a:t>
            </a:r>
            <a:r>
              <a:rPr lang="en-IT" sz="2000" dirty="0"/>
              <a:t>etailed mechanical components defined</a:t>
            </a:r>
          </a:p>
          <a:p>
            <a:pPr marL="796478" lvl="1" indent="-342900">
              <a:buFont typeface="Wingdings" pitchFamily="2" charset="2"/>
              <a:buChar char="q"/>
            </a:pPr>
            <a:r>
              <a:rPr lang="en-IT" sz="2000" dirty="0"/>
              <a:t>Started to have a look at services</a:t>
            </a:r>
          </a:p>
          <a:p>
            <a:pPr marL="342900" indent="-342900">
              <a:buFont typeface="Wingdings" pitchFamily="2" charset="2"/>
              <a:buChar char="q"/>
            </a:pPr>
            <a:endParaRPr lang="en-IT" sz="2000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IT" sz="2000" dirty="0">
                <a:solidFill>
                  <a:srgbClr val="FF0000"/>
                </a:solidFill>
              </a:rPr>
              <a:t>The goals of the mock up have been outlined </a:t>
            </a:r>
          </a:p>
          <a:p>
            <a:pPr marL="796478" lvl="1" indent="-342900">
              <a:buFont typeface="Wingdings" pitchFamily="2" charset="2"/>
              <a:buChar char="q"/>
            </a:pPr>
            <a:r>
              <a:rPr lang="en-GB" sz="2000" dirty="0"/>
              <a:t>E</a:t>
            </a:r>
            <a:r>
              <a:rPr lang="en-IT" sz="2000" dirty="0"/>
              <a:t>mphasis on system integration, air cooling and maintenance</a:t>
            </a:r>
          </a:p>
          <a:p>
            <a:pPr marL="1250055" lvl="2" indent="-342900">
              <a:buFont typeface="Wingdings" pitchFamily="2" charset="2"/>
              <a:buChar char="q"/>
            </a:pPr>
            <a:r>
              <a:rPr lang="en-GB" sz="1600" dirty="0">
                <a:solidFill>
                  <a:srgbClr val="0070C0"/>
                </a:solidFill>
              </a:rPr>
              <a:t>A</a:t>
            </a:r>
            <a:r>
              <a:rPr lang="en-IT" sz="1600" dirty="0">
                <a:solidFill>
                  <a:srgbClr val="0070C0"/>
                </a:solidFill>
              </a:rPr>
              <a:t> dedicated system is designed to study the parameters, give inputs to the simulation and demontrate the feasibility</a:t>
            </a:r>
          </a:p>
          <a:p>
            <a:pPr marL="796478" lvl="1" indent="-342900">
              <a:buFont typeface="Wingdings" pitchFamily="2" charset="2"/>
              <a:buChar char="q"/>
            </a:pPr>
            <a:r>
              <a:rPr lang="en-GB" sz="2000" dirty="0"/>
              <a:t>I</a:t>
            </a:r>
            <a:r>
              <a:rPr lang="en-IT" sz="2000" dirty="0"/>
              <a:t>nterference with machine elements studied</a:t>
            </a:r>
          </a:p>
          <a:p>
            <a:pPr marL="342900" indent="-342900">
              <a:buFont typeface="Wingdings" pitchFamily="2" charset="2"/>
              <a:buChar char="q"/>
            </a:pPr>
            <a:endParaRPr lang="en-IT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en-IT" sz="2000" dirty="0">
                <a:solidFill>
                  <a:srgbClr val="FF0000"/>
                </a:solidFill>
              </a:rPr>
              <a:t>Before embarking construction, a few details of system integration need to be decided, especially wrt LumiCal</a:t>
            </a:r>
          </a:p>
          <a:p>
            <a:pPr marL="342900" indent="-342900">
              <a:buFont typeface="Wingdings" pitchFamily="2" charset="2"/>
              <a:buChar char="q"/>
            </a:pPr>
            <a:endParaRPr lang="en-IT" sz="2000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IT" sz="2000">
                <a:solidFill>
                  <a:srgbClr val="FF0000"/>
                </a:solidFill>
              </a:rPr>
              <a:t>Gannt </a:t>
            </a:r>
            <a:r>
              <a:rPr lang="en-IT" sz="2000" dirty="0">
                <a:solidFill>
                  <a:srgbClr val="FF0000"/>
                </a:solidFill>
              </a:rPr>
              <a:t>chart will come  </a:t>
            </a:r>
            <a:endParaRPr lang="en-IT" sz="2000" dirty="0">
              <a:solidFill>
                <a:srgbClr val="00B0F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IT" sz="2000" dirty="0"/>
          </a:p>
          <a:p>
            <a:pPr marL="342900" indent="-342900">
              <a:buFont typeface="Wingdings" pitchFamily="2" charset="2"/>
              <a:buChar char="q"/>
            </a:pPr>
            <a:endParaRPr lang="en-IT" sz="2000" dirty="0"/>
          </a:p>
          <a:p>
            <a:pPr marL="342900" indent="-342900">
              <a:buFont typeface="Wingdings" pitchFamily="2" charset="2"/>
              <a:buChar char="q"/>
            </a:pPr>
            <a:endParaRPr lang="en-IT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FE401-0297-C978-7D58-50F30438C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1BF1B-F8B3-FC37-9D2C-280030CE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44349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0BECA-534A-591A-8381-37D8B34A9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A3EA0-7C35-7E9E-355D-3DBA39533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26622"/>
            <a:ext cx="9810688" cy="1072088"/>
          </a:xfrm>
        </p:spPr>
        <p:txBody>
          <a:bodyPr anchor="b">
            <a:norm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Overall layout and dimensions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9BA55DB-D4ED-4B2A-355B-40A899A0D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1198710"/>
            <a:ext cx="7772520" cy="54753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17025E-9A17-C7F7-1E24-82680F435500}"/>
                  </a:ext>
                </a:extLst>
              </p:cNvPr>
              <p:cNvSpPr txBox="1"/>
              <p:nvPr/>
            </p:nvSpPr>
            <p:spPr>
              <a:xfrm>
                <a:off x="8468723" y="4773576"/>
                <a:ext cx="3693575" cy="175432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F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T" b="1" dirty="0">
                    <a:solidFill>
                      <a:schemeClr val="bg1"/>
                    </a:solidFill>
                  </a:rPr>
                  <a:t>Inner Vertex detector:</a:t>
                </a:r>
              </a:p>
              <a:p>
                <a:endParaRPr lang="en-IT" b="1" dirty="0">
                  <a:solidFill>
                    <a:schemeClr val="bg1"/>
                  </a:solidFill>
                </a:endParaRPr>
              </a:p>
              <a:p>
                <a:r>
                  <a:rPr lang="en-US" b="0" dirty="0">
                    <a:solidFill>
                      <a:schemeClr val="bg1"/>
                    </a:solidFill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25 ×25 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pixel size</a:t>
                </a:r>
              </a:p>
              <a:p>
                <a:endParaRPr lang="en-IT" dirty="0">
                  <a:solidFill>
                    <a:schemeClr val="bg1"/>
                  </a:solidFill>
                </a:endParaRPr>
              </a:p>
              <a:p>
                <a:r>
                  <a:rPr lang="en-IT" dirty="0">
                    <a:solidFill>
                      <a:schemeClr val="bg1"/>
                    </a:solidFill>
                  </a:rPr>
                  <a:t>3 barrel layers at </a:t>
                </a:r>
              </a:p>
              <a:p>
                <a:pPr marL="285750" indent="-285750">
                  <a:buFontTx/>
                  <a:buChar char="-"/>
                </a:pPr>
                <a:r>
                  <a:rPr lang="en-IT" dirty="0">
                    <a:solidFill>
                      <a:schemeClr val="bg1"/>
                    </a:solidFill>
                  </a:rPr>
                  <a:t>13.7, 22.7 and 34.8 mm radius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17025E-9A17-C7F7-1E24-82680F435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23" y="4773576"/>
                <a:ext cx="3693575" cy="1754326"/>
              </a:xfrm>
              <a:prstGeom prst="rect">
                <a:avLst/>
              </a:prstGeom>
              <a:blipFill>
                <a:blip r:embed="rId3"/>
                <a:stretch>
                  <a:fillRect l="-1365" t="-1429" b="-4286"/>
                </a:stretch>
              </a:blipFill>
              <a:ln>
                <a:solidFill>
                  <a:srgbClr val="00FDFF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186D23-14EE-B079-7DF9-E6204C5343A8}"/>
                  </a:ext>
                </a:extLst>
              </p:cNvPr>
              <p:cNvSpPr txBox="1"/>
              <p:nvPr/>
            </p:nvSpPr>
            <p:spPr>
              <a:xfrm>
                <a:off x="8468723" y="1887296"/>
                <a:ext cx="3693575" cy="2653352"/>
              </a:xfrm>
              <a:prstGeom prst="rect">
                <a:avLst/>
              </a:prstGeom>
              <a:solidFill>
                <a:srgbClr val="FFFD78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</a:rPr>
                  <a:t>Outer vertex tracker: </a:t>
                </a:r>
              </a:p>
              <a:p>
                <a:endParaRPr lang="en-GB" b="1" dirty="0">
                  <a:solidFill>
                    <a:srgbClr val="002060"/>
                  </a:solidFill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 ×150 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rgbClr val="002060"/>
                    </a:solidFill>
                  </a:rPr>
                  <a:t>pixel size</a:t>
                </a:r>
              </a:p>
              <a:p>
                <a:endParaRPr lang="en-GB" b="1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Intermediate barrel at 13 cm radius (improved reconstruction for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&gt;40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tracks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Outer barrel at 31.5 cm radius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3 disks per side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186D23-14EE-B079-7DF9-E6204C534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23" y="1887296"/>
                <a:ext cx="3693575" cy="2653352"/>
              </a:xfrm>
              <a:prstGeom prst="rect">
                <a:avLst/>
              </a:prstGeom>
              <a:blipFill>
                <a:blip r:embed="rId4"/>
                <a:stretch>
                  <a:fillRect l="-1365" t="-948" r="-204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032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6E6C-CCE7-7A83-D075-C0D2EFC33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5BB4D-2AEE-21DF-FD85-CA6AB780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29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8256240" y="1961976"/>
            <a:ext cx="3787216" cy="4247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Layer 2</a:t>
            </a:r>
          </a:p>
          <a:p>
            <a:pPr algn="ctr"/>
            <a:r>
              <a:rPr lang="en-IT" dirty="0"/>
              <a:t>24 overlapping staves of 10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/>
              <a:t>P</a:t>
            </a:r>
            <a:r>
              <a:rPr lang="en-IT" dirty="0"/>
              <a:t>inwheel geometry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C</a:t>
            </a:r>
            <a:r>
              <a:rPr lang="en-IT" dirty="0">
                <a:solidFill>
                  <a:srgbClr val="00B050"/>
                </a:solidFill>
              </a:rPr>
              <a:t>ounter-rotated wrt layer 1 to mitigate charge-asymmetry effects in track reconstruction</a:t>
            </a:r>
          </a:p>
          <a:p>
            <a:pPr algn="ctr"/>
            <a:endParaRPr lang="en-IT" dirty="0"/>
          </a:p>
          <a:p>
            <a:pPr algn="ctr"/>
            <a:r>
              <a:rPr lang="en-IT" dirty="0">
                <a:highlight>
                  <a:srgbClr val="FFFF00"/>
                </a:highlight>
              </a:rPr>
              <a:t>Power budget  </a:t>
            </a:r>
          </a:p>
          <a:p>
            <a:pPr algn="ctr"/>
            <a:r>
              <a:rPr lang="en-IT" dirty="0">
                <a:highlight>
                  <a:srgbClr val="FFFF00"/>
                </a:highlight>
              </a:rPr>
              <a:t>~32 W</a:t>
            </a:r>
          </a:p>
          <a:p>
            <a:pPr algn="ctr"/>
            <a:endParaRPr lang="en-IT" dirty="0"/>
          </a:p>
          <a:p>
            <a:pPr algn="ctr"/>
            <a:r>
              <a:rPr lang="en-IT" sz="1800" dirty="0">
                <a:highlight>
                  <a:srgbClr val="00FF00"/>
                </a:highlight>
              </a:rPr>
              <a:t>Total weight ~63 grams</a:t>
            </a:r>
          </a:p>
          <a:p>
            <a:pPr algn="ctr"/>
            <a:endParaRPr lang="en-IT" dirty="0"/>
          </a:p>
          <a:p>
            <a:pPr algn="ctr"/>
            <a:r>
              <a:rPr lang="en-IT" sz="1800" dirty="0"/>
              <a:t>Total thickness 0.25% X</a:t>
            </a:r>
            <a:r>
              <a:rPr lang="en-IT" sz="1800" baseline="-25000" dirty="0"/>
              <a:t>0</a:t>
            </a:r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0C2DE-9D8B-A25F-5F7A-8A08B215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4" y="764704"/>
            <a:ext cx="8237682" cy="57151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9DF8-1951-5887-2D16-2B4FDDF81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31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05530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8931349" y="2177273"/>
            <a:ext cx="2940848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Layer 3</a:t>
            </a:r>
          </a:p>
          <a:p>
            <a:pPr algn="ctr"/>
            <a:r>
              <a:rPr lang="en-IT" dirty="0"/>
              <a:t>36 staves of 16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/>
              <a:t>L</a:t>
            </a:r>
            <a:r>
              <a:rPr lang="en-IT" dirty="0"/>
              <a:t>ampshade geometry. </a:t>
            </a:r>
          </a:p>
          <a:p>
            <a:pPr algn="ctr"/>
            <a:r>
              <a:rPr lang="en-IT" dirty="0">
                <a:solidFill>
                  <a:srgbClr val="00B050"/>
                </a:solidFill>
              </a:rPr>
              <a:t>Charge symmetric track reconstruction </a:t>
            </a:r>
          </a:p>
          <a:p>
            <a:pPr algn="ctr"/>
            <a:endParaRPr lang="en-IT" sz="1800" dirty="0"/>
          </a:p>
          <a:p>
            <a:pPr algn="ctr"/>
            <a:r>
              <a:rPr lang="en-IT" sz="1800" dirty="0">
                <a:solidFill>
                  <a:srgbClr val="00B050"/>
                </a:solidFill>
              </a:rPr>
              <a:t>Total weight ~150 grams</a:t>
            </a:r>
          </a:p>
          <a:p>
            <a:pPr algn="ctr"/>
            <a:r>
              <a:rPr lang="en-IT" dirty="0"/>
              <a:t>	</a:t>
            </a:r>
            <a:endParaRPr lang="en-IT" sz="1800" dirty="0"/>
          </a:p>
          <a:p>
            <a:pPr algn="ctr"/>
            <a:r>
              <a:rPr lang="en-IT" sz="1800" dirty="0"/>
              <a:t>Total thickness 0.25% X</a:t>
            </a:r>
            <a:r>
              <a:rPr lang="en-IT" sz="1800" baseline="-25000" dirty="0"/>
              <a:t>0</a:t>
            </a:r>
            <a:endParaRPr lang="en-IT" sz="1800" dirty="0"/>
          </a:p>
          <a:p>
            <a:pPr algn="ctr"/>
            <a:endParaRPr lang="en-IT" dirty="0"/>
          </a:p>
          <a:p>
            <a:pPr algn="ctr"/>
            <a:r>
              <a:rPr lang="en-IT" dirty="0">
                <a:highlight>
                  <a:srgbClr val="FFFF00"/>
                </a:highlight>
              </a:rPr>
              <a:t>Power budget </a:t>
            </a:r>
          </a:p>
          <a:p>
            <a:pPr algn="ctr"/>
            <a:r>
              <a:rPr lang="en-IT" dirty="0">
                <a:highlight>
                  <a:srgbClr val="FFFF00"/>
                </a:highlight>
              </a:rPr>
              <a:t>~77 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981C4-8C5E-8D33-5BF5-A816B60F1E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32</a:t>
            </a:fld>
            <a:endParaRPr lang="en-IT"/>
          </a:p>
        </p:txBody>
      </p:sp>
      <p:pic>
        <p:nvPicPr>
          <p:cNvPr id="2" name="Segnaposto contenuto 8">
            <a:extLst>
              <a:ext uri="{FF2B5EF4-FFF2-40B4-BE49-F238E27FC236}">
                <a16:creationId xmlns:a16="http://schemas.microsoft.com/office/drawing/2014/main" id="{9534A8A7-B920-6AD9-8E67-5FCA71F7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969" y="476672"/>
            <a:ext cx="8766175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19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BD19FB-BB11-A4D1-7E70-9223DF5F0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6" y="499416"/>
            <a:ext cx="5322888" cy="650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Cone Collector Layer 3</a:t>
            </a:r>
            <a:endParaRPr lang="it-IT" dirty="0"/>
          </a:p>
        </p:txBody>
      </p:sp>
      <p:pic>
        <p:nvPicPr>
          <p:cNvPr id="15363" name="Immagine 6">
            <a:extLst>
              <a:ext uri="{FF2B5EF4-FFF2-40B4-BE49-F238E27FC236}">
                <a16:creationId xmlns:a16="http://schemas.microsoft.com/office/drawing/2014/main" id="{2D4AA479-D1D9-0CB1-C8FF-7CADE8C3A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14107" r="14999" b="7777"/>
          <a:stretch>
            <a:fillRect/>
          </a:stretch>
        </p:blipFill>
        <p:spPr bwMode="auto">
          <a:xfrm>
            <a:off x="7204075" y="1841500"/>
            <a:ext cx="48498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magine 8">
            <a:extLst>
              <a:ext uri="{FF2B5EF4-FFF2-40B4-BE49-F238E27FC236}">
                <a16:creationId xmlns:a16="http://schemas.microsoft.com/office/drawing/2014/main" id="{3F874C89-79D6-5FB5-CCCE-0699DB084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2" t="15456" r="12349" b="9663"/>
          <a:stretch>
            <a:fillRect/>
          </a:stretch>
        </p:blipFill>
        <p:spPr bwMode="auto">
          <a:xfrm>
            <a:off x="0" y="2058988"/>
            <a:ext cx="583882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Segnaposto contenuto 4">
            <a:extLst>
              <a:ext uri="{FF2B5EF4-FFF2-40B4-BE49-F238E27FC236}">
                <a16:creationId xmlns:a16="http://schemas.microsoft.com/office/drawing/2014/main" id="{0645CEB8-F654-BE64-563B-91D3A020E2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1" t="18756" r="3008" b="13786"/>
          <a:stretch>
            <a:fillRect/>
          </a:stretch>
        </p:blipFill>
        <p:spPr>
          <a:xfrm>
            <a:off x="2567608" y="1052736"/>
            <a:ext cx="5668962" cy="2820988"/>
          </a:xfrm>
        </p:spPr>
      </p:pic>
    </p:spTree>
    <p:extLst>
      <p:ext uri="{BB962C8B-B14F-4D97-AF65-F5344CB8AC3E}">
        <p14:creationId xmlns:p14="http://schemas.microsoft.com/office/powerpoint/2010/main" val="3005497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6B3CEC-BCCD-A0CB-F4FE-2E1BD6ED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617" y="1084243"/>
            <a:ext cx="5405437" cy="5175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Cone Collector layers 2-1</a:t>
            </a:r>
            <a:endParaRPr lang="it-IT" dirty="0"/>
          </a:p>
        </p:txBody>
      </p:sp>
      <p:pic>
        <p:nvPicPr>
          <p:cNvPr id="16387" name="Immagine 4">
            <a:extLst>
              <a:ext uri="{FF2B5EF4-FFF2-40B4-BE49-F238E27FC236}">
                <a16:creationId xmlns:a16="http://schemas.microsoft.com/office/drawing/2014/main" id="{43D5A80E-0EE4-7003-9BBE-A787FE4A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9" t="21919" r="909" b="21783"/>
          <a:stretch>
            <a:fillRect/>
          </a:stretch>
        </p:blipFill>
        <p:spPr bwMode="auto">
          <a:xfrm>
            <a:off x="839416" y="806411"/>
            <a:ext cx="504190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magine 6">
            <a:extLst>
              <a:ext uri="{FF2B5EF4-FFF2-40B4-BE49-F238E27FC236}">
                <a16:creationId xmlns:a16="http://schemas.microsoft.com/office/drawing/2014/main" id="{83D54144-2BF1-596F-D1DF-C8141B271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9" t="15186" r="4318" b="12627"/>
          <a:stretch>
            <a:fillRect/>
          </a:stretch>
        </p:blipFill>
        <p:spPr bwMode="auto">
          <a:xfrm>
            <a:off x="5564188" y="2914650"/>
            <a:ext cx="6627812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magine 8">
            <a:extLst>
              <a:ext uri="{FF2B5EF4-FFF2-40B4-BE49-F238E27FC236}">
                <a16:creationId xmlns:a16="http://schemas.microsoft.com/office/drawing/2014/main" id="{DA4CA580-F8B8-BA5B-B580-B1B74DBE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3" t="14377" r="13712" b="13972"/>
          <a:stretch>
            <a:fillRect/>
          </a:stretch>
        </p:blipFill>
        <p:spPr bwMode="auto">
          <a:xfrm>
            <a:off x="117475" y="2914650"/>
            <a:ext cx="5522913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176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magine 5">
            <a:extLst>
              <a:ext uri="{FF2B5EF4-FFF2-40B4-BE49-F238E27FC236}">
                <a16:creationId xmlns:a16="http://schemas.microsoft.com/office/drawing/2014/main" id="{6D39895D-437D-2CE6-CA31-BE8C5CD0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12199938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E23E7-D176-5962-7E04-D54807B0B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94938-3F92-4B99-1B12-C1660F510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3F49D-66CC-F982-935D-B2274886B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7170" name="Titolo 1">
            <a:extLst>
              <a:ext uri="{FF2B5EF4-FFF2-40B4-BE49-F238E27FC236}">
                <a16:creationId xmlns:a16="http://schemas.microsoft.com/office/drawing/2014/main" id="{6006A887-8D13-CD26-5EB6-1D067FC87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IT" sz="2800" dirty="0"/>
              <a:t>MIDDLE TRACKER</a:t>
            </a:r>
            <a:endParaRPr lang="it-IT" altLang="en-IT" sz="2800" dirty="0"/>
          </a:p>
        </p:txBody>
      </p:sp>
      <p:pic>
        <p:nvPicPr>
          <p:cNvPr id="7171" name="Immagine 5">
            <a:extLst>
              <a:ext uri="{FF2B5EF4-FFF2-40B4-BE49-F238E27FC236}">
                <a16:creationId xmlns:a16="http://schemas.microsoft.com/office/drawing/2014/main" id="{025F385D-ECF2-89C0-3E2C-A9F75368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609" y="1484784"/>
            <a:ext cx="895627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944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BFE95-02C1-575A-179F-ECD15CCF4F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37</a:t>
            </a:fld>
            <a:endParaRPr lang="en-US" noProof="0" dirty="0"/>
          </a:p>
        </p:txBody>
      </p:sp>
      <p:sp>
        <p:nvSpPr>
          <p:cNvPr id="5122" name="Titolo 1">
            <a:extLst>
              <a:ext uri="{FF2B5EF4-FFF2-40B4-BE49-F238E27FC236}">
                <a16:creationId xmlns:a16="http://schemas.microsoft.com/office/drawing/2014/main" id="{60905589-0058-1DE1-5BAA-12B81217D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IT" sz="2400"/>
              <a:t>OUTER TRACKER</a:t>
            </a:r>
            <a:endParaRPr lang="it-IT" altLang="en-IT" sz="2400"/>
          </a:p>
        </p:txBody>
      </p:sp>
      <p:pic>
        <p:nvPicPr>
          <p:cNvPr id="5123" name="Immagine 5">
            <a:extLst>
              <a:ext uri="{FF2B5EF4-FFF2-40B4-BE49-F238E27FC236}">
                <a16:creationId xmlns:a16="http://schemas.microsoft.com/office/drawing/2014/main" id="{D22B17FF-0DA6-815A-D4EC-AE271196C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912" y="1484784"/>
            <a:ext cx="9052322" cy="522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F69151-26F9-E6CA-A277-D6628D580F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38</a:t>
            </a:fld>
            <a:endParaRPr lang="en-US" noProof="0" dirty="0"/>
          </a:p>
        </p:txBody>
      </p:sp>
      <p:sp>
        <p:nvSpPr>
          <p:cNvPr id="12290" name="Titolo 1">
            <a:extLst>
              <a:ext uri="{FF2B5EF4-FFF2-40B4-BE49-F238E27FC236}">
                <a16:creationId xmlns:a16="http://schemas.microsoft.com/office/drawing/2014/main" id="{01107F16-FAD4-DF45-DD5C-181DC7876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IT" sz="2400"/>
              <a:t>DISK 2</a:t>
            </a:r>
            <a:endParaRPr lang="it-IT" altLang="en-IT" sz="2400"/>
          </a:p>
        </p:txBody>
      </p:sp>
      <p:pic>
        <p:nvPicPr>
          <p:cNvPr id="12291" name="Immagine 3">
            <a:extLst>
              <a:ext uri="{FF2B5EF4-FFF2-40B4-BE49-F238E27FC236}">
                <a16:creationId xmlns:a16="http://schemas.microsoft.com/office/drawing/2014/main" id="{BCD9FBED-51C2-1E97-E73D-913E9212D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92" y="980728"/>
            <a:ext cx="7603703" cy="527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29965-42CF-0F8E-E38D-40FD2A8EC1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39</a:t>
            </a:fld>
            <a:endParaRPr lang="en-US" noProof="0" dirty="0"/>
          </a:p>
        </p:txBody>
      </p:sp>
      <p:sp>
        <p:nvSpPr>
          <p:cNvPr id="14338" name="Titolo 1">
            <a:extLst>
              <a:ext uri="{FF2B5EF4-FFF2-40B4-BE49-F238E27FC236}">
                <a16:creationId xmlns:a16="http://schemas.microsoft.com/office/drawing/2014/main" id="{ACB32B76-ACB6-9734-5E73-C1B211EC2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IT" sz="2400"/>
              <a:t>DISK 3</a:t>
            </a:r>
            <a:endParaRPr lang="it-IT" altLang="en-IT" sz="2400"/>
          </a:p>
        </p:txBody>
      </p:sp>
      <p:pic>
        <p:nvPicPr>
          <p:cNvPr id="14339" name="Immagine 3">
            <a:extLst>
              <a:ext uri="{FF2B5EF4-FFF2-40B4-BE49-F238E27FC236}">
                <a16:creationId xmlns:a16="http://schemas.microsoft.com/office/drawing/2014/main" id="{3970549A-8841-7EF5-B8BC-C2E70018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761326"/>
            <a:ext cx="8173272" cy="578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4EF6-D9C8-03A5-19A8-879F73D6F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693D2-D5FC-8D3F-2DB6-F970525668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Depleted Monolithic Active Pixel Detectors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FEDB1101-2C12-B4A5-43A3-457C6FC2CD6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0400" y="2327400"/>
                <a:ext cx="6585720" cy="3663000"/>
              </a:xfrm>
            </p:spPr>
            <p:txBody>
              <a:bodyPr/>
              <a:lstStyle/>
              <a:p>
                <a:pPr lvl="1"/>
                <a:r>
                  <a:rPr lang="en-US" sz="2400" dirty="0">
                    <a:solidFill>
                      <a:srgbClr val="FF0000"/>
                    </a:solidFill>
                    <a:cs typeface="Poppins" pitchFamily="2" charset="77"/>
                  </a:rPr>
                  <a:t>Vertex (ARCADIA based):</a:t>
                </a:r>
                <a:endParaRPr lang="en-US" sz="2400" dirty="0">
                  <a:cs typeface="Poppins" pitchFamily="2" charset="77"/>
                </a:endParaRPr>
              </a:p>
              <a:p>
                <a:pPr lvl="2"/>
                <a:r>
                  <a:rPr lang="en-US" sz="2400" dirty="0" err="1">
                    <a:cs typeface="Poppins" pitchFamily="2" charset="77"/>
                  </a:rPr>
                  <a:t>Lfoundry</a:t>
                </a:r>
                <a:r>
                  <a:rPr lang="en-US" sz="2400" dirty="0">
                    <a:cs typeface="Poppins" pitchFamily="2" charset="77"/>
                  </a:rPr>
                  <a:t> 110 nm process</a:t>
                </a:r>
              </a:p>
              <a:p>
                <a:pPr lvl="2"/>
                <a:r>
                  <a:rPr lang="en-US" sz="2400" i="1" dirty="0">
                    <a:cs typeface="Poppins" pitchFamily="2" charset="77"/>
                  </a:rPr>
                  <a:t>50 µm thick</a:t>
                </a:r>
                <a:endParaRPr lang="en-US" sz="2400" b="1" i="1" dirty="0">
                  <a:solidFill>
                    <a:srgbClr val="FF0000"/>
                  </a:solidFill>
                  <a:cs typeface="Poppins" pitchFamily="2" charset="77"/>
                </a:endParaRPr>
              </a:p>
              <a:p>
                <a:pPr lvl="2"/>
                <a:r>
                  <a:rPr lang="en-US" sz="2400" dirty="0">
                    <a:cs typeface="Poppins" pitchFamily="2" charset="77"/>
                  </a:rPr>
                  <a:t>Dimensions: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8.4×32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𝑚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cs typeface="Poppins" pitchFamily="2" charset="77"/>
                </a:endParaRPr>
              </a:p>
              <a:p>
                <a:pPr lvl="2"/>
                <a:r>
                  <a:rPr lang="en-US" sz="2400" dirty="0">
                    <a:highlight>
                      <a:srgbClr val="FFFF00"/>
                    </a:highlight>
                    <a:cs typeface="Poppins" pitchFamily="2" charset="77"/>
                  </a:rPr>
                  <a:t>Power density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Poppins" pitchFamily="2" charset="77"/>
                      </a:rPr>
                      <m:t>50 </m:t>
                    </m:r>
                    <m:r>
                      <a:rPr lang="en-US" sz="24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Poppins" pitchFamily="2" charset="77"/>
                      </a:rPr>
                      <m:t>𝑚𝑊</m:t>
                    </m:r>
                    <m:r>
                      <a:rPr lang="en-US" sz="24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Poppins" pitchFamily="2" charset="77"/>
                      </a:rPr>
                      <m:t>/</m:t>
                    </m:r>
                    <m:r>
                      <a:rPr lang="en-US" sz="24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Poppins" pitchFamily="2" charset="77"/>
                      </a:rPr>
                      <m:t>𝑐</m:t>
                    </m:r>
                    <m:sSup>
                      <m:sSupPr>
                        <m:ctrlPr>
                          <a:rPr lang="en-US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Poppins" pitchFamily="2" charset="77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highlight>
                    <a:srgbClr val="FFFF00"/>
                  </a:highlight>
                  <a:cs typeface="Poppins" pitchFamily="2" charset="77"/>
                </a:endParaRP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  <a:cs typeface="Poppins" pitchFamily="2" charset="77"/>
                  </a:rPr>
                  <a:t>Outer Vertex and disks (ATLASPIX3 based)</a:t>
                </a:r>
              </a:p>
              <a:p>
                <a:pPr lvl="2"/>
                <a:r>
                  <a:rPr lang="en-IT" sz="2400" dirty="0">
                    <a:cs typeface="Poppins" pitchFamily="2" charset="77"/>
                  </a:rPr>
                  <a:t>TSI 180 nm process</a:t>
                </a:r>
                <a:endParaRPr lang="en-US" sz="2400" dirty="0">
                  <a:cs typeface="Poppins" pitchFamily="2" charset="77"/>
                </a:endParaRPr>
              </a:p>
              <a:p>
                <a:pPr lvl="2"/>
                <a:r>
                  <a:rPr lang="en-US" sz="2400" i="1" dirty="0">
                    <a:cs typeface="Poppins" pitchFamily="2" charset="77"/>
                  </a:rPr>
                  <a:t>50 µm thick</a:t>
                </a:r>
                <a:endParaRPr lang="en-US" sz="2400" b="1" i="1" dirty="0">
                  <a:solidFill>
                    <a:srgbClr val="FF0000"/>
                  </a:solidFill>
                  <a:cs typeface="Poppins" pitchFamily="2" charset="77"/>
                </a:endParaRPr>
              </a:p>
              <a:p>
                <a:pPr lvl="2"/>
                <a:r>
                  <a:rPr lang="en-US" sz="2400" dirty="0">
                    <a:cs typeface="Poppins" pitchFamily="2" charset="77"/>
                  </a:rPr>
                  <a:t>Module dimensions: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42.2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40.6 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𝑚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cs typeface="Poppins" pitchFamily="2" charset="77"/>
                </a:endParaRPr>
              </a:p>
              <a:p>
                <a:pPr lvl="2"/>
                <a:r>
                  <a:rPr lang="en-US" sz="2400" dirty="0">
                    <a:highlight>
                      <a:srgbClr val="FFFF00"/>
                    </a:highlight>
                    <a:cs typeface="Poppins" pitchFamily="2" charset="77"/>
                  </a:rPr>
                  <a:t>Power density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Poppins" pitchFamily="2" charset="77"/>
                      </a:rPr>
                      <m:t>100</m:t>
                    </m:r>
                    <m:r>
                      <a:rPr lang="en-US" sz="24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Poppins" pitchFamily="2" charset="77"/>
                      </a:rPr>
                      <m:t> </m:t>
                    </m:r>
                    <m:r>
                      <a:rPr lang="en-US" sz="24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Poppins" pitchFamily="2" charset="77"/>
                      </a:rPr>
                      <m:t>𝑚𝑊</m:t>
                    </m:r>
                    <m:r>
                      <a:rPr lang="en-US" sz="24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Poppins" pitchFamily="2" charset="77"/>
                      </a:rPr>
                      <m:t>/</m:t>
                    </m:r>
                    <m:r>
                      <a:rPr lang="en-US" sz="24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Poppins" pitchFamily="2" charset="77"/>
                      </a:rPr>
                      <m:t>𝑐</m:t>
                    </m:r>
                    <m:sSup>
                      <m:sSupPr>
                        <m:ctrlPr>
                          <a:rPr lang="en-US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Poppins" pitchFamily="2" charset="77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highlight>
                    <a:srgbClr val="FFFF00"/>
                  </a:highlight>
                  <a:cs typeface="Poppins" pitchFamily="2" charset="77"/>
                </a:endParaRPr>
              </a:p>
              <a:p>
                <a:endParaRPr lang="en-IT" dirty="0"/>
              </a:p>
            </p:txBody>
          </p:sp>
        </mc:Choice>
        <mc:Fallback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FEDB1101-2C12-B4A5-43A3-457C6FC2CD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0400" y="2327400"/>
                <a:ext cx="6585720" cy="3663000"/>
              </a:xfrm>
              <a:blipFill>
                <a:blip r:embed="rId2"/>
                <a:stretch>
                  <a:fillRect l="-1349" t="-2076" r="-57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3E09584-584D-DA74-50D8-EE7F77AF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Sensors technology and dimensions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2A5F38-0586-EC02-D4EF-761288D704D7}"/>
              </a:ext>
            </a:extLst>
          </p:cNvPr>
          <p:cNvGrpSpPr>
            <a:grpSpLocks noChangeAspect="1"/>
          </p:cNvGrpSpPr>
          <p:nvPr/>
        </p:nvGrpSpPr>
        <p:grpSpPr>
          <a:xfrm>
            <a:off x="7658074" y="2096897"/>
            <a:ext cx="3960440" cy="1420028"/>
            <a:chOff x="5546774" y="4564387"/>
            <a:chExt cx="4997762" cy="17919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D65547-FA68-EA3F-FDD3-E9CFC0DB2255}"/>
                </a:ext>
              </a:extLst>
            </p:cNvPr>
            <p:cNvGrpSpPr/>
            <p:nvPr/>
          </p:nvGrpSpPr>
          <p:grpSpPr>
            <a:xfrm>
              <a:off x="5546774" y="4564387"/>
              <a:ext cx="4997762" cy="1791963"/>
              <a:chOff x="5546774" y="4564387"/>
              <a:chExt cx="4997762" cy="17919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B17119E-4938-C7BB-19E2-4C79C3D623C6}"/>
                  </a:ext>
                </a:extLst>
              </p:cNvPr>
              <p:cNvGrpSpPr/>
              <p:nvPr/>
            </p:nvGrpSpPr>
            <p:grpSpPr>
              <a:xfrm>
                <a:off x="5995686" y="5023412"/>
                <a:ext cx="4137949" cy="1332938"/>
                <a:chOff x="5995686" y="5023412"/>
                <a:chExt cx="4137949" cy="1332938"/>
              </a:xfrm>
            </p:grpSpPr>
            <p:sp>
              <p:nvSpPr>
                <p:cNvPr id="16" name="Rectangle 15" descr="Chip 1 &#10;">
                  <a:extLst>
                    <a:ext uri="{FF2B5EF4-FFF2-40B4-BE49-F238E27FC236}">
                      <a16:creationId xmlns:a16="http://schemas.microsoft.com/office/drawing/2014/main" id="{9DE0DB51-A089-22BE-1034-2402DD9B5619}"/>
                    </a:ext>
                  </a:extLst>
                </p:cNvPr>
                <p:cNvSpPr/>
                <p:nvPr/>
              </p:nvSpPr>
              <p:spPr>
                <a:xfrm>
                  <a:off x="5995686" y="5023413"/>
                  <a:ext cx="2071868" cy="13329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T" dirty="0"/>
                    <a:t>Chip 1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61B99EC-2FDF-C45F-F213-E9D0F85C504B}"/>
                    </a:ext>
                  </a:extLst>
                </p:cNvPr>
                <p:cNvSpPr/>
                <p:nvPr/>
              </p:nvSpPr>
              <p:spPr>
                <a:xfrm>
                  <a:off x="8061767" y="5023412"/>
                  <a:ext cx="2071868" cy="13329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T" dirty="0"/>
                    <a:t>Chip 2</a:t>
                  </a:r>
                </a:p>
              </p:txBody>
            </p:sp>
          </p:grp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4FF1DF2-7E6D-BAC5-737A-0D9A360CE1E1}"/>
                  </a:ext>
                </a:extLst>
              </p:cNvPr>
              <p:cNvCxnSpPr/>
              <p:nvPr/>
            </p:nvCxnSpPr>
            <p:spPr>
              <a:xfrm flipV="1">
                <a:off x="5995686" y="4749054"/>
                <a:ext cx="4137949" cy="12442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494F94-85E8-6FDC-D36D-BFB1DAAE79EC}"/>
                  </a:ext>
                </a:extLst>
              </p:cNvPr>
              <p:cNvSpPr txBox="1"/>
              <p:nvPr/>
            </p:nvSpPr>
            <p:spPr>
              <a:xfrm>
                <a:off x="7577805" y="4564387"/>
                <a:ext cx="84029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32 mm</a:t>
                </a:r>
                <a:endParaRPr lang="en-IT" dirty="0"/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736446E-D9F2-E06B-117E-9B3EFFE74EB3}"/>
                  </a:ext>
                </a:extLst>
              </p:cNvPr>
              <p:cNvCxnSpPr/>
              <p:nvPr/>
            </p:nvCxnSpPr>
            <p:spPr>
              <a:xfrm>
                <a:off x="5731439" y="5023412"/>
                <a:ext cx="0" cy="133293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82B500-EE55-107F-E1C9-57368C05657F}"/>
                  </a:ext>
                </a:extLst>
              </p:cNvPr>
              <p:cNvSpPr txBox="1"/>
              <p:nvPr/>
            </p:nvSpPr>
            <p:spPr>
              <a:xfrm rot="16200000">
                <a:off x="5282438" y="5520145"/>
                <a:ext cx="8980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8.4 mm</a:t>
                </a:r>
                <a:endParaRPr lang="en-IT" dirty="0"/>
              </a:p>
            </p:txBody>
          </p:sp>
          <p:sp>
            <p:nvSpPr>
              <p:cNvPr id="15" name="Right Arrow 14">
                <a:extLst>
                  <a:ext uri="{FF2B5EF4-FFF2-40B4-BE49-F238E27FC236}">
                    <a16:creationId xmlns:a16="http://schemas.microsoft.com/office/drawing/2014/main" id="{211B21D5-12A1-67CC-A62C-EA0ED8676FE9}"/>
                  </a:ext>
                </a:extLst>
              </p:cNvPr>
              <p:cNvSpPr/>
              <p:nvPr/>
            </p:nvSpPr>
            <p:spPr>
              <a:xfrm>
                <a:off x="5995686" y="6153813"/>
                <a:ext cx="4548850" cy="195374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43EB62-BEB3-03AB-E385-37DDAB16482D}"/>
                </a:ext>
              </a:extLst>
            </p:cNvPr>
            <p:cNvSpPr txBox="1"/>
            <p:nvPr/>
          </p:nvSpPr>
          <p:spPr>
            <a:xfrm>
              <a:off x="7548261" y="5883868"/>
              <a:ext cx="1027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R</a:t>
              </a:r>
              <a:r>
                <a:rPr lang="en-IT" dirty="0">
                  <a:solidFill>
                    <a:srgbClr val="FFFF00"/>
                  </a:solidFill>
                </a:rPr>
                <a:t>eadout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94F4A73-7CAF-ED1F-C183-6D2A1CC74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053" y="4407026"/>
            <a:ext cx="3168218" cy="24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66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29B2B-7AE8-1158-DAB7-EC24A380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40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DD284C-37BD-80AF-0B73-20BF7D04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5001544" cy="571872"/>
          </a:xfrm>
        </p:spPr>
        <p:txBody>
          <a:bodyPr>
            <a:normAutofit fontScale="90000"/>
          </a:bodyPr>
          <a:lstStyle/>
          <a:p>
            <a:r>
              <a:rPr lang="it-IT" b="1" dirty="0" err="1"/>
              <a:t>Typical</a:t>
            </a:r>
            <a:r>
              <a:rPr lang="it-IT" b="1" dirty="0"/>
              <a:t> disk </a:t>
            </a:r>
            <a:r>
              <a:rPr lang="it-IT" b="1" dirty="0" err="1"/>
              <a:t>module</a:t>
            </a:r>
            <a:r>
              <a:rPr lang="it-IT" b="1" dirty="0"/>
              <a:t> </a:t>
            </a:r>
            <a:r>
              <a:rPr lang="it-IT" b="1" dirty="0" err="1"/>
              <a:t>stave</a:t>
            </a:r>
            <a:r>
              <a:rPr lang="it-IT" b="1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24523A-0D11-23AF-36D2-8F5F609C8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51" y="1953374"/>
            <a:ext cx="7420524" cy="38622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475F44-78D3-7135-2971-900524A31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8973" y="617586"/>
            <a:ext cx="4852969" cy="244854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8FEF260-18DF-2CC4-9CE4-C92E846A5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003" y="4066736"/>
            <a:ext cx="4929939" cy="2614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94B47-3581-A63F-2745-5A39608CB002}"/>
              </a:ext>
            </a:extLst>
          </p:cNvPr>
          <p:cNvSpPr txBox="1"/>
          <p:nvPr/>
        </p:nvSpPr>
        <p:spPr>
          <a:xfrm>
            <a:off x="577043" y="4296016"/>
            <a:ext cx="144302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T" dirty="0"/>
              <a:t>Cooling pipes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431CBA-8B4B-CF31-9038-A8D8089D2FC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020067" y="4480682"/>
            <a:ext cx="925500" cy="2927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2D9047-18AE-15C5-C6D7-D76B8F3CF90F}"/>
              </a:ext>
            </a:extLst>
          </p:cNvPr>
          <p:cNvSpPr txBox="1"/>
          <p:nvPr/>
        </p:nvSpPr>
        <p:spPr>
          <a:xfrm>
            <a:off x="4826826" y="4520090"/>
            <a:ext cx="190829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T" dirty="0"/>
              <a:t>Lower modules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FCF49A-3002-5CB9-6141-DCEB93BFC11B}"/>
              </a:ext>
            </a:extLst>
          </p:cNvPr>
          <p:cNvCxnSpPr>
            <a:cxnSpLocks/>
          </p:cNvCxnSpPr>
          <p:nvPr/>
        </p:nvCxnSpPr>
        <p:spPr>
          <a:xfrm flipH="1" flipV="1">
            <a:off x="4313321" y="4136564"/>
            <a:ext cx="513505" cy="56819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0CB901-EC0C-89A5-C728-3BA808E54186}"/>
              </a:ext>
            </a:extLst>
          </p:cNvPr>
          <p:cNvSpPr txBox="1"/>
          <p:nvPr/>
        </p:nvSpPr>
        <p:spPr>
          <a:xfrm>
            <a:off x="4705804" y="1395848"/>
            <a:ext cx="190829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T" dirty="0"/>
              <a:t>Upper modules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98FBD1-9560-1F7C-6DA0-FEA304B083CA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5189704" y="1765180"/>
            <a:ext cx="470248" cy="13227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F45009-56A9-3CE2-2ABE-A5DF9A6F1560}"/>
              </a:ext>
            </a:extLst>
          </p:cNvPr>
          <p:cNvCxnSpPr>
            <a:cxnSpLocks/>
          </p:cNvCxnSpPr>
          <p:nvPr/>
        </p:nvCxnSpPr>
        <p:spPr>
          <a:xfrm>
            <a:off x="6798973" y="4704756"/>
            <a:ext cx="3185405" cy="6864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D9286E-13D2-13CD-6F90-F4B3E9361F4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614099" y="1580514"/>
            <a:ext cx="967801" cy="2359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1C37AC4-DC34-E0AA-7A9C-178052A02F34}"/>
              </a:ext>
            </a:extLst>
          </p:cNvPr>
          <p:cNvSpPr txBox="1"/>
          <p:nvPr/>
        </p:nvSpPr>
        <p:spPr>
          <a:xfrm>
            <a:off x="7493000" y="812800"/>
            <a:ext cx="68538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T" dirty="0"/>
              <a:t>Front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E503E23-673C-2C44-72D6-BE3E7A29E18D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614099" y="1480582"/>
            <a:ext cx="2337976" cy="999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66EBA8-93CF-0C73-64EF-245DB5C811C1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5659952" y="1060138"/>
            <a:ext cx="4525448" cy="335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DB2FF76-C2B9-351C-07A4-F72BB4E010F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735121" y="4704756"/>
            <a:ext cx="1733451" cy="74804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5FA1A3E-8403-CD6A-6B97-B74FBDEBFDCD}"/>
              </a:ext>
            </a:extLst>
          </p:cNvPr>
          <p:cNvCxnSpPr>
            <a:cxnSpLocks/>
          </p:cNvCxnSpPr>
          <p:nvPr/>
        </p:nvCxnSpPr>
        <p:spPr>
          <a:xfrm flipH="1" flipV="1">
            <a:off x="4882639" y="3429000"/>
            <a:ext cx="825083" cy="107994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0056F6D-7C20-8F5D-3DB0-108FF1E1DD3C}"/>
              </a:ext>
            </a:extLst>
          </p:cNvPr>
          <p:cNvSpPr txBox="1"/>
          <p:nvPr/>
        </p:nvSpPr>
        <p:spPr>
          <a:xfrm>
            <a:off x="8455265" y="2764667"/>
            <a:ext cx="2047997" cy="369332"/>
          </a:xfrm>
          <a:prstGeom prst="rect">
            <a:avLst/>
          </a:prstGeom>
          <a:pattFill prst="pct5">
            <a:fgClr>
              <a:schemeClr val="dk1"/>
            </a:fgClr>
            <a:bgClr>
              <a:schemeClr val="bg1"/>
            </a:bgClr>
          </a:patt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Carbon fibre spacer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E00C020-DB76-B0FC-58CE-FDEFFE051BDA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9479264" y="1961404"/>
            <a:ext cx="284648" cy="8032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8ECF912-5AB5-DA48-9AEA-1C2AFF7AA878}"/>
              </a:ext>
            </a:extLst>
          </p:cNvPr>
          <p:cNvSpPr txBox="1"/>
          <p:nvPr/>
        </p:nvSpPr>
        <p:spPr>
          <a:xfrm>
            <a:off x="2453435" y="5474411"/>
            <a:ext cx="2429203" cy="369332"/>
          </a:xfrm>
          <a:prstGeom prst="rect">
            <a:avLst/>
          </a:prstGeom>
          <a:pattFill prst="pct5">
            <a:fgClr>
              <a:schemeClr val="dk1"/>
            </a:fgClr>
            <a:bgClr>
              <a:schemeClr val="bg1"/>
            </a:bgClr>
          </a:patt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Carbon fibre pacers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3AD384-ACEA-8D3B-12C4-D4DC95E13754}"/>
              </a:ext>
            </a:extLst>
          </p:cNvPr>
          <p:cNvCxnSpPr>
            <a:cxnSpLocks/>
          </p:cNvCxnSpPr>
          <p:nvPr/>
        </p:nvCxnSpPr>
        <p:spPr>
          <a:xfrm flipH="1" flipV="1">
            <a:off x="3140371" y="4665348"/>
            <a:ext cx="321810" cy="8090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6AA8E8-0FB6-E2DC-F191-8671179C4243}"/>
              </a:ext>
            </a:extLst>
          </p:cNvPr>
          <p:cNvCxnSpPr>
            <a:cxnSpLocks/>
          </p:cNvCxnSpPr>
          <p:nvPr/>
        </p:nvCxnSpPr>
        <p:spPr>
          <a:xfrm flipH="1" flipV="1">
            <a:off x="4054839" y="4704756"/>
            <a:ext cx="94277" cy="7696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BCC2DD-DD87-4779-5F07-9BB160864041}"/>
              </a:ext>
            </a:extLst>
          </p:cNvPr>
          <p:cNvSpPr txBox="1"/>
          <p:nvPr/>
        </p:nvSpPr>
        <p:spPr>
          <a:xfrm>
            <a:off x="9984378" y="5797862"/>
            <a:ext cx="62228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T" dirty="0"/>
              <a:t>Back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FDB59D-B622-C155-F54C-3B2E6C12DBD0}"/>
              </a:ext>
            </a:extLst>
          </p:cNvPr>
          <p:cNvSpPr txBox="1"/>
          <p:nvPr/>
        </p:nvSpPr>
        <p:spPr>
          <a:xfrm>
            <a:off x="1431508" y="2718581"/>
            <a:ext cx="141865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Electrical bus</a:t>
            </a:r>
            <a:endParaRPr lang="en-IT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E029A04-FF9F-25AA-35DF-AD5B3BFEF035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850166" y="2903247"/>
            <a:ext cx="1112664" cy="6823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726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AF3206-5D14-BF57-4C1E-518A54DF2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41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7AB3F2-4603-BD2E-3A2E-384D18A2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Inner vertex (all 3 layers)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D1B1D-CD24-D4DB-CCA0-5645495FE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0138" y="1736859"/>
            <a:ext cx="4878907" cy="5085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AB5EA-52B9-22C9-6BD6-F4EC87A36E32}"/>
              </a:ext>
            </a:extLst>
          </p:cNvPr>
          <p:cNvSpPr txBox="1"/>
          <p:nvPr/>
        </p:nvSpPr>
        <p:spPr>
          <a:xfrm>
            <a:off x="9336360" y="2924944"/>
            <a:ext cx="1168910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A. Ilg </a:t>
            </a:r>
          </a:p>
        </p:txBody>
      </p:sp>
    </p:spTree>
    <p:extLst>
      <p:ext uri="{BB962C8B-B14F-4D97-AF65-F5344CB8AC3E}">
        <p14:creationId xmlns:p14="http://schemas.microsoft.com/office/powerpoint/2010/main" val="2278147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3A3DE-EF81-0167-D4D5-7F49C6F86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42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7A6AAB-D156-C4CE-7915-39639672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Middle and Outer vertex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5721F-EE56-948F-7BB7-7051BA11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0615" y="2409649"/>
            <a:ext cx="3937977" cy="4104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FC0A1-C942-9805-C08E-751181F5D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79247" y="2409649"/>
            <a:ext cx="3937978" cy="4104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E96AF5-0756-67E7-4B12-D0D03248480B}"/>
              </a:ext>
            </a:extLst>
          </p:cNvPr>
          <p:cNvSpPr txBox="1"/>
          <p:nvPr/>
        </p:nvSpPr>
        <p:spPr>
          <a:xfrm>
            <a:off x="1802211" y="2132856"/>
            <a:ext cx="1314784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Middle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EBC6C4-0BCF-B73F-127D-619D7895430A}"/>
              </a:ext>
            </a:extLst>
          </p:cNvPr>
          <p:cNvSpPr txBox="1"/>
          <p:nvPr/>
        </p:nvSpPr>
        <p:spPr>
          <a:xfrm>
            <a:off x="7650297" y="2127721"/>
            <a:ext cx="1146468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Outer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76D2B-15E2-379D-E22E-AA83C35A4762}"/>
              </a:ext>
            </a:extLst>
          </p:cNvPr>
          <p:cNvSpPr txBox="1"/>
          <p:nvPr/>
        </p:nvSpPr>
        <p:spPr>
          <a:xfrm>
            <a:off x="4719464" y="3885130"/>
            <a:ext cx="1168910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A. Ilg </a:t>
            </a:r>
          </a:p>
        </p:txBody>
      </p:sp>
    </p:spTree>
    <p:extLst>
      <p:ext uri="{BB962C8B-B14F-4D97-AF65-F5344CB8AC3E}">
        <p14:creationId xmlns:p14="http://schemas.microsoft.com/office/powerpoint/2010/main" val="2307014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45BB4-2F56-9236-436A-9D14BCF12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43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78B00-C0F8-3CF0-2B4C-AE788360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836712"/>
            <a:ext cx="9865096" cy="554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89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FBF19201-AF6C-C465-885E-FD1DEE50E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17650" y="101600"/>
            <a:ext cx="8939213" cy="577850"/>
          </a:xfrm>
        </p:spPr>
        <p:txBody>
          <a:bodyPr/>
          <a:lstStyle/>
          <a:p>
            <a:pPr eaLnBrk="1" hangingPunct="1"/>
            <a:r>
              <a:rPr lang="en-US" altLang="en-IT" sz="3200" dirty="0"/>
              <a:t>Wind tunnel for VTX air cooling</a:t>
            </a:r>
          </a:p>
        </p:txBody>
      </p:sp>
      <p:sp>
        <p:nvSpPr>
          <p:cNvPr id="15362" name="Sottotitolo 4">
            <a:extLst>
              <a:ext uri="{FF2B5EF4-FFF2-40B4-BE49-F238E27FC236}">
                <a16:creationId xmlns:a16="http://schemas.microsoft.com/office/drawing/2014/main" id="{293EB957-0768-242F-61B1-C449339F41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IT" altLang="en-IT"/>
          </a:p>
        </p:txBody>
      </p:sp>
      <p:pic>
        <p:nvPicPr>
          <p:cNvPr id="15363" name="Immagine 6">
            <a:extLst>
              <a:ext uri="{FF2B5EF4-FFF2-40B4-BE49-F238E27FC236}">
                <a16:creationId xmlns:a16="http://schemas.microsoft.com/office/drawing/2014/main" id="{754EF25B-A548-FF6E-C7A9-216729B2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2" t="14001" r="1215" b="12857"/>
          <a:stretch>
            <a:fillRect/>
          </a:stretch>
        </p:blipFill>
        <p:spPr bwMode="auto">
          <a:xfrm>
            <a:off x="20638" y="985838"/>
            <a:ext cx="12171362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asellaDiTesto 2">
            <a:extLst>
              <a:ext uri="{FF2B5EF4-FFF2-40B4-BE49-F238E27FC236}">
                <a16:creationId xmlns:a16="http://schemas.microsoft.com/office/drawing/2014/main" id="{71484CA8-0140-257C-7F9A-E1B7495E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357313"/>
            <a:ext cx="2012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Support Structure</a:t>
            </a:r>
            <a:endParaRPr lang="it-IT" altLang="en-IT" sz="1800"/>
          </a:p>
        </p:txBody>
      </p:sp>
      <p:sp>
        <p:nvSpPr>
          <p:cNvPr id="15365" name="CasellaDiTesto 5">
            <a:extLst>
              <a:ext uri="{FF2B5EF4-FFF2-40B4-BE49-F238E27FC236}">
                <a16:creationId xmlns:a16="http://schemas.microsoft.com/office/drawing/2014/main" id="{C3EF78B7-9614-A15B-9DFF-928CAA2C3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987425"/>
            <a:ext cx="227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Dummy Inner Tracker </a:t>
            </a:r>
            <a:endParaRPr lang="it-IT" altLang="en-IT" sz="1800"/>
          </a:p>
        </p:txBody>
      </p:sp>
      <p:sp>
        <p:nvSpPr>
          <p:cNvPr id="15366" name="CasellaDiTesto 8">
            <a:extLst>
              <a:ext uri="{FF2B5EF4-FFF2-40B4-BE49-F238E27FC236}">
                <a16:creationId xmlns:a16="http://schemas.microsoft.com/office/drawing/2014/main" id="{47235ECA-D826-261C-0281-173DB5123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6210300"/>
            <a:ext cx="18192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Connecting Tube</a:t>
            </a:r>
            <a:endParaRPr lang="it-IT" altLang="en-IT" sz="1800"/>
          </a:p>
        </p:txBody>
      </p:sp>
      <p:sp>
        <p:nvSpPr>
          <p:cNvPr id="15367" name="CasellaDiTesto 9">
            <a:extLst>
              <a:ext uri="{FF2B5EF4-FFF2-40B4-BE49-F238E27FC236}">
                <a16:creationId xmlns:a16="http://schemas.microsoft.com/office/drawing/2014/main" id="{20CC5A43-EC5D-8C51-9A89-3945FB6A8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738" y="1406525"/>
            <a:ext cx="18208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Connecting Tube</a:t>
            </a:r>
            <a:endParaRPr lang="it-IT" altLang="en-IT" sz="1800"/>
          </a:p>
        </p:txBody>
      </p:sp>
      <p:sp>
        <p:nvSpPr>
          <p:cNvPr id="15368" name="CasellaDiTesto 11">
            <a:extLst>
              <a:ext uri="{FF2B5EF4-FFF2-40B4-BE49-F238E27FC236}">
                <a16:creationId xmlns:a16="http://schemas.microsoft.com/office/drawing/2014/main" id="{C36FD95C-90BB-9C75-4353-9A35304E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150" y="5259388"/>
            <a:ext cx="1884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Support Structure</a:t>
            </a:r>
            <a:endParaRPr lang="it-IT" altLang="en-IT" sz="1800"/>
          </a:p>
        </p:txBody>
      </p:sp>
      <p:sp>
        <p:nvSpPr>
          <p:cNvPr id="15369" name="CasellaDiTesto 12">
            <a:extLst>
              <a:ext uri="{FF2B5EF4-FFF2-40B4-BE49-F238E27FC236}">
                <a16:creationId xmlns:a16="http://schemas.microsoft.com/office/drawing/2014/main" id="{DF80FE79-B8A6-9839-1F26-392210BB1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1042988"/>
            <a:ext cx="192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Heath Exachanger</a:t>
            </a:r>
            <a:endParaRPr lang="it-IT" altLang="en-IT" sz="1800"/>
          </a:p>
        </p:txBody>
      </p:sp>
      <p:sp>
        <p:nvSpPr>
          <p:cNvPr id="15370" name="CasellaDiTesto 13">
            <a:extLst>
              <a:ext uri="{FF2B5EF4-FFF2-40B4-BE49-F238E27FC236}">
                <a16:creationId xmlns:a16="http://schemas.microsoft.com/office/drawing/2014/main" id="{C6BB5E63-0448-D227-50F7-B0D1E757E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8850" y="1235075"/>
            <a:ext cx="103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Duct Fan</a:t>
            </a:r>
            <a:endParaRPr lang="it-IT" altLang="en-IT" sz="1800"/>
          </a:p>
        </p:txBody>
      </p:sp>
      <p:sp>
        <p:nvSpPr>
          <p:cNvPr id="15371" name="CasellaDiTesto 15">
            <a:extLst>
              <a:ext uri="{FF2B5EF4-FFF2-40B4-BE49-F238E27FC236}">
                <a16:creationId xmlns:a16="http://schemas.microsoft.com/office/drawing/2014/main" id="{36447045-F79D-6A66-5AC5-E18CBFCA6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50" y="1860550"/>
            <a:ext cx="103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Duct Fan</a:t>
            </a:r>
            <a:endParaRPr lang="it-IT" altLang="en-IT" sz="1800"/>
          </a:p>
        </p:txBody>
      </p:sp>
      <p:sp>
        <p:nvSpPr>
          <p:cNvPr id="15372" name="CasellaDiTesto 16">
            <a:extLst>
              <a:ext uri="{FF2B5EF4-FFF2-40B4-BE49-F238E27FC236}">
                <a16:creationId xmlns:a16="http://schemas.microsoft.com/office/drawing/2014/main" id="{789963CD-2021-7D6F-1AA4-DF6BE21B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813" y="5688013"/>
            <a:ext cx="2282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Adjustable Restriction</a:t>
            </a:r>
            <a:endParaRPr lang="it-IT" altLang="en-IT" sz="180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95C6D72-8F4E-4916-21D3-FD10F3D68E78}"/>
              </a:ext>
            </a:extLst>
          </p:cNvPr>
          <p:cNvCxnSpPr>
            <a:stCxn id="15370" idx="2"/>
          </p:cNvCxnSpPr>
          <p:nvPr/>
        </p:nvCxnSpPr>
        <p:spPr>
          <a:xfrm flipH="1">
            <a:off x="10099675" y="1604963"/>
            <a:ext cx="269875" cy="1096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64F8491A-B5FB-C079-D262-D16AC7B1814F}"/>
              </a:ext>
            </a:extLst>
          </p:cNvPr>
          <p:cNvCxnSpPr/>
          <p:nvPr/>
        </p:nvCxnSpPr>
        <p:spPr>
          <a:xfrm>
            <a:off x="8396288" y="1416050"/>
            <a:ext cx="350837" cy="1201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FB2A1D8E-2A0C-0355-4854-761293C403D3}"/>
              </a:ext>
            </a:extLst>
          </p:cNvPr>
          <p:cNvCxnSpPr>
            <a:stCxn id="15367" idx="2"/>
          </p:cNvCxnSpPr>
          <p:nvPr/>
        </p:nvCxnSpPr>
        <p:spPr>
          <a:xfrm>
            <a:off x="6303963" y="1784350"/>
            <a:ext cx="307975" cy="15859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2EE011D3-C764-FC6B-1109-137DEF008C91}"/>
              </a:ext>
            </a:extLst>
          </p:cNvPr>
          <p:cNvCxnSpPr/>
          <p:nvPr/>
        </p:nvCxnSpPr>
        <p:spPr>
          <a:xfrm>
            <a:off x="5113338" y="2211388"/>
            <a:ext cx="992187" cy="12176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D77CEF6E-B200-56A1-E009-4EA81A35639D}"/>
              </a:ext>
            </a:extLst>
          </p:cNvPr>
          <p:cNvCxnSpPr/>
          <p:nvPr/>
        </p:nvCxnSpPr>
        <p:spPr>
          <a:xfrm flipH="1">
            <a:off x="2814638" y="1387475"/>
            <a:ext cx="157162" cy="2586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B15DAA0-F103-4AED-6C36-BF1C9A3A003C}"/>
              </a:ext>
            </a:extLst>
          </p:cNvPr>
          <p:cNvCxnSpPr>
            <a:stCxn id="15364" idx="2"/>
          </p:cNvCxnSpPr>
          <p:nvPr/>
        </p:nvCxnSpPr>
        <p:spPr>
          <a:xfrm>
            <a:off x="1350963" y="1727200"/>
            <a:ext cx="34925" cy="17557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C07D43C2-FFBE-CF21-877B-D2F721092D28}"/>
              </a:ext>
            </a:extLst>
          </p:cNvPr>
          <p:cNvCxnSpPr>
            <a:stCxn id="15366" idx="0"/>
          </p:cNvCxnSpPr>
          <p:nvPr/>
        </p:nvCxnSpPr>
        <p:spPr>
          <a:xfrm flipV="1">
            <a:off x="3846513" y="5073650"/>
            <a:ext cx="850900" cy="11366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EB0BECBA-23F4-1656-9CBC-0B3B39662DB1}"/>
              </a:ext>
            </a:extLst>
          </p:cNvPr>
          <p:cNvCxnSpPr/>
          <p:nvPr/>
        </p:nvCxnSpPr>
        <p:spPr>
          <a:xfrm flipH="1" flipV="1">
            <a:off x="4924425" y="3973513"/>
            <a:ext cx="1063625" cy="18986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94E52B2F-0C25-36FB-5DD0-FE26E0D2A0D4}"/>
              </a:ext>
            </a:extLst>
          </p:cNvPr>
          <p:cNvCxnSpPr/>
          <p:nvPr/>
        </p:nvCxnSpPr>
        <p:spPr>
          <a:xfrm flipV="1">
            <a:off x="8124825" y="3659188"/>
            <a:ext cx="180975" cy="17716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2" name="CasellaDiTesto 35">
            <a:extLst>
              <a:ext uri="{FF2B5EF4-FFF2-40B4-BE49-F238E27FC236}">
                <a16:creationId xmlns:a16="http://schemas.microsoft.com/office/drawing/2014/main" id="{812343A8-B8F0-B4D6-EFEC-484A86313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3" y="1860550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IT" sz="1800"/>
              <a:t>Electrical Resistance</a:t>
            </a:r>
            <a:endParaRPr lang="it-IT" altLang="en-IT" sz="1800"/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CADD8A8A-A34D-19CC-804B-56EA0A714178}"/>
              </a:ext>
            </a:extLst>
          </p:cNvPr>
          <p:cNvCxnSpPr>
            <a:cxnSpLocks/>
          </p:cNvCxnSpPr>
          <p:nvPr/>
        </p:nvCxnSpPr>
        <p:spPr>
          <a:xfrm>
            <a:off x="7389813" y="2154238"/>
            <a:ext cx="336550" cy="13890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511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Free Space Optical (FSO) based lin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Free Space Optical (FSO) based links</a:t>
            </a:r>
          </a:p>
        </p:txBody>
      </p:sp>
      <p:sp>
        <p:nvSpPr>
          <p:cNvPr id="368" name="(INFN Phos4brain project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 i="1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defRPr>
            </a:lvl1pPr>
          </a:lstStyle>
          <a:p>
            <a:r>
              <a:t>(INFN Phos4brain project)</a:t>
            </a:r>
          </a:p>
        </p:txBody>
      </p:sp>
      <p:sp>
        <p:nvSpPr>
          <p:cNvPr id="36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7" y="1650426"/>
            <a:ext cx="6326122" cy="3557148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VCSEL 10 Gb/s 1310 nm, 2 mW output optical power (7.5 mA forward current ) + beam collimation ball lens…"/>
          <p:cNvSpPr txBox="1"/>
          <p:nvPr/>
        </p:nvSpPr>
        <p:spPr>
          <a:xfrm>
            <a:off x="7004097" y="1659982"/>
            <a:ext cx="4775636" cy="974626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1275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VCSEL 10 Gb/s 1310 nm, 2 mW output optical power (7.5 mA forward current ) + beam collimation ball lens</a:t>
            </a:r>
          </a:p>
          <a:p>
            <a:pPr defTabSz="41275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PIN diode (50 µm diameter, -3dB bandwidth 12 GHz, TIA integrated) + focusing ball lens</a:t>
            </a:r>
          </a:p>
        </p:txBody>
      </p:sp>
      <p:sp>
        <p:nvSpPr>
          <p:cNvPr id="372" name="BER &lt;10-12 @ 10 Gb/s up to 20 cm distance…"/>
          <p:cNvSpPr txBox="1"/>
          <p:nvPr/>
        </p:nvSpPr>
        <p:spPr>
          <a:xfrm>
            <a:off x="7080395" y="2801679"/>
            <a:ext cx="4153381" cy="543739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600"/>
              <a:t>BER &lt;10</a:t>
            </a:r>
            <a:r>
              <a:rPr sz="1600" baseline="31999"/>
              <a:t>-12</a:t>
            </a:r>
            <a:r>
              <a:rPr sz="1600"/>
              <a:t> @ 10 Gb/s up to 20 cm distance</a:t>
            </a:r>
          </a:p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600"/>
              <a:t>Misalignment up to ±3 mm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72" y="3733318"/>
            <a:ext cx="5898808" cy="2973699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Limited cross-talk (precision mounting)…"/>
          <p:cNvSpPr txBox="1"/>
          <p:nvPr/>
        </p:nvSpPr>
        <p:spPr>
          <a:xfrm>
            <a:off x="1415193" y="5673804"/>
            <a:ext cx="4127412" cy="913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304800" defTabSz="228600">
              <a:defRPr sz="37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867"/>
              <a:t>Limited cross-talk (precision mounting)</a:t>
            </a:r>
          </a:p>
          <a:p>
            <a:pPr marL="304800" defTabSz="228600">
              <a:defRPr sz="37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867"/>
              <a:t>@ 3 cm ~-55 dB</a:t>
            </a:r>
            <a:endParaRPr sz="6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304800" defTabSz="228600">
              <a:defRPr sz="37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867"/>
              <a:t>@ 10 cm ~-30 dB</a:t>
            </a:r>
            <a:endParaRPr sz="6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0117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CF4E3-7C3F-CEB9-DF20-7E9784700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706" y="1984417"/>
            <a:ext cx="5436682" cy="2830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40145-32AF-B788-C79B-5EEF7EE6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95" y="2695581"/>
            <a:ext cx="4195207" cy="22904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E0DCD-EA3C-2D43-1F23-F997DA67A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722106-92AB-7263-1DB6-C3689F9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50" y="757700"/>
            <a:ext cx="11017800" cy="1072088"/>
          </a:xfrm>
        </p:spPr>
        <p:txBody>
          <a:bodyPr/>
          <a:lstStyle/>
          <a:p>
            <a:r>
              <a:rPr lang="en-US" sz="4000" b="1" dirty="0"/>
              <a:t>Proposed “old” Assembly procedure – I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F27B88-C1A5-BF34-2B38-633025291D32}"/>
              </a:ext>
            </a:extLst>
          </p:cNvPr>
          <p:cNvSpPr txBox="1"/>
          <p:nvPr/>
        </p:nvSpPr>
        <p:spPr>
          <a:xfrm>
            <a:off x="380850" y="4873582"/>
            <a:ext cx="63715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1) </a:t>
            </a:r>
            <a:r>
              <a:rPr lang="en-US" sz="2400" dirty="0"/>
              <a:t>Outer vertex tracker, middle vertex tracker and disks 1 are installed as a rigid structure inside the support tube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477FB3-BE56-CF73-6619-CE2593734B47}"/>
              </a:ext>
            </a:extLst>
          </p:cNvPr>
          <p:cNvSpPr txBox="1"/>
          <p:nvPr/>
        </p:nvSpPr>
        <p:spPr>
          <a:xfrm>
            <a:off x="7350511" y="4873583"/>
            <a:ext cx="4578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2)</a:t>
            </a:r>
            <a:r>
              <a:rPr lang="en-US" sz="2400" dirty="0"/>
              <a:t> Disks 2 and 3 are installed inside the support tube</a:t>
            </a:r>
          </a:p>
        </p:txBody>
      </p:sp>
      <p:sp>
        <p:nvSpPr>
          <p:cNvPr id="27" name="Freccia a destra 15">
            <a:extLst>
              <a:ext uri="{FF2B5EF4-FFF2-40B4-BE49-F238E27FC236}">
                <a16:creationId xmlns:a16="http://schemas.microsoft.com/office/drawing/2014/main" id="{A45F095E-C55D-C3AA-6220-AB07B2963B34}"/>
              </a:ext>
            </a:extLst>
          </p:cNvPr>
          <p:cNvSpPr/>
          <p:nvPr/>
        </p:nvSpPr>
        <p:spPr>
          <a:xfrm>
            <a:off x="7088197" y="2383299"/>
            <a:ext cx="590550" cy="31803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49119-4E2E-C357-B830-365A8C906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24" b="16360"/>
          <a:stretch/>
        </p:blipFill>
        <p:spPr>
          <a:xfrm>
            <a:off x="380851" y="1623493"/>
            <a:ext cx="3122862" cy="14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55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E0DCD-EA3C-2D43-1F23-F997DA67A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722106-92AB-7263-1DB6-C3689F9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50" y="757700"/>
            <a:ext cx="11017800" cy="1072088"/>
          </a:xfrm>
        </p:spPr>
        <p:txBody>
          <a:bodyPr/>
          <a:lstStyle/>
          <a:p>
            <a:r>
              <a:rPr lang="en-US" b="1" dirty="0"/>
              <a:t>A</a:t>
            </a:r>
            <a:r>
              <a:rPr lang="en-US" sz="4000" b="1" dirty="0"/>
              <a:t>ssembly procedure</a:t>
            </a:r>
            <a:r>
              <a:rPr lang="en-US" b="1" dirty="0"/>
              <a:t> – II</a:t>
            </a:r>
            <a:endParaRPr lang="en-US" sz="4000" b="1" dirty="0"/>
          </a:p>
        </p:txBody>
      </p:sp>
      <p:pic>
        <p:nvPicPr>
          <p:cNvPr id="15" name="Content Placeholder 5" descr="A picture containing auto part, wheel, tire&#10;&#10;Description automatically generated">
            <a:extLst>
              <a:ext uri="{FF2B5EF4-FFF2-40B4-BE49-F238E27FC236}">
                <a16:creationId xmlns:a16="http://schemas.microsoft.com/office/drawing/2014/main" id="{6CC7F2C3-1EBC-C385-41F2-7317F5DD10F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130" y="1276507"/>
            <a:ext cx="4393227" cy="193292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39F7F-9913-B518-26FB-7E39E498D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473" y="3827320"/>
            <a:ext cx="6068232" cy="3030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4E26E-7DE2-4D0B-0E57-D36F248C0F33}"/>
              </a:ext>
            </a:extLst>
          </p:cNvPr>
          <p:cNvSpPr txBox="1"/>
          <p:nvPr/>
        </p:nvSpPr>
        <p:spPr>
          <a:xfrm>
            <a:off x="267954" y="3269521"/>
            <a:ext cx="40962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3) </a:t>
            </a:r>
            <a:r>
              <a:rPr lang="en-US" sz="2000" dirty="0"/>
              <a:t>LumiCal is installed in centered position, then beam pipe with inner vertex detector is inserted with a dedicated tool inside disks and outer vertex tracker, then fixed to both endcaps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F8ED2-AD10-AB5A-68D4-B201B4E54D38}"/>
              </a:ext>
            </a:extLst>
          </p:cNvPr>
          <p:cNvSpPr txBox="1"/>
          <p:nvPr/>
        </p:nvSpPr>
        <p:spPr>
          <a:xfrm>
            <a:off x="4663452" y="3271679"/>
            <a:ext cx="3293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4) </a:t>
            </a:r>
            <a:r>
              <a:rPr lang="en-US" sz="2000" dirty="0"/>
              <a:t>LumiCal can be aligned in the correct position on the outgoing beams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15B79-9A88-58D9-3050-FC8182D3C305}"/>
              </a:ext>
            </a:extLst>
          </p:cNvPr>
          <p:cNvSpPr txBox="1"/>
          <p:nvPr/>
        </p:nvSpPr>
        <p:spPr>
          <a:xfrm>
            <a:off x="8629521" y="3269192"/>
            <a:ext cx="32934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5) </a:t>
            </a:r>
            <a:r>
              <a:rPr lang="en-US" sz="2000" dirty="0"/>
              <a:t>Support tube can be closed</a:t>
            </a:r>
          </a:p>
        </p:txBody>
      </p:sp>
      <p:sp>
        <p:nvSpPr>
          <p:cNvPr id="9" name="Freccia a destra 15">
            <a:extLst>
              <a:ext uri="{FF2B5EF4-FFF2-40B4-BE49-F238E27FC236}">
                <a16:creationId xmlns:a16="http://schemas.microsoft.com/office/drawing/2014/main" id="{B43BB59E-FEA9-BB55-B75E-09E0556E6E52}"/>
              </a:ext>
            </a:extLst>
          </p:cNvPr>
          <p:cNvSpPr/>
          <p:nvPr/>
        </p:nvSpPr>
        <p:spPr>
          <a:xfrm>
            <a:off x="7875589" y="3299928"/>
            <a:ext cx="746085" cy="34487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a destra 15">
            <a:extLst>
              <a:ext uri="{FF2B5EF4-FFF2-40B4-BE49-F238E27FC236}">
                <a16:creationId xmlns:a16="http://schemas.microsoft.com/office/drawing/2014/main" id="{DEA4C350-AF28-B33F-EFD8-8B2E0BF70AA3}"/>
              </a:ext>
            </a:extLst>
          </p:cNvPr>
          <p:cNvSpPr/>
          <p:nvPr/>
        </p:nvSpPr>
        <p:spPr>
          <a:xfrm>
            <a:off x="4269956" y="3299928"/>
            <a:ext cx="444874" cy="34487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D1CEE-59F0-2B87-41F8-6F0686A0CA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8" t="13127" r="4670" b="20409"/>
          <a:stretch/>
        </p:blipFill>
        <p:spPr>
          <a:xfrm>
            <a:off x="8384" y="1242295"/>
            <a:ext cx="6385871" cy="19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61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8112224" y="1763372"/>
            <a:ext cx="3934149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sz="1600" b="1" dirty="0">
                <a:solidFill>
                  <a:srgbClr val="FF0000"/>
                </a:solidFill>
              </a:rPr>
              <a:t>Layer 1</a:t>
            </a:r>
          </a:p>
          <a:p>
            <a:pPr algn="ctr"/>
            <a:r>
              <a:rPr lang="en-IT" sz="1600" dirty="0"/>
              <a:t>15 overlapping staves of 6 modules each</a:t>
            </a:r>
          </a:p>
          <a:p>
            <a:pPr algn="ctr"/>
            <a:endParaRPr lang="en-IT" sz="1600" dirty="0"/>
          </a:p>
          <a:p>
            <a:pPr algn="ctr"/>
            <a:r>
              <a:rPr lang="en-GB" sz="1600" dirty="0"/>
              <a:t>O</a:t>
            </a:r>
            <a:r>
              <a:rPr lang="en-IT" sz="1600" dirty="0"/>
              <a:t>verlap to allow alignment ~500 µm </a:t>
            </a:r>
          </a:p>
          <a:p>
            <a:pPr algn="ctr"/>
            <a:endParaRPr lang="en-IT" sz="1600" dirty="0"/>
          </a:p>
          <a:p>
            <a:pPr algn="ctr"/>
            <a:r>
              <a:rPr lang="en-GB" sz="1600" dirty="0"/>
              <a:t>P</a:t>
            </a:r>
            <a:r>
              <a:rPr lang="en-IT" sz="1600" dirty="0"/>
              <a:t>inwheel geometry: all modules at the same (smallest) radius</a:t>
            </a:r>
          </a:p>
          <a:p>
            <a:pPr algn="ctr"/>
            <a:endParaRPr lang="en-IT" sz="1600" dirty="0"/>
          </a:p>
          <a:p>
            <a:pPr algn="ctr"/>
            <a:r>
              <a:rPr lang="en-IT" sz="1600" dirty="0">
                <a:highlight>
                  <a:srgbClr val="FFFF00"/>
                </a:highlight>
              </a:rPr>
              <a:t>Power budget ~12 W </a:t>
            </a:r>
          </a:p>
          <a:p>
            <a:pPr algn="ctr"/>
            <a:endParaRPr lang="en-IT" sz="1600" dirty="0"/>
          </a:p>
          <a:p>
            <a:pPr algn="ctr"/>
            <a:r>
              <a:rPr lang="en-IT" sz="1600" dirty="0">
                <a:highlight>
                  <a:srgbClr val="00FF00"/>
                </a:highlight>
              </a:rPr>
              <a:t>Total weight ~22 grams</a:t>
            </a:r>
          </a:p>
          <a:p>
            <a:pPr algn="ctr"/>
            <a:endParaRPr lang="en-IT" sz="1600" dirty="0"/>
          </a:p>
          <a:p>
            <a:r>
              <a:rPr lang="en-IT" sz="1600" dirty="0"/>
              <a:t>Total thickness 0.25% X</a:t>
            </a:r>
            <a:r>
              <a:rPr lang="en-IT" sz="1600" baseline="-25000" dirty="0"/>
              <a:t>0</a:t>
            </a:r>
            <a:endParaRPr lang="en-IT" sz="1600" dirty="0"/>
          </a:p>
          <a:p>
            <a:r>
              <a:rPr lang="en-IT" sz="1600" i="1" dirty="0">
                <a:solidFill>
                  <a:srgbClr val="0070C0"/>
                </a:solidFill>
              </a:rPr>
              <a:t>Silicon: 0.053% X</a:t>
            </a:r>
            <a:r>
              <a:rPr lang="en-IT" sz="1600" i="1" baseline="-25000" dirty="0">
                <a:solidFill>
                  <a:srgbClr val="0070C0"/>
                </a:solidFill>
              </a:rPr>
              <a:t>0</a:t>
            </a:r>
            <a:endParaRPr lang="en-IT" sz="1600" i="1" dirty="0">
              <a:solidFill>
                <a:srgbClr val="0070C0"/>
              </a:solidFill>
            </a:endParaRPr>
          </a:p>
          <a:p>
            <a:r>
              <a:rPr lang="en-GB" sz="1600" i="1" dirty="0">
                <a:solidFill>
                  <a:srgbClr val="0070C0"/>
                </a:solidFill>
              </a:rPr>
              <a:t>P</a:t>
            </a:r>
            <a:r>
              <a:rPr lang="en-IT" sz="1600" i="1" dirty="0">
                <a:solidFill>
                  <a:srgbClr val="0070C0"/>
                </a:solidFill>
              </a:rPr>
              <a:t>ower and readout bus: 0.056% X</a:t>
            </a:r>
            <a:r>
              <a:rPr lang="en-IT" sz="1600" i="1" baseline="-25000" dirty="0">
                <a:solidFill>
                  <a:srgbClr val="0070C0"/>
                </a:solidFill>
              </a:rPr>
              <a:t>0</a:t>
            </a:r>
            <a:endParaRPr lang="en-IT" sz="1600" i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AD8E1-075B-DB17-037B-29B8DE108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5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C9417-6C5A-17D4-E3AA-CB465463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124744"/>
            <a:ext cx="7772400" cy="549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0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98B5-5453-D7C8-B296-85618346E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757946-35CA-DC99-C479-FF6B4F4C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Layer 1 stave detail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E338C16E-6E93-07AA-9528-8E17F7B0B2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6675"/>
            <a:ext cx="76676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B5BCD-4B26-8182-AE34-19914009DA5E}"/>
              </a:ext>
            </a:extLst>
          </p:cNvPr>
          <p:cNvSpPr txBox="1"/>
          <p:nvPr/>
        </p:nvSpPr>
        <p:spPr>
          <a:xfrm>
            <a:off x="7978726" y="1700808"/>
            <a:ext cx="3899398" cy="5078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T" dirty="0"/>
              <a:t>Reticular lightweight support to provide stiffness</a:t>
            </a:r>
          </a:p>
          <a:p>
            <a:r>
              <a:rPr lang="en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IT" dirty="0"/>
              <a:t>hin carbon fiber walls interleaved with Rohacell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2 buses (data and power) 1.8 mm wide and </a:t>
            </a:r>
            <a:r>
              <a:rPr lang="en-IT" sz="1800" dirty="0"/>
              <a:t>250 µm thick (50 µm Al, 200 µm kapton) per side</a:t>
            </a:r>
          </a:p>
          <a:p>
            <a:pPr marL="742877" lvl="1" indent="-285750">
              <a:buFont typeface="Arial" panose="020B0604020202020204" pitchFamily="34" charset="0"/>
              <a:buChar char="•"/>
            </a:pPr>
            <a:r>
              <a:rPr lang="en-GB" dirty="0"/>
              <a:t>Inspired to low mass hybrid R&amp;D</a:t>
            </a:r>
            <a:endParaRPr lang="en-IT" sz="1800" dirty="0"/>
          </a:p>
          <a:p>
            <a:endParaRPr lang="en-IT" dirty="0">
              <a:solidFill>
                <a:srgbClr val="0070C0"/>
              </a:solidFill>
            </a:endParaRPr>
          </a:p>
          <a:p>
            <a:r>
              <a:rPr lang="en-IT" dirty="0">
                <a:solidFill>
                  <a:srgbClr val="0070C0"/>
                </a:solidFill>
              </a:rPr>
              <a:t>Sensors facing interaction point w/o any other material in front</a:t>
            </a:r>
          </a:p>
          <a:p>
            <a:endParaRPr lang="en-IT" dirty="0"/>
          </a:p>
          <a:p>
            <a:r>
              <a:rPr lang="en-IT" dirty="0">
                <a:solidFill>
                  <a:srgbClr val="FF0000"/>
                </a:solidFill>
              </a:rPr>
              <a:t>Readout chips either sides</a:t>
            </a:r>
          </a:p>
          <a:p>
            <a:endParaRPr lang="en-IT" dirty="0"/>
          </a:p>
          <a:p>
            <a:r>
              <a:rPr lang="en-IT" dirty="0">
                <a:solidFill>
                  <a:srgbClr val="00B050"/>
                </a:solidFill>
              </a:rPr>
              <a:t>Air cooled </a:t>
            </a:r>
          </a:p>
        </p:txBody>
      </p:sp>
    </p:spTree>
    <p:extLst>
      <p:ext uri="{BB962C8B-B14F-4D97-AF65-F5344CB8AC3E}">
        <p14:creationId xmlns:p14="http://schemas.microsoft.com/office/powerpoint/2010/main" val="402954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2D633-CA8E-60DA-FC7D-2F003A4928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7</a:t>
            </a:fld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CB3C6-E8D6-BE63-FDDB-A447A267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Overall Inner Vertex layout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B6A63-D781-94F3-75FC-8823DD26DAE3}"/>
              </a:ext>
            </a:extLst>
          </p:cNvPr>
          <p:cNvSpPr txBox="1"/>
          <p:nvPr/>
        </p:nvSpPr>
        <p:spPr>
          <a:xfrm>
            <a:off x="8566971" y="2780928"/>
            <a:ext cx="2854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IT" b="1" dirty="0">
                <a:solidFill>
                  <a:srgbClr val="FF0000"/>
                </a:solidFill>
              </a:rPr>
              <a:t>otal power ~120 W</a:t>
            </a:r>
          </a:p>
          <a:p>
            <a:pPr algn="ctr"/>
            <a:endParaRPr lang="en-IT" b="1" dirty="0">
              <a:solidFill>
                <a:srgbClr val="FF0000"/>
              </a:solidFill>
            </a:endParaRPr>
          </a:p>
          <a:p>
            <a:pPr algn="ctr"/>
            <a:r>
              <a:rPr lang="en-IT" b="1" dirty="0">
                <a:solidFill>
                  <a:srgbClr val="FF0000"/>
                </a:solidFill>
              </a:rPr>
              <a:t>Total weight ~230 grams</a:t>
            </a:r>
          </a:p>
        </p:txBody>
      </p:sp>
      <p:pic>
        <p:nvPicPr>
          <p:cNvPr id="3" name="Segnaposto contenuto 8">
            <a:extLst>
              <a:ext uri="{FF2B5EF4-FFF2-40B4-BE49-F238E27FC236}">
                <a16:creationId xmlns:a16="http://schemas.microsoft.com/office/drawing/2014/main" id="{5257517A-906F-DCAC-0046-96DB422D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850" y="1277766"/>
            <a:ext cx="7927231" cy="546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2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DB44BC-8503-B0C0-F437-F53C7ED34A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59DD5B-6A45-9176-E26F-AEDB3337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Inner Vertex mechanical facts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8898273-6109-CC32-8299-DD938A22D86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998993472"/>
              </p:ext>
            </p:extLst>
          </p:nvPr>
        </p:nvGraphicFramePr>
        <p:xfrm>
          <a:off x="1631504" y="1977210"/>
          <a:ext cx="9073009" cy="2903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651">
                  <a:extLst>
                    <a:ext uri="{9D8B030D-6E8A-4147-A177-3AD203B41FA5}">
                      <a16:colId xmlns:a16="http://schemas.microsoft.com/office/drawing/2014/main" val="839239459"/>
                    </a:ext>
                  </a:extLst>
                </a:gridCol>
                <a:gridCol w="1295651">
                  <a:extLst>
                    <a:ext uri="{9D8B030D-6E8A-4147-A177-3AD203B41FA5}">
                      <a16:colId xmlns:a16="http://schemas.microsoft.com/office/drawing/2014/main" val="2936367598"/>
                    </a:ext>
                  </a:extLst>
                </a:gridCol>
                <a:gridCol w="1295651">
                  <a:extLst>
                    <a:ext uri="{9D8B030D-6E8A-4147-A177-3AD203B41FA5}">
                      <a16:colId xmlns:a16="http://schemas.microsoft.com/office/drawing/2014/main" val="3270916319"/>
                    </a:ext>
                  </a:extLst>
                </a:gridCol>
                <a:gridCol w="1296514">
                  <a:extLst>
                    <a:ext uri="{9D8B030D-6E8A-4147-A177-3AD203B41FA5}">
                      <a16:colId xmlns:a16="http://schemas.microsoft.com/office/drawing/2014/main" val="841874837"/>
                    </a:ext>
                  </a:extLst>
                </a:gridCol>
                <a:gridCol w="1296514">
                  <a:extLst>
                    <a:ext uri="{9D8B030D-6E8A-4147-A177-3AD203B41FA5}">
                      <a16:colId xmlns:a16="http://schemas.microsoft.com/office/drawing/2014/main" val="1295403581"/>
                    </a:ext>
                  </a:extLst>
                </a:gridCol>
                <a:gridCol w="1296514">
                  <a:extLst>
                    <a:ext uri="{9D8B030D-6E8A-4147-A177-3AD203B41FA5}">
                      <a16:colId xmlns:a16="http://schemas.microsoft.com/office/drawing/2014/main" val="2119711693"/>
                    </a:ext>
                  </a:extLst>
                </a:gridCol>
                <a:gridCol w="1296514">
                  <a:extLst>
                    <a:ext uri="{9D8B030D-6E8A-4147-A177-3AD203B41FA5}">
                      <a16:colId xmlns:a16="http://schemas.microsoft.com/office/drawing/2014/main" val="2975575626"/>
                    </a:ext>
                  </a:extLst>
                </a:gridCol>
              </a:tblGrid>
              <a:tr h="1244392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Layer #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Radius [mm]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No staves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No modules /stave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Length [mm]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Active Area [cm</a:t>
                      </a:r>
                      <a:r>
                        <a:rPr lang="en-US" sz="2000" kern="100" baseline="30000" dirty="0">
                          <a:effectLst/>
                        </a:rPr>
                        <a:t>2</a:t>
                      </a:r>
                      <a:r>
                        <a:rPr lang="en-US" sz="2000" kern="100" baseline="0" dirty="0">
                          <a:effectLst/>
                        </a:rPr>
                        <a:t>]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Power [W]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7389105"/>
                  </a:ext>
                </a:extLst>
              </a:tr>
              <a:tr h="414797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effectLst/>
                        </a:rPr>
                        <a:t>1</a:t>
                      </a:r>
                      <a:endParaRPr lang="en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15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effectLst/>
                        </a:rPr>
                        <a:t>6</a:t>
                      </a:r>
                      <a:endParaRPr lang="en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217.40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241.92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12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8502091"/>
                  </a:ext>
                </a:extLst>
              </a:tr>
              <a:tr h="414797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effectLst/>
                        </a:rPr>
                        <a:t>2</a:t>
                      </a:r>
                      <a:endParaRPr lang="en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effectLst/>
                        </a:rPr>
                        <a:t>24</a:t>
                      </a:r>
                      <a:endParaRPr lang="en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10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346.20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645.12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 32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0973882"/>
                  </a:ext>
                </a:extLst>
              </a:tr>
              <a:tr h="414797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effectLst/>
                        </a:rPr>
                        <a:t>3</a:t>
                      </a:r>
                      <a:endParaRPr lang="en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&amp; 35.60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effectLst/>
                        </a:rPr>
                        <a:t>36</a:t>
                      </a:r>
                      <a:endParaRPr lang="en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effectLst/>
                        </a:rPr>
                        <a:t>16</a:t>
                      </a:r>
                      <a:endParaRPr lang="en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539.40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1548.29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 77</a:t>
                      </a:r>
                      <a:endParaRPr lang="en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4793957"/>
                  </a:ext>
                </a:extLst>
              </a:tr>
              <a:tr h="414797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>
                          <a:effectLst/>
                        </a:rPr>
                        <a:t>TOTAL</a:t>
                      </a:r>
                      <a:endParaRPr lang="en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T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effectLst/>
                        </a:rPr>
                        <a:t>75</a:t>
                      </a:r>
                      <a:endParaRPr lang="en-IT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effectLst/>
                        </a:rPr>
                        <a:t> </a:t>
                      </a:r>
                      <a:endParaRPr lang="en-IT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T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effectLst/>
                        </a:rPr>
                        <a:t>2435.33</a:t>
                      </a:r>
                      <a:endParaRPr lang="en-IT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effectLst/>
                        </a:rPr>
                        <a:t> 121</a:t>
                      </a:r>
                      <a:endParaRPr lang="en-IT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1661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483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9E3214F-B6C1-EC72-2D6D-FD755E664D96}"/>
              </a:ext>
            </a:extLst>
          </p:cNvPr>
          <p:cNvSpPr txBox="1"/>
          <p:nvPr/>
        </p:nvSpPr>
        <p:spPr>
          <a:xfrm>
            <a:off x="8397752" y="1565791"/>
            <a:ext cx="357626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Inner vertex detector supporting conical structures on elliptical chamber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~450 grams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Engineered for air ducts and thermal isolation from the beam pipe during bakeout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4F036-9EF0-C44E-6783-D0E9E504D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9" y="629239"/>
            <a:ext cx="8182277" cy="5572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05876-4917-B6EA-EAF3-EBF61FCE52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1"/>
          <a:stretch/>
        </p:blipFill>
        <p:spPr>
          <a:xfrm>
            <a:off x="627856" y="2996952"/>
            <a:ext cx="7772400" cy="1289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2EA9-646B-5A90-D873-332F47074C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970" y="4077061"/>
            <a:ext cx="3975651" cy="26396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E5CBD-ACAC-B9C8-E8FD-A02F38905F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9</a:t>
            </a:fld>
            <a:endParaRPr lang="en-IT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57A19C3-6568-4BD6-B5AE-3E34E0698F3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525" y="3932238"/>
            <a:ext cx="4943475" cy="27447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7079A7-2C7C-DB77-7602-4642917DB831}"/>
              </a:ext>
            </a:extLst>
          </p:cNvPr>
          <p:cNvGrpSpPr>
            <a:grpSpLocks noChangeAspect="1"/>
          </p:cNvGrpSpPr>
          <p:nvPr/>
        </p:nvGrpSpPr>
        <p:grpSpPr>
          <a:xfrm>
            <a:off x="486613" y="4083600"/>
            <a:ext cx="4943475" cy="2774400"/>
            <a:chOff x="486612" y="561747"/>
            <a:chExt cx="11218775" cy="6296253"/>
          </a:xfrm>
        </p:grpSpPr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id="{78BC27FE-6DB5-A396-A303-4C58A2BD7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612" y="561747"/>
              <a:ext cx="11218775" cy="6296253"/>
            </a:xfrm>
            <a:prstGeom prst="rect">
              <a:avLst/>
            </a:prstGeom>
          </p:spPr>
        </p:pic>
        <p:sp>
          <p:nvSpPr>
            <p:cNvPr id="7" name="CasellaDiTesto 5">
              <a:extLst>
                <a:ext uri="{FF2B5EF4-FFF2-40B4-BE49-F238E27FC236}">
                  <a16:creationId xmlns:a16="http://schemas.microsoft.com/office/drawing/2014/main" id="{4DA2EF91-9FEC-5F8A-20FC-81C6E75F05EF}"/>
                </a:ext>
              </a:extLst>
            </p:cNvPr>
            <p:cNvSpPr txBox="1"/>
            <p:nvPr/>
          </p:nvSpPr>
          <p:spPr>
            <a:xfrm>
              <a:off x="3249385" y="578077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Third layer</a:t>
              </a:r>
              <a:endParaRPr lang="it-IT" sz="1200" dirty="0"/>
            </a:p>
          </p:txBody>
        </p:sp>
        <p:sp>
          <p:nvSpPr>
            <p:cNvPr id="8" name="CasellaDiTesto 6">
              <a:extLst>
                <a:ext uri="{FF2B5EF4-FFF2-40B4-BE49-F238E27FC236}">
                  <a16:creationId xmlns:a16="http://schemas.microsoft.com/office/drawing/2014/main" id="{42DB982F-5290-47A2-E650-235737030EE0}"/>
                </a:ext>
              </a:extLst>
            </p:cNvPr>
            <p:cNvSpPr txBox="1"/>
            <p:nvPr/>
          </p:nvSpPr>
          <p:spPr>
            <a:xfrm>
              <a:off x="4505061" y="1153430"/>
              <a:ext cx="3414295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Second Layer</a:t>
              </a:r>
              <a:endParaRPr lang="it-IT" sz="1200" dirty="0"/>
            </a:p>
          </p:txBody>
        </p:sp>
        <p:sp>
          <p:nvSpPr>
            <p:cNvPr id="9" name="CasellaDiTesto 7">
              <a:extLst>
                <a:ext uri="{FF2B5EF4-FFF2-40B4-BE49-F238E27FC236}">
                  <a16:creationId xmlns:a16="http://schemas.microsoft.com/office/drawing/2014/main" id="{AFD5AFF7-05C8-AEB9-AFD8-DCE46B659069}"/>
                </a:ext>
              </a:extLst>
            </p:cNvPr>
            <p:cNvSpPr txBox="1"/>
            <p:nvPr/>
          </p:nvSpPr>
          <p:spPr>
            <a:xfrm>
              <a:off x="7440386" y="1467177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First Layer</a:t>
              </a:r>
              <a:endParaRPr lang="it-IT" sz="1200" dirty="0"/>
            </a:p>
          </p:txBody>
        </p:sp>
        <p:sp>
          <p:nvSpPr>
            <p:cNvPr id="14" name="CasellaDiTesto 8">
              <a:extLst>
                <a:ext uri="{FF2B5EF4-FFF2-40B4-BE49-F238E27FC236}">
                  <a16:creationId xmlns:a16="http://schemas.microsoft.com/office/drawing/2014/main" id="{E5EBC137-D001-A242-81A5-07CE5238EF16}"/>
                </a:ext>
              </a:extLst>
            </p:cNvPr>
            <p:cNvSpPr txBox="1"/>
            <p:nvPr/>
          </p:nvSpPr>
          <p:spPr>
            <a:xfrm>
              <a:off x="8523514" y="2414938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Pipe</a:t>
              </a:r>
              <a:endParaRPr lang="it-IT" sz="1200" dirty="0"/>
            </a:p>
          </p:txBody>
        </p:sp>
        <p:cxnSp>
          <p:nvCxnSpPr>
            <p:cNvPr id="15" name="Connettore 2 10">
              <a:extLst>
                <a:ext uri="{FF2B5EF4-FFF2-40B4-BE49-F238E27FC236}">
                  <a16:creationId xmlns:a16="http://schemas.microsoft.com/office/drawing/2014/main" id="{657F306D-698F-224C-6927-D4049B52F9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1534" y="1101296"/>
              <a:ext cx="2173266" cy="1763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2">
              <a:extLst>
                <a:ext uri="{FF2B5EF4-FFF2-40B4-BE49-F238E27FC236}">
                  <a16:creationId xmlns:a16="http://schemas.microsoft.com/office/drawing/2014/main" id="{5C8B0E54-5711-3974-8053-CE40BC65FFA6}"/>
                </a:ext>
              </a:extLst>
            </p:cNvPr>
            <p:cNvCxnSpPr/>
            <p:nvPr/>
          </p:nvCxnSpPr>
          <p:spPr>
            <a:xfrm flipH="1">
              <a:off x="3043825" y="1467176"/>
              <a:ext cx="1461237" cy="9477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4">
              <a:extLst>
                <a:ext uri="{FF2B5EF4-FFF2-40B4-BE49-F238E27FC236}">
                  <a16:creationId xmlns:a16="http://schemas.microsoft.com/office/drawing/2014/main" id="{48814647-3F1E-451A-F5A0-AF9BF320E9DB}"/>
                </a:ext>
              </a:extLst>
            </p:cNvPr>
            <p:cNvCxnSpPr>
              <a:cxnSpLocks/>
            </p:cNvCxnSpPr>
            <p:nvPr/>
          </p:nvCxnSpPr>
          <p:spPr>
            <a:xfrm>
              <a:off x="5182868" y="1676651"/>
              <a:ext cx="1556135" cy="12615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6">
              <a:extLst>
                <a:ext uri="{FF2B5EF4-FFF2-40B4-BE49-F238E27FC236}">
                  <a16:creationId xmlns:a16="http://schemas.microsoft.com/office/drawing/2014/main" id="{61D26453-8352-564B-7F64-4EDB6EFE27D0}"/>
                </a:ext>
              </a:extLst>
            </p:cNvPr>
            <p:cNvCxnSpPr/>
            <p:nvPr/>
          </p:nvCxnSpPr>
          <p:spPr>
            <a:xfrm>
              <a:off x="8104340" y="1990396"/>
              <a:ext cx="205279" cy="15795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23DBA88-7932-9557-744D-DD61B8FC9B5A}"/>
                </a:ext>
              </a:extLst>
            </p:cNvPr>
            <p:cNvCxnSpPr/>
            <p:nvPr/>
          </p:nvCxnSpPr>
          <p:spPr>
            <a:xfrm>
              <a:off x="8830849" y="2830882"/>
              <a:ext cx="1215025" cy="12400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7775620"/>
      </p:ext>
    </p:extLst>
  </p:cSld>
  <p:clrMapOvr>
    <a:masterClrMapping/>
  </p:clrMapOvr>
</p:sld>
</file>

<file path=ppt/theme/theme1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17F81E97-29C5-DA4D-A508-6744B279FF50}"/>
    </a:ext>
  </a:extLst>
</a:theme>
</file>

<file path=ppt/theme/theme2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C7752DC7-FE86-6F4D-B3B2-CBB3AABD3D6E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B748BFE-33DE-2742-A9B8-8ABFD8E90EB0}" vid="{99BF0966-DA0A-2F48-9030-FF78FD73CAD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Introslides</Template>
  <TotalTime>46907</TotalTime>
  <Words>1790</Words>
  <Application>Microsoft Macintosh PowerPoint</Application>
  <PresentationFormat>Widescreen</PresentationFormat>
  <Paragraphs>418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</vt:lpstr>
      <vt:lpstr>Calibri</vt:lpstr>
      <vt:lpstr>Cambria Math</vt:lpstr>
      <vt:lpstr>Courier New</vt:lpstr>
      <vt:lpstr>Helvetica Neue Medium</vt:lpstr>
      <vt:lpstr>Oswald Regular</vt:lpstr>
      <vt:lpstr>Oswald Regular Bold</vt:lpstr>
      <vt:lpstr>Times Roman</vt:lpstr>
      <vt:lpstr>Wingdings</vt:lpstr>
      <vt:lpstr>Introslides</vt:lpstr>
      <vt:lpstr>Titleslides, Conclusion</vt:lpstr>
      <vt:lpstr>Content Slides - Deep Blue</vt:lpstr>
      <vt:lpstr>IDEA Vertex mockup </vt:lpstr>
      <vt:lpstr>Outline</vt:lpstr>
      <vt:lpstr>Overall layout and dimensions</vt:lpstr>
      <vt:lpstr>Sensors technology and dimensions</vt:lpstr>
      <vt:lpstr>PowerPoint Presentation</vt:lpstr>
      <vt:lpstr>Layer 1 stave detail</vt:lpstr>
      <vt:lpstr>Overall Inner Vertex layout</vt:lpstr>
      <vt:lpstr>Inner Vertex mechanical facts</vt:lpstr>
      <vt:lpstr>PowerPoint Presentation</vt:lpstr>
      <vt:lpstr>View from Lumical</vt:lpstr>
      <vt:lpstr>View from Interaction Point</vt:lpstr>
      <vt:lpstr>Cones for Cooling Inner Vertex and exit cables</vt:lpstr>
      <vt:lpstr>Cones of air cooling and Cables Distribution</vt:lpstr>
      <vt:lpstr>PowerPoint Presentation</vt:lpstr>
      <vt:lpstr>PowerPoint Presentation</vt:lpstr>
      <vt:lpstr>PowerPoint Presentation</vt:lpstr>
      <vt:lpstr>Where to anchor the conical structure?</vt:lpstr>
      <vt:lpstr>Proposed tests and goals</vt:lpstr>
      <vt:lpstr>Proposed mechanical fabrication </vt:lpstr>
      <vt:lpstr>Demonstration of inner vertex Air Cooling capability</vt:lpstr>
      <vt:lpstr>PowerPoint Presentation</vt:lpstr>
      <vt:lpstr>PowerPoint Presentation</vt:lpstr>
      <vt:lpstr>PowerPoint Presentation</vt:lpstr>
      <vt:lpstr>Proposed tests and mechanical fabrication </vt:lpstr>
      <vt:lpstr>Support cylinder</vt:lpstr>
      <vt:lpstr>Critical areas – I </vt:lpstr>
      <vt:lpstr>Critical areas – II  </vt:lpstr>
      <vt:lpstr>Critical areas – III </vt:lpstr>
      <vt:lpstr>Conclusions</vt:lpstr>
      <vt:lpstr>Backup</vt:lpstr>
      <vt:lpstr>PowerPoint Presentation</vt:lpstr>
      <vt:lpstr>PowerPoint Presentation</vt:lpstr>
      <vt:lpstr>Cone Collector Layer 3</vt:lpstr>
      <vt:lpstr>Cone Collector layers 2-1</vt:lpstr>
      <vt:lpstr>PowerPoint Presentation</vt:lpstr>
      <vt:lpstr>MIDDLE TRACKER</vt:lpstr>
      <vt:lpstr>OUTER TRACKER</vt:lpstr>
      <vt:lpstr>DISK 2</vt:lpstr>
      <vt:lpstr>DISK 3</vt:lpstr>
      <vt:lpstr>Typical disk module stave </vt:lpstr>
      <vt:lpstr>Inner vertex (all 3 layers)</vt:lpstr>
      <vt:lpstr>Middle and Outer vertex</vt:lpstr>
      <vt:lpstr>PowerPoint Presentation</vt:lpstr>
      <vt:lpstr>Wind tunnel for VTX air cooling</vt:lpstr>
      <vt:lpstr>Free Space Optical (FSO) based links</vt:lpstr>
      <vt:lpstr>Proposed “old” Assembly procedure – I </vt:lpstr>
      <vt:lpstr>Assembly procedure – 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integration of the idea vertex detectors in the fcc-ee interaction region</dc:title>
  <dc:creator>Fabrizio Palla</dc:creator>
  <cp:lastModifiedBy>Fabrizio Palla</cp:lastModifiedBy>
  <cp:revision>87</cp:revision>
  <dcterms:created xsi:type="dcterms:W3CDTF">2023-05-31T07:38:09Z</dcterms:created>
  <dcterms:modified xsi:type="dcterms:W3CDTF">2023-11-15T22:03:21Z</dcterms:modified>
</cp:coreProperties>
</file>