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06" r:id="rId2"/>
    <p:sldId id="632" r:id="rId3"/>
    <p:sldId id="694" r:id="rId4"/>
    <p:sldId id="633" r:id="rId5"/>
    <p:sldId id="257" r:id="rId6"/>
    <p:sldId id="635" r:id="rId7"/>
    <p:sldId id="636" r:id="rId8"/>
    <p:sldId id="637" r:id="rId9"/>
    <p:sldId id="639" r:id="rId10"/>
    <p:sldId id="640" r:id="rId11"/>
    <p:sldId id="259" r:id="rId12"/>
    <p:sldId id="594" r:id="rId13"/>
    <p:sldId id="1071" r:id="rId14"/>
    <p:sldId id="1003" r:id="rId15"/>
    <p:sldId id="1072" r:id="rId16"/>
    <p:sldId id="1073" r:id="rId17"/>
    <p:sldId id="1070" r:id="rId18"/>
    <p:sldId id="490" r:id="rId19"/>
    <p:sldId id="501" r:id="rId20"/>
    <p:sldId id="1074" r:id="rId21"/>
    <p:sldId id="1075" r:id="rId22"/>
    <p:sldId id="1067" r:id="rId23"/>
    <p:sldId id="588" r:id="rId24"/>
    <p:sldId id="1076" r:id="rId25"/>
    <p:sldId id="592" r:id="rId26"/>
    <p:sldId id="307" r:id="rId27"/>
    <p:sldId id="591" r:id="rId28"/>
    <p:sldId id="1068" r:id="rId29"/>
    <p:sldId id="306" r:id="rId30"/>
    <p:sldId id="334" r:id="rId31"/>
    <p:sldId id="335" r:id="rId32"/>
    <p:sldId id="336" r:id="rId33"/>
    <p:sldId id="391" r:id="rId34"/>
    <p:sldId id="1081" r:id="rId35"/>
    <p:sldId id="1078" r:id="rId36"/>
    <p:sldId id="1082" r:id="rId37"/>
    <p:sldId id="1077" r:id="rId38"/>
    <p:sldId id="1080" r:id="rId39"/>
    <p:sldId id="538" r:id="rId40"/>
    <p:sldId id="1069"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4" autoAdjust="0"/>
  </p:normalViewPr>
  <p:slideViewPr>
    <p:cSldViewPr snapToGrid="0">
      <p:cViewPr varScale="1">
        <p:scale>
          <a:sx n="68" d="100"/>
          <a:sy n="68" d="100"/>
        </p:scale>
        <p:origin x="526"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5275F-4AC3-4D83-84D7-52C757509041}" type="datetimeFigureOut">
              <a:rPr lang="it-IT" smtClean="0"/>
              <a:t>09/11/2023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6428D-B748-43FF-A8EF-E1C8C9FDF61C}" type="slidenum">
              <a:rPr lang="it-IT" smtClean="0"/>
              <a:t>‹N›</a:t>
            </a:fld>
            <a:endParaRPr lang="it-IT"/>
          </a:p>
        </p:txBody>
      </p:sp>
    </p:spTree>
    <p:extLst>
      <p:ext uri="{BB962C8B-B14F-4D97-AF65-F5344CB8AC3E}">
        <p14:creationId xmlns:p14="http://schemas.microsoft.com/office/powerpoint/2010/main" val="1163680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t.wikipedia.org/wiki/Deuterio"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it.wikipedia.org/wiki/Trizio"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Cosa </a:t>
            </a:r>
            <a:r>
              <a:rPr lang="it-IT" dirty="0" err="1"/>
              <a:t>e’</a:t>
            </a:r>
            <a:r>
              <a:rPr lang="it-IT" dirty="0"/>
              <a:t>  il nucleo e quali sono le sue dimensioni</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Discussione introduttiva : come facciamo a studiare un oggetto cosi piccolo ?????</a:t>
            </a:r>
          </a:p>
          <a:p>
            <a:endParaRPr lang="it-IT" dirty="0"/>
          </a:p>
        </p:txBody>
      </p:sp>
      <p:sp>
        <p:nvSpPr>
          <p:cNvPr id="4" name="Segnaposto numero diapositiva 3"/>
          <p:cNvSpPr>
            <a:spLocks noGrp="1"/>
          </p:cNvSpPr>
          <p:nvPr>
            <p:ph type="sldNum" sz="quarter" idx="10"/>
          </p:nvPr>
        </p:nvSpPr>
        <p:spPr/>
        <p:txBody>
          <a:bodyPr/>
          <a:lstStyle/>
          <a:p>
            <a:fld id="{3BF7D97C-0CBB-4F4C-A7CA-721184823270}" type="slidenum">
              <a:rPr lang="it-IT" smtClean="0"/>
              <a:t>2</a:t>
            </a:fld>
            <a:endParaRPr lang="it-IT"/>
          </a:p>
        </p:txBody>
      </p:sp>
    </p:spTree>
    <p:extLst>
      <p:ext uri="{BB962C8B-B14F-4D97-AF65-F5344CB8AC3E}">
        <p14:creationId xmlns:p14="http://schemas.microsoft.com/office/powerpoint/2010/main" val="1734119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Manuela</a:t>
            </a:r>
          </a:p>
        </p:txBody>
      </p:sp>
      <p:sp>
        <p:nvSpPr>
          <p:cNvPr id="4" name="Segnaposto numero diapositiva 3"/>
          <p:cNvSpPr>
            <a:spLocks noGrp="1"/>
          </p:cNvSpPr>
          <p:nvPr>
            <p:ph type="sldNum" sz="quarter" idx="5"/>
          </p:nvPr>
        </p:nvSpPr>
        <p:spPr/>
        <p:txBody>
          <a:bodyPr/>
          <a:lstStyle/>
          <a:p>
            <a:fld id="{720317EA-1F1C-49DA-867E-7D68BBAA4006}" type="slidenum">
              <a:rPr lang="it-IT" smtClean="0"/>
              <a:t>19</a:t>
            </a:fld>
            <a:endParaRPr lang="it-IT"/>
          </a:p>
        </p:txBody>
      </p:sp>
    </p:spTree>
    <p:extLst>
      <p:ext uri="{BB962C8B-B14F-4D97-AF65-F5344CB8AC3E}">
        <p14:creationId xmlns:p14="http://schemas.microsoft.com/office/powerpoint/2010/main" val="329859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400549"/>
            <a:ext cx="5486400" cy="5529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50" dirty="0"/>
              <a:t>Manuela</a:t>
            </a:r>
          </a:p>
          <a:p>
            <a:endParaRPr lang="it-IT" sz="1050" kern="1200" dirty="0">
              <a:solidFill>
                <a:schemeClr val="tx1"/>
              </a:solidFill>
              <a:effectLst/>
            </a:endParaRPr>
          </a:p>
        </p:txBody>
      </p:sp>
      <p:sp>
        <p:nvSpPr>
          <p:cNvPr id="4" name="Segnaposto numero diapositiva 3"/>
          <p:cNvSpPr>
            <a:spLocks noGrp="1"/>
          </p:cNvSpPr>
          <p:nvPr>
            <p:ph type="sldNum" sz="quarter" idx="10"/>
          </p:nvPr>
        </p:nvSpPr>
        <p:spPr/>
        <p:txBody>
          <a:bodyPr/>
          <a:lstStyle/>
          <a:p>
            <a:fld id="{720317EA-1F1C-49DA-867E-7D68BBAA4006}" type="slidenum">
              <a:rPr lang="it-IT" smtClean="0"/>
              <a:t>22</a:t>
            </a:fld>
            <a:endParaRPr lang="it-IT"/>
          </a:p>
        </p:txBody>
      </p:sp>
    </p:spTree>
    <p:extLst>
      <p:ext uri="{BB962C8B-B14F-4D97-AF65-F5344CB8AC3E}">
        <p14:creationId xmlns:p14="http://schemas.microsoft.com/office/powerpoint/2010/main" val="73705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Manuela</a:t>
            </a:r>
          </a:p>
        </p:txBody>
      </p:sp>
      <p:sp>
        <p:nvSpPr>
          <p:cNvPr id="4" name="Segnaposto numero diapositiva 3"/>
          <p:cNvSpPr>
            <a:spLocks noGrp="1"/>
          </p:cNvSpPr>
          <p:nvPr>
            <p:ph type="sldNum" sz="quarter" idx="5"/>
          </p:nvPr>
        </p:nvSpPr>
        <p:spPr/>
        <p:txBody>
          <a:bodyPr/>
          <a:lstStyle/>
          <a:p>
            <a:fld id="{720317EA-1F1C-49DA-867E-7D68BBAA4006}" type="slidenum">
              <a:rPr lang="it-IT" smtClean="0"/>
              <a:t>25</a:t>
            </a:fld>
            <a:endParaRPr lang="it-IT"/>
          </a:p>
        </p:txBody>
      </p:sp>
    </p:spTree>
    <p:extLst>
      <p:ext uri="{BB962C8B-B14F-4D97-AF65-F5344CB8AC3E}">
        <p14:creationId xmlns:p14="http://schemas.microsoft.com/office/powerpoint/2010/main" val="1978514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Manuela</a:t>
            </a:r>
          </a:p>
        </p:txBody>
      </p:sp>
      <p:sp>
        <p:nvSpPr>
          <p:cNvPr id="4" name="Segnaposto numero diapositiva 3"/>
          <p:cNvSpPr>
            <a:spLocks noGrp="1"/>
          </p:cNvSpPr>
          <p:nvPr>
            <p:ph type="sldNum" sz="quarter" idx="10"/>
          </p:nvPr>
        </p:nvSpPr>
        <p:spPr/>
        <p:txBody>
          <a:bodyPr/>
          <a:lstStyle/>
          <a:p>
            <a:fld id="{989B375B-D227-4BB0-877E-A1C458E82D6D}" type="slidenum">
              <a:rPr lang="it-IT" smtClean="0"/>
              <a:t>26</a:t>
            </a:fld>
            <a:endParaRPr lang="it-IT"/>
          </a:p>
        </p:txBody>
      </p:sp>
    </p:spTree>
    <p:extLst>
      <p:ext uri="{BB962C8B-B14F-4D97-AF65-F5344CB8AC3E}">
        <p14:creationId xmlns:p14="http://schemas.microsoft.com/office/powerpoint/2010/main" val="141685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Diana</a:t>
            </a:r>
          </a:p>
          <a:p>
            <a:endParaRPr lang="it-IT" dirty="0"/>
          </a:p>
        </p:txBody>
      </p:sp>
      <p:sp>
        <p:nvSpPr>
          <p:cNvPr id="4" name="Segnaposto numero diapositiva 3"/>
          <p:cNvSpPr>
            <a:spLocks noGrp="1"/>
          </p:cNvSpPr>
          <p:nvPr>
            <p:ph type="sldNum" sz="quarter" idx="5"/>
          </p:nvPr>
        </p:nvSpPr>
        <p:spPr/>
        <p:txBody>
          <a:bodyPr/>
          <a:lstStyle/>
          <a:p>
            <a:fld id="{720317EA-1F1C-49DA-867E-7D68BBAA4006}" type="slidenum">
              <a:rPr lang="it-IT" smtClean="0"/>
              <a:t>27</a:t>
            </a:fld>
            <a:endParaRPr lang="it-IT"/>
          </a:p>
        </p:txBody>
      </p:sp>
    </p:spTree>
    <p:extLst>
      <p:ext uri="{BB962C8B-B14F-4D97-AF65-F5344CB8AC3E}">
        <p14:creationId xmlns:p14="http://schemas.microsoft.com/office/powerpoint/2010/main" val="3521276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0317EA-1F1C-49DA-867E-7D68BBAA4006}" type="slidenum">
              <a:rPr lang="it-IT" smtClean="0"/>
              <a:t>28</a:t>
            </a:fld>
            <a:endParaRPr lang="it-IT"/>
          </a:p>
        </p:txBody>
      </p:sp>
    </p:spTree>
    <p:extLst>
      <p:ext uri="{BB962C8B-B14F-4D97-AF65-F5344CB8AC3E}">
        <p14:creationId xmlns:p14="http://schemas.microsoft.com/office/powerpoint/2010/main" val="506603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0317EA-1F1C-49DA-867E-7D68BBAA4006}" type="slidenum">
              <a:rPr lang="it-IT" smtClean="0"/>
              <a:t>29</a:t>
            </a:fld>
            <a:endParaRPr lang="it-IT"/>
          </a:p>
        </p:txBody>
      </p:sp>
    </p:spTree>
    <p:extLst>
      <p:ext uri="{BB962C8B-B14F-4D97-AF65-F5344CB8AC3E}">
        <p14:creationId xmlns:p14="http://schemas.microsoft.com/office/powerpoint/2010/main" val="3034959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image </a:t>
            </a:r>
            <a:r>
              <a:rPr lang="it-IT" dirty="0" err="1"/>
              <a:t>is</a:t>
            </a:r>
            <a:r>
              <a:rPr lang="it-IT" dirty="0"/>
              <a:t> </a:t>
            </a:r>
            <a:r>
              <a:rPr lang="it-IT" dirty="0" err="1"/>
              <a:t>virtual</a:t>
            </a:r>
            <a:r>
              <a:rPr lang="it-IT" baseline="0" dirty="0"/>
              <a:t> and </a:t>
            </a:r>
            <a:r>
              <a:rPr lang="it-IT" baseline="0" dirty="0" err="1"/>
              <a:t>is</a:t>
            </a:r>
            <a:r>
              <a:rPr lang="it-IT" baseline="0" dirty="0"/>
              <a:t> </a:t>
            </a:r>
            <a:r>
              <a:rPr lang="it-IT" baseline="0" dirty="0" err="1"/>
              <a:t>located</a:t>
            </a:r>
            <a:r>
              <a:rPr lang="it-IT" baseline="0" dirty="0"/>
              <a:t> </a:t>
            </a:r>
            <a:r>
              <a:rPr lang="it-IT" dirty="0" err="1"/>
              <a:t>between</a:t>
            </a:r>
            <a:r>
              <a:rPr lang="it-IT" dirty="0"/>
              <a:t> the </a:t>
            </a:r>
            <a:r>
              <a:rPr lang="it-IT" dirty="0" err="1"/>
              <a:t>object</a:t>
            </a:r>
            <a:r>
              <a:rPr lang="it-IT" dirty="0"/>
              <a:t> </a:t>
            </a:r>
            <a:r>
              <a:rPr lang="it-IT" dirty="0" err="1"/>
              <a:t>point</a:t>
            </a:r>
            <a:r>
              <a:rPr lang="it-IT" dirty="0"/>
              <a:t> and the </a:t>
            </a:r>
            <a:r>
              <a:rPr lang="it-IT" dirty="0" err="1"/>
              <a:t>lens</a:t>
            </a:r>
            <a:endParaRPr lang="en-GB" dirty="0"/>
          </a:p>
        </p:txBody>
      </p:sp>
      <p:sp>
        <p:nvSpPr>
          <p:cNvPr id="4" name="Segnaposto numero diapositiva 3"/>
          <p:cNvSpPr>
            <a:spLocks noGrp="1"/>
          </p:cNvSpPr>
          <p:nvPr>
            <p:ph type="sldNum" sz="quarter" idx="10"/>
          </p:nvPr>
        </p:nvSpPr>
        <p:spPr/>
        <p:txBody>
          <a:bodyPr/>
          <a:lstStyle/>
          <a:p>
            <a:fld id="{1C123C57-8A56-4A46-B482-D5F483B63217}" type="slidenum">
              <a:rPr lang="it-IT" smtClean="0"/>
              <a:pPr/>
              <a:t>31</a:t>
            </a:fld>
            <a:endParaRPr lang="it-IT"/>
          </a:p>
        </p:txBody>
      </p:sp>
    </p:spTree>
    <p:extLst>
      <p:ext uri="{BB962C8B-B14F-4D97-AF65-F5344CB8AC3E}">
        <p14:creationId xmlns:p14="http://schemas.microsoft.com/office/powerpoint/2010/main" val="1305071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1C123C57-8A56-4A46-B482-D5F483B63217}" type="slidenum">
              <a:rPr lang="it-IT" smtClean="0">
                <a:solidFill>
                  <a:prstClr val="black"/>
                </a:solidFill>
              </a:rPr>
              <a:pPr/>
              <a:t>33</a:t>
            </a:fld>
            <a:endParaRPr lang="it-IT">
              <a:solidFill>
                <a:prstClr val="black"/>
              </a:solidFill>
            </a:endParaRPr>
          </a:p>
        </p:txBody>
      </p:sp>
    </p:spTree>
    <p:extLst>
      <p:ext uri="{BB962C8B-B14F-4D97-AF65-F5344CB8AC3E}">
        <p14:creationId xmlns:p14="http://schemas.microsoft.com/office/powerpoint/2010/main" val="880823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energy spectra of alpha particles emitted at zero degree in heavy ion induced reactions at energies slightly above the Coulomb barrier exhibit an exponential fall that extends up to the so-called kinematic limit. The kinematic limit (KL) is the maximum energy an alpha particle may have in the given colinear configuration of a two-body process, the reaction products emerging unexcited. 294Og</a:t>
            </a:r>
            <a:endParaRPr lang="it-IT" dirty="0"/>
          </a:p>
        </p:txBody>
      </p:sp>
      <p:sp>
        <p:nvSpPr>
          <p:cNvPr id="4" name="Segnaposto numero diapositiva 3"/>
          <p:cNvSpPr>
            <a:spLocks noGrp="1"/>
          </p:cNvSpPr>
          <p:nvPr>
            <p:ph type="sldNum" sz="quarter" idx="5"/>
          </p:nvPr>
        </p:nvSpPr>
        <p:spPr/>
        <p:txBody>
          <a:bodyPr/>
          <a:lstStyle/>
          <a:p>
            <a:fld id="{7ECDBB4D-80AE-456B-A0E1-F8EC58A8DEFF}" type="slidenum">
              <a:rPr lang="it-IT" smtClean="0"/>
              <a:t>37</a:t>
            </a:fld>
            <a:endParaRPr lang="it-IT"/>
          </a:p>
        </p:txBody>
      </p:sp>
    </p:spTree>
    <p:extLst>
      <p:ext uri="{BB962C8B-B14F-4D97-AF65-F5344CB8AC3E}">
        <p14:creationId xmlns:p14="http://schemas.microsoft.com/office/powerpoint/2010/main" val="367638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Cosa </a:t>
            </a:r>
            <a:r>
              <a:rPr lang="it-IT" dirty="0" err="1"/>
              <a:t>e’</a:t>
            </a:r>
            <a:r>
              <a:rPr lang="it-IT" dirty="0"/>
              <a:t>  il nucleo e quali sono le sue dimensioni</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Discussione introduttiva : come facciamo a studiare un oggetto cosi piccolo ?????</a:t>
            </a:r>
          </a:p>
          <a:p>
            <a:endParaRPr lang="it-IT" dirty="0"/>
          </a:p>
        </p:txBody>
      </p:sp>
      <p:sp>
        <p:nvSpPr>
          <p:cNvPr id="4" name="Segnaposto numero diapositiva 3"/>
          <p:cNvSpPr>
            <a:spLocks noGrp="1"/>
          </p:cNvSpPr>
          <p:nvPr>
            <p:ph type="sldNum" sz="quarter" idx="10"/>
          </p:nvPr>
        </p:nvSpPr>
        <p:spPr/>
        <p:txBody>
          <a:bodyPr/>
          <a:lstStyle/>
          <a:p>
            <a:fld id="{3BF7D97C-0CBB-4F4C-A7CA-721184823270}" type="slidenum">
              <a:rPr lang="it-IT" smtClean="0"/>
              <a:t>4</a:t>
            </a:fld>
            <a:endParaRPr lang="it-IT"/>
          </a:p>
        </p:txBody>
      </p:sp>
    </p:spTree>
    <p:extLst>
      <p:ext uri="{BB962C8B-B14F-4D97-AF65-F5344CB8AC3E}">
        <p14:creationId xmlns:p14="http://schemas.microsoft.com/office/powerpoint/2010/main" val="715093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effectLst/>
                <a:latin typeface="Liberation Serif"/>
                <a:ea typeface="DejaVu Sans"/>
                <a:cs typeface="Liberation Serif"/>
              </a:rPr>
              <a:t>Studiare i canali di decadimento associati alla decomposizione in clusters a seguito di break-up coulombiano alle energie di Fermi. A tale scopo si utilizza l’interazione di un fascio di nuclei radioattivi con un bersaglio leggero, come ad esempio il </a:t>
            </a:r>
            <a:r>
              <a:rPr lang="it-IT" sz="1800" baseline="30000" dirty="0">
                <a:effectLst/>
                <a:latin typeface="Liberation Serif"/>
                <a:ea typeface="DejaVu Sans"/>
                <a:cs typeface="Liberation Serif"/>
              </a:rPr>
              <a:t>12</a:t>
            </a:r>
            <a:r>
              <a:rPr lang="it-IT" sz="1800" dirty="0">
                <a:effectLst/>
                <a:latin typeface="Liberation Serif"/>
                <a:ea typeface="DejaVu Sans"/>
                <a:cs typeface="Liberation Serif"/>
              </a:rPr>
              <a:t>C </a:t>
            </a:r>
            <a:endParaRPr lang="it-IT" dirty="0"/>
          </a:p>
        </p:txBody>
      </p:sp>
      <p:sp>
        <p:nvSpPr>
          <p:cNvPr id="4" name="Segnaposto numero diapositiva 3"/>
          <p:cNvSpPr>
            <a:spLocks noGrp="1"/>
          </p:cNvSpPr>
          <p:nvPr>
            <p:ph type="sldNum" sz="quarter" idx="5"/>
          </p:nvPr>
        </p:nvSpPr>
        <p:spPr/>
        <p:txBody>
          <a:bodyPr/>
          <a:lstStyle/>
          <a:p>
            <a:fld id="{7ECDBB4D-80AE-456B-A0E1-F8EC58A8DEFF}" type="slidenum">
              <a:rPr lang="it-IT" smtClean="0"/>
              <a:t>38</a:t>
            </a:fld>
            <a:endParaRPr lang="it-IT"/>
          </a:p>
        </p:txBody>
      </p:sp>
    </p:spTree>
    <p:extLst>
      <p:ext uri="{BB962C8B-B14F-4D97-AF65-F5344CB8AC3E}">
        <p14:creationId xmlns:p14="http://schemas.microsoft.com/office/powerpoint/2010/main" val="275948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Times New Roman" panose="02020603050405020304" pitchFamily="18" charset="0"/>
                <a:ea typeface="DejaVu Sans"/>
              </a:rPr>
              <a:t>l’EOS cerca di stabilire la relazione funzionale fra Energia di legame della materia nucleare, densità, temperatura e asimmetria di </a:t>
            </a:r>
            <a:r>
              <a:rPr lang="it-IT" sz="1800" dirty="0" err="1">
                <a:effectLst/>
                <a:latin typeface="Times New Roman" panose="02020603050405020304" pitchFamily="18" charset="0"/>
                <a:ea typeface="DejaVu Sans"/>
              </a:rPr>
              <a:t>Isospin</a:t>
            </a:r>
            <a:r>
              <a:rPr lang="it-IT" sz="1800" dirty="0">
                <a:effectLst/>
                <a:latin typeface="Times New Roman" panose="02020603050405020304" pitchFamily="18" charset="0"/>
                <a:ea typeface="DejaVu Sans"/>
              </a:rPr>
              <a:t>. Importante è il contributo all’EOS originato dall’asimmetria di </a:t>
            </a:r>
            <a:r>
              <a:rPr lang="it-IT" sz="1800" dirty="0" err="1">
                <a:effectLst/>
                <a:latin typeface="Times New Roman" panose="02020603050405020304" pitchFamily="18" charset="0"/>
                <a:ea typeface="DejaVu Sans"/>
              </a:rPr>
              <a:t>Isospin</a:t>
            </a:r>
            <a:r>
              <a:rPr lang="it-IT" sz="1800" dirty="0">
                <a:effectLst/>
                <a:latin typeface="Times New Roman" panose="02020603050405020304" pitchFamily="18" charset="0"/>
                <a:ea typeface="DejaVu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effectLst/>
              <a:latin typeface="Times New Roman" panose="02020603050405020304" pitchFamily="18" charset="0"/>
              <a:ea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effectLst/>
                <a:latin typeface="Times New Roman" panose="02020603050405020304" pitchFamily="18" charset="0"/>
                <a:ea typeface="DejaVu Sans"/>
              </a:rPr>
              <a:t>Figura di sinistra: </a:t>
            </a:r>
            <a:r>
              <a:rPr lang="it-IT" sz="1800" dirty="0">
                <a:effectLst/>
                <a:latin typeface="Times New Roman" panose="02020603050405020304" pitchFamily="18" charset="0"/>
                <a:ea typeface="DejaVu Sans"/>
              </a:rPr>
              <a:t>In figura è mostrato il valor medio di N/Z, in funzione del numero atomico Z, per gli </a:t>
            </a:r>
            <a:r>
              <a:rPr lang="it-IT" sz="1800" dirty="0" err="1">
                <a:effectLst/>
                <a:latin typeface="Times New Roman" panose="02020603050405020304" pitchFamily="18" charset="0"/>
                <a:ea typeface="DejaVu Sans"/>
              </a:rPr>
              <a:t>IMFs</a:t>
            </a:r>
            <a:r>
              <a:rPr lang="it-IT" sz="1800" dirty="0">
                <a:effectLst/>
                <a:latin typeface="Times New Roman" panose="02020603050405020304" pitchFamily="18" charset="0"/>
                <a:ea typeface="DejaVu Sans"/>
              </a:rPr>
              <a:t> provenienti da emissione dinamica-frammentazione del neck (cerchi neri) e emissione statistica-sequenziale (quadrati rossi).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Times New Roman" panose="02020603050405020304" pitchFamily="18" charset="0"/>
                <a:ea typeface="DejaVu Sans"/>
              </a:rPr>
              <a:t>Gli IMF (frammenti di massa intermedia) emessi nella frammentazione del neck (processo veloce e dinamico) risultano essere più ricchi di neutroni di quelli emessi a tempi più lunghi tramite emissione statistica dal PLF a causa dell’azione dell'energia di simmetria. Nel pannello di destra il valor medio di N/Z per i frammenti emessi dinamicamente è confrontato con due calcoli con parametrizzazioni </a:t>
            </a:r>
            <a:r>
              <a:rPr lang="it-IT" sz="1800" dirty="0" err="1">
                <a:effectLst/>
                <a:latin typeface="Times New Roman" panose="02020603050405020304" pitchFamily="18" charset="0"/>
                <a:ea typeface="DejaVu Sans"/>
              </a:rPr>
              <a:t>asy-stiff</a:t>
            </a:r>
            <a:r>
              <a:rPr lang="it-IT" sz="1800" dirty="0">
                <a:effectLst/>
                <a:latin typeface="Times New Roman" panose="02020603050405020304" pitchFamily="18" charset="0"/>
                <a:ea typeface="DejaVu Sans"/>
              </a:rPr>
              <a:t> e </a:t>
            </a:r>
            <a:r>
              <a:rPr lang="it-IT" sz="1800" dirty="0" err="1">
                <a:effectLst/>
                <a:latin typeface="Times New Roman" panose="02020603050405020304" pitchFamily="18" charset="0"/>
                <a:ea typeface="DejaVu Sans"/>
              </a:rPr>
              <a:t>asy</a:t>
            </a:r>
            <a:r>
              <a:rPr lang="it-IT" sz="1800" dirty="0">
                <a:effectLst/>
                <a:latin typeface="Times New Roman" panose="02020603050405020304" pitchFamily="18" charset="0"/>
                <a:ea typeface="DejaVu Sans"/>
              </a:rPr>
              <a:t>-soft. L’accordo dei dati con la prima soluzione è evidente. Utilizzare un nucleo esotico quale il </a:t>
            </a:r>
            <a:r>
              <a:rPr lang="it-IT" sz="1800" baseline="30000" dirty="0">
                <a:effectLst/>
                <a:latin typeface="Times New Roman" panose="02020603050405020304" pitchFamily="18" charset="0"/>
                <a:ea typeface="DejaVu Sans"/>
              </a:rPr>
              <a:t>68</a:t>
            </a:r>
            <a:r>
              <a:rPr lang="it-IT" sz="1800" dirty="0">
                <a:effectLst/>
                <a:latin typeface="Times New Roman" panose="02020603050405020304" pitchFamily="18" charset="0"/>
                <a:ea typeface="DejaVu Sans"/>
              </a:rPr>
              <a:t>Ni permette di avere un aumento di un fattore 2 del peso dell'energia di simmetria, a parità di tutti gli altri ingredienti. </a:t>
            </a:r>
            <a:endParaRPr lang="it-IT" sz="1200" dirty="0">
              <a:solidFill>
                <a:schemeClr val="tx1"/>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solidFill>
                <a:schemeClr val="tx1"/>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solidFill>
                  <a:schemeClr val="tx1"/>
                </a:solidFill>
                <a:latin typeface="Times New Roman" panose="02020603050405020304" pitchFamily="18" charset="0"/>
              </a:rPr>
              <a:t>Figura di destra: </a:t>
            </a:r>
            <a:r>
              <a:rPr lang="it-IT" sz="1200" dirty="0">
                <a:solidFill>
                  <a:schemeClr val="tx1"/>
                </a:solidFill>
                <a:latin typeface="Times New Roman" panose="02020603050405020304" pitchFamily="18" charset="0"/>
              </a:rPr>
              <a:t>Correlazione tra la massa e la velocità del frammento più pesante a seguito della collisione. Per studiare  la c</a:t>
            </a:r>
            <a:r>
              <a:rPr lang="it-IT" sz="1800" dirty="0">
                <a:effectLst/>
                <a:latin typeface="Times New Roman" panose="02020603050405020304" pitchFamily="18" charset="0"/>
                <a:ea typeface="DejaVu Sans"/>
              </a:rPr>
              <a:t>ompetizione fra reazioni binarie e di fusione incompleta.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Times New Roman" panose="02020603050405020304" pitchFamily="18" charset="0"/>
                <a:ea typeface="DejaVu Sans"/>
              </a:rPr>
              <a:t>Reazioni binarie: risultanti in una coppia di frammenti che trasportano quasi tutta la massa del sistema collidente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Times New Roman" panose="02020603050405020304" pitchFamily="18" charset="0"/>
                <a:ea typeface="DejaVu Sans"/>
              </a:rPr>
              <a:t>Reazioni di fusione incompleta: presenza di un grosso residuo a velocità vicina a quella del centro di massa della reazione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effectLst/>
              <a:latin typeface="Times New Roman" panose="02020603050405020304" pitchFamily="18" charset="0"/>
              <a:ea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Times New Roman" panose="02020603050405020304" pitchFamily="18" charset="0"/>
                <a:ea typeface="DejaVu Sans"/>
              </a:rPr>
              <a:t>Fusione incompleta più probabile al crescere del contenuto di </a:t>
            </a:r>
            <a:r>
              <a:rPr lang="it-IT" sz="1800" dirty="0" err="1">
                <a:effectLst/>
                <a:latin typeface="Times New Roman" panose="02020603050405020304" pitchFamily="18" charset="0"/>
                <a:ea typeface="DejaVu Sans"/>
              </a:rPr>
              <a:t>isospin</a:t>
            </a:r>
            <a:r>
              <a:rPr lang="it-IT" sz="1800" dirty="0">
                <a:effectLst/>
                <a:latin typeface="Times New Roman" panose="02020603050405020304" pitchFamily="18" charset="0"/>
                <a:ea typeface="DejaVu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Times New Roman" panose="02020603050405020304" pitchFamily="18" charset="0"/>
                <a:ea typeface="DejaVu Sans"/>
              </a:rPr>
              <a:t>Si è investigato il ruolo giocato dall’energia di simmetria nella competizione tra tali meccanismi di reazione.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effectLst/>
              <a:latin typeface="Times New Roman" panose="02020603050405020304" pitchFamily="18" charset="0"/>
              <a:ea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Times New Roman" panose="02020603050405020304" pitchFamily="18" charset="0"/>
                <a:ea typeface="DejaVu Sans"/>
              </a:rPr>
              <a:t> La disponibilità di proiettili ancora più ricchi di neutroni quali </a:t>
            </a:r>
            <a:r>
              <a:rPr lang="it-IT" sz="1800" baseline="30000" dirty="0">
                <a:effectLst/>
                <a:latin typeface="Times New Roman" panose="02020603050405020304" pitchFamily="18" charset="0"/>
                <a:ea typeface="DejaVu Sans"/>
              </a:rPr>
              <a:t>46</a:t>
            </a:r>
            <a:r>
              <a:rPr lang="it-IT" sz="1800" dirty="0">
                <a:effectLst/>
                <a:latin typeface="Times New Roman" panose="02020603050405020304" pitchFamily="18" charset="0"/>
                <a:ea typeface="DejaVu Sans"/>
              </a:rPr>
              <a:t>Ar o molto ricchi in protoni, quali</a:t>
            </a:r>
            <a:r>
              <a:rPr lang="it-IT" sz="1800" baseline="30000" dirty="0">
                <a:effectLst/>
                <a:latin typeface="Times New Roman" panose="02020603050405020304" pitchFamily="18" charset="0"/>
                <a:ea typeface="DejaVu Sans"/>
              </a:rPr>
              <a:t> 34</a:t>
            </a:r>
            <a:r>
              <a:rPr lang="it-IT" sz="1800" dirty="0">
                <a:effectLst/>
                <a:latin typeface="Times New Roman" panose="02020603050405020304" pitchFamily="18" charset="0"/>
                <a:ea typeface="DejaVu Sans"/>
              </a:rPr>
              <a:t>Ar permetterebbe di estendere questi studi verso regioni ancora più estreme, in termine sia di valori di </a:t>
            </a:r>
            <a:r>
              <a:rPr lang="it-IT" sz="1800" dirty="0" err="1">
                <a:effectLst/>
                <a:latin typeface="Times New Roman" panose="02020603050405020304" pitchFamily="18" charset="0"/>
                <a:ea typeface="DejaVu Sans"/>
              </a:rPr>
              <a:t>Isospin</a:t>
            </a:r>
            <a:r>
              <a:rPr lang="it-IT" sz="1800" dirty="0">
                <a:effectLst/>
                <a:latin typeface="Times New Roman" panose="02020603050405020304" pitchFamily="18" charset="0"/>
                <a:ea typeface="DejaVu Sans"/>
              </a:rPr>
              <a:t> (sistemi composti attorno o oltre la </a:t>
            </a:r>
            <a:r>
              <a:rPr lang="it-IT" sz="1800" dirty="0" err="1">
                <a:effectLst/>
                <a:latin typeface="Times New Roman" panose="02020603050405020304" pitchFamily="18" charset="0"/>
                <a:ea typeface="DejaVu Sans"/>
              </a:rPr>
              <a:t>neutron</a:t>
            </a:r>
            <a:r>
              <a:rPr lang="it-IT" sz="1800" dirty="0">
                <a:effectLst/>
                <a:latin typeface="Times New Roman" panose="02020603050405020304" pitchFamily="18" charset="0"/>
                <a:ea typeface="DejaVu Sans"/>
              </a:rPr>
              <a:t> </a:t>
            </a:r>
            <a:r>
              <a:rPr lang="it-IT" sz="1800" dirty="0" err="1">
                <a:effectLst/>
                <a:latin typeface="Times New Roman" panose="02020603050405020304" pitchFamily="18" charset="0"/>
                <a:ea typeface="DejaVu Sans"/>
              </a:rPr>
              <a:t>drip</a:t>
            </a:r>
            <a:r>
              <a:rPr lang="it-IT" sz="1800" dirty="0">
                <a:effectLst/>
                <a:latin typeface="Times New Roman" panose="02020603050405020304" pitchFamily="18" charset="0"/>
                <a:ea typeface="DejaVu Sans"/>
              </a:rPr>
              <a:t>-line) che di effetti coulombiani (sistemi composti oltre la </a:t>
            </a:r>
            <a:r>
              <a:rPr lang="it-IT" sz="1800" dirty="0" err="1">
                <a:effectLst/>
                <a:latin typeface="Times New Roman" panose="02020603050405020304" pitchFamily="18" charset="0"/>
                <a:ea typeface="DejaVu Sans"/>
              </a:rPr>
              <a:t>proton</a:t>
            </a:r>
            <a:r>
              <a:rPr lang="it-IT" sz="1800" dirty="0">
                <a:effectLst/>
                <a:latin typeface="Times New Roman" panose="02020603050405020304" pitchFamily="18" charset="0"/>
                <a:ea typeface="DejaVu Sans"/>
              </a:rPr>
              <a:t> </a:t>
            </a:r>
            <a:r>
              <a:rPr lang="it-IT" sz="1800" dirty="0" err="1">
                <a:effectLst/>
                <a:latin typeface="Times New Roman" panose="02020603050405020304" pitchFamily="18" charset="0"/>
                <a:ea typeface="DejaVu Sans"/>
              </a:rPr>
              <a:t>drip</a:t>
            </a:r>
            <a:r>
              <a:rPr lang="it-IT" sz="1800" dirty="0">
                <a:effectLst/>
                <a:latin typeface="Times New Roman" panose="02020603050405020304" pitchFamily="18" charset="0"/>
                <a:ea typeface="DejaVu Sans"/>
              </a:rPr>
              <a:t>-line).</a:t>
            </a:r>
            <a:endParaRPr lang="it-IT" sz="1200" dirty="0">
              <a:solidFill>
                <a:schemeClr val="tx1"/>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solidFill>
                <a:schemeClr val="tx1"/>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ffectLst/>
                <a:latin typeface="Times New Roman" panose="02020603050405020304" pitchFamily="18" charset="0"/>
                <a:ea typeface="DejaVu Sans"/>
              </a:rPr>
              <a:t>In questo tipo di esperimenti la notevole asimmetria di </a:t>
            </a:r>
            <a:r>
              <a:rPr lang="it-IT" sz="1200" dirty="0" err="1">
                <a:effectLst/>
                <a:latin typeface="Times New Roman" panose="02020603050405020304" pitchFamily="18" charset="0"/>
                <a:ea typeface="DejaVu Sans"/>
              </a:rPr>
              <a:t>Isopin</a:t>
            </a:r>
            <a:r>
              <a:rPr lang="it-IT" sz="1200" dirty="0">
                <a:effectLst/>
                <a:latin typeface="Times New Roman" panose="02020603050405020304" pitchFamily="18" charset="0"/>
                <a:ea typeface="DejaVu Sans"/>
              </a:rPr>
              <a:t> dei nuclei esotici agirà come lente di ingrandimento, consentendo di amplificare gli effetti dovuti all'allergia di simmetria. </a:t>
            </a:r>
            <a:endParaRPr lang="it-IT" sz="1200" dirty="0">
              <a:solidFill>
                <a:schemeClr val="tx1"/>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Times New Roman" panose="02020603050405020304" pitchFamily="18" charset="0"/>
                <a:ea typeface="DejaVu Sans"/>
              </a:rPr>
              <a:t>L'utilizzo di fasci esotici altamente asimmetrici in </a:t>
            </a:r>
            <a:r>
              <a:rPr lang="it-IT" sz="1800" dirty="0" err="1">
                <a:effectLst/>
                <a:latin typeface="Times New Roman" panose="02020603050405020304" pitchFamily="18" charset="0"/>
                <a:ea typeface="DejaVu Sans"/>
              </a:rPr>
              <a:t>Isopin</a:t>
            </a:r>
            <a:r>
              <a:rPr lang="it-IT" sz="1800" dirty="0">
                <a:effectLst/>
                <a:latin typeface="Times New Roman" panose="02020603050405020304" pitchFamily="18" charset="0"/>
                <a:ea typeface="DejaVu Sans"/>
              </a:rPr>
              <a:t> metterebbe a disposizione degli sperimentatori delle potentissime sonde per studiare meglio questi effetti, estendendoli ancora di più verso sistemi composti sempre più esotici.</a:t>
            </a:r>
            <a:endParaRPr lang="it-IT" dirty="0"/>
          </a:p>
        </p:txBody>
      </p:sp>
      <p:sp>
        <p:nvSpPr>
          <p:cNvPr id="4" name="Segnaposto numero diapositiva 3"/>
          <p:cNvSpPr>
            <a:spLocks noGrp="1"/>
          </p:cNvSpPr>
          <p:nvPr>
            <p:ph type="sldNum" sz="quarter" idx="5"/>
          </p:nvPr>
        </p:nvSpPr>
        <p:spPr/>
        <p:txBody>
          <a:bodyPr/>
          <a:lstStyle/>
          <a:p>
            <a:fld id="{7ECDBB4D-80AE-456B-A0E1-F8EC58A8DEFF}" type="slidenum">
              <a:rPr lang="it-IT" smtClean="0"/>
              <a:t>39</a:t>
            </a:fld>
            <a:endParaRPr lang="it-IT"/>
          </a:p>
        </p:txBody>
      </p:sp>
    </p:spTree>
    <p:extLst>
      <p:ext uri="{BB962C8B-B14F-4D97-AF65-F5344CB8AC3E}">
        <p14:creationId xmlns:p14="http://schemas.microsoft.com/office/powerpoint/2010/main" val="95599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Per comprendere come sono fatti i nuclei e come interagiscono tra loro dobbiamo farli collidere e osservare i frammenti che vengono emessi in seguito a questa collisione.</a:t>
            </a:r>
          </a:p>
          <a:p>
            <a:r>
              <a:rPr lang="it-IT" sz="1200" kern="1200" dirty="0">
                <a:solidFill>
                  <a:schemeClr val="tx1"/>
                </a:solidFill>
                <a:effectLst/>
                <a:latin typeface="+mn-lt"/>
                <a:ea typeface="+mn-ea"/>
                <a:cs typeface="+mn-cs"/>
              </a:rPr>
              <a:t>Dobbiamo cioè romperli, come fanno i bambini quando vogliono vedere come funziona una cosa: la rompono!</a:t>
            </a:r>
          </a:p>
          <a:p>
            <a:r>
              <a:rPr lang="it-IT" sz="1200" kern="1200" dirty="0">
                <a:solidFill>
                  <a:schemeClr val="tx1"/>
                </a:solidFill>
                <a:effectLst/>
                <a:latin typeface="+mn-lt"/>
                <a:ea typeface="+mn-ea"/>
                <a:cs typeface="+mn-cs"/>
              </a:rPr>
              <a:t>Abbiamo bisogno quindi di un acceleratore per aumentare la velocità (Velocità </a:t>
            </a:r>
            <a:r>
              <a:rPr lang="it-IT" sz="1200" kern="1200" dirty="0">
                <a:solidFill>
                  <a:schemeClr val="tx1"/>
                </a:solidFill>
                <a:effectLst/>
                <a:latin typeface="+mn-lt"/>
                <a:ea typeface="+mn-ea"/>
                <a:cs typeface="+mn-cs"/>
                <a:sym typeface="Wingdings" panose="05000000000000000000" pitchFamily="2" charset="2"/>
              </a:rPr>
              <a:t></a:t>
            </a:r>
            <a:r>
              <a:rPr lang="it-IT" sz="1200" kern="1200" dirty="0">
                <a:solidFill>
                  <a:schemeClr val="tx1"/>
                </a:solidFill>
                <a:effectLst/>
                <a:latin typeface="+mn-lt"/>
                <a:ea typeface="+mn-ea"/>
                <a:cs typeface="+mn-cs"/>
              </a:rPr>
              <a:t> Energia) del nostro nucleo, un fogliolino sottile o un gas che contenga i nuclei bersaglio e un sistema per intercettare le particelle emesse in seguito all’urto e cercare di trarre quante più informazioni possibili su di esse.</a:t>
            </a:r>
          </a:p>
          <a:p>
            <a:r>
              <a:rPr lang="it-IT" sz="1200" kern="1200" dirty="0">
                <a:solidFill>
                  <a:schemeClr val="tx1"/>
                </a:solidFill>
                <a:effectLst/>
                <a:latin typeface="+mn-lt"/>
                <a:ea typeface="+mn-ea"/>
                <a:cs typeface="+mn-cs"/>
              </a:rPr>
              <a:t>Abbiamo visto che all’interno dei nostri laboratori sono disponibili due acceleratori di particelle. Uno a più bassa energia TANDEM ed un ad energie più elevate CICLOTRONE. </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(Come i visitatori hanno già visto nelle animazioni TANDEN e CS) Cambiare energia alla quale avviene la collisione significa provocare diversi tipi di processi. Ad esempio:</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TANDEM </a:t>
            </a:r>
            <a:r>
              <a:rPr lang="it-IT" sz="1200" kern="1200" dirty="0">
                <a:solidFill>
                  <a:schemeClr val="tx1"/>
                </a:solidFill>
                <a:effectLst/>
                <a:latin typeface="+mn-lt"/>
                <a:ea typeface="+mn-ea"/>
                <a:cs typeface="+mn-cs"/>
                <a:sym typeface="Wingdings" panose="05000000000000000000" pitchFamily="2" charset="2"/>
              </a:rPr>
              <a:t></a:t>
            </a:r>
            <a:r>
              <a:rPr lang="it-IT" sz="1200" kern="1200" dirty="0">
                <a:solidFill>
                  <a:schemeClr val="tx1"/>
                </a:solidFill>
                <a:effectLst/>
                <a:latin typeface="+mn-lt"/>
                <a:ea typeface="+mn-ea"/>
                <a:cs typeface="+mn-cs"/>
              </a:rPr>
              <a:t> BASSA ENERGIA:</a:t>
            </a:r>
          </a:p>
          <a:p>
            <a:r>
              <a:rPr lang="it-IT" sz="1200" kern="1200" dirty="0">
                <a:solidFill>
                  <a:schemeClr val="tx1"/>
                </a:solidFill>
                <a:effectLst/>
                <a:latin typeface="+mn-lt"/>
                <a:ea typeface="+mn-ea"/>
                <a:cs typeface="+mn-cs"/>
              </a:rPr>
              <a:t>Uno dei possibili processi sono le Reazioni di fusione in cui il nucleo proiettile ed il nucleo bersaglio si uniscono a formare un nuovo elemento che poi decade emettendo energia.</a:t>
            </a:r>
          </a:p>
          <a:p>
            <a:r>
              <a:rPr lang="it-IT" sz="1200" kern="1200" dirty="0">
                <a:solidFill>
                  <a:schemeClr val="tx1"/>
                </a:solidFill>
                <a:effectLst/>
                <a:latin typeface="+mn-lt"/>
                <a:ea typeface="+mn-ea"/>
                <a:cs typeface="+mn-cs"/>
              </a:rPr>
              <a:t>CS </a:t>
            </a:r>
            <a:r>
              <a:rPr lang="it-IT" sz="1200" kern="1200" dirty="0">
                <a:solidFill>
                  <a:schemeClr val="tx1"/>
                </a:solidFill>
                <a:effectLst/>
                <a:latin typeface="+mn-lt"/>
                <a:ea typeface="+mn-ea"/>
                <a:cs typeface="+mn-cs"/>
                <a:sym typeface="Wingdings" panose="05000000000000000000" pitchFamily="2" charset="2"/>
              </a:rPr>
              <a:t></a:t>
            </a:r>
            <a:r>
              <a:rPr lang="it-IT" sz="1200" kern="1200" dirty="0">
                <a:solidFill>
                  <a:schemeClr val="tx1"/>
                </a:solidFill>
                <a:effectLst/>
                <a:latin typeface="+mn-lt"/>
                <a:ea typeface="+mn-ea"/>
                <a:cs typeface="+mn-cs"/>
              </a:rPr>
              <a:t> ALTA ENERGIA:</a:t>
            </a:r>
          </a:p>
          <a:p>
            <a:r>
              <a:rPr lang="it-IT" sz="1200" kern="1200" dirty="0">
                <a:solidFill>
                  <a:schemeClr val="tx1"/>
                </a:solidFill>
                <a:effectLst/>
                <a:latin typeface="+mn-lt"/>
                <a:ea typeface="+mn-ea"/>
                <a:cs typeface="+mn-cs"/>
              </a:rPr>
              <a:t>Uno dei possibili processi sono le Reazioni di </a:t>
            </a:r>
            <a:r>
              <a:rPr lang="it-IT" sz="1200" kern="1200" dirty="0" err="1">
                <a:solidFill>
                  <a:schemeClr val="tx1"/>
                </a:solidFill>
                <a:effectLst/>
                <a:latin typeface="+mn-lt"/>
                <a:ea typeface="+mn-ea"/>
                <a:cs typeface="+mn-cs"/>
              </a:rPr>
              <a:t>multiframmentazione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Per studiare i nuclei in condizioni più estreme un metodo è quello di romperli in numerosi frammenti più piccoli. </a:t>
            </a:r>
          </a:p>
          <a:p>
            <a:endParaRPr lang="en-GB" dirty="0"/>
          </a:p>
        </p:txBody>
      </p:sp>
      <p:sp>
        <p:nvSpPr>
          <p:cNvPr id="4" name="Segnaposto numero diapositiva 3"/>
          <p:cNvSpPr>
            <a:spLocks noGrp="1"/>
          </p:cNvSpPr>
          <p:nvPr>
            <p:ph type="sldNum" sz="quarter" idx="10"/>
          </p:nvPr>
        </p:nvSpPr>
        <p:spPr/>
        <p:txBody>
          <a:bodyPr/>
          <a:lstStyle/>
          <a:p>
            <a:fld id="{1C393475-A7A8-402D-BB0C-C87C0CE3F909}" type="slidenum">
              <a:rPr lang="en-GB" smtClean="0"/>
              <a:t>5</a:t>
            </a:fld>
            <a:endParaRPr lang="en-GB"/>
          </a:p>
        </p:txBody>
      </p:sp>
    </p:spTree>
    <p:extLst>
      <p:ext uri="{BB962C8B-B14F-4D97-AF65-F5344CB8AC3E}">
        <p14:creationId xmlns:p14="http://schemas.microsoft.com/office/powerpoint/2010/main" val="380398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Capito</a:t>
            </a:r>
            <a:r>
              <a:rPr lang="en-GB" dirty="0"/>
              <a:t> </a:t>
            </a:r>
            <a:r>
              <a:rPr lang="en-GB" dirty="0" err="1"/>
              <a:t>che</a:t>
            </a:r>
            <a:r>
              <a:rPr lang="en-GB" dirty="0"/>
              <a:t> </a:t>
            </a:r>
            <a:r>
              <a:rPr lang="en-GB" dirty="0" err="1"/>
              <a:t>abbiamo</a:t>
            </a:r>
            <a:r>
              <a:rPr lang="en-GB" dirty="0"/>
              <a:t> </a:t>
            </a:r>
            <a:r>
              <a:rPr lang="en-GB" dirty="0" err="1"/>
              <a:t>bisogno</a:t>
            </a:r>
            <a:r>
              <a:rPr lang="en-GB" dirty="0"/>
              <a:t> di</a:t>
            </a:r>
            <a:r>
              <a:rPr lang="en-GB" baseline="0" dirty="0"/>
              <a:t> un </a:t>
            </a:r>
            <a:r>
              <a:rPr lang="en-GB" baseline="0" dirty="0" err="1"/>
              <a:t>acceleratore</a:t>
            </a:r>
            <a:r>
              <a:rPr lang="en-GB" baseline="0" dirty="0"/>
              <a:t>, un </a:t>
            </a:r>
            <a:r>
              <a:rPr lang="en-GB" baseline="0" dirty="0" err="1"/>
              <a:t>bersaglio</a:t>
            </a:r>
            <a:r>
              <a:rPr lang="en-GB" baseline="0" dirty="0"/>
              <a:t> e </a:t>
            </a:r>
            <a:r>
              <a:rPr lang="en-GB" baseline="0" dirty="0" err="1"/>
              <a:t>dei</a:t>
            </a:r>
            <a:r>
              <a:rPr lang="en-GB" baseline="0" dirty="0"/>
              <a:t> </a:t>
            </a:r>
            <a:r>
              <a:rPr lang="en-GB" baseline="0" dirty="0" err="1"/>
              <a:t>rivelatori</a:t>
            </a:r>
            <a:r>
              <a:rPr lang="en-GB" baseline="0" dirty="0"/>
              <a:t> </a:t>
            </a:r>
            <a:r>
              <a:rPr lang="en-GB" baseline="0" dirty="0" err="1"/>
              <a:t>ecco</a:t>
            </a:r>
            <a:r>
              <a:rPr lang="en-GB" baseline="0" dirty="0"/>
              <a:t> </a:t>
            </a:r>
            <a:r>
              <a:rPr lang="en-GB" baseline="0" dirty="0" err="1"/>
              <a:t>una</a:t>
            </a:r>
            <a:r>
              <a:rPr lang="en-GB" baseline="0" dirty="0"/>
              <a:t> </a:t>
            </a:r>
            <a:r>
              <a:rPr lang="en-GB" baseline="0" dirty="0" err="1"/>
              <a:t>pianta</a:t>
            </a:r>
            <a:r>
              <a:rPr lang="en-GB" baseline="0" dirty="0"/>
              <a:t> </a:t>
            </a:r>
            <a:r>
              <a:rPr lang="en-GB" baseline="0" dirty="0" err="1"/>
              <a:t>dei</a:t>
            </a:r>
            <a:r>
              <a:rPr lang="en-GB" baseline="0" dirty="0"/>
              <a:t> LNS.</a:t>
            </a:r>
          </a:p>
          <a:p>
            <a:r>
              <a:rPr lang="en-GB" baseline="0" dirty="0"/>
              <a:t> </a:t>
            </a:r>
          </a:p>
          <a:p>
            <a:r>
              <a:rPr lang="en-GB" baseline="0" dirty="0" err="1"/>
              <a:t>Possiamo</a:t>
            </a:r>
            <a:r>
              <a:rPr lang="en-GB" baseline="0" dirty="0"/>
              <a:t> </a:t>
            </a:r>
            <a:r>
              <a:rPr lang="en-GB" baseline="0" dirty="0" err="1"/>
              <a:t>sottolineare</a:t>
            </a:r>
            <a:r>
              <a:rPr lang="en-GB" baseline="0" dirty="0"/>
              <a:t> la </a:t>
            </a:r>
            <a:r>
              <a:rPr lang="en-GB" baseline="0" dirty="0" err="1"/>
              <a:t>presenza</a:t>
            </a:r>
            <a:r>
              <a:rPr lang="en-GB" baseline="0" dirty="0"/>
              <a:t> </a:t>
            </a:r>
            <a:r>
              <a:rPr lang="en-GB" baseline="0" dirty="0" err="1"/>
              <a:t>dei</a:t>
            </a:r>
            <a:r>
              <a:rPr lang="en-GB" baseline="0" dirty="0"/>
              <a:t> due </a:t>
            </a:r>
            <a:r>
              <a:rPr lang="en-GB" baseline="0" dirty="0" err="1"/>
              <a:t>acceleratori</a:t>
            </a:r>
            <a:r>
              <a:rPr lang="en-GB" baseline="0" dirty="0"/>
              <a:t>, I </a:t>
            </a:r>
            <a:r>
              <a:rPr lang="en-GB" baseline="0" dirty="0" err="1"/>
              <a:t>tubi</a:t>
            </a:r>
            <a:r>
              <a:rPr lang="en-GB" baseline="0" dirty="0"/>
              <a:t> </a:t>
            </a:r>
            <a:r>
              <a:rPr lang="en-GB" baseline="0" dirty="0" err="1"/>
              <a:t>rossi</a:t>
            </a:r>
            <a:r>
              <a:rPr lang="en-GB" baseline="0" dirty="0"/>
              <a:t> dove e’ </a:t>
            </a:r>
            <a:r>
              <a:rPr lang="en-GB" baseline="0" dirty="0" err="1"/>
              <a:t>fatto</a:t>
            </a:r>
            <a:r>
              <a:rPr lang="en-GB" baseline="0" dirty="0"/>
              <a:t> </a:t>
            </a:r>
            <a:r>
              <a:rPr lang="en-GB" baseline="0" dirty="0" err="1"/>
              <a:t>il</a:t>
            </a:r>
            <a:r>
              <a:rPr lang="en-GB" baseline="0" dirty="0"/>
              <a:t> </a:t>
            </a:r>
            <a:r>
              <a:rPr lang="en-GB" baseline="0" dirty="0" err="1"/>
              <a:t>vuoto</a:t>
            </a:r>
            <a:r>
              <a:rPr lang="en-GB" baseline="0" dirty="0"/>
              <a:t> per </a:t>
            </a:r>
            <a:r>
              <a:rPr lang="en-GB" baseline="0" dirty="0" err="1"/>
              <a:t>farci</a:t>
            </a:r>
            <a:r>
              <a:rPr lang="en-GB" baseline="0" dirty="0"/>
              <a:t> </a:t>
            </a:r>
            <a:r>
              <a:rPr lang="en-GB" baseline="0" dirty="0" err="1"/>
              <a:t>viaggiare</a:t>
            </a:r>
            <a:r>
              <a:rPr lang="en-GB" baseline="0" dirty="0"/>
              <a:t> le </a:t>
            </a:r>
            <a:r>
              <a:rPr lang="en-GB" baseline="0" dirty="0" err="1"/>
              <a:t>particelle</a:t>
            </a:r>
            <a:endParaRPr lang="en-GB" baseline="0" dirty="0"/>
          </a:p>
          <a:p>
            <a:r>
              <a:rPr lang="en-GB" baseline="0" dirty="0"/>
              <a:t>Accelerate </a:t>
            </a:r>
            <a:r>
              <a:rPr lang="en-GB" baseline="0" dirty="0" err="1"/>
              <a:t>ed</a:t>
            </a:r>
            <a:r>
              <a:rPr lang="en-GB" baseline="0" dirty="0"/>
              <a:t> I </a:t>
            </a:r>
            <a:r>
              <a:rPr lang="en-GB" baseline="0" dirty="0" err="1"/>
              <a:t>magneti</a:t>
            </a:r>
            <a:r>
              <a:rPr lang="en-GB" baseline="0" dirty="0"/>
              <a:t> </a:t>
            </a:r>
            <a:r>
              <a:rPr lang="en-GB" baseline="0" dirty="0" err="1"/>
              <a:t>gialli</a:t>
            </a:r>
            <a:r>
              <a:rPr lang="en-GB" baseline="0" dirty="0"/>
              <a:t> </a:t>
            </a:r>
            <a:r>
              <a:rPr lang="en-GB" baseline="0" dirty="0" err="1"/>
              <a:t>tramite</a:t>
            </a:r>
            <a:r>
              <a:rPr lang="en-GB" baseline="0" dirty="0"/>
              <a:t> </a:t>
            </a:r>
            <a:r>
              <a:rPr lang="en-GB" baseline="0" dirty="0" err="1"/>
              <a:t>i</a:t>
            </a:r>
            <a:r>
              <a:rPr lang="en-GB" baseline="0" dirty="0"/>
              <a:t> </a:t>
            </a:r>
            <a:r>
              <a:rPr lang="en-GB" baseline="0" dirty="0" err="1"/>
              <a:t>quali</a:t>
            </a:r>
            <a:r>
              <a:rPr lang="en-GB" baseline="0" dirty="0"/>
              <a:t> </a:t>
            </a:r>
            <a:r>
              <a:rPr lang="en-GB" baseline="0" dirty="0" err="1"/>
              <a:t>possiamo</a:t>
            </a:r>
            <a:r>
              <a:rPr lang="en-GB" baseline="0" dirty="0"/>
              <a:t> </a:t>
            </a:r>
            <a:r>
              <a:rPr lang="en-GB" baseline="0" dirty="0" err="1"/>
              <a:t>portare</a:t>
            </a:r>
            <a:r>
              <a:rPr lang="en-GB" baseline="0" dirty="0"/>
              <a:t> </a:t>
            </a:r>
            <a:r>
              <a:rPr lang="en-GB" baseline="0" dirty="0" err="1"/>
              <a:t>il</a:t>
            </a:r>
            <a:r>
              <a:rPr lang="en-GB" baseline="0" dirty="0"/>
              <a:t> </a:t>
            </a:r>
            <a:r>
              <a:rPr lang="en-GB" baseline="0" dirty="0" err="1"/>
              <a:t>fascio</a:t>
            </a:r>
            <a:r>
              <a:rPr lang="en-GB" baseline="0" dirty="0"/>
              <a:t> </a:t>
            </a:r>
            <a:r>
              <a:rPr lang="en-GB" baseline="0" dirty="0" err="1"/>
              <a:t>su</a:t>
            </a:r>
            <a:r>
              <a:rPr lang="en-GB" baseline="0" dirty="0"/>
              <a:t> un </a:t>
            </a:r>
            <a:r>
              <a:rPr lang="en-GB" baseline="0" dirty="0" err="1"/>
              <a:t>determinato</a:t>
            </a:r>
            <a:r>
              <a:rPr lang="en-GB" baseline="0" dirty="0"/>
              <a:t> </a:t>
            </a:r>
            <a:r>
              <a:rPr lang="en-GB" baseline="0" dirty="0" err="1"/>
              <a:t>sistema</a:t>
            </a:r>
            <a:r>
              <a:rPr lang="en-GB" baseline="0" dirty="0"/>
              <a:t> di </a:t>
            </a:r>
            <a:r>
              <a:rPr lang="en-GB" baseline="0" dirty="0" err="1"/>
              <a:t>rivelazione</a:t>
            </a:r>
            <a:endParaRPr lang="en-GB" baseline="0" dirty="0"/>
          </a:p>
          <a:p>
            <a:r>
              <a:rPr lang="en-GB" baseline="0" dirty="0" err="1"/>
              <a:t>All’interno</a:t>
            </a:r>
            <a:r>
              <a:rPr lang="en-GB" baseline="0" dirty="0"/>
              <a:t> del quale </a:t>
            </a:r>
            <a:r>
              <a:rPr lang="en-GB" baseline="0" dirty="0" err="1"/>
              <a:t>avvengo</a:t>
            </a:r>
            <a:r>
              <a:rPr lang="en-GB" baseline="0" dirty="0"/>
              <a:t> le </a:t>
            </a:r>
            <a:r>
              <a:rPr lang="en-GB" baseline="0" dirty="0" err="1"/>
              <a:t>collisioni</a:t>
            </a:r>
            <a:r>
              <a:rPr lang="en-GB" baseline="0" dirty="0"/>
              <a:t>. </a:t>
            </a:r>
          </a:p>
          <a:p>
            <a:r>
              <a:rPr lang="en-GB" baseline="0" dirty="0" err="1"/>
              <a:t>Evidenziate</a:t>
            </a:r>
            <a:r>
              <a:rPr lang="en-GB" baseline="0" dirty="0"/>
              <a:t> in </a:t>
            </a:r>
            <a:r>
              <a:rPr lang="en-GB" baseline="0" dirty="0" err="1"/>
              <a:t>rosso</a:t>
            </a:r>
            <a:r>
              <a:rPr lang="en-GB" baseline="0" dirty="0"/>
              <a:t> le zone </a:t>
            </a:r>
            <a:r>
              <a:rPr lang="en-GB" baseline="0" dirty="0" err="1"/>
              <a:t>che</a:t>
            </a:r>
            <a:r>
              <a:rPr lang="en-GB" baseline="0" dirty="0"/>
              <a:t> </a:t>
            </a:r>
            <a:r>
              <a:rPr lang="en-GB" baseline="0" dirty="0" err="1"/>
              <a:t>si</a:t>
            </a:r>
            <a:r>
              <a:rPr lang="en-GB" baseline="0" dirty="0"/>
              <a:t> </a:t>
            </a:r>
            <a:r>
              <a:rPr lang="en-GB" baseline="0" dirty="0" err="1"/>
              <a:t>visiteranno</a:t>
            </a:r>
            <a:r>
              <a:rPr lang="en-GB" baseline="0" dirty="0"/>
              <a:t>.</a:t>
            </a:r>
            <a:endParaRPr lang="en-GB" dirty="0"/>
          </a:p>
          <a:p>
            <a:endParaRPr lang="it-IT" dirty="0"/>
          </a:p>
        </p:txBody>
      </p:sp>
      <p:sp>
        <p:nvSpPr>
          <p:cNvPr id="4" name="Segnaposto numero diapositiva 3"/>
          <p:cNvSpPr>
            <a:spLocks noGrp="1"/>
          </p:cNvSpPr>
          <p:nvPr>
            <p:ph type="sldNum" sz="quarter" idx="10"/>
          </p:nvPr>
        </p:nvSpPr>
        <p:spPr/>
        <p:txBody>
          <a:bodyPr/>
          <a:lstStyle/>
          <a:p>
            <a:fld id="{3BF7D97C-0CBB-4F4C-A7CA-721184823270}" type="slidenum">
              <a:rPr lang="it-IT" smtClean="0"/>
              <a:t>6</a:t>
            </a:fld>
            <a:endParaRPr lang="it-IT"/>
          </a:p>
        </p:txBody>
      </p:sp>
    </p:spTree>
    <p:extLst>
      <p:ext uri="{BB962C8B-B14F-4D97-AF65-F5344CB8AC3E}">
        <p14:creationId xmlns:p14="http://schemas.microsoft.com/office/powerpoint/2010/main" val="147281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C393475-A7A8-402D-BB0C-C87C0CE3F909}" type="slidenum">
              <a:rPr lang="en-GB" smtClean="0"/>
              <a:t>9</a:t>
            </a:fld>
            <a:endParaRPr lang="en-GB"/>
          </a:p>
        </p:txBody>
      </p:sp>
    </p:spTree>
    <p:extLst>
      <p:ext uri="{BB962C8B-B14F-4D97-AF65-F5344CB8AC3E}">
        <p14:creationId xmlns:p14="http://schemas.microsoft.com/office/powerpoint/2010/main" val="2315005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Cerchiamo di capire come questi rivelatori ci permettono di “vedere” le particelle.</a:t>
            </a:r>
          </a:p>
          <a:p>
            <a:r>
              <a:rPr lang="it-IT" sz="1200" kern="1200" dirty="0">
                <a:solidFill>
                  <a:schemeClr val="tx1"/>
                </a:solidFill>
                <a:effectLst/>
                <a:latin typeface="+mn-lt"/>
                <a:ea typeface="+mn-ea"/>
                <a:cs typeface="+mn-cs"/>
              </a:rPr>
              <a:t>Supponiamo di voler rivelare una particella con carica elettrica. Quando la particella attraversa il rivelatore strappa gli elettroni degli atomi che costituiscono il materiale di rivelazione che incontra lungo la sua traiettoria. In questo modo crea cariche positive e negative che vengono raccolte grazie ad un campo elettrico formando una piccola corrente. Grazie ad uno oscilloscopio è possibile visualizzare questi impulsi elettrici.   (A questo punto possono essere mostrati all’oscilloscopio i segnali generati dai raggi cosmici, il rivelatore utilizzato è uno scintillatore.)  </a:t>
            </a:r>
          </a:p>
          <a:p>
            <a:r>
              <a:rPr lang="it-IT" sz="1200" kern="1200" dirty="0">
                <a:solidFill>
                  <a:schemeClr val="tx1"/>
                </a:solidFill>
                <a:effectLst/>
                <a:latin typeface="+mn-lt"/>
                <a:ea typeface="+mn-ea"/>
                <a:cs typeface="+mn-cs"/>
              </a:rPr>
              <a:t>Durante un esperimento i segnali prodotti dal rivelatore vengono inviati ad una strumentazione dedicata che effettua una conversione analogico/digitale. I dati ottenuti vengono memorizzati su un PC. Tutti questi dati vengono quindi analizzati e interpretati dal ricercatore</a:t>
            </a:r>
            <a:r>
              <a:rPr lang="it-IT" sz="1200" i="1"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 interessante sottolineare che sono stati proprio gli studi di fisica di base (interazione particella materia) a darci le conoscenze per “inventare” su sistema per “vedere” le particelle.</a:t>
            </a:r>
          </a:p>
          <a:p>
            <a:endParaRPr lang="en-GB" dirty="0"/>
          </a:p>
        </p:txBody>
      </p:sp>
      <p:sp>
        <p:nvSpPr>
          <p:cNvPr id="4" name="Segnaposto numero diapositiva 3"/>
          <p:cNvSpPr>
            <a:spLocks noGrp="1"/>
          </p:cNvSpPr>
          <p:nvPr>
            <p:ph type="sldNum" sz="quarter" idx="10"/>
          </p:nvPr>
        </p:nvSpPr>
        <p:spPr/>
        <p:txBody>
          <a:bodyPr/>
          <a:lstStyle/>
          <a:p>
            <a:fld id="{1C393475-A7A8-402D-BB0C-C87C0CE3F909}" type="slidenum">
              <a:rPr lang="en-GB" smtClean="0"/>
              <a:t>11</a:t>
            </a:fld>
            <a:endParaRPr lang="en-GB"/>
          </a:p>
        </p:txBody>
      </p:sp>
    </p:spTree>
    <p:extLst>
      <p:ext uri="{BB962C8B-B14F-4D97-AF65-F5344CB8AC3E}">
        <p14:creationId xmlns:p14="http://schemas.microsoft.com/office/powerpoint/2010/main" val="4099059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 </a:t>
            </a:r>
            <a:r>
              <a:rPr lang="en-GB" dirty="0" err="1"/>
              <a:t>questo</a:t>
            </a:r>
            <a:r>
              <a:rPr lang="en-GB" dirty="0"/>
              <a:t> </a:t>
            </a:r>
            <a:r>
              <a:rPr lang="en-GB" dirty="0" err="1"/>
              <a:t>punto</a:t>
            </a:r>
            <a:r>
              <a:rPr lang="en-GB" dirty="0"/>
              <a:t> </a:t>
            </a:r>
            <a:r>
              <a:rPr lang="en-GB" dirty="0" err="1"/>
              <a:t>si</a:t>
            </a:r>
            <a:r>
              <a:rPr lang="en-GB" dirty="0"/>
              <a:t> </a:t>
            </a:r>
            <a:r>
              <a:rPr lang="en-GB" dirty="0" err="1"/>
              <a:t>introducono</a:t>
            </a:r>
            <a:r>
              <a:rPr lang="en-GB" baseline="0" dirty="0"/>
              <a:t> per </a:t>
            </a:r>
            <a:r>
              <a:rPr lang="en-GB" baseline="0" dirty="0" err="1"/>
              <a:t>grandi</a:t>
            </a:r>
            <a:r>
              <a:rPr lang="en-GB" baseline="0" dirty="0"/>
              <a:t> line </a:t>
            </a:r>
            <a:r>
              <a:rPr lang="en-GB" baseline="0" dirty="0" err="1"/>
              <a:t>gli</a:t>
            </a:r>
            <a:r>
              <a:rPr lang="en-GB" baseline="0" dirty="0"/>
              <a:t> </a:t>
            </a:r>
            <a:r>
              <a:rPr lang="en-GB" baseline="0" dirty="0" err="1"/>
              <a:t>studi</a:t>
            </a:r>
            <a:r>
              <a:rPr lang="en-GB" baseline="0" dirty="0"/>
              <a:t> </a:t>
            </a:r>
            <a:r>
              <a:rPr lang="en-GB" baseline="0" dirty="0" err="1"/>
              <a:t>che</a:t>
            </a:r>
            <a:r>
              <a:rPr lang="en-GB" baseline="0" dirty="0"/>
              <a:t> </a:t>
            </a:r>
            <a:r>
              <a:rPr lang="en-GB" baseline="0" dirty="0" err="1"/>
              <a:t>vengono</a:t>
            </a:r>
            <a:r>
              <a:rPr lang="en-GB" baseline="0" dirty="0"/>
              <a:t> </a:t>
            </a:r>
            <a:r>
              <a:rPr lang="en-GB" baseline="0" dirty="0" err="1"/>
              <a:t>effettuati</a:t>
            </a:r>
            <a:r>
              <a:rPr lang="en-GB" baseline="0" dirty="0"/>
              <a:t> </a:t>
            </a:r>
            <a:r>
              <a:rPr lang="en-GB" baseline="0" dirty="0" err="1"/>
              <a:t>agli</a:t>
            </a:r>
            <a:r>
              <a:rPr lang="en-GB" baseline="0" dirty="0"/>
              <a:t> LNS. </a:t>
            </a:r>
          </a:p>
          <a:p>
            <a:r>
              <a:rPr lang="en-GB" baseline="0" dirty="0"/>
              <a:t>Si </a:t>
            </a:r>
            <a:r>
              <a:rPr lang="en-GB" baseline="0" dirty="0" err="1"/>
              <a:t>può</a:t>
            </a:r>
            <a:r>
              <a:rPr lang="en-GB" baseline="0" dirty="0"/>
              <a:t> </a:t>
            </a:r>
            <a:r>
              <a:rPr lang="en-GB" baseline="0" dirty="0" err="1"/>
              <a:t>sottolineare</a:t>
            </a:r>
            <a:r>
              <a:rPr lang="en-GB" baseline="0" dirty="0"/>
              <a:t> </a:t>
            </a:r>
            <a:r>
              <a:rPr lang="en-GB" baseline="0" dirty="0" err="1"/>
              <a:t>che</a:t>
            </a:r>
            <a:r>
              <a:rPr lang="en-GB" baseline="0" dirty="0"/>
              <a:t> </a:t>
            </a:r>
            <a:r>
              <a:rPr lang="en-GB" baseline="0" dirty="0" err="1"/>
              <a:t>i</a:t>
            </a:r>
            <a:r>
              <a:rPr lang="en-GB" baseline="0" dirty="0"/>
              <a:t> </a:t>
            </a:r>
            <a:r>
              <a:rPr lang="en-GB" baseline="0" dirty="0" err="1"/>
              <a:t>diversi</a:t>
            </a:r>
            <a:r>
              <a:rPr lang="en-GB" baseline="0" dirty="0"/>
              <a:t> </a:t>
            </a:r>
            <a:r>
              <a:rPr lang="en-GB" baseline="0" dirty="0" err="1"/>
              <a:t>studi</a:t>
            </a:r>
            <a:r>
              <a:rPr lang="en-GB" baseline="0" dirty="0"/>
              <a:t> </a:t>
            </a:r>
            <a:r>
              <a:rPr lang="en-GB" baseline="0" dirty="0" err="1"/>
              <a:t>che</a:t>
            </a:r>
            <a:r>
              <a:rPr lang="en-GB" baseline="0" dirty="0"/>
              <a:t> </a:t>
            </a:r>
            <a:r>
              <a:rPr lang="en-GB" baseline="0" dirty="0" err="1"/>
              <a:t>si</a:t>
            </a:r>
            <a:r>
              <a:rPr lang="en-GB" baseline="0" dirty="0"/>
              <a:t> </a:t>
            </a:r>
            <a:r>
              <a:rPr lang="en-GB" baseline="0" dirty="0" err="1"/>
              <a:t>vogliono</a:t>
            </a:r>
            <a:r>
              <a:rPr lang="en-GB" baseline="0" dirty="0"/>
              <a:t> </a:t>
            </a:r>
            <a:r>
              <a:rPr lang="en-GB" baseline="0" dirty="0" err="1"/>
              <a:t>condurre</a:t>
            </a:r>
            <a:r>
              <a:rPr lang="en-GB" baseline="0" dirty="0"/>
              <a:t> </a:t>
            </a:r>
            <a:r>
              <a:rPr lang="en-GB" baseline="0" dirty="0" err="1"/>
              <a:t>richiedono</a:t>
            </a:r>
            <a:r>
              <a:rPr lang="en-GB" baseline="0" dirty="0"/>
              <a:t> </a:t>
            </a:r>
            <a:r>
              <a:rPr lang="en-GB" baseline="0" dirty="0" err="1"/>
              <a:t>l’utilizzo</a:t>
            </a:r>
            <a:r>
              <a:rPr lang="en-GB" baseline="0" dirty="0"/>
              <a:t> di </a:t>
            </a:r>
            <a:r>
              <a:rPr lang="en-GB" baseline="0" dirty="0" err="1"/>
              <a:t>diversi</a:t>
            </a:r>
            <a:r>
              <a:rPr lang="en-GB" baseline="0" dirty="0"/>
              <a:t> tipi di </a:t>
            </a:r>
            <a:r>
              <a:rPr lang="en-GB" baseline="0" dirty="0" err="1"/>
              <a:t>rivelatori</a:t>
            </a:r>
            <a:r>
              <a:rPr lang="en-GB" baseline="0" dirty="0"/>
              <a:t> </a:t>
            </a:r>
            <a:r>
              <a:rPr lang="en-GB" baseline="0" dirty="0" err="1"/>
              <a:t>disposti</a:t>
            </a:r>
            <a:r>
              <a:rPr lang="en-GB" baseline="0" dirty="0"/>
              <a:t> in diverse </a:t>
            </a:r>
            <a:r>
              <a:rPr lang="en-GB" baseline="0" dirty="0" err="1"/>
              <a:t>configurazioni</a:t>
            </a:r>
            <a:r>
              <a:rPr lang="en-GB" baseline="0" dirty="0"/>
              <a:t>.</a:t>
            </a:r>
          </a:p>
          <a:p>
            <a:endParaRPr lang="en-GB" baseline="0" dirty="0"/>
          </a:p>
          <a:p>
            <a:r>
              <a:rPr lang="it-IT" dirty="0"/>
              <a:t>Diagramma della reazione esotermica D-T (</a:t>
            </a:r>
            <a:r>
              <a:rPr lang="it-IT" dirty="0">
                <a:hlinkClick r:id="rId3" tooltip="Deuterio"/>
              </a:rPr>
              <a:t>deuterio</a:t>
            </a:r>
            <a:r>
              <a:rPr lang="it-IT" dirty="0"/>
              <a:t>-</a:t>
            </a:r>
            <a:r>
              <a:rPr lang="it-IT" dirty="0">
                <a:hlinkClick r:id="rId4" tooltip="Trizio"/>
              </a:rPr>
              <a:t>trizio</a:t>
            </a:r>
            <a:r>
              <a:rPr lang="it-IT" dirty="0"/>
              <a:t>) con la produzione di elio e l'emissione di energia.</a:t>
            </a:r>
            <a:endParaRPr lang="en-GB" dirty="0"/>
          </a:p>
        </p:txBody>
      </p:sp>
      <p:sp>
        <p:nvSpPr>
          <p:cNvPr id="4" name="Segnaposto numero diapositiva 3"/>
          <p:cNvSpPr>
            <a:spLocks noGrp="1"/>
          </p:cNvSpPr>
          <p:nvPr>
            <p:ph type="sldNum" sz="quarter" idx="10"/>
          </p:nvPr>
        </p:nvSpPr>
        <p:spPr/>
        <p:txBody>
          <a:bodyPr/>
          <a:lstStyle/>
          <a:p>
            <a:fld id="{1C393475-A7A8-402D-BB0C-C87C0CE3F909}" type="slidenum">
              <a:rPr lang="en-GB" smtClean="0"/>
              <a:t>12</a:t>
            </a:fld>
            <a:endParaRPr lang="en-GB"/>
          </a:p>
        </p:txBody>
      </p:sp>
    </p:spTree>
    <p:extLst>
      <p:ext uri="{BB962C8B-B14F-4D97-AF65-F5344CB8AC3E}">
        <p14:creationId xmlns:p14="http://schemas.microsoft.com/office/powerpoint/2010/main" val="2282628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It was considered a beam of 20Ne 60 </a:t>
            </a:r>
            <a:r>
              <a:rPr lang="en-US" sz="1200" kern="1200" dirty="0" err="1">
                <a:solidFill>
                  <a:schemeClr val="tx1"/>
                </a:solidFill>
                <a:latin typeface="+mn-lt"/>
                <a:ea typeface="+mn-ea"/>
                <a:cs typeface="+mn-cs"/>
              </a:rPr>
              <a:t>AMeV</a:t>
            </a:r>
            <a:r>
              <a:rPr lang="en-US" sz="1200" kern="1200" dirty="0">
                <a:solidFill>
                  <a:schemeClr val="tx1"/>
                </a:solidFill>
                <a:latin typeface="+mn-lt"/>
                <a:ea typeface="+mn-ea"/>
                <a:cs typeface="+mn-cs"/>
              </a:rPr>
              <a:t> 85 </a:t>
            </a:r>
            <a:r>
              <a:rPr lang="en-US" sz="1200" kern="1200" dirty="0" err="1">
                <a:solidFill>
                  <a:schemeClr val="tx1"/>
                </a:solidFill>
                <a:latin typeface="+mn-lt"/>
                <a:ea typeface="+mn-ea"/>
                <a:cs typeface="+mn-cs"/>
              </a:rPr>
              <a:t>eμΑ</a:t>
            </a:r>
            <a:r>
              <a:rPr lang="en-US" sz="1200" kern="1200" dirty="0">
                <a:solidFill>
                  <a:schemeClr val="tx1"/>
                </a:solidFill>
                <a:latin typeface="+mn-lt"/>
                <a:ea typeface="+mn-ea"/>
                <a:cs typeface="+mn-cs"/>
              </a:rPr>
              <a:t>. Also, a loss of 10 Watt along the beam line, close to the region of the focal plane detector, was considered in the simulation.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The estimated neutron flux close to the focal plane detector is at most 1.2*10(^5) neutrons cm^(-2) s^(-1), without considering any shielding material (e.g. polyethylene).</a:t>
            </a:r>
          </a:p>
          <a:p>
            <a:endParaRPr lang="it-IT" dirty="0"/>
          </a:p>
        </p:txBody>
      </p:sp>
    </p:spTree>
    <p:extLst>
      <p:ext uri="{BB962C8B-B14F-4D97-AF65-F5344CB8AC3E}">
        <p14:creationId xmlns:p14="http://schemas.microsoft.com/office/powerpoint/2010/main" val="3679762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Manuela</a:t>
            </a:r>
          </a:p>
        </p:txBody>
      </p:sp>
      <p:sp>
        <p:nvSpPr>
          <p:cNvPr id="4" name="Segnaposto numero diapositiva 3"/>
          <p:cNvSpPr>
            <a:spLocks noGrp="1"/>
          </p:cNvSpPr>
          <p:nvPr>
            <p:ph type="sldNum" sz="quarter" idx="5"/>
          </p:nvPr>
        </p:nvSpPr>
        <p:spPr/>
        <p:txBody>
          <a:bodyPr/>
          <a:lstStyle/>
          <a:p>
            <a:fld id="{720317EA-1F1C-49DA-867E-7D68BBAA4006}" type="slidenum">
              <a:rPr lang="it-IT" smtClean="0"/>
              <a:t>18</a:t>
            </a:fld>
            <a:endParaRPr lang="it-IT"/>
          </a:p>
        </p:txBody>
      </p:sp>
    </p:spTree>
    <p:extLst>
      <p:ext uri="{BB962C8B-B14F-4D97-AF65-F5344CB8AC3E}">
        <p14:creationId xmlns:p14="http://schemas.microsoft.com/office/powerpoint/2010/main" val="3338135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6FDEF1-C631-4F38-8FD0-A73129F117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13ABCEE-8C61-457B-8458-C2CF818986C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4FB9CB85-26FE-4C61-89E0-36E83CCEE665}"/>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5" name="Segnaposto piè di pagina 4">
            <a:extLst>
              <a:ext uri="{FF2B5EF4-FFF2-40B4-BE49-F238E27FC236}">
                <a16:creationId xmlns:a16="http://schemas.microsoft.com/office/drawing/2014/main" id="{C0D4077F-8B74-4FDF-A72D-BFFB0D61A784}"/>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BCC9F467-C836-4ABA-80C3-AB0D245D7D28}"/>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145953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85E3B4-9330-4F54-A608-1734AA402098}"/>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9AD3D2B-3744-4631-9EBE-4FC405E1348F}"/>
              </a:ext>
            </a:extLst>
          </p:cNvPr>
          <p:cNvSpPr>
            <a:spLocks noGrp="1"/>
          </p:cNvSpPr>
          <p:nvPr>
            <p:ph type="body" orient="vert" idx="1"/>
          </p:nvPr>
        </p:nvSpPr>
        <p:spPr>
          <a:xfrm>
            <a:off x="838200" y="1825625"/>
            <a:ext cx="10515600" cy="435133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F0BEBC-92BF-43D3-9F34-304D3700ED6E}"/>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5" name="Segnaposto piè di pagina 4">
            <a:extLst>
              <a:ext uri="{FF2B5EF4-FFF2-40B4-BE49-F238E27FC236}">
                <a16:creationId xmlns:a16="http://schemas.microsoft.com/office/drawing/2014/main" id="{5C56EB82-C209-448A-983D-B0E2198A20D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F0920CF4-A80C-4A7F-B576-B888893C81D9}"/>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3366547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7564632-81B6-48DF-80D5-50CF677A992E}"/>
              </a:ext>
            </a:extLst>
          </p:cNvPr>
          <p:cNvSpPr>
            <a:spLocks noGrp="1"/>
          </p:cNvSpPr>
          <p:nvPr>
            <p:ph type="title" orient="vert"/>
          </p:nvPr>
        </p:nvSpPr>
        <p:spPr>
          <a:xfrm>
            <a:off x="8724900" y="365125"/>
            <a:ext cx="2628900" cy="5811838"/>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BBF1793-8124-45DA-BA04-61392E7937BD}"/>
              </a:ext>
            </a:extLst>
          </p:cNvPr>
          <p:cNvSpPr>
            <a:spLocks noGrp="1"/>
          </p:cNvSpPr>
          <p:nvPr>
            <p:ph type="body" orient="vert" idx="1"/>
          </p:nvPr>
        </p:nvSpPr>
        <p:spPr>
          <a:xfrm>
            <a:off x="838200" y="365125"/>
            <a:ext cx="7734300" cy="581183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BBC0D07-4D5D-47BE-9705-2FD3AF601863}"/>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5" name="Segnaposto piè di pagina 4">
            <a:extLst>
              <a:ext uri="{FF2B5EF4-FFF2-40B4-BE49-F238E27FC236}">
                <a16:creationId xmlns:a16="http://schemas.microsoft.com/office/drawing/2014/main" id="{0974235F-07A6-463E-9126-41F56E8F99D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57F74DE5-7C5F-4783-8E77-45C110A8971C}"/>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3119953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9931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B049AA-2250-4F66-AC26-4AA8D9133DDB}"/>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A3B6081-38BA-488D-B91A-13ED81D97780}"/>
              </a:ext>
            </a:extLst>
          </p:cNvPr>
          <p:cNvSpPr>
            <a:spLocks noGrp="1"/>
          </p:cNvSpPr>
          <p:nvPr>
            <p:ph idx="1"/>
          </p:nvPr>
        </p:nvSpPr>
        <p:spPr>
          <a:xfrm>
            <a:off x="838200" y="1825625"/>
            <a:ext cx="10515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6E3E11-038A-4F00-8EEE-308A890932B6}"/>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5" name="Segnaposto piè di pagina 4">
            <a:extLst>
              <a:ext uri="{FF2B5EF4-FFF2-40B4-BE49-F238E27FC236}">
                <a16:creationId xmlns:a16="http://schemas.microsoft.com/office/drawing/2014/main" id="{D314A872-3533-46C9-B099-FB87B6061D9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FDECC849-1C99-4609-BEF6-C7F9702C8979}"/>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371369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A95871-F0F5-4BFA-B711-A436F09AD6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1E6DB81-47C1-46A1-B44F-092347A6A4E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6E0C3D4-14F4-42EA-8799-7E3B2704A105}"/>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5" name="Segnaposto piè di pagina 4">
            <a:extLst>
              <a:ext uri="{FF2B5EF4-FFF2-40B4-BE49-F238E27FC236}">
                <a16:creationId xmlns:a16="http://schemas.microsoft.com/office/drawing/2014/main" id="{55E695F2-E63C-4AAC-8AFB-D2A15B2E848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2F78A5B7-4BB5-47BA-97BD-83DCE6E50F8E}"/>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217956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08E9E9-7857-4C0C-87AC-FA69A35C98FC}"/>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2360A47-ABEE-4F46-9FC2-C26E8644C6FC}"/>
              </a:ext>
            </a:extLst>
          </p:cNvPr>
          <p:cNvSpPr>
            <a:spLocks noGrp="1"/>
          </p:cNvSpPr>
          <p:nvPr>
            <p:ph sz="half" idx="1"/>
          </p:nvPr>
        </p:nvSpPr>
        <p:spPr>
          <a:xfrm>
            <a:off x="838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9110105-5A88-4797-A340-C0E60C0DA2B8}"/>
              </a:ext>
            </a:extLst>
          </p:cNvPr>
          <p:cNvSpPr>
            <a:spLocks noGrp="1"/>
          </p:cNvSpPr>
          <p:nvPr>
            <p:ph sz="half" idx="2"/>
          </p:nvPr>
        </p:nvSpPr>
        <p:spPr>
          <a:xfrm>
            <a:off x="6172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60ABF11-9F9D-4D05-B57A-0EE787D913F7}"/>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6" name="Segnaposto piè di pagina 5">
            <a:extLst>
              <a:ext uri="{FF2B5EF4-FFF2-40B4-BE49-F238E27FC236}">
                <a16:creationId xmlns:a16="http://schemas.microsoft.com/office/drawing/2014/main" id="{6EB42C01-FFD3-496E-81F5-3A4BE45AC04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AE22AE7A-287F-42DA-BA6C-1E538A658F72}"/>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167127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1DF081-3AF0-4167-A8DE-5066965CE7D2}"/>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7DC5997-8125-48ED-9E6B-DC61A50786B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5D77CCF-A2F5-4AC7-BC69-7C304F648F05}"/>
              </a:ext>
            </a:extLst>
          </p:cNvPr>
          <p:cNvSpPr>
            <a:spLocks noGrp="1"/>
          </p:cNvSpPr>
          <p:nvPr>
            <p:ph sz="half" idx="2"/>
          </p:nvPr>
        </p:nvSpPr>
        <p:spPr>
          <a:xfrm>
            <a:off x="839788" y="2505075"/>
            <a:ext cx="5157787"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4454B5E-D8EA-4887-BE11-C1A3D3F2AA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DD943B3-3F99-45B6-8375-1100CE2D09B5}"/>
              </a:ext>
            </a:extLst>
          </p:cNvPr>
          <p:cNvSpPr>
            <a:spLocks noGrp="1"/>
          </p:cNvSpPr>
          <p:nvPr>
            <p:ph sz="quarter" idx="4"/>
          </p:nvPr>
        </p:nvSpPr>
        <p:spPr>
          <a:xfrm>
            <a:off x="6172200" y="2505075"/>
            <a:ext cx="5183188"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A7AECFD-58C1-456F-900F-6F787C6DF58F}"/>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8" name="Segnaposto piè di pagina 7">
            <a:extLst>
              <a:ext uri="{FF2B5EF4-FFF2-40B4-BE49-F238E27FC236}">
                <a16:creationId xmlns:a16="http://schemas.microsoft.com/office/drawing/2014/main" id="{5A7BBC31-9EA1-4825-AB44-F4BF1187754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AA70178F-D583-441D-9007-B1029AAF87A5}"/>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3189708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32EB90-458D-4253-935C-7F9C3A527301}"/>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C5FB7AE-338B-414E-8A7D-2DCE805BC75B}"/>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4" name="Segnaposto piè di pagina 3">
            <a:extLst>
              <a:ext uri="{FF2B5EF4-FFF2-40B4-BE49-F238E27FC236}">
                <a16:creationId xmlns:a16="http://schemas.microsoft.com/office/drawing/2014/main" id="{00A2711D-7DB4-433D-8FDE-6BF8BFF41FFB}"/>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563D4745-C73E-451F-8007-75D939A535D2}"/>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110797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75D09A4-2046-4F4D-BF69-41F1BD4DC289}"/>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3" name="Segnaposto piè di pagina 2">
            <a:extLst>
              <a:ext uri="{FF2B5EF4-FFF2-40B4-BE49-F238E27FC236}">
                <a16:creationId xmlns:a16="http://schemas.microsoft.com/office/drawing/2014/main" id="{3DFEAAF9-6820-4348-A61D-FCCE3A50AD32}"/>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01D566C0-39E8-42B3-AD0C-F1792398C393}"/>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4003073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68342-4120-4D00-8BE0-0C1C9E0E91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87CD8E4-EAD1-46B1-ABFD-562181F548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7AC09E0-6A8B-4C26-A7FF-A17B893040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0DC11EC-6173-45B5-AD94-9E5A43648AB8}"/>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6" name="Segnaposto piè di pagina 5">
            <a:extLst>
              <a:ext uri="{FF2B5EF4-FFF2-40B4-BE49-F238E27FC236}">
                <a16:creationId xmlns:a16="http://schemas.microsoft.com/office/drawing/2014/main" id="{66B697D2-BA19-4437-99A9-E4D622C5F432}"/>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66AEE99F-B7FC-46BE-A0C1-DB0E5085B320}"/>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169068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2D0767-1439-43F5-8E4C-5D6D91680D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3AB3795-7BB2-4FC6-AF04-F66C67F153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3969267-066A-41F0-9E75-DF55D68170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7186758-51F2-419D-8DD8-E1F7F53545E1}"/>
              </a:ext>
            </a:extLst>
          </p:cNvPr>
          <p:cNvSpPr>
            <a:spLocks noGrp="1"/>
          </p:cNvSpPr>
          <p:nvPr>
            <p:ph type="dt" sz="half" idx="10"/>
          </p:nvPr>
        </p:nvSpPr>
        <p:spPr>
          <a:xfrm>
            <a:off x="838200" y="6356350"/>
            <a:ext cx="2743200" cy="365125"/>
          </a:xfrm>
          <a:prstGeom prst="rect">
            <a:avLst/>
          </a:prstGeom>
        </p:spPr>
        <p:txBody>
          <a:bodyPr/>
          <a:lstStyle/>
          <a:p>
            <a:fld id="{BE913033-BFBA-4C12-84EF-A86C2FC452E5}" type="datetimeFigureOut">
              <a:rPr lang="it-IT" smtClean="0"/>
              <a:t>09/11/2023</a:t>
            </a:fld>
            <a:endParaRPr lang="it-IT"/>
          </a:p>
        </p:txBody>
      </p:sp>
      <p:sp>
        <p:nvSpPr>
          <p:cNvPr id="6" name="Segnaposto piè di pagina 5">
            <a:extLst>
              <a:ext uri="{FF2B5EF4-FFF2-40B4-BE49-F238E27FC236}">
                <a16:creationId xmlns:a16="http://schemas.microsoft.com/office/drawing/2014/main" id="{84221211-1AC3-4BCA-8432-C798453C023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4E427166-BF23-43DC-BE2E-1F450CBC6799}"/>
              </a:ext>
            </a:extLst>
          </p:cNvPr>
          <p:cNvSpPr>
            <a:spLocks noGrp="1"/>
          </p:cNvSpPr>
          <p:nvPr>
            <p:ph type="sldNum" sz="quarter" idx="12"/>
          </p:nvPr>
        </p:nvSpPr>
        <p:spPr>
          <a:xfrm>
            <a:off x="8610600" y="6356350"/>
            <a:ext cx="2743200" cy="365125"/>
          </a:xfrm>
          <a:prstGeom prst="rect">
            <a:avLst/>
          </a:prstGeom>
        </p:spPr>
        <p:txBody>
          <a:bodyPr/>
          <a:lstStyle/>
          <a:p>
            <a:fld id="{1197AAD0-DED7-47E5-9DE8-C20654FD9F86}" type="slidenum">
              <a:rPr lang="it-IT" smtClean="0"/>
              <a:t>‹N›</a:t>
            </a:fld>
            <a:endParaRPr lang="it-IT"/>
          </a:p>
        </p:txBody>
      </p:sp>
    </p:spTree>
    <p:extLst>
      <p:ext uri="{BB962C8B-B14F-4D97-AF65-F5344CB8AC3E}">
        <p14:creationId xmlns:p14="http://schemas.microsoft.com/office/powerpoint/2010/main" val="2372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E9EA1ED-1D5B-4A89-AC57-920643398729}"/>
              </a:ext>
            </a:extLst>
          </p:cNvPr>
          <p:cNvSpPr/>
          <p:nvPr userDrawn="1"/>
        </p:nvSpPr>
        <p:spPr>
          <a:xfrm>
            <a:off x="-2" y="0"/>
            <a:ext cx="6480000" cy="544530"/>
          </a:xfrm>
          <a:prstGeom prst="rect">
            <a:avLst/>
          </a:prstGeom>
          <a:solidFill>
            <a:srgbClr val="A5002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A50021"/>
              </a:solidFill>
              <a:effectLst>
                <a:outerShdw blurRad="50800" dist="38100" dir="2700000" algn="tl" rotWithShape="0">
                  <a:prstClr val="black">
                    <a:alpha val="40000"/>
                  </a:prstClr>
                </a:outerShdw>
              </a:effectLst>
              <a:latin typeface="Times New Roman"/>
              <a:cs typeface="Times New Roman"/>
            </a:endParaRPr>
          </a:p>
        </p:txBody>
      </p:sp>
      <p:sp>
        <p:nvSpPr>
          <p:cNvPr id="8" name="Rettangolo 7">
            <a:extLst>
              <a:ext uri="{FF2B5EF4-FFF2-40B4-BE49-F238E27FC236}">
                <a16:creationId xmlns:a16="http://schemas.microsoft.com/office/drawing/2014/main" id="{95C2D521-18B0-4C00-808D-1C7BCD1EF1F9}"/>
              </a:ext>
            </a:extLst>
          </p:cNvPr>
          <p:cNvSpPr/>
          <p:nvPr userDrawn="1"/>
        </p:nvSpPr>
        <p:spPr>
          <a:xfrm>
            <a:off x="6096000" y="6615072"/>
            <a:ext cx="6096000" cy="242928"/>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dirty="0">
                <a:solidFill>
                  <a:srgbClr val="7F7F7F"/>
                </a:solidFill>
                <a:latin typeface="Arial" pitchFamily="34" charset="0"/>
                <a:cs typeface="Arial" pitchFamily="34" charset="0"/>
              </a:rPr>
              <a:t>	</a:t>
            </a:r>
            <a:r>
              <a:rPr lang="en-US" sz="1000" dirty="0">
                <a:latin typeface="Arial" pitchFamily="34" charset="0"/>
                <a:cs typeface="Arial" pitchFamily="34" charset="0"/>
              </a:rPr>
              <a:t> Catania, </a:t>
            </a:r>
            <a:r>
              <a:rPr lang="en-US" sz="1000" dirty="0" err="1">
                <a:latin typeface="Arial" pitchFamily="34" charset="0"/>
                <a:cs typeface="Arial" pitchFamily="34" charset="0"/>
              </a:rPr>
              <a:t>Laboratori</a:t>
            </a:r>
            <a:r>
              <a:rPr lang="en-US" sz="1000" dirty="0">
                <a:latin typeface="Arial" pitchFamily="34" charset="0"/>
                <a:cs typeface="Arial" pitchFamily="34" charset="0"/>
              </a:rPr>
              <a:t> </a:t>
            </a:r>
            <a:r>
              <a:rPr lang="en-US" sz="1000" dirty="0" err="1">
                <a:latin typeface="Arial" pitchFamily="34" charset="0"/>
                <a:cs typeface="Arial" pitchFamily="34" charset="0"/>
              </a:rPr>
              <a:t>Nazionali</a:t>
            </a:r>
            <a:r>
              <a:rPr lang="en-US" sz="1000" dirty="0">
                <a:latin typeface="Arial" pitchFamily="34" charset="0"/>
                <a:cs typeface="Arial" pitchFamily="34" charset="0"/>
              </a:rPr>
              <a:t> del Sud – INFN 0</a:t>
            </a:r>
            <a:r>
              <a:rPr lang="en-US" sz="1100" dirty="0">
                <a:latin typeface="Arial" pitchFamily="34" charset="0"/>
                <a:cs typeface="Arial" pitchFamily="34" charset="0"/>
              </a:rPr>
              <a:t>9/11/2023</a:t>
            </a:r>
            <a:r>
              <a:rPr lang="en-US" sz="1000" dirty="0">
                <a:solidFill>
                  <a:srgbClr val="7F7F7F"/>
                </a:solidFill>
                <a:latin typeface="Arial" pitchFamily="34" charset="0"/>
                <a:cs typeface="Arial" pitchFamily="34" charset="0"/>
              </a:rPr>
              <a:t>                                                                               </a:t>
            </a:r>
          </a:p>
        </p:txBody>
      </p:sp>
      <p:sp>
        <p:nvSpPr>
          <p:cNvPr id="9" name="Rettangolo 8">
            <a:extLst>
              <a:ext uri="{FF2B5EF4-FFF2-40B4-BE49-F238E27FC236}">
                <a16:creationId xmlns:a16="http://schemas.microsoft.com/office/drawing/2014/main" id="{62BAAEEA-45E6-4DC8-8F35-4FD064479EE9}"/>
              </a:ext>
            </a:extLst>
          </p:cNvPr>
          <p:cNvSpPr/>
          <p:nvPr userDrawn="1"/>
        </p:nvSpPr>
        <p:spPr>
          <a:xfrm>
            <a:off x="0" y="6615072"/>
            <a:ext cx="6096000" cy="242928"/>
          </a:xfrm>
          <a:prstGeom prst="rect">
            <a:avLst/>
          </a:prstGeom>
          <a:solidFill>
            <a:srgbClr val="A5002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latin typeface="Arial" pitchFamily="34" charset="0"/>
                <a:cs typeface="Arial" pitchFamily="34" charset="0"/>
              </a:rPr>
              <a:t>Diana Carbone</a:t>
            </a:r>
            <a:endParaRPr lang="en-US" sz="1100" dirty="0">
              <a:latin typeface="Times New Roman"/>
              <a:cs typeface="Times New Roman"/>
            </a:endParaRPr>
          </a:p>
        </p:txBody>
      </p:sp>
    </p:spTree>
    <p:extLst>
      <p:ext uri="{BB962C8B-B14F-4D97-AF65-F5344CB8AC3E}">
        <p14:creationId xmlns:p14="http://schemas.microsoft.com/office/powerpoint/2010/main" val="261516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tif"/><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5.gif"/><Relationship Id="rId7" Type="http://schemas.openxmlformats.org/officeDocument/2006/relationships/image" Target="../media/image39.wm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0.wmf"/></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90.png"/><Relationship Id="rId7" Type="http://schemas.openxmlformats.org/officeDocument/2006/relationships/image" Target="../media/image4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60.png"/><Relationship Id="rId10" Type="http://schemas.openxmlformats.org/officeDocument/2006/relationships/image" Target="../media/image44.png"/><Relationship Id="rId4" Type="http://schemas.openxmlformats.org/officeDocument/2006/relationships/image" Target="../media/image200.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0.wmf"/></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26.emf"/></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0.wmf"/><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8142" y="1492657"/>
            <a:ext cx="10675716" cy="1547475"/>
          </a:xfrm>
        </p:spPr>
        <p:txBody>
          <a:bodyPr>
            <a:normAutofit/>
          </a:bodyPr>
          <a:lstStyle/>
          <a:p>
            <a:pPr algn="ctr"/>
            <a:r>
              <a:rPr lang="it-IT" b="1" dirty="0">
                <a:solidFill>
                  <a:srgbClr val="A5002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 fisica nucleare ai Laboratori Nazionali del Sud</a:t>
            </a:r>
          </a:p>
        </p:txBody>
      </p:sp>
      <p:sp>
        <p:nvSpPr>
          <p:cNvPr id="8" name="CasellaDiTesto 7">
            <a:extLst>
              <a:ext uri="{FF2B5EF4-FFF2-40B4-BE49-F238E27FC236}">
                <a16:creationId xmlns:a16="http://schemas.microsoft.com/office/drawing/2014/main" id="{D28BBAA4-6585-4DC1-8B5D-1F4DFC4D0BDF}"/>
              </a:ext>
            </a:extLst>
          </p:cNvPr>
          <p:cNvSpPr txBox="1"/>
          <p:nvPr/>
        </p:nvSpPr>
        <p:spPr>
          <a:xfrm>
            <a:off x="0" y="3485130"/>
            <a:ext cx="12192000" cy="707886"/>
          </a:xfrm>
          <a:prstGeom prst="rect">
            <a:avLst/>
          </a:prstGeom>
          <a:noFill/>
        </p:spPr>
        <p:txBody>
          <a:bodyPr wrap="square" rtlCol="0">
            <a:spAutoFit/>
          </a:bodyPr>
          <a:lstStyle/>
          <a:p>
            <a:pPr algn="ctr"/>
            <a:r>
              <a:rPr lang="en-GB" sz="4000" b="1" dirty="0">
                <a:solidFill>
                  <a:srgbClr val="7F7F7F"/>
                </a:solidFill>
                <a:latin typeface="Arial" pitchFamily="34" charset="0"/>
                <a:cs typeface="Arial" pitchFamily="34" charset="0"/>
              </a:rPr>
              <a:t>Diana Carbone</a:t>
            </a:r>
          </a:p>
        </p:txBody>
      </p:sp>
      <p:pic>
        <p:nvPicPr>
          <p:cNvPr id="3" name="Immagine 2">
            <a:extLst>
              <a:ext uri="{FF2B5EF4-FFF2-40B4-BE49-F238E27FC236}">
                <a16:creationId xmlns:a16="http://schemas.microsoft.com/office/drawing/2014/main" id="{CDE793E8-7C7E-122F-5987-A6C6468E54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1713" y="4809384"/>
            <a:ext cx="2278266" cy="1611598"/>
          </a:xfrm>
          <a:prstGeom prst="rect">
            <a:avLst/>
          </a:prstGeom>
        </p:spPr>
      </p:pic>
    </p:spTree>
    <p:extLst>
      <p:ext uri="{BB962C8B-B14F-4D97-AF65-F5344CB8AC3E}">
        <p14:creationId xmlns:p14="http://schemas.microsoft.com/office/powerpoint/2010/main" val="367122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WSnap96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b="5334"/>
          <a:stretch/>
        </p:blipFill>
        <p:spPr bwMode="auto">
          <a:xfrm>
            <a:off x="2031935" y="922592"/>
            <a:ext cx="8311258" cy="5453540"/>
          </a:xfrm>
          <a:prstGeom prst="rect">
            <a:avLst/>
          </a:prstGeom>
          <a:gradFill>
            <a:gsLst>
              <a:gs pos="0">
                <a:srgbClr val="FFFF00"/>
              </a:gs>
              <a:gs pos="100000">
                <a:srgbClr val="FF0000"/>
              </a:gs>
              <a:gs pos="72000">
                <a:srgbClr val="9E0000"/>
              </a:gs>
              <a:gs pos="24000">
                <a:schemeClr val="tx1"/>
              </a:gs>
            </a:gsLst>
            <a:lin ang="5400000" scaled="1"/>
          </a:gradFill>
          <a:ln w="9525">
            <a:noFill/>
            <a:miter lim="800000"/>
            <a:headEnd/>
            <a:tailEnd/>
          </a:ln>
        </p:spPr>
      </p:pic>
      <p:sp>
        <p:nvSpPr>
          <p:cNvPr id="9" name="Rectangle 5"/>
          <p:cNvSpPr>
            <a:spLocks noChangeArrowheads="1"/>
          </p:cNvSpPr>
          <p:nvPr/>
        </p:nvSpPr>
        <p:spPr bwMode="auto">
          <a:xfrm>
            <a:off x="2242255" y="1097658"/>
            <a:ext cx="416812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sz="3200" dirty="0" err="1">
                <a:solidFill>
                  <a:srgbClr val="C00000"/>
                </a:solidFill>
              </a:rPr>
              <a:t>Multirivelatore</a:t>
            </a:r>
            <a:r>
              <a:rPr lang="it-IT" sz="3200" dirty="0">
                <a:solidFill>
                  <a:srgbClr val="C00000"/>
                </a:solidFill>
              </a:rPr>
              <a:t> Chimera</a:t>
            </a:r>
          </a:p>
        </p:txBody>
      </p:sp>
      <p:sp>
        <p:nvSpPr>
          <p:cNvPr id="10" name="Trapezio 1"/>
          <p:cNvSpPr/>
          <p:nvPr/>
        </p:nvSpPr>
        <p:spPr>
          <a:xfrm>
            <a:off x="3915818" y="2184779"/>
            <a:ext cx="4209777" cy="793998"/>
          </a:xfrm>
          <a:custGeom>
            <a:avLst/>
            <a:gdLst>
              <a:gd name="connsiteX0" fmla="*/ 0 w 2935088"/>
              <a:gd name="connsiteY0" fmla="*/ 2925763 h 2925763"/>
              <a:gd name="connsiteX1" fmla="*/ 731441 w 2935088"/>
              <a:gd name="connsiteY1" fmla="*/ 0 h 2925763"/>
              <a:gd name="connsiteX2" fmla="*/ 2203647 w 2935088"/>
              <a:gd name="connsiteY2" fmla="*/ 0 h 2925763"/>
              <a:gd name="connsiteX3" fmla="*/ 2935088 w 2935088"/>
              <a:gd name="connsiteY3" fmla="*/ 2925763 h 2925763"/>
              <a:gd name="connsiteX4" fmla="*/ 0 w 2935088"/>
              <a:gd name="connsiteY4" fmla="*/ 2925763 h 2925763"/>
              <a:gd name="connsiteX0" fmla="*/ 0 w 2935088"/>
              <a:gd name="connsiteY0" fmla="*/ 2925763 h 2925763"/>
              <a:gd name="connsiteX1" fmla="*/ 731441 w 2935088"/>
              <a:gd name="connsiteY1" fmla="*/ 0 h 2925763"/>
              <a:gd name="connsiteX2" fmla="*/ 2203647 w 2935088"/>
              <a:gd name="connsiteY2" fmla="*/ 0 h 2925763"/>
              <a:gd name="connsiteX3" fmla="*/ 2935088 w 2935088"/>
              <a:gd name="connsiteY3" fmla="*/ 2925763 h 2925763"/>
              <a:gd name="connsiteX4" fmla="*/ 0 w 2935088"/>
              <a:gd name="connsiteY4" fmla="*/ 2925763 h 2925763"/>
              <a:gd name="connsiteX0" fmla="*/ 0 w 2935088"/>
              <a:gd name="connsiteY0" fmla="*/ 2925763 h 2925763"/>
              <a:gd name="connsiteX1" fmla="*/ 731441 w 2935088"/>
              <a:gd name="connsiteY1" fmla="*/ 0 h 2925763"/>
              <a:gd name="connsiteX2" fmla="*/ 2203647 w 2935088"/>
              <a:gd name="connsiteY2" fmla="*/ 0 h 2925763"/>
              <a:gd name="connsiteX3" fmla="*/ 2935088 w 2935088"/>
              <a:gd name="connsiteY3" fmla="*/ 2925763 h 2925763"/>
              <a:gd name="connsiteX4" fmla="*/ 0 w 2935088"/>
              <a:gd name="connsiteY4" fmla="*/ 2925763 h 2925763"/>
              <a:gd name="connsiteX0" fmla="*/ 0 w 2935088"/>
              <a:gd name="connsiteY0" fmla="*/ 4293712 h 4293712"/>
              <a:gd name="connsiteX1" fmla="*/ 731441 w 2935088"/>
              <a:gd name="connsiteY1" fmla="*/ 1367949 h 4293712"/>
              <a:gd name="connsiteX2" fmla="*/ 1371133 w 2935088"/>
              <a:gd name="connsiteY2" fmla="*/ 0 h 4293712"/>
              <a:gd name="connsiteX3" fmla="*/ 2935088 w 2935088"/>
              <a:gd name="connsiteY3" fmla="*/ 4293712 h 4293712"/>
              <a:gd name="connsiteX4" fmla="*/ 0 w 2935088"/>
              <a:gd name="connsiteY4" fmla="*/ 4293712 h 4293712"/>
              <a:gd name="connsiteX0" fmla="*/ 0 w 2935088"/>
              <a:gd name="connsiteY0" fmla="*/ 4293712 h 4293712"/>
              <a:gd name="connsiteX1" fmla="*/ 881566 w 2935088"/>
              <a:gd name="connsiteY1" fmla="*/ 1659006 h 4293712"/>
              <a:gd name="connsiteX2" fmla="*/ 1371133 w 2935088"/>
              <a:gd name="connsiteY2" fmla="*/ 0 h 4293712"/>
              <a:gd name="connsiteX3" fmla="*/ 2935088 w 2935088"/>
              <a:gd name="connsiteY3" fmla="*/ 4293712 h 4293712"/>
              <a:gd name="connsiteX4" fmla="*/ 0 w 2935088"/>
              <a:gd name="connsiteY4" fmla="*/ 4293712 h 4293712"/>
              <a:gd name="connsiteX0" fmla="*/ 0 w 2935088"/>
              <a:gd name="connsiteY0" fmla="*/ 4293712 h 4293712"/>
              <a:gd name="connsiteX1" fmla="*/ 881566 w 2935088"/>
              <a:gd name="connsiteY1" fmla="*/ 1659006 h 4293712"/>
              <a:gd name="connsiteX2" fmla="*/ 1582211 w 2935088"/>
              <a:gd name="connsiteY2" fmla="*/ 0 h 4293712"/>
              <a:gd name="connsiteX3" fmla="*/ 2935088 w 2935088"/>
              <a:gd name="connsiteY3" fmla="*/ 4293712 h 4293712"/>
              <a:gd name="connsiteX4" fmla="*/ 0 w 2935088"/>
              <a:gd name="connsiteY4" fmla="*/ 4293712 h 4293712"/>
              <a:gd name="connsiteX0" fmla="*/ 0 w 2935088"/>
              <a:gd name="connsiteY0" fmla="*/ 4293712 h 4293712"/>
              <a:gd name="connsiteX1" fmla="*/ 799480 w 2935088"/>
              <a:gd name="connsiteY1" fmla="*/ 2106901 h 4293712"/>
              <a:gd name="connsiteX2" fmla="*/ 1582211 w 2935088"/>
              <a:gd name="connsiteY2" fmla="*/ 0 h 4293712"/>
              <a:gd name="connsiteX3" fmla="*/ 2935088 w 2935088"/>
              <a:gd name="connsiteY3" fmla="*/ 4293712 h 4293712"/>
              <a:gd name="connsiteX4" fmla="*/ 0 w 2935088"/>
              <a:gd name="connsiteY4" fmla="*/ 4293712 h 4293712"/>
              <a:gd name="connsiteX0" fmla="*/ 0 w 3890437"/>
              <a:gd name="connsiteY0" fmla="*/ 4171560 h 4293712"/>
              <a:gd name="connsiteX1" fmla="*/ 1754829 w 3890437"/>
              <a:gd name="connsiteY1" fmla="*/ 2106901 h 4293712"/>
              <a:gd name="connsiteX2" fmla="*/ 2537560 w 3890437"/>
              <a:gd name="connsiteY2" fmla="*/ 0 h 4293712"/>
              <a:gd name="connsiteX3" fmla="*/ 3890437 w 3890437"/>
              <a:gd name="connsiteY3" fmla="*/ 4293712 h 4293712"/>
              <a:gd name="connsiteX4" fmla="*/ 0 w 3890437"/>
              <a:gd name="connsiteY4" fmla="*/ 4171560 h 4293712"/>
              <a:gd name="connsiteX0" fmla="*/ 0 w 3890437"/>
              <a:gd name="connsiteY0" fmla="*/ 4171560 h 4293712"/>
              <a:gd name="connsiteX1" fmla="*/ 1834442 w 3890437"/>
              <a:gd name="connsiteY1" fmla="*/ 1129675 h 4293712"/>
              <a:gd name="connsiteX2" fmla="*/ 2537560 w 3890437"/>
              <a:gd name="connsiteY2" fmla="*/ 0 h 4293712"/>
              <a:gd name="connsiteX3" fmla="*/ 3890437 w 3890437"/>
              <a:gd name="connsiteY3" fmla="*/ 4293712 h 4293712"/>
              <a:gd name="connsiteX4" fmla="*/ 0 w 3890437"/>
              <a:gd name="connsiteY4" fmla="*/ 4171560 h 4293712"/>
              <a:gd name="connsiteX0" fmla="*/ 0 w 5232475"/>
              <a:gd name="connsiteY0" fmla="*/ 4171560 h 4212278"/>
              <a:gd name="connsiteX1" fmla="*/ 1834442 w 5232475"/>
              <a:gd name="connsiteY1" fmla="*/ 1129675 h 4212278"/>
              <a:gd name="connsiteX2" fmla="*/ 2537560 w 5232475"/>
              <a:gd name="connsiteY2" fmla="*/ 0 h 4212278"/>
              <a:gd name="connsiteX3" fmla="*/ 5232475 w 5232475"/>
              <a:gd name="connsiteY3" fmla="*/ 4212278 h 4212278"/>
              <a:gd name="connsiteX4" fmla="*/ 0 w 5232475"/>
              <a:gd name="connsiteY4" fmla="*/ 4171560 h 4212278"/>
              <a:gd name="connsiteX0" fmla="*/ 0 w 5232475"/>
              <a:gd name="connsiteY0" fmla="*/ 3479358 h 3520076"/>
              <a:gd name="connsiteX1" fmla="*/ 1834442 w 5232475"/>
              <a:gd name="connsiteY1" fmla="*/ 437473 h 3520076"/>
              <a:gd name="connsiteX2" fmla="*/ 1798302 w 5232475"/>
              <a:gd name="connsiteY2" fmla="*/ 0 h 3520076"/>
              <a:gd name="connsiteX3" fmla="*/ 5232475 w 5232475"/>
              <a:gd name="connsiteY3" fmla="*/ 3520076 h 3520076"/>
              <a:gd name="connsiteX4" fmla="*/ 0 w 5232475"/>
              <a:gd name="connsiteY4" fmla="*/ 3479358 h 3520076"/>
              <a:gd name="connsiteX0" fmla="*/ 0 w 5232475"/>
              <a:gd name="connsiteY0" fmla="*/ 3479358 h 3520076"/>
              <a:gd name="connsiteX1" fmla="*/ 1800323 w 5232475"/>
              <a:gd name="connsiteY1" fmla="*/ 30294 h 3520076"/>
              <a:gd name="connsiteX2" fmla="*/ 1798302 w 5232475"/>
              <a:gd name="connsiteY2" fmla="*/ 0 h 3520076"/>
              <a:gd name="connsiteX3" fmla="*/ 5232475 w 5232475"/>
              <a:gd name="connsiteY3" fmla="*/ 3520076 h 3520076"/>
              <a:gd name="connsiteX4" fmla="*/ 0 w 5232475"/>
              <a:gd name="connsiteY4" fmla="*/ 3479358 h 3520076"/>
              <a:gd name="connsiteX0" fmla="*/ 0 w 3583360"/>
              <a:gd name="connsiteY0" fmla="*/ 3479358 h 3520076"/>
              <a:gd name="connsiteX1" fmla="*/ 1800323 w 3583360"/>
              <a:gd name="connsiteY1" fmla="*/ 30294 h 3520076"/>
              <a:gd name="connsiteX2" fmla="*/ 1798302 w 3583360"/>
              <a:gd name="connsiteY2" fmla="*/ 0 h 3520076"/>
              <a:gd name="connsiteX3" fmla="*/ 3583360 w 3583360"/>
              <a:gd name="connsiteY3" fmla="*/ 3520076 h 3520076"/>
              <a:gd name="connsiteX4" fmla="*/ 0 w 3583360"/>
              <a:gd name="connsiteY4" fmla="*/ 3479358 h 352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3360" h="3520076">
                <a:moveTo>
                  <a:pt x="0" y="3479358"/>
                </a:moveTo>
                <a:lnTo>
                  <a:pt x="1800323" y="30294"/>
                </a:lnTo>
                <a:lnTo>
                  <a:pt x="1798302" y="0"/>
                </a:lnTo>
                <a:lnTo>
                  <a:pt x="3583360" y="3520076"/>
                </a:lnTo>
                <a:lnTo>
                  <a:pt x="0" y="3479358"/>
                </a:lnTo>
                <a:close/>
              </a:path>
            </a:pathLst>
          </a:custGeom>
          <a:gradFill>
            <a:gsLst>
              <a:gs pos="0">
                <a:schemeClr val="tx1">
                  <a:alpha val="0"/>
                </a:schemeClr>
              </a:gs>
              <a:gs pos="100000">
                <a:srgbClr val="FF0000"/>
              </a:gs>
              <a:gs pos="9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2048" y="3028072"/>
            <a:ext cx="4193845" cy="3149360"/>
          </a:xfrm>
          <a:prstGeom prst="rect">
            <a:avLst/>
          </a:prstGeom>
          <a:ln w="38100">
            <a:solidFill>
              <a:srgbClr val="C00000"/>
            </a:solidFill>
          </a:ln>
        </p:spPr>
      </p:pic>
      <p:pic>
        <p:nvPicPr>
          <p:cNvPr id="2" name="Immagine 1">
            <a:extLst>
              <a:ext uri="{FF2B5EF4-FFF2-40B4-BE49-F238E27FC236}">
                <a16:creationId xmlns:a16="http://schemas.microsoft.com/office/drawing/2014/main" id="{A781D2F7-BB28-9E5B-3E95-C3D6F474A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
        <p:nvSpPr>
          <p:cNvPr id="3" name="Rectangle 2">
            <a:extLst>
              <a:ext uri="{FF2B5EF4-FFF2-40B4-BE49-F238E27FC236}">
                <a16:creationId xmlns:a16="http://schemas.microsoft.com/office/drawing/2014/main" id="{6D56C3AC-F5A5-FAC2-17CC-EB2718E8CBAA}"/>
              </a:ext>
            </a:extLst>
          </p:cNvPr>
          <p:cNvSpPr>
            <a:spLocks noChangeArrowheads="1"/>
          </p:cNvSpPr>
          <p:nvPr/>
        </p:nvSpPr>
        <p:spPr bwMode="auto">
          <a:xfrm>
            <a:off x="375679" y="0"/>
            <a:ext cx="5567921" cy="564129"/>
          </a:xfrm>
          <a:prstGeom prst="rect">
            <a:avLst/>
          </a:prstGeom>
          <a:noFill/>
          <a:ln w="9525">
            <a:noFill/>
            <a:miter lim="800000"/>
            <a:headEnd/>
            <a:tailEnd/>
          </a:ln>
        </p:spPr>
        <p:txBody>
          <a:bodyPr anchor="ctr"/>
          <a:lstStyle/>
          <a:p>
            <a:r>
              <a:rPr lang="it-IT" sz="3200" dirty="0">
                <a:solidFill>
                  <a:schemeClr val="bg1"/>
                </a:solidFill>
              </a:rPr>
              <a:t>I Laboratori Nazionali del Sud</a:t>
            </a:r>
            <a:endParaRPr lang="it-IT" dirty="0"/>
          </a:p>
        </p:txBody>
      </p:sp>
    </p:spTree>
    <p:extLst>
      <p:ext uri="{BB962C8B-B14F-4D97-AF65-F5344CB8AC3E}">
        <p14:creationId xmlns:p14="http://schemas.microsoft.com/office/powerpoint/2010/main" val="33448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omputer.png"/>
          <p:cNvPicPr>
            <a:picLocks noChangeAspect="1"/>
          </p:cNvPicPr>
          <p:nvPr/>
        </p:nvPicPr>
        <p:blipFill>
          <a:blip r:embed="rId3" cstate="print"/>
          <a:stretch>
            <a:fillRect/>
          </a:stretch>
        </p:blipFill>
        <p:spPr>
          <a:xfrm>
            <a:off x="4301161" y="3330189"/>
            <a:ext cx="2011652" cy="2262951"/>
          </a:xfrm>
          <a:prstGeom prst="rect">
            <a:avLst/>
          </a:prstGeom>
        </p:spPr>
      </p:pic>
      <p:sp>
        <p:nvSpPr>
          <p:cNvPr id="3" name="Rettangolo 2"/>
          <p:cNvSpPr/>
          <p:nvPr/>
        </p:nvSpPr>
        <p:spPr>
          <a:xfrm>
            <a:off x="5066472" y="1565802"/>
            <a:ext cx="987538" cy="896412"/>
          </a:xfrm>
          <a:prstGeom prst="rect">
            <a:avLst/>
          </a:prstGeom>
          <a:solidFill>
            <a:schemeClr val="bg2">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cxnSp>
        <p:nvCxnSpPr>
          <p:cNvPr id="4" name="Connettore 1 3"/>
          <p:cNvCxnSpPr/>
          <p:nvPr/>
        </p:nvCxnSpPr>
        <p:spPr>
          <a:xfrm>
            <a:off x="5537827" y="1270052"/>
            <a:ext cx="1097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6635092" y="1270052"/>
            <a:ext cx="0" cy="1439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5537949" y="2710112"/>
            <a:ext cx="1097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5537949" y="1270052"/>
            <a:ext cx="0" cy="2879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5537949" y="2458348"/>
            <a:ext cx="0" cy="25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5080634" y="1543415"/>
            <a:ext cx="9692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5080634" y="2489376"/>
            <a:ext cx="9692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e 10"/>
          <p:cNvSpPr/>
          <p:nvPr/>
        </p:nvSpPr>
        <p:spPr>
          <a:xfrm>
            <a:off x="6506414" y="1825504"/>
            <a:ext cx="255600" cy="25712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2" name="Parentesi graffa aperta 11"/>
          <p:cNvSpPr/>
          <p:nvPr/>
        </p:nvSpPr>
        <p:spPr>
          <a:xfrm>
            <a:off x="4897878" y="1578636"/>
            <a:ext cx="128014" cy="82289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3" name="CasellaDiTesto 12"/>
          <p:cNvSpPr txBox="1"/>
          <p:nvPr/>
        </p:nvSpPr>
        <p:spPr>
          <a:xfrm>
            <a:off x="4262358" y="1742134"/>
            <a:ext cx="718082" cy="461665"/>
          </a:xfrm>
          <a:prstGeom prst="rect">
            <a:avLst/>
          </a:prstGeom>
          <a:noFill/>
        </p:spPr>
        <p:txBody>
          <a:bodyPr wrap="none" rtlCol="0">
            <a:spAutoFit/>
          </a:bodyPr>
          <a:lstStyle/>
          <a:p>
            <a:pPr algn="ctr"/>
            <a:r>
              <a:rPr lang="it-IT" sz="1200" b="1" dirty="0">
                <a:solidFill>
                  <a:srgbClr val="000066"/>
                </a:solidFill>
                <a:ea typeface="Tahoma" panose="020B0604030504040204" pitchFamily="34" charset="0"/>
                <a:cs typeface="Calibri" panose="020F0502020204030204" pitchFamily="34" charset="0"/>
              </a:rPr>
              <a:t>Campo </a:t>
            </a:r>
          </a:p>
          <a:p>
            <a:pPr algn="ctr"/>
            <a:r>
              <a:rPr lang="it-IT" sz="1200" b="1" dirty="0">
                <a:solidFill>
                  <a:srgbClr val="000066"/>
                </a:solidFill>
                <a:ea typeface="Tahoma" panose="020B0604030504040204" pitchFamily="34" charset="0"/>
                <a:cs typeface="Calibri" panose="020F0502020204030204" pitchFamily="34" charset="0"/>
              </a:rPr>
              <a:t>Elettrico</a:t>
            </a:r>
          </a:p>
        </p:txBody>
      </p:sp>
      <p:sp>
        <p:nvSpPr>
          <p:cNvPr id="14" name="CasellaDiTesto 13"/>
          <p:cNvSpPr txBox="1"/>
          <p:nvPr/>
        </p:nvSpPr>
        <p:spPr>
          <a:xfrm>
            <a:off x="5578683" y="1218333"/>
            <a:ext cx="678391" cy="307777"/>
          </a:xfrm>
          <a:prstGeom prst="rect">
            <a:avLst/>
          </a:prstGeom>
          <a:noFill/>
        </p:spPr>
        <p:txBody>
          <a:bodyPr wrap="none" rtlCol="0">
            <a:spAutoFit/>
          </a:bodyPr>
          <a:lstStyle/>
          <a:p>
            <a:r>
              <a:rPr lang="it-IT" sz="1400" b="1" dirty="0">
                <a:solidFill>
                  <a:srgbClr val="000066"/>
                </a:solidFill>
                <a:ea typeface="Tahoma" panose="020B0604030504040204" pitchFamily="34" charset="0"/>
                <a:cs typeface="Calibri" panose="020F0502020204030204" pitchFamily="34" charset="0"/>
              </a:rPr>
              <a:t>Anodo</a:t>
            </a:r>
          </a:p>
        </p:txBody>
      </p:sp>
      <p:sp>
        <p:nvSpPr>
          <p:cNvPr id="15" name="CasellaDiTesto 14"/>
          <p:cNvSpPr txBox="1"/>
          <p:nvPr/>
        </p:nvSpPr>
        <p:spPr>
          <a:xfrm>
            <a:off x="5574525" y="2454286"/>
            <a:ext cx="708656" cy="307777"/>
          </a:xfrm>
          <a:prstGeom prst="rect">
            <a:avLst/>
          </a:prstGeom>
          <a:noFill/>
        </p:spPr>
        <p:txBody>
          <a:bodyPr wrap="none" rtlCol="0">
            <a:spAutoFit/>
          </a:bodyPr>
          <a:lstStyle/>
          <a:p>
            <a:r>
              <a:rPr lang="it-IT" sz="1400" b="1" dirty="0">
                <a:solidFill>
                  <a:srgbClr val="000066"/>
                </a:solidFill>
                <a:ea typeface="Tahoma" panose="020B0604030504040204" pitchFamily="34" charset="0"/>
                <a:cs typeface="Calibri" panose="020F0502020204030204" pitchFamily="34" charset="0"/>
              </a:rPr>
              <a:t>Catodo</a:t>
            </a:r>
          </a:p>
        </p:txBody>
      </p:sp>
      <p:cxnSp>
        <p:nvCxnSpPr>
          <p:cNvPr id="16" name="Connettore 2 15"/>
          <p:cNvCxnSpPr/>
          <p:nvPr/>
        </p:nvCxnSpPr>
        <p:spPr>
          <a:xfrm flipV="1">
            <a:off x="4550411" y="1831427"/>
            <a:ext cx="1389869" cy="493735"/>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grpSp>
        <p:nvGrpSpPr>
          <p:cNvPr id="17" name="Gruppo 16"/>
          <p:cNvGrpSpPr/>
          <p:nvPr/>
        </p:nvGrpSpPr>
        <p:grpSpPr>
          <a:xfrm>
            <a:off x="5053344" y="1691693"/>
            <a:ext cx="237564" cy="246221"/>
            <a:chOff x="4320855" y="2390691"/>
            <a:chExt cx="237564" cy="246221"/>
          </a:xfrm>
        </p:grpSpPr>
        <p:sp>
          <p:nvSpPr>
            <p:cNvPr id="18" name="Ovale 17"/>
            <p:cNvSpPr/>
            <p:nvPr/>
          </p:nvSpPr>
          <p:spPr>
            <a:xfrm>
              <a:off x="4401714" y="2565560"/>
              <a:ext cx="36575" cy="41145"/>
            </a:xfrm>
            <a:prstGeom prst="ellipse">
              <a:avLst/>
            </a:prstGeom>
            <a:solidFill>
              <a:srgbClr val="FFFF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19" name="CasellaDiTesto 18"/>
            <p:cNvSpPr txBox="1"/>
            <p:nvPr/>
          </p:nvSpPr>
          <p:spPr>
            <a:xfrm>
              <a:off x="4320855" y="2390691"/>
              <a:ext cx="237564" cy="246221"/>
            </a:xfrm>
            <a:prstGeom prst="rect">
              <a:avLst/>
            </a:prstGeom>
            <a:noFill/>
          </p:spPr>
          <p:txBody>
            <a:bodyPr wrap="non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grpSp>
      <p:sp>
        <p:nvSpPr>
          <p:cNvPr id="20" name="Freccia in su 19"/>
          <p:cNvSpPr/>
          <p:nvPr/>
        </p:nvSpPr>
        <p:spPr>
          <a:xfrm flipH="1">
            <a:off x="5136815" y="1936495"/>
            <a:ext cx="27429" cy="123420"/>
          </a:xfrm>
          <a:prstGeom prst="up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21" name="Ovale 20"/>
          <p:cNvSpPr/>
          <p:nvPr/>
        </p:nvSpPr>
        <p:spPr>
          <a:xfrm>
            <a:off x="5138834" y="2325097"/>
            <a:ext cx="36575" cy="41145"/>
          </a:xfrm>
          <a:prstGeom prst="ellipse">
            <a:avLst/>
          </a:prstGeom>
          <a:solidFill>
            <a:srgbClr val="0020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22" name="Freccia in su 21"/>
          <p:cNvSpPr/>
          <p:nvPr/>
        </p:nvSpPr>
        <p:spPr>
          <a:xfrm rot="10800000" flipH="1">
            <a:off x="5139904" y="2169747"/>
            <a:ext cx="27429" cy="123420"/>
          </a:xfrm>
          <a:prstGeom prst="upArrow">
            <a:avLst/>
          </a:prstGeom>
          <a:solidFill>
            <a:srgbClr val="00206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23" name="Freccia in su 22"/>
          <p:cNvSpPr/>
          <p:nvPr/>
        </p:nvSpPr>
        <p:spPr>
          <a:xfrm flipH="1">
            <a:off x="5248561" y="1895351"/>
            <a:ext cx="27429" cy="123420"/>
          </a:xfrm>
          <a:prstGeom prst="up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24" name="Freccia in su 23"/>
          <p:cNvSpPr/>
          <p:nvPr/>
        </p:nvSpPr>
        <p:spPr>
          <a:xfrm flipH="1">
            <a:off x="5358287" y="1863435"/>
            <a:ext cx="27429" cy="123420"/>
          </a:xfrm>
          <a:prstGeom prst="up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25" name="Freccia in su 24"/>
          <p:cNvSpPr/>
          <p:nvPr/>
        </p:nvSpPr>
        <p:spPr>
          <a:xfrm flipH="1">
            <a:off x="5478171" y="1819936"/>
            <a:ext cx="27429" cy="123420"/>
          </a:xfrm>
          <a:prstGeom prst="up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26" name="Freccia in su 25"/>
          <p:cNvSpPr/>
          <p:nvPr/>
        </p:nvSpPr>
        <p:spPr>
          <a:xfrm flipH="1">
            <a:off x="5589917" y="1778792"/>
            <a:ext cx="27429" cy="123420"/>
          </a:xfrm>
          <a:prstGeom prst="up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27" name="Freccia in su 26"/>
          <p:cNvSpPr/>
          <p:nvPr/>
        </p:nvSpPr>
        <p:spPr>
          <a:xfrm flipH="1">
            <a:off x="5699643" y="1746875"/>
            <a:ext cx="27429" cy="123420"/>
          </a:xfrm>
          <a:prstGeom prst="up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28" name="Ovale 27"/>
          <p:cNvSpPr/>
          <p:nvPr/>
        </p:nvSpPr>
        <p:spPr>
          <a:xfrm>
            <a:off x="5248561" y="2274867"/>
            <a:ext cx="36575" cy="41145"/>
          </a:xfrm>
          <a:prstGeom prst="ellipse">
            <a:avLst/>
          </a:prstGeom>
          <a:solidFill>
            <a:srgbClr val="0020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29" name="Freccia in su 28"/>
          <p:cNvSpPr/>
          <p:nvPr/>
        </p:nvSpPr>
        <p:spPr>
          <a:xfrm rot="10800000" flipH="1">
            <a:off x="5249630" y="2119516"/>
            <a:ext cx="27429" cy="123420"/>
          </a:xfrm>
          <a:prstGeom prst="upArrow">
            <a:avLst/>
          </a:prstGeom>
          <a:solidFill>
            <a:srgbClr val="00206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30" name="Ovale 29"/>
          <p:cNvSpPr/>
          <p:nvPr/>
        </p:nvSpPr>
        <p:spPr>
          <a:xfrm>
            <a:off x="5358287" y="2238227"/>
            <a:ext cx="36575" cy="41145"/>
          </a:xfrm>
          <a:prstGeom prst="ellipse">
            <a:avLst/>
          </a:prstGeom>
          <a:solidFill>
            <a:srgbClr val="0020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31" name="CasellaDiTesto 30"/>
          <p:cNvSpPr txBox="1"/>
          <p:nvPr/>
        </p:nvSpPr>
        <p:spPr>
          <a:xfrm>
            <a:off x="5111100" y="2274420"/>
            <a:ext cx="76211" cy="246221"/>
          </a:xfrm>
          <a:prstGeom prst="rect">
            <a:avLst/>
          </a:prstGeom>
          <a:noFill/>
        </p:spPr>
        <p:txBody>
          <a:bodyPr wrap="squar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sp>
        <p:nvSpPr>
          <p:cNvPr id="32" name="Freccia in su 31"/>
          <p:cNvSpPr/>
          <p:nvPr/>
        </p:nvSpPr>
        <p:spPr>
          <a:xfrm rot="10800000" flipH="1">
            <a:off x="5359357" y="2082876"/>
            <a:ext cx="27429" cy="123420"/>
          </a:xfrm>
          <a:prstGeom prst="upArrow">
            <a:avLst/>
          </a:prstGeom>
          <a:solidFill>
            <a:srgbClr val="00206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33" name="Ovale 32"/>
          <p:cNvSpPr/>
          <p:nvPr/>
        </p:nvSpPr>
        <p:spPr>
          <a:xfrm>
            <a:off x="5480026" y="2201664"/>
            <a:ext cx="36575" cy="41145"/>
          </a:xfrm>
          <a:prstGeom prst="ellipse">
            <a:avLst/>
          </a:prstGeom>
          <a:solidFill>
            <a:srgbClr val="0020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34" name="CasellaDiTesto 33"/>
          <p:cNvSpPr txBox="1"/>
          <p:nvPr/>
        </p:nvSpPr>
        <p:spPr>
          <a:xfrm>
            <a:off x="5222166" y="2223803"/>
            <a:ext cx="76211" cy="246221"/>
          </a:xfrm>
          <a:prstGeom prst="rect">
            <a:avLst/>
          </a:prstGeom>
          <a:noFill/>
        </p:spPr>
        <p:txBody>
          <a:bodyPr wrap="squar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sp>
        <p:nvSpPr>
          <p:cNvPr id="35" name="Freccia in su 34"/>
          <p:cNvSpPr/>
          <p:nvPr/>
        </p:nvSpPr>
        <p:spPr>
          <a:xfrm rot="10800000" flipH="1">
            <a:off x="5481095" y="2046313"/>
            <a:ext cx="27429" cy="123420"/>
          </a:xfrm>
          <a:prstGeom prst="upArrow">
            <a:avLst/>
          </a:prstGeom>
          <a:solidFill>
            <a:srgbClr val="00206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36" name="Ovale 35"/>
          <p:cNvSpPr/>
          <p:nvPr/>
        </p:nvSpPr>
        <p:spPr>
          <a:xfrm>
            <a:off x="5589752" y="2151433"/>
            <a:ext cx="36575" cy="41145"/>
          </a:xfrm>
          <a:prstGeom prst="ellipse">
            <a:avLst/>
          </a:prstGeom>
          <a:solidFill>
            <a:srgbClr val="0020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37" name="CasellaDiTesto 36"/>
          <p:cNvSpPr txBox="1"/>
          <p:nvPr/>
        </p:nvSpPr>
        <p:spPr>
          <a:xfrm>
            <a:off x="5349335" y="2183236"/>
            <a:ext cx="56489" cy="246221"/>
          </a:xfrm>
          <a:prstGeom prst="rect">
            <a:avLst/>
          </a:prstGeom>
          <a:noFill/>
        </p:spPr>
        <p:txBody>
          <a:bodyPr wrap="squar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sp>
        <p:nvSpPr>
          <p:cNvPr id="38" name="Freccia in su 37"/>
          <p:cNvSpPr/>
          <p:nvPr/>
        </p:nvSpPr>
        <p:spPr>
          <a:xfrm rot="10800000" flipH="1">
            <a:off x="5590822" y="1996083"/>
            <a:ext cx="27429" cy="123420"/>
          </a:xfrm>
          <a:prstGeom prst="upArrow">
            <a:avLst/>
          </a:prstGeom>
          <a:solidFill>
            <a:srgbClr val="00206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39" name="Ovale 38"/>
          <p:cNvSpPr/>
          <p:nvPr/>
        </p:nvSpPr>
        <p:spPr>
          <a:xfrm>
            <a:off x="5699479" y="2114793"/>
            <a:ext cx="36575" cy="41145"/>
          </a:xfrm>
          <a:prstGeom prst="ellipse">
            <a:avLst/>
          </a:prstGeom>
          <a:solidFill>
            <a:srgbClr val="0020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40" name="CasellaDiTesto 39"/>
          <p:cNvSpPr txBox="1"/>
          <p:nvPr/>
        </p:nvSpPr>
        <p:spPr>
          <a:xfrm>
            <a:off x="5461662" y="2139458"/>
            <a:ext cx="76211" cy="246221"/>
          </a:xfrm>
          <a:prstGeom prst="rect">
            <a:avLst/>
          </a:prstGeom>
          <a:noFill/>
        </p:spPr>
        <p:txBody>
          <a:bodyPr wrap="squar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sp>
        <p:nvSpPr>
          <p:cNvPr id="41" name="Freccia in su 40"/>
          <p:cNvSpPr/>
          <p:nvPr/>
        </p:nvSpPr>
        <p:spPr>
          <a:xfrm rot="10800000" flipH="1">
            <a:off x="5700548" y="1959442"/>
            <a:ext cx="27429" cy="123420"/>
          </a:xfrm>
          <a:prstGeom prst="upArrow">
            <a:avLst/>
          </a:prstGeom>
          <a:solidFill>
            <a:srgbClr val="00206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42" name="Ovale 41"/>
          <p:cNvSpPr/>
          <p:nvPr/>
        </p:nvSpPr>
        <p:spPr>
          <a:xfrm>
            <a:off x="5809205" y="2078230"/>
            <a:ext cx="36575" cy="41145"/>
          </a:xfrm>
          <a:prstGeom prst="ellipse">
            <a:avLst/>
          </a:prstGeom>
          <a:solidFill>
            <a:srgbClr val="0020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43" name="CasellaDiTesto 42"/>
          <p:cNvSpPr txBox="1"/>
          <p:nvPr/>
        </p:nvSpPr>
        <p:spPr>
          <a:xfrm>
            <a:off x="5570210" y="2090085"/>
            <a:ext cx="76211" cy="246221"/>
          </a:xfrm>
          <a:prstGeom prst="rect">
            <a:avLst/>
          </a:prstGeom>
          <a:noFill/>
        </p:spPr>
        <p:txBody>
          <a:bodyPr wrap="squar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sp>
        <p:nvSpPr>
          <p:cNvPr id="44" name="Freccia in su 43"/>
          <p:cNvSpPr/>
          <p:nvPr/>
        </p:nvSpPr>
        <p:spPr>
          <a:xfrm rot="10800000" flipH="1">
            <a:off x="5810275" y="1922880"/>
            <a:ext cx="27429" cy="123420"/>
          </a:xfrm>
          <a:prstGeom prst="upArrow">
            <a:avLst/>
          </a:prstGeom>
          <a:solidFill>
            <a:srgbClr val="00206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45" name="Freccia in su 44"/>
          <p:cNvSpPr/>
          <p:nvPr/>
        </p:nvSpPr>
        <p:spPr>
          <a:xfrm flipH="1">
            <a:off x="5793978" y="1707865"/>
            <a:ext cx="27429" cy="123420"/>
          </a:xfrm>
          <a:prstGeom prst="up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46" name="CasellaDiTesto 45"/>
          <p:cNvSpPr txBox="1"/>
          <p:nvPr/>
        </p:nvSpPr>
        <p:spPr>
          <a:xfrm>
            <a:off x="4154459" y="2463244"/>
            <a:ext cx="1052713" cy="461665"/>
          </a:xfrm>
          <a:prstGeom prst="rect">
            <a:avLst/>
          </a:prstGeom>
          <a:noFill/>
        </p:spPr>
        <p:txBody>
          <a:bodyPr wrap="square" rtlCol="0">
            <a:spAutoFit/>
          </a:bodyPr>
          <a:lstStyle/>
          <a:p>
            <a:r>
              <a:rPr lang="it-IT" sz="1200" b="1" dirty="0">
                <a:solidFill>
                  <a:srgbClr val="000066"/>
                </a:solidFill>
                <a:ea typeface="Tahoma" panose="020B0604030504040204" pitchFamily="34" charset="0"/>
                <a:cs typeface="Calibri" panose="020F0502020204030204" pitchFamily="34" charset="0"/>
              </a:rPr>
              <a:t>Particella incidente</a:t>
            </a:r>
          </a:p>
        </p:txBody>
      </p:sp>
      <p:sp>
        <p:nvSpPr>
          <p:cNvPr id="47" name="Ovale 46"/>
          <p:cNvSpPr/>
          <p:nvPr/>
        </p:nvSpPr>
        <p:spPr>
          <a:xfrm>
            <a:off x="4474654" y="2304590"/>
            <a:ext cx="57469" cy="6171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48" name="CasellaDiTesto 47"/>
          <p:cNvSpPr txBox="1"/>
          <p:nvPr/>
        </p:nvSpPr>
        <p:spPr>
          <a:xfrm>
            <a:off x="5319639" y="2750246"/>
            <a:ext cx="1353002" cy="492443"/>
          </a:xfrm>
          <a:prstGeom prst="rect">
            <a:avLst/>
          </a:prstGeom>
          <a:noFill/>
        </p:spPr>
        <p:txBody>
          <a:bodyPr wrap="square" rtlCol="0">
            <a:spAutoFit/>
          </a:bodyPr>
          <a:lstStyle/>
          <a:p>
            <a:r>
              <a:rPr lang="it-IT" sz="13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elettroni</a:t>
            </a:r>
            <a:endParaRPr lang="it-IT" sz="1300" b="1" dirty="0">
              <a:solidFill>
                <a:srgbClr val="FF66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it-IT" sz="1300" b="1" dirty="0">
                <a:solidFill>
                  <a:srgbClr val="00206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ioni positivi</a:t>
            </a:r>
          </a:p>
        </p:txBody>
      </p:sp>
      <p:sp>
        <p:nvSpPr>
          <p:cNvPr id="49" name="Ovale 48"/>
          <p:cNvSpPr/>
          <p:nvPr/>
        </p:nvSpPr>
        <p:spPr>
          <a:xfrm>
            <a:off x="5135619" y="2895263"/>
            <a:ext cx="57469" cy="61717"/>
          </a:xfrm>
          <a:prstGeom prst="ellipse">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50" name="CasellaDiTesto 49"/>
          <p:cNvSpPr txBox="1"/>
          <p:nvPr/>
        </p:nvSpPr>
        <p:spPr>
          <a:xfrm>
            <a:off x="5174801" y="2730685"/>
            <a:ext cx="260008" cy="307777"/>
          </a:xfrm>
          <a:prstGeom prst="rect">
            <a:avLst/>
          </a:prstGeom>
          <a:noFill/>
        </p:spPr>
        <p:txBody>
          <a:bodyPr wrap="none" rtlCol="0">
            <a:spAutoFit/>
          </a:bodyPr>
          <a:lstStyle/>
          <a:p>
            <a:r>
              <a:rPr lang="it-IT" sz="1400" dirty="0">
                <a:latin typeface="Tahoma" panose="020B0604030504040204" pitchFamily="34" charset="0"/>
                <a:ea typeface="Tahoma" panose="020B0604030504040204" pitchFamily="34" charset="0"/>
                <a:cs typeface="Tahoma" panose="020B0604030504040204" pitchFamily="34" charset="0"/>
              </a:rPr>
              <a:t>-</a:t>
            </a:r>
          </a:p>
        </p:txBody>
      </p:sp>
      <p:sp>
        <p:nvSpPr>
          <p:cNvPr id="51" name="Ovale 50"/>
          <p:cNvSpPr/>
          <p:nvPr/>
        </p:nvSpPr>
        <p:spPr>
          <a:xfrm>
            <a:off x="5138225" y="3138397"/>
            <a:ext cx="57469" cy="61717"/>
          </a:xfrm>
          <a:prstGeom prst="ellipse">
            <a:avLst/>
          </a:prstGeom>
          <a:solidFill>
            <a:srgbClr val="00206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52" name="CasellaDiTesto 51"/>
          <p:cNvSpPr txBox="1"/>
          <p:nvPr/>
        </p:nvSpPr>
        <p:spPr>
          <a:xfrm>
            <a:off x="5172897" y="2998125"/>
            <a:ext cx="314510" cy="307777"/>
          </a:xfrm>
          <a:prstGeom prst="rect">
            <a:avLst/>
          </a:prstGeom>
          <a:noFill/>
        </p:spPr>
        <p:txBody>
          <a:bodyPr wrap="none" rtlCol="0">
            <a:spAutoFit/>
          </a:bodyPr>
          <a:lstStyle/>
          <a:p>
            <a:r>
              <a:rPr lang="it-IT" sz="1400" dirty="0">
                <a:latin typeface="Tahoma" panose="020B0604030504040204" pitchFamily="34" charset="0"/>
                <a:ea typeface="Tahoma" panose="020B0604030504040204" pitchFamily="34" charset="0"/>
                <a:cs typeface="Tahoma" panose="020B0604030504040204" pitchFamily="34" charset="0"/>
              </a:rPr>
              <a:t>+</a:t>
            </a:r>
          </a:p>
        </p:txBody>
      </p:sp>
      <p:sp>
        <p:nvSpPr>
          <p:cNvPr id="53" name="Freccia a destra 52"/>
          <p:cNvSpPr/>
          <p:nvPr/>
        </p:nvSpPr>
        <p:spPr>
          <a:xfrm>
            <a:off x="6858948" y="1824343"/>
            <a:ext cx="786373" cy="308584"/>
          </a:xfrm>
          <a:prstGeom prst="rightArrow">
            <a:avLst/>
          </a:prstGeom>
          <a:solidFill>
            <a:srgbClr val="162C5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54" name="CasellaDiTesto 53"/>
          <p:cNvSpPr txBox="1"/>
          <p:nvPr/>
        </p:nvSpPr>
        <p:spPr>
          <a:xfrm>
            <a:off x="8064733" y="1526110"/>
            <a:ext cx="3214724" cy="584775"/>
          </a:xfrm>
          <a:prstGeom prst="rect">
            <a:avLst/>
          </a:prstGeom>
          <a:noFill/>
        </p:spPr>
        <p:txBody>
          <a:bodyPr wrap="square" rtlCol="0">
            <a:spAutoFit/>
          </a:bodyPr>
          <a:lstStyle/>
          <a:p>
            <a:pPr algn="ctr"/>
            <a:r>
              <a:rPr lang="it-IT" sz="1600" b="1" dirty="0">
                <a:solidFill>
                  <a:srgbClr val="000066"/>
                </a:solidFill>
                <a:ea typeface="Tahoma" panose="020B0604030504040204" pitchFamily="34" charset="0"/>
                <a:cs typeface="Calibri" panose="020F0502020204030204" pitchFamily="34" charset="0"/>
              </a:rPr>
              <a:t>Impulso elettrico</a:t>
            </a:r>
          </a:p>
          <a:p>
            <a:pPr algn="ctr"/>
            <a:r>
              <a:rPr lang="it-IT" sz="1600" b="1" dirty="0">
                <a:solidFill>
                  <a:srgbClr val="000066"/>
                </a:solidFill>
                <a:ea typeface="Tahoma" panose="020B0604030504040204" pitchFamily="34" charset="0"/>
                <a:cs typeface="Calibri" panose="020F0502020204030204" pitchFamily="34" charset="0"/>
              </a:rPr>
              <a:t>Altezza diversa </a:t>
            </a:r>
            <a:r>
              <a:rPr lang="it-IT" sz="1600" b="1" dirty="0">
                <a:solidFill>
                  <a:srgbClr val="000066"/>
                </a:solidFill>
                <a:ea typeface="Tahoma" panose="020B0604030504040204" pitchFamily="34" charset="0"/>
                <a:cs typeface="Calibri" panose="020F0502020204030204" pitchFamily="34" charset="0"/>
                <a:sym typeface="Wingdings" pitchFamily="2" charset="2"/>
              </a:rPr>
              <a:t>Energia diversa</a:t>
            </a:r>
            <a:endParaRPr lang="it-IT" sz="1600" b="1" dirty="0">
              <a:solidFill>
                <a:srgbClr val="000066"/>
              </a:solidFill>
              <a:ea typeface="Tahoma" panose="020B0604030504040204" pitchFamily="34" charset="0"/>
              <a:cs typeface="Calibri" panose="020F0502020204030204" pitchFamily="34" charset="0"/>
            </a:endParaRPr>
          </a:p>
        </p:txBody>
      </p:sp>
      <p:grpSp>
        <p:nvGrpSpPr>
          <p:cNvPr id="55" name="Group 68"/>
          <p:cNvGrpSpPr>
            <a:grpSpLocks/>
          </p:cNvGrpSpPr>
          <p:nvPr/>
        </p:nvGrpSpPr>
        <p:grpSpPr bwMode="auto">
          <a:xfrm>
            <a:off x="7718472" y="1403607"/>
            <a:ext cx="402330" cy="1645783"/>
            <a:chOff x="3780364" y="1217079"/>
            <a:chExt cx="444502" cy="2059520"/>
          </a:xfrm>
        </p:grpSpPr>
        <p:sp>
          <p:nvSpPr>
            <p:cNvPr id="56" name="Freeform 68"/>
            <p:cNvSpPr>
              <a:spLocks/>
            </p:cNvSpPr>
            <p:nvPr/>
          </p:nvSpPr>
          <p:spPr bwMode="auto">
            <a:xfrm>
              <a:off x="3780366" y="1217079"/>
              <a:ext cx="444500" cy="438150"/>
            </a:xfrm>
            <a:custGeom>
              <a:avLst/>
              <a:gdLst>
                <a:gd name="T0" fmla="*/ 0 w 280"/>
                <a:gd name="T1" fmla="*/ 594756875 h 276"/>
                <a:gd name="T2" fmla="*/ 221773750 w 280"/>
                <a:gd name="T3" fmla="*/ 534273125 h 276"/>
                <a:gd name="T4" fmla="*/ 383063750 w 280"/>
                <a:gd name="T5" fmla="*/ 10080625 h 276"/>
                <a:gd name="T6" fmla="*/ 504031250 w 280"/>
                <a:gd name="T7" fmla="*/ 594756875 h 276"/>
                <a:gd name="T8" fmla="*/ 705643750 w 280"/>
                <a:gd name="T9" fmla="*/ 614918125 h 276"/>
                <a:gd name="T10" fmla="*/ 0 60000 65536"/>
                <a:gd name="T11" fmla="*/ 0 60000 65536"/>
                <a:gd name="T12" fmla="*/ 0 60000 65536"/>
                <a:gd name="T13" fmla="*/ 0 60000 65536"/>
                <a:gd name="T14" fmla="*/ 0 60000 65536"/>
                <a:gd name="T15" fmla="*/ 0 w 280"/>
                <a:gd name="T16" fmla="*/ 0 h 276"/>
                <a:gd name="T17" fmla="*/ 280 w 280"/>
                <a:gd name="T18" fmla="*/ 276 h 276"/>
              </a:gdLst>
              <a:ahLst/>
              <a:cxnLst>
                <a:cxn ang="T10">
                  <a:pos x="T0" y="T1"/>
                </a:cxn>
                <a:cxn ang="T11">
                  <a:pos x="T2" y="T3"/>
                </a:cxn>
                <a:cxn ang="T12">
                  <a:pos x="T4" y="T5"/>
                </a:cxn>
                <a:cxn ang="T13">
                  <a:pos x="T6" y="T7"/>
                </a:cxn>
                <a:cxn ang="T14">
                  <a:pos x="T8" y="T9"/>
                </a:cxn>
              </a:cxnLst>
              <a:rect l="T15" t="T16" r="T17" b="T18"/>
              <a:pathLst>
                <a:path w="280" h="276">
                  <a:moveTo>
                    <a:pt x="0" y="236"/>
                  </a:moveTo>
                  <a:cubicBezTo>
                    <a:pt x="31" y="243"/>
                    <a:pt x="63" y="251"/>
                    <a:pt x="88" y="212"/>
                  </a:cubicBezTo>
                  <a:cubicBezTo>
                    <a:pt x="113" y="173"/>
                    <a:pt x="133" y="0"/>
                    <a:pt x="152" y="4"/>
                  </a:cubicBezTo>
                  <a:cubicBezTo>
                    <a:pt x="171" y="8"/>
                    <a:pt x="179" y="196"/>
                    <a:pt x="200" y="236"/>
                  </a:cubicBezTo>
                  <a:cubicBezTo>
                    <a:pt x="221" y="276"/>
                    <a:pt x="267" y="243"/>
                    <a:pt x="280" y="244"/>
                  </a:cubicBezTo>
                </a:path>
              </a:pathLst>
            </a:custGeom>
            <a:noFill/>
            <a:ln w="3810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57" name="Freeform 68"/>
            <p:cNvSpPr>
              <a:spLocks/>
            </p:cNvSpPr>
            <p:nvPr/>
          </p:nvSpPr>
          <p:spPr bwMode="auto">
            <a:xfrm>
              <a:off x="3780364" y="1835146"/>
              <a:ext cx="444500" cy="840317"/>
            </a:xfrm>
            <a:custGeom>
              <a:avLst/>
              <a:gdLst>
                <a:gd name="T0" fmla="*/ 0 w 280"/>
                <a:gd name="T1" fmla="*/ 2147483647 h 276"/>
                <a:gd name="T2" fmla="*/ 221773750 w 280"/>
                <a:gd name="T3" fmla="*/ 1965187866 h 276"/>
                <a:gd name="T4" fmla="*/ 383063750 w 280"/>
                <a:gd name="T5" fmla="*/ 37080510 h 276"/>
                <a:gd name="T6" fmla="*/ 504031250 w 280"/>
                <a:gd name="T7" fmla="*/ 2147483647 h 276"/>
                <a:gd name="T8" fmla="*/ 705643750 w 280"/>
                <a:gd name="T9" fmla="*/ 2147483647 h 276"/>
                <a:gd name="T10" fmla="*/ 0 60000 65536"/>
                <a:gd name="T11" fmla="*/ 0 60000 65536"/>
                <a:gd name="T12" fmla="*/ 0 60000 65536"/>
                <a:gd name="T13" fmla="*/ 0 60000 65536"/>
                <a:gd name="T14" fmla="*/ 0 60000 65536"/>
                <a:gd name="T15" fmla="*/ 0 w 280"/>
                <a:gd name="T16" fmla="*/ 0 h 276"/>
                <a:gd name="T17" fmla="*/ 280 w 280"/>
                <a:gd name="T18" fmla="*/ 276 h 276"/>
              </a:gdLst>
              <a:ahLst/>
              <a:cxnLst>
                <a:cxn ang="T10">
                  <a:pos x="T0" y="T1"/>
                </a:cxn>
                <a:cxn ang="T11">
                  <a:pos x="T2" y="T3"/>
                </a:cxn>
                <a:cxn ang="T12">
                  <a:pos x="T4" y="T5"/>
                </a:cxn>
                <a:cxn ang="T13">
                  <a:pos x="T6" y="T7"/>
                </a:cxn>
                <a:cxn ang="T14">
                  <a:pos x="T8" y="T9"/>
                </a:cxn>
              </a:cxnLst>
              <a:rect l="T15" t="T16" r="T17" b="T18"/>
              <a:pathLst>
                <a:path w="280" h="276">
                  <a:moveTo>
                    <a:pt x="0" y="236"/>
                  </a:moveTo>
                  <a:cubicBezTo>
                    <a:pt x="31" y="243"/>
                    <a:pt x="63" y="251"/>
                    <a:pt x="88" y="212"/>
                  </a:cubicBezTo>
                  <a:cubicBezTo>
                    <a:pt x="113" y="173"/>
                    <a:pt x="133" y="0"/>
                    <a:pt x="152" y="4"/>
                  </a:cubicBezTo>
                  <a:cubicBezTo>
                    <a:pt x="171" y="8"/>
                    <a:pt x="179" y="196"/>
                    <a:pt x="200" y="236"/>
                  </a:cubicBezTo>
                  <a:cubicBezTo>
                    <a:pt x="221" y="276"/>
                    <a:pt x="267" y="243"/>
                    <a:pt x="280" y="244"/>
                  </a:cubicBezTo>
                </a:path>
              </a:pathLst>
            </a:custGeom>
            <a:noFill/>
            <a:ln w="3810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58" name="Freeform 68"/>
            <p:cNvSpPr>
              <a:spLocks/>
            </p:cNvSpPr>
            <p:nvPr/>
          </p:nvSpPr>
          <p:spPr bwMode="auto">
            <a:xfrm>
              <a:off x="3780366" y="2961215"/>
              <a:ext cx="444500" cy="315384"/>
            </a:xfrm>
            <a:custGeom>
              <a:avLst/>
              <a:gdLst>
                <a:gd name="T0" fmla="*/ 0 w 280"/>
                <a:gd name="T1" fmla="*/ 308157593 h 276"/>
                <a:gd name="T2" fmla="*/ 221773750 w 280"/>
                <a:gd name="T3" fmla="*/ 276819164 h 276"/>
                <a:gd name="T4" fmla="*/ 383063750 w 280"/>
                <a:gd name="T5" fmla="*/ 5223262 h 276"/>
                <a:gd name="T6" fmla="*/ 504031250 w 280"/>
                <a:gd name="T7" fmla="*/ 308157593 h 276"/>
                <a:gd name="T8" fmla="*/ 705643750 w 280"/>
                <a:gd name="T9" fmla="*/ 318604116 h 276"/>
                <a:gd name="T10" fmla="*/ 0 60000 65536"/>
                <a:gd name="T11" fmla="*/ 0 60000 65536"/>
                <a:gd name="T12" fmla="*/ 0 60000 65536"/>
                <a:gd name="T13" fmla="*/ 0 60000 65536"/>
                <a:gd name="T14" fmla="*/ 0 60000 65536"/>
                <a:gd name="T15" fmla="*/ 0 w 280"/>
                <a:gd name="T16" fmla="*/ 0 h 276"/>
                <a:gd name="T17" fmla="*/ 280 w 280"/>
                <a:gd name="T18" fmla="*/ 276 h 276"/>
              </a:gdLst>
              <a:ahLst/>
              <a:cxnLst>
                <a:cxn ang="T10">
                  <a:pos x="T0" y="T1"/>
                </a:cxn>
                <a:cxn ang="T11">
                  <a:pos x="T2" y="T3"/>
                </a:cxn>
                <a:cxn ang="T12">
                  <a:pos x="T4" y="T5"/>
                </a:cxn>
                <a:cxn ang="T13">
                  <a:pos x="T6" y="T7"/>
                </a:cxn>
                <a:cxn ang="T14">
                  <a:pos x="T8" y="T9"/>
                </a:cxn>
              </a:cxnLst>
              <a:rect l="T15" t="T16" r="T17" b="T18"/>
              <a:pathLst>
                <a:path w="280" h="276">
                  <a:moveTo>
                    <a:pt x="0" y="236"/>
                  </a:moveTo>
                  <a:cubicBezTo>
                    <a:pt x="31" y="243"/>
                    <a:pt x="63" y="251"/>
                    <a:pt x="88" y="212"/>
                  </a:cubicBezTo>
                  <a:cubicBezTo>
                    <a:pt x="113" y="173"/>
                    <a:pt x="133" y="0"/>
                    <a:pt x="152" y="4"/>
                  </a:cubicBezTo>
                  <a:cubicBezTo>
                    <a:pt x="171" y="8"/>
                    <a:pt x="179" y="196"/>
                    <a:pt x="200" y="236"/>
                  </a:cubicBezTo>
                  <a:cubicBezTo>
                    <a:pt x="221" y="276"/>
                    <a:pt x="267" y="243"/>
                    <a:pt x="280" y="244"/>
                  </a:cubicBezTo>
                </a:path>
              </a:pathLst>
            </a:custGeom>
            <a:noFill/>
            <a:ln w="3810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1400">
                <a:latin typeface="Tahoma" panose="020B0604030504040204" pitchFamily="34" charset="0"/>
                <a:ea typeface="Tahoma" panose="020B0604030504040204" pitchFamily="34" charset="0"/>
                <a:cs typeface="Tahoma" panose="020B0604030504040204" pitchFamily="34" charset="0"/>
              </a:endParaRPr>
            </a:p>
          </p:txBody>
        </p:sp>
      </p:grpSp>
      <p:pic>
        <p:nvPicPr>
          <p:cNvPr id="59" name="Picture 12" descr="AD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3250" y="3778709"/>
            <a:ext cx="1336417" cy="1283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 name="Freccia a sinistra 59"/>
          <p:cNvSpPr/>
          <p:nvPr/>
        </p:nvSpPr>
        <p:spPr>
          <a:xfrm>
            <a:off x="6216258" y="4156813"/>
            <a:ext cx="859524" cy="370301"/>
          </a:xfrm>
          <a:prstGeom prst="leftArrow">
            <a:avLst/>
          </a:prstGeom>
          <a:solidFill>
            <a:srgbClr val="162C5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61" name="Freccia a sinistra 60"/>
          <p:cNvSpPr/>
          <p:nvPr/>
        </p:nvSpPr>
        <p:spPr>
          <a:xfrm rot="7014975" flipH="1">
            <a:off x="8143091" y="2948457"/>
            <a:ext cx="966897" cy="329179"/>
          </a:xfrm>
          <a:prstGeom prst="leftArrow">
            <a:avLst/>
          </a:prstGeom>
          <a:solidFill>
            <a:srgbClr val="162C5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grpSp>
        <p:nvGrpSpPr>
          <p:cNvPr id="62" name="Gruppo 61"/>
          <p:cNvGrpSpPr/>
          <p:nvPr/>
        </p:nvGrpSpPr>
        <p:grpSpPr>
          <a:xfrm>
            <a:off x="1281185" y="1328554"/>
            <a:ext cx="2852888" cy="1378676"/>
            <a:chOff x="548696" y="2079316"/>
            <a:chExt cx="2852888" cy="1378676"/>
          </a:xfrm>
        </p:grpSpPr>
        <p:sp>
          <p:nvSpPr>
            <p:cNvPr id="63" name="Rettangolo 62"/>
            <p:cNvSpPr/>
            <p:nvPr/>
          </p:nvSpPr>
          <p:spPr>
            <a:xfrm>
              <a:off x="918328" y="2081370"/>
              <a:ext cx="2483256" cy="1350429"/>
            </a:xfrm>
            <a:prstGeom prst="rect">
              <a:avLst/>
            </a:prstGeom>
            <a:solidFill>
              <a:schemeClr val="bg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64" name="Ovale 63"/>
            <p:cNvSpPr/>
            <p:nvPr/>
          </p:nvSpPr>
          <p:spPr>
            <a:xfrm>
              <a:off x="1547502" y="2277637"/>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65" name="Ovale 64"/>
            <p:cNvSpPr/>
            <p:nvPr/>
          </p:nvSpPr>
          <p:spPr>
            <a:xfrm rot="2402808">
              <a:off x="1543927" y="2088378"/>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66" name="Ovale 65"/>
            <p:cNvSpPr/>
            <p:nvPr/>
          </p:nvSpPr>
          <p:spPr>
            <a:xfrm rot="18790377">
              <a:off x="1519612" y="2163658"/>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67" name="Ovale 66"/>
            <p:cNvSpPr/>
            <p:nvPr/>
          </p:nvSpPr>
          <p:spPr>
            <a:xfrm>
              <a:off x="1698498" y="2124208"/>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68" name="Ovale 67"/>
            <p:cNvSpPr/>
            <p:nvPr/>
          </p:nvSpPr>
          <p:spPr>
            <a:xfrm>
              <a:off x="1646522" y="2659539"/>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69" name="Ovale 68"/>
            <p:cNvSpPr/>
            <p:nvPr/>
          </p:nvSpPr>
          <p:spPr>
            <a:xfrm rot="16200000">
              <a:off x="1522271" y="2152000"/>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70" name="Ovale 69"/>
            <p:cNvSpPr/>
            <p:nvPr/>
          </p:nvSpPr>
          <p:spPr>
            <a:xfrm>
              <a:off x="1408874" y="2332195"/>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71" name="Ovale 70"/>
            <p:cNvSpPr/>
            <p:nvPr/>
          </p:nvSpPr>
          <p:spPr>
            <a:xfrm>
              <a:off x="2034356" y="2268575"/>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72" name="Ovale 71"/>
            <p:cNvSpPr/>
            <p:nvPr/>
          </p:nvSpPr>
          <p:spPr>
            <a:xfrm rot="2402808">
              <a:off x="2030781" y="2079316"/>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73" name="Ovale 72"/>
            <p:cNvSpPr/>
            <p:nvPr/>
          </p:nvSpPr>
          <p:spPr>
            <a:xfrm rot="18790377">
              <a:off x="2006467" y="2154596"/>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74" name="Ovale 73"/>
            <p:cNvSpPr/>
            <p:nvPr/>
          </p:nvSpPr>
          <p:spPr>
            <a:xfrm>
              <a:off x="2185352" y="2115146"/>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75" name="Ovale 74"/>
            <p:cNvSpPr/>
            <p:nvPr/>
          </p:nvSpPr>
          <p:spPr>
            <a:xfrm>
              <a:off x="2339662" y="2632260"/>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76" name="Ovale 75"/>
            <p:cNvSpPr/>
            <p:nvPr/>
          </p:nvSpPr>
          <p:spPr>
            <a:xfrm rot="16200000">
              <a:off x="2009125" y="2142938"/>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77" name="Ovale 76"/>
            <p:cNvSpPr/>
            <p:nvPr/>
          </p:nvSpPr>
          <p:spPr>
            <a:xfrm>
              <a:off x="1895728" y="2323133"/>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78" name="Ovale 77"/>
            <p:cNvSpPr/>
            <p:nvPr/>
          </p:nvSpPr>
          <p:spPr>
            <a:xfrm>
              <a:off x="2557506" y="2283316"/>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79" name="Ovale 78"/>
            <p:cNvSpPr/>
            <p:nvPr/>
          </p:nvSpPr>
          <p:spPr>
            <a:xfrm rot="2402808">
              <a:off x="2553931" y="2094057"/>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80" name="Ovale 79"/>
            <p:cNvSpPr/>
            <p:nvPr/>
          </p:nvSpPr>
          <p:spPr>
            <a:xfrm rot="18790377">
              <a:off x="2529616" y="2169337"/>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81" name="Ovale 80"/>
            <p:cNvSpPr/>
            <p:nvPr/>
          </p:nvSpPr>
          <p:spPr>
            <a:xfrm>
              <a:off x="2708502" y="2129887"/>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82" name="Ovale 81"/>
            <p:cNvSpPr/>
            <p:nvPr/>
          </p:nvSpPr>
          <p:spPr>
            <a:xfrm>
              <a:off x="2724183" y="2501546"/>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83" name="Ovale 82"/>
            <p:cNvSpPr/>
            <p:nvPr/>
          </p:nvSpPr>
          <p:spPr>
            <a:xfrm rot="16200000">
              <a:off x="2532275" y="2157679"/>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84" name="Ovale 83"/>
            <p:cNvSpPr/>
            <p:nvPr/>
          </p:nvSpPr>
          <p:spPr>
            <a:xfrm>
              <a:off x="2418878" y="2337874"/>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85" name="Ovale 84"/>
            <p:cNvSpPr/>
            <p:nvPr/>
          </p:nvSpPr>
          <p:spPr>
            <a:xfrm>
              <a:off x="1111814" y="2283316"/>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86" name="Ovale 85"/>
            <p:cNvSpPr/>
            <p:nvPr/>
          </p:nvSpPr>
          <p:spPr>
            <a:xfrm rot="2402808">
              <a:off x="1108239" y="2094057"/>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87" name="Ovale 86"/>
            <p:cNvSpPr/>
            <p:nvPr/>
          </p:nvSpPr>
          <p:spPr>
            <a:xfrm rot="18790377">
              <a:off x="1083924" y="2169337"/>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88" name="Ovale 87"/>
            <p:cNvSpPr/>
            <p:nvPr/>
          </p:nvSpPr>
          <p:spPr>
            <a:xfrm>
              <a:off x="1262810" y="2129887"/>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89" name="Ovale 88"/>
            <p:cNvSpPr/>
            <p:nvPr/>
          </p:nvSpPr>
          <p:spPr>
            <a:xfrm>
              <a:off x="1349462" y="2686818"/>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90" name="Ovale 89"/>
            <p:cNvSpPr/>
            <p:nvPr/>
          </p:nvSpPr>
          <p:spPr>
            <a:xfrm rot="16200000">
              <a:off x="1086583" y="2157679"/>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91" name="Ovale 90"/>
            <p:cNvSpPr/>
            <p:nvPr/>
          </p:nvSpPr>
          <p:spPr>
            <a:xfrm>
              <a:off x="973186" y="2337874"/>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92" name="Ovale 91"/>
            <p:cNvSpPr/>
            <p:nvPr/>
          </p:nvSpPr>
          <p:spPr>
            <a:xfrm>
              <a:off x="1547502" y="3123277"/>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93" name="Ovale 92"/>
            <p:cNvSpPr/>
            <p:nvPr/>
          </p:nvSpPr>
          <p:spPr>
            <a:xfrm rot="2402808">
              <a:off x="1543927" y="2934018"/>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94" name="Ovale 93"/>
            <p:cNvSpPr/>
            <p:nvPr/>
          </p:nvSpPr>
          <p:spPr>
            <a:xfrm rot="18790377">
              <a:off x="1519612" y="3009298"/>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95" name="Ovale 94"/>
            <p:cNvSpPr/>
            <p:nvPr/>
          </p:nvSpPr>
          <p:spPr>
            <a:xfrm>
              <a:off x="1745542" y="2850490"/>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96" name="Ovale 95"/>
            <p:cNvSpPr/>
            <p:nvPr/>
          </p:nvSpPr>
          <p:spPr>
            <a:xfrm>
              <a:off x="1714179" y="3341507"/>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97" name="Ovale 96"/>
            <p:cNvSpPr/>
            <p:nvPr/>
          </p:nvSpPr>
          <p:spPr>
            <a:xfrm rot="16200000">
              <a:off x="1522271" y="2997640"/>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98" name="Ovale 97"/>
            <p:cNvSpPr/>
            <p:nvPr/>
          </p:nvSpPr>
          <p:spPr>
            <a:xfrm>
              <a:off x="1408874" y="3177835"/>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99" name="Ovale 98"/>
            <p:cNvSpPr/>
            <p:nvPr/>
          </p:nvSpPr>
          <p:spPr>
            <a:xfrm>
              <a:off x="2034356" y="3114215"/>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00" name="Ovale 99"/>
            <p:cNvSpPr/>
            <p:nvPr/>
          </p:nvSpPr>
          <p:spPr>
            <a:xfrm rot="2402808">
              <a:off x="2030781" y="2924956"/>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01" name="Ovale 100"/>
            <p:cNvSpPr/>
            <p:nvPr/>
          </p:nvSpPr>
          <p:spPr>
            <a:xfrm rot="18790377">
              <a:off x="2006467" y="3000236"/>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02" name="Ovale 101"/>
            <p:cNvSpPr/>
            <p:nvPr/>
          </p:nvSpPr>
          <p:spPr>
            <a:xfrm>
              <a:off x="2220838" y="2823211"/>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03" name="Ovale 102"/>
            <p:cNvSpPr/>
            <p:nvPr/>
          </p:nvSpPr>
          <p:spPr>
            <a:xfrm>
              <a:off x="2201034" y="3332445"/>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04" name="Ovale 103"/>
            <p:cNvSpPr/>
            <p:nvPr/>
          </p:nvSpPr>
          <p:spPr>
            <a:xfrm rot="16200000">
              <a:off x="2009125" y="2988578"/>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05" name="Ovale 104"/>
            <p:cNvSpPr/>
            <p:nvPr/>
          </p:nvSpPr>
          <p:spPr>
            <a:xfrm>
              <a:off x="1895728" y="3168773"/>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06" name="Ovale 105"/>
            <p:cNvSpPr/>
            <p:nvPr/>
          </p:nvSpPr>
          <p:spPr>
            <a:xfrm>
              <a:off x="2557506" y="3128956"/>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07" name="Ovale 106"/>
            <p:cNvSpPr/>
            <p:nvPr/>
          </p:nvSpPr>
          <p:spPr>
            <a:xfrm rot="2402808">
              <a:off x="2553931" y="2939697"/>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08" name="Ovale 107"/>
            <p:cNvSpPr/>
            <p:nvPr/>
          </p:nvSpPr>
          <p:spPr>
            <a:xfrm rot="18790377">
              <a:off x="2529616" y="3014977"/>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09" name="Ovale 108"/>
            <p:cNvSpPr/>
            <p:nvPr/>
          </p:nvSpPr>
          <p:spPr>
            <a:xfrm>
              <a:off x="2708502" y="2975527"/>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10" name="Ovale 109"/>
            <p:cNvSpPr/>
            <p:nvPr/>
          </p:nvSpPr>
          <p:spPr>
            <a:xfrm>
              <a:off x="2724183" y="3347186"/>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11" name="Ovale 110"/>
            <p:cNvSpPr/>
            <p:nvPr/>
          </p:nvSpPr>
          <p:spPr>
            <a:xfrm rot="16200000">
              <a:off x="2532275" y="3003319"/>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12" name="Ovale 111"/>
            <p:cNvSpPr/>
            <p:nvPr/>
          </p:nvSpPr>
          <p:spPr>
            <a:xfrm>
              <a:off x="2418878" y="3183514"/>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13" name="Ovale 112"/>
            <p:cNvSpPr/>
            <p:nvPr/>
          </p:nvSpPr>
          <p:spPr>
            <a:xfrm>
              <a:off x="1111814" y="3128956"/>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14" name="Ovale 113"/>
            <p:cNvSpPr/>
            <p:nvPr/>
          </p:nvSpPr>
          <p:spPr>
            <a:xfrm rot="2402808">
              <a:off x="1108239" y="2939697"/>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15" name="Ovale 114"/>
            <p:cNvSpPr/>
            <p:nvPr/>
          </p:nvSpPr>
          <p:spPr>
            <a:xfrm rot="18790377">
              <a:off x="1083924" y="3014977"/>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16" name="Ovale 115"/>
            <p:cNvSpPr/>
            <p:nvPr/>
          </p:nvSpPr>
          <p:spPr>
            <a:xfrm>
              <a:off x="1329658" y="2877769"/>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17" name="Ovale 116"/>
            <p:cNvSpPr/>
            <p:nvPr/>
          </p:nvSpPr>
          <p:spPr>
            <a:xfrm>
              <a:off x="1278491" y="3347186"/>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18" name="Ovale 117"/>
            <p:cNvSpPr/>
            <p:nvPr/>
          </p:nvSpPr>
          <p:spPr>
            <a:xfrm rot="16200000">
              <a:off x="1086583" y="3003319"/>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19" name="Ovale 118"/>
            <p:cNvSpPr/>
            <p:nvPr/>
          </p:nvSpPr>
          <p:spPr>
            <a:xfrm>
              <a:off x="973186" y="3183514"/>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cxnSp>
          <p:nvCxnSpPr>
            <p:cNvPr id="120" name="Connettore 2 119"/>
            <p:cNvCxnSpPr/>
            <p:nvPr/>
          </p:nvCxnSpPr>
          <p:spPr>
            <a:xfrm flipV="1">
              <a:off x="755342" y="2741375"/>
              <a:ext cx="1802164" cy="95459"/>
            </a:xfrm>
            <a:prstGeom prst="straightConnector1">
              <a:avLst/>
            </a:prstGeom>
            <a:ln>
              <a:tailEnd type="arrow"/>
            </a:ln>
            <a:effectLst>
              <a:glow rad="139700">
                <a:schemeClr val="accent6">
                  <a:satMod val="175000"/>
                  <a:alpha val="40000"/>
                </a:schemeClr>
              </a:glow>
              <a:outerShdw blurRad="40000" dist="23000" dir="5400000" rotWithShape="0">
                <a:srgbClr val="000000">
                  <a:alpha val="35000"/>
                </a:srgbClr>
              </a:outerShdw>
            </a:effectLst>
          </p:spPr>
          <p:style>
            <a:lnRef idx="3">
              <a:schemeClr val="accent6"/>
            </a:lnRef>
            <a:fillRef idx="0">
              <a:schemeClr val="accent6"/>
            </a:fillRef>
            <a:effectRef idx="2">
              <a:schemeClr val="accent6"/>
            </a:effectRef>
            <a:fontRef idx="minor">
              <a:schemeClr val="tx1"/>
            </a:fontRef>
          </p:style>
        </p:cxnSp>
        <p:sp>
          <p:nvSpPr>
            <p:cNvPr id="121" name="Esplosione 1 120"/>
            <p:cNvSpPr/>
            <p:nvPr/>
          </p:nvSpPr>
          <p:spPr>
            <a:xfrm>
              <a:off x="1210834" y="2495867"/>
              <a:ext cx="138628" cy="163672"/>
            </a:xfrm>
            <a:prstGeom prst="irregularSeal1">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22" name="Esplosione 1 121"/>
            <p:cNvSpPr/>
            <p:nvPr/>
          </p:nvSpPr>
          <p:spPr>
            <a:xfrm>
              <a:off x="1686130" y="2495867"/>
              <a:ext cx="138628" cy="163672"/>
            </a:xfrm>
            <a:prstGeom prst="irregularSeal1">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23" name="Esplosione 1 122"/>
            <p:cNvSpPr/>
            <p:nvPr/>
          </p:nvSpPr>
          <p:spPr>
            <a:xfrm>
              <a:off x="2181230" y="2495867"/>
              <a:ext cx="138628" cy="163672"/>
            </a:xfrm>
            <a:prstGeom prst="irregularSeal1">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24" name="Esplosione 1 123"/>
            <p:cNvSpPr/>
            <p:nvPr/>
          </p:nvSpPr>
          <p:spPr>
            <a:xfrm>
              <a:off x="1191030" y="2905048"/>
              <a:ext cx="138628" cy="163672"/>
            </a:xfrm>
            <a:prstGeom prst="irregularSeal1">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25" name="Esplosione 1 124"/>
            <p:cNvSpPr/>
            <p:nvPr/>
          </p:nvSpPr>
          <p:spPr>
            <a:xfrm>
              <a:off x="1666326" y="2905048"/>
              <a:ext cx="138628" cy="163672"/>
            </a:xfrm>
            <a:prstGeom prst="irregularSeal1">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26" name="Esplosione 1 125"/>
            <p:cNvSpPr/>
            <p:nvPr/>
          </p:nvSpPr>
          <p:spPr>
            <a:xfrm>
              <a:off x="2181230" y="2905048"/>
              <a:ext cx="138628" cy="163672"/>
            </a:xfrm>
            <a:prstGeom prst="irregularSeal1">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27" name="Ovale 126"/>
            <p:cNvSpPr/>
            <p:nvPr/>
          </p:nvSpPr>
          <p:spPr>
            <a:xfrm>
              <a:off x="3044360" y="2268575"/>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28" name="Ovale 127"/>
            <p:cNvSpPr/>
            <p:nvPr/>
          </p:nvSpPr>
          <p:spPr>
            <a:xfrm rot="2402808">
              <a:off x="3040785" y="2079316"/>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29" name="Ovale 128"/>
            <p:cNvSpPr/>
            <p:nvPr/>
          </p:nvSpPr>
          <p:spPr>
            <a:xfrm rot="18790377">
              <a:off x="3016471" y="2154596"/>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30" name="Ovale 129"/>
            <p:cNvSpPr/>
            <p:nvPr/>
          </p:nvSpPr>
          <p:spPr>
            <a:xfrm>
              <a:off x="3195356" y="2115146"/>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31" name="Ovale 130"/>
            <p:cNvSpPr/>
            <p:nvPr/>
          </p:nvSpPr>
          <p:spPr>
            <a:xfrm>
              <a:off x="3211038" y="2486805"/>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32" name="Ovale 131"/>
            <p:cNvSpPr/>
            <p:nvPr/>
          </p:nvSpPr>
          <p:spPr>
            <a:xfrm rot="16200000">
              <a:off x="3019129" y="2142938"/>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33" name="Ovale 132"/>
            <p:cNvSpPr/>
            <p:nvPr/>
          </p:nvSpPr>
          <p:spPr>
            <a:xfrm>
              <a:off x="2905732" y="2323133"/>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34" name="Ovale 133"/>
            <p:cNvSpPr/>
            <p:nvPr/>
          </p:nvSpPr>
          <p:spPr>
            <a:xfrm>
              <a:off x="3044360" y="3114215"/>
              <a:ext cx="118824" cy="163672"/>
            </a:xfrm>
            <a:prstGeom prst="ellipse">
              <a:avLst/>
            </a:prstGeom>
            <a:solidFill>
              <a:srgbClr val="002060"/>
            </a:solidFill>
            <a:ln w="12700"/>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35" name="Ovale 134"/>
            <p:cNvSpPr/>
            <p:nvPr/>
          </p:nvSpPr>
          <p:spPr>
            <a:xfrm rot="2402808">
              <a:off x="3040785" y="2924956"/>
              <a:ext cx="120494" cy="51829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36" name="Ovale 135"/>
            <p:cNvSpPr/>
            <p:nvPr/>
          </p:nvSpPr>
          <p:spPr>
            <a:xfrm rot="18790377">
              <a:off x="3016471" y="3000236"/>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37" name="Ovale 136"/>
            <p:cNvSpPr/>
            <p:nvPr/>
          </p:nvSpPr>
          <p:spPr>
            <a:xfrm>
              <a:off x="3195356" y="2960786"/>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38" name="Ovale 137"/>
            <p:cNvSpPr/>
            <p:nvPr/>
          </p:nvSpPr>
          <p:spPr>
            <a:xfrm>
              <a:off x="3211038" y="3332445"/>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39" name="Ovale 138"/>
            <p:cNvSpPr/>
            <p:nvPr/>
          </p:nvSpPr>
          <p:spPr>
            <a:xfrm rot="16200000">
              <a:off x="3019129" y="2988578"/>
              <a:ext cx="165973" cy="37627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140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sp>
          <p:nvSpPr>
            <p:cNvPr id="140" name="Ovale 139"/>
            <p:cNvSpPr/>
            <p:nvPr/>
          </p:nvSpPr>
          <p:spPr>
            <a:xfrm>
              <a:off x="2905732" y="3168773"/>
              <a:ext cx="39608" cy="54557"/>
            </a:xfrm>
            <a:prstGeom prst="ellipse">
              <a:avLst/>
            </a:prstGeom>
            <a:solidFill>
              <a:srgbClr val="FFFF00"/>
            </a:solid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41" name="Ovale 140"/>
            <p:cNvSpPr/>
            <p:nvPr/>
          </p:nvSpPr>
          <p:spPr>
            <a:xfrm>
              <a:off x="548696" y="2801400"/>
              <a:ext cx="91439" cy="10286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grpSp>
      <p:sp>
        <p:nvSpPr>
          <p:cNvPr id="142" name="CasellaDiTesto 141"/>
          <p:cNvSpPr txBox="1"/>
          <p:nvPr/>
        </p:nvSpPr>
        <p:spPr>
          <a:xfrm>
            <a:off x="1749520" y="2770668"/>
            <a:ext cx="2229778" cy="338554"/>
          </a:xfrm>
          <a:prstGeom prst="rect">
            <a:avLst/>
          </a:prstGeom>
          <a:noFill/>
        </p:spPr>
        <p:txBody>
          <a:bodyPr wrap="none" rtlCol="0">
            <a:spAutoFit/>
          </a:bodyPr>
          <a:lstStyle/>
          <a:p>
            <a:r>
              <a:rPr lang="it-IT" sz="1600" b="1" dirty="0">
                <a:solidFill>
                  <a:srgbClr val="000066"/>
                </a:solidFill>
                <a:ea typeface="Tahoma" panose="020B0604030504040204" pitchFamily="34" charset="0"/>
                <a:cs typeface="Tahoma" panose="020B0604030504040204" pitchFamily="34" charset="0"/>
              </a:rPr>
              <a:t>Processo di ionizzazione</a:t>
            </a:r>
          </a:p>
        </p:txBody>
      </p:sp>
      <p:sp>
        <p:nvSpPr>
          <p:cNvPr id="143" name="CasellaDiTesto 142"/>
          <p:cNvSpPr txBox="1"/>
          <p:nvPr/>
        </p:nvSpPr>
        <p:spPr>
          <a:xfrm>
            <a:off x="454813" y="2318078"/>
            <a:ext cx="1189842" cy="584775"/>
          </a:xfrm>
          <a:prstGeom prst="rect">
            <a:avLst/>
          </a:prstGeom>
          <a:noFill/>
        </p:spPr>
        <p:txBody>
          <a:bodyPr wrap="square" rtlCol="0">
            <a:spAutoFit/>
          </a:bodyPr>
          <a:lstStyle/>
          <a:p>
            <a:r>
              <a:rPr lang="it-IT" sz="1600" b="1" dirty="0">
                <a:solidFill>
                  <a:srgbClr val="000066"/>
                </a:solidFill>
                <a:ea typeface="Tahoma" panose="020B0604030504040204" pitchFamily="34" charset="0"/>
                <a:cs typeface="Tahoma" panose="020B0604030504040204" pitchFamily="34" charset="0"/>
              </a:rPr>
              <a:t>Particella incidente</a:t>
            </a:r>
          </a:p>
        </p:txBody>
      </p:sp>
      <p:sp>
        <p:nvSpPr>
          <p:cNvPr id="144" name="CasellaDiTesto 143"/>
          <p:cNvSpPr txBox="1"/>
          <p:nvPr/>
        </p:nvSpPr>
        <p:spPr>
          <a:xfrm>
            <a:off x="7203969" y="5259918"/>
            <a:ext cx="1829540" cy="584775"/>
          </a:xfrm>
          <a:prstGeom prst="rect">
            <a:avLst/>
          </a:prstGeom>
          <a:noFill/>
        </p:spPr>
        <p:txBody>
          <a:bodyPr wrap="none" rtlCol="0">
            <a:spAutoFit/>
          </a:bodyPr>
          <a:lstStyle/>
          <a:p>
            <a:pPr algn="ctr"/>
            <a:r>
              <a:rPr lang="it-IT" sz="1600" b="1" dirty="0">
                <a:solidFill>
                  <a:srgbClr val="000066"/>
                </a:solidFill>
                <a:ea typeface="Tahoma" panose="020B0604030504040204" pitchFamily="34" charset="0"/>
                <a:cs typeface="Calibri" panose="020F0502020204030204" pitchFamily="34" charset="0"/>
              </a:rPr>
              <a:t>Conversione  </a:t>
            </a:r>
          </a:p>
          <a:p>
            <a:pPr algn="ctr"/>
            <a:r>
              <a:rPr lang="it-IT" sz="1600" b="1" dirty="0">
                <a:solidFill>
                  <a:srgbClr val="000066"/>
                </a:solidFill>
                <a:ea typeface="Tahoma" panose="020B0604030504040204" pitchFamily="34" charset="0"/>
                <a:cs typeface="Calibri" panose="020F0502020204030204" pitchFamily="34" charset="0"/>
              </a:rPr>
              <a:t>Analogico - Digitale</a:t>
            </a:r>
          </a:p>
        </p:txBody>
      </p:sp>
      <p:sp>
        <p:nvSpPr>
          <p:cNvPr id="145" name="CasellaDiTesto 144"/>
          <p:cNvSpPr txBox="1"/>
          <p:nvPr/>
        </p:nvSpPr>
        <p:spPr>
          <a:xfrm>
            <a:off x="4554799" y="5350006"/>
            <a:ext cx="1147751" cy="338554"/>
          </a:xfrm>
          <a:prstGeom prst="rect">
            <a:avLst/>
          </a:prstGeom>
          <a:noFill/>
        </p:spPr>
        <p:txBody>
          <a:bodyPr wrap="none" rtlCol="0">
            <a:spAutoFit/>
          </a:bodyPr>
          <a:lstStyle/>
          <a:p>
            <a:pPr algn="ctr"/>
            <a:r>
              <a:rPr lang="it-IT" sz="1600" b="1" dirty="0">
                <a:solidFill>
                  <a:srgbClr val="000066"/>
                </a:solidFill>
                <a:ea typeface="Tahoma" panose="020B0604030504040204" pitchFamily="34" charset="0"/>
                <a:cs typeface="Calibri" panose="020F0502020204030204" pitchFamily="34" charset="0"/>
              </a:rPr>
              <a:t>Analisi Dati</a:t>
            </a:r>
          </a:p>
        </p:txBody>
      </p:sp>
      <p:grpSp>
        <p:nvGrpSpPr>
          <p:cNvPr id="146" name="Gruppo 145"/>
          <p:cNvGrpSpPr/>
          <p:nvPr/>
        </p:nvGrpSpPr>
        <p:grpSpPr>
          <a:xfrm>
            <a:off x="5169527" y="1655477"/>
            <a:ext cx="237564" cy="246221"/>
            <a:chOff x="4320855" y="2390691"/>
            <a:chExt cx="237564" cy="246221"/>
          </a:xfrm>
        </p:grpSpPr>
        <p:sp>
          <p:nvSpPr>
            <p:cNvPr id="147" name="Ovale 146"/>
            <p:cNvSpPr/>
            <p:nvPr/>
          </p:nvSpPr>
          <p:spPr>
            <a:xfrm>
              <a:off x="4401714" y="2565560"/>
              <a:ext cx="36575" cy="41145"/>
            </a:xfrm>
            <a:prstGeom prst="ellipse">
              <a:avLst/>
            </a:prstGeom>
            <a:solidFill>
              <a:srgbClr val="FFFF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148" name="CasellaDiTesto 147"/>
            <p:cNvSpPr txBox="1"/>
            <p:nvPr/>
          </p:nvSpPr>
          <p:spPr>
            <a:xfrm>
              <a:off x="4320855" y="2390691"/>
              <a:ext cx="237564" cy="246221"/>
            </a:xfrm>
            <a:prstGeom prst="rect">
              <a:avLst/>
            </a:prstGeom>
            <a:noFill/>
          </p:spPr>
          <p:txBody>
            <a:bodyPr wrap="non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49" name="Gruppo 148"/>
          <p:cNvGrpSpPr/>
          <p:nvPr/>
        </p:nvGrpSpPr>
        <p:grpSpPr>
          <a:xfrm>
            <a:off x="5273895" y="1619685"/>
            <a:ext cx="237564" cy="246221"/>
            <a:chOff x="4320855" y="2390691"/>
            <a:chExt cx="237564" cy="246221"/>
          </a:xfrm>
        </p:grpSpPr>
        <p:sp>
          <p:nvSpPr>
            <p:cNvPr id="150" name="Ovale 149"/>
            <p:cNvSpPr/>
            <p:nvPr/>
          </p:nvSpPr>
          <p:spPr>
            <a:xfrm>
              <a:off x="4401714" y="2565560"/>
              <a:ext cx="36575" cy="41145"/>
            </a:xfrm>
            <a:prstGeom prst="ellipse">
              <a:avLst/>
            </a:prstGeom>
            <a:solidFill>
              <a:srgbClr val="FFFF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151" name="CasellaDiTesto 150"/>
            <p:cNvSpPr txBox="1"/>
            <p:nvPr/>
          </p:nvSpPr>
          <p:spPr>
            <a:xfrm>
              <a:off x="4320855" y="2390691"/>
              <a:ext cx="237564" cy="246221"/>
            </a:xfrm>
            <a:prstGeom prst="rect">
              <a:avLst/>
            </a:prstGeom>
            <a:noFill/>
          </p:spPr>
          <p:txBody>
            <a:bodyPr wrap="non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52" name="Gruppo 151"/>
          <p:cNvGrpSpPr/>
          <p:nvPr/>
        </p:nvGrpSpPr>
        <p:grpSpPr>
          <a:xfrm>
            <a:off x="5394606" y="1574415"/>
            <a:ext cx="237564" cy="246221"/>
            <a:chOff x="4320855" y="2390691"/>
            <a:chExt cx="237564" cy="246221"/>
          </a:xfrm>
        </p:grpSpPr>
        <p:sp>
          <p:nvSpPr>
            <p:cNvPr id="153" name="Ovale 152"/>
            <p:cNvSpPr/>
            <p:nvPr/>
          </p:nvSpPr>
          <p:spPr>
            <a:xfrm>
              <a:off x="4401714" y="2565560"/>
              <a:ext cx="36575" cy="41145"/>
            </a:xfrm>
            <a:prstGeom prst="ellipse">
              <a:avLst/>
            </a:prstGeom>
            <a:solidFill>
              <a:srgbClr val="FFFF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154" name="CasellaDiTesto 153"/>
            <p:cNvSpPr txBox="1"/>
            <p:nvPr/>
          </p:nvSpPr>
          <p:spPr>
            <a:xfrm>
              <a:off x="4320855" y="2390691"/>
              <a:ext cx="237564" cy="246221"/>
            </a:xfrm>
            <a:prstGeom prst="rect">
              <a:avLst/>
            </a:prstGeom>
            <a:noFill/>
          </p:spPr>
          <p:txBody>
            <a:bodyPr wrap="non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55" name="Gruppo 154"/>
          <p:cNvGrpSpPr/>
          <p:nvPr/>
        </p:nvGrpSpPr>
        <p:grpSpPr>
          <a:xfrm>
            <a:off x="5503500" y="1542726"/>
            <a:ext cx="237564" cy="246221"/>
            <a:chOff x="4320855" y="2390691"/>
            <a:chExt cx="237564" cy="246221"/>
          </a:xfrm>
        </p:grpSpPr>
        <p:sp>
          <p:nvSpPr>
            <p:cNvPr id="156" name="Ovale 155"/>
            <p:cNvSpPr/>
            <p:nvPr/>
          </p:nvSpPr>
          <p:spPr>
            <a:xfrm>
              <a:off x="4401714" y="2565560"/>
              <a:ext cx="36575" cy="41145"/>
            </a:xfrm>
            <a:prstGeom prst="ellipse">
              <a:avLst/>
            </a:prstGeom>
            <a:solidFill>
              <a:srgbClr val="FFFF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157" name="CasellaDiTesto 156"/>
            <p:cNvSpPr txBox="1"/>
            <p:nvPr/>
          </p:nvSpPr>
          <p:spPr>
            <a:xfrm>
              <a:off x="4320855" y="2390691"/>
              <a:ext cx="237564" cy="246221"/>
            </a:xfrm>
            <a:prstGeom prst="rect">
              <a:avLst/>
            </a:prstGeom>
            <a:noFill/>
          </p:spPr>
          <p:txBody>
            <a:bodyPr wrap="non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58" name="Gruppo 157"/>
          <p:cNvGrpSpPr/>
          <p:nvPr/>
        </p:nvGrpSpPr>
        <p:grpSpPr>
          <a:xfrm>
            <a:off x="5719524" y="1472210"/>
            <a:ext cx="237564" cy="246221"/>
            <a:chOff x="4320855" y="2390691"/>
            <a:chExt cx="237564" cy="246221"/>
          </a:xfrm>
        </p:grpSpPr>
        <p:sp>
          <p:nvSpPr>
            <p:cNvPr id="159" name="Ovale 158"/>
            <p:cNvSpPr/>
            <p:nvPr/>
          </p:nvSpPr>
          <p:spPr>
            <a:xfrm>
              <a:off x="4401714" y="2565560"/>
              <a:ext cx="36575" cy="41145"/>
            </a:xfrm>
            <a:prstGeom prst="ellipse">
              <a:avLst/>
            </a:prstGeom>
            <a:solidFill>
              <a:srgbClr val="FFFF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160" name="CasellaDiTesto 159"/>
            <p:cNvSpPr txBox="1"/>
            <p:nvPr/>
          </p:nvSpPr>
          <p:spPr>
            <a:xfrm>
              <a:off x="4320855" y="2390691"/>
              <a:ext cx="237564" cy="246221"/>
            </a:xfrm>
            <a:prstGeom prst="rect">
              <a:avLst/>
            </a:prstGeom>
            <a:noFill/>
          </p:spPr>
          <p:txBody>
            <a:bodyPr wrap="non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61" name="Gruppo 160"/>
          <p:cNvGrpSpPr/>
          <p:nvPr/>
        </p:nvGrpSpPr>
        <p:grpSpPr>
          <a:xfrm>
            <a:off x="5615156" y="1514021"/>
            <a:ext cx="237564" cy="246221"/>
            <a:chOff x="4320855" y="2390691"/>
            <a:chExt cx="237564" cy="246221"/>
          </a:xfrm>
        </p:grpSpPr>
        <p:sp>
          <p:nvSpPr>
            <p:cNvPr id="162" name="Ovale 161"/>
            <p:cNvSpPr/>
            <p:nvPr/>
          </p:nvSpPr>
          <p:spPr>
            <a:xfrm>
              <a:off x="4401714" y="2565560"/>
              <a:ext cx="36575" cy="41145"/>
            </a:xfrm>
            <a:prstGeom prst="ellipse">
              <a:avLst/>
            </a:prstGeom>
            <a:solidFill>
              <a:srgbClr val="FFFF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sz="1000">
                <a:latin typeface="Tahoma" panose="020B0604030504040204" pitchFamily="34" charset="0"/>
                <a:ea typeface="Tahoma" panose="020B0604030504040204" pitchFamily="34" charset="0"/>
                <a:cs typeface="Tahoma" panose="020B0604030504040204" pitchFamily="34" charset="0"/>
              </a:endParaRPr>
            </a:p>
          </p:txBody>
        </p:sp>
        <p:sp>
          <p:nvSpPr>
            <p:cNvPr id="163" name="CasellaDiTesto 162"/>
            <p:cNvSpPr txBox="1"/>
            <p:nvPr/>
          </p:nvSpPr>
          <p:spPr>
            <a:xfrm>
              <a:off x="4320855" y="2390691"/>
              <a:ext cx="237564" cy="246221"/>
            </a:xfrm>
            <a:prstGeom prst="rect">
              <a:avLst/>
            </a:prstGeom>
            <a:noFill/>
          </p:spPr>
          <p:txBody>
            <a:bodyPr wrap="non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grpSp>
      <p:sp>
        <p:nvSpPr>
          <p:cNvPr id="164" name="CasellaDiTesto 163"/>
          <p:cNvSpPr txBox="1"/>
          <p:nvPr/>
        </p:nvSpPr>
        <p:spPr>
          <a:xfrm>
            <a:off x="5681867" y="2061431"/>
            <a:ext cx="76211" cy="246221"/>
          </a:xfrm>
          <a:prstGeom prst="rect">
            <a:avLst/>
          </a:prstGeom>
          <a:noFill/>
        </p:spPr>
        <p:txBody>
          <a:bodyPr wrap="squar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sp>
        <p:nvSpPr>
          <p:cNvPr id="165" name="CasellaDiTesto 164"/>
          <p:cNvSpPr txBox="1"/>
          <p:nvPr/>
        </p:nvSpPr>
        <p:spPr>
          <a:xfrm>
            <a:off x="5795288" y="2021112"/>
            <a:ext cx="76211" cy="246221"/>
          </a:xfrm>
          <a:prstGeom prst="rect">
            <a:avLst/>
          </a:prstGeom>
          <a:noFill/>
        </p:spPr>
        <p:txBody>
          <a:bodyPr wrap="square" rtlCol="0">
            <a:spAutoFit/>
          </a:bodyPr>
          <a:lstStyle/>
          <a:p>
            <a:r>
              <a:rPr lang="it-IT" sz="1000" dirty="0">
                <a:latin typeface="Tahoma" panose="020B0604030504040204" pitchFamily="34" charset="0"/>
                <a:ea typeface="Tahoma" panose="020B0604030504040204" pitchFamily="34" charset="0"/>
                <a:cs typeface="Tahoma" panose="020B0604030504040204" pitchFamily="34" charset="0"/>
              </a:rPr>
              <a:t>+</a:t>
            </a:r>
          </a:p>
        </p:txBody>
      </p:sp>
      <p:grpSp>
        <p:nvGrpSpPr>
          <p:cNvPr id="166" name="Gruppo 165"/>
          <p:cNvGrpSpPr/>
          <p:nvPr/>
        </p:nvGrpSpPr>
        <p:grpSpPr>
          <a:xfrm>
            <a:off x="6537679" y="1764446"/>
            <a:ext cx="132541" cy="373520"/>
            <a:chOff x="6223657" y="2108343"/>
            <a:chExt cx="132541" cy="373520"/>
          </a:xfrm>
        </p:grpSpPr>
        <p:sp>
          <p:nvSpPr>
            <p:cNvPr id="167" name="CasellaDiTesto 166"/>
            <p:cNvSpPr txBox="1"/>
            <p:nvPr/>
          </p:nvSpPr>
          <p:spPr>
            <a:xfrm>
              <a:off x="6228184" y="2204864"/>
              <a:ext cx="128014" cy="276999"/>
            </a:xfrm>
            <a:prstGeom prst="rect">
              <a:avLst/>
            </a:prstGeom>
            <a:noFill/>
            <a:ln>
              <a:noFill/>
            </a:ln>
          </p:spPr>
          <p:txBody>
            <a:bodyPr wrap="square" rtlCol="0">
              <a:spAutoFit/>
            </a:bodyPr>
            <a:lstStyle/>
            <a:p>
              <a:r>
                <a:rPr lang="it-IT" sz="1200" dirty="0">
                  <a:latin typeface="Tahoma" panose="020B0604030504040204" pitchFamily="34" charset="0"/>
                  <a:ea typeface="Tahoma" panose="020B0604030504040204" pitchFamily="34" charset="0"/>
                  <a:cs typeface="Tahoma" panose="020B0604030504040204" pitchFamily="34" charset="0"/>
                </a:rPr>
                <a:t>-</a:t>
              </a:r>
            </a:p>
          </p:txBody>
        </p:sp>
        <p:sp>
          <p:nvSpPr>
            <p:cNvPr id="168" name="CasellaDiTesto 167"/>
            <p:cNvSpPr txBox="1"/>
            <p:nvPr/>
          </p:nvSpPr>
          <p:spPr>
            <a:xfrm>
              <a:off x="6223657" y="2108343"/>
              <a:ext cx="128014" cy="285383"/>
            </a:xfrm>
            <a:prstGeom prst="rect">
              <a:avLst/>
            </a:prstGeom>
            <a:noFill/>
            <a:ln>
              <a:noFill/>
            </a:ln>
          </p:spPr>
          <p:txBody>
            <a:bodyPr wrap="square" rtlCol="0">
              <a:spAutoFit/>
            </a:bodyPr>
            <a:lstStyle/>
            <a:p>
              <a:r>
                <a:rPr lang="it-IT" sz="1200" dirty="0">
                  <a:latin typeface="Tahoma" panose="020B0604030504040204" pitchFamily="34" charset="0"/>
                  <a:ea typeface="Tahoma" panose="020B0604030504040204" pitchFamily="34" charset="0"/>
                  <a:cs typeface="Tahoma" panose="020B0604030504040204" pitchFamily="34" charset="0"/>
                </a:rPr>
                <a:t>+</a:t>
              </a:r>
            </a:p>
          </p:txBody>
        </p:sp>
      </p:grpSp>
      <p:pic>
        <p:nvPicPr>
          <p:cNvPr id="170" name="Picture 2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646931" y="3639701"/>
            <a:ext cx="1029886" cy="1561299"/>
          </a:xfrm>
          <a:prstGeom prst="rect">
            <a:avLst/>
          </a:prstGeom>
          <a:noFill/>
          <a:ln w="9525">
            <a:noFill/>
            <a:miter lim="800000"/>
            <a:headEnd/>
            <a:tailEnd/>
          </a:ln>
          <a:effectLst/>
        </p:spPr>
      </p:pic>
      <p:sp>
        <p:nvSpPr>
          <p:cNvPr id="171" name="CasellaDiTesto 170"/>
          <p:cNvSpPr txBox="1"/>
          <p:nvPr/>
        </p:nvSpPr>
        <p:spPr>
          <a:xfrm>
            <a:off x="1322277" y="5226895"/>
            <a:ext cx="1649298" cy="584775"/>
          </a:xfrm>
          <a:prstGeom prst="rect">
            <a:avLst/>
          </a:prstGeom>
          <a:noFill/>
        </p:spPr>
        <p:txBody>
          <a:bodyPr wrap="none" rtlCol="0">
            <a:spAutoFit/>
          </a:bodyPr>
          <a:lstStyle/>
          <a:p>
            <a:pPr algn="ctr"/>
            <a:r>
              <a:rPr lang="it-IT" sz="1600" b="1" dirty="0">
                <a:solidFill>
                  <a:srgbClr val="000066"/>
                </a:solidFill>
                <a:ea typeface="Tahoma" panose="020B0604030504040204" pitchFamily="34" charset="0"/>
                <a:cs typeface="Calibri" panose="020F0502020204030204" pitchFamily="34" charset="0"/>
              </a:rPr>
              <a:t>Interpretazione e</a:t>
            </a:r>
          </a:p>
          <a:p>
            <a:pPr algn="ctr"/>
            <a:r>
              <a:rPr lang="it-IT" sz="1600" b="1" dirty="0">
                <a:solidFill>
                  <a:srgbClr val="000066"/>
                </a:solidFill>
                <a:ea typeface="Tahoma" panose="020B0604030504040204" pitchFamily="34" charset="0"/>
                <a:cs typeface="Calibri" panose="020F0502020204030204" pitchFamily="34" charset="0"/>
              </a:rPr>
              <a:t>Pubblicazione</a:t>
            </a:r>
          </a:p>
        </p:txBody>
      </p:sp>
      <p:sp>
        <p:nvSpPr>
          <p:cNvPr id="172" name="Freccia a sinistra 171"/>
          <p:cNvSpPr/>
          <p:nvPr/>
        </p:nvSpPr>
        <p:spPr>
          <a:xfrm>
            <a:off x="3119726" y="4181681"/>
            <a:ext cx="859524" cy="370301"/>
          </a:xfrm>
          <a:prstGeom prst="leftArrow">
            <a:avLst/>
          </a:prstGeom>
          <a:solidFill>
            <a:srgbClr val="162C5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sp>
        <p:nvSpPr>
          <p:cNvPr id="173" name="Freccia a sinistra 172"/>
          <p:cNvSpPr/>
          <p:nvPr/>
        </p:nvSpPr>
        <p:spPr>
          <a:xfrm rot="5400000" flipH="1">
            <a:off x="9932400" y="2964161"/>
            <a:ext cx="966897" cy="329179"/>
          </a:xfrm>
          <a:prstGeom prst="leftArrow">
            <a:avLst/>
          </a:prstGeom>
          <a:solidFill>
            <a:srgbClr val="162C5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latin typeface="Tahoma" panose="020B0604030504040204" pitchFamily="34" charset="0"/>
              <a:ea typeface="Tahoma" panose="020B0604030504040204" pitchFamily="34" charset="0"/>
              <a:cs typeface="Tahoma" panose="020B0604030504040204" pitchFamily="34" charset="0"/>
            </a:endParaRPr>
          </a:p>
        </p:txBody>
      </p:sp>
      <p:pic>
        <p:nvPicPr>
          <p:cNvPr id="175" name="Immagine 1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9304" y="3826831"/>
            <a:ext cx="2132773" cy="1080000"/>
          </a:xfrm>
          <a:prstGeom prst="rect">
            <a:avLst/>
          </a:prstGeom>
        </p:spPr>
      </p:pic>
      <p:sp>
        <p:nvSpPr>
          <p:cNvPr id="176" name="CasellaDiTesto 175"/>
          <p:cNvSpPr txBox="1"/>
          <p:nvPr/>
        </p:nvSpPr>
        <p:spPr>
          <a:xfrm>
            <a:off x="9775220" y="4977689"/>
            <a:ext cx="1300934" cy="338554"/>
          </a:xfrm>
          <a:prstGeom prst="rect">
            <a:avLst/>
          </a:prstGeom>
          <a:noFill/>
        </p:spPr>
        <p:txBody>
          <a:bodyPr wrap="none" rtlCol="0">
            <a:spAutoFit/>
          </a:bodyPr>
          <a:lstStyle/>
          <a:p>
            <a:pPr algn="ctr"/>
            <a:r>
              <a:rPr lang="it-IT" sz="1600" b="1" dirty="0">
                <a:solidFill>
                  <a:srgbClr val="000066"/>
                </a:solidFill>
                <a:ea typeface="Tahoma" panose="020B0604030504040204" pitchFamily="34" charset="0"/>
                <a:cs typeface="Calibri" panose="020F0502020204030204" pitchFamily="34" charset="0"/>
              </a:rPr>
              <a:t>Oscilloscopio</a:t>
            </a:r>
          </a:p>
        </p:txBody>
      </p:sp>
      <p:sp>
        <p:nvSpPr>
          <p:cNvPr id="178" name="Rectangle 2"/>
          <p:cNvSpPr>
            <a:spLocks noChangeArrowheads="1"/>
          </p:cNvSpPr>
          <p:nvPr/>
        </p:nvSpPr>
        <p:spPr bwMode="auto">
          <a:xfrm>
            <a:off x="207915" y="-123445"/>
            <a:ext cx="6402541" cy="838201"/>
          </a:xfrm>
          <a:prstGeom prst="rect">
            <a:avLst/>
          </a:prstGeom>
          <a:noFill/>
          <a:ln w="9525">
            <a:noFill/>
            <a:miter lim="800000"/>
            <a:headEnd/>
            <a:tailEnd/>
          </a:ln>
        </p:spPr>
        <p:txBody>
          <a:bodyPr anchor="ctr"/>
          <a:lstStyle/>
          <a:p>
            <a:r>
              <a:rPr lang="it-IT" sz="2600" dirty="0">
                <a:solidFill>
                  <a:schemeClr val="bg1"/>
                </a:solidFill>
              </a:rPr>
              <a:t>Dalla rivelazione al risultato sperimentale</a:t>
            </a:r>
            <a:endParaRPr lang="it-IT" sz="2600" dirty="0"/>
          </a:p>
        </p:txBody>
      </p:sp>
      <p:pic>
        <p:nvPicPr>
          <p:cNvPr id="169" name="Immagine 168">
            <a:extLst>
              <a:ext uri="{FF2B5EF4-FFF2-40B4-BE49-F238E27FC236}">
                <a16:creationId xmlns:a16="http://schemas.microsoft.com/office/drawing/2014/main" id="{9AD81ACC-AEB0-4DA7-A160-56CF6FC8F7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Tree>
    <p:extLst>
      <p:ext uri="{BB962C8B-B14F-4D97-AF65-F5344CB8AC3E}">
        <p14:creationId xmlns:p14="http://schemas.microsoft.com/office/powerpoint/2010/main" val="867351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9D79DA5-96FA-48E4-8E8E-2E7546F4BDD2}"/>
              </a:ext>
            </a:extLst>
          </p:cNvPr>
          <p:cNvSpPr txBox="1"/>
          <p:nvPr/>
        </p:nvSpPr>
        <p:spPr>
          <a:xfrm>
            <a:off x="747441" y="956264"/>
            <a:ext cx="7291156" cy="1015663"/>
          </a:xfrm>
          <a:prstGeom prst="rect">
            <a:avLst/>
          </a:prstGeom>
          <a:noFill/>
        </p:spPr>
        <p:txBody>
          <a:bodyPr wrap="square" rtlCol="0">
            <a:spAutoFit/>
          </a:bodyPr>
          <a:lstStyle/>
          <a:p>
            <a:r>
              <a:rPr lang="it-IT" sz="2000" b="1" dirty="0">
                <a:solidFill>
                  <a:srgbClr val="FF0000"/>
                </a:solidFill>
              </a:rPr>
              <a:t>Struttura del Nucleo: </a:t>
            </a:r>
          </a:p>
          <a:p>
            <a:pPr algn="just"/>
            <a:r>
              <a:rPr lang="it-IT" sz="2000" b="1" dirty="0">
                <a:solidFill>
                  <a:srgbClr val="000066"/>
                </a:solidFill>
              </a:rPr>
              <a:t>dimensioni, forma,  livelli energetici, vite medie, distribuzione di carica, moti collettivi …</a:t>
            </a:r>
          </a:p>
        </p:txBody>
      </p:sp>
      <p:sp>
        <p:nvSpPr>
          <p:cNvPr id="4" name="CasellaDiTesto 3">
            <a:extLst>
              <a:ext uri="{FF2B5EF4-FFF2-40B4-BE49-F238E27FC236}">
                <a16:creationId xmlns:a16="http://schemas.microsoft.com/office/drawing/2014/main" id="{54DDB87C-5FE9-440A-A641-418E7BACC8FD}"/>
              </a:ext>
            </a:extLst>
          </p:cNvPr>
          <p:cNvSpPr txBox="1"/>
          <p:nvPr/>
        </p:nvSpPr>
        <p:spPr>
          <a:xfrm>
            <a:off x="3045340" y="2599646"/>
            <a:ext cx="7887942" cy="1323439"/>
          </a:xfrm>
          <a:prstGeom prst="rect">
            <a:avLst/>
          </a:prstGeom>
          <a:noFill/>
        </p:spPr>
        <p:txBody>
          <a:bodyPr wrap="square" rtlCol="0">
            <a:spAutoFit/>
          </a:bodyPr>
          <a:lstStyle/>
          <a:p>
            <a:r>
              <a:rPr lang="it-IT" sz="2000" b="1" dirty="0">
                <a:solidFill>
                  <a:srgbClr val="FF0000"/>
                </a:solidFill>
              </a:rPr>
              <a:t>Meccanismi di Reazione:</a:t>
            </a:r>
          </a:p>
          <a:p>
            <a:pPr algn="just"/>
            <a:r>
              <a:rPr lang="it-IT" sz="2000" b="1" dirty="0">
                <a:solidFill>
                  <a:srgbClr val="000066"/>
                </a:solidFill>
              </a:rPr>
              <a:t>differenti processi, collegati alle proprietà delle forze nucleari, mediante i quali i nuclei interagiscono, come </a:t>
            </a:r>
            <a:r>
              <a:rPr lang="it-IT" sz="2000" b="1" dirty="0" err="1">
                <a:solidFill>
                  <a:srgbClr val="000066"/>
                </a:solidFill>
              </a:rPr>
              <a:t>scattering</a:t>
            </a:r>
            <a:r>
              <a:rPr lang="it-IT" sz="2000" b="1" dirty="0">
                <a:solidFill>
                  <a:srgbClr val="000066"/>
                </a:solidFill>
              </a:rPr>
              <a:t> elastico, </a:t>
            </a:r>
            <a:r>
              <a:rPr lang="it-IT" sz="2000" b="1" dirty="0" err="1">
                <a:solidFill>
                  <a:srgbClr val="000066"/>
                </a:solidFill>
              </a:rPr>
              <a:t>scattering</a:t>
            </a:r>
            <a:r>
              <a:rPr lang="it-IT" sz="2000" b="1" dirty="0">
                <a:solidFill>
                  <a:srgbClr val="000066"/>
                </a:solidFill>
              </a:rPr>
              <a:t> inelastico, fusione, fissione </a:t>
            </a:r>
          </a:p>
        </p:txBody>
      </p:sp>
      <p:sp>
        <p:nvSpPr>
          <p:cNvPr id="5" name="CasellaDiTesto 4">
            <a:extLst>
              <a:ext uri="{FF2B5EF4-FFF2-40B4-BE49-F238E27FC236}">
                <a16:creationId xmlns:a16="http://schemas.microsoft.com/office/drawing/2014/main" id="{D17D7353-FEA2-479E-A4DA-4FDF35970A2D}"/>
              </a:ext>
            </a:extLst>
          </p:cNvPr>
          <p:cNvSpPr txBox="1"/>
          <p:nvPr/>
        </p:nvSpPr>
        <p:spPr>
          <a:xfrm>
            <a:off x="747440" y="4807479"/>
            <a:ext cx="7486603" cy="1323439"/>
          </a:xfrm>
          <a:prstGeom prst="rect">
            <a:avLst/>
          </a:prstGeom>
          <a:noFill/>
        </p:spPr>
        <p:txBody>
          <a:bodyPr wrap="square" rtlCol="0">
            <a:spAutoFit/>
          </a:bodyPr>
          <a:lstStyle/>
          <a:p>
            <a:r>
              <a:rPr lang="it-IT" sz="2000" b="1" dirty="0">
                <a:solidFill>
                  <a:srgbClr val="FF0000"/>
                </a:solidFill>
              </a:rPr>
              <a:t>Astrofisica Nucleare:</a:t>
            </a:r>
          </a:p>
          <a:p>
            <a:r>
              <a:rPr lang="it-IT" sz="2000" b="1" dirty="0">
                <a:solidFill>
                  <a:srgbClr val="000066"/>
                </a:solidFill>
              </a:rPr>
              <a:t>Come sono sintetizzati gli elementi nelle stelle ?</a:t>
            </a:r>
          </a:p>
          <a:p>
            <a:pPr algn="just"/>
            <a:r>
              <a:rPr lang="it-IT" sz="2000" b="1" dirty="0">
                <a:solidFill>
                  <a:srgbClr val="000066"/>
                </a:solidFill>
              </a:rPr>
              <a:t>Quali sono le reazioni nucleari coinvolte nella produzione di energia nelle stelle?</a:t>
            </a:r>
          </a:p>
        </p:txBody>
      </p:sp>
      <p:pic>
        <p:nvPicPr>
          <p:cNvPr id="7" name="Immagine 6">
            <a:extLst>
              <a:ext uri="{FF2B5EF4-FFF2-40B4-BE49-F238E27FC236}">
                <a16:creationId xmlns:a16="http://schemas.microsoft.com/office/drawing/2014/main" id="{E01FFEDC-8009-4B4F-8C5C-E4DB165D01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7308" y="4005618"/>
            <a:ext cx="1945682" cy="2295905"/>
          </a:xfrm>
          <a:prstGeom prst="rect">
            <a:avLst/>
          </a:prstGeom>
        </p:spPr>
      </p:pic>
      <p:pic>
        <p:nvPicPr>
          <p:cNvPr id="10" name="Immagine 9">
            <a:extLst>
              <a:ext uri="{FF2B5EF4-FFF2-40B4-BE49-F238E27FC236}">
                <a16:creationId xmlns:a16="http://schemas.microsoft.com/office/drawing/2014/main" id="{4643E5B4-A43F-415D-A65D-4063736D73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898" y="2235502"/>
            <a:ext cx="2400199" cy="2552662"/>
          </a:xfrm>
          <a:prstGeom prst="rect">
            <a:avLst/>
          </a:prstGeom>
        </p:spPr>
      </p:pic>
      <p:pic>
        <p:nvPicPr>
          <p:cNvPr id="12" name="Immagine 11">
            <a:extLst>
              <a:ext uri="{FF2B5EF4-FFF2-40B4-BE49-F238E27FC236}">
                <a16:creationId xmlns:a16="http://schemas.microsoft.com/office/drawing/2014/main" id="{6F21932E-7147-425B-B59A-3E7014F43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1316" y="616911"/>
            <a:ext cx="3238500" cy="1895475"/>
          </a:xfrm>
          <a:prstGeom prst="rect">
            <a:avLst/>
          </a:prstGeom>
        </p:spPr>
      </p:pic>
      <p:sp>
        <p:nvSpPr>
          <p:cNvPr id="11" name="Rectangle 2"/>
          <p:cNvSpPr>
            <a:spLocks noChangeArrowheads="1"/>
          </p:cNvSpPr>
          <p:nvPr/>
        </p:nvSpPr>
        <p:spPr bwMode="auto">
          <a:xfrm>
            <a:off x="468123" y="-67089"/>
            <a:ext cx="6521188" cy="684000"/>
          </a:xfrm>
          <a:prstGeom prst="rect">
            <a:avLst/>
          </a:prstGeom>
          <a:noFill/>
          <a:ln w="9525">
            <a:noFill/>
            <a:miter lim="800000"/>
            <a:headEnd/>
            <a:tailEnd/>
          </a:ln>
        </p:spPr>
        <p:txBody>
          <a:bodyPr anchor="ctr"/>
          <a:lstStyle/>
          <a:p>
            <a:r>
              <a:rPr lang="it-IT" sz="3200" dirty="0">
                <a:solidFill>
                  <a:schemeClr val="bg1"/>
                </a:solidFill>
              </a:rPr>
              <a:t>La Ricerca ai LNS</a:t>
            </a:r>
            <a:endParaRPr lang="it-IT" dirty="0"/>
          </a:p>
        </p:txBody>
      </p:sp>
      <p:pic>
        <p:nvPicPr>
          <p:cNvPr id="2" name="Immagine 1">
            <a:extLst>
              <a:ext uri="{FF2B5EF4-FFF2-40B4-BE49-F238E27FC236}">
                <a16:creationId xmlns:a16="http://schemas.microsoft.com/office/drawing/2014/main" id="{C9E3B197-56EA-7AB2-280A-B2F36F62BA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Tree>
    <p:extLst>
      <p:ext uri="{BB962C8B-B14F-4D97-AF65-F5344CB8AC3E}">
        <p14:creationId xmlns:p14="http://schemas.microsoft.com/office/powerpoint/2010/main" val="131301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33AF358D-2B95-4A5E-88EA-2540A85E92C6}"/>
              </a:ext>
            </a:extLst>
          </p:cNvPr>
          <p:cNvSpPr txBox="1"/>
          <p:nvPr/>
        </p:nvSpPr>
        <p:spPr>
          <a:xfrm>
            <a:off x="0" y="913058"/>
            <a:ext cx="12192000" cy="523220"/>
          </a:xfrm>
          <a:prstGeom prst="rect">
            <a:avLst/>
          </a:prstGeom>
          <a:noFill/>
        </p:spPr>
        <p:txBody>
          <a:bodyPr wrap="square">
            <a:spAutoFit/>
          </a:bodyPr>
          <a:lstStyle/>
          <a:p>
            <a:pPr algn="ctr"/>
            <a:r>
              <a:rPr lang="en-US" sz="2800" dirty="0">
                <a:solidFill>
                  <a:prstClr val="black"/>
                </a:solidFill>
              </a:rPr>
              <a:t>Progetto di </a:t>
            </a:r>
            <a:r>
              <a:rPr lang="en-US" sz="2800" dirty="0" err="1">
                <a:solidFill>
                  <a:prstClr val="black"/>
                </a:solidFill>
              </a:rPr>
              <a:t>potenziamento</a:t>
            </a:r>
            <a:r>
              <a:rPr lang="en-US" sz="2800" dirty="0">
                <a:solidFill>
                  <a:prstClr val="black"/>
                </a:solidFill>
              </a:rPr>
              <a:t> del </a:t>
            </a:r>
            <a:r>
              <a:rPr lang="en-US" sz="2800" dirty="0" err="1">
                <a:solidFill>
                  <a:prstClr val="black"/>
                </a:solidFill>
              </a:rPr>
              <a:t>Ciclotrone</a:t>
            </a:r>
            <a:r>
              <a:rPr lang="en-US" sz="2800" dirty="0">
                <a:solidFill>
                  <a:prstClr val="black"/>
                </a:solidFill>
              </a:rPr>
              <a:t> e </a:t>
            </a:r>
            <a:r>
              <a:rPr lang="en-US" sz="2800" dirty="0" err="1">
                <a:solidFill>
                  <a:prstClr val="black"/>
                </a:solidFill>
              </a:rPr>
              <a:t>delle</a:t>
            </a:r>
            <a:r>
              <a:rPr lang="en-US" sz="2800" dirty="0">
                <a:solidFill>
                  <a:prstClr val="black"/>
                </a:solidFill>
              </a:rPr>
              <a:t> </a:t>
            </a:r>
            <a:r>
              <a:rPr lang="en-US" sz="2800" dirty="0" err="1">
                <a:solidFill>
                  <a:prstClr val="black"/>
                </a:solidFill>
              </a:rPr>
              <a:t>infrastrutture</a:t>
            </a:r>
            <a:r>
              <a:rPr lang="en-US" sz="2800" dirty="0">
                <a:solidFill>
                  <a:prstClr val="black"/>
                </a:solidFill>
              </a:rPr>
              <a:t> </a:t>
            </a:r>
            <a:r>
              <a:rPr lang="en-US" sz="2800" dirty="0" err="1">
                <a:solidFill>
                  <a:prstClr val="black"/>
                </a:solidFill>
              </a:rPr>
              <a:t>dei</a:t>
            </a:r>
            <a:r>
              <a:rPr lang="en-US" sz="2800" dirty="0">
                <a:solidFill>
                  <a:prstClr val="black"/>
                </a:solidFill>
              </a:rPr>
              <a:t> LNS</a:t>
            </a:r>
            <a:endParaRPr lang="it-IT" sz="2800" dirty="0"/>
          </a:p>
        </p:txBody>
      </p:sp>
      <p:sp>
        <p:nvSpPr>
          <p:cNvPr id="8" name="AutoShape 4" descr="Risultati immagini per no food for free"/>
          <p:cNvSpPr>
            <a:spLocks noChangeAspect="1" noChangeArrowheads="1"/>
          </p:cNvSpPr>
          <p:nvPr/>
        </p:nvSpPr>
        <p:spPr bwMode="auto">
          <a:xfrm>
            <a:off x="1831975" y="796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t-IT">
              <a:solidFill>
                <a:prstClr val="black"/>
              </a:solidFill>
              <a:ea typeface="MS PGothic" panose="020B0600070205080204" pitchFamily="34" charset="-128"/>
            </a:endParaRPr>
          </a:p>
        </p:txBody>
      </p:sp>
      <p:sp>
        <p:nvSpPr>
          <p:cNvPr id="2" name="Rettangolo 1"/>
          <p:cNvSpPr/>
          <p:nvPr/>
        </p:nvSpPr>
        <p:spPr>
          <a:xfrm>
            <a:off x="3265846" y="2266422"/>
            <a:ext cx="8825299" cy="523220"/>
          </a:xfrm>
          <a:prstGeom prst="rect">
            <a:avLst/>
          </a:prstGeom>
        </p:spPr>
        <p:txBody>
          <a:bodyPr wrap="square">
            <a:spAutoFit/>
          </a:bodyPr>
          <a:lstStyle/>
          <a:p>
            <a:pPr>
              <a:defRPr/>
            </a:pPr>
            <a:r>
              <a:rPr lang="en-US" sz="2800" b="1" dirty="0" err="1">
                <a:solidFill>
                  <a:srgbClr val="A50021"/>
                </a:solidFill>
              </a:rPr>
              <a:t>Stimolato</a:t>
            </a:r>
            <a:r>
              <a:rPr lang="en-US" sz="2800" b="1" dirty="0">
                <a:solidFill>
                  <a:srgbClr val="A50021"/>
                </a:solidFill>
              </a:rPr>
              <a:t> dal </a:t>
            </a:r>
            <a:r>
              <a:rPr lang="en-US" sz="2800" b="1" dirty="0" err="1">
                <a:solidFill>
                  <a:srgbClr val="A50021"/>
                </a:solidFill>
              </a:rPr>
              <a:t>caso</a:t>
            </a:r>
            <a:r>
              <a:rPr lang="en-US" sz="2800" b="1" dirty="0">
                <a:solidFill>
                  <a:srgbClr val="A50021"/>
                </a:solidFill>
              </a:rPr>
              <a:t> di </a:t>
            </a:r>
            <a:r>
              <a:rPr lang="en-US" sz="2800" b="1" dirty="0" err="1">
                <a:solidFill>
                  <a:srgbClr val="A50021"/>
                </a:solidFill>
              </a:rPr>
              <a:t>fisica</a:t>
            </a:r>
            <a:r>
              <a:rPr lang="en-US" sz="2800" b="1" dirty="0">
                <a:solidFill>
                  <a:srgbClr val="A50021"/>
                </a:solidFill>
              </a:rPr>
              <a:t> del </a:t>
            </a:r>
            <a:r>
              <a:rPr lang="en-US" sz="2800" b="1" dirty="0" err="1">
                <a:solidFill>
                  <a:srgbClr val="A50021"/>
                </a:solidFill>
              </a:rPr>
              <a:t>progetto</a:t>
            </a:r>
            <a:r>
              <a:rPr lang="en-US" sz="2800" b="1" dirty="0">
                <a:solidFill>
                  <a:srgbClr val="A50021"/>
                </a:solidFill>
              </a:rPr>
              <a:t> NUMEN</a:t>
            </a:r>
          </a:p>
        </p:txBody>
      </p:sp>
      <p:sp>
        <p:nvSpPr>
          <p:cNvPr id="13" name="CasellaDiTesto 12">
            <a:extLst>
              <a:ext uri="{FF2B5EF4-FFF2-40B4-BE49-F238E27FC236}">
                <a16:creationId xmlns:a16="http://schemas.microsoft.com/office/drawing/2014/main" id="{BC2F115A-559E-454B-8949-E7333BFDE28D}"/>
              </a:ext>
            </a:extLst>
          </p:cNvPr>
          <p:cNvSpPr txBox="1"/>
          <p:nvPr/>
        </p:nvSpPr>
        <p:spPr>
          <a:xfrm>
            <a:off x="0" y="2982313"/>
            <a:ext cx="12192000" cy="954107"/>
          </a:xfrm>
          <a:prstGeom prst="rect">
            <a:avLst/>
          </a:prstGeom>
          <a:noFill/>
        </p:spPr>
        <p:txBody>
          <a:bodyPr wrap="square" rtlCol="0">
            <a:spAutoFit/>
          </a:bodyPr>
          <a:lstStyle/>
          <a:p>
            <a:pPr algn="ctr" eaLnBrk="0" fontAlgn="base" hangingPunct="0">
              <a:spcBef>
                <a:spcPct val="0"/>
              </a:spcBef>
              <a:spcAft>
                <a:spcPct val="0"/>
              </a:spcAft>
            </a:pPr>
            <a:r>
              <a:rPr lang="en-GB" sz="2800" b="1" dirty="0" err="1">
                <a:ea typeface="MS PGothic" panose="020B0600070205080204" pitchFamily="34" charset="-128"/>
              </a:rPr>
              <a:t>Aumentare</a:t>
            </a:r>
            <a:r>
              <a:rPr lang="en-GB" sz="2800" b="1" dirty="0">
                <a:ea typeface="MS PGothic" panose="020B0600070205080204" pitchFamily="34" charset="-128"/>
              </a:rPr>
              <a:t> </a:t>
            </a:r>
            <a:r>
              <a:rPr lang="en-GB" sz="2800" b="1" dirty="0" err="1">
                <a:ea typeface="MS PGothic" panose="020B0600070205080204" pitchFamily="34" charset="-128"/>
              </a:rPr>
              <a:t>l’intensità</a:t>
            </a:r>
            <a:r>
              <a:rPr lang="en-GB" sz="2800" b="1" dirty="0">
                <a:ea typeface="MS PGothic" panose="020B0600070205080204" pitchFamily="34" charset="-128"/>
              </a:rPr>
              <a:t> </a:t>
            </a:r>
            <a:r>
              <a:rPr lang="en-GB" sz="2800" b="1" dirty="0" err="1">
                <a:ea typeface="MS PGothic" panose="020B0600070205080204" pitchFamily="34" charset="-128"/>
              </a:rPr>
              <a:t>dei</a:t>
            </a:r>
            <a:r>
              <a:rPr lang="en-GB" sz="2800" b="1" dirty="0">
                <a:ea typeface="MS PGothic" panose="020B0600070205080204" pitchFamily="34" charset="-128"/>
              </a:rPr>
              <a:t> fasci di </a:t>
            </a:r>
            <a:r>
              <a:rPr lang="en-GB" sz="2800" b="1" dirty="0" err="1">
                <a:ea typeface="MS PGothic" panose="020B0600070205080204" pitchFamily="34" charset="-128"/>
              </a:rPr>
              <a:t>ioni</a:t>
            </a:r>
            <a:r>
              <a:rPr lang="en-GB" sz="2800" b="1" dirty="0">
                <a:ea typeface="MS PGothic" panose="020B0600070205080204" pitchFamily="34" charset="-128"/>
              </a:rPr>
              <a:t> accelerate dal </a:t>
            </a:r>
            <a:r>
              <a:rPr lang="en-GB" sz="2800" b="1" dirty="0" err="1">
                <a:ea typeface="MS PGothic" panose="020B0600070205080204" pitchFamily="34" charset="-128"/>
              </a:rPr>
              <a:t>Ciclotrone</a:t>
            </a:r>
            <a:endParaRPr lang="en-GB" sz="2800" b="1" dirty="0">
              <a:ea typeface="MS PGothic" panose="020B0600070205080204" pitchFamily="34" charset="-128"/>
            </a:endParaRPr>
          </a:p>
          <a:p>
            <a:pPr algn="ctr" eaLnBrk="0" fontAlgn="base" hangingPunct="0">
              <a:spcBef>
                <a:spcPct val="0"/>
              </a:spcBef>
              <a:spcAft>
                <a:spcPct val="0"/>
              </a:spcAft>
            </a:pPr>
            <a:r>
              <a:rPr lang="en-GB" sz="2800" b="1" dirty="0"/>
              <a:t>(da 100 W a 5-10 kW)</a:t>
            </a:r>
            <a:r>
              <a:rPr lang="en-GB" sz="2800" b="1" dirty="0">
                <a:ea typeface="MS PGothic" panose="020B0600070205080204" pitchFamily="34" charset="-128"/>
              </a:rPr>
              <a:t> </a:t>
            </a:r>
          </a:p>
        </p:txBody>
      </p:sp>
      <p:sp>
        <p:nvSpPr>
          <p:cNvPr id="7" name="CasellaDiTesto 6"/>
          <p:cNvSpPr txBox="1"/>
          <p:nvPr/>
        </p:nvSpPr>
        <p:spPr>
          <a:xfrm>
            <a:off x="6483927" y="1517300"/>
            <a:ext cx="5773311" cy="400110"/>
          </a:xfrm>
          <a:prstGeom prst="rect">
            <a:avLst/>
          </a:prstGeom>
          <a:noFill/>
        </p:spPr>
        <p:txBody>
          <a:bodyPr wrap="square" rtlCol="0">
            <a:spAutoFit/>
          </a:bodyPr>
          <a:lstStyle/>
          <a:p>
            <a:pPr algn="ctr"/>
            <a:r>
              <a:rPr lang="it-IT" sz="2000" dirty="0"/>
              <a:t>Finanziato dal MUR (progetto PON) con 19.4 M€</a:t>
            </a:r>
          </a:p>
        </p:txBody>
      </p:sp>
      <p:sp>
        <p:nvSpPr>
          <p:cNvPr id="4" name="Freccia a destra 3">
            <a:extLst>
              <a:ext uri="{FF2B5EF4-FFF2-40B4-BE49-F238E27FC236}">
                <a16:creationId xmlns:a16="http://schemas.microsoft.com/office/drawing/2014/main" id="{1E0A4E31-9B89-4C8A-8BD2-A45BF2FCA782}"/>
              </a:ext>
            </a:extLst>
          </p:cNvPr>
          <p:cNvSpPr/>
          <p:nvPr/>
        </p:nvSpPr>
        <p:spPr>
          <a:xfrm>
            <a:off x="524637" y="2299176"/>
            <a:ext cx="1339850" cy="540000"/>
          </a:xfrm>
          <a:prstGeom prst="rightArrow">
            <a:avLst/>
          </a:prstGeom>
          <a:solidFill>
            <a:srgbClr val="A50021"/>
          </a:solidFill>
          <a:ln w="2857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19" descr="Logo_LNS_new_LR.tif">
            <a:extLst>
              <a:ext uri="{FF2B5EF4-FFF2-40B4-BE49-F238E27FC236}">
                <a16:creationId xmlns:a16="http://schemas.microsoft.com/office/drawing/2014/main" id="{D4707007-7FF3-4D3E-B563-E507141213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8385" y="145459"/>
            <a:ext cx="1402760" cy="720000"/>
          </a:xfrm>
          <a:prstGeom prst="rect">
            <a:avLst/>
          </a:prstGeom>
        </p:spPr>
      </p:pic>
      <p:pic>
        <p:nvPicPr>
          <p:cNvPr id="14" name="Picture 2" descr="http://www.infn.it/comunicazione/images/stories/argomenti/lns11_infn.jpg">
            <a:extLst>
              <a:ext uri="{FF2B5EF4-FFF2-40B4-BE49-F238E27FC236}">
                <a16:creationId xmlns:a16="http://schemas.microsoft.com/office/drawing/2014/main" id="{4BCEF28F-49D8-4ED8-9FB6-0C8C0D7AE8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6173" y="3530464"/>
            <a:ext cx="1958632" cy="2997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descr="http://www.lns.infn.it/images/stories/slideshow/briaskThumbs//briaskThumb_13.jpg">
            <a:extLst>
              <a:ext uri="{FF2B5EF4-FFF2-40B4-BE49-F238E27FC236}">
                <a16:creationId xmlns:a16="http://schemas.microsoft.com/office/drawing/2014/main" id="{A1439956-6447-4FDC-B0DB-A28E3E75D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534" y="4070278"/>
            <a:ext cx="3348881" cy="2291339"/>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05D2AC87-9017-42AE-AEE4-A6D086E257BA}"/>
              </a:ext>
            </a:extLst>
          </p:cNvPr>
          <p:cNvPicPr>
            <a:picLocks noChangeAspect="1"/>
          </p:cNvPicPr>
          <p:nvPr/>
        </p:nvPicPr>
        <p:blipFill>
          <a:blip r:embed="rId5"/>
          <a:stretch>
            <a:fillRect/>
          </a:stretch>
        </p:blipFill>
        <p:spPr>
          <a:xfrm>
            <a:off x="2303182" y="2209176"/>
            <a:ext cx="770380" cy="720000"/>
          </a:xfrm>
          <a:prstGeom prst="rect">
            <a:avLst/>
          </a:prstGeom>
        </p:spPr>
      </p:pic>
      <p:sp>
        <p:nvSpPr>
          <p:cNvPr id="3" name="Rectangle 2">
            <a:extLst>
              <a:ext uri="{FF2B5EF4-FFF2-40B4-BE49-F238E27FC236}">
                <a16:creationId xmlns:a16="http://schemas.microsoft.com/office/drawing/2014/main" id="{DB1236EF-B7FA-0400-3B36-29A79EEE36B3}"/>
              </a:ext>
            </a:extLst>
          </p:cNvPr>
          <p:cNvSpPr>
            <a:spLocks noChangeArrowheads="1"/>
          </p:cNvSpPr>
          <p:nvPr/>
        </p:nvSpPr>
        <p:spPr bwMode="auto">
          <a:xfrm>
            <a:off x="468123" y="-67089"/>
            <a:ext cx="6521188" cy="684000"/>
          </a:xfrm>
          <a:prstGeom prst="rect">
            <a:avLst/>
          </a:prstGeom>
          <a:noFill/>
          <a:ln w="9525">
            <a:noFill/>
            <a:miter lim="800000"/>
            <a:headEnd/>
            <a:tailEnd/>
          </a:ln>
        </p:spPr>
        <p:txBody>
          <a:bodyPr anchor="ctr"/>
          <a:lstStyle/>
          <a:p>
            <a:r>
              <a:rPr lang="it-IT" sz="3200" dirty="0">
                <a:solidFill>
                  <a:schemeClr val="bg1"/>
                </a:solidFill>
              </a:rPr>
              <a:t>Il progetto POTLNS</a:t>
            </a:r>
            <a:endParaRPr lang="it-IT" dirty="0"/>
          </a:p>
        </p:txBody>
      </p:sp>
    </p:spTree>
    <p:extLst>
      <p:ext uri="{BB962C8B-B14F-4D97-AF65-F5344CB8AC3E}">
        <p14:creationId xmlns:p14="http://schemas.microsoft.com/office/powerpoint/2010/main" val="349749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p:cNvSpPr txBox="1"/>
          <p:nvPr/>
        </p:nvSpPr>
        <p:spPr>
          <a:xfrm>
            <a:off x="5315256" y="2531786"/>
            <a:ext cx="6606868" cy="646331"/>
          </a:xfrm>
          <a:prstGeom prst="rect">
            <a:avLst/>
          </a:prstGeom>
          <a:noFill/>
        </p:spPr>
        <p:txBody>
          <a:bodyPr wrap="square" rtlCol="0">
            <a:spAutoFit/>
          </a:bodyPr>
          <a:lstStyle/>
          <a:p>
            <a:pPr algn="just"/>
            <a:r>
              <a:rPr lang="it-IT" dirty="0"/>
              <a:t>Per ioni con A &lt; 40 ed energie maggiori di 15 MeV/u, ci si aspetta una efficienza del </a:t>
            </a:r>
            <a:r>
              <a:rPr lang="it-IT" dirty="0">
                <a:solidFill>
                  <a:srgbClr val="A50021"/>
                </a:solidFill>
              </a:rPr>
              <a:t>99%</a:t>
            </a:r>
          </a:p>
        </p:txBody>
      </p:sp>
      <p:grpSp>
        <p:nvGrpSpPr>
          <p:cNvPr id="19" name="Gruppo 18"/>
          <p:cNvGrpSpPr>
            <a:grpSpLocks noChangeAspect="1"/>
          </p:cNvGrpSpPr>
          <p:nvPr/>
        </p:nvGrpSpPr>
        <p:grpSpPr>
          <a:xfrm>
            <a:off x="334191" y="694423"/>
            <a:ext cx="3713382" cy="3861318"/>
            <a:chOff x="107504" y="1412776"/>
            <a:chExt cx="4730551" cy="4824536"/>
          </a:xfrm>
        </p:grpSpPr>
        <p:pic>
          <p:nvPicPr>
            <p:cNvPr id="20" name="Immagin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1412776"/>
              <a:ext cx="4730551" cy="4824536"/>
            </a:xfrm>
            <a:prstGeom prst="rect">
              <a:avLst/>
            </a:prstGeom>
          </p:spPr>
        </p:pic>
        <p:sp>
          <p:nvSpPr>
            <p:cNvPr id="21" name="Figura a mano libera 20"/>
            <p:cNvSpPr/>
            <p:nvPr/>
          </p:nvSpPr>
          <p:spPr>
            <a:xfrm>
              <a:off x="1379537" y="2720975"/>
              <a:ext cx="3149600" cy="2343150"/>
            </a:xfrm>
            <a:custGeom>
              <a:avLst/>
              <a:gdLst>
                <a:gd name="connsiteX0" fmla="*/ 1830388 w 3149600"/>
                <a:gd name="connsiteY0" fmla="*/ 1812925 h 2343150"/>
                <a:gd name="connsiteX1" fmla="*/ 1544638 w 3149600"/>
                <a:gd name="connsiteY1" fmla="*/ 2003425 h 2343150"/>
                <a:gd name="connsiteX2" fmla="*/ 944563 w 3149600"/>
                <a:gd name="connsiteY2" fmla="*/ 2089150 h 2343150"/>
                <a:gd name="connsiteX3" fmla="*/ 401638 w 3149600"/>
                <a:gd name="connsiteY3" fmla="*/ 1870075 h 2343150"/>
                <a:gd name="connsiteX4" fmla="*/ 58738 w 3149600"/>
                <a:gd name="connsiteY4" fmla="*/ 1374775 h 2343150"/>
                <a:gd name="connsiteX5" fmla="*/ 58738 w 3149600"/>
                <a:gd name="connsiteY5" fmla="*/ 774700 h 2343150"/>
                <a:gd name="connsiteX6" fmla="*/ 411163 w 3149600"/>
                <a:gd name="connsiteY6" fmla="*/ 288925 h 2343150"/>
                <a:gd name="connsiteX7" fmla="*/ 811213 w 3149600"/>
                <a:gd name="connsiteY7" fmla="*/ 88900 h 2343150"/>
                <a:gd name="connsiteX8" fmla="*/ 1325563 w 3149600"/>
                <a:gd name="connsiteY8" fmla="*/ 31750 h 2343150"/>
                <a:gd name="connsiteX9" fmla="*/ 1849438 w 3149600"/>
                <a:gd name="connsiteY9" fmla="*/ 279400 h 2343150"/>
                <a:gd name="connsiteX10" fmla="*/ 2201863 w 3149600"/>
                <a:gd name="connsiteY10" fmla="*/ 669925 h 2343150"/>
                <a:gd name="connsiteX11" fmla="*/ 3001963 w 3149600"/>
                <a:gd name="connsiteY11" fmla="*/ 2079625 h 2343150"/>
                <a:gd name="connsiteX12" fmla="*/ 3087688 w 3149600"/>
                <a:gd name="connsiteY12" fmla="*/ 2251075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9600" h="2343150">
                  <a:moveTo>
                    <a:pt x="1830388" y="1812925"/>
                  </a:moveTo>
                  <a:cubicBezTo>
                    <a:pt x="1761331" y="1885156"/>
                    <a:pt x="1692275" y="1957388"/>
                    <a:pt x="1544638" y="2003425"/>
                  </a:cubicBezTo>
                  <a:cubicBezTo>
                    <a:pt x="1397001" y="2049462"/>
                    <a:pt x="1135063" y="2111375"/>
                    <a:pt x="944563" y="2089150"/>
                  </a:cubicBezTo>
                  <a:cubicBezTo>
                    <a:pt x="754063" y="2066925"/>
                    <a:pt x="549276" y="1989138"/>
                    <a:pt x="401638" y="1870075"/>
                  </a:cubicBezTo>
                  <a:cubicBezTo>
                    <a:pt x="254000" y="1751012"/>
                    <a:pt x="115888" y="1557337"/>
                    <a:pt x="58738" y="1374775"/>
                  </a:cubicBezTo>
                  <a:cubicBezTo>
                    <a:pt x="1588" y="1192213"/>
                    <a:pt x="0" y="955675"/>
                    <a:pt x="58738" y="774700"/>
                  </a:cubicBezTo>
                  <a:cubicBezTo>
                    <a:pt x="117476" y="593725"/>
                    <a:pt x="285751" y="403225"/>
                    <a:pt x="411163" y="288925"/>
                  </a:cubicBezTo>
                  <a:cubicBezTo>
                    <a:pt x="536576" y="174625"/>
                    <a:pt x="658813" y="131762"/>
                    <a:pt x="811213" y="88900"/>
                  </a:cubicBezTo>
                  <a:cubicBezTo>
                    <a:pt x="963613" y="46038"/>
                    <a:pt x="1152526" y="0"/>
                    <a:pt x="1325563" y="31750"/>
                  </a:cubicBezTo>
                  <a:cubicBezTo>
                    <a:pt x="1498601" y="63500"/>
                    <a:pt x="1703388" y="173038"/>
                    <a:pt x="1849438" y="279400"/>
                  </a:cubicBezTo>
                  <a:cubicBezTo>
                    <a:pt x="1995488" y="385763"/>
                    <a:pt x="2009776" y="369888"/>
                    <a:pt x="2201863" y="669925"/>
                  </a:cubicBezTo>
                  <a:cubicBezTo>
                    <a:pt x="2393950" y="969962"/>
                    <a:pt x="2854326" y="1816100"/>
                    <a:pt x="3001963" y="2079625"/>
                  </a:cubicBezTo>
                  <a:cubicBezTo>
                    <a:pt x="3149600" y="2343150"/>
                    <a:pt x="3118644" y="2297112"/>
                    <a:pt x="3087688" y="2251075"/>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cxnSp>
        <p:nvCxnSpPr>
          <p:cNvPr id="29" name="Connettore 2 28"/>
          <p:cNvCxnSpPr>
            <a:cxnSpLocks/>
          </p:cNvCxnSpPr>
          <p:nvPr/>
        </p:nvCxnSpPr>
        <p:spPr>
          <a:xfrm flipH="1" flipV="1">
            <a:off x="2871810" y="4450965"/>
            <a:ext cx="400396" cy="5368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3394431" y="4904426"/>
            <a:ext cx="1664087" cy="646331"/>
          </a:xfrm>
          <a:prstGeom prst="rect">
            <a:avLst/>
          </a:prstGeom>
          <a:noFill/>
        </p:spPr>
        <p:txBody>
          <a:bodyPr wrap="square" rtlCol="0">
            <a:spAutoFit/>
          </a:bodyPr>
          <a:lstStyle/>
          <a:p>
            <a:r>
              <a:rPr lang="it-IT" dirty="0"/>
              <a:t>Nuovo canale di estrazione</a:t>
            </a:r>
          </a:p>
        </p:txBody>
      </p:sp>
      <p:cxnSp>
        <p:nvCxnSpPr>
          <p:cNvPr id="32" name="Connettore 2 31"/>
          <p:cNvCxnSpPr>
            <a:cxnSpLocks/>
          </p:cNvCxnSpPr>
          <p:nvPr/>
        </p:nvCxnSpPr>
        <p:spPr>
          <a:xfrm flipH="1" flipV="1">
            <a:off x="3830126" y="3475443"/>
            <a:ext cx="581392" cy="1177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4031486" y="3610165"/>
            <a:ext cx="1664087" cy="923330"/>
          </a:xfrm>
          <a:prstGeom prst="rect">
            <a:avLst/>
          </a:prstGeom>
          <a:noFill/>
        </p:spPr>
        <p:txBody>
          <a:bodyPr wrap="square" rtlCol="0">
            <a:spAutoFit/>
          </a:bodyPr>
          <a:lstStyle/>
          <a:p>
            <a:r>
              <a:rPr lang="it-IT" dirty="0"/>
              <a:t>Vecchio canale di estrazione (elettrostatico)</a:t>
            </a:r>
          </a:p>
        </p:txBody>
      </p:sp>
      <p:sp>
        <p:nvSpPr>
          <p:cNvPr id="34" name="CasellaDiTesto 33"/>
          <p:cNvSpPr txBox="1"/>
          <p:nvPr/>
        </p:nvSpPr>
        <p:spPr>
          <a:xfrm>
            <a:off x="6504936" y="826166"/>
            <a:ext cx="4511171" cy="461665"/>
          </a:xfrm>
          <a:prstGeom prst="rect">
            <a:avLst/>
          </a:prstGeom>
          <a:noFill/>
        </p:spPr>
        <p:txBody>
          <a:bodyPr wrap="none" rtlCol="0">
            <a:spAutoFit/>
          </a:bodyPr>
          <a:lstStyle/>
          <a:p>
            <a:r>
              <a:rPr lang="it-IT" sz="2400" b="1" dirty="0">
                <a:solidFill>
                  <a:srgbClr val="A50021"/>
                </a:solidFill>
              </a:rPr>
              <a:t>Estrazione tramite stripping</a:t>
            </a:r>
          </a:p>
        </p:txBody>
      </p:sp>
      <p:sp>
        <p:nvSpPr>
          <p:cNvPr id="35" name="CasellaDiTesto 34"/>
          <p:cNvSpPr txBox="1"/>
          <p:nvPr/>
        </p:nvSpPr>
        <p:spPr>
          <a:xfrm>
            <a:off x="5315256" y="1403208"/>
            <a:ext cx="6606868" cy="1053878"/>
          </a:xfrm>
          <a:prstGeom prst="rect">
            <a:avLst/>
          </a:prstGeom>
          <a:noFill/>
        </p:spPr>
        <p:txBody>
          <a:bodyPr wrap="square" rtlCol="0">
            <a:spAutoFit/>
          </a:bodyPr>
          <a:lstStyle/>
          <a:p>
            <a:pPr algn="just">
              <a:lnSpc>
                <a:spcPct val="120000"/>
              </a:lnSpc>
            </a:pPr>
            <a:r>
              <a:rPr lang="it-IT" dirty="0"/>
              <a:t>Metodo basato sull’improvviso cambio della </a:t>
            </a:r>
            <a:r>
              <a:rPr lang="it-IT" dirty="0">
                <a:solidFill>
                  <a:srgbClr val="A50021"/>
                </a:solidFill>
              </a:rPr>
              <a:t>rigidità magnetica </a:t>
            </a:r>
            <a:r>
              <a:rPr lang="it-IT" dirty="0"/>
              <a:t>del fascio accelerato quando viene cambiato il suo stato di carica mediante l’attraversamento di un sottile foglio (stripper) </a:t>
            </a:r>
            <a:endParaRPr lang="it-IT" dirty="0">
              <a:solidFill>
                <a:srgbClr val="FF0000"/>
              </a:solidFill>
            </a:endParaRPr>
          </a:p>
        </p:txBody>
      </p:sp>
      <p:sp>
        <p:nvSpPr>
          <p:cNvPr id="2" name="Rectangle 2">
            <a:extLst>
              <a:ext uri="{FF2B5EF4-FFF2-40B4-BE49-F238E27FC236}">
                <a16:creationId xmlns:a16="http://schemas.microsoft.com/office/drawing/2014/main" id="{9746BCDB-D4C5-C183-A272-651ED8EEAD46}"/>
              </a:ext>
            </a:extLst>
          </p:cNvPr>
          <p:cNvSpPr>
            <a:spLocks noChangeArrowheads="1"/>
          </p:cNvSpPr>
          <p:nvPr/>
        </p:nvSpPr>
        <p:spPr bwMode="auto">
          <a:xfrm>
            <a:off x="468123" y="-67089"/>
            <a:ext cx="6521188" cy="684000"/>
          </a:xfrm>
          <a:prstGeom prst="rect">
            <a:avLst/>
          </a:prstGeom>
          <a:noFill/>
          <a:ln w="9525">
            <a:noFill/>
            <a:miter lim="800000"/>
            <a:headEnd/>
            <a:tailEnd/>
          </a:ln>
        </p:spPr>
        <p:txBody>
          <a:bodyPr anchor="ctr"/>
          <a:lstStyle/>
          <a:p>
            <a:r>
              <a:rPr lang="it-IT" sz="3200" dirty="0">
                <a:solidFill>
                  <a:schemeClr val="bg1"/>
                </a:solidFill>
              </a:rPr>
              <a:t>Il progetto POTLNS</a:t>
            </a:r>
            <a:endParaRPr lang="it-IT" dirty="0"/>
          </a:p>
        </p:txBody>
      </p:sp>
      <p:sp>
        <p:nvSpPr>
          <p:cNvPr id="3" name="CasellaDiTesto 2">
            <a:extLst>
              <a:ext uri="{FF2B5EF4-FFF2-40B4-BE49-F238E27FC236}">
                <a16:creationId xmlns:a16="http://schemas.microsoft.com/office/drawing/2014/main" id="{FFDFD86D-8F7E-FD0C-33CF-76D34DC8D69F}"/>
              </a:ext>
            </a:extLst>
          </p:cNvPr>
          <p:cNvSpPr txBox="1"/>
          <p:nvPr/>
        </p:nvSpPr>
        <p:spPr>
          <a:xfrm>
            <a:off x="5949218" y="3474247"/>
            <a:ext cx="5941155" cy="2860358"/>
          </a:xfrm>
          <a:prstGeom prst="roundRect">
            <a:avLst/>
          </a:prstGeom>
          <a:solidFill>
            <a:schemeClr val="accent2">
              <a:lumMod val="20000"/>
              <a:lumOff val="80000"/>
            </a:schemeClr>
          </a:solidFill>
        </p:spPr>
        <p:txBody>
          <a:bodyPr wrap="square" rtlCol="0">
            <a:spAutoFit/>
          </a:bodyPr>
          <a:lstStyle/>
          <a:p>
            <a:r>
              <a:rPr lang="en-US" dirty="0" err="1"/>
              <a:t>Intensità</a:t>
            </a:r>
            <a:r>
              <a:rPr lang="en-US" dirty="0"/>
              <a:t> </a:t>
            </a:r>
            <a:r>
              <a:rPr lang="en-US" dirty="0" err="1"/>
              <a:t>attuali</a:t>
            </a:r>
            <a:endParaRPr lang="en-US" dirty="0"/>
          </a:p>
          <a:p>
            <a:r>
              <a:rPr lang="en-US" baseline="30000" dirty="0"/>
              <a:t>13</a:t>
            </a:r>
            <a:r>
              <a:rPr lang="en-US" dirty="0"/>
              <a:t>C</a:t>
            </a:r>
            <a:r>
              <a:rPr lang="en-US" baseline="30000" dirty="0"/>
              <a:t>4+</a:t>
            </a:r>
            <a:r>
              <a:rPr lang="en-US" dirty="0"/>
              <a:t> @ 45 MeV/u, </a:t>
            </a:r>
            <a:r>
              <a:rPr lang="en-US" dirty="0" err="1"/>
              <a:t>P</a:t>
            </a:r>
            <a:r>
              <a:rPr lang="en-US" baseline="-25000" dirty="0" err="1"/>
              <a:t>extr</a:t>
            </a:r>
            <a:r>
              <a:rPr lang="en-US" dirty="0"/>
              <a:t> = 100 watt, </a:t>
            </a:r>
            <a:r>
              <a:rPr lang="en-US" dirty="0">
                <a:solidFill>
                  <a:srgbClr val="A50021"/>
                </a:solidFill>
              </a:rPr>
              <a:t>I= 1x10</a:t>
            </a:r>
            <a:r>
              <a:rPr lang="en-US" baseline="30000" dirty="0">
                <a:solidFill>
                  <a:srgbClr val="A50021"/>
                </a:solidFill>
              </a:rPr>
              <a:t>12</a:t>
            </a:r>
            <a:r>
              <a:rPr lang="en-US" dirty="0">
                <a:solidFill>
                  <a:srgbClr val="A50021"/>
                </a:solidFill>
              </a:rPr>
              <a:t> </a:t>
            </a:r>
            <a:r>
              <a:rPr lang="en-US" dirty="0" err="1">
                <a:solidFill>
                  <a:srgbClr val="A50021"/>
                </a:solidFill>
              </a:rPr>
              <a:t>pps</a:t>
            </a:r>
            <a:endParaRPr lang="it-IT" dirty="0">
              <a:solidFill>
                <a:srgbClr val="A50021"/>
              </a:solidFill>
            </a:endParaRPr>
          </a:p>
          <a:p>
            <a:endParaRPr lang="it-IT" dirty="0"/>
          </a:p>
          <a:p>
            <a:r>
              <a:rPr lang="it-IT" dirty="0"/>
              <a:t>Intensità previste:</a:t>
            </a:r>
          </a:p>
          <a:p>
            <a:r>
              <a:rPr lang="it-IT" baseline="30000" dirty="0"/>
              <a:t>12</a:t>
            </a:r>
            <a:r>
              <a:rPr lang="it-IT" dirty="0"/>
              <a:t>C</a:t>
            </a:r>
            <a:r>
              <a:rPr lang="it-IT" baseline="30000" dirty="0"/>
              <a:t>4+ </a:t>
            </a:r>
            <a:r>
              <a:rPr lang="en-US" dirty="0"/>
              <a:t>@ 45 MeV/u, </a:t>
            </a:r>
            <a:r>
              <a:rPr lang="en-US" dirty="0" err="1"/>
              <a:t>P</a:t>
            </a:r>
            <a:r>
              <a:rPr lang="en-US" baseline="-25000" dirty="0" err="1"/>
              <a:t>extr</a:t>
            </a:r>
            <a:r>
              <a:rPr lang="en-US" dirty="0"/>
              <a:t> = 8100 watt, </a:t>
            </a:r>
            <a:r>
              <a:rPr lang="en-US" dirty="0">
                <a:solidFill>
                  <a:srgbClr val="A50021"/>
                </a:solidFill>
              </a:rPr>
              <a:t>I = 9.4x10</a:t>
            </a:r>
            <a:r>
              <a:rPr lang="en-US" baseline="30000" dirty="0">
                <a:solidFill>
                  <a:srgbClr val="A50021"/>
                </a:solidFill>
              </a:rPr>
              <a:t>13</a:t>
            </a:r>
            <a:r>
              <a:rPr lang="en-US" dirty="0">
                <a:solidFill>
                  <a:srgbClr val="A50021"/>
                </a:solidFill>
              </a:rPr>
              <a:t> </a:t>
            </a:r>
            <a:r>
              <a:rPr lang="en-US" dirty="0" err="1">
                <a:solidFill>
                  <a:srgbClr val="A50021"/>
                </a:solidFill>
              </a:rPr>
              <a:t>pps</a:t>
            </a:r>
            <a:endParaRPr lang="it-IT" dirty="0">
              <a:solidFill>
                <a:srgbClr val="A50021"/>
              </a:solidFill>
            </a:endParaRPr>
          </a:p>
          <a:p>
            <a:endParaRPr lang="it-IT" dirty="0"/>
          </a:p>
          <a:p>
            <a:r>
              <a:rPr lang="it-IT" dirty="0"/>
              <a:t>Altre specie atomiche:</a:t>
            </a:r>
          </a:p>
          <a:p>
            <a:r>
              <a:rPr lang="it-IT" baseline="30000" dirty="0"/>
              <a:t>18</a:t>
            </a:r>
            <a:r>
              <a:rPr lang="it-IT" dirty="0"/>
              <a:t>O, </a:t>
            </a:r>
            <a:r>
              <a:rPr lang="it-IT" baseline="30000" dirty="0"/>
              <a:t>20</a:t>
            </a:r>
            <a:r>
              <a:rPr lang="it-IT" dirty="0"/>
              <a:t>Ne, </a:t>
            </a:r>
            <a:r>
              <a:rPr lang="it-IT" baseline="30000" dirty="0"/>
              <a:t>40</a:t>
            </a:r>
            <a:r>
              <a:rPr lang="it-IT" dirty="0"/>
              <a:t>Ar, … </a:t>
            </a:r>
          </a:p>
          <a:p>
            <a:endParaRPr lang="it-IT" dirty="0"/>
          </a:p>
        </p:txBody>
      </p:sp>
    </p:spTree>
    <p:extLst>
      <p:ext uri="{BB962C8B-B14F-4D97-AF65-F5344CB8AC3E}">
        <p14:creationId xmlns:p14="http://schemas.microsoft.com/office/powerpoint/2010/main" val="418327647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32D2C53-424A-3DE2-1B81-3E5EFFF5F88E}"/>
              </a:ext>
            </a:extLst>
          </p:cNvPr>
          <p:cNvSpPr>
            <a:spLocks noChangeArrowheads="1"/>
          </p:cNvSpPr>
          <p:nvPr/>
        </p:nvSpPr>
        <p:spPr bwMode="auto">
          <a:xfrm>
            <a:off x="106275" y="-81759"/>
            <a:ext cx="8316000" cy="684000"/>
          </a:xfrm>
          <a:prstGeom prst="rect">
            <a:avLst/>
          </a:prstGeom>
          <a:noFill/>
          <a:ln w="9525">
            <a:noFill/>
            <a:miter lim="800000"/>
            <a:headEnd/>
            <a:tailEnd/>
          </a:ln>
        </p:spPr>
        <p:txBody>
          <a:bodyPr anchor="ctr"/>
          <a:lstStyle/>
          <a:p>
            <a:r>
              <a:rPr lang="it-IT" sz="2400" dirty="0">
                <a:solidFill>
                  <a:schemeClr val="bg1"/>
                </a:solidFill>
              </a:rPr>
              <a:t>FRAISE: a new </a:t>
            </a:r>
            <a:r>
              <a:rPr lang="it-IT" sz="2400" dirty="0" err="1">
                <a:solidFill>
                  <a:schemeClr val="bg1"/>
                </a:solidFill>
              </a:rPr>
              <a:t>FRAgment</a:t>
            </a:r>
            <a:r>
              <a:rPr lang="it-IT" sz="2400" dirty="0">
                <a:solidFill>
                  <a:schemeClr val="bg1"/>
                </a:solidFill>
              </a:rPr>
              <a:t> In-</a:t>
            </a:r>
            <a:r>
              <a:rPr lang="it-IT" sz="2400" dirty="0" err="1">
                <a:solidFill>
                  <a:schemeClr val="bg1"/>
                </a:solidFill>
              </a:rPr>
              <a:t>flight</a:t>
            </a:r>
            <a:r>
              <a:rPr lang="it-IT" sz="2400" dirty="0">
                <a:solidFill>
                  <a:schemeClr val="bg1"/>
                </a:solidFill>
              </a:rPr>
              <a:t> Separator</a:t>
            </a:r>
            <a:endParaRPr lang="it-IT" sz="1400" dirty="0"/>
          </a:p>
        </p:txBody>
      </p:sp>
      <p:grpSp>
        <p:nvGrpSpPr>
          <p:cNvPr id="3" name="Gruppo 2">
            <a:extLst>
              <a:ext uri="{FF2B5EF4-FFF2-40B4-BE49-F238E27FC236}">
                <a16:creationId xmlns:a16="http://schemas.microsoft.com/office/drawing/2014/main" id="{02900E99-4BF7-1DB1-58AD-FBB2839B14CD}"/>
              </a:ext>
            </a:extLst>
          </p:cNvPr>
          <p:cNvGrpSpPr>
            <a:grpSpLocks noChangeAspect="1"/>
          </p:cNvGrpSpPr>
          <p:nvPr/>
        </p:nvGrpSpPr>
        <p:grpSpPr>
          <a:xfrm>
            <a:off x="106275" y="1471842"/>
            <a:ext cx="7212093" cy="4878260"/>
            <a:chOff x="72826" y="608814"/>
            <a:chExt cx="9059946" cy="6128148"/>
          </a:xfrm>
        </p:grpSpPr>
        <p:pic>
          <p:nvPicPr>
            <p:cNvPr id="4" name="Picture 3">
              <a:extLst>
                <a:ext uri="{FF2B5EF4-FFF2-40B4-BE49-F238E27FC236}">
                  <a16:creationId xmlns:a16="http://schemas.microsoft.com/office/drawing/2014/main" id="{2DF95572-C523-14AF-F8C3-F0F8A8FD6FE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5404" r="42868"/>
            <a:stretch/>
          </p:blipFill>
          <p:spPr bwMode="auto">
            <a:xfrm>
              <a:off x="72826" y="608814"/>
              <a:ext cx="4499032" cy="6128148"/>
            </a:xfrm>
            <a:prstGeom prst="rect">
              <a:avLst/>
            </a:prstGeom>
            <a:solidFill>
              <a:schemeClr val="accent2"/>
            </a:solidFill>
            <a:ln w="9525">
              <a:noFill/>
              <a:miter lim="800000"/>
              <a:headEnd/>
              <a:tailEnd/>
            </a:ln>
            <a:effectLst/>
          </p:spPr>
        </p:pic>
        <p:grpSp>
          <p:nvGrpSpPr>
            <p:cNvPr id="5" name="Gruppo 4">
              <a:extLst>
                <a:ext uri="{FF2B5EF4-FFF2-40B4-BE49-F238E27FC236}">
                  <a16:creationId xmlns:a16="http://schemas.microsoft.com/office/drawing/2014/main" id="{963E5064-2B5E-5EFA-6686-04F7746C1881}"/>
                </a:ext>
              </a:extLst>
            </p:cNvPr>
            <p:cNvGrpSpPr/>
            <p:nvPr/>
          </p:nvGrpSpPr>
          <p:grpSpPr>
            <a:xfrm>
              <a:off x="3143672" y="657094"/>
              <a:ext cx="5989100" cy="5995986"/>
              <a:chOff x="3143672" y="657094"/>
              <a:chExt cx="5989100" cy="5995986"/>
            </a:xfrm>
          </p:grpSpPr>
          <p:grpSp>
            <p:nvGrpSpPr>
              <p:cNvPr id="6" name="Gruppo 5">
                <a:extLst>
                  <a:ext uri="{FF2B5EF4-FFF2-40B4-BE49-F238E27FC236}">
                    <a16:creationId xmlns:a16="http://schemas.microsoft.com/office/drawing/2014/main" id="{40178E44-7CE8-7E41-8486-5F9A0FC54130}"/>
                  </a:ext>
                </a:extLst>
              </p:cNvPr>
              <p:cNvGrpSpPr/>
              <p:nvPr/>
            </p:nvGrpSpPr>
            <p:grpSpPr>
              <a:xfrm>
                <a:off x="3143672" y="657094"/>
                <a:ext cx="5989100" cy="5995986"/>
                <a:chOff x="3143672" y="657094"/>
                <a:chExt cx="5989100" cy="5995986"/>
              </a:xfrm>
            </p:grpSpPr>
            <p:pic>
              <p:nvPicPr>
                <p:cNvPr id="16" name="Immagine 15">
                  <a:extLst>
                    <a:ext uri="{FF2B5EF4-FFF2-40B4-BE49-F238E27FC236}">
                      <a16:creationId xmlns:a16="http://schemas.microsoft.com/office/drawing/2014/main" id="{641522A9-6E0D-0811-463E-4000F5B8FE98}"/>
                    </a:ext>
                  </a:extLst>
                </p:cNvPr>
                <p:cNvPicPr>
                  <a:picLocks noChangeAspect="1"/>
                </p:cNvPicPr>
                <p:nvPr/>
              </p:nvPicPr>
              <p:blipFill>
                <a:blip r:embed="rId3"/>
                <a:stretch>
                  <a:fillRect/>
                </a:stretch>
              </p:blipFill>
              <p:spPr>
                <a:xfrm>
                  <a:off x="4943872" y="692697"/>
                  <a:ext cx="4188900" cy="5960383"/>
                </a:xfrm>
                <a:prstGeom prst="rect">
                  <a:avLst/>
                </a:prstGeom>
                <a:ln w="47625">
                  <a:solidFill>
                    <a:srgbClr val="FF3AFF"/>
                  </a:solidFill>
                </a:ln>
              </p:spPr>
            </p:pic>
            <p:cxnSp>
              <p:nvCxnSpPr>
                <p:cNvPr id="17" name="Connettore 1 30">
                  <a:extLst>
                    <a:ext uri="{FF2B5EF4-FFF2-40B4-BE49-F238E27FC236}">
                      <a16:creationId xmlns:a16="http://schemas.microsoft.com/office/drawing/2014/main" id="{6B15C796-A39B-C069-BA57-253C8F4880D6}"/>
                    </a:ext>
                  </a:extLst>
                </p:cNvPr>
                <p:cNvCxnSpPr/>
                <p:nvPr/>
              </p:nvCxnSpPr>
              <p:spPr>
                <a:xfrm flipV="1">
                  <a:off x="3143672" y="657094"/>
                  <a:ext cx="1800200" cy="2339858"/>
                </a:xfrm>
                <a:prstGeom prst="line">
                  <a:avLst/>
                </a:prstGeom>
                <a:ln w="28575">
                  <a:solidFill>
                    <a:srgbClr val="FF3AFF"/>
                  </a:solidFill>
                </a:ln>
              </p:spPr>
              <p:style>
                <a:lnRef idx="1">
                  <a:schemeClr val="accent1"/>
                </a:lnRef>
                <a:fillRef idx="0">
                  <a:schemeClr val="accent1"/>
                </a:fillRef>
                <a:effectRef idx="0">
                  <a:schemeClr val="accent1"/>
                </a:effectRef>
                <a:fontRef idx="minor">
                  <a:schemeClr val="tx1"/>
                </a:fontRef>
              </p:style>
            </p:cxnSp>
            <p:cxnSp>
              <p:nvCxnSpPr>
                <p:cNvPr id="18" name="Connettore 1 31">
                  <a:extLst>
                    <a:ext uri="{FF2B5EF4-FFF2-40B4-BE49-F238E27FC236}">
                      <a16:creationId xmlns:a16="http://schemas.microsoft.com/office/drawing/2014/main" id="{CEB7D83C-0683-CCD3-D91D-95150B8D8591}"/>
                    </a:ext>
                  </a:extLst>
                </p:cNvPr>
                <p:cNvCxnSpPr/>
                <p:nvPr/>
              </p:nvCxnSpPr>
              <p:spPr>
                <a:xfrm>
                  <a:off x="3359696" y="4941168"/>
                  <a:ext cx="1584176" cy="1711912"/>
                </a:xfrm>
                <a:prstGeom prst="line">
                  <a:avLst/>
                </a:prstGeom>
                <a:ln w="28575">
                  <a:solidFill>
                    <a:srgbClr val="FF3AFF"/>
                  </a:solidFill>
                </a:ln>
              </p:spPr>
              <p:style>
                <a:lnRef idx="1">
                  <a:schemeClr val="accent1"/>
                </a:lnRef>
                <a:fillRef idx="0">
                  <a:schemeClr val="accent1"/>
                </a:fillRef>
                <a:effectRef idx="0">
                  <a:schemeClr val="accent1"/>
                </a:effectRef>
                <a:fontRef idx="minor">
                  <a:schemeClr val="tx1"/>
                </a:fontRef>
              </p:style>
            </p:cxnSp>
          </p:grpSp>
          <p:grpSp>
            <p:nvGrpSpPr>
              <p:cNvPr id="7" name="Gruppo 6">
                <a:extLst>
                  <a:ext uri="{FF2B5EF4-FFF2-40B4-BE49-F238E27FC236}">
                    <a16:creationId xmlns:a16="http://schemas.microsoft.com/office/drawing/2014/main" id="{2B8727D0-7A65-7B4B-91D4-EB75DAF8BD4B}"/>
                  </a:ext>
                </a:extLst>
              </p:cNvPr>
              <p:cNvGrpSpPr/>
              <p:nvPr/>
            </p:nvGrpSpPr>
            <p:grpSpPr>
              <a:xfrm>
                <a:off x="6881166" y="819447"/>
                <a:ext cx="1639442" cy="851728"/>
                <a:chOff x="873212" y="937065"/>
                <a:chExt cx="1639442" cy="991747"/>
              </a:xfrm>
            </p:grpSpPr>
            <p:sp>
              <p:nvSpPr>
                <p:cNvPr id="14" name="TextShape 8">
                  <a:extLst>
                    <a:ext uri="{FF2B5EF4-FFF2-40B4-BE49-F238E27FC236}">
                      <a16:creationId xmlns:a16="http://schemas.microsoft.com/office/drawing/2014/main" id="{AF8A387C-4F9F-FFFA-96A9-964038A7C880}"/>
                    </a:ext>
                  </a:extLst>
                </p:cNvPr>
                <p:cNvSpPr txBox="1"/>
                <p:nvPr/>
              </p:nvSpPr>
              <p:spPr>
                <a:xfrm>
                  <a:off x="975806" y="937065"/>
                  <a:ext cx="1536848" cy="521821"/>
                </a:xfrm>
                <a:prstGeom prst="rect">
                  <a:avLst/>
                </a:prstGeom>
                <a:solidFill>
                  <a:schemeClr val="bg1"/>
                </a:solidFill>
                <a:ln w="18000">
                  <a:noFill/>
                </a:ln>
              </p:spPr>
              <p:txBody>
                <a:bodyPr lIns="81638" tIns="40819" rIns="81638" bIns="40819"/>
                <a:lstStyle/>
                <a:p>
                  <a:pPr algn="ctr"/>
                  <a:r>
                    <a:rPr lang="en-GB" sz="1200" b="1" spc="-1" dirty="0">
                      <a:uFill>
                        <a:solidFill>
                          <a:srgbClr val="FFFFFF"/>
                        </a:solidFill>
                      </a:uFill>
                      <a:latin typeface="Arial"/>
                    </a:rPr>
                    <a:t>Exit Slits</a:t>
                  </a:r>
                </a:p>
                <a:p>
                  <a:pPr algn="ctr"/>
                  <a:r>
                    <a:rPr lang="en-GB" sz="1200" b="1" spc="-1" dirty="0">
                      <a:uFill>
                        <a:solidFill>
                          <a:srgbClr val="FFFFFF"/>
                        </a:solidFill>
                      </a:uFill>
                      <a:latin typeface="Arial"/>
                    </a:rPr>
                    <a:t>Achromatic waist</a:t>
                  </a:r>
                </a:p>
              </p:txBody>
            </p:sp>
            <p:sp>
              <p:nvSpPr>
                <p:cNvPr id="15" name="Line 9">
                  <a:extLst>
                    <a:ext uri="{FF2B5EF4-FFF2-40B4-BE49-F238E27FC236}">
                      <a16:creationId xmlns:a16="http://schemas.microsoft.com/office/drawing/2014/main" id="{B5CADF22-9F45-9269-9BA5-12B27F8CF721}"/>
                    </a:ext>
                  </a:extLst>
                </p:cNvPr>
                <p:cNvSpPr/>
                <p:nvPr/>
              </p:nvSpPr>
              <p:spPr>
                <a:xfrm flipH="1">
                  <a:off x="873212" y="1460242"/>
                  <a:ext cx="582985" cy="468570"/>
                </a:xfrm>
                <a:prstGeom prst="line">
                  <a:avLst/>
                </a:prstGeom>
                <a:ln w="36000">
                  <a:solidFill>
                    <a:srgbClr val="0070C0"/>
                  </a:solidFill>
                  <a:round/>
                  <a:tailEnd type="triangle" w="med" len="med"/>
                </a:ln>
              </p:spPr>
              <p:style>
                <a:lnRef idx="0">
                  <a:scrgbClr r="0" g="0" b="0"/>
                </a:lnRef>
                <a:fillRef idx="0">
                  <a:scrgbClr r="0" g="0" b="0"/>
                </a:fillRef>
                <a:effectRef idx="0">
                  <a:scrgbClr r="0" g="0" b="0"/>
                </a:effectRef>
                <a:fontRef idx="minor"/>
              </p:style>
              <p:txBody>
                <a:bodyPr/>
                <a:lstStyle/>
                <a:p>
                  <a:endParaRPr lang="it-IT"/>
                </a:p>
              </p:txBody>
            </p:sp>
          </p:grpSp>
          <p:grpSp>
            <p:nvGrpSpPr>
              <p:cNvPr id="8" name="Gruppo 7">
                <a:extLst>
                  <a:ext uri="{FF2B5EF4-FFF2-40B4-BE49-F238E27FC236}">
                    <a16:creationId xmlns:a16="http://schemas.microsoft.com/office/drawing/2014/main" id="{341C3DAD-E13A-5B8B-D2F3-CEF0D9FF33DD}"/>
                  </a:ext>
                </a:extLst>
              </p:cNvPr>
              <p:cNvGrpSpPr/>
              <p:nvPr/>
            </p:nvGrpSpPr>
            <p:grpSpPr>
              <a:xfrm>
                <a:off x="6881167" y="3423050"/>
                <a:ext cx="2176564" cy="859251"/>
                <a:chOff x="3006422" y="3199603"/>
                <a:chExt cx="2176564" cy="859251"/>
              </a:xfrm>
            </p:grpSpPr>
            <p:sp>
              <p:nvSpPr>
                <p:cNvPr id="12" name="TextShape 5">
                  <a:extLst>
                    <a:ext uri="{FF2B5EF4-FFF2-40B4-BE49-F238E27FC236}">
                      <a16:creationId xmlns:a16="http://schemas.microsoft.com/office/drawing/2014/main" id="{93974174-F4F8-F161-6CED-F7A6072DE0EE}"/>
                    </a:ext>
                  </a:extLst>
                </p:cNvPr>
                <p:cNvSpPr txBox="1"/>
                <p:nvPr/>
              </p:nvSpPr>
              <p:spPr>
                <a:xfrm>
                  <a:off x="4110571" y="3199603"/>
                  <a:ext cx="1072415" cy="859251"/>
                </a:xfrm>
                <a:prstGeom prst="rect">
                  <a:avLst/>
                </a:prstGeom>
                <a:solidFill>
                  <a:schemeClr val="bg1"/>
                </a:solidFill>
                <a:ln w="18000">
                  <a:noFill/>
                </a:ln>
              </p:spPr>
              <p:txBody>
                <a:bodyPr lIns="81638" tIns="40819" rIns="81638" bIns="40819"/>
                <a:lstStyle/>
                <a:p>
                  <a:pPr algn="ctr"/>
                  <a:r>
                    <a:rPr lang="en-GB" sz="1000" b="1" spc="-1" dirty="0">
                      <a:uFill>
                        <a:solidFill>
                          <a:srgbClr val="FFFFFF"/>
                        </a:solidFill>
                      </a:uFill>
                      <a:latin typeface="Arial"/>
                    </a:rPr>
                    <a:t>Degrader or Energy selection slits</a:t>
                  </a:r>
                </a:p>
              </p:txBody>
            </p:sp>
            <p:sp>
              <p:nvSpPr>
                <p:cNvPr id="13" name="Line 9">
                  <a:extLst>
                    <a:ext uri="{FF2B5EF4-FFF2-40B4-BE49-F238E27FC236}">
                      <a16:creationId xmlns:a16="http://schemas.microsoft.com/office/drawing/2014/main" id="{573AA2BA-25C7-1ED3-D516-A19B202CED28}"/>
                    </a:ext>
                  </a:extLst>
                </p:cNvPr>
                <p:cNvSpPr/>
                <p:nvPr/>
              </p:nvSpPr>
              <p:spPr>
                <a:xfrm flipH="1">
                  <a:off x="3006422" y="3565593"/>
                  <a:ext cx="1072414" cy="58233"/>
                </a:xfrm>
                <a:prstGeom prst="line">
                  <a:avLst/>
                </a:prstGeom>
                <a:ln w="36000">
                  <a:solidFill>
                    <a:srgbClr val="0070C0"/>
                  </a:solidFill>
                  <a:round/>
                  <a:tailEnd type="triangle" w="med" len="med"/>
                </a:ln>
              </p:spPr>
              <p:style>
                <a:lnRef idx="0">
                  <a:scrgbClr r="0" g="0" b="0"/>
                </a:lnRef>
                <a:fillRef idx="0">
                  <a:scrgbClr r="0" g="0" b="0"/>
                </a:fillRef>
                <a:effectRef idx="0">
                  <a:scrgbClr r="0" g="0" b="0"/>
                </a:effectRef>
                <a:fontRef idx="minor"/>
              </p:style>
              <p:txBody>
                <a:bodyPr/>
                <a:lstStyle/>
                <a:p>
                  <a:endParaRPr lang="it-IT"/>
                </a:p>
              </p:txBody>
            </p:sp>
          </p:grpSp>
          <p:grpSp>
            <p:nvGrpSpPr>
              <p:cNvPr id="9" name="Gruppo 8">
                <a:extLst>
                  <a:ext uri="{FF2B5EF4-FFF2-40B4-BE49-F238E27FC236}">
                    <a16:creationId xmlns:a16="http://schemas.microsoft.com/office/drawing/2014/main" id="{AC87A234-61FB-AC1E-FEAB-5EB1664BBE00}"/>
                  </a:ext>
                </a:extLst>
              </p:cNvPr>
              <p:cNvGrpSpPr/>
              <p:nvPr/>
            </p:nvGrpSpPr>
            <p:grpSpPr>
              <a:xfrm>
                <a:off x="6647029" y="5646251"/>
                <a:ext cx="2235728" cy="815194"/>
                <a:chOff x="-1553917" y="4960814"/>
                <a:chExt cx="2235728" cy="815194"/>
              </a:xfrm>
            </p:grpSpPr>
            <p:sp>
              <p:nvSpPr>
                <p:cNvPr id="10" name="TextShape 4">
                  <a:extLst>
                    <a:ext uri="{FF2B5EF4-FFF2-40B4-BE49-F238E27FC236}">
                      <a16:creationId xmlns:a16="http://schemas.microsoft.com/office/drawing/2014/main" id="{2D0D0F59-5432-69AD-FBA5-29FDFCFC2A6D}"/>
                    </a:ext>
                  </a:extLst>
                </p:cNvPr>
                <p:cNvSpPr txBox="1"/>
                <p:nvPr/>
              </p:nvSpPr>
              <p:spPr>
                <a:xfrm>
                  <a:off x="-626564" y="4960814"/>
                  <a:ext cx="1308375" cy="815194"/>
                </a:xfrm>
                <a:prstGeom prst="rect">
                  <a:avLst/>
                </a:prstGeom>
                <a:solidFill>
                  <a:schemeClr val="bg1"/>
                </a:solidFill>
                <a:ln w="18000">
                  <a:noFill/>
                </a:ln>
              </p:spPr>
              <p:txBody>
                <a:bodyPr lIns="81638" tIns="40819" rIns="81638" bIns="40819"/>
                <a:lstStyle/>
                <a:p>
                  <a:pPr algn="ctr"/>
                  <a:r>
                    <a:rPr lang="en-GB" sz="1000" b="1" spc="-1" dirty="0">
                      <a:uFill>
                        <a:solidFill>
                          <a:srgbClr val="FFFFFF"/>
                        </a:solidFill>
                      </a:uFill>
                      <a:latin typeface="Arial"/>
                    </a:rPr>
                    <a:t>Production target</a:t>
                  </a:r>
                </a:p>
                <a:p>
                  <a:pPr algn="ctr"/>
                  <a:r>
                    <a:rPr lang="en-GB" sz="1000" b="1" spc="-1" dirty="0">
                      <a:uFill>
                        <a:solidFill>
                          <a:srgbClr val="FFFFFF"/>
                        </a:solidFill>
                      </a:uFill>
                      <a:latin typeface="Arial"/>
                    </a:rPr>
                    <a:t>X,Y selection slits</a:t>
                  </a:r>
                </a:p>
              </p:txBody>
            </p:sp>
            <p:sp>
              <p:nvSpPr>
                <p:cNvPr id="11" name="Line 6">
                  <a:extLst>
                    <a:ext uri="{FF2B5EF4-FFF2-40B4-BE49-F238E27FC236}">
                      <a16:creationId xmlns:a16="http://schemas.microsoft.com/office/drawing/2014/main" id="{E8965D94-D0A8-B03E-E5AD-FACA4E6EC71B}"/>
                    </a:ext>
                  </a:extLst>
                </p:cNvPr>
                <p:cNvSpPr/>
                <p:nvPr/>
              </p:nvSpPr>
              <p:spPr>
                <a:xfrm flipH="1">
                  <a:off x="-1553917" y="5306957"/>
                  <a:ext cx="1094867" cy="305458"/>
                </a:xfrm>
                <a:prstGeom prst="line">
                  <a:avLst/>
                </a:prstGeom>
                <a:ln w="36000">
                  <a:solidFill>
                    <a:srgbClr val="0070C0"/>
                  </a:solidFill>
                  <a:round/>
                  <a:tailEnd type="triangle" w="med" len="med"/>
                </a:ln>
              </p:spPr>
              <p:style>
                <a:lnRef idx="0">
                  <a:scrgbClr r="0" g="0" b="0"/>
                </a:lnRef>
                <a:fillRef idx="0">
                  <a:scrgbClr r="0" g="0" b="0"/>
                </a:fillRef>
                <a:effectRef idx="0">
                  <a:scrgbClr r="0" g="0" b="0"/>
                </a:effectRef>
                <a:fontRef idx="minor"/>
              </p:style>
              <p:txBody>
                <a:bodyPr/>
                <a:lstStyle/>
                <a:p>
                  <a:endParaRPr lang="it-IT"/>
                </a:p>
              </p:txBody>
            </p:sp>
          </p:grpSp>
        </p:grpSp>
      </p:grpSp>
      <p:sp>
        <p:nvSpPr>
          <p:cNvPr id="20" name="CasellaDiTesto 19">
            <a:extLst>
              <a:ext uri="{FF2B5EF4-FFF2-40B4-BE49-F238E27FC236}">
                <a16:creationId xmlns:a16="http://schemas.microsoft.com/office/drawing/2014/main" id="{34F337A4-D020-0D42-B71A-DA06E1C60D3B}"/>
              </a:ext>
            </a:extLst>
          </p:cNvPr>
          <p:cNvSpPr txBox="1"/>
          <p:nvPr/>
        </p:nvSpPr>
        <p:spPr>
          <a:xfrm>
            <a:off x="7572834" y="1996260"/>
            <a:ext cx="4424874" cy="187621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Linea di fascio FRAISE</a:t>
            </a:r>
          </a:p>
          <a:p>
            <a:pPr marL="285750" indent="-285750">
              <a:lnSpc>
                <a:spcPct val="150000"/>
              </a:lnSpc>
              <a:buFont typeface="Arial" panose="020B0604020202020204" pitchFamily="34" charset="0"/>
              <a:buChar char="•"/>
            </a:pPr>
            <a:r>
              <a:rPr lang="en-US" sz="2000" dirty="0" err="1"/>
              <a:t>Formata</a:t>
            </a:r>
            <a:r>
              <a:rPr lang="en-US" sz="2000" dirty="0"/>
              <a:t> da 4 </a:t>
            </a:r>
            <a:r>
              <a:rPr lang="en-US" sz="2000" dirty="0" err="1"/>
              <a:t>dipoli</a:t>
            </a:r>
            <a:r>
              <a:rPr lang="en-US" sz="2000" dirty="0"/>
              <a:t> e 6 </a:t>
            </a:r>
            <a:r>
              <a:rPr lang="en-US" sz="2000" dirty="0" err="1"/>
              <a:t>quadrupoli</a:t>
            </a:r>
            <a:r>
              <a:rPr lang="en-US" sz="2000" dirty="0"/>
              <a:t> </a:t>
            </a:r>
            <a:r>
              <a:rPr lang="en-US" sz="2000" dirty="0" err="1"/>
              <a:t>magnetici</a:t>
            </a:r>
            <a:r>
              <a:rPr lang="en-US" sz="2000" dirty="0"/>
              <a:t> </a:t>
            </a:r>
            <a:r>
              <a:rPr lang="en-US" sz="2000" dirty="0" err="1"/>
              <a:t>posti</a:t>
            </a:r>
            <a:r>
              <a:rPr lang="en-US" sz="2000" dirty="0"/>
              <a:t> in </a:t>
            </a:r>
            <a:r>
              <a:rPr lang="en-US" sz="2000" dirty="0" err="1"/>
              <a:t>configurazione</a:t>
            </a:r>
            <a:r>
              <a:rPr lang="en-US" sz="2000" dirty="0"/>
              <a:t> </a:t>
            </a:r>
            <a:r>
              <a:rPr lang="en-US" sz="2000" dirty="0" err="1"/>
              <a:t>simmetrica</a:t>
            </a:r>
            <a:endParaRPr lang="en-US" sz="2000" dirty="0"/>
          </a:p>
        </p:txBody>
      </p:sp>
      <p:sp>
        <p:nvSpPr>
          <p:cNvPr id="22" name="CasellaDiTesto 21">
            <a:extLst>
              <a:ext uri="{FF2B5EF4-FFF2-40B4-BE49-F238E27FC236}">
                <a16:creationId xmlns:a16="http://schemas.microsoft.com/office/drawing/2014/main" id="{BA317F56-B312-76FB-1A01-83BDB40272CB}"/>
              </a:ext>
            </a:extLst>
          </p:cNvPr>
          <p:cNvSpPr txBox="1"/>
          <p:nvPr/>
        </p:nvSpPr>
        <p:spPr>
          <a:xfrm>
            <a:off x="0" y="726200"/>
            <a:ext cx="12192000" cy="584775"/>
          </a:xfrm>
          <a:prstGeom prst="rect">
            <a:avLst/>
          </a:prstGeom>
          <a:noFill/>
        </p:spPr>
        <p:txBody>
          <a:bodyPr wrap="square">
            <a:spAutoFit/>
          </a:bodyPr>
          <a:lstStyle/>
          <a:p>
            <a:pPr algn="ctr"/>
            <a:r>
              <a:rPr lang="en-US" sz="3200" b="1" dirty="0" err="1">
                <a:solidFill>
                  <a:srgbClr val="A50021"/>
                </a:solidFill>
              </a:rPr>
              <a:t>Produzione</a:t>
            </a:r>
            <a:r>
              <a:rPr lang="en-US" sz="3200" b="1" dirty="0">
                <a:solidFill>
                  <a:srgbClr val="A50021"/>
                </a:solidFill>
              </a:rPr>
              <a:t> di fasci di </a:t>
            </a:r>
            <a:r>
              <a:rPr lang="en-US" sz="3200" b="1" dirty="0" err="1">
                <a:solidFill>
                  <a:srgbClr val="A50021"/>
                </a:solidFill>
              </a:rPr>
              <a:t>ioni</a:t>
            </a:r>
            <a:r>
              <a:rPr lang="en-US" sz="3200" b="1" dirty="0">
                <a:solidFill>
                  <a:srgbClr val="A50021"/>
                </a:solidFill>
              </a:rPr>
              <a:t> </a:t>
            </a:r>
            <a:r>
              <a:rPr lang="en-US" sz="3200" b="1" dirty="0" err="1">
                <a:solidFill>
                  <a:srgbClr val="A50021"/>
                </a:solidFill>
              </a:rPr>
              <a:t>radioattivi</a:t>
            </a:r>
            <a:endParaRPr lang="en-US" sz="3200" b="1" dirty="0">
              <a:solidFill>
                <a:srgbClr val="A50021"/>
              </a:solidFill>
            </a:endParaRPr>
          </a:p>
        </p:txBody>
      </p:sp>
      <p:sp>
        <p:nvSpPr>
          <p:cNvPr id="19" name="CasellaDiTesto 18">
            <a:extLst>
              <a:ext uri="{FF2B5EF4-FFF2-40B4-BE49-F238E27FC236}">
                <a16:creationId xmlns:a16="http://schemas.microsoft.com/office/drawing/2014/main" id="{8631AB16-1C43-9662-ED11-7D9F6203FBF9}"/>
              </a:ext>
            </a:extLst>
          </p:cNvPr>
          <p:cNvSpPr txBox="1"/>
          <p:nvPr/>
        </p:nvSpPr>
        <p:spPr>
          <a:xfrm>
            <a:off x="9669763" y="6245669"/>
            <a:ext cx="2327945" cy="369332"/>
          </a:xfrm>
          <a:prstGeom prst="rect">
            <a:avLst/>
          </a:prstGeom>
          <a:noFill/>
        </p:spPr>
        <p:txBody>
          <a:bodyPr wrap="none" rtlCol="0">
            <a:spAutoFit/>
          </a:bodyPr>
          <a:lstStyle/>
          <a:p>
            <a:r>
              <a:rPr lang="it-IT" dirty="0" err="1"/>
              <a:t>Courtesy</a:t>
            </a:r>
            <a:r>
              <a:rPr lang="it-IT" dirty="0"/>
              <a:t> of P. </a:t>
            </a:r>
            <a:r>
              <a:rPr lang="it-IT" dirty="0" err="1"/>
              <a:t>Russotto</a:t>
            </a:r>
            <a:endParaRPr lang="it-IT" dirty="0"/>
          </a:p>
        </p:txBody>
      </p:sp>
    </p:spTree>
    <p:extLst>
      <p:ext uri="{BB962C8B-B14F-4D97-AF65-F5344CB8AC3E}">
        <p14:creationId xmlns:p14="http://schemas.microsoft.com/office/powerpoint/2010/main" val="285245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A958FB70-D4F1-5288-5672-3A297A78470A}"/>
              </a:ext>
            </a:extLst>
          </p:cNvPr>
          <p:cNvGraphicFramePr>
            <a:graphicFrameLocks noGrp="1"/>
          </p:cNvGraphicFramePr>
          <p:nvPr>
            <p:extLst>
              <p:ext uri="{D42A27DB-BD31-4B8C-83A1-F6EECF244321}">
                <p14:modId xmlns:p14="http://schemas.microsoft.com/office/powerpoint/2010/main" val="2710690845"/>
              </p:ext>
            </p:extLst>
          </p:nvPr>
        </p:nvGraphicFramePr>
        <p:xfrm>
          <a:off x="156587" y="627649"/>
          <a:ext cx="6879890" cy="5923280"/>
        </p:xfrm>
        <a:graphic>
          <a:graphicData uri="http://schemas.openxmlformats.org/drawingml/2006/table">
            <a:tbl>
              <a:tblPr firstRow="1" bandRow="1">
                <a:tableStyleId>{21E4AEA4-8DFA-4A89-87EB-49C32662AFE0}</a:tableStyleId>
              </a:tblPr>
              <a:tblGrid>
                <a:gridCol w="1226835">
                  <a:extLst>
                    <a:ext uri="{9D8B030D-6E8A-4147-A177-3AD203B41FA5}">
                      <a16:colId xmlns:a16="http://schemas.microsoft.com/office/drawing/2014/main" val="20000"/>
                    </a:ext>
                  </a:extLst>
                </a:gridCol>
                <a:gridCol w="1806818">
                  <a:extLst>
                    <a:ext uri="{9D8B030D-6E8A-4147-A177-3AD203B41FA5}">
                      <a16:colId xmlns:a16="http://schemas.microsoft.com/office/drawing/2014/main" val="20001"/>
                    </a:ext>
                  </a:extLst>
                </a:gridCol>
                <a:gridCol w="1125728">
                  <a:extLst>
                    <a:ext uri="{9D8B030D-6E8A-4147-A177-3AD203B41FA5}">
                      <a16:colId xmlns:a16="http://schemas.microsoft.com/office/drawing/2014/main" val="20004"/>
                    </a:ext>
                  </a:extLst>
                </a:gridCol>
                <a:gridCol w="1688592">
                  <a:extLst>
                    <a:ext uri="{9D8B030D-6E8A-4147-A177-3AD203B41FA5}">
                      <a16:colId xmlns:a16="http://schemas.microsoft.com/office/drawing/2014/main" val="20005"/>
                    </a:ext>
                  </a:extLst>
                </a:gridCol>
                <a:gridCol w="1031917">
                  <a:extLst>
                    <a:ext uri="{9D8B030D-6E8A-4147-A177-3AD203B41FA5}">
                      <a16:colId xmlns:a16="http://schemas.microsoft.com/office/drawing/2014/main" val="20006"/>
                    </a:ext>
                  </a:extLst>
                </a:gridCol>
              </a:tblGrid>
              <a:tr h="370840">
                <a:tc>
                  <a:txBody>
                    <a:bodyPr/>
                    <a:lstStyle/>
                    <a:p>
                      <a:pPr algn="ctr"/>
                      <a:r>
                        <a:rPr lang="it-IT" sz="1400" b="1" dirty="0"/>
                        <a:t>RIB</a:t>
                      </a:r>
                    </a:p>
                  </a:txBody>
                  <a:tcPr anchor="ctr"/>
                </a:tc>
                <a:tc>
                  <a:txBody>
                    <a:bodyPr/>
                    <a:lstStyle/>
                    <a:p>
                      <a:pPr algn="ctr"/>
                      <a:r>
                        <a:rPr lang="it-IT" sz="1400" b="1" dirty="0"/>
                        <a:t>Fascio Primario/Energia (</a:t>
                      </a:r>
                      <a:r>
                        <a:rPr lang="it-IT" sz="1400" b="1" dirty="0" err="1"/>
                        <a:t>AMeV</a:t>
                      </a:r>
                      <a:r>
                        <a:rPr lang="it-IT" sz="1400" b="1" dirty="0"/>
                        <a:t>)</a:t>
                      </a:r>
                    </a:p>
                  </a:txBody>
                  <a:tcPr anchor="ctr"/>
                </a:tc>
                <a:tc>
                  <a:txBody>
                    <a:bodyPr/>
                    <a:lstStyle/>
                    <a:p>
                      <a:pPr algn="ctr"/>
                      <a:r>
                        <a:rPr lang="it-IT" sz="1400" b="1" dirty="0"/>
                        <a:t>Intensità    (kHz)</a:t>
                      </a:r>
                    </a:p>
                  </a:txBody>
                  <a:tcPr anchor="ctr"/>
                </a:tc>
                <a:tc>
                  <a:txBody>
                    <a:bodyPr/>
                    <a:lstStyle/>
                    <a:p>
                      <a:pPr algn="ctr"/>
                      <a:r>
                        <a:rPr lang="it-IT" sz="1400" b="1" dirty="0"/>
                        <a:t>Energia RIB </a:t>
                      </a:r>
                      <a:r>
                        <a:rPr lang="it-IT" sz="1400" b="1" baseline="0" dirty="0"/>
                        <a:t>(</a:t>
                      </a:r>
                      <a:r>
                        <a:rPr lang="it-IT" sz="1400" b="1" baseline="0" dirty="0" err="1"/>
                        <a:t>AMeV</a:t>
                      </a:r>
                      <a:r>
                        <a:rPr lang="it-IT" sz="1400" b="1" baseline="0" dirty="0"/>
                        <a:t>)</a:t>
                      </a:r>
                      <a:endParaRPr lang="it-IT" sz="1400" b="1" dirty="0"/>
                    </a:p>
                  </a:txBody>
                  <a:tcPr anchor="ctr"/>
                </a:tc>
                <a:tc>
                  <a:txBody>
                    <a:bodyPr/>
                    <a:lstStyle/>
                    <a:p>
                      <a:pPr algn="ctr"/>
                      <a:r>
                        <a:rPr lang="it-IT" sz="1400" b="1" dirty="0"/>
                        <a:t>Purezza (%)</a:t>
                      </a:r>
                    </a:p>
                  </a:txBody>
                  <a:tcPr anchor="ctr"/>
                </a:tc>
                <a:extLst>
                  <a:ext uri="{0D108BD9-81ED-4DB2-BD59-A6C34878D82A}">
                    <a16:rowId xmlns:a16="http://schemas.microsoft.com/office/drawing/2014/main" val="10000"/>
                  </a:ext>
                </a:extLst>
              </a:tr>
              <a:tr h="370840">
                <a:tc>
                  <a:txBody>
                    <a:bodyPr/>
                    <a:lstStyle/>
                    <a:p>
                      <a:pPr algn="ctr"/>
                      <a:r>
                        <a:rPr lang="it-IT" sz="1400" b="1" baseline="30000" dirty="0"/>
                        <a:t>14</a:t>
                      </a:r>
                      <a:r>
                        <a:rPr lang="it-IT" sz="1400" b="1" dirty="0"/>
                        <a:t>Be</a:t>
                      </a:r>
                    </a:p>
                  </a:txBody>
                  <a:tcPr anchor="ctr"/>
                </a:tc>
                <a:tc>
                  <a:txBody>
                    <a:bodyPr/>
                    <a:lstStyle/>
                    <a:p>
                      <a:pPr algn="ctr"/>
                      <a:r>
                        <a:rPr lang="it-IT" sz="1400" b="1" baseline="30000" dirty="0"/>
                        <a:t>18</a:t>
                      </a:r>
                      <a:r>
                        <a:rPr lang="it-IT" sz="1400" b="1" dirty="0"/>
                        <a:t>O/55</a:t>
                      </a:r>
                    </a:p>
                  </a:txBody>
                  <a:tcPr anchor="ctr"/>
                </a:tc>
                <a:tc>
                  <a:txBody>
                    <a:bodyPr/>
                    <a:lstStyle/>
                    <a:p>
                      <a:pPr algn="ctr"/>
                      <a:r>
                        <a:rPr lang="it-IT" sz="1400" b="1" dirty="0"/>
                        <a:t>2.6</a:t>
                      </a:r>
                    </a:p>
                  </a:txBody>
                  <a:tcPr anchor="ctr"/>
                </a:tc>
                <a:tc>
                  <a:txBody>
                    <a:bodyPr/>
                    <a:lstStyle/>
                    <a:p>
                      <a:pPr algn="ctr"/>
                      <a:r>
                        <a:rPr lang="it-IT" sz="1400" b="1" dirty="0"/>
                        <a:t>46</a:t>
                      </a:r>
                    </a:p>
                  </a:txBody>
                  <a:tcPr anchor="ctr"/>
                </a:tc>
                <a:tc>
                  <a:txBody>
                    <a:bodyPr/>
                    <a:lstStyle/>
                    <a:p>
                      <a:pPr algn="ctr"/>
                      <a:r>
                        <a:rPr lang="it-IT" sz="1400" b="1" dirty="0"/>
                        <a:t>2</a:t>
                      </a:r>
                    </a:p>
                  </a:txBody>
                  <a:tcPr anchor="ctr"/>
                </a:tc>
                <a:extLst>
                  <a:ext uri="{0D108BD9-81ED-4DB2-BD59-A6C34878D82A}">
                    <a16:rowId xmlns:a16="http://schemas.microsoft.com/office/drawing/2014/main" val="10001"/>
                  </a:ext>
                </a:extLst>
              </a:tr>
              <a:tr h="370840">
                <a:tc>
                  <a:txBody>
                    <a:bodyPr/>
                    <a:lstStyle/>
                    <a:p>
                      <a:pPr algn="ctr"/>
                      <a:r>
                        <a:rPr lang="it-IT" sz="1400" b="1" baseline="30000" dirty="0"/>
                        <a:t>14</a:t>
                      </a:r>
                      <a:r>
                        <a:rPr lang="it-IT" sz="1400" b="1" dirty="0"/>
                        <a:t>Be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baseline="30000" dirty="0"/>
                        <a:t>18</a:t>
                      </a:r>
                      <a:r>
                        <a:rPr lang="it-IT" sz="1400" b="1" dirty="0"/>
                        <a:t>O/55</a:t>
                      </a:r>
                    </a:p>
                  </a:txBody>
                  <a:tcPr anchor="ctr"/>
                </a:tc>
                <a:tc>
                  <a:txBody>
                    <a:bodyPr/>
                    <a:lstStyle/>
                    <a:p>
                      <a:pPr algn="ctr"/>
                      <a:r>
                        <a:rPr lang="it-IT" sz="1400" b="1" dirty="0"/>
                        <a:t>2.2</a:t>
                      </a:r>
                    </a:p>
                  </a:txBody>
                  <a:tcPr anchor="ctr"/>
                </a:tc>
                <a:tc>
                  <a:txBody>
                    <a:bodyPr/>
                    <a:lstStyle/>
                    <a:p>
                      <a:pPr algn="ctr"/>
                      <a:r>
                        <a:rPr lang="it-IT" sz="1400" b="1" dirty="0"/>
                        <a:t>43</a:t>
                      </a:r>
                    </a:p>
                  </a:txBody>
                  <a:tcPr anchor="ctr"/>
                </a:tc>
                <a:tc>
                  <a:txBody>
                    <a:bodyPr/>
                    <a:lstStyle/>
                    <a:p>
                      <a:pPr algn="ctr"/>
                      <a:r>
                        <a:rPr lang="it-IT" sz="1400" b="1" dirty="0"/>
                        <a:t>70</a:t>
                      </a:r>
                    </a:p>
                  </a:txBody>
                  <a:tcPr anchor="ctr"/>
                </a:tc>
                <a:extLst>
                  <a:ext uri="{0D108BD9-81ED-4DB2-BD59-A6C34878D82A}">
                    <a16:rowId xmlns:a16="http://schemas.microsoft.com/office/drawing/2014/main" val="10002"/>
                  </a:ext>
                </a:extLst>
              </a:tr>
              <a:tr h="370840">
                <a:tc>
                  <a:txBody>
                    <a:bodyPr/>
                    <a:lstStyle/>
                    <a:p>
                      <a:pPr algn="ctr"/>
                      <a:r>
                        <a:rPr lang="it-IT" sz="1400" b="1" baseline="30000" dirty="0"/>
                        <a:t>13</a:t>
                      </a:r>
                      <a:r>
                        <a:rPr lang="it-IT" sz="1400" b="1" dirty="0"/>
                        <a:t>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baseline="30000" dirty="0"/>
                        <a:t>16</a:t>
                      </a:r>
                      <a:r>
                        <a:rPr lang="it-IT" sz="1400" b="1" dirty="0"/>
                        <a:t>O/40</a:t>
                      </a:r>
                    </a:p>
                  </a:txBody>
                  <a:tcPr anchor="ctr"/>
                </a:tc>
                <a:tc>
                  <a:txBody>
                    <a:bodyPr/>
                    <a:lstStyle/>
                    <a:p>
                      <a:pPr algn="ctr"/>
                      <a:r>
                        <a:rPr lang="it-IT" sz="1400" b="1" dirty="0"/>
                        <a:t>1230</a:t>
                      </a:r>
                    </a:p>
                  </a:txBody>
                  <a:tcPr anchor="ctr"/>
                </a:tc>
                <a:tc>
                  <a:txBody>
                    <a:bodyPr/>
                    <a:lstStyle/>
                    <a:p>
                      <a:pPr algn="ctr"/>
                      <a:r>
                        <a:rPr lang="it-IT" sz="1400" b="1" dirty="0"/>
                        <a:t>4</a:t>
                      </a:r>
                    </a:p>
                  </a:txBody>
                  <a:tcPr anchor="ctr"/>
                </a:tc>
                <a:tc>
                  <a:txBody>
                    <a:bodyPr/>
                    <a:lstStyle/>
                    <a:p>
                      <a:pPr algn="ctr"/>
                      <a:r>
                        <a:rPr lang="it-IT" sz="1400" b="1" dirty="0"/>
                        <a:t>54</a:t>
                      </a:r>
                    </a:p>
                  </a:txBody>
                  <a:tcPr anchor="ctr"/>
                </a:tc>
                <a:extLst>
                  <a:ext uri="{0D108BD9-81ED-4DB2-BD59-A6C34878D82A}">
                    <a16:rowId xmlns:a16="http://schemas.microsoft.com/office/drawing/2014/main" val="10003"/>
                  </a:ext>
                </a:extLst>
              </a:tr>
              <a:tr h="370840">
                <a:tc>
                  <a:txBody>
                    <a:bodyPr/>
                    <a:lstStyle/>
                    <a:p>
                      <a:pPr algn="ctr"/>
                      <a:r>
                        <a:rPr lang="it-IT" sz="1400" b="1" baseline="30000" dirty="0"/>
                        <a:t>14</a:t>
                      </a:r>
                      <a:r>
                        <a:rPr lang="it-IT" sz="1400" b="1" dirty="0"/>
                        <a: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baseline="30000" dirty="0"/>
                        <a:t>16</a:t>
                      </a:r>
                      <a:r>
                        <a:rPr lang="it-IT" sz="1400" b="1" dirty="0"/>
                        <a:t>O/40</a:t>
                      </a:r>
                    </a:p>
                  </a:txBody>
                  <a:tcPr anchor="ctr"/>
                </a:tc>
                <a:tc>
                  <a:txBody>
                    <a:bodyPr/>
                    <a:lstStyle/>
                    <a:p>
                      <a:pPr algn="ctr"/>
                      <a:r>
                        <a:rPr lang="it-IT" sz="1400" b="1" dirty="0"/>
                        <a:t>807</a:t>
                      </a:r>
                    </a:p>
                  </a:txBody>
                  <a:tcPr anchor="ctr"/>
                </a:tc>
                <a:tc>
                  <a:txBody>
                    <a:bodyPr/>
                    <a:lstStyle/>
                    <a:p>
                      <a:pPr algn="ctr"/>
                      <a:r>
                        <a:rPr lang="it-IT" sz="1400" b="1" dirty="0"/>
                        <a:t>4</a:t>
                      </a:r>
                    </a:p>
                  </a:txBody>
                  <a:tcPr anchor="ctr"/>
                </a:tc>
                <a:tc>
                  <a:txBody>
                    <a:bodyPr/>
                    <a:lstStyle/>
                    <a:p>
                      <a:pPr algn="ctr"/>
                      <a:r>
                        <a:rPr lang="it-IT" sz="1400" b="1" dirty="0"/>
                        <a:t>36</a:t>
                      </a:r>
                    </a:p>
                  </a:txBody>
                  <a:tcPr anchor="ctr"/>
                </a:tc>
                <a:extLst>
                  <a:ext uri="{0D108BD9-81ED-4DB2-BD59-A6C34878D82A}">
                    <a16:rowId xmlns:a16="http://schemas.microsoft.com/office/drawing/2014/main" val="10004"/>
                  </a:ext>
                </a:extLst>
              </a:tr>
              <a:tr h="370840">
                <a:tc>
                  <a:txBody>
                    <a:bodyPr/>
                    <a:lstStyle/>
                    <a:p>
                      <a:pPr algn="ctr"/>
                      <a:r>
                        <a:rPr lang="it-IT" sz="1400" b="1" baseline="30000" dirty="0"/>
                        <a:t>16</a:t>
                      </a:r>
                      <a:r>
                        <a:rPr lang="it-IT" sz="1400" b="1" dirty="0"/>
                        <a:t>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baseline="30000" dirty="0"/>
                        <a:t>18</a:t>
                      </a:r>
                      <a:r>
                        <a:rPr lang="it-IT" sz="1400" b="1" dirty="0"/>
                        <a:t>O/55</a:t>
                      </a:r>
                    </a:p>
                  </a:txBody>
                  <a:tcPr anchor="ctr"/>
                </a:tc>
                <a:tc>
                  <a:txBody>
                    <a:bodyPr/>
                    <a:lstStyle/>
                    <a:p>
                      <a:pPr algn="ctr"/>
                      <a:r>
                        <a:rPr lang="it-IT" sz="1400" b="1" dirty="0"/>
                        <a:t>6800</a:t>
                      </a:r>
                    </a:p>
                  </a:txBody>
                  <a:tcPr anchor="ctr"/>
                </a:tc>
                <a:tc>
                  <a:txBody>
                    <a:bodyPr/>
                    <a:lstStyle/>
                    <a:p>
                      <a:pPr algn="ctr"/>
                      <a:r>
                        <a:rPr lang="it-IT" sz="1400" b="1" dirty="0"/>
                        <a:t>40</a:t>
                      </a:r>
                    </a:p>
                  </a:txBody>
                  <a:tcPr anchor="ctr"/>
                </a:tc>
                <a:tc>
                  <a:txBody>
                    <a:bodyPr/>
                    <a:lstStyle/>
                    <a:p>
                      <a:pPr algn="ctr"/>
                      <a:r>
                        <a:rPr lang="it-IT" sz="1400" b="1" dirty="0"/>
                        <a:t>60</a:t>
                      </a:r>
                    </a:p>
                  </a:txBody>
                  <a:tcPr anchor="ctr"/>
                </a:tc>
                <a:extLst>
                  <a:ext uri="{0D108BD9-81ED-4DB2-BD59-A6C34878D82A}">
                    <a16:rowId xmlns:a16="http://schemas.microsoft.com/office/drawing/2014/main" val="1409354442"/>
                  </a:ext>
                </a:extLst>
              </a:tr>
              <a:tr h="370840">
                <a:tc>
                  <a:txBody>
                    <a:bodyPr/>
                    <a:lstStyle/>
                    <a:p>
                      <a:pPr algn="ctr"/>
                      <a:r>
                        <a:rPr lang="it-IT" sz="1400" b="1" baseline="30000" dirty="0"/>
                        <a:t>18</a:t>
                      </a:r>
                      <a:r>
                        <a:rPr lang="it-IT" sz="1400" b="1" dirty="0"/>
                        <a:t>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baseline="30000" dirty="0"/>
                        <a:t>20</a:t>
                      </a:r>
                      <a:r>
                        <a:rPr lang="it-IT" sz="1400" b="1" dirty="0"/>
                        <a:t>Ne/60</a:t>
                      </a:r>
                    </a:p>
                  </a:txBody>
                  <a:tcPr anchor="ctr"/>
                </a:tc>
                <a:tc>
                  <a:txBody>
                    <a:bodyPr/>
                    <a:lstStyle/>
                    <a:p>
                      <a:pPr algn="ctr"/>
                      <a:r>
                        <a:rPr lang="it-IT" sz="1400" b="1" dirty="0"/>
                        <a:t>16700</a:t>
                      </a:r>
                    </a:p>
                  </a:txBody>
                  <a:tcPr anchor="ctr"/>
                </a:tc>
                <a:tc>
                  <a:txBody>
                    <a:bodyPr/>
                    <a:lstStyle/>
                    <a:p>
                      <a:pPr algn="ctr"/>
                      <a:r>
                        <a:rPr lang="it-IT" sz="1400" b="1" dirty="0"/>
                        <a:t>43</a:t>
                      </a:r>
                    </a:p>
                  </a:txBody>
                  <a:tcPr anchor="ctr"/>
                </a:tc>
                <a:tc>
                  <a:txBody>
                    <a:bodyPr/>
                    <a:lstStyle/>
                    <a:p>
                      <a:pPr algn="ctr"/>
                      <a:r>
                        <a:rPr lang="it-IT" sz="1400" b="1" dirty="0"/>
                        <a:t>16</a:t>
                      </a:r>
                    </a:p>
                  </a:txBody>
                  <a:tcPr anchor="ctr"/>
                </a:tc>
                <a:extLst>
                  <a:ext uri="{0D108BD9-81ED-4DB2-BD59-A6C34878D82A}">
                    <a16:rowId xmlns:a16="http://schemas.microsoft.com/office/drawing/2014/main" val="10005"/>
                  </a:ext>
                </a:extLst>
              </a:tr>
              <a:tr h="370840">
                <a:tc>
                  <a:txBody>
                    <a:bodyPr/>
                    <a:lstStyle/>
                    <a:p>
                      <a:pPr algn="ctr"/>
                      <a:r>
                        <a:rPr lang="it-IT" sz="1400" b="1" baseline="30000" dirty="0"/>
                        <a:t>18</a:t>
                      </a:r>
                      <a:r>
                        <a:rPr lang="it-IT" sz="1400" b="1" dirty="0"/>
                        <a:t>Ne</a:t>
                      </a:r>
                    </a:p>
                  </a:txBody>
                  <a:tcPr anchor="ctr"/>
                </a:tc>
                <a:tc>
                  <a:txBody>
                    <a:bodyPr/>
                    <a:lstStyle/>
                    <a:p>
                      <a:pPr algn="ctr"/>
                      <a:r>
                        <a:rPr lang="it-IT" sz="1400" b="1" baseline="30000" dirty="0"/>
                        <a:t>20</a:t>
                      </a:r>
                      <a:r>
                        <a:rPr lang="it-IT" sz="1400" b="1" dirty="0"/>
                        <a:t>Ne/60</a:t>
                      </a:r>
                    </a:p>
                  </a:txBody>
                  <a:tcPr anchor="ctr"/>
                </a:tc>
                <a:tc>
                  <a:txBody>
                    <a:bodyPr/>
                    <a:lstStyle/>
                    <a:p>
                      <a:pPr algn="ctr"/>
                      <a:r>
                        <a:rPr lang="it-IT" sz="1400" b="1" dirty="0"/>
                        <a:t>3120</a:t>
                      </a:r>
                    </a:p>
                  </a:txBody>
                  <a:tcPr anchor="ctr"/>
                </a:tc>
                <a:tc>
                  <a:txBody>
                    <a:bodyPr/>
                    <a:lstStyle/>
                    <a:p>
                      <a:pPr algn="ctr"/>
                      <a:r>
                        <a:rPr lang="it-IT" sz="1400" b="1" dirty="0"/>
                        <a:t>24</a:t>
                      </a:r>
                    </a:p>
                  </a:txBody>
                  <a:tcPr anchor="ctr"/>
                </a:tc>
                <a:tc>
                  <a:txBody>
                    <a:bodyPr/>
                    <a:lstStyle/>
                    <a:p>
                      <a:pPr algn="ctr"/>
                      <a:r>
                        <a:rPr lang="it-IT" sz="1400" b="1" dirty="0"/>
                        <a:t>47</a:t>
                      </a:r>
                    </a:p>
                  </a:txBody>
                  <a:tcPr anchor="ctr"/>
                </a:tc>
                <a:extLst>
                  <a:ext uri="{0D108BD9-81ED-4DB2-BD59-A6C34878D82A}">
                    <a16:rowId xmlns:a16="http://schemas.microsoft.com/office/drawing/2014/main" val="10006"/>
                  </a:ext>
                </a:extLst>
              </a:tr>
              <a:tr h="370840">
                <a:tc>
                  <a:txBody>
                    <a:bodyPr/>
                    <a:lstStyle/>
                    <a:p>
                      <a:pPr algn="ctr"/>
                      <a:r>
                        <a:rPr lang="it-IT" sz="1400" b="1" baseline="30000" dirty="0"/>
                        <a:t>17</a:t>
                      </a:r>
                      <a:r>
                        <a:rPr lang="it-IT" sz="1400" b="1" dirty="0"/>
                        <a:t>F</a:t>
                      </a:r>
                    </a:p>
                  </a:txBody>
                  <a:tcPr anchor="ctr"/>
                </a:tc>
                <a:tc>
                  <a:txBody>
                    <a:bodyPr/>
                    <a:lstStyle/>
                    <a:p>
                      <a:pPr algn="ctr"/>
                      <a:r>
                        <a:rPr lang="it-IT" sz="1400" b="1" baseline="30000" dirty="0"/>
                        <a:t>20</a:t>
                      </a:r>
                      <a:r>
                        <a:rPr lang="it-IT" sz="1400" b="1" dirty="0"/>
                        <a:t>Ne/60</a:t>
                      </a:r>
                    </a:p>
                  </a:txBody>
                  <a:tcPr anchor="ctr"/>
                </a:tc>
                <a:tc>
                  <a:txBody>
                    <a:bodyPr/>
                    <a:lstStyle/>
                    <a:p>
                      <a:pPr algn="ctr"/>
                      <a:r>
                        <a:rPr lang="it-IT" sz="1400" b="1" dirty="0"/>
                        <a:t>3300</a:t>
                      </a:r>
                    </a:p>
                  </a:txBody>
                  <a:tcPr anchor="ctr"/>
                </a:tc>
                <a:tc>
                  <a:txBody>
                    <a:bodyPr/>
                    <a:lstStyle/>
                    <a:p>
                      <a:pPr algn="ctr"/>
                      <a:r>
                        <a:rPr lang="it-IT" sz="1400" b="1" dirty="0"/>
                        <a:t>23</a:t>
                      </a:r>
                    </a:p>
                  </a:txBody>
                  <a:tcPr anchor="ctr"/>
                </a:tc>
                <a:tc>
                  <a:txBody>
                    <a:bodyPr/>
                    <a:lstStyle/>
                    <a:p>
                      <a:pPr algn="ctr"/>
                      <a:r>
                        <a:rPr lang="it-IT" sz="1400" b="1" dirty="0"/>
                        <a:t>49</a:t>
                      </a:r>
                    </a:p>
                  </a:txBody>
                  <a:tcPr anchor="ctr"/>
                </a:tc>
                <a:extLst>
                  <a:ext uri="{0D108BD9-81ED-4DB2-BD59-A6C34878D82A}">
                    <a16:rowId xmlns:a16="http://schemas.microsoft.com/office/drawing/2014/main" val="10007"/>
                  </a:ext>
                </a:extLst>
              </a:tr>
              <a:tr h="370840">
                <a:tc>
                  <a:txBody>
                    <a:bodyPr/>
                    <a:lstStyle/>
                    <a:p>
                      <a:pPr algn="ctr"/>
                      <a:r>
                        <a:rPr lang="it-IT" sz="1400" b="1" baseline="30000" dirty="0"/>
                        <a:t>34</a:t>
                      </a:r>
                      <a:r>
                        <a:rPr lang="it-IT" sz="1400" b="1" dirty="0"/>
                        <a:t>Si</a:t>
                      </a:r>
                    </a:p>
                  </a:txBody>
                  <a:tcPr anchor="ctr"/>
                </a:tc>
                <a:tc>
                  <a:txBody>
                    <a:bodyPr/>
                    <a:lstStyle/>
                    <a:p>
                      <a:pPr algn="ctr"/>
                      <a:r>
                        <a:rPr lang="it-IT" sz="1400" b="1" baseline="30000" dirty="0"/>
                        <a:t>36</a:t>
                      </a:r>
                      <a:r>
                        <a:rPr lang="it-IT" sz="1400" b="1" dirty="0"/>
                        <a:t>S/40</a:t>
                      </a:r>
                    </a:p>
                  </a:txBody>
                  <a:tcPr anchor="ctr"/>
                </a:tc>
                <a:tc>
                  <a:txBody>
                    <a:bodyPr/>
                    <a:lstStyle/>
                    <a:p>
                      <a:pPr algn="ctr"/>
                      <a:r>
                        <a:rPr lang="it-IT" sz="1400" b="1" dirty="0"/>
                        <a:t>980</a:t>
                      </a:r>
                    </a:p>
                  </a:txBody>
                  <a:tcPr anchor="ctr"/>
                </a:tc>
                <a:tc>
                  <a:txBody>
                    <a:bodyPr/>
                    <a:lstStyle/>
                    <a:p>
                      <a:pPr algn="ctr"/>
                      <a:r>
                        <a:rPr lang="it-IT" sz="1400" b="1" dirty="0"/>
                        <a:t>11</a:t>
                      </a:r>
                    </a:p>
                  </a:txBody>
                  <a:tcPr anchor="ctr"/>
                </a:tc>
                <a:tc>
                  <a:txBody>
                    <a:bodyPr/>
                    <a:lstStyle/>
                    <a:p>
                      <a:pPr algn="ctr"/>
                      <a:r>
                        <a:rPr lang="it-IT" sz="1400" b="1" dirty="0"/>
                        <a:t>81</a:t>
                      </a:r>
                    </a:p>
                  </a:txBody>
                  <a:tcPr anchor="ctr"/>
                </a:tc>
                <a:extLst>
                  <a:ext uri="{0D108BD9-81ED-4DB2-BD59-A6C34878D82A}">
                    <a16:rowId xmlns:a16="http://schemas.microsoft.com/office/drawing/2014/main" val="10008"/>
                  </a:ext>
                </a:extLst>
              </a:tr>
              <a:tr h="370840">
                <a:tc>
                  <a:txBody>
                    <a:bodyPr/>
                    <a:lstStyle/>
                    <a:p>
                      <a:pPr algn="ctr"/>
                      <a:r>
                        <a:rPr lang="it-IT" sz="1400" b="1" baseline="30000" dirty="0"/>
                        <a:t>38</a:t>
                      </a:r>
                      <a:r>
                        <a:rPr lang="it-IT" sz="1400" b="1" dirty="0"/>
                        <a:t>S</a:t>
                      </a:r>
                    </a:p>
                  </a:txBody>
                  <a:tcPr anchor="ctr"/>
                </a:tc>
                <a:tc>
                  <a:txBody>
                    <a:bodyPr/>
                    <a:lstStyle/>
                    <a:p>
                      <a:pPr algn="ctr"/>
                      <a:r>
                        <a:rPr lang="it-IT" sz="1400" b="1" baseline="30000" dirty="0"/>
                        <a:t>40</a:t>
                      </a:r>
                      <a:r>
                        <a:rPr lang="it-IT" sz="1400" b="1" dirty="0"/>
                        <a:t>Ar/40</a:t>
                      </a:r>
                    </a:p>
                  </a:txBody>
                  <a:tcPr anchor="ctr"/>
                </a:tc>
                <a:tc>
                  <a:txBody>
                    <a:bodyPr/>
                    <a:lstStyle/>
                    <a:p>
                      <a:pPr algn="ctr"/>
                      <a:r>
                        <a:rPr lang="it-IT" sz="1400" b="1" dirty="0"/>
                        <a:t>1840</a:t>
                      </a:r>
                    </a:p>
                  </a:txBody>
                  <a:tcPr anchor="ctr"/>
                </a:tc>
                <a:tc>
                  <a:txBody>
                    <a:bodyPr/>
                    <a:lstStyle/>
                    <a:p>
                      <a:pPr algn="ctr"/>
                      <a:r>
                        <a:rPr lang="it-IT" sz="1400" b="1" dirty="0"/>
                        <a:t>17</a:t>
                      </a:r>
                    </a:p>
                  </a:txBody>
                  <a:tcPr anchor="ctr"/>
                </a:tc>
                <a:tc>
                  <a:txBody>
                    <a:bodyPr/>
                    <a:lstStyle/>
                    <a:p>
                      <a:pPr algn="ctr"/>
                      <a:r>
                        <a:rPr lang="it-IT" sz="1400" b="1" dirty="0"/>
                        <a:t>66</a:t>
                      </a:r>
                    </a:p>
                  </a:txBody>
                  <a:tcPr anchor="ctr"/>
                </a:tc>
                <a:extLst>
                  <a:ext uri="{0D108BD9-81ED-4DB2-BD59-A6C34878D82A}">
                    <a16:rowId xmlns:a16="http://schemas.microsoft.com/office/drawing/2014/main" val="10009"/>
                  </a:ext>
                </a:extLst>
              </a:tr>
              <a:tr h="370840">
                <a:tc>
                  <a:txBody>
                    <a:bodyPr/>
                    <a:lstStyle/>
                    <a:p>
                      <a:pPr algn="ctr"/>
                      <a:r>
                        <a:rPr lang="it-IT" sz="1400" b="1" baseline="30000" dirty="0"/>
                        <a:t>34</a:t>
                      </a:r>
                      <a:r>
                        <a:rPr lang="it-IT" sz="1400" b="1" dirty="0"/>
                        <a:t>Ar</a:t>
                      </a:r>
                    </a:p>
                  </a:txBody>
                  <a:tcPr anchor="ctr"/>
                </a:tc>
                <a:tc>
                  <a:txBody>
                    <a:bodyPr/>
                    <a:lstStyle/>
                    <a:p>
                      <a:pPr algn="ctr"/>
                      <a:r>
                        <a:rPr lang="it-IT" sz="1400" b="1" baseline="30000" dirty="0"/>
                        <a:t>36</a:t>
                      </a:r>
                      <a:r>
                        <a:rPr lang="it-IT" sz="1400" b="1" dirty="0"/>
                        <a:t>Ar/50</a:t>
                      </a:r>
                    </a:p>
                  </a:txBody>
                  <a:tcPr anchor="ctr"/>
                </a:tc>
                <a:tc>
                  <a:txBody>
                    <a:bodyPr/>
                    <a:lstStyle/>
                    <a:p>
                      <a:pPr algn="ctr"/>
                      <a:r>
                        <a:rPr lang="it-IT" sz="1400" b="1" dirty="0"/>
                        <a:t>2800</a:t>
                      </a:r>
                    </a:p>
                  </a:txBody>
                  <a:tcPr anchor="ctr"/>
                </a:tc>
                <a:tc>
                  <a:txBody>
                    <a:bodyPr/>
                    <a:lstStyle/>
                    <a:p>
                      <a:pPr algn="ctr"/>
                      <a:r>
                        <a:rPr lang="it-IT" sz="1400" b="1" dirty="0"/>
                        <a:t>41</a:t>
                      </a:r>
                    </a:p>
                  </a:txBody>
                  <a:tcPr anchor="ctr"/>
                </a:tc>
                <a:tc>
                  <a:txBody>
                    <a:bodyPr/>
                    <a:lstStyle/>
                    <a:p>
                      <a:pPr algn="ctr"/>
                      <a:r>
                        <a:rPr lang="it-IT" sz="1400" b="1" dirty="0"/>
                        <a:t>4</a:t>
                      </a:r>
                    </a:p>
                  </a:txBody>
                  <a:tcPr anchor="ctr"/>
                </a:tc>
                <a:extLst>
                  <a:ext uri="{0D108BD9-81ED-4DB2-BD59-A6C34878D82A}">
                    <a16:rowId xmlns:a16="http://schemas.microsoft.com/office/drawing/2014/main" val="10010"/>
                  </a:ext>
                </a:extLst>
              </a:tr>
              <a:tr h="370840">
                <a:tc>
                  <a:txBody>
                    <a:bodyPr/>
                    <a:lstStyle/>
                    <a:p>
                      <a:pPr algn="ctr"/>
                      <a:r>
                        <a:rPr lang="it-IT" sz="1400" b="1" baseline="30000" dirty="0"/>
                        <a:t>34</a:t>
                      </a:r>
                      <a:r>
                        <a:rPr lang="it-IT" sz="1400" b="1" dirty="0"/>
                        <a:t>Ar</a:t>
                      </a:r>
                    </a:p>
                  </a:txBody>
                  <a:tcPr anchor="ctr"/>
                </a:tc>
                <a:tc>
                  <a:txBody>
                    <a:bodyPr/>
                    <a:lstStyle/>
                    <a:p>
                      <a:pPr algn="ctr"/>
                      <a:r>
                        <a:rPr lang="it-IT" sz="1400" b="1" baseline="30000" dirty="0"/>
                        <a:t>36</a:t>
                      </a:r>
                      <a:r>
                        <a:rPr lang="it-IT" sz="1400" b="1" dirty="0"/>
                        <a:t>Ar/50</a:t>
                      </a:r>
                    </a:p>
                  </a:txBody>
                  <a:tcPr anchor="ctr"/>
                </a:tc>
                <a:tc>
                  <a:txBody>
                    <a:bodyPr/>
                    <a:lstStyle/>
                    <a:p>
                      <a:pPr algn="ctr"/>
                      <a:r>
                        <a:rPr lang="it-IT" sz="1400" b="1" dirty="0"/>
                        <a:t>426</a:t>
                      </a:r>
                    </a:p>
                  </a:txBody>
                  <a:tcPr anchor="ctr"/>
                </a:tc>
                <a:tc>
                  <a:txBody>
                    <a:bodyPr/>
                    <a:lstStyle/>
                    <a:p>
                      <a:pPr algn="ctr"/>
                      <a:r>
                        <a:rPr lang="it-IT" sz="1400" b="1" dirty="0"/>
                        <a:t>41</a:t>
                      </a:r>
                    </a:p>
                  </a:txBody>
                  <a:tcPr anchor="ctr"/>
                </a:tc>
                <a:tc>
                  <a:txBody>
                    <a:bodyPr/>
                    <a:lstStyle/>
                    <a:p>
                      <a:pPr algn="ctr"/>
                      <a:r>
                        <a:rPr lang="it-IT" sz="1400" b="1" dirty="0"/>
                        <a:t>12</a:t>
                      </a:r>
                    </a:p>
                  </a:txBody>
                  <a:tcPr anchor="ctr"/>
                </a:tc>
                <a:extLst>
                  <a:ext uri="{0D108BD9-81ED-4DB2-BD59-A6C34878D82A}">
                    <a16:rowId xmlns:a16="http://schemas.microsoft.com/office/drawing/2014/main" val="10011"/>
                  </a:ext>
                </a:extLst>
              </a:tr>
              <a:tr h="370840">
                <a:tc>
                  <a:txBody>
                    <a:bodyPr/>
                    <a:lstStyle/>
                    <a:p>
                      <a:pPr algn="ctr"/>
                      <a:r>
                        <a:rPr lang="it-IT" sz="1400" b="1" baseline="30000" dirty="0"/>
                        <a:t>46</a:t>
                      </a:r>
                      <a:r>
                        <a:rPr lang="it-IT" sz="1400" b="1" dirty="0"/>
                        <a:t>Ar</a:t>
                      </a:r>
                    </a:p>
                  </a:txBody>
                  <a:tcPr anchor="ctr"/>
                </a:tc>
                <a:tc>
                  <a:txBody>
                    <a:bodyPr/>
                    <a:lstStyle/>
                    <a:p>
                      <a:pPr algn="ctr"/>
                      <a:r>
                        <a:rPr lang="it-IT" sz="1400" b="1" baseline="30000" dirty="0"/>
                        <a:t>48</a:t>
                      </a:r>
                      <a:r>
                        <a:rPr lang="it-IT" sz="1400" b="1" dirty="0"/>
                        <a:t>Ca/50</a:t>
                      </a:r>
                    </a:p>
                  </a:txBody>
                  <a:tcPr anchor="ctr"/>
                </a:tc>
                <a:tc>
                  <a:txBody>
                    <a:bodyPr/>
                    <a:lstStyle/>
                    <a:p>
                      <a:pPr algn="ctr"/>
                      <a:r>
                        <a:rPr lang="it-IT" sz="1400" b="1" dirty="0"/>
                        <a:t>1000</a:t>
                      </a:r>
                    </a:p>
                  </a:txBody>
                  <a:tcPr anchor="ctr"/>
                </a:tc>
                <a:tc>
                  <a:txBody>
                    <a:bodyPr/>
                    <a:lstStyle/>
                    <a:p>
                      <a:pPr algn="ctr"/>
                      <a:r>
                        <a:rPr lang="it-IT" sz="1400" b="1" dirty="0"/>
                        <a:t>38</a:t>
                      </a:r>
                    </a:p>
                  </a:txBody>
                  <a:tcPr anchor="ctr"/>
                </a:tc>
                <a:tc>
                  <a:txBody>
                    <a:bodyPr/>
                    <a:lstStyle/>
                    <a:p>
                      <a:pPr algn="ctr"/>
                      <a:r>
                        <a:rPr lang="it-IT" sz="1400" b="1" dirty="0"/>
                        <a:t>50</a:t>
                      </a:r>
                    </a:p>
                  </a:txBody>
                  <a:tcPr anchor="ctr"/>
                </a:tc>
                <a:extLst>
                  <a:ext uri="{0D108BD9-81ED-4DB2-BD59-A6C34878D82A}">
                    <a16:rowId xmlns:a16="http://schemas.microsoft.com/office/drawing/2014/main" val="2150219163"/>
                  </a:ext>
                </a:extLst>
              </a:tr>
              <a:tr h="370840">
                <a:tc>
                  <a:txBody>
                    <a:bodyPr/>
                    <a:lstStyle/>
                    <a:p>
                      <a:pPr algn="ctr"/>
                      <a:r>
                        <a:rPr lang="it-IT" sz="1400" b="1" baseline="30000" dirty="0"/>
                        <a:t>68</a:t>
                      </a:r>
                      <a:r>
                        <a:rPr lang="it-IT" sz="1400" b="1" dirty="0"/>
                        <a:t>Ni</a:t>
                      </a:r>
                    </a:p>
                  </a:txBody>
                  <a:tcPr anchor="ctr"/>
                </a:tc>
                <a:tc>
                  <a:txBody>
                    <a:bodyPr/>
                    <a:lstStyle/>
                    <a:p>
                      <a:pPr algn="ctr"/>
                      <a:r>
                        <a:rPr lang="it-IT" sz="1400" b="1" baseline="30000" dirty="0"/>
                        <a:t>70</a:t>
                      </a:r>
                      <a:r>
                        <a:rPr lang="it-IT" sz="1400" b="1" dirty="0"/>
                        <a:t>Zn/40</a:t>
                      </a:r>
                    </a:p>
                  </a:txBody>
                  <a:tcPr anchor="ctr"/>
                </a:tc>
                <a:tc>
                  <a:txBody>
                    <a:bodyPr/>
                    <a:lstStyle/>
                    <a:p>
                      <a:pPr algn="ctr"/>
                      <a:r>
                        <a:rPr lang="it-IT" sz="1400" b="1" dirty="0"/>
                        <a:t>490</a:t>
                      </a:r>
                    </a:p>
                  </a:txBody>
                  <a:tcPr anchor="ctr"/>
                </a:tc>
                <a:tc>
                  <a:txBody>
                    <a:bodyPr/>
                    <a:lstStyle/>
                    <a:p>
                      <a:pPr algn="ctr"/>
                      <a:r>
                        <a:rPr lang="it-IT" sz="1400" b="1" dirty="0"/>
                        <a:t>18</a:t>
                      </a:r>
                    </a:p>
                  </a:txBody>
                  <a:tcPr anchor="ctr"/>
                </a:tc>
                <a:tc>
                  <a:txBody>
                    <a:bodyPr/>
                    <a:lstStyle/>
                    <a:p>
                      <a:pPr algn="ctr"/>
                      <a:r>
                        <a:rPr lang="it-IT" sz="1400" b="1" dirty="0"/>
                        <a:t>50</a:t>
                      </a:r>
                    </a:p>
                  </a:txBody>
                  <a:tcPr anchor="ctr"/>
                </a:tc>
                <a:extLst>
                  <a:ext uri="{0D108BD9-81ED-4DB2-BD59-A6C34878D82A}">
                    <a16:rowId xmlns:a16="http://schemas.microsoft.com/office/drawing/2014/main" val="10012"/>
                  </a:ext>
                </a:extLst>
              </a:tr>
            </a:tbl>
          </a:graphicData>
        </a:graphic>
      </p:graphicFrame>
      <p:sp>
        <p:nvSpPr>
          <p:cNvPr id="3" name="Rectangle 2">
            <a:extLst>
              <a:ext uri="{FF2B5EF4-FFF2-40B4-BE49-F238E27FC236}">
                <a16:creationId xmlns:a16="http://schemas.microsoft.com/office/drawing/2014/main" id="{8BB0DE99-7A71-9901-93B1-DBA94D44766F}"/>
              </a:ext>
            </a:extLst>
          </p:cNvPr>
          <p:cNvSpPr>
            <a:spLocks noChangeArrowheads="1"/>
          </p:cNvSpPr>
          <p:nvPr/>
        </p:nvSpPr>
        <p:spPr bwMode="auto">
          <a:xfrm>
            <a:off x="106275" y="-81759"/>
            <a:ext cx="8316000" cy="684000"/>
          </a:xfrm>
          <a:prstGeom prst="rect">
            <a:avLst/>
          </a:prstGeom>
          <a:noFill/>
          <a:ln w="9525">
            <a:noFill/>
            <a:miter lim="800000"/>
            <a:headEnd/>
            <a:tailEnd/>
          </a:ln>
        </p:spPr>
        <p:txBody>
          <a:bodyPr anchor="ctr"/>
          <a:lstStyle/>
          <a:p>
            <a:r>
              <a:rPr lang="it-IT" sz="3200" dirty="0">
                <a:solidFill>
                  <a:schemeClr val="bg1"/>
                </a:solidFill>
              </a:rPr>
              <a:t>FRAISE: produzione di fasci</a:t>
            </a:r>
            <a:endParaRPr lang="it-IT" dirty="0"/>
          </a:p>
        </p:txBody>
      </p:sp>
      <p:sp>
        <p:nvSpPr>
          <p:cNvPr id="4" name="CasellaDiTesto 3">
            <a:extLst>
              <a:ext uri="{FF2B5EF4-FFF2-40B4-BE49-F238E27FC236}">
                <a16:creationId xmlns:a16="http://schemas.microsoft.com/office/drawing/2014/main" id="{621889CC-14CE-5C4E-42EF-709F59EF06BC}"/>
              </a:ext>
            </a:extLst>
          </p:cNvPr>
          <p:cNvSpPr txBox="1"/>
          <p:nvPr/>
        </p:nvSpPr>
        <p:spPr>
          <a:xfrm>
            <a:off x="7175350" y="910156"/>
            <a:ext cx="4914046" cy="400110"/>
          </a:xfrm>
          <a:prstGeom prst="rect">
            <a:avLst/>
          </a:prstGeom>
          <a:noFill/>
        </p:spPr>
        <p:txBody>
          <a:bodyPr wrap="square" rtlCol="0">
            <a:spAutoFit/>
          </a:bodyPr>
          <a:lstStyle/>
          <a:p>
            <a:r>
              <a:rPr lang="it-IT" sz="2000" b="1" dirty="0">
                <a:solidFill>
                  <a:srgbClr val="A50021"/>
                </a:solidFill>
              </a:rPr>
              <a:t>Supponendo 2 kW di fascio primario</a:t>
            </a:r>
          </a:p>
        </p:txBody>
      </p:sp>
      <p:sp>
        <p:nvSpPr>
          <p:cNvPr id="6" name="CasellaDiTesto 5">
            <a:extLst>
              <a:ext uri="{FF2B5EF4-FFF2-40B4-BE49-F238E27FC236}">
                <a16:creationId xmlns:a16="http://schemas.microsoft.com/office/drawing/2014/main" id="{254B0CC1-4BB9-9A34-CA9E-FE0124050E62}"/>
              </a:ext>
            </a:extLst>
          </p:cNvPr>
          <p:cNvSpPr txBox="1"/>
          <p:nvPr/>
        </p:nvSpPr>
        <p:spPr>
          <a:xfrm>
            <a:off x="7475343" y="2868412"/>
            <a:ext cx="4314060" cy="128240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dirty="0"/>
              <a:t>Facility </a:t>
            </a:r>
            <a:r>
              <a:rPr lang="en-US" sz="1800" dirty="0" err="1"/>
              <a:t>competitiva</a:t>
            </a:r>
            <a:r>
              <a:rPr lang="en-US" sz="1800" dirty="0"/>
              <a:t> </a:t>
            </a:r>
            <a:r>
              <a:rPr lang="en-US" sz="1800" dirty="0" err="1"/>
              <a:t>nella</a:t>
            </a:r>
            <a:r>
              <a:rPr lang="en-US" sz="1800" dirty="0"/>
              <a:t> </a:t>
            </a:r>
            <a:r>
              <a:rPr lang="en-US" sz="1800" dirty="0" err="1"/>
              <a:t>produzione</a:t>
            </a:r>
            <a:r>
              <a:rPr lang="en-US" sz="1800" dirty="0"/>
              <a:t> di Fasci di </a:t>
            </a:r>
            <a:r>
              <a:rPr lang="en-US" sz="1800" dirty="0" err="1"/>
              <a:t>Ioni</a:t>
            </a:r>
            <a:r>
              <a:rPr lang="en-US" sz="1800" dirty="0"/>
              <a:t> </a:t>
            </a:r>
            <a:r>
              <a:rPr lang="en-US" sz="1800" dirty="0" err="1"/>
              <a:t>Radioattivi</a:t>
            </a:r>
            <a:r>
              <a:rPr lang="en-US" sz="1800" dirty="0"/>
              <a:t> (RIBs) di </a:t>
            </a:r>
            <a:r>
              <a:rPr lang="en-US" sz="1800" dirty="0" err="1"/>
              <a:t>massa</a:t>
            </a:r>
            <a:r>
              <a:rPr lang="en-US" sz="1800" dirty="0"/>
              <a:t> medio-</a:t>
            </a:r>
            <a:r>
              <a:rPr lang="en-US" sz="1800" dirty="0" err="1"/>
              <a:t>leggera</a:t>
            </a:r>
            <a:r>
              <a:rPr lang="en-US" sz="1800" dirty="0"/>
              <a:t> (A &lt; 70)</a:t>
            </a:r>
          </a:p>
        </p:txBody>
      </p:sp>
      <p:sp>
        <p:nvSpPr>
          <p:cNvPr id="7" name="CasellaDiTesto 6">
            <a:extLst>
              <a:ext uri="{FF2B5EF4-FFF2-40B4-BE49-F238E27FC236}">
                <a16:creationId xmlns:a16="http://schemas.microsoft.com/office/drawing/2014/main" id="{E794784B-4858-E9FD-9AF5-D306CD1DC9FD}"/>
              </a:ext>
            </a:extLst>
          </p:cNvPr>
          <p:cNvSpPr txBox="1"/>
          <p:nvPr/>
        </p:nvSpPr>
        <p:spPr>
          <a:xfrm>
            <a:off x="9707468" y="6250559"/>
            <a:ext cx="2327945" cy="369332"/>
          </a:xfrm>
          <a:prstGeom prst="rect">
            <a:avLst/>
          </a:prstGeom>
          <a:noFill/>
        </p:spPr>
        <p:txBody>
          <a:bodyPr wrap="none" rtlCol="0">
            <a:spAutoFit/>
          </a:bodyPr>
          <a:lstStyle/>
          <a:p>
            <a:r>
              <a:rPr lang="it-IT" dirty="0" err="1"/>
              <a:t>Courtesy</a:t>
            </a:r>
            <a:r>
              <a:rPr lang="it-IT" dirty="0"/>
              <a:t> of P. </a:t>
            </a:r>
            <a:r>
              <a:rPr lang="it-IT" dirty="0" err="1"/>
              <a:t>Russotto</a:t>
            </a:r>
            <a:endParaRPr lang="it-IT" dirty="0"/>
          </a:p>
        </p:txBody>
      </p:sp>
    </p:spTree>
    <p:extLst>
      <p:ext uri="{BB962C8B-B14F-4D97-AF65-F5344CB8AC3E}">
        <p14:creationId xmlns:p14="http://schemas.microsoft.com/office/powerpoint/2010/main" val="3599333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E9AF98C-A743-4730-AF93-45CECF7C1195}"/>
              </a:ext>
            </a:extLst>
          </p:cNvPr>
          <p:cNvSpPr txBox="1"/>
          <p:nvPr/>
        </p:nvSpPr>
        <p:spPr>
          <a:xfrm>
            <a:off x="2148463" y="2986952"/>
            <a:ext cx="7895073" cy="646331"/>
          </a:xfrm>
          <a:prstGeom prst="rect">
            <a:avLst/>
          </a:prstGeom>
          <a:noFill/>
        </p:spPr>
        <p:txBody>
          <a:bodyPr wrap="square" rtlCol="0">
            <a:spAutoFit/>
          </a:bodyPr>
          <a:lstStyle/>
          <a:p>
            <a:pPr algn="ctr"/>
            <a:r>
              <a:rPr lang="it-IT" sz="3600" b="1" dirty="0">
                <a:solidFill>
                  <a:srgbClr val="A50021"/>
                </a:solidFill>
              </a:rPr>
              <a:t>La ricerca in fisica nucleare oggi</a:t>
            </a:r>
          </a:p>
        </p:txBody>
      </p:sp>
    </p:spTree>
    <p:extLst>
      <p:ext uri="{BB962C8B-B14F-4D97-AF65-F5344CB8AC3E}">
        <p14:creationId xmlns:p14="http://schemas.microsoft.com/office/powerpoint/2010/main" val="3593427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4074545" y="3128420"/>
            <a:ext cx="4042909" cy="1893108"/>
          </a:xfrm>
          <a:prstGeom prst="rect">
            <a:avLst/>
          </a:prstGeom>
        </p:spPr>
      </p:pic>
      <p:sp>
        <p:nvSpPr>
          <p:cNvPr id="8" name="Rettangolo 7"/>
          <p:cNvSpPr/>
          <p:nvPr/>
        </p:nvSpPr>
        <p:spPr>
          <a:xfrm>
            <a:off x="2551960" y="1953378"/>
            <a:ext cx="7268388" cy="830997"/>
          </a:xfrm>
          <a:prstGeom prst="rect">
            <a:avLst/>
          </a:prstGeom>
        </p:spPr>
        <p:txBody>
          <a:bodyPr wrap="square">
            <a:spAutoFit/>
          </a:bodyPr>
          <a:lstStyle/>
          <a:p>
            <a:pPr algn="ctr"/>
            <a:r>
              <a:rPr lang="it-IT" sz="2400" dirty="0">
                <a:ea typeface="Times New Roman" panose="02020603050405020304" pitchFamily="18" charset="0"/>
              </a:rPr>
              <a:t>Ogni secondo il nostro corpo è attraversato da </a:t>
            </a:r>
            <a:r>
              <a:rPr lang="it-IT" sz="2400" b="1" dirty="0">
                <a:ea typeface="Times New Roman" panose="02020603050405020304" pitchFamily="18" charset="0"/>
              </a:rPr>
              <a:t>decine di migliaia di miliardi di neutrini</a:t>
            </a:r>
            <a:endParaRPr lang="it-IT" sz="2400" dirty="0"/>
          </a:p>
        </p:txBody>
      </p:sp>
      <p:sp>
        <p:nvSpPr>
          <p:cNvPr id="2" name="CasellaDiTesto 1"/>
          <p:cNvSpPr txBox="1"/>
          <p:nvPr/>
        </p:nvSpPr>
        <p:spPr>
          <a:xfrm>
            <a:off x="1494088" y="1147668"/>
            <a:ext cx="9384133" cy="461665"/>
          </a:xfrm>
          <a:prstGeom prst="rect">
            <a:avLst/>
          </a:prstGeom>
          <a:noFill/>
        </p:spPr>
        <p:txBody>
          <a:bodyPr wrap="square" rtlCol="0">
            <a:spAutoFit/>
          </a:bodyPr>
          <a:lstStyle/>
          <a:p>
            <a:pPr algn="ctr"/>
            <a:r>
              <a:rPr lang="it-IT" sz="2400" dirty="0"/>
              <a:t>La particella più </a:t>
            </a:r>
            <a:r>
              <a:rPr lang="it-IT" sz="2400" b="1" dirty="0"/>
              <a:t>elusiva</a:t>
            </a:r>
            <a:r>
              <a:rPr lang="it-IT" sz="2400" dirty="0"/>
              <a:t> e più </a:t>
            </a:r>
            <a:r>
              <a:rPr lang="it-IT" sz="2400" b="1" dirty="0"/>
              <a:t>misteriosa</a:t>
            </a:r>
            <a:r>
              <a:rPr lang="it-IT" sz="2400" dirty="0"/>
              <a:t> dell’universo conosciuto</a:t>
            </a:r>
          </a:p>
        </p:txBody>
      </p:sp>
      <p:sp>
        <p:nvSpPr>
          <p:cNvPr id="3" name="CasellaDiTesto 2"/>
          <p:cNvSpPr txBox="1"/>
          <p:nvPr/>
        </p:nvSpPr>
        <p:spPr>
          <a:xfrm>
            <a:off x="4536277" y="5365573"/>
            <a:ext cx="3119444" cy="830997"/>
          </a:xfrm>
          <a:prstGeom prst="rect">
            <a:avLst/>
          </a:prstGeom>
          <a:noFill/>
        </p:spPr>
        <p:txBody>
          <a:bodyPr wrap="none" rtlCol="0">
            <a:spAutoFit/>
          </a:bodyPr>
          <a:lstStyle/>
          <a:p>
            <a:r>
              <a:rPr lang="it-IT" sz="2400" dirty="0"/>
              <a:t>Qual è la loro massa?</a:t>
            </a:r>
          </a:p>
          <a:p>
            <a:r>
              <a:rPr lang="it-IT" sz="2400" dirty="0"/>
              <a:t>Qual è la loro natura?</a:t>
            </a:r>
          </a:p>
        </p:txBody>
      </p:sp>
      <p:sp>
        <p:nvSpPr>
          <p:cNvPr id="4" name="Rectangle 2">
            <a:extLst>
              <a:ext uri="{FF2B5EF4-FFF2-40B4-BE49-F238E27FC236}">
                <a16:creationId xmlns:a16="http://schemas.microsoft.com/office/drawing/2014/main" id="{15C9125A-6EF1-63C0-C961-62EC51B036FB}"/>
              </a:ext>
            </a:extLst>
          </p:cNvPr>
          <p:cNvSpPr>
            <a:spLocks noChangeArrowheads="1"/>
          </p:cNvSpPr>
          <p:nvPr/>
        </p:nvSpPr>
        <p:spPr bwMode="auto">
          <a:xfrm>
            <a:off x="347241" y="0"/>
            <a:ext cx="2488557" cy="576000"/>
          </a:xfrm>
          <a:prstGeom prst="rect">
            <a:avLst/>
          </a:prstGeom>
          <a:noFill/>
          <a:ln w="9525">
            <a:noFill/>
            <a:miter lim="800000"/>
            <a:headEnd/>
            <a:tailEnd/>
          </a:ln>
        </p:spPr>
        <p:txBody>
          <a:bodyPr anchor="ctr"/>
          <a:lstStyle/>
          <a:p>
            <a:r>
              <a:rPr lang="it-IT" sz="2800" dirty="0">
                <a:solidFill>
                  <a:schemeClr val="bg1"/>
                </a:solidFill>
              </a:rPr>
              <a:t>Il neutrino</a:t>
            </a:r>
            <a:endParaRPr lang="it-IT" sz="2800" dirty="0"/>
          </a:p>
        </p:txBody>
      </p:sp>
    </p:spTree>
    <p:extLst>
      <p:ext uri="{BB962C8B-B14F-4D97-AF65-F5344CB8AC3E}">
        <p14:creationId xmlns:p14="http://schemas.microsoft.com/office/powerpoint/2010/main" val="100879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3"/>
          <a:srcRect b="37150"/>
          <a:stretch/>
        </p:blipFill>
        <p:spPr>
          <a:xfrm>
            <a:off x="5304140" y="3487402"/>
            <a:ext cx="5529780" cy="2087934"/>
          </a:xfrm>
          <a:prstGeom prst="rect">
            <a:avLst/>
          </a:prstGeom>
        </p:spPr>
      </p:pic>
      <p:pic>
        <p:nvPicPr>
          <p:cNvPr id="4" name="Immagine 3"/>
          <p:cNvPicPr>
            <a:picLocks noChangeAspect="1"/>
          </p:cNvPicPr>
          <p:nvPr/>
        </p:nvPicPr>
        <p:blipFill>
          <a:blip r:embed="rId4"/>
          <a:stretch>
            <a:fillRect/>
          </a:stretch>
        </p:blipFill>
        <p:spPr>
          <a:xfrm>
            <a:off x="1973079" y="1261891"/>
            <a:ext cx="2832495" cy="4313445"/>
          </a:xfrm>
          <a:prstGeom prst="rect">
            <a:avLst/>
          </a:prstGeom>
          <a:ln>
            <a:noFill/>
          </a:ln>
          <a:effectLst>
            <a:softEdge rad="112500"/>
          </a:effectLst>
        </p:spPr>
      </p:pic>
      <p:sp>
        <p:nvSpPr>
          <p:cNvPr id="5" name="CasellaDiTesto 4"/>
          <p:cNvSpPr txBox="1"/>
          <p:nvPr/>
        </p:nvSpPr>
        <p:spPr>
          <a:xfrm>
            <a:off x="6442928" y="2681010"/>
            <a:ext cx="3581173" cy="707886"/>
          </a:xfrm>
          <a:prstGeom prst="rect">
            <a:avLst/>
          </a:prstGeom>
          <a:noFill/>
        </p:spPr>
        <p:txBody>
          <a:bodyPr wrap="none" rtlCol="0">
            <a:spAutoFit/>
          </a:bodyPr>
          <a:lstStyle/>
          <a:p>
            <a:r>
              <a:rPr lang="it-IT" sz="4000" dirty="0"/>
              <a:t>Ettore Majorana</a:t>
            </a:r>
          </a:p>
        </p:txBody>
      </p:sp>
      <p:sp>
        <p:nvSpPr>
          <p:cNvPr id="12" name="CasellaDiTesto 11"/>
          <p:cNvSpPr txBox="1"/>
          <p:nvPr/>
        </p:nvSpPr>
        <p:spPr>
          <a:xfrm>
            <a:off x="6442930" y="4584052"/>
            <a:ext cx="3272563" cy="369332"/>
          </a:xfrm>
          <a:prstGeom prst="rect">
            <a:avLst/>
          </a:prstGeom>
          <a:noFill/>
        </p:spPr>
        <p:txBody>
          <a:bodyPr wrap="none" rtlCol="0">
            <a:spAutoFit/>
          </a:bodyPr>
          <a:lstStyle/>
          <a:p>
            <a:r>
              <a:rPr lang="it-IT" dirty="0"/>
              <a:t>Il Nuovo Cimento 14, 171 (1937) </a:t>
            </a:r>
          </a:p>
        </p:txBody>
      </p:sp>
      <p:sp>
        <p:nvSpPr>
          <p:cNvPr id="13" name="CasellaDiTesto 12"/>
          <p:cNvSpPr txBox="1"/>
          <p:nvPr/>
        </p:nvSpPr>
        <p:spPr>
          <a:xfrm>
            <a:off x="0" y="609387"/>
            <a:ext cx="12191999" cy="553998"/>
          </a:xfrm>
          <a:prstGeom prst="rect">
            <a:avLst/>
          </a:prstGeom>
          <a:noFill/>
        </p:spPr>
        <p:txBody>
          <a:bodyPr wrap="square" rtlCol="0">
            <a:spAutoFit/>
          </a:bodyPr>
          <a:lstStyle/>
          <a:p>
            <a:pPr algn="ctr"/>
            <a:r>
              <a:rPr lang="it-IT" sz="3000" b="1" dirty="0">
                <a:solidFill>
                  <a:srgbClr val="C00000"/>
                </a:solidFill>
              </a:rPr>
              <a:t>Il neutrino potrebbe essere l’antiparticella di se stesso?</a:t>
            </a:r>
          </a:p>
        </p:txBody>
      </p:sp>
    </p:spTree>
    <p:extLst>
      <p:ext uri="{BB962C8B-B14F-4D97-AF65-F5344CB8AC3E}">
        <p14:creationId xmlns:p14="http://schemas.microsoft.com/office/powerpoint/2010/main" val="1356304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l="6130" t="7372" b="5345"/>
          <a:stretch/>
        </p:blipFill>
        <p:spPr>
          <a:xfrm>
            <a:off x="214137" y="3035105"/>
            <a:ext cx="5940530" cy="2934503"/>
          </a:xfrm>
          <a:prstGeom prst="rect">
            <a:avLst/>
          </a:prstGeom>
        </p:spPr>
      </p:pic>
      <p:sp>
        <p:nvSpPr>
          <p:cNvPr id="44" name="CasellaDiTesto 10"/>
          <p:cNvSpPr txBox="1"/>
          <p:nvPr/>
        </p:nvSpPr>
        <p:spPr>
          <a:xfrm>
            <a:off x="6050270" y="3263426"/>
            <a:ext cx="6171529" cy="855206"/>
          </a:xfrm>
          <a:prstGeom prst="rect">
            <a:avLst/>
          </a:prstGeom>
          <a:noFill/>
        </p:spPr>
        <p:txBody>
          <a:bodyPr wrap="square" lIns="16926" tIns="8463" rIns="16926" bIns="8463"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500"/>
              </a:lnSpc>
            </a:pPr>
            <a:r>
              <a:rPr lang="it-IT" sz="2000" b="1" dirty="0">
                <a:solidFill>
                  <a:srgbClr val="000066"/>
                </a:solidFill>
                <a:ea typeface="Tahoma" panose="020B0604030504040204" pitchFamily="34" charset="0"/>
                <a:cs typeface="Tahoma" panose="020B0604030504040204" pitchFamily="34" charset="0"/>
              </a:rPr>
              <a:t>L’atomo è costituito da un nucleo centrale ed una nube di elettroni che vi orbitano intorno</a:t>
            </a:r>
            <a:endParaRPr lang="it-IT" sz="2000" b="1" dirty="0">
              <a:solidFill>
                <a:srgbClr val="0000CC"/>
              </a:solidFill>
              <a:ea typeface="Tahoma" panose="020B0604030504040204" pitchFamily="34" charset="0"/>
              <a:cs typeface="Tahoma" panose="020B0604030504040204" pitchFamily="34" charset="0"/>
            </a:endParaRPr>
          </a:p>
        </p:txBody>
      </p:sp>
      <p:grpSp>
        <p:nvGrpSpPr>
          <p:cNvPr id="46" name="Group 3"/>
          <p:cNvGrpSpPr>
            <a:grpSpLocks noChangeAspect="1"/>
          </p:cNvGrpSpPr>
          <p:nvPr/>
        </p:nvGrpSpPr>
        <p:grpSpPr bwMode="auto">
          <a:xfrm>
            <a:off x="4722760" y="887279"/>
            <a:ext cx="5940530" cy="1512000"/>
            <a:chOff x="87" y="576"/>
            <a:chExt cx="5577" cy="1200"/>
          </a:xfrm>
        </p:grpSpPr>
        <p:pic>
          <p:nvPicPr>
            <p:cNvPr id="49" name="Picture 4"/>
            <p:cNvPicPr>
              <a:picLocks noChangeAspect="1" noChangeArrowheads="1"/>
            </p:cNvPicPr>
            <p:nvPr/>
          </p:nvPicPr>
          <p:blipFill>
            <a:blip r:embed="rId4" cstate="print"/>
            <a:srcRect/>
            <a:stretch>
              <a:fillRect/>
            </a:stretch>
          </p:blipFill>
          <p:spPr bwMode="auto">
            <a:xfrm>
              <a:off x="87" y="576"/>
              <a:ext cx="5577" cy="1200"/>
            </a:xfrm>
            <a:prstGeom prst="rect">
              <a:avLst/>
            </a:prstGeom>
            <a:noFill/>
            <a:ln w="9525">
              <a:noFill/>
              <a:miter lim="800000"/>
              <a:headEnd/>
              <a:tailEnd/>
            </a:ln>
          </p:spPr>
        </p:pic>
        <p:sp>
          <p:nvSpPr>
            <p:cNvPr id="50" name="Text Box 5"/>
            <p:cNvSpPr txBox="1">
              <a:spLocks noChangeArrowheads="1"/>
            </p:cNvSpPr>
            <p:nvPr/>
          </p:nvSpPr>
          <p:spPr bwMode="auto">
            <a:xfrm>
              <a:off x="4835" y="765"/>
              <a:ext cx="403"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altLang="it-IT" sz="2400" dirty="0">
                  <a:solidFill>
                    <a:srgbClr val="FF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u</a:t>
              </a:r>
            </a:p>
          </p:txBody>
        </p:sp>
        <p:sp>
          <p:nvSpPr>
            <p:cNvPr id="51" name="Text Box 6"/>
            <p:cNvSpPr txBox="1">
              <a:spLocks noChangeArrowheads="1"/>
            </p:cNvSpPr>
            <p:nvPr/>
          </p:nvSpPr>
          <p:spPr bwMode="auto">
            <a:xfrm>
              <a:off x="5040" y="1152"/>
              <a:ext cx="403"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altLang="it-IT" sz="2400">
                  <a:solidFill>
                    <a:srgbClr val="FF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u</a:t>
              </a:r>
            </a:p>
          </p:txBody>
        </p:sp>
        <p:sp>
          <p:nvSpPr>
            <p:cNvPr id="52" name="Text Box 7"/>
            <p:cNvSpPr txBox="1">
              <a:spLocks noChangeArrowheads="1"/>
            </p:cNvSpPr>
            <p:nvPr/>
          </p:nvSpPr>
          <p:spPr bwMode="auto">
            <a:xfrm>
              <a:off x="4608" y="1152"/>
              <a:ext cx="401"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altLang="it-IT" sz="2400">
                  <a:solidFill>
                    <a:srgbClr val="FF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a:t>
              </a:r>
            </a:p>
          </p:txBody>
        </p:sp>
      </p:grpSp>
      <p:sp>
        <p:nvSpPr>
          <p:cNvPr id="47" name="TextBox 218"/>
          <p:cNvSpPr txBox="1"/>
          <p:nvPr/>
        </p:nvSpPr>
        <p:spPr>
          <a:xfrm>
            <a:off x="6950724" y="4550592"/>
            <a:ext cx="4370619" cy="76944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200" b="1" dirty="0">
                <a:solidFill>
                  <a:srgbClr val="008A3E"/>
                </a:solidFill>
                <a:ea typeface="Tahoma" panose="020B0604030504040204" pitchFamily="34" charset="0"/>
                <a:cs typeface="Tahoma" panose="020B0604030504040204" pitchFamily="34" charset="0"/>
              </a:rPr>
              <a:t>Un nucleo è circa 10000 volte </a:t>
            </a:r>
          </a:p>
          <a:p>
            <a:pPr algn="ctr"/>
            <a:r>
              <a:rPr lang="it-IT" sz="2200" b="1" dirty="0">
                <a:solidFill>
                  <a:srgbClr val="008A3E"/>
                </a:solidFill>
                <a:ea typeface="Tahoma" panose="020B0604030504040204" pitchFamily="34" charset="0"/>
                <a:cs typeface="Tahoma" panose="020B0604030504040204" pitchFamily="34" charset="0"/>
              </a:rPr>
              <a:t>più piccolo di un atomo</a:t>
            </a:r>
          </a:p>
        </p:txBody>
      </p:sp>
      <p:sp>
        <p:nvSpPr>
          <p:cNvPr id="15" name="Rectangle 2"/>
          <p:cNvSpPr>
            <a:spLocks noChangeArrowheads="1"/>
          </p:cNvSpPr>
          <p:nvPr/>
        </p:nvSpPr>
        <p:spPr bwMode="auto">
          <a:xfrm>
            <a:off x="726711" y="-14448"/>
            <a:ext cx="5263256" cy="612000"/>
          </a:xfrm>
          <a:prstGeom prst="rect">
            <a:avLst/>
          </a:prstGeom>
          <a:noFill/>
          <a:ln w="9525">
            <a:noFill/>
            <a:miter lim="800000"/>
            <a:headEnd/>
            <a:tailEnd/>
          </a:ln>
        </p:spPr>
        <p:txBody>
          <a:bodyPr anchor="ctr"/>
          <a:lstStyle/>
          <a:p>
            <a:r>
              <a:rPr lang="it-IT" sz="2800" dirty="0">
                <a:solidFill>
                  <a:schemeClr val="bg1"/>
                </a:solidFill>
              </a:rPr>
              <a:t>L’atomo e il nucleo atomico</a:t>
            </a:r>
            <a:endParaRPr lang="it-IT" sz="1600" dirty="0"/>
          </a:p>
        </p:txBody>
      </p:sp>
      <p:sp>
        <p:nvSpPr>
          <p:cNvPr id="3" name="AutoShape 4" descr="https://castore.lns.infn.it/?_task=mail&amp;_action=get&amp;_mbox=INBOX&amp;_uid=7882&amp;_token=CcsJHNjikhR7QlfFonuO0heylaTzITyH&amp;_part=2.2&amp;_embed=1&amp;_mimeclass=image"/>
          <p:cNvSpPr>
            <a:spLocks noChangeAspect="1" noChangeArrowheads="1"/>
          </p:cNvSpPr>
          <p:nvPr/>
        </p:nvSpPr>
        <p:spPr bwMode="auto">
          <a:xfrm>
            <a:off x="6939643" y="2616401"/>
            <a:ext cx="3771900" cy="37719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Immagine 1">
            <a:extLst>
              <a:ext uri="{FF2B5EF4-FFF2-40B4-BE49-F238E27FC236}">
                <a16:creationId xmlns:a16="http://schemas.microsoft.com/office/drawing/2014/main" id="{0BA951EB-AC25-1458-CB56-8EDFD2560F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Tree>
    <p:extLst>
      <p:ext uri="{BB962C8B-B14F-4D97-AF65-F5344CB8AC3E}">
        <p14:creationId xmlns:p14="http://schemas.microsoft.com/office/powerpoint/2010/main" val="5926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068E045-A0E0-E182-BE42-802200CD8BF0}"/>
              </a:ext>
            </a:extLst>
          </p:cNvPr>
          <p:cNvSpPr>
            <a:spLocks noChangeArrowheads="1"/>
          </p:cNvSpPr>
          <p:nvPr/>
        </p:nvSpPr>
        <p:spPr bwMode="auto">
          <a:xfrm>
            <a:off x="129897" y="-12406"/>
            <a:ext cx="6331352" cy="540000"/>
          </a:xfrm>
          <a:prstGeom prst="rect">
            <a:avLst/>
          </a:prstGeom>
          <a:noFill/>
          <a:ln w="9525">
            <a:noFill/>
            <a:miter lim="800000"/>
            <a:headEnd/>
            <a:tailEnd/>
          </a:ln>
        </p:spPr>
        <p:txBody>
          <a:bodyPr anchor="ctr"/>
          <a:lstStyle/>
          <a:p>
            <a:r>
              <a:rPr lang="it-IT" sz="2400" dirty="0">
                <a:solidFill>
                  <a:schemeClr val="bg1"/>
                </a:solidFill>
              </a:rPr>
              <a:t>Doppio decadimento beta senza neutrini</a:t>
            </a:r>
            <a:endParaRPr lang="it-IT" sz="1400" dirty="0"/>
          </a:p>
        </p:txBody>
      </p:sp>
      <p:pic>
        <p:nvPicPr>
          <p:cNvPr id="3" name="Immagine 2">
            <a:extLst>
              <a:ext uri="{FF2B5EF4-FFF2-40B4-BE49-F238E27FC236}">
                <a16:creationId xmlns:a16="http://schemas.microsoft.com/office/drawing/2014/main" id="{7055CB48-4750-4A58-AC22-4C0CDC821919}"/>
              </a:ext>
            </a:extLst>
          </p:cNvPr>
          <p:cNvPicPr>
            <a:picLocks noChangeAspect="1"/>
          </p:cNvPicPr>
          <p:nvPr/>
        </p:nvPicPr>
        <p:blipFill rotWithShape="1">
          <a:blip r:embed="rId2">
            <a:extLst>
              <a:ext uri="{28A0092B-C50C-407E-A947-70E740481C1C}">
                <a14:useLocalDpi xmlns:a14="http://schemas.microsoft.com/office/drawing/2010/main" val="0"/>
              </a:ext>
            </a:extLst>
          </a:blip>
          <a:srcRect l="27163" t="14576" r="33463" b="6525"/>
          <a:stretch/>
        </p:blipFill>
        <p:spPr>
          <a:xfrm>
            <a:off x="1463122" y="1947886"/>
            <a:ext cx="3224112" cy="3159631"/>
          </a:xfrm>
          <a:prstGeom prst="rect">
            <a:avLst/>
          </a:prstGeom>
        </p:spPr>
      </p:pic>
      <p:sp>
        <p:nvSpPr>
          <p:cNvPr id="4" name="Freccia a destra 32">
            <a:extLst>
              <a:ext uri="{FF2B5EF4-FFF2-40B4-BE49-F238E27FC236}">
                <a16:creationId xmlns:a16="http://schemas.microsoft.com/office/drawing/2014/main" id="{0732B874-ED3F-FDC4-5775-B346CDDB82C9}"/>
              </a:ext>
            </a:extLst>
          </p:cNvPr>
          <p:cNvSpPr/>
          <p:nvPr/>
        </p:nvSpPr>
        <p:spPr>
          <a:xfrm rot="13680926">
            <a:off x="2135215" y="3573847"/>
            <a:ext cx="1642963" cy="210072"/>
          </a:xfrm>
          <a:prstGeom prst="rightArrow">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prstClr val="white"/>
              </a:solidFill>
              <a:latin typeface="Calibri"/>
            </a:endParaRPr>
          </a:p>
        </p:txBody>
      </p:sp>
      <p:pic>
        <p:nvPicPr>
          <p:cNvPr id="5" name="Picture 62">
            <a:extLst>
              <a:ext uri="{FF2B5EF4-FFF2-40B4-BE49-F238E27FC236}">
                <a16:creationId xmlns:a16="http://schemas.microsoft.com/office/drawing/2014/main" id="{9CD19119-B242-84B0-6F50-95B04C9DD2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1816" y="1846529"/>
            <a:ext cx="5366405" cy="391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a:extLst>
              <a:ext uri="{FF2B5EF4-FFF2-40B4-BE49-F238E27FC236}">
                <a16:creationId xmlns:a16="http://schemas.microsoft.com/office/drawing/2014/main" id="{F82908C5-A403-9E23-D99A-30FE4A97A931}"/>
              </a:ext>
            </a:extLst>
          </p:cNvPr>
          <p:cNvSpPr/>
          <p:nvPr/>
        </p:nvSpPr>
        <p:spPr>
          <a:xfrm>
            <a:off x="345056" y="819796"/>
            <a:ext cx="6116193" cy="646331"/>
          </a:xfrm>
          <a:prstGeom prst="rect">
            <a:avLst/>
          </a:prstGeom>
        </p:spPr>
        <p:txBody>
          <a:bodyPr wrap="square">
            <a:spAutoFit/>
          </a:bodyPr>
          <a:lstStyle/>
          <a:p>
            <a:r>
              <a:rPr lang="it-IT" dirty="0"/>
              <a:t>Il processo</a:t>
            </a:r>
            <a:r>
              <a:rPr lang="it-IT" b="1" dirty="0"/>
              <a:t> 0</a:t>
            </a:r>
            <a:r>
              <a:rPr lang="el-GR" b="1" dirty="0"/>
              <a:t>νββ</a:t>
            </a:r>
            <a:r>
              <a:rPr lang="it-IT" b="1" dirty="0"/>
              <a:t>  </a:t>
            </a:r>
            <a:r>
              <a:rPr lang="it-IT" dirty="0"/>
              <a:t>è considerato uno dei più promettenti per fornire risposte sulla natura e sulla massa dei neutrini</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4F5BB7B0-5611-F6AC-8FF9-8DE598581787}"/>
                  </a:ext>
                </a:extLst>
              </p:cNvPr>
              <p:cNvSpPr txBox="1"/>
              <p:nvPr/>
            </p:nvSpPr>
            <p:spPr>
              <a:xfrm>
                <a:off x="7770932" y="995357"/>
                <a:ext cx="3096701" cy="470770"/>
              </a:xfrm>
              <a:prstGeom prst="rect">
                <a:avLst/>
              </a:prstGeom>
              <a:noFill/>
            </p:spPr>
            <p:txBody>
              <a:bodyPr wrap="square" rtlCol="0">
                <a:spAutoFit/>
              </a:bodyPr>
              <a:lstStyle/>
              <a:p>
                <a:pPr algn="ctr"/>
                <a14:m>
                  <m:oMath xmlns:m="http://schemas.openxmlformats.org/officeDocument/2006/math">
                    <m:sSub>
                      <m:sSubPr>
                        <m:ctrlPr>
                          <a:rPr lang="it-IT" sz="2400" i="1">
                            <a:latin typeface="Cambria Math" panose="02040503050406030204" pitchFamily="18" charset="0"/>
                          </a:rPr>
                        </m:ctrlPr>
                      </m:sSubPr>
                      <m:e>
                        <m:sPre>
                          <m:sPrePr>
                            <m:ctrlPr>
                              <a:rPr lang="it-IT" sz="2400" i="1">
                                <a:latin typeface="Cambria Math" panose="02040503050406030204" pitchFamily="18" charset="0"/>
                              </a:rPr>
                            </m:ctrlPr>
                          </m:sPrePr>
                          <m:sub>
                            <m:r>
                              <a:rPr lang="it-IT" sz="2400" i="1">
                                <a:latin typeface="Cambria Math"/>
                              </a:rPr>
                              <m:t>𝑍</m:t>
                            </m:r>
                          </m:sub>
                          <m:sup>
                            <m:r>
                              <a:rPr lang="it-IT" sz="2400" i="1">
                                <a:latin typeface="Cambria Math"/>
                              </a:rPr>
                              <m:t>𝐴</m:t>
                            </m:r>
                          </m:sup>
                          <m:e>
                            <m:r>
                              <a:rPr lang="it-IT" sz="2400" i="1">
                                <a:latin typeface="Cambria Math"/>
                              </a:rPr>
                              <m:t>𝑋</m:t>
                            </m:r>
                          </m:e>
                        </m:sPre>
                      </m:e>
                      <m:sub>
                        <m:r>
                          <a:rPr lang="it-IT" sz="2400" i="1">
                            <a:latin typeface="Cambria Math"/>
                          </a:rPr>
                          <m:t>𝑁</m:t>
                        </m:r>
                      </m:sub>
                    </m:sSub>
                    <m:r>
                      <a:rPr lang="it-IT" sz="2400" i="1">
                        <a:latin typeface="Cambria Math"/>
                        <a:ea typeface="Cambria Math"/>
                      </a:rPr>
                      <m:t>→</m:t>
                    </m:r>
                  </m:oMath>
                </a14:m>
                <a:r>
                  <a:rPr lang="it-IT" sz="2400" dirty="0"/>
                  <a:t> </a:t>
                </a:r>
                <a14:m>
                  <m:oMath xmlns:m="http://schemas.openxmlformats.org/officeDocument/2006/math">
                    <m:sSub>
                      <m:sSubPr>
                        <m:ctrlPr>
                          <a:rPr lang="it-IT" sz="2400" i="1">
                            <a:latin typeface="Cambria Math" panose="02040503050406030204" pitchFamily="18" charset="0"/>
                          </a:rPr>
                        </m:ctrlPr>
                      </m:sSubPr>
                      <m:e>
                        <m:sPre>
                          <m:sPrePr>
                            <m:ctrlPr>
                              <a:rPr lang="it-IT" sz="2400" i="1">
                                <a:latin typeface="Cambria Math" panose="02040503050406030204" pitchFamily="18" charset="0"/>
                              </a:rPr>
                            </m:ctrlPr>
                          </m:sPrePr>
                          <m:sub>
                            <m:r>
                              <a:rPr lang="it-IT" sz="2400" i="1">
                                <a:latin typeface="Cambria Math"/>
                              </a:rPr>
                              <m:t>𝑍</m:t>
                            </m:r>
                            <m:r>
                              <a:rPr lang="it-IT" sz="2400" i="1">
                                <a:latin typeface="Cambria Math" panose="02040503050406030204" pitchFamily="18" charset="0"/>
                              </a:rPr>
                              <m:t>+</m:t>
                            </m:r>
                            <m:r>
                              <a:rPr lang="it-IT" sz="2400" i="1">
                                <a:latin typeface="Cambria Math"/>
                              </a:rPr>
                              <m:t>2</m:t>
                            </m:r>
                          </m:sub>
                          <m:sup>
                            <m:r>
                              <a:rPr lang="it-IT" sz="2400" i="1">
                                <a:latin typeface="Cambria Math"/>
                              </a:rPr>
                              <m:t>𝐴</m:t>
                            </m:r>
                          </m:sup>
                          <m:e>
                            <m:r>
                              <a:rPr lang="it-IT" sz="2400" i="1">
                                <a:latin typeface="Cambria Math"/>
                              </a:rPr>
                              <m:t>𝑌</m:t>
                            </m:r>
                          </m:e>
                        </m:sPre>
                      </m:e>
                      <m:sub>
                        <m:r>
                          <a:rPr lang="it-IT" sz="2400" i="1">
                            <a:latin typeface="Cambria Math"/>
                          </a:rPr>
                          <m:t>𝑁</m:t>
                        </m:r>
                        <m:r>
                          <a:rPr lang="it-IT" sz="2400" i="1">
                            <a:latin typeface="Cambria Math" panose="02040503050406030204" pitchFamily="18" charset="0"/>
                          </a:rPr>
                          <m:t>−</m:t>
                        </m:r>
                        <m:r>
                          <a:rPr lang="it-IT" sz="2400" i="1">
                            <a:latin typeface="Cambria Math"/>
                          </a:rPr>
                          <m:t>2</m:t>
                        </m:r>
                      </m:sub>
                    </m:sSub>
                    <m:r>
                      <a:rPr lang="it-IT" sz="2400" i="1">
                        <a:latin typeface="Cambria Math"/>
                      </a:rPr>
                      <m:t>+</m:t>
                    </m:r>
                    <m:sSup>
                      <m:sSupPr>
                        <m:ctrlPr>
                          <a:rPr lang="it-IT" sz="2400" i="1">
                            <a:latin typeface="Cambria Math" panose="02040503050406030204" pitchFamily="18" charset="0"/>
                          </a:rPr>
                        </m:ctrlPr>
                      </m:sSupPr>
                      <m:e>
                        <m:r>
                          <a:rPr lang="it-IT" sz="2400" i="1">
                            <a:latin typeface="Cambria Math"/>
                          </a:rPr>
                          <m:t>2</m:t>
                        </m:r>
                        <m:r>
                          <a:rPr lang="it-IT" sz="2400" i="1">
                            <a:latin typeface="Cambria Math"/>
                          </a:rPr>
                          <m:t>𝑒</m:t>
                        </m:r>
                      </m:e>
                      <m:sup>
                        <m:r>
                          <a:rPr lang="it-IT" sz="2400" i="1">
                            <a:latin typeface="Cambria Math"/>
                          </a:rPr>
                          <m:t>−</m:t>
                        </m:r>
                      </m:sup>
                    </m:sSup>
                  </m:oMath>
                </a14:m>
                <a:endParaRPr lang="it-IT" sz="2400" dirty="0"/>
              </a:p>
            </p:txBody>
          </p:sp>
        </mc:Choice>
        <mc:Fallback xmlns="">
          <p:sp>
            <p:nvSpPr>
              <p:cNvPr id="7" name="CasellaDiTesto 6">
                <a:extLst>
                  <a:ext uri="{FF2B5EF4-FFF2-40B4-BE49-F238E27FC236}">
                    <a16:creationId xmlns:a16="http://schemas.microsoft.com/office/drawing/2014/main" id="{4F5BB7B0-5611-F6AC-8FF9-8DE598581787}"/>
                  </a:ext>
                </a:extLst>
              </p:cNvPr>
              <p:cNvSpPr txBox="1">
                <a:spLocks noRot="1" noChangeAspect="1" noMove="1" noResize="1" noEditPoints="1" noAdjustHandles="1" noChangeArrowheads="1" noChangeShapeType="1" noTextEdit="1"/>
              </p:cNvSpPr>
              <p:nvPr/>
            </p:nvSpPr>
            <p:spPr>
              <a:xfrm>
                <a:off x="7770932" y="995357"/>
                <a:ext cx="3096701" cy="470770"/>
              </a:xfrm>
              <a:prstGeom prst="rect">
                <a:avLst/>
              </a:prstGeom>
              <a:blipFill>
                <a:blip r:embed="rId4"/>
                <a:stretch>
                  <a:fillRect/>
                </a:stretch>
              </a:blipFill>
            </p:spPr>
            <p:txBody>
              <a:bodyPr/>
              <a:lstStyle/>
              <a:p>
                <a:r>
                  <a:rPr lang="it-IT">
                    <a:noFill/>
                  </a:rPr>
                  <a:t> </a:t>
                </a:r>
              </a:p>
            </p:txBody>
          </p:sp>
        </mc:Fallback>
      </mc:AlternateContent>
      <p:pic>
        <p:nvPicPr>
          <p:cNvPr id="8" name="Picture 2" descr="http://wwwkm.phys.sci.osaka-u.ac.jp/en/research/img/r01_img01.gif">
            <a:extLst>
              <a:ext uri="{FF2B5EF4-FFF2-40B4-BE49-F238E27FC236}">
                <a16:creationId xmlns:a16="http://schemas.microsoft.com/office/drawing/2014/main" id="{AD0D1A64-79A0-04D6-7DA0-050E0E85FE51}"/>
              </a:ext>
            </a:extLst>
          </p:cNvPr>
          <p:cNvPicPr>
            <a:picLocks noChangeAspect="1" noChangeArrowheads="1"/>
          </p:cNvPicPr>
          <p:nvPr/>
        </p:nvPicPr>
        <p:blipFill rotWithShape="1">
          <a:blip r:embed="rId5" cstate="print"/>
          <a:srcRect l="48611" t="-1591" r="34" b="13280"/>
          <a:stretch/>
        </p:blipFill>
        <p:spPr bwMode="auto">
          <a:xfrm>
            <a:off x="8200262" y="2418965"/>
            <a:ext cx="1480454" cy="1386301"/>
          </a:xfrm>
          <a:prstGeom prst="rect">
            <a:avLst/>
          </a:prstGeom>
          <a:noFill/>
        </p:spPr>
      </p:pic>
      <p:sp>
        <p:nvSpPr>
          <p:cNvPr id="9" name="CasellaDiTesto 8">
            <a:extLst>
              <a:ext uri="{FF2B5EF4-FFF2-40B4-BE49-F238E27FC236}">
                <a16:creationId xmlns:a16="http://schemas.microsoft.com/office/drawing/2014/main" id="{ADC03C11-74B3-D004-AD80-0A733B034DD1}"/>
              </a:ext>
            </a:extLst>
          </p:cNvPr>
          <p:cNvSpPr txBox="1"/>
          <p:nvPr/>
        </p:nvSpPr>
        <p:spPr>
          <a:xfrm>
            <a:off x="783260" y="5743320"/>
            <a:ext cx="10753501" cy="707886"/>
          </a:xfrm>
          <a:prstGeom prst="rect">
            <a:avLst/>
          </a:prstGeom>
          <a:noFill/>
        </p:spPr>
        <p:txBody>
          <a:bodyPr wrap="square" rtlCol="0">
            <a:spAutoFit/>
          </a:bodyPr>
          <a:lstStyle/>
          <a:p>
            <a:pPr marL="342891" indent="-342891">
              <a:buFont typeface="Wingdings" panose="05000000000000000000" pitchFamily="2" charset="2"/>
              <a:buChar char="ü"/>
            </a:pPr>
            <a:r>
              <a:rPr lang="it-IT" sz="2000" dirty="0"/>
              <a:t>Processo mediata dall’</a:t>
            </a:r>
            <a:r>
              <a:rPr lang="it-IT" sz="2000" b="1" dirty="0">
                <a:solidFill>
                  <a:srgbClr val="A50021"/>
                </a:solidFill>
              </a:rPr>
              <a:t>interazione debole</a:t>
            </a:r>
          </a:p>
          <a:p>
            <a:pPr marL="342891" indent="-342891">
              <a:buFont typeface="Wingdings" panose="05000000000000000000" pitchFamily="2" charset="2"/>
              <a:buChar char="ü"/>
            </a:pPr>
            <a:r>
              <a:rPr lang="it-IT" sz="2000" dirty="0"/>
              <a:t>Osservabile in nuclei pari-pari quando il singolo </a:t>
            </a:r>
            <a:r>
              <a:rPr lang="it-IT" sz="2000" b="1" dirty="0">
                <a:solidFill>
                  <a:srgbClr val="A50021"/>
                </a:solidFill>
                <a:sym typeface="Symbol"/>
              </a:rPr>
              <a:t>-</a:t>
            </a:r>
            <a:r>
              <a:rPr lang="it-IT" sz="2000" b="1" dirty="0" err="1">
                <a:solidFill>
                  <a:srgbClr val="A50021"/>
                </a:solidFill>
              </a:rPr>
              <a:t>decay</a:t>
            </a:r>
            <a:r>
              <a:rPr lang="it-IT" sz="2000" b="1" dirty="0">
                <a:solidFill>
                  <a:srgbClr val="A50021"/>
                </a:solidFill>
              </a:rPr>
              <a:t> </a:t>
            </a:r>
            <a:r>
              <a:rPr lang="it-IT" sz="2000" dirty="0"/>
              <a:t>è energeticamente proibito</a:t>
            </a:r>
          </a:p>
        </p:txBody>
      </p:sp>
    </p:spTree>
    <p:extLst>
      <p:ext uri="{BB962C8B-B14F-4D97-AF65-F5344CB8AC3E}">
        <p14:creationId xmlns:p14="http://schemas.microsoft.com/office/powerpoint/2010/main" val="1391709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70A4B5C-8769-4C24-084E-BB81F4CCCE04}"/>
              </a:ext>
            </a:extLst>
          </p:cNvPr>
          <p:cNvSpPr>
            <a:spLocks noChangeArrowheads="1"/>
          </p:cNvSpPr>
          <p:nvPr/>
        </p:nvSpPr>
        <p:spPr bwMode="auto">
          <a:xfrm>
            <a:off x="129897" y="-12406"/>
            <a:ext cx="6331352" cy="540000"/>
          </a:xfrm>
          <a:prstGeom prst="rect">
            <a:avLst/>
          </a:prstGeom>
          <a:noFill/>
          <a:ln w="9525">
            <a:noFill/>
            <a:miter lim="800000"/>
            <a:headEnd/>
            <a:tailEnd/>
          </a:ln>
        </p:spPr>
        <p:txBody>
          <a:bodyPr anchor="ctr"/>
          <a:lstStyle/>
          <a:p>
            <a:r>
              <a:rPr lang="it-IT" sz="2400" dirty="0">
                <a:solidFill>
                  <a:schemeClr val="bg1"/>
                </a:solidFill>
              </a:rPr>
              <a:t>Doppio decadimento beta</a:t>
            </a:r>
            <a:endParaRPr lang="it-IT" sz="1400" dirty="0"/>
          </a:p>
        </p:txBody>
      </p:sp>
      <p:cxnSp>
        <p:nvCxnSpPr>
          <p:cNvPr id="3" name="Connettore 1 21">
            <a:extLst>
              <a:ext uri="{FF2B5EF4-FFF2-40B4-BE49-F238E27FC236}">
                <a16:creationId xmlns:a16="http://schemas.microsoft.com/office/drawing/2014/main" id="{978BDF29-3B9A-C1B1-A4B9-5A5C58785C69}"/>
              </a:ext>
            </a:extLst>
          </p:cNvPr>
          <p:cNvCxnSpPr/>
          <p:nvPr/>
        </p:nvCxnSpPr>
        <p:spPr>
          <a:xfrm flipH="1" flipV="1">
            <a:off x="6096000" y="631306"/>
            <a:ext cx="0" cy="5796000"/>
          </a:xfrm>
          <a:prstGeom prst="line">
            <a:avLst/>
          </a:prstGeom>
          <a:ln w="2540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4" name="CasellaDiTesto 3">
            <a:extLst>
              <a:ext uri="{FF2B5EF4-FFF2-40B4-BE49-F238E27FC236}">
                <a16:creationId xmlns:a16="http://schemas.microsoft.com/office/drawing/2014/main" id="{F4D5454E-4CBC-D9AD-9B97-6C52EC22B4F5}"/>
              </a:ext>
            </a:extLst>
          </p:cNvPr>
          <p:cNvSpPr txBox="1"/>
          <p:nvPr/>
        </p:nvSpPr>
        <p:spPr>
          <a:xfrm>
            <a:off x="129897" y="3386092"/>
            <a:ext cx="2820482" cy="246221"/>
          </a:xfrm>
          <a:prstGeom prst="rect">
            <a:avLst/>
          </a:prstGeom>
          <a:noFill/>
        </p:spPr>
        <p:txBody>
          <a:bodyPr wrap="square" rtlCol="0">
            <a:spAutoFit/>
          </a:bodyPr>
          <a:lstStyle/>
          <a:p>
            <a:r>
              <a:rPr lang="it-IT" sz="1000" dirty="0">
                <a:solidFill>
                  <a:srgbClr val="000000"/>
                </a:solidFill>
                <a:latin typeface="+mj-lt"/>
                <a:cs typeface="Arial" panose="020B0604020202020204" pitchFamily="34" charset="0"/>
              </a:rPr>
              <a:t>M. </a:t>
            </a:r>
            <a:r>
              <a:rPr lang="it-IT" sz="1000" dirty="0" err="1">
                <a:solidFill>
                  <a:srgbClr val="000000"/>
                </a:solidFill>
                <a:latin typeface="+mj-lt"/>
                <a:cs typeface="Arial" panose="020B0604020202020204" pitchFamily="34" charset="0"/>
              </a:rPr>
              <a:t>Goeppert</a:t>
            </a:r>
            <a:r>
              <a:rPr lang="it-IT" sz="1000" dirty="0">
                <a:solidFill>
                  <a:srgbClr val="000000"/>
                </a:solidFill>
                <a:latin typeface="+mj-lt"/>
                <a:cs typeface="Arial" panose="020B0604020202020204" pitchFamily="34" charset="0"/>
              </a:rPr>
              <a:t>-Mayer, </a:t>
            </a:r>
            <a:r>
              <a:rPr lang="it-IT" sz="1000" dirty="0" err="1">
                <a:solidFill>
                  <a:srgbClr val="000000"/>
                </a:solidFill>
                <a:latin typeface="+mj-lt"/>
                <a:cs typeface="Arial" panose="020B0604020202020204" pitchFamily="34" charset="0"/>
              </a:rPr>
              <a:t>Phys</a:t>
            </a:r>
            <a:r>
              <a:rPr lang="it-IT" sz="1000" dirty="0">
                <a:solidFill>
                  <a:srgbClr val="000000"/>
                </a:solidFill>
                <a:latin typeface="+mj-lt"/>
                <a:cs typeface="Arial" panose="020B0604020202020204" pitchFamily="34" charset="0"/>
              </a:rPr>
              <a:t> Rev. 48 (1935) 512</a:t>
            </a:r>
          </a:p>
        </p:txBody>
      </p:sp>
      <p:sp>
        <p:nvSpPr>
          <p:cNvPr id="5" name="CasellaDiTesto 4">
            <a:extLst>
              <a:ext uri="{FF2B5EF4-FFF2-40B4-BE49-F238E27FC236}">
                <a16:creationId xmlns:a16="http://schemas.microsoft.com/office/drawing/2014/main" id="{5AA3E2BA-5A2E-627C-C797-3E039C3A9B65}"/>
              </a:ext>
            </a:extLst>
          </p:cNvPr>
          <p:cNvSpPr txBox="1"/>
          <p:nvPr/>
        </p:nvSpPr>
        <p:spPr>
          <a:xfrm>
            <a:off x="9435083" y="3911243"/>
            <a:ext cx="3514726" cy="400110"/>
          </a:xfrm>
          <a:prstGeom prst="rect">
            <a:avLst/>
          </a:prstGeom>
          <a:noFill/>
        </p:spPr>
        <p:txBody>
          <a:bodyPr wrap="square" rtlCol="0">
            <a:spAutoFit/>
          </a:bodyPr>
          <a:lstStyle/>
          <a:p>
            <a:r>
              <a:rPr lang="it-IT" sz="1000" dirty="0">
                <a:solidFill>
                  <a:srgbClr val="000000"/>
                </a:solidFill>
                <a:latin typeface="+mj-lt"/>
                <a:cs typeface="Arial" panose="020B0604020202020204" pitchFamily="34" charset="0"/>
              </a:rPr>
              <a:t>E. Majorana, Il Nuovo Cimento 14 (1937) 171 </a:t>
            </a:r>
          </a:p>
          <a:p>
            <a:r>
              <a:rPr lang="it-IT" sz="1000" dirty="0">
                <a:solidFill>
                  <a:srgbClr val="000000"/>
                </a:solidFill>
                <a:latin typeface="+mj-lt"/>
                <a:cs typeface="Arial" panose="020B0604020202020204" pitchFamily="34" charset="0"/>
              </a:rPr>
              <a:t>W. H. </a:t>
            </a:r>
            <a:r>
              <a:rPr lang="it-IT" sz="1000" dirty="0" err="1">
                <a:solidFill>
                  <a:srgbClr val="000000"/>
                </a:solidFill>
                <a:latin typeface="+mj-lt"/>
                <a:cs typeface="Arial" panose="020B0604020202020204" pitchFamily="34" charset="0"/>
              </a:rPr>
              <a:t>Furry</a:t>
            </a:r>
            <a:r>
              <a:rPr lang="it-IT" sz="1000" dirty="0">
                <a:solidFill>
                  <a:srgbClr val="000000"/>
                </a:solidFill>
                <a:latin typeface="+mj-lt"/>
                <a:cs typeface="Arial" panose="020B0604020202020204" pitchFamily="34" charset="0"/>
              </a:rPr>
              <a:t>, </a:t>
            </a:r>
            <a:r>
              <a:rPr lang="it-IT" sz="1000" dirty="0" err="1">
                <a:solidFill>
                  <a:srgbClr val="000000"/>
                </a:solidFill>
                <a:latin typeface="+mj-lt"/>
                <a:cs typeface="Arial" panose="020B0604020202020204" pitchFamily="34" charset="0"/>
              </a:rPr>
              <a:t>Phys</a:t>
            </a:r>
            <a:r>
              <a:rPr lang="it-IT" sz="1000" dirty="0">
                <a:solidFill>
                  <a:srgbClr val="000000"/>
                </a:solidFill>
                <a:latin typeface="+mj-lt"/>
                <a:cs typeface="Arial" panose="020B0604020202020204" pitchFamily="34" charset="0"/>
              </a:rPr>
              <a:t> Rev. 56 (1939) 1184</a:t>
            </a:r>
          </a:p>
        </p:txBody>
      </p:sp>
      <p:pic>
        <p:nvPicPr>
          <p:cNvPr id="6" name="Picture 4">
            <a:extLst>
              <a:ext uri="{FF2B5EF4-FFF2-40B4-BE49-F238E27FC236}">
                <a16:creationId xmlns:a16="http://schemas.microsoft.com/office/drawing/2014/main" id="{D7C1B8E0-5816-644A-A831-5FD8E8682B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4479" y="1741563"/>
            <a:ext cx="767205" cy="101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wwwkm.phys.sci.osaka-u.ac.jp/en/research/img/r01_img01.gif">
            <a:extLst>
              <a:ext uri="{FF2B5EF4-FFF2-40B4-BE49-F238E27FC236}">
                <a16:creationId xmlns:a16="http://schemas.microsoft.com/office/drawing/2014/main" id="{8B2FC29D-C7F1-55FC-AAAE-8B844AB5D44A}"/>
              </a:ext>
            </a:extLst>
          </p:cNvPr>
          <p:cNvPicPr>
            <a:picLocks noChangeAspect="1" noChangeArrowheads="1"/>
          </p:cNvPicPr>
          <p:nvPr/>
        </p:nvPicPr>
        <p:blipFill rotWithShape="1">
          <a:blip r:embed="rId3" cstate="print"/>
          <a:srcRect t="7470" r="51298" b="12419"/>
          <a:stretch/>
        </p:blipFill>
        <p:spPr bwMode="auto">
          <a:xfrm>
            <a:off x="3518805" y="1655250"/>
            <a:ext cx="2457958" cy="2201597"/>
          </a:xfrm>
          <a:prstGeom prst="rect">
            <a:avLst/>
          </a:prstGeom>
          <a:noFill/>
        </p:spPr>
      </p:pic>
      <p:pic>
        <p:nvPicPr>
          <p:cNvPr id="8" name="Picture 2" descr="http://wwwkm.phys.sci.osaka-u.ac.jp/en/research/img/r01_img01.gif">
            <a:extLst>
              <a:ext uri="{FF2B5EF4-FFF2-40B4-BE49-F238E27FC236}">
                <a16:creationId xmlns:a16="http://schemas.microsoft.com/office/drawing/2014/main" id="{60D55344-C88A-1155-D592-56195506B0FD}"/>
              </a:ext>
            </a:extLst>
          </p:cNvPr>
          <p:cNvPicPr>
            <a:picLocks noChangeAspect="1" noChangeArrowheads="1"/>
          </p:cNvPicPr>
          <p:nvPr/>
        </p:nvPicPr>
        <p:blipFill rotWithShape="1">
          <a:blip r:embed="rId3" cstate="print"/>
          <a:srcRect l="48611" t="-1591" r="34" b="13280"/>
          <a:stretch/>
        </p:blipFill>
        <p:spPr bwMode="auto">
          <a:xfrm>
            <a:off x="6253934" y="1496411"/>
            <a:ext cx="2522719" cy="2362279"/>
          </a:xfrm>
          <a:prstGeom prst="rect">
            <a:avLst/>
          </a:prstGeom>
          <a:noFill/>
        </p:spPr>
      </p:pic>
      <p:pic>
        <p:nvPicPr>
          <p:cNvPr id="9" name="Picture 2" descr="http://media.thecrimson.com.s3-website-us-east-1.amazonaws.com/photos/2003/06/02/122547_3010.jpg">
            <a:extLst>
              <a:ext uri="{FF2B5EF4-FFF2-40B4-BE49-F238E27FC236}">
                <a16:creationId xmlns:a16="http://schemas.microsoft.com/office/drawing/2014/main" id="{9178AEF3-F430-6A7B-7026-AB999DBE35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05"/>
          <a:stretch/>
        </p:blipFill>
        <p:spPr bwMode="auto">
          <a:xfrm>
            <a:off x="11146243" y="2944899"/>
            <a:ext cx="691639" cy="966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4" descr="https://upload.wikimedia.org/wikipedia/commons/thumb/3/39/Mayer.jpg/220px-Mayer.jpg">
            <a:extLst>
              <a:ext uri="{FF2B5EF4-FFF2-40B4-BE49-F238E27FC236}">
                <a16:creationId xmlns:a16="http://schemas.microsoft.com/office/drawing/2014/main" id="{C65CB63F-F462-4D1B-6183-59D8F6F0EE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823" y="2425960"/>
            <a:ext cx="679193" cy="960132"/>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E5BB1E4A-3181-3A8A-9781-32750DCEBD8D}"/>
              </a:ext>
            </a:extLst>
          </p:cNvPr>
          <p:cNvSpPr txBox="1"/>
          <p:nvPr/>
        </p:nvSpPr>
        <p:spPr>
          <a:xfrm>
            <a:off x="928932" y="715091"/>
            <a:ext cx="3960380" cy="646331"/>
          </a:xfrm>
          <a:prstGeom prst="rect">
            <a:avLst/>
          </a:prstGeom>
          <a:noFill/>
        </p:spPr>
        <p:txBody>
          <a:bodyPr wrap="square" rtlCol="0">
            <a:spAutoFit/>
          </a:bodyPr>
          <a:lstStyle/>
          <a:p>
            <a:pPr algn="ctr"/>
            <a:r>
              <a:rPr lang="it-IT" b="1" i="1" dirty="0">
                <a:solidFill>
                  <a:prstClr val="black"/>
                </a:solidFill>
              </a:rPr>
              <a:t>Two-neutrino double beta </a:t>
            </a:r>
            <a:r>
              <a:rPr lang="it-IT" b="1" i="1" dirty="0" err="1">
                <a:solidFill>
                  <a:prstClr val="black"/>
                </a:solidFill>
              </a:rPr>
              <a:t>decay</a:t>
            </a:r>
            <a:r>
              <a:rPr lang="it-IT" b="1" i="1" dirty="0">
                <a:solidFill>
                  <a:prstClr val="black"/>
                </a:solidFill>
              </a:rPr>
              <a:t> (2</a:t>
            </a:r>
            <a:r>
              <a:rPr lang="el-GR" b="1" i="1" dirty="0">
                <a:solidFill>
                  <a:prstClr val="black"/>
                </a:solidFill>
              </a:rPr>
              <a:t>νββ</a:t>
            </a:r>
            <a:r>
              <a:rPr lang="it-IT" b="1" i="1" dirty="0">
                <a:solidFill>
                  <a:prstClr val="black"/>
                </a:solidFill>
              </a:rPr>
              <a:t> </a:t>
            </a:r>
            <a:r>
              <a:rPr lang="it-IT" b="1" i="1" dirty="0" err="1">
                <a:solidFill>
                  <a:prstClr val="black"/>
                </a:solidFill>
              </a:rPr>
              <a:t>decay</a:t>
            </a:r>
            <a:r>
              <a:rPr lang="it-IT" b="1" i="1" dirty="0">
                <a:solidFill>
                  <a:prstClr val="black"/>
                </a:solidFill>
              </a:rPr>
              <a:t>)</a:t>
            </a:r>
            <a:endParaRPr lang="en-GB" b="1" i="1" dirty="0">
              <a:solidFill>
                <a:prstClr val="black"/>
              </a:solidFill>
            </a:endParaRPr>
          </a:p>
        </p:txBody>
      </p:sp>
      <p:sp>
        <p:nvSpPr>
          <p:cNvPr id="12" name="CasellaDiTesto 11">
            <a:extLst>
              <a:ext uri="{FF2B5EF4-FFF2-40B4-BE49-F238E27FC236}">
                <a16:creationId xmlns:a16="http://schemas.microsoft.com/office/drawing/2014/main" id="{9DB3B8DE-37F9-7074-0623-B7B497E55583}"/>
              </a:ext>
            </a:extLst>
          </p:cNvPr>
          <p:cNvSpPr txBox="1"/>
          <p:nvPr/>
        </p:nvSpPr>
        <p:spPr>
          <a:xfrm>
            <a:off x="6978479" y="715091"/>
            <a:ext cx="3960380" cy="646331"/>
          </a:xfrm>
          <a:prstGeom prst="rect">
            <a:avLst/>
          </a:prstGeom>
          <a:noFill/>
        </p:spPr>
        <p:txBody>
          <a:bodyPr wrap="square" rtlCol="0">
            <a:spAutoFit/>
          </a:bodyPr>
          <a:lstStyle/>
          <a:p>
            <a:pPr algn="ctr"/>
            <a:r>
              <a:rPr lang="it-IT" b="1" i="1" dirty="0" err="1">
                <a:solidFill>
                  <a:prstClr val="black"/>
                </a:solidFill>
              </a:rPr>
              <a:t>Neutrinoless</a:t>
            </a:r>
            <a:r>
              <a:rPr lang="it-IT" b="1" i="1" dirty="0">
                <a:solidFill>
                  <a:prstClr val="black"/>
                </a:solidFill>
              </a:rPr>
              <a:t> double beta </a:t>
            </a:r>
            <a:r>
              <a:rPr lang="it-IT" b="1" i="1" dirty="0" err="1">
                <a:solidFill>
                  <a:prstClr val="black"/>
                </a:solidFill>
              </a:rPr>
              <a:t>decay</a:t>
            </a:r>
            <a:r>
              <a:rPr lang="it-IT" b="1" i="1" dirty="0">
                <a:solidFill>
                  <a:prstClr val="black"/>
                </a:solidFill>
              </a:rPr>
              <a:t> (0</a:t>
            </a:r>
            <a:r>
              <a:rPr lang="el-GR" b="1" i="1" dirty="0">
                <a:solidFill>
                  <a:prstClr val="black"/>
                </a:solidFill>
              </a:rPr>
              <a:t>νββ</a:t>
            </a:r>
            <a:r>
              <a:rPr lang="it-IT" b="1" i="1" dirty="0">
                <a:solidFill>
                  <a:prstClr val="black"/>
                </a:solidFill>
              </a:rPr>
              <a:t> </a:t>
            </a:r>
            <a:r>
              <a:rPr lang="it-IT" b="1" i="1" dirty="0" err="1">
                <a:solidFill>
                  <a:prstClr val="black"/>
                </a:solidFill>
              </a:rPr>
              <a:t>decay</a:t>
            </a:r>
            <a:r>
              <a:rPr lang="it-IT" b="1" i="1" dirty="0">
                <a:solidFill>
                  <a:prstClr val="black"/>
                </a:solidFill>
              </a:rPr>
              <a:t>)</a:t>
            </a:r>
            <a:endParaRPr lang="en-GB" b="1" i="1" dirty="0">
              <a:solidFill>
                <a:prstClr val="black"/>
              </a:solidFill>
            </a:endParaRPr>
          </a:p>
        </p:txBody>
      </p:sp>
      <p:sp>
        <p:nvSpPr>
          <p:cNvPr id="13" name="CasellaDiTesto 12">
            <a:extLst>
              <a:ext uri="{FF2B5EF4-FFF2-40B4-BE49-F238E27FC236}">
                <a16:creationId xmlns:a16="http://schemas.microsoft.com/office/drawing/2014/main" id="{54F5431F-3DB7-BB39-C9D7-AB2DC9F24A5B}"/>
              </a:ext>
            </a:extLst>
          </p:cNvPr>
          <p:cNvSpPr txBox="1"/>
          <p:nvPr/>
        </p:nvSpPr>
        <p:spPr>
          <a:xfrm>
            <a:off x="88040" y="1455775"/>
            <a:ext cx="1944216" cy="584775"/>
          </a:xfrm>
          <a:prstGeom prst="rect">
            <a:avLst/>
          </a:prstGeom>
          <a:noFill/>
        </p:spPr>
        <p:txBody>
          <a:bodyPr wrap="square" rtlCol="0">
            <a:spAutoFit/>
          </a:bodyPr>
          <a:lstStyle/>
          <a:p>
            <a:pPr algn="l"/>
            <a:r>
              <a:rPr lang="it-IT" sz="1600" b="1" dirty="0">
                <a:solidFill>
                  <a:srgbClr val="A50021"/>
                </a:solidFill>
              </a:rPr>
              <a:t>Osservato in 11 nuclei dal 1987</a:t>
            </a:r>
            <a:endParaRPr lang="en-GB" sz="1600" b="1" dirty="0">
              <a:solidFill>
                <a:srgbClr val="A50021"/>
              </a:solidFill>
            </a:endParaRPr>
          </a:p>
        </p:txBody>
      </p:sp>
      <p:sp>
        <p:nvSpPr>
          <p:cNvPr id="14" name="CasellaDiTesto 13">
            <a:extLst>
              <a:ext uri="{FF2B5EF4-FFF2-40B4-BE49-F238E27FC236}">
                <a16:creationId xmlns:a16="http://schemas.microsoft.com/office/drawing/2014/main" id="{78E90785-3732-925B-4A05-7880F30F0D7F}"/>
              </a:ext>
            </a:extLst>
          </p:cNvPr>
          <p:cNvSpPr txBox="1"/>
          <p:nvPr/>
        </p:nvSpPr>
        <p:spPr>
          <a:xfrm>
            <a:off x="6175002" y="1361422"/>
            <a:ext cx="1606953" cy="584775"/>
          </a:xfrm>
          <a:prstGeom prst="rect">
            <a:avLst/>
          </a:prstGeom>
          <a:noFill/>
        </p:spPr>
        <p:txBody>
          <a:bodyPr wrap="square" rtlCol="0">
            <a:spAutoFit/>
          </a:bodyPr>
          <a:lstStyle/>
          <a:p>
            <a:pPr algn="l"/>
            <a:r>
              <a:rPr lang="it-IT" sz="1600" b="1" dirty="0">
                <a:solidFill>
                  <a:srgbClr val="A50021"/>
                </a:solidFill>
              </a:rPr>
              <a:t>Non ancora osservato</a:t>
            </a:r>
            <a:endParaRPr lang="en-GB" sz="1600" b="1" dirty="0">
              <a:solidFill>
                <a:srgbClr val="A50021"/>
              </a:solidFill>
            </a:endParaRPr>
          </a:p>
        </p:txBody>
      </p:sp>
      <p:sp>
        <p:nvSpPr>
          <p:cNvPr id="15" name="Text Box 3">
            <a:extLst>
              <a:ext uri="{FF2B5EF4-FFF2-40B4-BE49-F238E27FC236}">
                <a16:creationId xmlns:a16="http://schemas.microsoft.com/office/drawing/2014/main" id="{36C0C137-26EE-E142-9E63-2CDD0531D7DA}"/>
              </a:ext>
            </a:extLst>
          </p:cNvPr>
          <p:cNvSpPr txBox="1">
            <a:spLocks noChangeArrowheads="1"/>
          </p:cNvSpPr>
          <p:nvPr/>
        </p:nvSpPr>
        <p:spPr bwMode="auto">
          <a:xfrm>
            <a:off x="129897" y="4311353"/>
            <a:ext cx="4296040"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kumimoji="1">
                <a:solidFill>
                  <a:schemeClr val="tx1"/>
                </a:solidFill>
                <a:latin typeface="Arial" pitchFamily="34" charset="0"/>
                <a:ea typeface="ＭＳ Ｐゴシック" pitchFamily="34" charset="-128"/>
              </a:defRPr>
            </a:lvl1pPr>
            <a:lvl2pPr marL="800100" indent="-342900">
              <a:defRPr kumimoji="1">
                <a:solidFill>
                  <a:schemeClr val="tx1"/>
                </a:solidFill>
                <a:latin typeface="Arial" pitchFamily="34" charset="0"/>
                <a:ea typeface="ＭＳ Ｐゴシック" pitchFamily="34" charset="-128"/>
              </a:defRPr>
            </a:lvl2pPr>
            <a:lvl3pPr marL="1257300" indent="-342900">
              <a:defRPr kumimoji="1">
                <a:solidFill>
                  <a:schemeClr val="tx1"/>
                </a:solidFill>
                <a:latin typeface="Arial" pitchFamily="34" charset="0"/>
                <a:ea typeface="ＭＳ Ｐゴシック" pitchFamily="34" charset="-128"/>
              </a:defRPr>
            </a:lvl3pPr>
            <a:lvl4pPr marL="1714500" indent="-342900">
              <a:defRPr kumimoji="1">
                <a:solidFill>
                  <a:schemeClr val="tx1"/>
                </a:solidFill>
                <a:latin typeface="Arial" pitchFamily="34" charset="0"/>
                <a:ea typeface="ＭＳ Ｐゴシック" pitchFamily="34" charset="-128"/>
              </a:defRPr>
            </a:lvl4pPr>
            <a:lvl5pPr marL="2171700" indent="-342900">
              <a:defRPr kumimoji="1">
                <a:solidFill>
                  <a:schemeClr val="tx1"/>
                </a:solidFill>
                <a:latin typeface="Arial" pitchFamily="34" charset="0"/>
                <a:ea typeface="ＭＳ Ｐゴシック" pitchFamily="34" charset="-128"/>
              </a:defRPr>
            </a:lvl5pPr>
            <a:lvl6pPr marL="2628900" indent="-342900" fontAlgn="base">
              <a:spcBef>
                <a:spcPct val="0"/>
              </a:spcBef>
              <a:spcAft>
                <a:spcPct val="0"/>
              </a:spcAft>
              <a:defRPr kumimoji="1">
                <a:solidFill>
                  <a:schemeClr val="tx1"/>
                </a:solidFill>
                <a:latin typeface="Arial" pitchFamily="34" charset="0"/>
                <a:ea typeface="ＭＳ Ｐゴシック" pitchFamily="34" charset="-128"/>
              </a:defRPr>
            </a:lvl6pPr>
            <a:lvl7pPr marL="3086100" indent="-342900" fontAlgn="base">
              <a:spcBef>
                <a:spcPct val="0"/>
              </a:spcBef>
              <a:spcAft>
                <a:spcPct val="0"/>
              </a:spcAft>
              <a:defRPr kumimoji="1">
                <a:solidFill>
                  <a:schemeClr val="tx1"/>
                </a:solidFill>
                <a:latin typeface="Arial" pitchFamily="34" charset="0"/>
                <a:ea typeface="ＭＳ Ｐゴシック" pitchFamily="34" charset="-128"/>
              </a:defRPr>
            </a:lvl7pPr>
            <a:lvl8pPr marL="3543300" indent="-342900" fontAlgn="base">
              <a:spcBef>
                <a:spcPct val="0"/>
              </a:spcBef>
              <a:spcAft>
                <a:spcPct val="0"/>
              </a:spcAft>
              <a:defRPr kumimoji="1">
                <a:solidFill>
                  <a:schemeClr val="tx1"/>
                </a:solidFill>
                <a:latin typeface="Arial" pitchFamily="34" charset="0"/>
                <a:ea typeface="ＭＳ Ｐゴシック" pitchFamily="34" charset="-128"/>
              </a:defRPr>
            </a:lvl8pPr>
            <a:lvl9pPr marL="4000500" indent="-342900" fontAlgn="base">
              <a:spcBef>
                <a:spcPct val="0"/>
              </a:spcBef>
              <a:spcAft>
                <a:spcPct val="0"/>
              </a:spcAft>
              <a:defRPr kumimoji="1">
                <a:solidFill>
                  <a:schemeClr val="tx1"/>
                </a:solidFill>
                <a:latin typeface="Arial" pitchFamily="34" charset="0"/>
                <a:ea typeface="ＭＳ Ｐゴシック" pitchFamily="34" charset="-128"/>
              </a:defRPr>
            </a:lvl9pPr>
          </a:lstStyle>
          <a:p>
            <a:pPr marL="342900" lvl="1">
              <a:spcBef>
                <a:spcPct val="50000"/>
              </a:spcBef>
              <a:buClr>
                <a:prstClr val="black"/>
              </a:buClr>
              <a:buFont typeface="+mj-lt"/>
              <a:buAutoNum type="arabicPeriod"/>
            </a:pPr>
            <a:r>
              <a:rPr lang="en-US" altLang="ja-JP" sz="1600" b="1" dirty="0" err="1">
                <a:solidFill>
                  <a:prstClr val="black"/>
                </a:solidFill>
                <a:latin typeface="Calibri" panose="020F0502020204030204"/>
              </a:rPr>
              <a:t>Processo</a:t>
            </a:r>
            <a:r>
              <a:rPr lang="en-US" altLang="ja-JP" sz="1600" b="1" dirty="0">
                <a:solidFill>
                  <a:prstClr val="black"/>
                </a:solidFill>
                <a:latin typeface="Calibri" panose="020F0502020204030204"/>
              </a:rPr>
              <a:t> </a:t>
            </a:r>
            <a:r>
              <a:rPr lang="en-US" altLang="ja-JP" sz="1600" b="1" dirty="0" err="1">
                <a:solidFill>
                  <a:prstClr val="black"/>
                </a:solidFill>
                <a:latin typeface="Calibri" panose="020F0502020204030204"/>
              </a:rPr>
              <a:t>previsto</a:t>
            </a:r>
            <a:r>
              <a:rPr lang="en-US" altLang="ja-JP" sz="1600" b="1" dirty="0">
                <a:solidFill>
                  <a:prstClr val="black"/>
                </a:solidFill>
                <a:latin typeface="Calibri" panose="020F0502020204030204"/>
              </a:rPr>
              <a:t> dal </a:t>
            </a:r>
            <a:r>
              <a:rPr lang="en-US" altLang="ja-JP" sz="1600" b="1" dirty="0" err="1">
                <a:solidFill>
                  <a:prstClr val="black"/>
                </a:solidFill>
                <a:latin typeface="Calibri" panose="020F0502020204030204"/>
              </a:rPr>
              <a:t>Modello</a:t>
            </a:r>
            <a:r>
              <a:rPr lang="en-US" altLang="ja-JP" sz="1600" b="1" dirty="0">
                <a:solidFill>
                  <a:prstClr val="black"/>
                </a:solidFill>
                <a:latin typeface="Calibri" panose="020F0502020204030204"/>
              </a:rPr>
              <a:t> Standard</a:t>
            </a:r>
          </a:p>
          <a:p>
            <a:pPr marL="342900" lvl="1">
              <a:spcBef>
                <a:spcPct val="50000"/>
              </a:spcBef>
              <a:buClr>
                <a:prstClr val="black"/>
              </a:buClr>
              <a:buFont typeface="+mj-lt"/>
              <a:buAutoNum type="arabicPeriod"/>
            </a:pPr>
            <a:r>
              <a:rPr lang="en-US" altLang="ja-JP" sz="1600" b="1" dirty="0">
                <a:solidFill>
                  <a:prstClr val="black"/>
                </a:solidFill>
                <a:latin typeface="Calibri" panose="020F0502020204030204"/>
              </a:rPr>
              <a:t>T</a:t>
            </a:r>
            <a:r>
              <a:rPr lang="en-US" altLang="ja-JP" sz="1600" b="1" baseline="-25000" dirty="0">
                <a:solidFill>
                  <a:prstClr val="black"/>
                </a:solidFill>
                <a:latin typeface="Calibri" panose="020F0502020204030204"/>
              </a:rPr>
              <a:t>1/2</a:t>
            </a:r>
            <a:r>
              <a:rPr lang="en-US" altLang="ja-JP" sz="1600" b="1" dirty="0">
                <a:solidFill>
                  <a:prstClr val="black"/>
                </a:solidFill>
                <a:latin typeface="Calibri" panose="020F0502020204030204"/>
              </a:rPr>
              <a:t> ≈ 10</a:t>
            </a:r>
            <a:r>
              <a:rPr lang="en-US" altLang="ja-JP" sz="1600" b="1" baseline="30000" dirty="0">
                <a:solidFill>
                  <a:prstClr val="black"/>
                </a:solidFill>
                <a:latin typeface="Calibri" panose="020F0502020204030204"/>
              </a:rPr>
              <a:t>19</a:t>
            </a:r>
            <a:r>
              <a:rPr lang="en-US" altLang="ja-JP" sz="1600" b="1" dirty="0">
                <a:solidFill>
                  <a:prstClr val="black"/>
                </a:solidFill>
                <a:latin typeface="Calibri" panose="020F0502020204030204"/>
              </a:rPr>
              <a:t> to 10</a:t>
            </a:r>
            <a:r>
              <a:rPr lang="en-US" altLang="ja-JP" sz="1600" b="1" baseline="30000" dirty="0">
                <a:solidFill>
                  <a:prstClr val="black"/>
                </a:solidFill>
                <a:latin typeface="Calibri" panose="020F0502020204030204"/>
              </a:rPr>
              <a:t>24</a:t>
            </a:r>
            <a:r>
              <a:rPr lang="en-US" altLang="ja-JP" sz="1600" b="1" dirty="0">
                <a:solidFill>
                  <a:prstClr val="black"/>
                </a:solidFill>
                <a:latin typeface="Calibri" panose="020F0502020204030204"/>
              </a:rPr>
              <a:t> </a:t>
            </a:r>
            <a:r>
              <a:rPr lang="en-US" altLang="ja-JP" sz="1600" b="1" dirty="0" err="1">
                <a:solidFill>
                  <a:prstClr val="black"/>
                </a:solidFill>
                <a:latin typeface="Calibri" panose="020F0502020204030204"/>
              </a:rPr>
              <a:t>yr</a:t>
            </a:r>
            <a:endParaRPr lang="en-US" altLang="ja-JP" sz="1600" b="1" dirty="0">
              <a:solidFill>
                <a:prstClr val="black"/>
              </a:solidFill>
              <a:latin typeface="Calibri" panose="020F0502020204030204"/>
            </a:endParaRPr>
          </a:p>
          <a:p>
            <a:pPr>
              <a:spcBef>
                <a:spcPct val="50000"/>
              </a:spcBef>
              <a:buClr>
                <a:prstClr val="black"/>
              </a:buClr>
              <a:buFont typeface="+mj-lt"/>
              <a:buAutoNum type="arabicPeriod"/>
            </a:pPr>
            <a:endParaRPr lang="en-US" altLang="ja-JP" b="1" dirty="0">
              <a:solidFill>
                <a:srgbClr val="0066FF"/>
              </a:solidFill>
              <a:latin typeface="Calibri" panose="020F0502020204030204"/>
            </a:endParaRPr>
          </a:p>
        </p:txBody>
      </p:sp>
      <p:graphicFrame>
        <p:nvGraphicFramePr>
          <p:cNvPr id="16" name="Oggetto 15">
            <a:extLst>
              <a:ext uri="{FF2B5EF4-FFF2-40B4-BE49-F238E27FC236}">
                <a16:creationId xmlns:a16="http://schemas.microsoft.com/office/drawing/2014/main" id="{DF8954CC-C318-37EC-2D08-67E5A90C6074}"/>
              </a:ext>
            </a:extLst>
          </p:cNvPr>
          <p:cNvGraphicFramePr>
            <a:graphicFrameLocks noChangeAspect="1"/>
          </p:cNvGraphicFramePr>
          <p:nvPr>
            <p:extLst>
              <p:ext uri="{D42A27DB-BD31-4B8C-83A1-F6EECF244321}">
                <p14:modId xmlns:p14="http://schemas.microsoft.com/office/powerpoint/2010/main" val="1165467172"/>
              </p:ext>
            </p:extLst>
          </p:nvPr>
        </p:nvGraphicFramePr>
        <p:xfrm>
          <a:off x="1223919" y="5460809"/>
          <a:ext cx="2845825" cy="479022"/>
        </p:xfrm>
        <a:graphic>
          <a:graphicData uri="http://schemas.openxmlformats.org/presentationml/2006/ole">
            <mc:AlternateContent xmlns:mc="http://schemas.openxmlformats.org/markup-compatibility/2006">
              <mc:Choice xmlns:v="urn:schemas-microsoft-com:vml" Requires="v">
                <p:oleObj name="Equazione" r:id="rId6" imgW="1892160" imgH="317160" progId="Equation.3">
                  <p:embed/>
                </p:oleObj>
              </mc:Choice>
              <mc:Fallback>
                <p:oleObj name="Equazione" r:id="rId6" imgW="1892160" imgH="317160" progId="Equation.3">
                  <p:embed/>
                  <p:pic>
                    <p:nvPicPr>
                      <p:cNvPr id="19" name="Oggetto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3919" y="5460809"/>
                        <a:ext cx="2845825" cy="4790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ttangolo 16">
            <a:extLst>
              <a:ext uri="{FF2B5EF4-FFF2-40B4-BE49-F238E27FC236}">
                <a16:creationId xmlns:a16="http://schemas.microsoft.com/office/drawing/2014/main" id="{D865AD5D-C98B-D057-69D6-8A80087B9313}"/>
              </a:ext>
            </a:extLst>
          </p:cNvPr>
          <p:cNvSpPr/>
          <p:nvPr/>
        </p:nvSpPr>
        <p:spPr>
          <a:xfrm>
            <a:off x="5836465" y="4311353"/>
            <a:ext cx="5684546" cy="1077218"/>
          </a:xfrm>
          <a:prstGeom prst="rect">
            <a:avLst/>
          </a:prstGeom>
        </p:spPr>
        <p:txBody>
          <a:bodyPr wrap="square">
            <a:spAutoFit/>
          </a:bodyPr>
          <a:lstStyle/>
          <a:p>
            <a:pPr marL="800100" lvl="1" indent="-342900">
              <a:spcBef>
                <a:spcPct val="50000"/>
              </a:spcBef>
              <a:buClr>
                <a:prstClr val="black"/>
              </a:buClr>
              <a:buFont typeface="+mj-lt"/>
              <a:buAutoNum type="arabicPeriod"/>
            </a:pPr>
            <a:r>
              <a:rPr lang="en-US" altLang="ja-JP" sz="1600" b="1" dirty="0" err="1">
                <a:solidFill>
                  <a:prstClr val="black"/>
                </a:solidFill>
                <a:latin typeface="Calibri" panose="020F0502020204030204"/>
                <a:ea typeface="ＭＳ Ｐゴシック" panose="020B0600070205080204" pitchFamily="34" charset="-128"/>
              </a:rPr>
              <a:t>Processo</a:t>
            </a:r>
            <a:r>
              <a:rPr lang="en-US" altLang="ja-JP" sz="1600" b="1" dirty="0">
                <a:solidFill>
                  <a:prstClr val="black"/>
                </a:solidFill>
                <a:latin typeface="Calibri" panose="020F0502020204030204"/>
                <a:ea typeface="ＭＳ Ｐゴシック" panose="020B0600070205080204" pitchFamily="34" charset="-128"/>
              </a:rPr>
              <a:t> </a:t>
            </a:r>
            <a:r>
              <a:rPr lang="en-US" altLang="ja-JP" sz="1600" b="1" dirty="0" err="1">
                <a:solidFill>
                  <a:prstClr val="black"/>
                </a:solidFill>
                <a:latin typeface="Calibri" panose="020F0502020204030204"/>
                <a:ea typeface="ＭＳ Ｐゴシック" panose="020B0600070205080204" pitchFamily="34" charset="-128"/>
              </a:rPr>
              <a:t>oltre</a:t>
            </a:r>
            <a:r>
              <a:rPr lang="en-US" altLang="ja-JP" sz="1600" b="1" dirty="0">
                <a:solidFill>
                  <a:prstClr val="black"/>
                </a:solidFill>
                <a:latin typeface="Calibri" panose="020F0502020204030204"/>
                <a:ea typeface="ＭＳ Ｐゴシック" panose="020B0600070205080204" pitchFamily="34" charset="-128"/>
              </a:rPr>
              <a:t> il </a:t>
            </a:r>
            <a:r>
              <a:rPr lang="en-US" altLang="ja-JP" sz="1600" b="1" dirty="0" err="1">
                <a:solidFill>
                  <a:prstClr val="black"/>
                </a:solidFill>
                <a:latin typeface="Calibri" panose="020F0502020204030204"/>
                <a:ea typeface="ＭＳ Ｐゴシック" panose="020B0600070205080204" pitchFamily="34" charset="-128"/>
              </a:rPr>
              <a:t>Modello</a:t>
            </a:r>
            <a:r>
              <a:rPr lang="en-US" altLang="ja-JP" sz="1600" b="1" dirty="0">
                <a:solidFill>
                  <a:prstClr val="black"/>
                </a:solidFill>
                <a:latin typeface="Calibri" panose="020F0502020204030204"/>
                <a:ea typeface="ＭＳ Ｐゴシック" panose="020B0600070205080204" pitchFamily="34" charset="-128"/>
              </a:rPr>
              <a:t> Standard </a:t>
            </a:r>
          </a:p>
          <a:p>
            <a:pPr marL="800100" lvl="1" indent="-342900">
              <a:spcBef>
                <a:spcPct val="50000"/>
              </a:spcBef>
              <a:buClr>
                <a:prstClr val="black"/>
              </a:buClr>
              <a:buFont typeface="+mj-lt"/>
              <a:buAutoNum type="arabicPeriod"/>
            </a:pPr>
            <a:r>
              <a:rPr lang="en-US" altLang="ja-JP" sz="1600" b="1" dirty="0">
                <a:solidFill>
                  <a:prstClr val="black"/>
                </a:solidFill>
                <a:latin typeface="Calibri" panose="020F0502020204030204"/>
                <a:ea typeface="ＭＳ Ｐゴシック" panose="020B0600070205080204" pitchFamily="34" charset="-128"/>
              </a:rPr>
              <a:t>Accesso alle masse </a:t>
            </a:r>
            <a:r>
              <a:rPr lang="en-US" altLang="ja-JP" sz="1600" b="1" dirty="0" err="1">
                <a:solidFill>
                  <a:prstClr val="black"/>
                </a:solidFill>
                <a:latin typeface="Calibri" panose="020F0502020204030204"/>
                <a:ea typeface="ＭＳ Ｐゴシック" panose="020B0600070205080204" pitchFamily="34" charset="-128"/>
              </a:rPr>
              <a:t>efficaci</a:t>
            </a:r>
            <a:r>
              <a:rPr lang="en-US" altLang="ja-JP" sz="1600" b="1" dirty="0">
                <a:solidFill>
                  <a:prstClr val="black"/>
                </a:solidFill>
                <a:latin typeface="Calibri" panose="020F0502020204030204"/>
                <a:ea typeface="ＭＳ Ｐゴシック" panose="020B0600070205080204" pitchFamily="34" charset="-128"/>
              </a:rPr>
              <a:t> </a:t>
            </a:r>
            <a:r>
              <a:rPr lang="en-US" altLang="ja-JP" sz="1600" b="1" dirty="0" err="1">
                <a:solidFill>
                  <a:prstClr val="black"/>
                </a:solidFill>
                <a:latin typeface="Calibri" panose="020F0502020204030204"/>
                <a:ea typeface="ＭＳ Ｐゴシック" panose="020B0600070205080204" pitchFamily="34" charset="-128"/>
              </a:rPr>
              <a:t>dei</a:t>
            </a:r>
            <a:r>
              <a:rPr lang="en-US" altLang="ja-JP" sz="1600" b="1" dirty="0">
                <a:solidFill>
                  <a:prstClr val="black"/>
                </a:solidFill>
                <a:latin typeface="Calibri" panose="020F0502020204030204"/>
                <a:ea typeface="ＭＳ Ｐゴシック" panose="020B0600070205080204" pitchFamily="34" charset="-128"/>
              </a:rPr>
              <a:t> </a:t>
            </a:r>
            <a:r>
              <a:rPr lang="en-US" altLang="ja-JP" sz="1600" b="1" dirty="0" err="1">
                <a:solidFill>
                  <a:prstClr val="black"/>
                </a:solidFill>
                <a:latin typeface="Calibri" panose="020F0502020204030204"/>
                <a:ea typeface="ＭＳ Ｐゴシック" panose="020B0600070205080204" pitchFamily="34" charset="-128"/>
              </a:rPr>
              <a:t>neutrini</a:t>
            </a:r>
            <a:endParaRPr lang="en-US" altLang="ja-JP" sz="1600" b="1" dirty="0">
              <a:solidFill>
                <a:prstClr val="black"/>
              </a:solidFill>
              <a:latin typeface="Calibri" panose="020F0502020204030204"/>
              <a:ea typeface="ＭＳ Ｐゴシック" panose="020B0600070205080204" pitchFamily="34" charset="-128"/>
            </a:endParaRPr>
          </a:p>
          <a:p>
            <a:pPr marL="800100" lvl="1" indent="-342900">
              <a:spcBef>
                <a:spcPct val="50000"/>
              </a:spcBef>
              <a:buClr>
                <a:prstClr val="black"/>
              </a:buClr>
              <a:buFont typeface="+mj-lt"/>
              <a:buAutoNum type="arabicPeriod"/>
            </a:pPr>
            <a:r>
              <a:rPr lang="en-US" altLang="ja-JP" sz="1600" b="1" dirty="0" err="1">
                <a:solidFill>
                  <a:prstClr val="black"/>
                </a:solidFill>
                <a:latin typeface="Calibri" panose="020F0502020204030204"/>
                <a:ea typeface="ＭＳ Ｐゴシック" panose="020B0600070205080204" pitchFamily="34" charset="-128"/>
              </a:rPr>
              <a:t>Violazione</a:t>
            </a:r>
            <a:r>
              <a:rPr lang="en-US" altLang="ja-JP" sz="1600" b="1" dirty="0">
                <a:solidFill>
                  <a:prstClr val="black"/>
                </a:solidFill>
                <a:latin typeface="Calibri" panose="020F0502020204030204"/>
                <a:ea typeface="ＭＳ Ｐゴシック" panose="020B0600070205080204" pitchFamily="34" charset="-128"/>
              </a:rPr>
              <a:t> </a:t>
            </a:r>
            <a:r>
              <a:rPr lang="en-US" altLang="ja-JP" sz="1600" b="1" dirty="0" err="1">
                <a:solidFill>
                  <a:prstClr val="black"/>
                </a:solidFill>
                <a:latin typeface="Calibri" panose="020F0502020204030204"/>
                <a:ea typeface="ＭＳ Ｐゴシック" panose="020B0600070205080204" pitchFamily="34" charset="-128"/>
              </a:rPr>
              <a:t>della</a:t>
            </a:r>
            <a:r>
              <a:rPr lang="en-US" altLang="ja-JP" sz="1600" b="1" dirty="0">
                <a:solidFill>
                  <a:prstClr val="black"/>
                </a:solidFill>
                <a:latin typeface="Calibri" panose="020F0502020204030204"/>
                <a:ea typeface="ＭＳ Ｐゴシック" panose="020B0600070205080204" pitchFamily="34" charset="-128"/>
              </a:rPr>
              <a:t> </a:t>
            </a:r>
            <a:r>
              <a:rPr lang="en-US" altLang="ja-JP" sz="1600" b="1" dirty="0" err="1">
                <a:solidFill>
                  <a:prstClr val="black"/>
                </a:solidFill>
                <a:latin typeface="Calibri" panose="020F0502020204030204"/>
                <a:ea typeface="ＭＳ Ｐゴシック" panose="020B0600070205080204" pitchFamily="34" charset="-128"/>
              </a:rPr>
              <a:t>conservazione</a:t>
            </a:r>
            <a:r>
              <a:rPr lang="en-US" altLang="ja-JP" sz="1600" b="1" dirty="0">
                <a:solidFill>
                  <a:prstClr val="black"/>
                </a:solidFill>
                <a:latin typeface="Calibri" panose="020F0502020204030204"/>
                <a:ea typeface="ＭＳ Ｐゴシック" panose="020B0600070205080204" pitchFamily="34" charset="-128"/>
              </a:rPr>
              <a:t> del </a:t>
            </a:r>
            <a:r>
              <a:rPr lang="en-US" altLang="ja-JP" sz="1600" b="1" dirty="0" err="1">
                <a:solidFill>
                  <a:prstClr val="black"/>
                </a:solidFill>
                <a:latin typeface="Calibri" panose="020F0502020204030204"/>
                <a:ea typeface="ＭＳ Ｐゴシック" panose="020B0600070205080204" pitchFamily="34" charset="-128"/>
              </a:rPr>
              <a:t>numero</a:t>
            </a:r>
            <a:r>
              <a:rPr lang="en-US" altLang="ja-JP" sz="1600" b="1" dirty="0">
                <a:solidFill>
                  <a:prstClr val="black"/>
                </a:solidFill>
                <a:latin typeface="Calibri" panose="020F0502020204030204"/>
                <a:ea typeface="ＭＳ Ｐゴシック" panose="020B0600070205080204" pitchFamily="34" charset="-128"/>
              </a:rPr>
              <a:t> </a:t>
            </a:r>
            <a:r>
              <a:rPr lang="en-US" altLang="ja-JP" sz="1600" b="1" dirty="0" err="1">
                <a:solidFill>
                  <a:prstClr val="black"/>
                </a:solidFill>
                <a:latin typeface="Calibri" panose="020F0502020204030204"/>
                <a:ea typeface="ＭＳ Ｐゴシック" panose="020B0600070205080204" pitchFamily="34" charset="-128"/>
              </a:rPr>
              <a:t>leptonico</a:t>
            </a:r>
            <a:endParaRPr lang="en-US" altLang="ja-JP" sz="1600" b="1" dirty="0">
              <a:solidFill>
                <a:prstClr val="black"/>
              </a:solidFill>
              <a:latin typeface="Calibri" panose="020F0502020204030204"/>
              <a:ea typeface="ＭＳ Ｐゴシック" panose="020B0600070205080204" pitchFamily="34" charset="-128"/>
            </a:endParaRPr>
          </a:p>
        </p:txBody>
      </p:sp>
      <p:sp>
        <p:nvSpPr>
          <p:cNvPr id="19" name="Ovale 18">
            <a:extLst>
              <a:ext uri="{FF2B5EF4-FFF2-40B4-BE49-F238E27FC236}">
                <a16:creationId xmlns:a16="http://schemas.microsoft.com/office/drawing/2014/main" id="{1210FBDD-2916-9A29-F92C-444A4F8A3C60}"/>
              </a:ext>
            </a:extLst>
          </p:cNvPr>
          <p:cNvSpPr/>
          <p:nvPr/>
        </p:nvSpPr>
        <p:spPr>
          <a:xfrm>
            <a:off x="9960602" y="5549170"/>
            <a:ext cx="1339817" cy="528902"/>
          </a:xfrm>
          <a:prstGeom prst="ellipse">
            <a:avLst/>
          </a:prstGeom>
          <a:noFill/>
          <a:ln w="28575">
            <a:solidFill>
              <a:srgbClr val="A500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0" name="Oggetto 19">
            <a:extLst>
              <a:ext uri="{FF2B5EF4-FFF2-40B4-BE49-F238E27FC236}">
                <a16:creationId xmlns:a16="http://schemas.microsoft.com/office/drawing/2014/main" id="{96B817AB-B99E-9620-A220-7E0DE5D9CDB7}"/>
              </a:ext>
            </a:extLst>
          </p:cNvPr>
          <p:cNvGraphicFramePr>
            <a:graphicFrameLocks noChangeAspect="1"/>
          </p:cNvGraphicFramePr>
          <p:nvPr>
            <p:extLst>
              <p:ext uri="{D42A27DB-BD31-4B8C-83A1-F6EECF244321}">
                <p14:modId xmlns:p14="http://schemas.microsoft.com/office/powerpoint/2010/main" val="2759606149"/>
              </p:ext>
            </p:extLst>
          </p:nvPr>
        </p:nvGraphicFramePr>
        <p:xfrm>
          <a:off x="6763170" y="5549170"/>
          <a:ext cx="4351309" cy="479022"/>
        </p:xfrm>
        <a:graphic>
          <a:graphicData uri="http://schemas.openxmlformats.org/presentationml/2006/ole">
            <mc:AlternateContent xmlns:mc="http://schemas.openxmlformats.org/markup-compatibility/2006">
              <mc:Choice xmlns:v="urn:schemas-microsoft-com:vml" Requires="v">
                <p:oleObj name="Equazione" r:id="rId8" imgW="2882880" imgH="317160" progId="Equation.3">
                  <p:embed/>
                </p:oleObj>
              </mc:Choice>
              <mc:Fallback>
                <p:oleObj name="Equazione" r:id="rId8" imgW="2882880" imgH="317160" progId="Equation.3">
                  <p:embed/>
                  <p:pic>
                    <p:nvPicPr>
                      <p:cNvPr id="5" name="Oggetto 4"/>
                      <p:cNvPicPr>
                        <a:picLocks noChangeAspect="1" noChangeArrowheads="1"/>
                      </p:cNvPicPr>
                      <p:nvPr/>
                    </p:nvPicPr>
                    <p:blipFill>
                      <a:blip r:embed="rId9"/>
                      <a:srcRect/>
                      <a:stretch>
                        <a:fillRect/>
                      </a:stretch>
                    </p:blipFill>
                    <p:spPr bwMode="auto">
                      <a:xfrm>
                        <a:off x="6763170" y="5549170"/>
                        <a:ext cx="4351309" cy="479022"/>
                      </a:xfrm>
                      <a:prstGeom prst="rect">
                        <a:avLst/>
                      </a:prstGeom>
                      <a:noFill/>
                    </p:spPr>
                  </p:pic>
                </p:oleObj>
              </mc:Fallback>
            </mc:AlternateContent>
          </a:graphicData>
        </a:graphic>
      </p:graphicFrame>
    </p:spTree>
    <p:extLst>
      <p:ext uri="{BB962C8B-B14F-4D97-AF65-F5344CB8AC3E}">
        <p14:creationId xmlns:p14="http://schemas.microsoft.com/office/powerpoint/2010/main" val="2225459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1095324" y="1492351"/>
            <a:ext cx="2810580" cy="3197005"/>
            <a:chOff x="3029778" y="1010265"/>
            <a:chExt cx="2127681" cy="2214554"/>
          </a:xfrm>
        </p:grpSpPr>
        <p:grpSp>
          <p:nvGrpSpPr>
            <p:cNvPr id="5" name="Gruppo 4"/>
            <p:cNvGrpSpPr/>
            <p:nvPr/>
          </p:nvGrpSpPr>
          <p:grpSpPr>
            <a:xfrm>
              <a:off x="3029778" y="1010265"/>
              <a:ext cx="2127681" cy="2214554"/>
              <a:chOff x="3029778" y="1010265"/>
              <a:chExt cx="2127681" cy="2214554"/>
            </a:xfrm>
          </p:grpSpPr>
          <p:sp>
            <p:nvSpPr>
              <p:cNvPr id="7" name="Ovale 6"/>
              <p:cNvSpPr/>
              <p:nvPr/>
            </p:nvSpPr>
            <p:spPr>
              <a:xfrm>
                <a:off x="3438939" y="2289311"/>
                <a:ext cx="318052" cy="344557"/>
              </a:xfrm>
              <a:prstGeom prst="ellipse">
                <a:avLst/>
              </a:prstGeom>
              <a:solidFill>
                <a:srgbClr val="079CD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3150704" y="1686331"/>
                <a:ext cx="318052" cy="344557"/>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3029778" y="2090526"/>
                <a:ext cx="318052" cy="344557"/>
              </a:xfrm>
              <a:prstGeom prst="ellipse">
                <a:avLst/>
              </a:prstGeom>
              <a:solidFill>
                <a:srgbClr val="079CD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3604590" y="2256178"/>
                <a:ext cx="318052" cy="344557"/>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3746223" y="1984515"/>
                <a:ext cx="318052" cy="344557"/>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3289023" y="2223045"/>
                <a:ext cx="318052" cy="344557"/>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3412434" y="1616762"/>
                <a:ext cx="318052" cy="344557"/>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3114261" y="1921564"/>
                <a:ext cx="318052" cy="344557"/>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3574773" y="1775790"/>
                <a:ext cx="318052" cy="344557"/>
              </a:xfrm>
              <a:prstGeom prst="ellipse">
                <a:avLst/>
              </a:prstGeom>
              <a:solidFill>
                <a:srgbClr val="079CD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3285711" y="2064023"/>
                <a:ext cx="318052" cy="344557"/>
              </a:xfrm>
              <a:prstGeom prst="ellipse">
                <a:avLst/>
              </a:prstGeom>
              <a:solidFill>
                <a:srgbClr val="079CD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3299791" y="1769163"/>
                <a:ext cx="318052" cy="344557"/>
              </a:xfrm>
              <a:prstGeom prst="ellipse">
                <a:avLst/>
              </a:prstGeom>
              <a:solidFill>
                <a:srgbClr val="079CD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a:off x="3438939" y="1941442"/>
                <a:ext cx="318052" cy="344557"/>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3553238" y="2044146"/>
                <a:ext cx="318052" cy="344557"/>
              </a:xfrm>
              <a:prstGeom prst="ellipse">
                <a:avLst/>
              </a:prstGeom>
              <a:solidFill>
                <a:srgbClr val="079CD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p:cNvGrpSpPr/>
              <p:nvPr/>
            </p:nvGrpSpPr>
            <p:grpSpPr>
              <a:xfrm rot="20262701">
                <a:off x="3785599" y="1668929"/>
                <a:ext cx="474684" cy="261850"/>
                <a:chOff x="3815715" y="1838621"/>
                <a:chExt cx="474684" cy="261850"/>
              </a:xfrm>
              <a:effectLst>
                <a:glow rad="101600">
                  <a:schemeClr val="accent5">
                    <a:lumMod val="40000"/>
                    <a:lumOff val="60000"/>
                    <a:alpha val="40000"/>
                  </a:schemeClr>
                </a:glow>
              </a:effectLst>
            </p:grpSpPr>
            <p:cxnSp>
              <p:nvCxnSpPr>
                <p:cNvPr id="36" name="Connettore 1 35"/>
                <p:cNvCxnSpPr/>
                <p:nvPr/>
              </p:nvCxnSpPr>
              <p:spPr>
                <a:xfrm>
                  <a:off x="3988314" y="1873796"/>
                  <a:ext cx="115761" cy="16526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7" name="Gruppo 36"/>
                <p:cNvGrpSpPr/>
                <p:nvPr/>
              </p:nvGrpSpPr>
              <p:grpSpPr>
                <a:xfrm>
                  <a:off x="3815715" y="1838621"/>
                  <a:ext cx="474684" cy="261850"/>
                  <a:chOff x="3743549" y="1581587"/>
                  <a:chExt cx="474684" cy="261850"/>
                </a:xfrm>
              </p:grpSpPr>
              <p:cxnSp>
                <p:nvCxnSpPr>
                  <p:cNvPr id="38" name="Connettore 1 37"/>
                  <p:cNvCxnSpPr/>
                  <p:nvPr/>
                </p:nvCxnSpPr>
                <p:spPr>
                  <a:xfrm flipV="1">
                    <a:off x="3853070" y="1619559"/>
                    <a:ext cx="76395" cy="209487"/>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V="1">
                    <a:off x="4026077" y="1581587"/>
                    <a:ext cx="76395" cy="209487"/>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4102472" y="1582093"/>
                    <a:ext cx="115761" cy="16526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3743549" y="1678177"/>
                    <a:ext cx="115761" cy="16526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cxnSp>
            <p:nvCxnSpPr>
              <p:cNvPr id="21" name="Connettore 2 20"/>
              <p:cNvCxnSpPr/>
              <p:nvPr/>
            </p:nvCxnSpPr>
            <p:spPr>
              <a:xfrm flipV="1">
                <a:off x="4255765" y="1010265"/>
                <a:ext cx="404725" cy="733738"/>
              </a:xfrm>
              <a:prstGeom prst="straightConnector1">
                <a:avLst/>
              </a:prstGeom>
              <a:ln w="25400">
                <a:solidFill>
                  <a:schemeClr val="tx1"/>
                </a:solidFill>
                <a:tailEnd type="triangle" w="lg" len="lg"/>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22" name="Gruppo 21"/>
              <p:cNvGrpSpPr/>
              <p:nvPr/>
            </p:nvGrpSpPr>
            <p:grpSpPr>
              <a:xfrm rot="1255911" flipV="1">
                <a:off x="3725051" y="2258524"/>
                <a:ext cx="474684" cy="289753"/>
                <a:chOff x="3815715" y="1838621"/>
                <a:chExt cx="474684" cy="261850"/>
              </a:xfrm>
              <a:effectLst>
                <a:glow rad="101600">
                  <a:schemeClr val="accent5">
                    <a:lumMod val="40000"/>
                    <a:lumOff val="60000"/>
                    <a:alpha val="40000"/>
                  </a:schemeClr>
                </a:glow>
              </a:effectLst>
            </p:grpSpPr>
            <p:cxnSp>
              <p:nvCxnSpPr>
                <p:cNvPr id="30" name="Connettore 1 29"/>
                <p:cNvCxnSpPr/>
                <p:nvPr/>
              </p:nvCxnSpPr>
              <p:spPr>
                <a:xfrm>
                  <a:off x="3988314" y="1873796"/>
                  <a:ext cx="115761" cy="16526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1" name="Gruppo 30"/>
                <p:cNvGrpSpPr/>
                <p:nvPr/>
              </p:nvGrpSpPr>
              <p:grpSpPr>
                <a:xfrm>
                  <a:off x="3815715" y="1838621"/>
                  <a:ext cx="474684" cy="261850"/>
                  <a:chOff x="3743549" y="1581587"/>
                  <a:chExt cx="474684" cy="261850"/>
                </a:xfrm>
              </p:grpSpPr>
              <p:cxnSp>
                <p:nvCxnSpPr>
                  <p:cNvPr id="32" name="Connettore 1 31"/>
                  <p:cNvCxnSpPr/>
                  <p:nvPr/>
                </p:nvCxnSpPr>
                <p:spPr>
                  <a:xfrm flipV="1">
                    <a:off x="3853070" y="1619559"/>
                    <a:ext cx="76395" cy="209487"/>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flipV="1">
                    <a:off x="4026077" y="1581587"/>
                    <a:ext cx="76395" cy="209487"/>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4102472" y="1582093"/>
                    <a:ext cx="115761" cy="16526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3743549" y="1678177"/>
                    <a:ext cx="115761" cy="16526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cxnSp>
            <p:nvCxnSpPr>
              <p:cNvPr id="23" name="Connettore 2 22"/>
              <p:cNvCxnSpPr/>
              <p:nvPr/>
            </p:nvCxnSpPr>
            <p:spPr>
              <a:xfrm>
                <a:off x="4208758" y="2460249"/>
                <a:ext cx="346806" cy="764570"/>
              </a:xfrm>
              <a:prstGeom prst="straightConnector1">
                <a:avLst/>
              </a:prstGeom>
              <a:ln w="25400">
                <a:solidFill>
                  <a:schemeClr val="tx1"/>
                </a:solidFill>
                <a:tailEnd type="triangle" w="lg" len="lg"/>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Arco 23"/>
              <p:cNvSpPr/>
              <p:nvPr/>
            </p:nvSpPr>
            <p:spPr>
              <a:xfrm rot="361759">
                <a:off x="3813567" y="1729495"/>
                <a:ext cx="861926" cy="760484"/>
              </a:xfrm>
              <a:prstGeom prst="arc">
                <a:avLst/>
              </a:prstGeom>
              <a:ln w="25400">
                <a:solidFill>
                  <a:srgbClr val="FFC000"/>
                </a:solidFill>
                <a:headEnd type="none"/>
                <a:tailEnd type="triangle" w="lg" len="lg"/>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5" name="Arco 24"/>
              <p:cNvSpPr/>
              <p:nvPr/>
            </p:nvSpPr>
            <p:spPr>
              <a:xfrm rot="5884192">
                <a:off x="3895278" y="1683907"/>
                <a:ext cx="678110" cy="872879"/>
              </a:xfrm>
              <a:prstGeom prst="arc">
                <a:avLst/>
              </a:prstGeom>
              <a:ln w="25400">
                <a:solidFill>
                  <a:srgbClr val="FFC000"/>
                </a:solidFill>
                <a:headEnd type="triangle" w="lg" len="lg"/>
                <a:tailEnd type="none" w="lg" len="lg"/>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26" name="CasellaDiTesto 25"/>
                  <p:cNvSpPr txBox="1"/>
                  <p:nvPr/>
                </p:nvSpPr>
                <p:spPr>
                  <a:xfrm>
                    <a:off x="4625635" y="1575913"/>
                    <a:ext cx="531824" cy="327307"/>
                  </a:xfrm>
                  <a:prstGeom prst="rect">
                    <a:avLst/>
                  </a:prstGeom>
                  <a:noFill/>
                </p:spPr>
                <p:txBody>
                  <a:bodyPr wrap="none" rtlCol="0">
                    <a:spAutoFit/>
                  </a:bodyPr>
                  <a:lstStyle/>
                  <a:p>
                    <a14:m>
                      <m:oMath xmlns:m="http://schemas.openxmlformats.org/officeDocument/2006/math">
                        <m:r>
                          <m:rPr>
                            <m:sty m:val="p"/>
                          </m:rPr>
                          <a:rPr lang="el-GR" sz="3200" i="1" smtClean="0">
                            <a:solidFill>
                              <a:schemeClr val="tx1"/>
                            </a:solidFill>
                            <a:latin typeface="Cambria Math" panose="02040503050406030204" pitchFamily="18" charset="0"/>
                          </a:rPr>
                          <m:t>ν</m:t>
                        </m:r>
                      </m:oMath>
                    </a14:m>
                    <a:r>
                      <a:rPr lang="it-IT" sz="3200" dirty="0">
                        <a:solidFill>
                          <a:schemeClr val="tx1"/>
                        </a:solidFill>
                      </a:rPr>
                      <a:t> = </a:t>
                    </a:r>
                    <a14:m>
                      <m:oMath xmlns:m="http://schemas.openxmlformats.org/officeDocument/2006/math">
                        <m:acc>
                          <m:accPr>
                            <m:chr m:val="̅"/>
                            <m:ctrlPr>
                              <a:rPr lang="it-IT" sz="3200" i="1" smtClean="0">
                                <a:solidFill>
                                  <a:schemeClr val="tx1"/>
                                </a:solidFill>
                                <a:latin typeface="Cambria Math" panose="02040503050406030204" pitchFamily="18" charset="0"/>
                              </a:rPr>
                            </m:ctrlPr>
                          </m:accPr>
                          <m:e>
                            <m:r>
                              <m:rPr>
                                <m:sty m:val="p"/>
                              </m:rPr>
                              <a:rPr lang="el-GR" sz="3200" i="1" smtClean="0">
                                <a:solidFill>
                                  <a:schemeClr val="tx1"/>
                                </a:solidFill>
                                <a:latin typeface="Cambria Math" panose="02040503050406030204" pitchFamily="18" charset="0"/>
                              </a:rPr>
                              <m:t>ν</m:t>
                            </m:r>
                          </m:e>
                        </m:acc>
                      </m:oMath>
                    </a14:m>
                    <a:endParaRPr lang="it-IT" sz="3200" dirty="0">
                      <a:solidFill>
                        <a:schemeClr val="tx1"/>
                      </a:solidFill>
                    </a:endParaRPr>
                  </a:p>
                </p:txBody>
              </p:sp>
            </mc:Choice>
            <mc:Fallback xmlns="">
              <p:sp>
                <p:nvSpPr>
                  <p:cNvPr id="26" name="CasellaDiTesto 25"/>
                  <p:cNvSpPr txBox="1">
                    <a:spLocks noRot="1" noChangeAspect="1" noMove="1" noResize="1" noEditPoints="1" noAdjustHandles="1" noChangeArrowheads="1" noChangeShapeType="1" noTextEdit="1"/>
                  </p:cNvSpPr>
                  <p:nvPr/>
                </p:nvSpPr>
                <p:spPr>
                  <a:xfrm>
                    <a:off x="4625635" y="1575913"/>
                    <a:ext cx="531824" cy="327307"/>
                  </a:xfrm>
                  <a:prstGeom prst="rect">
                    <a:avLst/>
                  </a:prstGeom>
                  <a:blipFill>
                    <a:blip r:embed="rId3"/>
                    <a:stretch>
                      <a:fillRect t="-12500" b="-343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7" name="CasellaDiTesto 26"/>
                  <p:cNvSpPr txBox="1"/>
                  <p:nvPr/>
                </p:nvSpPr>
                <p:spPr>
                  <a:xfrm>
                    <a:off x="4614405" y="2354600"/>
                    <a:ext cx="531823" cy="327307"/>
                  </a:xfrm>
                  <a:prstGeom prst="rect">
                    <a:avLst/>
                  </a:prstGeom>
                  <a:noFill/>
                </p:spPr>
                <p:txBody>
                  <a:bodyPr wrap="none" rtlCol="0">
                    <a:spAutoFit/>
                  </a:bodyPr>
                  <a:lstStyle/>
                  <a:p>
                    <a14:m>
                      <m:oMath xmlns:m="http://schemas.openxmlformats.org/officeDocument/2006/math">
                        <m:acc>
                          <m:accPr>
                            <m:chr m:val="̅"/>
                            <m:ctrlPr>
                              <a:rPr lang="it-IT" sz="3200" i="1" smtClean="0">
                                <a:solidFill>
                                  <a:schemeClr val="tx1"/>
                                </a:solidFill>
                                <a:latin typeface="Cambria Math" panose="02040503050406030204" pitchFamily="18" charset="0"/>
                              </a:rPr>
                            </m:ctrlPr>
                          </m:accPr>
                          <m:e>
                            <m:r>
                              <m:rPr>
                                <m:sty m:val="p"/>
                              </m:rPr>
                              <a:rPr lang="el-GR" sz="3200" i="1" smtClean="0">
                                <a:solidFill>
                                  <a:schemeClr val="tx1"/>
                                </a:solidFill>
                                <a:latin typeface="Cambria Math" panose="02040503050406030204" pitchFamily="18" charset="0"/>
                              </a:rPr>
                              <m:t>ν</m:t>
                            </m:r>
                          </m:e>
                        </m:acc>
                      </m:oMath>
                    </a14:m>
                    <a:r>
                      <a:rPr lang="it-IT" sz="3200" dirty="0">
                        <a:solidFill>
                          <a:schemeClr val="tx1"/>
                        </a:solidFill>
                      </a:rPr>
                      <a:t> =</a:t>
                    </a:r>
                    <a:r>
                      <a:rPr lang="el-GR" sz="3200" dirty="0">
                        <a:solidFill>
                          <a:schemeClr val="tx1"/>
                        </a:solidFill>
                      </a:rPr>
                      <a:t> </a:t>
                    </a:r>
                    <a14:m>
                      <m:oMath xmlns:m="http://schemas.openxmlformats.org/officeDocument/2006/math">
                        <m:r>
                          <m:rPr>
                            <m:sty m:val="p"/>
                          </m:rPr>
                          <a:rPr lang="el-GR" sz="3200" i="1" smtClean="0">
                            <a:solidFill>
                              <a:schemeClr val="tx1"/>
                            </a:solidFill>
                            <a:latin typeface="Cambria Math" panose="02040503050406030204" pitchFamily="18" charset="0"/>
                          </a:rPr>
                          <m:t>ν</m:t>
                        </m:r>
                      </m:oMath>
                    </a14:m>
                    <a:endParaRPr lang="it-IT" sz="3200" dirty="0">
                      <a:solidFill>
                        <a:schemeClr val="tx1"/>
                      </a:solidFill>
                    </a:endParaRPr>
                  </a:p>
                </p:txBody>
              </p:sp>
            </mc:Choice>
            <mc:Fallback xmlns="">
              <p:sp>
                <p:nvSpPr>
                  <p:cNvPr id="27" name="CasellaDiTesto 26"/>
                  <p:cNvSpPr txBox="1">
                    <a:spLocks noRot="1" noChangeAspect="1" noMove="1" noResize="1" noEditPoints="1" noAdjustHandles="1" noChangeArrowheads="1" noChangeShapeType="1" noTextEdit="1"/>
                  </p:cNvSpPr>
                  <p:nvPr/>
                </p:nvSpPr>
                <p:spPr>
                  <a:xfrm>
                    <a:off x="4614405" y="2354600"/>
                    <a:ext cx="531823" cy="327307"/>
                  </a:xfrm>
                  <a:prstGeom prst="rect">
                    <a:avLst/>
                  </a:prstGeom>
                  <a:blipFill>
                    <a:blip r:embed="rId4"/>
                    <a:stretch>
                      <a:fillRect t="-12500" b="-343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8" name="CasellaDiTesto 27"/>
                  <p:cNvSpPr txBox="1"/>
                  <p:nvPr/>
                </p:nvSpPr>
                <p:spPr>
                  <a:xfrm>
                    <a:off x="4064275" y="1164564"/>
                    <a:ext cx="404756" cy="3273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it-IT" sz="3200" b="1" i="1" smtClean="0">
                                  <a:solidFill>
                                    <a:schemeClr val="accent1"/>
                                  </a:solidFill>
                                  <a:latin typeface="Cambria Math" panose="02040503050406030204" pitchFamily="18" charset="0"/>
                                </a:rPr>
                              </m:ctrlPr>
                            </m:sSupPr>
                            <m:e>
                              <m:r>
                                <a:rPr lang="it-IT" sz="3200" b="1" i="1" smtClean="0">
                                  <a:solidFill>
                                    <a:schemeClr val="accent1"/>
                                  </a:solidFill>
                                  <a:latin typeface="Cambria Math" panose="02040503050406030204" pitchFamily="18" charset="0"/>
                                </a:rPr>
                                <m:t>𝒆</m:t>
                              </m:r>
                            </m:e>
                            <m:sup>
                              <m:r>
                                <a:rPr lang="it-IT" sz="3200" b="1" i="1" smtClean="0">
                                  <a:solidFill>
                                    <a:schemeClr val="accent1"/>
                                  </a:solidFill>
                                  <a:latin typeface="Cambria Math" panose="02040503050406030204" pitchFamily="18" charset="0"/>
                                </a:rPr>
                                <m:t>−</m:t>
                              </m:r>
                            </m:sup>
                          </m:sSup>
                        </m:oMath>
                      </m:oMathPara>
                    </a14:m>
                    <a:endParaRPr lang="it-IT" sz="3200" b="1" dirty="0">
                      <a:solidFill>
                        <a:schemeClr val="accent1"/>
                      </a:solidFill>
                    </a:endParaRPr>
                  </a:p>
                </p:txBody>
              </p:sp>
            </mc:Choice>
            <mc:Fallback xmlns="">
              <p:sp>
                <p:nvSpPr>
                  <p:cNvPr id="28" name="CasellaDiTesto 27"/>
                  <p:cNvSpPr txBox="1">
                    <a:spLocks noRot="1" noChangeAspect="1" noMove="1" noResize="1" noEditPoints="1" noAdjustHandles="1" noChangeArrowheads="1" noChangeShapeType="1" noTextEdit="1"/>
                  </p:cNvSpPr>
                  <p:nvPr/>
                </p:nvSpPr>
                <p:spPr>
                  <a:xfrm>
                    <a:off x="4064275" y="1164564"/>
                    <a:ext cx="404756" cy="327307"/>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p:cNvSpPr txBox="1"/>
                  <p:nvPr/>
                </p:nvSpPr>
                <p:spPr>
                  <a:xfrm>
                    <a:off x="3986765" y="2723733"/>
                    <a:ext cx="404756" cy="3273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it-IT" sz="3200" b="1" i="1" smtClean="0">
                                  <a:solidFill>
                                    <a:schemeClr val="accent1"/>
                                  </a:solidFill>
                                  <a:latin typeface="Cambria Math" panose="02040503050406030204" pitchFamily="18" charset="0"/>
                                </a:rPr>
                              </m:ctrlPr>
                            </m:sSupPr>
                            <m:e>
                              <m:r>
                                <a:rPr lang="it-IT" sz="3200" b="1" i="1" smtClean="0">
                                  <a:solidFill>
                                    <a:schemeClr val="accent1"/>
                                  </a:solidFill>
                                  <a:latin typeface="Cambria Math" panose="02040503050406030204" pitchFamily="18" charset="0"/>
                                </a:rPr>
                                <m:t>𝒆</m:t>
                              </m:r>
                            </m:e>
                            <m:sup>
                              <m:r>
                                <a:rPr lang="it-IT" sz="3200" b="1" i="1" smtClean="0">
                                  <a:solidFill>
                                    <a:schemeClr val="accent1"/>
                                  </a:solidFill>
                                  <a:latin typeface="Cambria Math" panose="02040503050406030204" pitchFamily="18" charset="0"/>
                                </a:rPr>
                                <m:t>−</m:t>
                              </m:r>
                            </m:sup>
                          </m:sSup>
                        </m:oMath>
                      </m:oMathPara>
                    </a14:m>
                    <a:endParaRPr lang="it-IT" sz="3200" b="1" dirty="0">
                      <a:solidFill>
                        <a:schemeClr val="accent1"/>
                      </a:solidFill>
                    </a:endParaRPr>
                  </a:p>
                </p:txBody>
              </p:sp>
            </mc:Choice>
            <mc:Fallback xmlns="">
              <p:sp>
                <p:nvSpPr>
                  <p:cNvPr id="29" name="CasellaDiTesto 28"/>
                  <p:cNvSpPr txBox="1">
                    <a:spLocks noRot="1" noChangeAspect="1" noMove="1" noResize="1" noEditPoints="1" noAdjustHandles="1" noChangeArrowheads="1" noChangeShapeType="1" noTextEdit="1"/>
                  </p:cNvSpPr>
                  <p:nvPr/>
                </p:nvSpPr>
                <p:spPr>
                  <a:xfrm>
                    <a:off x="3986765" y="2723733"/>
                    <a:ext cx="404756" cy="327307"/>
                  </a:xfrm>
                  <a:prstGeom prst="rect">
                    <a:avLst/>
                  </a:prstGeom>
                  <a:blipFill rotWithShape="0">
                    <a:blip r:embed="rId6"/>
                    <a:stretch>
                      <a:fillRect/>
                    </a:stretch>
                  </a:blipFill>
                </p:spPr>
                <p:txBody>
                  <a:bodyPr/>
                  <a:lstStyle/>
                  <a:p>
                    <a:r>
                      <a:rPr lang="en-GB">
                        <a:noFill/>
                      </a:rPr>
                      <a:t> </a:t>
                    </a:r>
                  </a:p>
                </p:txBody>
              </p:sp>
            </mc:Fallback>
          </mc:AlternateContent>
        </p:grpSp>
        <p:cxnSp>
          <p:nvCxnSpPr>
            <p:cNvPr id="6" name="Connettore 1 5"/>
            <p:cNvCxnSpPr>
              <a:endCxn id="25" idx="2"/>
            </p:cNvCxnSpPr>
            <p:nvPr/>
          </p:nvCxnSpPr>
          <p:spPr>
            <a:xfrm flipH="1">
              <a:off x="4186736" y="1733349"/>
              <a:ext cx="69029" cy="722695"/>
            </a:xfrm>
            <a:prstGeom prst="line">
              <a:avLst/>
            </a:prstGeom>
            <a:ln>
              <a:solidFill>
                <a:srgbClr val="FF0000"/>
              </a:solidFill>
              <a:prstDash val="lgDash"/>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1F2C61A8-8FFE-3BDC-42E9-D032C4599102}"/>
              </a:ext>
            </a:extLst>
          </p:cNvPr>
          <p:cNvSpPr>
            <a:spLocks noChangeArrowheads="1"/>
          </p:cNvSpPr>
          <p:nvPr/>
        </p:nvSpPr>
        <p:spPr bwMode="auto">
          <a:xfrm>
            <a:off x="129897" y="-12406"/>
            <a:ext cx="6331352" cy="540000"/>
          </a:xfrm>
          <a:prstGeom prst="rect">
            <a:avLst/>
          </a:prstGeom>
          <a:noFill/>
          <a:ln w="9525">
            <a:noFill/>
            <a:miter lim="800000"/>
            <a:headEnd/>
            <a:tailEnd/>
          </a:ln>
        </p:spPr>
        <p:txBody>
          <a:bodyPr anchor="ctr"/>
          <a:lstStyle/>
          <a:p>
            <a:r>
              <a:rPr lang="it-IT" sz="2400" dirty="0">
                <a:solidFill>
                  <a:schemeClr val="bg1"/>
                </a:solidFill>
              </a:rPr>
              <a:t>Doppio decadimento beta senza neutrini</a:t>
            </a:r>
            <a:endParaRPr lang="it-IT" sz="1400" dirty="0"/>
          </a:p>
        </p:txBody>
      </p:sp>
      <p:pic>
        <p:nvPicPr>
          <p:cNvPr id="42" name="Picture 2" descr="Risultati immagini per world map">
            <a:extLst>
              <a:ext uri="{FF2B5EF4-FFF2-40B4-BE49-F238E27FC236}">
                <a16:creationId xmlns:a16="http://schemas.microsoft.com/office/drawing/2014/main" id="{4EC7C2D6-326A-84E0-F32D-ED7F0D31AD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717" y="82687"/>
            <a:ext cx="3718609" cy="1957162"/>
          </a:xfrm>
          <a:prstGeom prst="rect">
            <a:avLst/>
          </a:prstGeom>
          <a:noFill/>
          <a:extLst>
            <a:ext uri="{909E8E84-426E-40DD-AFC4-6F175D3DCCD1}">
              <a14:hiddenFill xmlns:a14="http://schemas.microsoft.com/office/drawing/2010/main">
                <a:solidFill>
                  <a:srgbClr val="FFFFFF"/>
                </a:solidFill>
              </a14:hiddenFill>
            </a:ext>
          </a:extLst>
        </p:spPr>
      </p:pic>
      <p:pic>
        <p:nvPicPr>
          <p:cNvPr id="43" name="Immagine 42">
            <a:extLst>
              <a:ext uri="{FF2B5EF4-FFF2-40B4-BE49-F238E27FC236}">
                <a16:creationId xmlns:a16="http://schemas.microsoft.com/office/drawing/2014/main" id="{312570A2-E83E-BBFF-53DB-CB8097369943}"/>
              </a:ext>
            </a:extLst>
          </p:cNvPr>
          <p:cNvPicPr>
            <a:picLocks noChangeAspect="1"/>
          </p:cNvPicPr>
          <p:nvPr/>
        </p:nvPicPr>
        <p:blipFill>
          <a:blip r:embed="rId8"/>
          <a:stretch>
            <a:fillRect/>
          </a:stretch>
        </p:blipFill>
        <p:spPr>
          <a:xfrm>
            <a:off x="7200575" y="3873609"/>
            <a:ext cx="4664765" cy="2591536"/>
          </a:xfrm>
          <a:prstGeom prst="rect">
            <a:avLst/>
          </a:prstGeom>
        </p:spPr>
      </p:pic>
      <p:pic>
        <p:nvPicPr>
          <p:cNvPr id="44" name="Immagine 43">
            <a:extLst>
              <a:ext uri="{FF2B5EF4-FFF2-40B4-BE49-F238E27FC236}">
                <a16:creationId xmlns:a16="http://schemas.microsoft.com/office/drawing/2014/main" id="{8AD85CEE-74D5-60F3-59AA-7FE97FF23F3F}"/>
              </a:ext>
            </a:extLst>
          </p:cNvPr>
          <p:cNvPicPr>
            <a:picLocks noChangeAspect="1"/>
          </p:cNvPicPr>
          <p:nvPr/>
        </p:nvPicPr>
        <p:blipFill>
          <a:blip r:embed="rId9"/>
          <a:stretch>
            <a:fillRect/>
          </a:stretch>
        </p:blipFill>
        <p:spPr>
          <a:xfrm>
            <a:off x="5416433" y="1397843"/>
            <a:ext cx="3472070" cy="2035501"/>
          </a:xfrm>
          <a:prstGeom prst="rect">
            <a:avLst/>
          </a:prstGeom>
        </p:spPr>
      </p:pic>
      <p:pic>
        <p:nvPicPr>
          <p:cNvPr id="45" name="Immagine 44">
            <a:extLst>
              <a:ext uri="{FF2B5EF4-FFF2-40B4-BE49-F238E27FC236}">
                <a16:creationId xmlns:a16="http://schemas.microsoft.com/office/drawing/2014/main" id="{1889BA7B-7A02-3017-2632-7907F8584593}"/>
              </a:ext>
            </a:extLst>
          </p:cNvPr>
          <p:cNvPicPr>
            <a:picLocks noChangeAspect="1"/>
          </p:cNvPicPr>
          <p:nvPr/>
        </p:nvPicPr>
        <p:blipFill>
          <a:blip r:embed="rId10"/>
          <a:stretch>
            <a:fillRect/>
          </a:stretch>
        </p:blipFill>
        <p:spPr>
          <a:xfrm>
            <a:off x="9399770" y="1957159"/>
            <a:ext cx="2294941" cy="1540705"/>
          </a:xfrm>
          <a:prstGeom prst="rect">
            <a:avLst/>
          </a:prstGeom>
        </p:spPr>
      </p:pic>
      <p:sp>
        <p:nvSpPr>
          <p:cNvPr id="46" name="CasellaDiTesto 45">
            <a:extLst>
              <a:ext uri="{FF2B5EF4-FFF2-40B4-BE49-F238E27FC236}">
                <a16:creationId xmlns:a16="http://schemas.microsoft.com/office/drawing/2014/main" id="{3097F745-2EA7-7F06-C143-700FB9AD4B9E}"/>
              </a:ext>
            </a:extLst>
          </p:cNvPr>
          <p:cNvSpPr txBox="1"/>
          <p:nvPr/>
        </p:nvSpPr>
        <p:spPr>
          <a:xfrm>
            <a:off x="469363" y="5797826"/>
            <a:ext cx="6574420" cy="461665"/>
          </a:xfrm>
          <a:prstGeom prst="rect">
            <a:avLst/>
          </a:prstGeom>
          <a:noFill/>
        </p:spPr>
        <p:txBody>
          <a:bodyPr wrap="square" rtlCol="0">
            <a:spAutoFit/>
          </a:bodyPr>
          <a:lstStyle/>
          <a:p>
            <a:r>
              <a:rPr lang="it-IT" sz="2400" b="1" dirty="0">
                <a:solidFill>
                  <a:srgbClr val="A50021"/>
                </a:solidFill>
              </a:rPr>
              <a:t>Non ancora osservato sperimentalmente!</a:t>
            </a:r>
          </a:p>
        </p:txBody>
      </p:sp>
      <p:sp>
        <p:nvSpPr>
          <p:cNvPr id="48" name="CasellaDiTesto 47">
            <a:extLst>
              <a:ext uri="{FF2B5EF4-FFF2-40B4-BE49-F238E27FC236}">
                <a16:creationId xmlns:a16="http://schemas.microsoft.com/office/drawing/2014/main" id="{196E0016-1874-E785-9B3E-8D2BC9AB386D}"/>
              </a:ext>
            </a:extLst>
          </p:cNvPr>
          <p:cNvSpPr txBox="1"/>
          <p:nvPr/>
        </p:nvSpPr>
        <p:spPr>
          <a:xfrm>
            <a:off x="6639692" y="3472384"/>
            <a:ext cx="5328000" cy="461665"/>
          </a:xfrm>
          <a:prstGeom prst="rect">
            <a:avLst/>
          </a:prstGeom>
          <a:noFill/>
        </p:spPr>
        <p:txBody>
          <a:bodyPr wrap="square">
            <a:spAutoFit/>
          </a:bodyPr>
          <a:lstStyle/>
          <a:p>
            <a:r>
              <a:rPr lang="it-IT" sz="2400" b="1" dirty="0"/>
              <a:t>Viene ricercato in tutto il mondo</a:t>
            </a:r>
          </a:p>
        </p:txBody>
      </p:sp>
    </p:spTree>
    <p:extLst>
      <p:ext uri="{BB962C8B-B14F-4D97-AF65-F5344CB8AC3E}">
        <p14:creationId xmlns:p14="http://schemas.microsoft.com/office/powerpoint/2010/main" val="269892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1463F33-7D81-4AC7-A5AB-F2686FDFBAB0}"/>
              </a:ext>
            </a:extLst>
          </p:cNvPr>
          <p:cNvPicPr>
            <a:picLocks noChangeAspect="1"/>
          </p:cNvPicPr>
          <p:nvPr/>
        </p:nvPicPr>
        <p:blipFill>
          <a:blip r:embed="rId2"/>
          <a:stretch>
            <a:fillRect/>
          </a:stretch>
        </p:blipFill>
        <p:spPr>
          <a:xfrm>
            <a:off x="7895073" y="1540903"/>
            <a:ext cx="3851898" cy="3600000"/>
          </a:xfrm>
          <a:prstGeom prst="rect">
            <a:avLst/>
          </a:prstGeom>
        </p:spPr>
      </p:pic>
      <p:sp>
        <p:nvSpPr>
          <p:cNvPr id="3" name="CasellaDiTesto 2">
            <a:extLst>
              <a:ext uri="{FF2B5EF4-FFF2-40B4-BE49-F238E27FC236}">
                <a16:creationId xmlns:a16="http://schemas.microsoft.com/office/drawing/2014/main" id="{1E9AF98C-A743-4730-AF93-45CECF7C1195}"/>
              </a:ext>
            </a:extLst>
          </p:cNvPr>
          <p:cNvSpPr txBox="1"/>
          <p:nvPr/>
        </p:nvSpPr>
        <p:spPr>
          <a:xfrm>
            <a:off x="0" y="2463740"/>
            <a:ext cx="7895073" cy="2308324"/>
          </a:xfrm>
          <a:prstGeom prst="rect">
            <a:avLst/>
          </a:prstGeom>
          <a:noFill/>
        </p:spPr>
        <p:txBody>
          <a:bodyPr wrap="square" rtlCol="0">
            <a:spAutoFit/>
          </a:bodyPr>
          <a:lstStyle/>
          <a:p>
            <a:pPr algn="ctr"/>
            <a:r>
              <a:rPr lang="it-IT" sz="3600" b="1" dirty="0">
                <a:solidFill>
                  <a:srgbClr val="A50021"/>
                </a:solidFill>
              </a:rPr>
              <a:t>NUMEN</a:t>
            </a:r>
          </a:p>
          <a:p>
            <a:pPr algn="ctr"/>
            <a:endParaRPr lang="it-IT" sz="3600" b="1" dirty="0">
              <a:solidFill>
                <a:srgbClr val="A50021"/>
              </a:solidFill>
            </a:endParaRPr>
          </a:p>
          <a:p>
            <a:pPr algn="ctr"/>
            <a:r>
              <a:rPr lang="it-IT" sz="3600" b="1" dirty="0" err="1">
                <a:solidFill>
                  <a:srgbClr val="A50021"/>
                </a:solidFill>
              </a:rPr>
              <a:t>NUclear</a:t>
            </a:r>
            <a:r>
              <a:rPr lang="it-IT" sz="3600" b="1" dirty="0">
                <a:solidFill>
                  <a:srgbClr val="A50021"/>
                </a:solidFill>
              </a:rPr>
              <a:t> Matrix </a:t>
            </a:r>
            <a:r>
              <a:rPr lang="it-IT" sz="3600" b="1" dirty="0" err="1">
                <a:solidFill>
                  <a:srgbClr val="A50021"/>
                </a:solidFill>
              </a:rPr>
              <a:t>Elements</a:t>
            </a:r>
            <a:r>
              <a:rPr lang="it-IT" sz="3600" b="1" dirty="0">
                <a:solidFill>
                  <a:srgbClr val="A50021"/>
                </a:solidFill>
              </a:rPr>
              <a:t> for </a:t>
            </a:r>
            <a:r>
              <a:rPr lang="it-IT" sz="3600" b="1" dirty="0" err="1">
                <a:solidFill>
                  <a:srgbClr val="A50021"/>
                </a:solidFill>
              </a:rPr>
              <a:t>Neutrinoless</a:t>
            </a:r>
            <a:r>
              <a:rPr lang="it-IT" sz="3600" b="1" dirty="0">
                <a:solidFill>
                  <a:srgbClr val="A50021"/>
                </a:solidFill>
              </a:rPr>
              <a:t> double beta </a:t>
            </a:r>
            <a:r>
              <a:rPr lang="it-IT" sz="3600" b="1" dirty="0" err="1">
                <a:solidFill>
                  <a:srgbClr val="A50021"/>
                </a:solidFill>
              </a:rPr>
              <a:t>decay</a:t>
            </a:r>
            <a:endParaRPr lang="it-IT" sz="3600" b="1" dirty="0">
              <a:solidFill>
                <a:srgbClr val="A50021"/>
              </a:solidFill>
            </a:endParaRPr>
          </a:p>
        </p:txBody>
      </p:sp>
    </p:spTree>
    <p:extLst>
      <p:ext uri="{BB962C8B-B14F-4D97-AF65-F5344CB8AC3E}">
        <p14:creationId xmlns:p14="http://schemas.microsoft.com/office/powerpoint/2010/main" val="880453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E8458451-1C95-18E2-5808-619EBD5FD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827" y="2979872"/>
            <a:ext cx="4804692" cy="2985042"/>
          </a:xfrm>
          <a:prstGeom prst="rect">
            <a:avLst/>
          </a:prstGeom>
        </p:spPr>
      </p:pic>
      <p:sp>
        <p:nvSpPr>
          <p:cNvPr id="2" name="Rectangle 2">
            <a:extLst>
              <a:ext uri="{FF2B5EF4-FFF2-40B4-BE49-F238E27FC236}">
                <a16:creationId xmlns:a16="http://schemas.microsoft.com/office/drawing/2014/main" id="{D8DA356D-50E5-1255-168C-490D54E506D8}"/>
              </a:ext>
            </a:extLst>
          </p:cNvPr>
          <p:cNvSpPr>
            <a:spLocks noChangeArrowheads="1"/>
          </p:cNvSpPr>
          <p:nvPr/>
        </p:nvSpPr>
        <p:spPr bwMode="auto">
          <a:xfrm>
            <a:off x="129897" y="-12406"/>
            <a:ext cx="6331352" cy="540000"/>
          </a:xfrm>
          <a:prstGeom prst="rect">
            <a:avLst/>
          </a:prstGeom>
          <a:noFill/>
          <a:ln w="9525">
            <a:noFill/>
            <a:miter lim="800000"/>
            <a:headEnd/>
            <a:tailEnd/>
          </a:ln>
        </p:spPr>
        <p:txBody>
          <a:bodyPr anchor="ctr"/>
          <a:lstStyle/>
          <a:p>
            <a:r>
              <a:rPr lang="it-IT" sz="2400" dirty="0">
                <a:solidFill>
                  <a:schemeClr val="bg1"/>
                </a:solidFill>
              </a:rPr>
              <a:t>L’idea del progetto NUMEN</a:t>
            </a:r>
            <a:endParaRPr lang="it-IT" sz="1400" dirty="0"/>
          </a:p>
        </p:txBody>
      </p:sp>
      <p:sp>
        <p:nvSpPr>
          <p:cNvPr id="5" name="Rettangolo 4">
            <a:extLst>
              <a:ext uri="{FF2B5EF4-FFF2-40B4-BE49-F238E27FC236}">
                <a16:creationId xmlns:a16="http://schemas.microsoft.com/office/drawing/2014/main" id="{2F0B0328-BC18-826B-35CD-FEA2CCE3F94B}"/>
              </a:ext>
            </a:extLst>
          </p:cNvPr>
          <p:cNvSpPr/>
          <p:nvPr/>
        </p:nvSpPr>
        <p:spPr>
          <a:xfrm>
            <a:off x="6540805" y="1468856"/>
            <a:ext cx="1028700" cy="787627"/>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 name="Oggetto 5">
            <a:extLst>
              <a:ext uri="{FF2B5EF4-FFF2-40B4-BE49-F238E27FC236}">
                <a16:creationId xmlns:a16="http://schemas.microsoft.com/office/drawing/2014/main" id="{72C37550-6451-8C24-F060-D659B5F14648}"/>
              </a:ext>
            </a:extLst>
          </p:cNvPr>
          <p:cNvGraphicFramePr>
            <a:graphicFrameLocks noChangeAspect="1"/>
          </p:cNvGraphicFramePr>
          <p:nvPr>
            <p:extLst>
              <p:ext uri="{D42A27DB-BD31-4B8C-83A1-F6EECF244321}">
                <p14:modId xmlns:p14="http://schemas.microsoft.com/office/powerpoint/2010/main" val="3979973990"/>
              </p:ext>
            </p:extLst>
          </p:nvPr>
        </p:nvGraphicFramePr>
        <p:xfrm>
          <a:off x="3082131" y="1510949"/>
          <a:ext cx="6027737" cy="663575"/>
        </p:xfrm>
        <a:graphic>
          <a:graphicData uri="http://schemas.openxmlformats.org/presentationml/2006/ole">
            <mc:AlternateContent xmlns:mc="http://schemas.openxmlformats.org/markup-compatibility/2006">
              <mc:Choice xmlns:v="urn:schemas-microsoft-com:vml" Requires="v">
                <p:oleObj name="Equazione" r:id="rId3" imgW="2882880" imgH="317160" progId="Equation.3">
                  <p:embed/>
                </p:oleObj>
              </mc:Choice>
              <mc:Fallback>
                <p:oleObj name="Equazione" r:id="rId3" imgW="2882880" imgH="317160" progId="Equation.3">
                  <p:embed/>
                  <p:pic>
                    <p:nvPicPr>
                      <p:cNvPr id="5" name="Oggetto 4"/>
                      <p:cNvPicPr>
                        <a:picLocks noChangeAspect="1" noChangeArrowheads="1"/>
                      </p:cNvPicPr>
                      <p:nvPr/>
                    </p:nvPicPr>
                    <p:blipFill>
                      <a:blip r:embed="rId4"/>
                      <a:srcRect/>
                      <a:stretch>
                        <a:fillRect/>
                      </a:stretch>
                    </p:blipFill>
                    <p:spPr bwMode="auto">
                      <a:xfrm>
                        <a:off x="3082131" y="1510949"/>
                        <a:ext cx="6027737"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asellaDiTesto 6">
            <a:extLst>
              <a:ext uri="{FF2B5EF4-FFF2-40B4-BE49-F238E27FC236}">
                <a16:creationId xmlns:a16="http://schemas.microsoft.com/office/drawing/2014/main" id="{623E28A5-2247-1E27-41C1-00424A0AD09B}"/>
              </a:ext>
            </a:extLst>
          </p:cNvPr>
          <p:cNvSpPr txBox="1"/>
          <p:nvPr/>
        </p:nvSpPr>
        <p:spPr>
          <a:xfrm>
            <a:off x="1572743" y="935905"/>
            <a:ext cx="3018775" cy="369332"/>
          </a:xfrm>
          <a:prstGeom prst="rect">
            <a:avLst/>
          </a:prstGeom>
          <a:noFill/>
        </p:spPr>
        <p:txBody>
          <a:bodyPr wrap="none" rtlCol="0">
            <a:spAutoFit/>
          </a:bodyPr>
          <a:lstStyle/>
          <a:p>
            <a:r>
              <a:rPr lang="it-IT" b="1" dirty="0"/>
              <a:t>Tempo di dimezzamento</a:t>
            </a:r>
          </a:p>
        </p:txBody>
      </p:sp>
      <p:sp>
        <p:nvSpPr>
          <p:cNvPr id="8" name="CasellaDiTesto 7">
            <a:extLst>
              <a:ext uri="{FF2B5EF4-FFF2-40B4-BE49-F238E27FC236}">
                <a16:creationId xmlns:a16="http://schemas.microsoft.com/office/drawing/2014/main" id="{2B9F1097-4A41-8383-FA10-FB108C2D5213}"/>
              </a:ext>
            </a:extLst>
          </p:cNvPr>
          <p:cNvSpPr txBox="1"/>
          <p:nvPr/>
        </p:nvSpPr>
        <p:spPr>
          <a:xfrm>
            <a:off x="8577680" y="658906"/>
            <a:ext cx="2523907" cy="646331"/>
          </a:xfrm>
          <a:prstGeom prst="rect">
            <a:avLst/>
          </a:prstGeom>
          <a:noFill/>
        </p:spPr>
        <p:txBody>
          <a:bodyPr wrap="square" rtlCol="0">
            <a:spAutoFit/>
          </a:bodyPr>
          <a:lstStyle/>
          <a:p>
            <a:r>
              <a:rPr lang="it-IT" dirty="0"/>
              <a:t>Contiene le masse efficaci dei neutrini</a:t>
            </a:r>
            <a:endParaRPr lang="it-IT" b="1" dirty="0"/>
          </a:p>
        </p:txBody>
      </p:sp>
      <p:sp>
        <p:nvSpPr>
          <p:cNvPr id="9" name="CasellaDiTesto 8">
            <a:extLst>
              <a:ext uri="{FF2B5EF4-FFF2-40B4-BE49-F238E27FC236}">
                <a16:creationId xmlns:a16="http://schemas.microsoft.com/office/drawing/2014/main" id="{AD91D3EB-01E2-7CA0-3B5C-8360667B7C3D}"/>
              </a:ext>
            </a:extLst>
          </p:cNvPr>
          <p:cNvSpPr txBox="1"/>
          <p:nvPr/>
        </p:nvSpPr>
        <p:spPr>
          <a:xfrm>
            <a:off x="4640099" y="854095"/>
            <a:ext cx="3280065" cy="369332"/>
          </a:xfrm>
          <a:prstGeom prst="rect">
            <a:avLst/>
          </a:prstGeom>
          <a:noFill/>
        </p:spPr>
        <p:txBody>
          <a:bodyPr wrap="none" rtlCol="0">
            <a:spAutoFit/>
          </a:bodyPr>
          <a:lstStyle/>
          <a:p>
            <a:r>
              <a:rPr lang="it-IT" dirty="0"/>
              <a:t>Spazio delle fasi degli elettroni</a:t>
            </a:r>
          </a:p>
        </p:txBody>
      </p:sp>
      <p:cxnSp>
        <p:nvCxnSpPr>
          <p:cNvPr id="10" name="Connettore 2 9">
            <a:extLst>
              <a:ext uri="{FF2B5EF4-FFF2-40B4-BE49-F238E27FC236}">
                <a16:creationId xmlns:a16="http://schemas.microsoft.com/office/drawing/2014/main" id="{55BBBF9D-4E0B-21B2-50B9-B19FA0328658}"/>
              </a:ext>
            </a:extLst>
          </p:cNvPr>
          <p:cNvCxnSpPr/>
          <p:nvPr/>
        </p:nvCxnSpPr>
        <p:spPr>
          <a:xfrm>
            <a:off x="3946328" y="1292620"/>
            <a:ext cx="144000" cy="324000"/>
          </a:xfrm>
          <a:prstGeom prst="straightConnector1">
            <a:avLst/>
          </a:prstGeom>
          <a:ln w="53975">
            <a:solidFill>
              <a:srgbClr val="A5002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48BA52B7-B530-85D3-E153-5E121DE8CE14}"/>
              </a:ext>
            </a:extLst>
          </p:cNvPr>
          <p:cNvCxnSpPr/>
          <p:nvPr/>
        </p:nvCxnSpPr>
        <p:spPr>
          <a:xfrm>
            <a:off x="6009798" y="1285503"/>
            <a:ext cx="108000" cy="360000"/>
          </a:xfrm>
          <a:prstGeom prst="straightConnector1">
            <a:avLst/>
          </a:prstGeom>
          <a:ln w="53975">
            <a:solidFill>
              <a:srgbClr val="A5002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783366D3-1E58-D5C5-0D14-D69322F1B38C}"/>
              </a:ext>
            </a:extLst>
          </p:cNvPr>
          <p:cNvCxnSpPr/>
          <p:nvPr/>
        </p:nvCxnSpPr>
        <p:spPr>
          <a:xfrm flipH="1">
            <a:off x="8360356" y="1253191"/>
            <a:ext cx="180000" cy="396327"/>
          </a:xfrm>
          <a:prstGeom prst="straightConnector1">
            <a:avLst/>
          </a:prstGeom>
          <a:ln w="53975">
            <a:solidFill>
              <a:srgbClr val="A5002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D604DE94-C23D-328A-CF3B-CC72E8A1A4A6}"/>
              </a:ext>
            </a:extLst>
          </p:cNvPr>
          <p:cNvCxnSpPr>
            <a:cxnSpLocks/>
          </p:cNvCxnSpPr>
          <p:nvPr/>
        </p:nvCxnSpPr>
        <p:spPr>
          <a:xfrm flipV="1">
            <a:off x="5879217" y="2302941"/>
            <a:ext cx="943880" cy="651833"/>
          </a:xfrm>
          <a:prstGeom prst="straightConnector1">
            <a:avLst/>
          </a:prstGeom>
          <a:ln w="53975">
            <a:solidFill>
              <a:srgbClr val="A50021"/>
            </a:solidFill>
            <a:tailEnd type="triangle"/>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id="{4ADD6F45-95D9-382E-BACB-A4508AAB7172}"/>
              </a:ext>
            </a:extLst>
          </p:cNvPr>
          <p:cNvSpPr/>
          <p:nvPr/>
        </p:nvSpPr>
        <p:spPr>
          <a:xfrm>
            <a:off x="1429881" y="2823572"/>
            <a:ext cx="4782265" cy="2246769"/>
          </a:xfrm>
          <a:prstGeom prst="rect">
            <a:avLst/>
          </a:prstGeom>
        </p:spPr>
        <p:txBody>
          <a:bodyPr wrap="square">
            <a:spAutoFit/>
          </a:bodyPr>
          <a:lstStyle/>
          <a:p>
            <a:pPr algn="ctr"/>
            <a:r>
              <a:rPr lang="it-IT" sz="2000" b="1" dirty="0">
                <a:solidFill>
                  <a:srgbClr val="A50021"/>
                </a:solidFill>
              </a:rPr>
              <a:t>Elemento di matrice nucleare (NME)</a:t>
            </a:r>
          </a:p>
          <a:p>
            <a:pPr algn="ctr"/>
            <a:r>
              <a:rPr lang="it-IT" sz="2000" dirty="0"/>
              <a:t>Esprime la probabilità di transizione di un processo nucleare</a:t>
            </a:r>
          </a:p>
          <a:p>
            <a:pPr algn="ctr"/>
            <a:endParaRPr lang="it-IT" sz="2000" dirty="0"/>
          </a:p>
          <a:p>
            <a:pPr algn="ctr"/>
            <a:r>
              <a:rPr lang="it-IT" sz="2000" dirty="0"/>
              <a:t>Viene calcolato con diversi modelli teorici e presenta </a:t>
            </a:r>
            <a:r>
              <a:rPr lang="it-IT" sz="2000" b="1" dirty="0">
                <a:solidFill>
                  <a:srgbClr val="A50021"/>
                </a:solidFill>
              </a:rPr>
              <a:t>grandi incertezze</a:t>
            </a:r>
          </a:p>
        </p:txBody>
      </p:sp>
      <p:sp>
        <p:nvSpPr>
          <p:cNvPr id="17" name="CasellaDiTesto 16">
            <a:extLst>
              <a:ext uri="{FF2B5EF4-FFF2-40B4-BE49-F238E27FC236}">
                <a16:creationId xmlns:a16="http://schemas.microsoft.com/office/drawing/2014/main" id="{2AA9344F-19F3-41DD-9106-94F36D844C32}"/>
              </a:ext>
            </a:extLst>
          </p:cNvPr>
          <p:cNvSpPr txBox="1"/>
          <p:nvPr/>
        </p:nvSpPr>
        <p:spPr>
          <a:xfrm>
            <a:off x="7580711" y="2713247"/>
            <a:ext cx="4181115" cy="369332"/>
          </a:xfrm>
          <a:prstGeom prst="rect">
            <a:avLst/>
          </a:prstGeom>
          <a:noFill/>
        </p:spPr>
        <p:txBody>
          <a:bodyPr wrap="square" rtlCol="0">
            <a:spAutoFit/>
          </a:bodyPr>
          <a:lstStyle/>
          <a:p>
            <a:pPr algn="ctr"/>
            <a:r>
              <a:rPr lang="it-IT" b="1" dirty="0"/>
              <a:t>Valori attuali dei NME</a:t>
            </a:r>
            <a:endParaRPr lang="en-GB" b="1" dirty="0"/>
          </a:p>
        </p:txBody>
      </p:sp>
      <p:sp>
        <p:nvSpPr>
          <p:cNvPr id="19" name="Rettangolo 18">
            <a:extLst>
              <a:ext uri="{FF2B5EF4-FFF2-40B4-BE49-F238E27FC236}">
                <a16:creationId xmlns:a16="http://schemas.microsoft.com/office/drawing/2014/main" id="{74DB4768-BC81-3342-4880-102553BA569E}"/>
              </a:ext>
            </a:extLst>
          </p:cNvPr>
          <p:cNvSpPr>
            <a:spLocks noChangeArrowheads="1"/>
          </p:cNvSpPr>
          <p:nvPr/>
        </p:nvSpPr>
        <p:spPr bwMode="auto">
          <a:xfrm>
            <a:off x="8107252" y="5952213"/>
            <a:ext cx="3515854" cy="446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6750" tIns="38376" rIns="76750" bIns="38376">
            <a:spAutoFit/>
          </a:bodyPr>
          <a:lstStyle/>
          <a:p>
            <a:r>
              <a:rPr lang="en-US" sz="1200" b="0" i="0" u="none" strike="noStrike" baseline="0" dirty="0">
                <a:latin typeface="Calibri" panose="020F0502020204030204" pitchFamily="34" charset="0"/>
              </a:rPr>
              <a:t>M. Agostini et al., Rev. Mod. Phys. 95, 025002 (2023) </a:t>
            </a:r>
          </a:p>
          <a:p>
            <a:r>
              <a:rPr lang="en-US" sz="1200" b="0" i="0" u="none" strike="noStrike" baseline="0" dirty="0">
                <a:latin typeface="Calibri" panose="020F0502020204030204" pitchFamily="34" charset="0"/>
              </a:rPr>
              <a:t>H. </a:t>
            </a:r>
            <a:r>
              <a:rPr lang="en-US" sz="1200" b="0" i="0" u="none" strike="noStrike" baseline="0" dirty="0" err="1">
                <a:latin typeface="Calibri" panose="020F0502020204030204" pitchFamily="34" charset="0"/>
              </a:rPr>
              <a:t>Ejiri</a:t>
            </a:r>
            <a:r>
              <a:rPr lang="en-US" sz="1200" dirty="0">
                <a:latin typeface="Calibri" panose="020F0502020204030204" pitchFamily="34" charset="0"/>
              </a:rPr>
              <a:t> </a:t>
            </a:r>
            <a:r>
              <a:rPr lang="en-US" sz="1200" b="0" i="0" u="none" strike="noStrike" baseline="0" dirty="0">
                <a:latin typeface="Calibri" panose="020F0502020204030204" pitchFamily="34" charset="0"/>
              </a:rPr>
              <a:t>et al., Phys. Rep. 797 (2019) 1–102</a:t>
            </a:r>
            <a:endParaRPr lang="fr-FR" sz="900" dirty="0">
              <a:solidFill>
                <a:prstClr val="black"/>
              </a:solidFill>
              <a:ea typeface="MS PGothic" panose="020B0600070205080204" pitchFamily="34" charset="-128"/>
              <a:cs typeface="Arial" pitchFamily="34" charset="0"/>
            </a:endParaRPr>
          </a:p>
        </p:txBody>
      </p:sp>
      <p:sp>
        <p:nvSpPr>
          <p:cNvPr id="20" name="CasellaDiTesto 19">
            <a:extLst>
              <a:ext uri="{FF2B5EF4-FFF2-40B4-BE49-F238E27FC236}">
                <a16:creationId xmlns:a16="http://schemas.microsoft.com/office/drawing/2014/main" id="{7A2E7CCD-07D5-9B4F-496E-83E7CA57D120}"/>
              </a:ext>
            </a:extLst>
          </p:cNvPr>
          <p:cNvSpPr txBox="1"/>
          <p:nvPr/>
        </p:nvSpPr>
        <p:spPr>
          <a:xfrm>
            <a:off x="407934" y="5256228"/>
            <a:ext cx="6826158" cy="1123712"/>
          </a:xfrm>
          <a:prstGeom prst="roundRect">
            <a:avLst/>
          </a:prstGeom>
          <a:noFill/>
          <a:ln w="38100">
            <a:solidFill>
              <a:srgbClr val="A50021"/>
            </a:solidFill>
          </a:ln>
        </p:spPr>
        <p:txBody>
          <a:bodyPr wrap="square" rtlCol="0">
            <a:spAutoFit/>
          </a:bodyPr>
          <a:lstStyle/>
          <a:p>
            <a:pPr marL="342900" indent="-342900">
              <a:buFont typeface="Wingdings" panose="05000000000000000000" pitchFamily="2" charset="2"/>
              <a:buChar char="Ø"/>
              <a:defRPr/>
            </a:pPr>
            <a:r>
              <a:rPr lang="it-IT" sz="2000" dirty="0">
                <a:solidFill>
                  <a:prstClr val="black"/>
                </a:solidFill>
                <a:ea typeface="MS PGothic" panose="020B0600070205080204" pitchFamily="34" charset="-128"/>
              </a:rPr>
              <a:t> Nuove misure sperimentali: </a:t>
            </a:r>
          </a:p>
          <a:p>
            <a:pPr algn="ctr">
              <a:defRPr/>
            </a:pPr>
            <a:r>
              <a:rPr lang="it-IT" sz="2000" b="1" dirty="0">
                <a:solidFill>
                  <a:srgbClr val="A50021"/>
                </a:solidFill>
                <a:ea typeface="MS PGothic" panose="020B0600070205080204" pitchFamily="34" charset="-128"/>
              </a:rPr>
              <a:t>Reazioni di Doppio Scambio di Carica tra ioni pesanti (DCE)</a:t>
            </a:r>
          </a:p>
        </p:txBody>
      </p:sp>
    </p:spTree>
    <p:extLst>
      <p:ext uri="{BB962C8B-B14F-4D97-AF65-F5344CB8AC3E}">
        <p14:creationId xmlns:p14="http://schemas.microsoft.com/office/powerpoint/2010/main" val="215458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DC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251" y="3580157"/>
            <a:ext cx="4040002" cy="3029999"/>
          </a:xfrm>
          <a:prstGeom prst="rect">
            <a:avLst/>
          </a:prstGeom>
        </p:spPr>
      </p:pic>
      <p:grpSp>
        <p:nvGrpSpPr>
          <p:cNvPr id="2" name="Group 17"/>
          <p:cNvGrpSpPr>
            <a:grpSpLocks/>
          </p:cNvGrpSpPr>
          <p:nvPr/>
        </p:nvGrpSpPr>
        <p:grpSpPr bwMode="auto">
          <a:xfrm>
            <a:off x="473213" y="953183"/>
            <a:ext cx="3875040" cy="430605"/>
            <a:chOff x="181" y="954"/>
            <a:chExt cx="2691" cy="299"/>
          </a:xfrm>
        </p:grpSpPr>
        <p:sp>
          <p:nvSpPr>
            <p:cNvPr id="12305" name="Text Box 15"/>
            <p:cNvSpPr txBox="1">
              <a:spLocks noChangeArrowheads="1"/>
            </p:cNvSpPr>
            <p:nvPr/>
          </p:nvSpPr>
          <p:spPr bwMode="auto">
            <a:xfrm>
              <a:off x="181" y="954"/>
              <a:ext cx="2691" cy="299"/>
            </a:xfrm>
            <a:prstGeom prst="rect">
              <a:avLst/>
            </a:prstGeom>
            <a:noFill/>
            <a:ln w="9525">
              <a:noFill/>
              <a:miter lim="800000"/>
              <a:headEnd/>
              <a:tailEnd/>
            </a:ln>
          </p:spPr>
          <p:txBody>
            <a:bodyPr wrap="none">
              <a:spAutoFit/>
            </a:bodyPr>
            <a:lstStyle/>
            <a:p>
              <a:pPr defTabSz="414726"/>
              <a:r>
                <a:rPr lang="it-IT" sz="2200" b="1" baseline="30000" dirty="0"/>
                <a:t>20</a:t>
              </a:r>
              <a:r>
                <a:rPr lang="it-IT" sz="2200" b="1" dirty="0"/>
                <a:t>Ne + </a:t>
              </a:r>
              <a:r>
                <a:rPr lang="it-IT" sz="2200" b="1" baseline="30000" dirty="0"/>
                <a:t>76</a:t>
              </a:r>
              <a:r>
                <a:rPr lang="it-IT" sz="2200" b="1" dirty="0"/>
                <a:t>Ge			</a:t>
              </a:r>
              <a:r>
                <a:rPr lang="it-IT" sz="2200" b="1" baseline="30000" dirty="0"/>
                <a:t>20</a:t>
              </a:r>
              <a:r>
                <a:rPr lang="it-IT" sz="2200" b="1" dirty="0"/>
                <a:t>O + </a:t>
              </a:r>
              <a:r>
                <a:rPr lang="it-IT" sz="2200" b="1" baseline="30000" dirty="0"/>
                <a:t>76</a:t>
              </a:r>
              <a:r>
                <a:rPr lang="it-IT" sz="2200" b="1" dirty="0"/>
                <a:t>Se </a:t>
              </a:r>
            </a:p>
          </p:txBody>
        </p:sp>
        <p:sp>
          <p:nvSpPr>
            <p:cNvPr id="12306" name="Line 16"/>
            <p:cNvSpPr>
              <a:spLocks noChangeShapeType="1"/>
            </p:cNvSpPr>
            <p:nvPr/>
          </p:nvSpPr>
          <p:spPr bwMode="auto">
            <a:xfrm>
              <a:off x="1527" y="1103"/>
              <a:ext cx="317" cy="0"/>
            </a:xfrm>
            <a:prstGeom prst="line">
              <a:avLst/>
            </a:prstGeom>
            <a:noFill/>
            <a:ln w="9525">
              <a:solidFill>
                <a:schemeClr val="tx1"/>
              </a:solidFill>
              <a:round/>
              <a:headEnd/>
              <a:tailEnd type="triangle" w="med" len="med"/>
            </a:ln>
          </p:spPr>
          <p:txBody>
            <a:bodyPr/>
            <a:lstStyle/>
            <a:p>
              <a:endParaRPr lang="it-IT"/>
            </a:p>
          </p:txBody>
        </p:sp>
      </p:grpSp>
      <p:grpSp>
        <p:nvGrpSpPr>
          <p:cNvPr id="3" name="Gruppo 2"/>
          <p:cNvGrpSpPr/>
          <p:nvPr/>
        </p:nvGrpSpPr>
        <p:grpSpPr>
          <a:xfrm>
            <a:off x="747557" y="1089520"/>
            <a:ext cx="5741548" cy="2693250"/>
            <a:chOff x="163441" y="2313091"/>
            <a:chExt cx="5741548" cy="2693250"/>
          </a:xfrm>
        </p:grpSpPr>
        <p:pic>
          <p:nvPicPr>
            <p:cNvPr id="12290" name="Picture 2"/>
            <p:cNvPicPr>
              <a:picLocks noChangeAspect="1" noChangeArrowheads="1"/>
            </p:cNvPicPr>
            <p:nvPr/>
          </p:nvPicPr>
          <p:blipFill rotWithShape="1">
            <a:blip r:embed="rId4" cstate="print"/>
            <a:srcRect l="3630" t="4211" r="3197" b="23879"/>
            <a:stretch/>
          </p:blipFill>
          <p:spPr bwMode="auto">
            <a:xfrm>
              <a:off x="391680" y="2775173"/>
              <a:ext cx="5029920" cy="2231168"/>
            </a:xfrm>
            <a:prstGeom prst="rect">
              <a:avLst/>
            </a:prstGeom>
            <a:noFill/>
            <a:ln w="9525">
              <a:noFill/>
              <a:miter lim="800000"/>
              <a:headEnd/>
              <a:tailEnd/>
            </a:ln>
          </p:spPr>
        </p:pic>
        <p:sp>
          <p:nvSpPr>
            <p:cNvPr id="10244" name="CasellaDiTesto 5"/>
            <p:cNvSpPr txBox="1">
              <a:spLocks noChangeArrowheads="1"/>
            </p:cNvSpPr>
            <p:nvPr/>
          </p:nvSpPr>
          <p:spPr bwMode="auto">
            <a:xfrm>
              <a:off x="163441" y="3462842"/>
              <a:ext cx="1306080" cy="360755"/>
            </a:xfrm>
            <a:prstGeom prst="rect">
              <a:avLst/>
            </a:prstGeom>
            <a:solidFill>
              <a:schemeClr val="bg1"/>
            </a:solidFill>
            <a:ln w="9525">
              <a:noFill/>
              <a:miter lim="800000"/>
              <a:headEnd/>
              <a:tailEnd/>
            </a:ln>
          </p:spPr>
          <p:txBody>
            <a:bodyPr lIns="82945" tIns="41473" rIns="82945" bIns="41473">
              <a:spAutoFit/>
            </a:bodyPr>
            <a:lstStyle/>
            <a:p>
              <a:pPr>
                <a:defRPr/>
              </a:pPr>
              <a:r>
                <a:rPr lang="it-IT" b="1" dirty="0">
                  <a:solidFill>
                    <a:schemeClr val="accent2">
                      <a:lumMod val="75000"/>
                    </a:schemeClr>
                  </a:solidFill>
                  <a:latin typeface="Arial" charset="0"/>
                  <a:ea typeface="msmincho" charset="0"/>
                  <a:cs typeface="msmincho" charset="0"/>
                </a:rPr>
                <a:t>proiettile</a:t>
              </a:r>
            </a:p>
          </p:txBody>
        </p:sp>
        <p:sp>
          <p:nvSpPr>
            <p:cNvPr id="10245" name="CasellaDiTesto 6"/>
            <p:cNvSpPr txBox="1">
              <a:spLocks noChangeArrowheads="1"/>
            </p:cNvSpPr>
            <p:nvPr/>
          </p:nvSpPr>
          <p:spPr bwMode="auto">
            <a:xfrm>
              <a:off x="2351520" y="4343496"/>
              <a:ext cx="1356384" cy="360755"/>
            </a:xfrm>
            <a:prstGeom prst="rect">
              <a:avLst/>
            </a:prstGeom>
            <a:solidFill>
              <a:schemeClr val="bg1"/>
            </a:solidFill>
            <a:ln w="9525">
              <a:noFill/>
              <a:miter lim="800000"/>
              <a:headEnd/>
              <a:tailEnd/>
            </a:ln>
          </p:spPr>
          <p:txBody>
            <a:bodyPr wrap="square" lIns="82945" tIns="41473" rIns="82945" bIns="41473">
              <a:spAutoFit/>
            </a:bodyPr>
            <a:lstStyle/>
            <a:p>
              <a:pPr>
                <a:defRPr/>
              </a:pPr>
              <a:r>
                <a:rPr lang="it-IT" b="1" dirty="0">
                  <a:solidFill>
                    <a:schemeClr val="accent6">
                      <a:lumMod val="75000"/>
                    </a:schemeClr>
                  </a:solidFill>
                  <a:latin typeface="Arial" charset="0"/>
                  <a:ea typeface="msmincho" charset="0"/>
                  <a:cs typeface="msmincho" charset="0"/>
                </a:rPr>
                <a:t>bersaglio</a:t>
              </a:r>
            </a:p>
          </p:txBody>
        </p:sp>
        <p:sp>
          <p:nvSpPr>
            <p:cNvPr id="12294" name="CasellaDiTesto 7"/>
            <p:cNvSpPr txBox="1">
              <a:spLocks noChangeArrowheads="1"/>
            </p:cNvSpPr>
            <p:nvPr/>
          </p:nvSpPr>
          <p:spPr bwMode="auto">
            <a:xfrm>
              <a:off x="4095812" y="3497356"/>
              <a:ext cx="1554027" cy="637754"/>
            </a:xfrm>
            <a:prstGeom prst="rect">
              <a:avLst/>
            </a:prstGeom>
            <a:solidFill>
              <a:schemeClr val="bg1"/>
            </a:solidFill>
            <a:ln w="9525">
              <a:noFill/>
              <a:miter lim="800000"/>
              <a:headEnd/>
              <a:tailEnd/>
            </a:ln>
          </p:spPr>
          <p:txBody>
            <a:bodyPr wrap="square" lIns="82945" tIns="41473" rIns="82945" bIns="41473">
              <a:spAutoFit/>
            </a:bodyPr>
            <a:lstStyle/>
            <a:p>
              <a:r>
                <a:rPr lang="it-IT" dirty="0">
                  <a:solidFill>
                    <a:schemeClr val="accent1">
                      <a:lumMod val="75000"/>
                    </a:schemeClr>
                  </a:solidFill>
                </a:rPr>
                <a:t>Prodotti di reazione</a:t>
              </a:r>
            </a:p>
          </p:txBody>
        </p:sp>
        <p:sp>
          <p:nvSpPr>
            <p:cNvPr id="10" name="Arco a tutto sesto 9"/>
            <p:cNvSpPr/>
            <p:nvPr/>
          </p:nvSpPr>
          <p:spPr>
            <a:xfrm rot="3138753">
              <a:off x="4463224" y="2623309"/>
              <a:ext cx="1074353" cy="138960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it-IT">
                <a:solidFill>
                  <a:schemeClr val="tx1"/>
                </a:solidFill>
              </a:endParaRPr>
            </a:p>
          </p:txBody>
        </p:sp>
        <p:sp>
          <p:nvSpPr>
            <p:cNvPr id="9" name="CasellaDiTesto 7"/>
            <p:cNvSpPr txBox="1">
              <a:spLocks noChangeArrowheads="1"/>
            </p:cNvSpPr>
            <p:nvPr/>
          </p:nvSpPr>
          <p:spPr bwMode="auto">
            <a:xfrm>
              <a:off x="4593220" y="2313091"/>
              <a:ext cx="1311769" cy="360755"/>
            </a:xfrm>
            <a:prstGeom prst="rect">
              <a:avLst/>
            </a:prstGeom>
            <a:noFill/>
            <a:ln w="9525">
              <a:noFill/>
              <a:miter lim="800000"/>
              <a:headEnd/>
              <a:tailEnd/>
            </a:ln>
          </p:spPr>
          <p:txBody>
            <a:bodyPr wrap="square" lIns="82945" tIns="41473" rIns="82945" bIns="41473">
              <a:spAutoFit/>
            </a:bodyPr>
            <a:lstStyle/>
            <a:p>
              <a:pPr>
                <a:defRPr/>
              </a:pPr>
              <a:r>
                <a:rPr lang="it-IT" b="1" dirty="0">
                  <a:solidFill>
                    <a:schemeClr val="accent1">
                      <a:lumMod val="75000"/>
                    </a:schemeClr>
                  </a:solidFill>
                  <a:latin typeface="Arial" charset="0"/>
                  <a:ea typeface="msmincho" charset="0"/>
                  <a:cs typeface="msmincho" charset="0"/>
                </a:rPr>
                <a:t>rivelatore</a:t>
              </a:r>
            </a:p>
          </p:txBody>
        </p:sp>
        <p:sp>
          <p:nvSpPr>
            <p:cNvPr id="12303" name="Text Box 18"/>
            <p:cNvSpPr txBox="1">
              <a:spLocks noChangeArrowheads="1"/>
            </p:cNvSpPr>
            <p:nvPr/>
          </p:nvSpPr>
          <p:spPr bwMode="auto">
            <a:xfrm>
              <a:off x="391680" y="4212443"/>
              <a:ext cx="592306" cy="360755"/>
            </a:xfrm>
            <a:prstGeom prst="rect">
              <a:avLst/>
            </a:prstGeom>
            <a:noFill/>
            <a:ln w="9525">
              <a:noFill/>
              <a:miter lim="800000"/>
              <a:headEnd/>
              <a:tailEnd/>
            </a:ln>
          </p:spPr>
          <p:txBody>
            <a:bodyPr wrap="none" lIns="82945" tIns="41473" rIns="82945" bIns="41473">
              <a:spAutoFit/>
            </a:bodyPr>
            <a:lstStyle/>
            <a:p>
              <a:pPr defTabSz="414726"/>
              <a:r>
                <a:rPr lang="it-IT" b="1" baseline="30000" dirty="0">
                  <a:solidFill>
                    <a:schemeClr val="accent2">
                      <a:lumMod val="75000"/>
                    </a:schemeClr>
                  </a:solidFill>
                </a:rPr>
                <a:t>20</a:t>
              </a:r>
              <a:r>
                <a:rPr lang="it-IT" b="1" dirty="0">
                  <a:solidFill>
                    <a:schemeClr val="accent2">
                      <a:lumMod val="75000"/>
                    </a:schemeClr>
                  </a:solidFill>
                </a:rPr>
                <a:t>Ne</a:t>
              </a:r>
            </a:p>
          </p:txBody>
        </p:sp>
        <p:sp>
          <p:nvSpPr>
            <p:cNvPr id="12304" name="Text Box 20"/>
            <p:cNvSpPr txBox="1">
              <a:spLocks noChangeArrowheads="1"/>
            </p:cNvSpPr>
            <p:nvPr/>
          </p:nvSpPr>
          <p:spPr bwMode="auto">
            <a:xfrm>
              <a:off x="2547361" y="3309468"/>
              <a:ext cx="587497" cy="360755"/>
            </a:xfrm>
            <a:prstGeom prst="rect">
              <a:avLst/>
            </a:prstGeom>
            <a:noFill/>
            <a:ln w="9525">
              <a:noFill/>
              <a:miter lim="800000"/>
              <a:headEnd/>
              <a:tailEnd/>
            </a:ln>
          </p:spPr>
          <p:txBody>
            <a:bodyPr wrap="none" lIns="82945" tIns="41473" rIns="82945" bIns="41473">
              <a:spAutoFit/>
            </a:bodyPr>
            <a:lstStyle/>
            <a:p>
              <a:pPr defTabSz="414726"/>
              <a:r>
                <a:rPr lang="it-IT" b="1" baseline="30000" dirty="0">
                  <a:solidFill>
                    <a:srgbClr val="669900"/>
                  </a:solidFill>
                </a:rPr>
                <a:t>76</a:t>
              </a:r>
              <a:r>
                <a:rPr lang="it-IT" b="1" dirty="0">
                  <a:solidFill>
                    <a:srgbClr val="669900"/>
                  </a:solidFill>
                </a:rPr>
                <a:t>Ge</a:t>
              </a:r>
            </a:p>
          </p:txBody>
        </p:sp>
      </p:grpSp>
      <p:pic>
        <p:nvPicPr>
          <p:cNvPr id="4" name="Immagine 3">
            <a:extLst>
              <a:ext uri="{FF2B5EF4-FFF2-40B4-BE49-F238E27FC236}">
                <a16:creationId xmlns:a16="http://schemas.microsoft.com/office/drawing/2014/main" id="{0690F918-E782-4A94-9911-5B53F7AFCCDE}"/>
              </a:ext>
            </a:extLst>
          </p:cNvPr>
          <p:cNvPicPr>
            <a:picLocks noChangeAspect="1"/>
          </p:cNvPicPr>
          <p:nvPr/>
        </p:nvPicPr>
        <p:blipFill>
          <a:blip r:embed="rId5"/>
          <a:stretch>
            <a:fillRect/>
          </a:stretch>
        </p:blipFill>
        <p:spPr>
          <a:xfrm>
            <a:off x="11031032" y="21316"/>
            <a:ext cx="1100015" cy="1024928"/>
          </a:xfrm>
          <a:prstGeom prst="rect">
            <a:avLst/>
          </a:prstGeom>
        </p:spPr>
      </p:pic>
      <p:sp>
        <p:nvSpPr>
          <p:cNvPr id="5" name="Rectangle 1">
            <a:extLst>
              <a:ext uri="{FF2B5EF4-FFF2-40B4-BE49-F238E27FC236}">
                <a16:creationId xmlns:a16="http://schemas.microsoft.com/office/drawing/2014/main" id="{94B6A018-0F22-F5F4-4227-1422C99FD5F9}"/>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a:solidFill>
                  <a:schemeClr val="bg1"/>
                </a:solidFill>
                <a:latin typeface="+mn-lt"/>
              </a:rPr>
              <a:t>Le </a:t>
            </a:r>
            <a:r>
              <a:rPr lang="en-US" sz="2400" dirty="0" err="1">
                <a:solidFill>
                  <a:schemeClr val="bg1"/>
                </a:solidFill>
                <a:latin typeface="+mn-lt"/>
              </a:rPr>
              <a:t>reazioni</a:t>
            </a:r>
            <a:r>
              <a:rPr lang="en-US" sz="2400" dirty="0">
                <a:solidFill>
                  <a:schemeClr val="bg1"/>
                </a:solidFill>
                <a:latin typeface="+mn-lt"/>
              </a:rPr>
              <a:t> di doppio </a:t>
            </a:r>
            <a:r>
              <a:rPr lang="en-US" sz="2400" dirty="0" err="1">
                <a:solidFill>
                  <a:schemeClr val="bg1"/>
                </a:solidFill>
                <a:latin typeface="+mn-lt"/>
              </a:rPr>
              <a:t>scambio</a:t>
            </a:r>
            <a:r>
              <a:rPr lang="en-US" sz="2400" dirty="0">
                <a:solidFill>
                  <a:schemeClr val="bg1"/>
                </a:solidFill>
                <a:latin typeface="+mn-lt"/>
              </a:rPr>
              <a:t> di </a:t>
            </a:r>
            <a:r>
              <a:rPr lang="en-US" sz="2400" dirty="0" err="1">
                <a:solidFill>
                  <a:schemeClr val="bg1"/>
                </a:solidFill>
                <a:latin typeface="+mn-lt"/>
              </a:rPr>
              <a:t>carica</a:t>
            </a:r>
            <a:endParaRPr lang="en-US" sz="2400" dirty="0">
              <a:solidFill>
                <a:schemeClr val="bg1"/>
              </a:solidFill>
              <a:latin typeface="+mn-lt"/>
            </a:endParaRPr>
          </a:p>
        </p:txBody>
      </p:sp>
      <p:sp>
        <p:nvSpPr>
          <p:cNvPr id="6" name="Freccia circolare 5">
            <a:extLst>
              <a:ext uri="{FF2B5EF4-FFF2-40B4-BE49-F238E27FC236}">
                <a16:creationId xmlns:a16="http://schemas.microsoft.com/office/drawing/2014/main" id="{FFF3D914-0A4C-F7B1-4887-92E651211718}"/>
              </a:ext>
            </a:extLst>
          </p:cNvPr>
          <p:cNvSpPr/>
          <p:nvPr/>
        </p:nvSpPr>
        <p:spPr>
          <a:xfrm rot="8518230">
            <a:off x="10629417" y="5290844"/>
            <a:ext cx="1071792" cy="1116000"/>
          </a:xfrm>
          <a:prstGeom prst="circularArrow">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7" name="CasellaDiTesto 6">
            <a:extLst>
              <a:ext uri="{FF2B5EF4-FFF2-40B4-BE49-F238E27FC236}">
                <a16:creationId xmlns:a16="http://schemas.microsoft.com/office/drawing/2014/main" id="{F2B75D4C-6604-A67E-ED48-CA970AA0C6BE}"/>
              </a:ext>
            </a:extLst>
          </p:cNvPr>
          <p:cNvSpPr txBox="1"/>
          <p:nvPr/>
        </p:nvSpPr>
        <p:spPr>
          <a:xfrm rot="6246541">
            <a:off x="10174541" y="4760314"/>
            <a:ext cx="1823912" cy="1387639"/>
          </a:xfrm>
          <a:prstGeom prst="rect">
            <a:avLst/>
          </a:prstGeom>
          <a:noFill/>
        </p:spPr>
        <p:txBody>
          <a:bodyPr wrap="square" rtlCol="0">
            <a:prstTxWarp prst="textArchDown">
              <a:avLst>
                <a:gd name="adj" fmla="val 11941670"/>
              </a:avLst>
            </a:prstTxWarp>
            <a:spAutoFit/>
          </a:bodyPr>
          <a:lstStyle/>
          <a:p>
            <a:pPr>
              <a:defRPr/>
            </a:pPr>
            <a:r>
              <a:rPr lang="it-IT" sz="1200" b="1" kern="0" dirty="0">
                <a:solidFill>
                  <a:prstClr val="black"/>
                </a:solidFill>
                <a:latin typeface="Times New Roman" pitchFamily="18" charset="0"/>
                <a:cs typeface="Times New Roman" pitchFamily="18" charset="0"/>
              </a:rPr>
              <a:t>(</a:t>
            </a:r>
            <a:r>
              <a:rPr lang="it-IT" sz="1200" b="1" kern="0" baseline="30000" dirty="0">
                <a:solidFill>
                  <a:prstClr val="black"/>
                </a:solidFill>
                <a:latin typeface="Times New Roman" pitchFamily="18" charset="0"/>
                <a:cs typeface="Times New Roman" pitchFamily="18" charset="0"/>
              </a:rPr>
              <a:t>20</a:t>
            </a:r>
            <a:r>
              <a:rPr lang="it-IT" sz="1200" b="1" kern="0" dirty="0">
                <a:solidFill>
                  <a:prstClr val="black"/>
                </a:solidFill>
                <a:latin typeface="Times New Roman" pitchFamily="18" charset="0"/>
                <a:cs typeface="Times New Roman" pitchFamily="18" charset="0"/>
              </a:rPr>
              <a:t>Ne,</a:t>
            </a:r>
            <a:r>
              <a:rPr lang="it-IT" sz="1200" b="1" kern="0" baseline="30000" dirty="0">
                <a:solidFill>
                  <a:prstClr val="black"/>
                </a:solidFill>
                <a:latin typeface="Times New Roman" pitchFamily="18" charset="0"/>
                <a:cs typeface="Times New Roman" pitchFamily="18" charset="0"/>
              </a:rPr>
              <a:t>20</a:t>
            </a:r>
            <a:r>
              <a:rPr lang="it-IT" sz="1200" b="1" kern="0" dirty="0">
                <a:solidFill>
                  <a:prstClr val="black"/>
                </a:solidFill>
                <a:latin typeface="Times New Roman" pitchFamily="18" charset="0"/>
                <a:cs typeface="Times New Roman" pitchFamily="18" charset="0"/>
              </a:rPr>
              <a:t>Ne)</a:t>
            </a:r>
          </a:p>
        </p:txBody>
      </p:sp>
      <p:graphicFrame>
        <p:nvGraphicFramePr>
          <p:cNvPr id="8" name="Tabella 7">
            <a:extLst>
              <a:ext uri="{FF2B5EF4-FFF2-40B4-BE49-F238E27FC236}">
                <a16:creationId xmlns:a16="http://schemas.microsoft.com/office/drawing/2014/main" id="{77BE6BED-B8D6-3FAE-C984-1A4459AF0A37}"/>
              </a:ext>
            </a:extLst>
          </p:cNvPr>
          <p:cNvGraphicFramePr>
            <a:graphicFrameLocks noGrp="1"/>
          </p:cNvGraphicFramePr>
          <p:nvPr>
            <p:extLst>
              <p:ext uri="{D42A27DB-BD31-4B8C-83A1-F6EECF244321}">
                <p14:modId xmlns:p14="http://schemas.microsoft.com/office/powerpoint/2010/main" val="4104279841"/>
              </p:ext>
            </p:extLst>
          </p:nvPr>
        </p:nvGraphicFramePr>
        <p:xfrm>
          <a:off x="8591811" y="3244341"/>
          <a:ext cx="2700000" cy="2700000"/>
        </p:xfrm>
        <a:graphic>
          <a:graphicData uri="http://schemas.openxmlformats.org/drawingml/2006/table">
            <a:tbl>
              <a:tblPr firstRow="1" bandRow="1"/>
              <a:tblGrid>
                <a:gridCol w="900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900000">
                  <a:extLst>
                    <a:ext uri="{9D8B030D-6E8A-4147-A177-3AD203B41FA5}">
                      <a16:colId xmlns:a16="http://schemas.microsoft.com/office/drawing/2014/main" val="20002"/>
                    </a:ext>
                  </a:extLst>
                </a:gridCol>
              </a:tblGrid>
              <a:tr h="90000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2000" baseline="30000" dirty="0">
                          <a:solidFill>
                            <a:sysClr val="windowText" lastClr="000000"/>
                          </a:solidFill>
                          <a:latin typeface="Times New Roman" panose="02020603050405020304" pitchFamily="18" charset="0"/>
                          <a:cs typeface="Times New Roman" panose="02020603050405020304" pitchFamily="18" charset="0"/>
                        </a:rPr>
                        <a:t>76</a:t>
                      </a:r>
                      <a:r>
                        <a:rPr lang="it-IT" sz="2000" baseline="0" dirty="0">
                          <a:solidFill>
                            <a:sysClr val="windowText" lastClr="000000"/>
                          </a:solidFill>
                          <a:latin typeface="Times New Roman" panose="02020603050405020304" pitchFamily="18" charset="0"/>
                          <a:cs typeface="Times New Roman" panose="02020603050405020304" pitchFamily="18" charset="0"/>
                        </a:rPr>
                        <a:t>Se</a:t>
                      </a:r>
                      <a:endParaRPr lang="it-IT" sz="20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rgbClr val="B7DEE8"/>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2000" baseline="30000" dirty="0">
                          <a:solidFill>
                            <a:sysClr val="windowText" lastClr="000000"/>
                          </a:solidFill>
                          <a:latin typeface="Times New Roman" panose="02020603050405020304" pitchFamily="18" charset="0"/>
                          <a:cs typeface="Times New Roman" panose="02020603050405020304" pitchFamily="18" charset="0"/>
                        </a:rPr>
                        <a:t>77</a:t>
                      </a:r>
                      <a:r>
                        <a:rPr lang="it-IT" sz="2000" baseline="0" dirty="0">
                          <a:solidFill>
                            <a:sysClr val="windowText" lastClr="000000"/>
                          </a:solidFill>
                          <a:latin typeface="Times New Roman" panose="02020603050405020304" pitchFamily="18" charset="0"/>
                          <a:cs typeface="Times New Roman" panose="02020603050405020304" pitchFamily="18" charset="0"/>
                        </a:rPr>
                        <a:t>Se</a:t>
                      </a:r>
                      <a:endParaRPr lang="it-IT" sz="20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2000" baseline="30000" dirty="0">
                          <a:solidFill>
                            <a:sysClr val="windowText" lastClr="000000"/>
                          </a:solidFill>
                          <a:latin typeface="Times New Roman" panose="02020603050405020304" pitchFamily="18" charset="0"/>
                          <a:cs typeface="Times New Roman" panose="02020603050405020304" pitchFamily="18" charset="0"/>
                        </a:rPr>
                        <a:t>78</a:t>
                      </a:r>
                      <a:r>
                        <a:rPr lang="it-IT" sz="2000" baseline="0" dirty="0">
                          <a:solidFill>
                            <a:sysClr val="windowText" lastClr="000000"/>
                          </a:solidFill>
                          <a:latin typeface="Times New Roman" panose="02020603050405020304" pitchFamily="18" charset="0"/>
                          <a:cs typeface="Times New Roman" panose="02020603050405020304" pitchFamily="18" charset="0"/>
                        </a:rPr>
                        <a:t>Se</a:t>
                      </a:r>
                      <a:endParaRPr lang="it-IT" sz="20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90000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r"/>
                      <a:r>
                        <a:rPr lang="it-IT" sz="2000" baseline="30000" dirty="0">
                          <a:solidFill>
                            <a:sysClr val="windowText" lastClr="000000"/>
                          </a:solidFill>
                          <a:latin typeface="Times New Roman" panose="02020603050405020304" pitchFamily="18" charset="0"/>
                          <a:cs typeface="Times New Roman" panose="02020603050405020304" pitchFamily="18" charset="0"/>
                        </a:rPr>
                        <a:t>75</a:t>
                      </a:r>
                      <a:r>
                        <a:rPr lang="it-IT" sz="2000" baseline="0" dirty="0">
                          <a:solidFill>
                            <a:sysClr val="windowText" lastClr="000000"/>
                          </a:solidFill>
                          <a:latin typeface="Times New Roman" panose="02020603050405020304" pitchFamily="18" charset="0"/>
                          <a:cs typeface="Times New Roman" panose="02020603050405020304" pitchFamily="18" charset="0"/>
                        </a:rPr>
                        <a:t>As</a:t>
                      </a:r>
                      <a:endParaRPr lang="it-IT" sz="2000" dirty="0">
                        <a:solidFill>
                          <a:sysClr val="windowText" lastClr="000000"/>
                        </a:solidFill>
                        <a:latin typeface="Times New Roman" panose="02020603050405020304" pitchFamily="18" charset="0"/>
                        <a:cs typeface="Times New Roman" panose="02020603050405020304" pitchFamily="18" charset="0"/>
                      </a:endParaRPr>
                    </a:p>
                  </a:txBody>
                  <a:tcPr anchor="b">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r"/>
                      <a:r>
                        <a:rPr lang="it-IT" sz="2000" baseline="30000" dirty="0">
                          <a:solidFill>
                            <a:sysClr val="windowText" lastClr="000000"/>
                          </a:solidFill>
                          <a:latin typeface="Times New Roman" panose="02020603050405020304" pitchFamily="18" charset="0"/>
                          <a:cs typeface="Times New Roman" panose="02020603050405020304" pitchFamily="18" charset="0"/>
                        </a:rPr>
                        <a:t>76</a:t>
                      </a:r>
                      <a:r>
                        <a:rPr lang="it-IT" sz="2000" baseline="0" dirty="0">
                          <a:solidFill>
                            <a:sysClr val="windowText" lastClr="000000"/>
                          </a:solidFill>
                          <a:latin typeface="Times New Roman" panose="02020603050405020304" pitchFamily="18" charset="0"/>
                          <a:cs typeface="Times New Roman" panose="02020603050405020304" pitchFamily="18" charset="0"/>
                        </a:rPr>
                        <a:t>As</a:t>
                      </a:r>
                      <a:endParaRPr lang="it-IT" sz="20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2000" baseline="30000" dirty="0">
                          <a:solidFill>
                            <a:sysClr val="windowText" lastClr="000000"/>
                          </a:solidFill>
                          <a:latin typeface="Times New Roman" panose="02020603050405020304" pitchFamily="18" charset="0"/>
                          <a:cs typeface="Times New Roman" panose="02020603050405020304" pitchFamily="18" charset="0"/>
                        </a:rPr>
                        <a:t>77</a:t>
                      </a:r>
                      <a:r>
                        <a:rPr lang="it-IT" sz="2000" baseline="0" dirty="0">
                          <a:solidFill>
                            <a:sysClr val="windowText" lastClr="000000"/>
                          </a:solidFill>
                          <a:latin typeface="Times New Roman" panose="02020603050405020304" pitchFamily="18" charset="0"/>
                          <a:cs typeface="Times New Roman" panose="02020603050405020304" pitchFamily="18" charset="0"/>
                        </a:rPr>
                        <a:t>As</a:t>
                      </a:r>
                      <a:endParaRPr lang="it-IT" sz="20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90000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2000" baseline="30000" dirty="0">
                          <a:solidFill>
                            <a:sysClr val="windowText" lastClr="000000"/>
                          </a:solidFill>
                          <a:latin typeface="Times New Roman" panose="02020603050405020304" pitchFamily="18" charset="0"/>
                          <a:cs typeface="Times New Roman" panose="02020603050405020304" pitchFamily="18" charset="0"/>
                        </a:rPr>
                        <a:t>74</a:t>
                      </a:r>
                      <a:r>
                        <a:rPr lang="it-IT" sz="2000" baseline="0" dirty="0">
                          <a:solidFill>
                            <a:sysClr val="windowText" lastClr="000000"/>
                          </a:solidFill>
                          <a:latin typeface="Times New Roman" panose="02020603050405020304" pitchFamily="18" charset="0"/>
                          <a:cs typeface="Times New Roman" panose="02020603050405020304" pitchFamily="18" charset="0"/>
                        </a:rPr>
                        <a:t>Ge</a:t>
                      </a:r>
                      <a:endParaRPr lang="it-IT" sz="20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l"/>
                      <a:r>
                        <a:rPr lang="it-IT" sz="2000" baseline="30000" dirty="0">
                          <a:solidFill>
                            <a:sysClr val="windowText" lastClr="000000"/>
                          </a:solidFill>
                          <a:latin typeface="Times New Roman" panose="02020603050405020304" pitchFamily="18" charset="0"/>
                          <a:cs typeface="Times New Roman" panose="02020603050405020304" pitchFamily="18" charset="0"/>
                        </a:rPr>
                        <a:t>75</a:t>
                      </a:r>
                      <a:r>
                        <a:rPr lang="it-IT" sz="2000" baseline="0" dirty="0">
                          <a:solidFill>
                            <a:sysClr val="windowText" lastClr="000000"/>
                          </a:solidFill>
                          <a:latin typeface="Times New Roman" panose="02020603050405020304" pitchFamily="18" charset="0"/>
                          <a:cs typeface="Times New Roman" panose="02020603050405020304" pitchFamily="18" charset="0"/>
                        </a:rPr>
                        <a:t>Ge</a:t>
                      </a:r>
                      <a:endParaRPr lang="it-IT" sz="20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2000" baseline="30000" dirty="0">
                          <a:solidFill>
                            <a:sysClr val="windowText" lastClr="000000"/>
                          </a:solidFill>
                          <a:latin typeface="Times New Roman" panose="02020603050405020304" pitchFamily="18" charset="0"/>
                          <a:cs typeface="Times New Roman" panose="02020603050405020304" pitchFamily="18" charset="0"/>
                        </a:rPr>
                        <a:t>76</a:t>
                      </a:r>
                      <a:r>
                        <a:rPr lang="it-IT" sz="2000" baseline="0" dirty="0">
                          <a:solidFill>
                            <a:sysClr val="windowText" lastClr="000000"/>
                          </a:solidFill>
                          <a:latin typeface="Times New Roman" panose="02020603050405020304" pitchFamily="18" charset="0"/>
                          <a:cs typeface="Times New Roman" panose="02020603050405020304" pitchFamily="18" charset="0"/>
                        </a:rPr>
                        <a:t>Ge</a:t>
                      </a:r>
                      <a:endParaRPr lang="it-IT" sz="20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rgbClr val="B7DEE8"/>
                    </a:solidFill>
                  </a:tcPr>
                </a:tc>
                <a:extLst>
                  <a:ext uri="{0D108BD9-81ED-4DB2-BD59-A6C34878D82A}">
                    <a16:rowId xmlns:a16="http://schemas.microsoft.com/office/drawing/2014/main" val="10002"/>
                  </a:ext>
                </a:extLst>
              </a:tr>
            </a:tbl>
          </a:graphicData>
        </a:graphic>
      </p:graphicFrame>
      <p:sp>
        <p:nvSpPr>
          <p:cNvPr id="12" name="Freccia in giù 11">
            <a:extLst>
              <a:ext uri="{FF2B5EF4-FFF2-40B4-BE49-F238E27FC236}">
                <a16:creationId xmlns:a16="http://schemas.microsoft.com/office/drawing/2014/main" id="{506EDB04-FF61-A377-3896-DE036107ACE0}"/>
              </a:ext>
            </a:extLst>
          </p:cNvPr>
          <p:cNvSpPr>
            <a:spLocks/>
          </p:cNvSpPr>
          <p:nvPr/>
        </p:nvSpPr>
        <p:spPr>
          <a:xfrm>
            <a:off x="8552086" y="4035741"/>
            <a:ext cx="324000" cy="1260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3" name="Freccia circolare 12">
            <a:extLst>
              <a:ext uri="{FF2B5EF4-FFF2-40B4-BE49-F238E27FC236}">
                <a16:creationId xmlns:a16="http://schemas.microsoft.com/office/drawing/2014/main" id="{7F88441A-9054-D8D9-495F-553FB92AB88C}"/>
              </a:ext>
            </a:extLst>
          </p:cNvPr>
          <p:cNvSpPr/>
          <p:nvPr/>
        </p:nvSpPr>
        <p:spPr>
          <a:xfrm rot="19466467">
            <a:off x="8210597" y="2836549"/>
            <a:ext cx="1071792" cy="1116000"/>
          </a:xfrm>
          <a:prstGeom prst="circularArrow">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4" name="CasellaDiTesto 13">
            <a:extLst>
              <a:ext uri="{FF2B5EF4-FFF2-40B4-BE49-F238E27FC236}">
                <a16:creationId xmlns:a16="http://schemas.microsoft.com/office/drawing/2014/main" id="{7827BE3D-7B9E-6B44-CD64-1D1E540E9640}"/>
              </a:ext>
            </a:extLst>
          </p:cNvPr>
          <p:cNvSpPr txBox="1"/>
          <p:nvPr/>
        </p:nvSpPr>
        <p:spPr>
          <a:xfrm rot="515680">
            <a:off x="8344557" y="2861445"/>
            <a:ext cx="1823912" cy="1387639"/>
          </a:xfrm>
          <a:prstGeom prst="rect">
            <a:avLst/>
          </a:prstGeom>
          <a:noFill/>
        </p:spPr>
        <p:txBody>
          <a:bodyPr wrap="square" rtlCol="0">
            <a:prstTxWarp prst="textArchUp">
              <a:avLst/>
            </a:prstTxWarp>
            <a:spAutoFit/>
          </a:bodyPr>
          <a:lstStyle/>
          <a:p>
            <a:pPr>
              <a:defRPr/>
            </a:pPr>
            <a:r>
              <a:rPr lang="it-IT" sz="1200" b="1" kern="0" dirty="0">
                <a:solidFill>
                  <a:prstClr val="black"/>
                </a:solidFill>
                <a:latin typeface="Times New Roman" pitchFamily="18" charset="0"/>
                <a:cs typeface="Times New Roman" pitchFamily="18" charset="0"/>
              </a:rPr>
              <a:t>(</a:t>
            </a:r>
            <a:r>
              <a:rPr lang="it-IT" sz="1200" b="1" kern="0" baseline="30000" dirty="0">
                <a:solidFill>
                  <a:prstClr val="black"/>
                </a:solidFill>
                <a:latin typeface="Times New Roman" pitchFamily="18" charset="0"/>
                <a:cs typeface="Times New Roman" pitchFamily="18" charset="0"/>
              </a:rPr>
              <a:t>18</a:t>
            </a:r>
            <a:r>
              <a:rPr lang="it-IT" sz="1200" b="1" kern="0" dirty="0">
                <a:solidFill>
                  <a:prstClr val="black"/>
                </a:solidFill>
                <a:latin typeface="Times New Roman" pitchFamily="18" charset="0"/>
                <a:cs typeface="Times New Roman" pitchFamily="18" charset="0"/>
              </a:rPr>
              <a:t>O,</a:t>
            </a:r>
            <a:r>
              <a:rPr lang="it-IT" sz="1200" b="1" kern="0" baseline="30000" dirty="0">
                <a:solidFill>
                  <a:prstClr val="black"/>
                </a:solidFill>
                <a:latin typeface="Times New Roman" pitchFamily="18" charset="0"/>
                <a:cs typeface="Times New Roman" pitchFamily="18" charset="0"/>
              </a:rPr>
              <a:t>18</a:t>
            </a:r>
            <a:r>
              <a:rPr lang="it-IT" sz="1200" b="1" kern="0" dirty="0">
                <a:solidFill>
                  <a:prstClr val="black"/>
                </a:solidFill>
                <a:latin typeface="Times New Roman" pitchFamily="18" charset="0"/>
                <a:cs typeface="Times New Roman" pitchFamily="18" charset="0"/>
              </a:rPr>
              <a:t>O)</a:t>
            </a:r>
          </a:p>
        </p:txBody>
      </p:sp>
      <p:sp>
        <p:nvSpPr>
          <p:cNvPr id="15" name="Freccia in giù 14">
            <a:extLst>
              <a:ext uri="{FF2B5EF4-FFF2-40B4-BE49-F238E27FC236}">
                <a16:creationId xmlns:a16="http://schemas.microsoft.com/office/drawing/2014/main" id="{1345CF7B-3DBD-74B0-2D4A-09336631E09D}"/>
              </a:ext>
            </a:extLst>
          </p:cNvPr>
          <p:cNvSpPr>
            <a:spLocks/>
          </p:cNvSpPr>
          <p:nvPr/>
        </p:nvSpPr>
        <p:spPr>
          <a:xfrm rot="10800000">
            <a:off x="11031032" y="3946106"/>
            <a:ext cx="324000" cy="1260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6" name="Freccia in giù 15">
            <a:extLst>
              <a:ext uri="{FF2B5EF4-FFF2-40B4-BE49-F238E27FC236}">
                <a16:creationId xmlns:a16="http://schemas.microsoft.com/office/drawing/2014/main" id="{0A4911C6-0D34-80AB-7883-08BB91620BA9}"/>
              </a:ext>
            </a:extLst>
          </p:cNvPr>
          <p:cNvSpPr>
            <a:spLocks/>
          </p:cNvSpPr>
          <p:nvPr/>
        </p:nvSpPr>
        <p:spPr>
          <a:xfrm rot="16200000">
            <a:off x="9813489" y="2712027"/>
            <a:ext cx="324000" cy="1260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7" name="Freccia in giù 16">
            <a:extLst>
              <a:ext uri="{FF2B5EF4-FFF2-40B4-BE49-F238E27FC236}">
                <a16:creationId xmlns:a16="http://schemas.microsoft.com/office/drawing/2014/main" id="{B2557FA5-7098-D289-3495-7C34A495C563}"/>
              </a:ext>
            </a:extLst>
          </p:cNvPr>
          <p:cNvSpPr>
            <a:spLocks/>
          </p:cNvSpPr>
          <p:nvPr/>
        </p:nvSpPr>
        <p:spPr>
          <a:xfrm>
            <a:off x="8749577" y="4032597"/>
            <a:ext cx="324000" cy="648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1" name="Freccia in giù 20">
            <a:extLst>
              <a:ext uri="{FF2B5EF4-FFF2-40B4-BE49-F238E27FC236}">
                <a16:creationId xmlns:a16="http://schemas.microsoft.com/office/drawing/2014/main" id="{BC1200AB-8EDE-9739-481C-983466EE7821}"/>
              </a:ext>
            </a:extLst>
          </p:cNvPr>
          <p:cNvSpPr>
            <a:spLocks/>
          </p:cNvSpPr>
          <p:nvPr/>
        </p:nvSpPr>
        <p:spPr>
          <a:xfrm rot="5400000">
            <a:off x="9717567" y="5186764"/>
            <a:ext cx="324000" cy="1260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2" name="Freccia in giù 21">
            <a:extLst>
              <a:ext uri="{FF2B5EF4-FFF2-40B4-BE49-F238E27FC236}">
                <a16:creationId xmlns:a16="http://schemas.microsoft.com/office/drawing/2014/main" id="{B7A5871E-47BB-F95E-9B7F-61A0A968847A}"/>
              </a:ext>
            </a:extLst>
          </p:cNvPr>
          <p:cNvSpPr>
            <a:spLocks/>
          </p:cNvSpPr>
          <p:nvPr/>
        </p:nvSpPr>
        <p:spPr>
          <a:xfrm rot="10800000">
            <a:off x="10843256" y="4559046"/>
            <a:ext cx="324000" cy="648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3" name="Freccia in giù 22">
            <a:extLst>
              <a:ext uri="{FF2B5EF4-FFF2-40B4-BE49-F238E27FC236}">
                <a16:creationId xmlns:a16="http://schemas.microsoft.com/office/drawing/2014/main" id="{D408CED3-E445-85C7-DC83-8BFA2D2B084B}"/>
              </a:ext>
            </a:extLst>
          </p:cNvPr>
          <p:cNvSpPr>
            <a:spLocks/>
          </p:cNvSpPr>
          <p:nvPr/>
        </p:nvSpPr>
        <p:spPr>
          <a:xfrm rot="16200000">
            <a:off x="9512823" y="3207656"/>
            <a:ext cx="324000" cy="648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4" name="Freccia in giù 23">
            <a:extLst>
              <a:ext uri="{FF2B5EF4-FFF2-40B4-BE49-F238E27FC236}">
                <a16:creationId xmlns:a16="http://schemas.microsoft.com/office/drawing/2014/main" id="{824F2A1D-8A0F-35CF-B394-7C9A52FA5EF6}"/>
              </a:ext>
            </a:extLst>
          </p:cNvPr>
          <p:cNvSpPr>
            <a:spLocks/>
          </p:cNvSpPr>
          <p:nvPr/>
        </p:nvSpPr>
        <p:spPr>
          <a:xfrm rot="18896374">
            <a:off x="9455603" y="3762759"/>
            <a:ext cx="324000" cy="648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5" name="Freccia in giù 24">
            <a:extLst>
              <a:ext uri="{FF2B5EF4-FFF2-40B4-BE49-F238E27FC236}">
                <a16:creationId xmlns:a16="http://schemas.microsoft.com/office/drawing/2014/main" id="{27614D34-E078-25ED-3D3C-D040A06D4A41}"/>
              </a:ext>
            </a:extLst>
          </p:cNvPr>
          <p:cNvSpPr>
            <a:spLocks/>
          </p:cNvSpPr>
          <p:nvPr/>
        </p:nvSpPr>
        <p:spPr>
          <a:xfrm rot="5400000">
            <a:off x="10026984" y="5302557"/>
            <a:ext cx="324000" cy="648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6" name="Freccia in giù 25">
            <a:extLst>
              <a:ext uri="{FF2B5EF4-FFF2-40B4-BE49-F238E27FC236}">
                <a16:creationId xmlns:a16="http://schemas.microsoft.com/office/drawing/2014/main" id="{317929D4-297C-A664-3238-88DB07D96AC6}"/>
              </a:ext>
            </a:extLst>
          </p:cNvPr>
          <p:cNvSpPr>
            <a:spLocks/>
          </p:cNvSpPr>
          <p:nvPr/>
        </p:nvSpPr>
        <p:spPr>
          <a:xfrm rot="7927231">
            <a:off x="10290095" y="4573567"/>
            <a:ext cx="324000" cy="648000"/>
          </a:xfrm>
          <a:prstGeom prst="downArrow">
            <a:avLst/>
          </a:prstGeom>
          <a:solidFill>
            <a:srgbClr val="E7E6E6">
              <a:lumMod val="9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7" name="Freccia in giù 26">
            <a:extLst>
              <a:ext uri="{FF2B5EF4-FFF2-40B4-BE49-F238E27FC236}">
                <a16:creationId xmlns:a16="http://schemas.microsoft.com/office/drawing/2014/main" id="{61110DC8-40E8-D2AB-B975-CD35D4168076}"/>
              </a:ext>
            </a:extLst>
          </p:cNvPr>
          <p:cNvSpPr>
            <a:spLocks/>
          </p:cNvSpPr>
          <p:nvPr/>
        </p:nvSpPr>
        <p:spPr>
          <a:xfrm rot="18863106">
            <a:off x="9597109" y="3822917"/>
            <a:ext cx="324000" cy="1841500"/>
          </a:xfrm>
          <a:prstGeom prst="downArrow">
            <a:avLst/>
          </a:prstGeom>
          <a:solidFill>
            <a:srgbClr val="F79646">
              <a:lumMod val="60000"/>
              <a:lumOff val="40000"/>
            </a:srgbClr>
          </a:solidFill>
          <a:ln w="25400" cap="flat" cmpd="sng" algn="ctr">
            <a:solidFill>
              <a:srgbClr val="F79646">
                <a:lumMod val="75000"/>
              </a:srgbClr>
            </a:solidFill>
            <a:prstDash val="solid"/>
          </a:ln>
          <a:effectLst/>
        </p:spPr>
        <p:txBody>
          <a:bodyPr anchor="ctr"/>
          <a:lstStyle/>
          <a:p>
            <a:pPr algn="ctr" eaLnBrk="1" fontAlgn="auto" hangingPunct="1">
              <a:spcBef>
                <a:spcPts val="0"/>
              </a:spcBef>
              <a:spcAft>
                <a:spcPts val="0"/>
              </a:spcAft>
              <a:defRPr/>
            </a:pPr>
            <a:r>
              <a:rPr lang="it-IT" b="1" kern="0" dirty="0">
                <a:solidFill>
                  <a:prstClr val="white"/>
                </a:solidFill>
                <a:latin typeface="Times New Roman" pitchFamily="18" charset="0"/>
                <a:cs typeface="Times New Roman" pitchFamily="18" charset="0"/>
              </a:rPr>
              <a:t> </a:t>
            </a:r>
          </a:p>
        </p:txBody>
      </p:sp>
      <p:sp>
        <p:nvSpPr>
          <p:cNvPr id="28" name="CasellaDiTesto 27">
            <a:extLst>
              <a:ext uri="{FF2B5EF4-FFF2-40B4-BE49-F238E27FC236}">
                <a16:creationId xmlns:a16="http://schemas.microsoft.com/office/drawing/2014/main" id="{6AF7A324-86DC-0590-86E6-CE4A023DA292}"/>
              </a:ext>
            </a:extLst>
          </p:cNvPr>
          <p:cNvSpPr txBox="1"/>
          <p:nvPr/>
        </p:nvSpPr>
        <p:spPr>
          <a:xfrm rot="2683576">
            <a:off x="8972498" y="4711768"/>
            <a:ext cx="1776413" cy="277813"/>
          </a:xfrm>
          <a:prstGeom prst="rect">
            <a:avLst/>
          </a:prstGeom>
          <a:noFill/>
        </p:spPr>
        <p:txBody>
          <a:bodyPr>
            <a:spAutoFit/>
          </a:bodyPr>
          <a:lstStyle/>
          <a:p>
            <a:pPr eaLnBrk="1" fontAlgn="auto" hangingPunct="1">
              <a:spcBef>
                <a:spcPts val="0"/>
              </a:spcBef>
              <a:spcAft>
                <a:spcPts val="0"/>
              </a:spcAft>
              <a:defRPr/>
            </a:pPr>
            <a:r>
              <a:rPr lang="it-IT" sz="1200" b="1" kern="0" dirty="0">
                <a:solidFill>
                  <a:prstClr val="black"/>
                </a:solidFill>
                <a:latin typeface="Times New Roman" pitchFamily="18" charset="0"/>
                <a:cs typeface="Times New Roman" pitchFamily="18" charset="0"/>
              </a:rPr>
              <a:t>(</a:t>
            </a:r>
            <a:r>
              <a:rPr lang="it-IT" sz="1200" b="1" kern="0" baseline="30000" dirty="0">
                <a:solidFill>
                  <a:prstClr val="black"/>
                </a:solidFill>
                <a:latin typeface="Times New Roman" pitchFamily="18" charset="0"/>
                <a:cs typeface="Times New Roman" pitchFamily="18" charset="0"/>
              </a:rPr>
              <a:t>18</a:t>
            </a:r>
            <a:r>
              <a:rPr lang="it-IT" sz="1200" b="1" kern="0" dirty="0">
                <a:solidFill>
                  <a:prstClr val="black"/>
                </a:solidFill>
                <a:latin typeface="Times New Roman" pitchFamily="18" charset="0"/>
                <a:cs typeface="Times New Roman" pitchFamily="18" charset="0"/>
              </a:rPr>
              <a:t>O,</a:t>
            </a:r>
            <a:r>
              <a:rPr lang="it-IT" sz="1200" b="1" kern="0" baseline="30000" dirty="0">
                <a:solidFill>
                  <a:prstClr val="black"/>
                </a:solidFill>
                <a:latin typeface="Times New Roman" pitchFamily="18" charset="0"/>
                <a:cs typeface="Times New Roman" pitchFamily="18" charset="0"/>
              </a:rPr>
              <a:t>18</a:t>
            </a:r>
            <a:r>
              <a:rPr lang="it-IT" sz="1200" b="1" kern="0" dirty="0">
                <a:solidFill>
                  <a:prstClr val="black"/>
                </a:solidFill>
                <a:latin typeface="Times New Roman" pitchFamily="18" charset="0"/>
                <a:cs typeface="Times New Roman" pitchFamily="18" charset="0"/>
              </a:rPr>
              <a:t>Ne) and </a:t>
            </a:r>
            <a:r>
              <a:rPr lang="el-GR" sz="1200" b="1" kern="0" dirty="0">
                <a:solidFill>
                  <a:prstClr val="black"/>
                </a:solidFill>
                <a:latin typeface="Times New Roman" pitchFamily="18" charset="0"/>
                <a:cs typeface="Times New Roman" pitchFamily="18" charset="0"/>
              </a:rPr>
              <a:t>ββ</a:t>
            </a:r>
            <a:r>
              <a:rPr lang="it-IT" sz="1200" b="1" kern="0" dirty="0">
                <a:solidFill>
                  <a:prstClr val="black"/>
                </a:solidFill>
                <a:latin typeface="Times New Roman" pitchFamily="18" charset="0"/>
                <a:cs typeface="Times New Roman" pitchFamily="18" charset="0"/>
              </a:rPr>
              <a:t>+</a:t>
            </a:r>
          </a:p>
        </p:txBody>
      </p:sp>
      <p:sp>
        <p:nvSpPr>
          <p:cNvPr id="29" name="Freccia in giù 28">
            <a:extLst>
              <a:ext uri="{FF2B5EF4-FFF2-40B4-BE49-F238E27FC236}">
                <a16:creationId xmlns:a16="http://schemas.microsoft.com/office/drawing/2014/main" id="{30C21C87-5243-84B4-3F32-D0B713649783}"/>
              </a:ext>
            </a:extLst>
          </p:cNvPr>
          <p:cNvSpPr>
            <a:spLocks/>
          </p:cNvSpPr>
          <p:nvPr/>
        </p:nvSpPr>
        <p:spPr>
          <a:xfrm rot="8084366">
            <a:off x="9680565" y="3640297"/>
            <a:ext cx="324000" cy="1843200"/>
          </a:xfrm>
          <a:prstGeom prst="downArrow">
            <a:avLst/>
          </a:prstGeom>
          <a:solidFill>
            <a:srgbClr val="70AD47">
              <a:lumMod val="60000"/>
              <a:lumOff val="40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0" name="CasellaDiTesto 29">
            <a:extLst>
              <a:ext uri="{FF2B5EF4-FFF2-40B4-BE49-F238E27FC236}">
                <a16:creationId xmlns:a16="http://schemas.microsoft.com/office/drawing/2014/main" id="{5714DE75-ED62-52A4-08D7-A1417822BFA2}"/>
              </a:ext>
            </a:extLst>
          </p:cNvPr>
          <p:cNvSpPr txBox="1"/>
          <p:nvPr/>
        </p:nvSpPr>
        <p:spPr>
          <a:xfrm rot="2683576">
            <a:off x="9176907" y="4423398"/>
            <a:ext cx="1360952"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it-IT" sz="1200" b="1" i="0" u="none" strike="noStrike" kern="0" cap="none" spc="0" normalizeH="0" baseline="30000" noProof="0" dirty="0">
                <a:ln>
                  <a:noFill/>
                </a:ln>
                <a:solidFill>
                  <a:prstClr val="black"/>
                </a:solidFill>
                <a:effectLst/>
                <a:uLnTx/>
                <a:uFillTx/>
                <a:latin typeface="Times New Roman" pitchFamily="18" charset="0"/>
                <a:cs typeface="Times New Roman" pitchFamily="18" charset="0"/>
              </a:rPr>
              <a:t>20</a:t>
            </a:r>
            <a:r>
              <a:rPr kumimoji="0" lang="it-IT" sz="12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Ne,</a:t>
            </a:r>
            <a:r>
              <a:rPr kumimoji="0" lang="it-IT" sz="1200" b="1" i="0" u="none" strike="noStrike" kern="0" cap="none" spc="0" normalizeH="0" baseline="30000" noProof="0" dirty="0">
                <a:ln>
                  <a:noFill/>
                </a:ln>
                <a:solidFill>
                  <a:prstClr val="black"/>
                </a:solidFill>
                <a:effectLst/>
                <a:uLnTx/>
                <a:uFillTx/>
                <a:latin typeface="Times New Roman" pitchFamily="18" charset="0"/>
                <a:cs typeface="Times New Roman" pitchFamily="18" charset="0"/>
              </a:rPr>
              <a:t>20</a:t>
            </a:r>
            <a:r>
              <a:rPr kumimoji="0" lang="it-IT" sz="12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O) and </a:t>
            </a:r>
            <a:r>
              <a:rPr kumimoji="0" lang="el-GR" sz="12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ββ</a:t>
            </a:r>
            <a:r>
              <a:rPr kumimoji="0" lang="it-IT" sz="12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31" name="CasellaDiTesto 30">
            <a:extLst>
              <a:ext uri="{FF2B5EF4-FFF2-40B4-BE49-F238E27FC236}">
                <a16:creationId xmlns:a16="http://schemas.microsoft.com/office/drawing/2014/main" id="{2FD8B1A7-EF0B-D188-0716-6B55DE61B240}"/>
              </a:ext>
            </a:extLst>
          </p:cNvPr>
          <p:cNvSpPr txBox="1"/>
          <p:nvPr/>
        </p:nvSpPr>
        <p:spPr>
          <a:xfrm rot="2683576">
            <a:off x="10077378" y="4870520"/>
            <a:ext cx="937665"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20</a:t>
            </a:r>
            <a:r>
              <a:rPr lang="it-IT" sz="1000" b="1" kern="0" dirty="0">
                <a:solidFill>
                  <a:prstClr val="black"/>
                </a:solidFill>
                <a:latin typeface="Times New Roman" pitchFamily="18" charset="0"/>
                <a:cs typeface="Times New Roman" pitchFamily="18" charset="0"/>
              </a:rPr>
              <a:t>Ne,</a:t>
            </a:r>
            <a:r>
              <a:rPr lang="it-IT" sz="1000" b="1" kern="0" baseline="30000" dirty="0">
                <a:solidFill>
                  <a:prstClr val="black"/>
                </a:solidFill>
                <a:latin typeface="Times New Roman" pitchFamily="18" charset="0"/>
                <a:cs typeface="Times New Roman" pitchFamily="18" charset="0"/>
              </a:rPr>
              <a:t>20</a:t>
            </a:r>
            <a:r>
              <a:rPr lang="it-IT" sz="1000" b="1" kern="0" dirty="0">
                <a:solidFill>
                  <a:prstClr val="black"/>
                </a:solidFill>
                <a:latin typeface="Times New Roman" pitchFamily="18" charset="0"/>
                <a:cs typeface="Times New Roman" pitchFamily="18" charset="0"/>
              </a:rPr>
              <a:t>F)</a:t>
            </a:r>
          </a:p>
        </p:txBody>
      </p:sp>
      <p:sp>
        <p:nvSpPr>
          <p:cNvPr id="32" name="CasellaDiTesto 31">
            <a:extLst>
              <a:ext uri="{FF2B5EF4-FFF2-40B4-BE49-F238E27FC236}">
                <a16:creationId xmlns:a16="http://schemas.microsoft.com/office/drawing/2014/main" id="{9397D8FB-651B-A0E4-383D-A0CBE27C7891}"/>
              </a:ext>
            </a:extLst>
          </p:cNvPr>
          <p:cNvSpPr txBox="1"/>
          <p:nvPr/>
        </p:nvSpPr>
        <p:spPr>
          <a:xfrm rot="5399210">
            <a:off x="10805862" y="4511604"/>
            <a:ext cx="819996"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20</a:t>
            </a:r>
            <a:r>
              <a:rPr lang="it-IT" sz="1000" b="1" kern="0" dirty="0">
                <a:solidFill>
                  <a:prstClr val="black"/>
                </a:solidFill>
                <a:latin typeface="Times New Roman" pitchFamily="18" charset="0"/>
                <a:cs typeface="Times New Roman" pitchFamily="18" charset="0"/>
              </a:rPr>
              <a:t>Ne,</a:t>
            </a:r>
            <a:r>
              <a:rPr lang="it-IT" sz="1000" b="1" kern="0" baseline="30000" dirty="0">
                <a:solidFill>
                  <a:prstClr val="black"/>
                </a:solidFill>
                <a:latin typeface="Times New Roman" pitchFamily="18" charset="0"/>
                <a:cs typeface="Times New Roman" pitchFamily="18" charset="0"/>
              </a:rPr>
              <a:t>18</a:t>
            </a:r>
            <a:r>
              <a:rPr lang="it-IT" sz="1000" b="1" kern="0" dirty="0">
                <a:solidFill>
                  <a:prstClr val="black"/>
                </a:solidFill>
                <a:latin typeface="Times New Roman" pitchFamily="18" charset="0"/>
                <a:cs typeface="Times New Roman" pitchFamily="18" charset="0"/>
              </a:rPr>
              <a:t>O)</a:t>
            </a:r>
          </a:p>
        </p:txBody>
      </p:sp>
      <p:sp>
        <p:nvSpPr>
          <p:cNvPr id="33" name="CasellaDiTesto 32">
            <a:extLst>
              <a:ext uri="{FF2B5EF4-FFF2-40B4-BE49-F238E27FC236}">
                <a16:creationId xmlns:a16="http://schemas.microsoft.com/office/drawing/2014/main" id="{15BD9BDE-10F5-581E-DFE7-65AD21FD3C55}"/>
              </a:ext>
            </a:extLst>
          </p:cNvPr>
          <p:cNvSpPr txBox="1"/>
          <p:nvPr/>
        </p:nvSpPr>
        <p:spPr>
          <a:xfrm rot="21599210">
            <a:off x="9509071" y="5698602"/>
            <a:ext cx="885473"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20</a:t>
            </a:r>
            <a:r>
              <a:rPr lang="it-IT" sz="1000" b="1" kern="0" dirty="0">
                <a:solidFill>
                  <a:prstClr val="black"/>
                </a:solidFill>
                <a:latin typeface="Times New Roman" pitchFamily="18" charset="0"/>
                <a:cs typeface="Times New Roman" pitchFamily="18" charset="0"/>
              </a:rPr>
              <a:t>Ne,</a:t>
            </a:r>
            <a:r>
              <a:rPr lang="it-IT" sz="1000" b="1" kern="0" baseline="30000" dirty="0">
                <a:solidFill>
                  <a:prstClr val="black"/>
                </a:solidFill>
                <a:latin typeface="Times New Roman" pitchFamily="18" charset="0"/>
                <a:cs typeface="Times New Roman" pitchFamily="18" charset="0"/>
              </a:rPr>
              <a:t>22</a:t>
            </a:r>
            <a:r>
              <a:rPr lang="it-IT" sz="1000" b="1" kern="0" dirty="0">
                <a:solidFill>
                  <a:prstClr val="black"/>
                </a:solidFill>
                <a:latin typeface="Times New Roman" pitchFamily="18" charset="0"/>
                <a:cs typeface="Times New Roman" pitchFamily="18" charset="0"/>
              </a:rPr>
              <a:t>Ne)</a:t>
            </a:r>
          </a:p>
        </p:txBody>
      </p:sp>
      <p:sp>
        <p:nvSpPr>
          <p:cNvPr id="34" name="CasellaDiTesto 33">
            <a:extLst>
              <a:ext uri="{FF2B5EF4-FFF2-40B4-BE49-F238E27FC236}">
                <a16:creationId xmlns:a16="http://schemas.microsoft.com/office/drawing/2014/main" id="{CFC5312A-E619-2C67-4750-AFEDDBBA168E}"/>
              </a:ext>
            </a:extLst>
          </p:cNvPr>
          <p:cNvSpPr txBox="1"/>
          <p:nvPr/>
        </p:nvSpPr>
        <p:spPr>
          <a:xfrm rot="5399210">
            <a:off x="10616345" y="4828112"/>
            <a:ext cx="800718"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20</a:t>
            </a:r>
            <a:r>
              <a:rPr lang="it-IT" sz="1000" b="1" kern="0" dirty="0">
                <a:solidFill>
                  <a:prstClr val="black"/>
                </a:solidFill>
                <a:latin typeface="Times New Roman" pitchFamily="18" charset="0"/>
                <a:cs typeface="Times New Roman" pitchFamily="18" charset="0"/>
              </a:rPr>
              <a:t>Ne,</a:t>
            </a:r>
            <a:r>
              <a:rPr lang="it-IT" sz="1000" b="1" kern="0" baseline="30000" dirty="0">
                <a:solidFill>
                  <a:prstClr val="black"/>
                </a:solidFill>
                <a:latin typeface="Times New Roman" pitchFamily="18" charset="0"/>
                <a:cs typeface="Times New Roman" pitchFamily="18" charset="0"/>
              </a:rPr>
              <a:t>19</a:t>
            </a:r>
            <a:r>
              <a:rPr lang="it-IT" sz="1000" b="1" kern="0" dirty="0">
                <a:solidFill>
                  <a:prstClr val="black"/>
                </a:solidFill>
                <a:latin typeface="Times New Roman" pitchFamily="18" charset="0"/>
                <a:cs typeface="Times New Roman" pitchFamily="18" charset="0"/>
              </a:rPr>
              <a:t>F)</a:t>
            </a:r>
          </a:p>
        </p:txBody>
      </p:sp>
      <p:sp>
        <p:nvSpPr>
          <p:cNvPr id="35" name="CasellaDiTesto 34">
            <a:extLst>
              <a:ext uri="{FF2B5EF4-FFF2-40B4-BE49-F238E27FC236}">
                <a16:creationId xmlns:a16="http://schemas.microsoft.com/office/drawing/2014/main" id="{7E9C9702-B7B5-62EA-068B-EB04691307CD}"/>
              </a:ext>
            </a:extLst>
          </p:cNvPr>
          <p:cNvSpPr txBox="1"/>
          <p:nvPr/>
        </p:nvSpPr>
        <p:spPr>
          <a:xfrm rot="21599210">
            <a:off x="9822012" y="5491479"/>
            <a:ext cx="900000"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20</a:t>
            </a:r>
            <a:r>
              <a:rPr lang="it-IT" sz="1000" b="1" kern="0" dirty="0">
                <a:solidFill>
                  <a:prstClr val="black"/>
                </a:solidFill>
                <a:latin typeface="Times New Roman" pitchFamily="18" charset="0"/>
                <a:cs typeface="Times New Roman" pitchFamily="18" charset="0"/>
              </a:rPr>
              <a:t>Ne,</a:t>
            </a:r>
            <a:r>
              <a:rPr lang="it-IT" sz="1000" b="1" kern="0" baseline="30000" dirty="0">
                <a:solidFill>
                  <a:prstClr val="black"/>
                </a:solidFill>
                <a:latin typeface="Times New Roman" pitchFamily="18" charset="0"/>
                <a:cs typeface="Times New Roman" pitchFamily="18" charset="0"/>
              </a:rPr>
              <a:t>21</a:t>
            </a:r>
            <a:r>
              <a:rPr lang="it-IT" sz="1000" b="1" kern="0" dirty="0">
                <a:solidFill>
                  <a:prstClr val="black"/>
                </a:solidFill>
                <a:latin typeface="Times New Roman" pitchFamily="18" charset="0"/>
                <a:cs typeface="Times New Roman" pitchFamily="18" charset="0"/>
              </a:rPr>
              <a:t>Ne)</a:t>
            </a:r>
          </a:p>
        </p:txBody>
      </p:sp>
      <p:sp>
        <p:nvSpPr>
          <p:cNvPr id="36" name="CasellaDiTesto 35">
            <a:extLst>
              <a:ext uri="{FF2B5EF4-FFF2-40B4-BE49-F238E27FC236}">
                <a16:creationId xmlns:a16="http://schemas.microsoft.com/office/drawing/2014/main" id="{38EAED2E-E660-7A6A-6A6B-E2532D2238DC}"/>
              </a:ext>
            </a:extLst>
          </p:cNvPr>
          <p:cNvSpPr txBox="1"/>
          <p:nvPr/>
        </p:nvSpPr>
        <p:spPr>
          <a:xfrm rot="2683576">
            <a:off x="9245558" y="3979301"/>
            <a:ext cx="754827"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18</a:t>
            </a:r>
            <a:r>
              <a:rPr lang="it-IT" sz="1000" b="1" kern="0" dirty="0">
                <a:solidFill>
                  <a:prstClr val="black"/>
                </a:solidFill>
                <a:latin typeface="Times New Roman" pitchFamily="18" charset="0"/>
                <a:cs typeface="Times New Roman" pitchFamily="18" charset="0"/>
              </a:rPr>
              <a:t>O,</a:t>
            </a:r>
            <a:r>
              <a:rPr lang="it-IT" sz="1000" b="1" kern="0" baseline="30000" dirty="0">
                <a:solidFill>
                  <a:prstClr val="black"/>
                </a:solidFill>
                <a:latin typeface="Times New Roman" pitchFamily="18" charset="0"/>
                <a:cs typeface="Times New Roman" pitchFamily="18" charset="0"/>
              </a:rPr>
              <a:t>18</a:t>
            </a:r>
            <a:r>
              <a:rPr lang="it-IT" sz="1000" b="1" kern="0" dirty="0">
                <a:solidFill>
                  <a:prstClr val="black"/>
                </a:solidFill>
                <a:latin typeface="Times New Roman" pitchFamily="18" charset="0"/>
                <a:cs typeface="Times New Roman" pitchFamily="18" charset="0"/>
              </a:rPr>
              <a:t>F)</a:t>
            </a:r>
          </a:p>
        </p:txBody>
      </p:sp>
      <p:sp>
        <p:nvSpPr>
          <p:cNvPr id="37" name="CasellaDiTesto 36">
            <a:extLst>
              <a:ext uri="{FF2B5EF4-FFF2-40B4-BE49-F238E27FC236}">
                <a16:creationId xmlns:a16="http://schemas.microsoft.com/office/drawing/2014/main" id="{65B14FF9-0296-6087-7118-EA5EEF9BA50E}"/>
              </a:ext>
            </a:extLst>
          </p:cNvPr>
          <p:cNvSpPr txBox="1"/>
          <p:nvPr/>
        </p:nvSpPr>
        <p:spPr>
          <a:xfrm rot="5400000">
            <a:off x="8554698" y="4246611"/>
            <a:ext cx="756000"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18</a:t>
            </a:r>
            <a:r>
              <a:rPr lang="it-IT" sz="1000" b="1" kern="0" dirty="0">
                <a:solidFill>
                  <a:prstClr val="black"/>
                </a:solidFill>
                <a:latin typeface="Times New Roman" pitchFamily="18" charset="0"/>
                <a:cs typeface="Times New Roman" pitchFamily="18" charset="0"/>
              </a:rPr>
              <a:t>O,</a:t>
            </a:r>
            <a:r>
              <a:rPr lang="it-IT" sz="1000" b="1" kern="0" baseline="30000" dirty="0">
                <a:solidFill>
                  <a:prstClr val="black"/>
                </a:solidFill>
                <a:latin typeface="Times New Roman" pitchFamily="18" charset="0"/>
                <a:cs typeface="Times New Roman" pitchFamily="18" charset="0"/>
              </a:rPr>
              <a:t>19</a:t>
            </a:r>
            <a:r>
              <a:rPr lang="it-IT" sz="1000" b="1" kern="0" dirty="0">
                <a:solidFill>
                  <a:prstClr val="black"/>
                </a:solidFill>
                <a:latin typeface="Times New Roman" pitchFamily="18" charset="0"/>
                <a:cs typeface="Times New Roman" pitchFamily="18" charset="0"/>
              </a:rPr>
              <a:t>F)</a:t>
            </a:r>
          </a:p>
        </p:txBody>
      </p:sp>
      <p:sp>
        <p:nvSpPr>
          <p:cNvPr id="38" name="CasellaDiTesto 37">
            <a:extLst>
              <a:ext uri="{FF2B5EF4-FFF2-40B4-BE49-F238E27FC236}">
                <a16:creationId xmlns:a16="http://schemas.microsoft.com/office/drawing/2014/main" id="{58C07FD8-A923-38FE-08D8-C2F2C39E6CBE}"/>
              </a:ext>
            </a:extLst>
          </p:cNvPr>
          <p:cNvSpPr txBox="1"/>
          <p:nvPr/>
        </p:nvSpPr>
        <p:spPr>
          <a:xfrm rot="790" flipH="1">
            <a:off x="9311176" y="3402621"/>
            <a:ext cx="900000"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18</a:t>
            </a:r>
            <a:r>
              <a:rPr lang="it-IT" sz="1000" b="1" kern="0" dirty="0">
                <a:solidFill>
                  <a:prstClr val="black"/>
                </a:solidFill>
                <a:latin typeface="Times New Roman" pitchFamily="18" charset="0"/>
                <a:cs typeface="Times New Roman" pitchFamily="18" charset="0"/>
              </a:rPr>
              <a:t>O,</a:t>
            </a:r>
            <a:r>
              <a:rPr lang="it-IT" sz="1000" b="1" kern="0" baseline="30000" dirty="0">
                <a:solidFill>
                  <a:prstClr val="black"/>
                </a:solidFill>
                <a:latin typeface="Times New Roman" pitchFamily="18" charset="0"/>
                <a:cs typeface="Times New Roman" pitchFamily="18" charset="0"/>
              </a:rPr>
              <a:t>17</a:t>
            </a:r>
            <a:r>
              <a:rPr lang="it-IT" sz="1000" b="1" kern="0" dirty="0">
                <a:solidFill>
                  <a:prstClr val="black"/>
                </a:solidFill>
                <a:latin typeface="Times New Roman" pitchFamily="18" charset="0"/>
                <a:cs typeface="Times New Roman" pitchFamily="18" charset="0"/>
              </a:rPr>
              <a:t>O)</a:t>
            </a:r>
          </a:p>
        </p:txBody>
      </p:sp>
      <p:sp>
        <p:nvSpPr>
          <p:cNvPr id="39" name="CasellaDiTesto 38">
            <a:extLst>
              <a:ext uri="{FF2B5EF4-FFF2-40B4-BE49-F238E27FC236}">
                <a16:creationId xmlns:a16="http://schemas.microsoft.com/office/drawing/2014/main" id="{D7CF94CF-65EA-7879-69DD-6EA10A8C741E}"/>
              </a:ext>
            </a:extLst>
          </p:cNvPr>
          <p:cNvSpPr txBox="1"/>
          <p:nvPr/>
        </p:nvSpPr>
        <p:spPr>
          <a:xfrm rot="21599210">
            <a:off x="9562551" y="3208526"/>
            <a:ext cx="1354983"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18</a:t>
            </a:r>
            <a:r>
              <a:rPr lang="it-IT" sz="1000" b="1" kern="0" dirty="0">
                <a:solidFill>
                  <a:prstClr val="black"/>
                </a:solidFill>
                <a:latin typeface="Times New Roman" pitchFamily="18" charset="0"/>
                <a:cs typeface="Times New Roman" pitchFamily="18" charset="0"/>
              </a:rPr>
              <a:t>O,</a:t>
            </a:r>
            <a:r>
              <a:rPr lang="it-IT" sz="1000" b="1" kern="0" baseline="30000" dirty="0">
                <a:solidFill>
                  <a:prstClr val="black"/>
                </a:solidFill>
                <a:latin typeface="Times New Roman" pitchFamily="18" charset="0"/>
                <a:cs typeface="Times New Roman" pitchFamily="18" charset="0"/>
              </a:rPr>
              <a:t>16</a:t>
            </a:r>
            <a:r>
              <a:rPr lang="it-IT" sz="1000" b="1" kern="0" dirty="0">
                <a:solidFill>
                  <a:prstClr val="black"/>
                </a:solidFill>
                <a:latin typeface="Times New Roman" pitchFamily="18" charset="0"/>
                <a:cs typeface="Times New Roman" pitchFamily="18" charset="0"/>
              </a:rPr>
              <a:t>O)</a:t>
            </a:r>
          </a:p>
        </p:txBody>
      </p:sp>
      <p:sp>
        <p:nvSpPr>
          <p:cNvPr id="40" name="CasellaDiTesto 39">
            <a:extLst>
              <a:ext uri="{FF2B5EF4-FFF2-40B4-BE49-F238E27FC236}">
                <a16:creationId xmlns:a16="http://schemas.microsoft.com/office/drawing/2014/main" id="{52C93305-B0A3-D1F9-9CEF-CBFE4BC345AF}"/>
              </a:ext>
            </a:extLst>
          </p:cNvPr>
          <p:cNvSpPr txBox="1"/>
          <p:nvPr/>
        </p:nvSpPr>
        <p:spPr>
          <a:xfrm rot="5400000">
            <a:off x="8163957" y="4593457"/>
            <a:ext cx="1074213" cy="246221"/>
          </a:xfrm>
          <a:prstGeom prst="rect">
            <a:avLst/>
          </a:prstGeom>
          <a:noFill/>
        </p:spPr>
        <p:txBody>
          <a:bodyPr wrap="square" rtlCol="0">
            <a:spAutoFit/>
          </a:bodyPr>
          <a:lstStyle/>
          <a:p>
            <a:pPr>
              <a:defRPr/>
            </a:pPr>
            <a:r>
              <a:rPr lang="it-IT" sz="1000" b="1" kern="0" dirty="0">
                <a:solidFill>
                  <a:prstClr val="black"/>
                </a:solidFill>
                <a:latin typeface="Times New Roman" pitchFamily="18" charset="0"/>
                <a:cs typeface="Times New Roman" pitchFamily="18" charset="0"/>
              </a:rPr>
              <a:t>(</a:t>
            </a:r>
            <a:r>
              <a:rPr lang="it-IT" sz="1000" b="1" kern="0" baseline="30000" dirty="0">
                <a:solidFill>
                  <a:prstClr val="black"/>
                </a:solidFill>
                <a:latin typeface="Times New Roman" pitchFamily="18" charset="0"/>
                <a:cs typeface="Times New Roman" pitchFamily="18" charset="0"/>
              </a:rPr>
              <a:t>18</a:t>
            </a:r>
            <a:r>
              <a:rPr lang="it-IT" sz="1000" b="1" kern="0" dirty="0">
                <a:solidFill>
                  <a:prstClr val="black"/>
                </a:solidFill>
                <a:latin typeface="Times New Roman" pitchFamily="18" charset="0"/>
                <a:cs typeface="Times New Roman" pitchFamily="18" charset="0"/>
              </a:rPr>
              <a:t>O,</a:t>
            </a:r>
            <a:r>
              <a:rPr lang="it-IT" sz="1000" b="1" kern="0" baseline="30000" dirty="0">
                <a:solidFill>
                  <a:prstClr val="black"/>
                </a:solidFill>
                <a:latin typeface="Times New Roman" pitchFamily="18" charset="0"/>
                <a:cs typeface="Times New Roman" pitchFamily="18" charset="0"/>
              </a:rPr>
              <a:t>20</a:t>
            </a:r>
            <a:r>
              <a:rPr lang="it-IT" sz="1000" b="1" kern="0" dirty="0">
                <a:solidFill>
                  <a:prstClr val="black"/>
                </a:solidFill>
                <a:latin typeface="Times New Roman" pitchFamily="18" charset="0"/>
                <a:cs typeface="Times New Roman" pitchFamily="18" charset="0"/>
              </a:rPr>
              <a:t>Ne)</a:t>
            </a:r>
          </a:p>
        </p:txBody>
      </p:sp>
      <p:sp>
        <p:nvSpPr>
          <p:cNvPr id="41" name="CasellaDiTesto 4">
            <a:extLst>
              <a:ext uri="{FF2B5EF4-FFF2-40B4-BE49-F238E27FC236}">
                <a16:creationId xmlns:a16="http://schemas.microsoft.com/office/drawing/2014/main" id="{1FED0F1A-399E-74BD-9059-C7A17EA5EACC}"/>
              </a:ext>
            </a:extLst>
          </p:cNvPr>
          <p:cNvSpPr txBox="1">
            <a:spLocks noChangeArrowheads="1"/>
          </p:cNvSpPr>
          <p:nvPr/>
        </p:nvSpPr>
        <p:spPr bwMode="auto">
          <a:xfrm>
            <a:off x="6705015" y="1117754"/>
            <a:ext cx="5150468" cy="2115081"/>
          </a:xfrm>
          <a:prstGeom prst="rect">
            <a:avLst/>
          </a:prstGeom>
          <a:noFill/>
          <a:ln w="9525">
            <a:noFill/>
            <a:miter lim="800000"/>
            <a:headEnd/>
            <a:tailEnd/>
          </a:ln>
        </p:spPr>
        <p:txBody>
          <a:bodyPr wrap="square" lIns="82945" tIns="41473" rIns="82945" bIns="41473">
            <a:spAutoFit/>
          </a:bodyPr>
          <a:lstStyle/>
          <a:p>
            <a:pPr algn="ctr"/>
            <a:r>
              <a:rPr lang="it-IT" sz="2400" b="1" dirty="0">
                <a:solidFill>
                  <a:srgbClr val="A50021"/>
                </a:solidFill>
              </a:rPr>
              <a:t>Rivelatore</a:t>
            </a:r>
          </a:p>
          <a:p>
            <a:pPr marL="311045" indent="-311045">
              <a:buFont typeface="Arial" pitchFamily="34" charset="0"/>
              <a:buChar char="•"/>
            </a:pPr>
            <a:r>
              <a:rPr lang="it-IT" b="1" dirty="0">
                <a:solidFill>
                  <a:srgbClr val="A50021"/>
                </a:solidFill>
              </a:rPr>
              <a:t>Identificare le particelle (massa, carica)</a:t>
            </a:r>
          </a:p>
          <a:p>
            <a:pPr marL="311045" indent="-311045">
              <a:buFont typeface="Arial" pitchFamily="34" charset="0"/>
              <a:buChar char="•"/>
            </a:pPr>
            <a:r>
              <a:rPr lang="it-IT" b="1" dirty="0">
                <a:solidFill>
                  <a:srgbClr val="A50021"/>
                </a:solidFill>
              </a:rPr>
              <a:t>Misurare l’energia</a:t>
            </a:r>
          </a:p>
          <a:p>
            <a:pPr marL="311045" indent="-311045">
              <a:buFont typeface="Arial" pitchFamily="34" charset="0"/>
              <a:buChar char="•"/>
            </a:pPr>
            <a:r>
              <a:rPr lang="it-IT" b="1" dirty="0">
                <a:solidFill>
                  <a:srgbClr val="A50021"/>
                </a:solidFill>
              </a:rPr>
              <a:t>Misurare l’angolo</a:t>
            </a:r>
          </a:p>
          <a:p>
            <a:pPr marL="311045" indent="-311045">
              <a:buFont typeface="Arial" pitchFamily="34" charset="0"/>
              <a:buChar char="•"/>
            </a:pPr>
            <a:r>
              <a:rPr lang="it-IT" b="1" dirty="0">
                <a:solidFill>
                  <a:srgbClr val="A50021"/>
                </a:solidFill>
              </a:rPr>
              <a:t>Contarle</a:t>
            </a:r>
          </a:p>
          <a:p>
            <a:pPr marL="311045" indent="-311045">
              <a:buFont typeface="Arial" pitchFamily="34" charset="0"/>
              <a:buChar char="•"/>
            </a:pPr>
            <a:endParaRPr lang="it-IT" b="1" dirty="0">
              <a:solidFill>
                <a:srgbClr val="A50021"/>
              </a:solidFill>
            </a:endParaRPr>
          </a:p>
          <a:p>
            <a:pPr marL="311045" indent="-311045"/>
            <a:endParaRPr lang="it-IT" b="1" dirty="0">
              <a:solidFill>
                <a:srgbClr val="A50021"/>
              </a:solidFill>
            </a:endParaRPr>
          </a:p>
        </p:txBody>
      </p:sp>
      <p:sp>
        <p:nvSpPr>
          <p:cNvPr id="42" name="CasellaDiTesto 41">
            <a:extLst>
              <a:ext uri="{FF2B5EF4-FFF2-40B4-BE49-F238E27FC236}">
                <a16:creationId xmlns:a16="http://schemas.microsoft.com/office/drawing/2014/main" id="{F1F1AF71-63F9-F52E-C862-922AD5190343}"/>
              </a:ext>
            </a:extLst>
          </p:cNvPr>
          <p:cNvSpPr txBox="1"/>
          <p:nvPr/>
        </p:nvSpPr>
        <p:spPr>
          <a:xfrm>
            <a:off x="9557594" y="6065176"/>
            <a:ext cx="354584" cy="300082"/>
          </a:xfrm>
          <a:prstGeom prst="rect">
            <a:avLst/>
          </a:prstGeom>
          <a:noFill/>
        </p:spPr>
        <p:txBody>
          <a:bodyPr wrap="square" rtlCol="0">
            <a:spAutoFit/>
          </a:bodyPr>
          <a:lstStyle/>
          <a:p>
            <a:pPr algn="l" eaLnBrk="0" hangingPunct="0"/>
            <a:r>
              <a:rPr lang="it-IT" sz="1350" dirty="0">
                <a:solidFill>
                  <a:prstClr val="black"/>
                </a:solidFill>
                <a:latin typeface="Tahoma"/>
              </a:rPr>
              <a:t>N</a:t>
            </a:r>
            <a:r>
              <a:rPr lang="en-GB" sz="1350" dirty="0">
                <a:solidFill>
                  <a:prstClr val="black"/>
                </a:solidFill>
                <a:latin typeface="Tahoma"/>
              </a:rPr>
              <a:t> </a:t>
            </a:r>
            <a:endParaRPr lang="it-IT" sz="1350" dirty="0">
              <a:solidFill>
                <a:prstClr val="black"/>
              </a:solidFill>
              <a:latin typeface="Tahoma"/>
            </a:endParaRPr>
          </a:p>
        </p:txBody>
      </p:sp>
      <p:cxnSp>
        <p:nvCxnSpPr>
          <p:cNvPr id="43" name="Connettore 2 42">
            <a:extLst>
              <a:ext uri="{FF2B5EF4-FFF2-40B4-BE49-F238E27FC236}">
                <a16:creationId xmlns:a16="http://schemas.microsoft.com/office/drawing/2014/main" id="{1BD7A179-C177-87B8-8594-55E355F7928B}"/>
              </a:ext>
            </a:extLst>
          </p:cNvPr>
          <p:cNvCxnSpPr>
            <a:cxnSpLocks/>
          </p:cNvCxnSpPr>
          <p:nvPr/>
        </p:nvCxnSpPr>
        <p:spPr>
          <a:xfrm>
            <a:off x="9861893" y="6191195"/>
            <a:ext cx="364847" cy="0"/>
          </a:xfrm>
          <a:prstGeom prst="straightConnector1">
            <a:avLst/>
          </a:prstGeom>
          <a:noFill/>
          <a:ln w="6350" cap="flat" cmpd="sng" algn="ctr">
            <a:solidFill>
              <a:sysClr val="windowText" lastClr="000000"/>
            </a:solidFill>
            <a:prstDash val="solid"/>
            <a:miter lim="800000"/>
            <a:tailEnd type="triangle"/>
          </a:ln>
          <a:effectLst/>
        </p:spPr>
      </p:cxnSp>
      <p:cxnSp>
        <p:nvCxnSpPr>
          <p:cNvPr id="44" name="Connettore 2 43">
            <a:extLst>
              <a:ext uri="{FF2B5EF4-FFF2-40B4-BE49-F238E27FC236}">
                <a16:creationId xmlns:a16="http://schemas.microsoft.com/office/drawing/2014/main" id="{435195BF-5386-55FB-07EA-94D50AAEFD5F}"/>
              </a:ext>
            </a:extLst>
          </p:cNvPr>
          <p:cNvCxnSpPr>
            <a:cxnSpLocks/>
          </p:cNvCxnSpPr>
          <p:nvPr/>
        </p:nvCxnSpPr>
        <p:spPr>
          <a:xfrm flipH="1" flipV="1">
            <a:off x="8348618" y="4169034"/>
            <a:ext cx="0" cy="340228"/>
          </a:xfrm>
          <a:prstGeom prst="straightConnector1">
            <a:avLst/>
          </a:prstGeom>
          <a:noFill/>
          <a:ln w="6350" cap="flat" cmpd="sng" algn="ctr">
            <a:solidFill>
              <a:sysClr val="windowText" lastClr="000000"/>
            </a:solidFill>
            <a:prstDash val="solid"/>
            <a:miter lim="800000"/>
            <a:tailEnd type="triangle"/>
          </a:ln>
          <a:effectLst/>
        </p:spPr>
      </p:cxnSp>
      <p:sp>
        <p:nvSpPr>
          <p:cNvPr id="45" name="CasellaDiTesto 44">
            <a:extLst>
              <a:ext uri="{FF2B5EF4-FFF2-40B4-BE49-F238E27FC236}">
                <a16:creationId xmlns:a16="http://schemas.microsoft.com/office/drawing/2014/main" id="{74B0ED66-E909-5DEF-7B99-271D4A0EF225}"/>
              </a:ext>
            </a:extLst>
          </p:cNvPr>
          <p:cNvSpPr txBox="1"/>
          <p:nvPr/>
        </p:nvSpPr>
        <p:spPr>
          <a:xfrm rot="16200000">
            <a:off x="8185191" y="4518463"/>
            <a:ext cx="335348" cy="300082"/>
          </a:xfrm>
          <a:prstGeom prst="rect">
            <a:avLst/>
          </a:prstGeom>
          <a:noFill/>
        </p:spPr>
        <p:txBody>
          <a:bodyPr wrap="square" rtlCol="0">
            <a:spAutoFit/>
          </a:bodyPr>
          <a:lstStyle/>
          <a:p>
            <a:pPr algn="l" eaLnBrk="0" hangingPunct="0"/>
            <a:r>
              <a:rPr lang="it-IT" sz="1350" dirty="0">
                <a:solidFill>
                  <a:prstClr val="black"/>
                </a:solidFill>
                <a:latin typeface="Tahoma"/>
              </a:rPr>
              <a:t>Z</a:t>
            </a:r>
            <a:r>
              <a:rPr lang="en-GB" sz="1350" dirty="0">
                <a:solidFill>
                  <a:prstClr val="black"/>
                </a:solidFill>
                <a:latin typeface="Tahoma"/>
              </a:rPr>
              <a:t> </a:t>
            </a:r>
            <a:endParaRPr lang="it-IT" sz="1350" dirty="0">
              <a:solidFill>
                <a:prstClr val="black"/>
              </a:solidFill>
              <a:latin typeface="Tahoma"/>
            </a:endParaRPr>
          </a:p>
        </p:txBody>
      </p:sp>
    </p:spTree>
    <p:extLst>
      <p:ext uri="{BB962C8B-B14F-4D97-AF65-F5344CB8AC3E}">
        <p14:creationId xmlns:p14="http://schemas.microsoft.com/office/powerpoint/2010/main" val="3042972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magine 34"/>
          <p:cNvPicPr>
            <a:picLocks noChangeAspect="1"/>
          </p:cNvPicPr>
          <p:nvPr/>
        </p:nvPicPr>
        <p:blipFill rotWithShape="1">
          <a:blip r:embed="rId3" cstate="print">
            <a:extLst>
              <a:ext uri="{28A0092B-C50C-407E-A947-70E740481C1C}">
                <a14:useLocalDpi xmlns:a14="http://schemas.microsoft.com/office/drawing/2010/main" val="0"/>
              </a:ext>
            </a:extLst>
          </a:blip>
          <a:srcRect b="-10"/>
          <a:stretch/>
        </p:blipFill>
        <p:spPr>
          <a:xfrm>
            <a:off x="2716068" y="834171"/>
            <a:ext cx="7200000" cy="5400600"/>
          </a:xfrm>
          <a:prstGeom prst="rect">
            <a:avLst/>
          </a:prstGeom>
        </p:spPr>
      </p:pic>
      <p:sp>
        <p:nvSpPr>
          <p:cNvPr id="36" name="CasellaDiTesto 35"/>
          <p:cNvSpPr txBox="1"/>
          <p:nvPr/>
        </p:nvSpPr>
        <p:spPr>
          <a:xfrm>
            <a:off x="1853337" y="997341"/>
            <a:ext cx="2592000" cy="374571"/>
          </a:xfrm>
          <a:prstGeom prst="roundRect">
            <a:avLst/>
          </a:prstGeom>
          <a:solidFill>
            <a:schemeClr val="accent1">
              <a:lumMod val="20000"/>
              <a:lumOff val="80000"/>
            </a:schemeClr>
          </a:solidFill>
        </p:spPr>
        <p:txBody>
          <a:bodyPr wrap="square" rtlCol="0">
            <a:spAutoFit/>
          </a:bodyPr>
          <a:lstStyle/>
          <a:p>
            <a:r>
              <a:rPr lang="it-IT" sz="1600" b="1" dirty="0">
                <a:latin typeface="Tahoma" panose="020B0604030504040204" pitchFamily="34" charset="0"/>
                <a:ea typeface="Tahoma" panose="020B0604030504040204" pitchFamily="34" charset="0"/>
                <a:cs typeface="Tahoma" panose="020B0604030504040204" pitchFamily="34" charset="0"/>
              </a:rPr>
              <a:t>Rivelatori di neutroni</a:t>
            </a:r>
          </a:p>
        </p:txBody>
      </p:sp>
      <p:cxnSp>
        <p:nvCxnSpPr>
          <p:cNvPr id="37" name="Connettore 2 36"/>
          <p:cNvCxnSpPr/>
          <p:nvPr/>
        </p:nvCxnSpPr>
        <p:spPr>
          <a:xfrm>
            <a:off x="2933313" y="1437146"/>
            <a:ext cx="432048" cy="335749"/>
          </a:xfrm>
          <a:prstGeom prst="straightConnector1">
            <a:avLst/>
          </a:prstGeom>
          <a:ln w="381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2313816" y="4290556"/>
            <a:ext cx="2412000" cy="374571"/>
          </a:xfrm>
          <a:prstGeom prst="roundRect">
            <a:avLst/>
          </a:prstGeom>
          <a:solidFill>
            <a:schemeClr val="accent1">
              <a:lumMod val="20000"/>
              <a:lumOff val="80000"/>
            </a:schemeClr>
          </a:solidFill>
        </p:spPr>
        <p:txBody>
          <a:bodyPr wrap="square" rtlCol="0">
            <a:spAutoFit/>
          </a:bodyPr>
          <a:lstStyle/>
          <a:p>
            <a:r>
              <a:rPr lang="it-IT" sz="1600" b="1" dirty="0">
                <a:latin typeface="Tahoma" panose="020B0604030504040204" pitchFamily="34" charset="0"/>
                <a:ea typeface="Tahoma" panose="020B0604030504040204" pitchFamily="34" charset="0"/>
                <a:cs typeface="Tahoma" panose="020B0604030504040204" pitchFamily="34" charset="0"/>
              </a:rPr>
              <a:t>Camera di </a:t>
            </a:r>
            <a:r>
              <a:rPr lang="it-IT" sz="1600" b="1" dirty="0" err="1">
                <a:latin typeface="Tahoma" panose="020B0604030504040204" pitchFamily="34" charset="0"/>
                <a:ea typeface="Tahoma" panose="020B0604030504040204" pitchFamily="34" charset="0"/>
                <a:cs typeface="Tahoma" panose="020B0604030504040204" pitchFamily="34" charset="0"/>
              </a:rPr>
              <a:t>scattering</a:t>
            </a:r>
            <a:endParaRPr lang="it-IT" sz="1600" b="1" dirty="0">
              <a:latin typeface="Tahoma" panose="020B0604030504040204" pitchFamily="34" charset="0"/>
              <a:ea typeface="Tahoma" panose="020B0604030504040204" pitchFamily="34" charset="0"/>
              <a:cs typeface="Tahoma" panose="020B0604030504040204" pitchFamily="34" charset="0"/>
            </a:endParaRPr>
          </a:p>
        </p:txBody>
      </p:sp>
      <p:cxnSp>
        <p:nvCxnSpPr>
          <p:cNvPr id="39" name="Connettore 2 38"/>
          <p:cNvCxnSpPr/>
          <p:nvPr/>
        </p:nvCxnSpPr>
        <p:spPr>
          <a:xfrm flipV="1">
            <a:off x="3581241" y="3831597"/>
            <a:ext cx="432048" cy="458958"/>
          </a:xfrm>
          <a:prstGeom prst="straightConnector1">
            <a:avLst/>
          </a:prstGeom>
          <a:ln w="381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p:cNvCxnSpPr/>
          <p:nvPr/>
        </p:nvCxnSpPr>
        <p:spPr>
          <a:xfrm>
            <a:off x="2251333" y="3786499"/>
            <a:ext cx="115212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CasellaDiTesto 41"/>
          <p:cNvSpPr txBox="1"/>
          <p:nvPr/>
        </p:nvSpPr>
        <p:spPr>
          <a:xfrm>
            <a:off x="347180" y="3320819"/>
            <a:ext cx="1816256" cy="1021556"/>
          </a:xfrm>
          <a:prstGeom prst="roundRect">
            <a:avLst/>
          </a:prstGeom>
          <a:noFill/>
        </p:spPr>
        <p:txBody>
          <a:bodyPr wrap="square" rtlCol="0">
            <a:spAutoFit/>
          </a:bodyPr>
          <a:lstStyle/>
          <a:p>
            <a:r>
              <a:rPr lang="it-IT" b="1" dirty="0">
                <a:solidFill>
                  <a:srgbClr val="FF0000"/>
                </a:solidFill>
                <a:latin typeface="Tahoma" panose="020B0604030504040204" pitchFamily="34" charset="0"/>
                <a:ea typeface="Tahoma" panose="020B0604030504040204" pitchFamily="34" charset="0"/>
                <a:cs typeface="Tahoma" panose="020B0604030504040204" pitchFamily="34" charset="0"/>
              </a:rPr>
              <a:t>Fascio di ioni accelerati dal  ciclotrone</a:t>
            </a:r>
          </a:p>
        </p:txBody>
      </p:sp>
      <p:sp>
        <p:nvSpPr>
          <p:cNvPr id="43" name="CasellaDiTesto 42"/>
          <p:cNvSpPr txBox="1"/>
          <p:nvPr/>
        </p:nvSpPr>
        <p:spPr>
          <a:xfrm>
            <a:off x="4725816" y="2215446"/>
            <a:ext cx="1512168" cy="374571"/>
          </a:xfrm>
          <a:prstGeom prst="roundRect">
            <a:avLst/>
          </a:prstGeom>
          <a:solidFill>
            <a:schemeClr val="accent1">
              <a:lumMod val="20000"/>
              <a:lumOff val="80000"/>
            </a:schemeClr>
          </a:solidFill>
        </p:spPr>
        <p:txBody>
          <a:bodyPr wrap="square" rtlCol="0">
            <a:spAutoFit/>
          </a:bodyPr>
          <a:lstStyle/>
          <a:p>
            <a:r>
              <a:rPr lang="it-IT" sz="1600" b="1" dirty="0">
                <a:latin typeface="Tahoma" panose="020B0604030504040204" pitchFamily="34" charset="0"/>
                <a:ea typeface="Tahoma" panose="020B0604030504040204" pitchFamily="34" charset="0"/>
                <a:cs typeface="Tahoma" panose="020B0604030504040204" pitchFamily="34" charset="0"/>
              </a:rPr>
              <a:t>Quadrupolo</a:t>
            </a:r>
          </a:p>
        </p:txBody>
      </p:sp>
      <p:sp>
        <p:nvSpPr>
          <p:cNvPr id="44" name="CasellaDiTesto 43"/>
          <p:cNvSpPr txBox="1"/>
          <p:nvPr/>
        </p:nvSpPr>
        <p:spPr>
          <a:xfrm>
            <a:off x="7677187" y="2188105"/>
            <a:ext cx="936000" cy="396000"/>
          </a:xfrm>
          <a:prstGeom prst="roundRect">
            <a:avLst/>
          </a:prstGeom>
          <a:solidFill>
            <a:schemeClr val="accent1">
              <a:lumMod val="20000"/>
              <a:lumOff val="80000"/>
            </a:schemeClr>
          </a:solidFill>
        </p:spPr>
        <p:txBody>
          <a:bodyPr wrap="square" rtlCol="0">
            <a:spAutoFit/>
          </a:bodyPr>
          <a:lstStyle/>
          <a:p>
            <a:r>
              <a:rPr lang="it-IT" sz="1600" b="1" dirty="0">
                <a:latin typeface="Tahoma" panose="020B0604030504040204" pitchFamily="34" charset="0"/>
                <a:ea typeface="Tahoma" panose="020B0604030504040204" pitchFamily="34" charset="0"/>
                <a:cs typeface="Tahoma" panose="020B0604030504040204" pitchFamily="34" charset="0"/>
              </a:rPr>
              <a:t>Dipolo</a:t>
            </a:r>
          </a:p>
        </p:txBody>
      </p:sp>
      <p:sp>
        <p:nvSpPr>
          <p:cNvPr id="45" name="CasellaDiTesto 44"/>
          <p:cNvSpPr txBox="1"/>
          <p:nvPr/>
        </p:nvSpPr>
        <p:spPr>
          <a:xfrm>
            <a:off x="9014023" y="2600464"/>
            <a:ext cx="1296000" cy="374571"/>
          </a:xfrm>
          <a:prstGeom prst="roundRect">
            <a:avLst/>
          </a:prstGeom>
          <a:solidFill>
            <a:schemeClr val="accent1">
              <a:lumMod val="20000"/>
              <a:lumOff val="80000"/>
            </a:schemeClr>
          </a:solidFill>
        </p:spPr>
        <p:txBody>
          <a:bodyPr wrap="square" rtlCol="0">
            <a:spAutoFit/>
          </a:bodyPr>
          <a:lstStyle/>
          <a:p>
            <a:r>
              <a:rPr lang="it-IT" sz="1600" b="1" dirty="0">
                <a:latin typeface="Tahoma" panose="020B0604030504040204" pitchFamily="34" charset="0"/>
                <a:ea typeface="Tahoma" panose="020B0604030504040204" pitchFamily="34" charset="0"/>
                <a:cs typeface="Tahoma" panose="020B0604030504040204" pitchFamily="34" charset="0"/>
              </a:rPr>
              <a:t>Rivelatori</a:t>
            </a:r>
          </a:p>
        </p:txBody>
      </p:sp>
      <p:cxnSp>
        <p:nvCxnSpPr>
          <p:cNvPr id="46" name="Connettore 2 45"/>
          <p:cNvCxnSpPr/>
          <p:nvPr/>
        </p:nvCxnSpPr>
        <p:spPr>
          <a:xfrm flipH="1">
            <a:off x="5309578" y="2635670"/>
            <a:ext cx="194239" cy="354798"/>
          </a:xfrm>
          <a:prstGeom prst="straightConnector1">
            <a:avLst/>
          </a:prstGeom>
          <a:ln w="381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flipH="1">
            <a:off x="7932949" y="2630581"/>
            <a:ext cx="194239" cy="354798"/>
          </a:xfrm>
          <a:prstGeom prst="straightConnector1">
            <a:avLst/>
          </a:prstGeom>
          <a:ln w="381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ttore 2 48"/>
          <p:cNvCxnSpPr/>
          <p:nvPr/>
        </p:nvCxnSpPr>
        <p:spPr>
          <a:xfrm flipH="1">
            <a:off x="9558050" y="3035778"/>
            <a:ext cx="123177" cy="343920"/>
          </a:xfrm>
          <a:prstGeom prst="straightConnector1">
            <a:avLst/>
          </a:prstGeom>
          <a:ln w="381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
            <a:extLst>
              <a:ext uri="{FF2B5EF4-FFF2-40B4-BE49-F238E27FC236}">
                <a16:creationId xmlns:a16="http://schemas.microsoft.com/office/drawing/2014/main" id="{C1515288-7ECD-46BC-A731-43BBF5FC8E6C}"/>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b="1" dirty="0">
                <a:solidFill>
                  <a:schemeClr val="bg1"/>
                </a:solidFill>
                <a:latin typeface="+mn-lt"/>
              </a:rPr>
              <a:t>Lo </a:t>
            </a:r>
            <a:r>
              <a:rPr lang="en-US" sz="2400" b="1" dirty="0" err="1">
                <a:solidFill>
                  <a:schemeClr val="bg1"/>
                </a:solidFill>
                <a:latin typeface="+mn-lt"/>
              </a:rPr>
              <a:t>spettrometro</a:t>
            </a:r>
            <a:r>
              <a:rPr lang="en-US" sz="2400" b="1" dirty="0">
                <a:solidFill>
                  <a:schemeClr val="bg1"/>
                </a:solidFill>
                <a:latin typeface="+mn-lt"/>
              </a:rPr>
              <a:t> </a:t>
            </a:r>
            <a:r>
              <a:rPr lang="en-US" sz="2400" b="1" dirty="0" err="1">
                <a:solidFill>
                  <a:schemeClr val="bg1"/>
                </a:solidFill>
                <a:latin typeface="+mn-lt"/>
              </a:rPr>
              <a:t>magnetico</a:t>
            </a:r>
            <a:r>
              <a:rPr lang="en-US" sz="2400" b="1" dirty="0">
                <a:solidFill>
                  <a:schemeClr val="bg1"/>
                </a:solidFill>
                <a:latin typeface="+mn-lt"/>
              </a:rPr>
              <a:t> MAGNEX</a:t>
            </a:r>
          </a:p>
        </p:txBody>
      </p:sp>
    </p:spTree>
    <p:extLst>
      <p:ext uri="{BB962C8B-B14F-4D97-AF65-F5344CB8AC3E}">
        <p14:creationId xmlns:p14="http://schemas.microsoft.com/office/powerpoint/2010/main" val="3860815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interni, metallo, sedendo, tavolo&#10;&#10;Descrizione generata automaticamente">
            <a:extLst>
              <a:ext uri="{FF2B5EF4-FFF2-40B4-BE49-F238E27FC236}">
                <a16:creationId xmlns:a16="http://schemas.microsoft.com/office/drawing/2014/main" id="{521E7902-37C2-4458-B266-37F7C99B8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6087" y="635060"/>
            <a:ext cx="7832679" cy="5874509"/>
          </a:xfrm>
          <a:prstGeom prst="rect">
            <a:avLst/>
          </a:prstGeom>
        </p:spPr>
      </p:pic>
      <p:sp>
        <p:nvSpPr>
          <p:cNvPr id="2" name="Rectangle 1">
            <a:extLst>
              <a:ext uri="{FF2B5EF4-FFF2-40B4-BE49-F238E27FC236}">
                <a16:creationId xmlns:a16="http://schemas.microsoft.com/office/drawing/2014/main" id="{D649E81A-894F-A263-3AD1-535DC8D26C9A}"/>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b="1" dirty="0">
                <a:solidFill>
                  <a:schemeClr val="bg1"/>
                </a:solidFill>
                <a:latin typeface="+mn-lt"/>
              </a:rPr>
              <a:t>Camera di scattering</a:t>
            </a:r>
          </a:p>
        </p:txBody>
      </p:sp>
      <p:sp>
        <p:nvSpPr>
          <p:cNvPr id="4" name="Rectangle 1">
            <a:extLst>
              <a:ext uri="{FF2B5EF4-FFF2-40B4-BE49-F238E27FC236}">
                <a16:creationId xmlns:a16="http://schemas.microsoft.com/office/drawing/2014/main" id="{D3C7A791-76A9-A26B-AE21-8D4D2601ABF1}"/>
              </a:ext>
            </a:extLst>
          </p:cNvPr>
          <p:cNvSpPr txBox="1">
            <a:spLocks noChangeArrowheads="1"/>
          </p:cNvSpPr>
          <p:nvPr/>
        </p:nvSpPr>
        <p:spPr>
          <a:xfrm>
            <a:off x="3492097" y="1286727"/>
            <a:ext cx="2440329"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b="1" dirty="0" err="1">
                <a:solidFill>
                  <a:schemeClr val="bg1"/>
                </a:solidFill>
                <a:latin typeface="+mn-lt"/>
              </a:rPr>
              <a:t>Bersagli</a:t>
            </a:r>
            <a:endParaRPr lang="en-US" sz="2400" b="1" dirty="0">
              <a:solidFill>
                <a:schemeClr val="bg1"/>
              </a:solidFill>
              <a:latin typeface="+mn-lt"/>
            </a:endParaRPr>
          </a:p>
        </p:txBody>
      </p:sp>
      <p:sp>
        <p:nvSpPr>
          <p:cNvPr id="5" name="Rectangle 1">
            <a:extLst>
              <a:ext uri="{FF2B5EF4-FFF2-40B4-BE49-F238E27FC236}">
                <a16:creationId xmlns:a16="http://schemas.microsoft.com/office/drawing/2014/main" id="{E09E8E4F-2919-76FF-4983-6E7D1FE4729C}"/>
              </a:ext>
            </a:extLst>
          </p:cNvPr>
          <p:cNvSpPr txBox="1">
            <a:spLocks noChangeArrowheads="1"/>
          </p:cNvSpPr>
          <p:nvPr/>
        </p:nvSpPr>
        <p:spPr>
          <a:xfrm>
            <a:off x="6318249" y="3696190"/>
            <a:ext cx="2440329" cy="591680"/>
          </a:xfrm>
          <a:prstGeom prst="rect">
            <a:avLst/>
          </a:prstGeom>
        </p:spPr>
        <p:txBody>
          <a:bodyPr vert="horz" lIns="91440" tIns="35193"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b="1" dirty="0" err="1">
                <a:solidFill>
                  <a:schemeClr val="bg1"/>
                </a:solidFill>
                <a:latin typeface="+mn-lt"/>
              </a:rPr>
              <a:t>Ingresso</a:t>
            </a:r>
            <a:r>
              <a:rPr lang="en-US" sz="2400" b="1" dirty="0">
                <a:solidFill>
                  <a:schemeClr val="bg1"/>
                </a:solidFill>
                <a:latin typeface="+mn-lt"/>
              </a:rPr>
              <a:t> del </a:t>
            </a:r>
            <a:r>
              <a:rPr lang="en-US" sz="2400" b="1" dirty="0" err="1">
                <a:solidFill>
                  <a:schemeClr val="bg1"/>
                </a:solidFill>
                <a:latin typeface="+mn-lt"/>
              </a:rPr>
              <a:t>quadrupolo</a:t>
            </a:r>
            <a:r>
              <a:rPr lang="en-US" sz="2400" b="1" dirty="0">
                <a:solidFill>
                  <a:schemeClr val="bg1"/>
                </a:solidFill>
                <a:latin typeface="+mn-lt"/>
              </a:rPr>
              <a:t> </a:t>
            </a:r>
          </a:p>
        </p:txBody>
      </p:sp>
    </p:spTree>
    <p:extLst>
      <p:ext uri="{BB962C8B-B14F-4D97-AF65-F5344CB8AC3E}">
        <p14:creationId xmlns:p14="http://schemas.microsoft.com/office/powerpoint/2010/main" val="3417225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magnex04.JPG">
            <a:extLst>
              <a:ext uri="{FF2B5EF4-FFF2-40B4-BE49-F238E27FC236}">
                <a16:creationId xmlns:a16="http://schemas.microsoft.com/office/drawing/2014/main" id="{6C0DCF3E-39F1-EAD9-3453-A4B0DDB6A6A3}"/>
              </a:ext>
            </a:extLst>
          </p:cNvPr>
          <p:cNvPicPr>
            <a:picLocks noChangeAspect="1"/>
          </p:cNvPicPr>
          <p:nvPr/>
        </p:nvPicPr>
        <p:blipFill>
          <a:blip r:embed="rId3" cstate="print"/>
          <a:srcRect t="9650" b="2545"/>
          <a:stretch>
            <a:fillRect/>
          </a:stretch>
        </p:blipFill>
        <p:spPr>
          <a:xfrm>
            <a:off x="344124" y="893193"/>
            <a:ext cx="6063805" cy="3505185"/>
          </a:xfrm>
          <a:prstGeom prst="rect">
            <a:avLst/>
          </a:prstGeom>
          <a:effectLst>
            <a:outerShdw blurRad="50800" dist="38100" dir="2700000" algn="tl" rotWithShape="0">
              <a:prstClr val="black">
                <a:alpha val="40000"/>
              </a:prstClr>
            </a:outerShdw>
          </a:effectLst>
        </p:spPr>
      </p:pic>
      <p:pic>
        <p:nvPicPr>
          <p:cNvPr id="2" name="Picture 4" descr="magnexcap6">
            <a:extLst>
              <a:ext uri="{FF2B5EF4-FFF2-40B4-BE49-F238E27FC236}">
                <a16:creationId xmlns:a16="http://schemas.microsoft.com/office/drawing/2014/main" id="{DF103A9E-9C8B-3CF8-1486-2B7D0FDD694B}"/>
              </a:ext>
            </a:extLst>
          </p:cNvPr>
          <p:cNvPicPr>
            <a:picLocks noChangeAspect="1" noChangeArrowheads="1"/>
          </p:cNvPicPr>
          <p:nvPr/>
        </p:nvPicPr>
        <p:blipFill>
          <a:blip r:embed="rId4" cstate="print"/>
          <a:srcRect l="5618" t="32129" r="3934" b="11623"/>
          <a:stretch>
            <a:fillRect/>
          </a:stretch>
        </p:blipFill>
        <p:spPr bwMode="auto">
          <a:xfrm>
            <a:off x="5557701" y="3549338"/>
            <a:ext cx="6470402" cy="2901859"/>
          </a:xfrm>
          <a:prstGeom prst="rect">
            <a:avLst/>
          </a:prstGeom>
          <a:noFill/>
        </p:spPr>
      </p:pic>
      <p:sp>
        <p:nvSpPr>
          <p:cNvPr id="4" name="Rectangle 1">
            <a:extLst>
              <a:ext uri="{FF2B5EF4-FFF2-40B4-BE49-F238E27FC236}">
                <a16:creationId xmlns:a16="http://schemas.microsoft.com/office/drawing/2014/main" id="{8573628C-2720-C82E-5433-BA3278C619CA}"/>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b="1" dirty="0">
                <a:solidFill>
                  <a:schemeClr val="bg1"/>
                </a:solidFill>
                <a:latin typeface="+mn-lt"/>
              </a:rPr>
              <a:t>Lo </a:t>
            </a:r>
            <a:r>
              <a:rPr lang="en-US" sz="2400" b="1" dirty="0" err="1">
                <a:solidFill>
                  <a:schemeClr val="bg1"/>
                </a:solidFill>
                <a:latin typeface="+mn-lt"/>
              </a:rPr>
              <a:t>spettrometro</a:t>
            </a:r>
            <a:r>
              <a:rPr lang="en-US" sz="2400" b="1" dirty="0">
                <a:solidFill>
                  <a:schemeClr val="bg1"/>
                </a:solidFill>
                <a:latin typeface="+mn-lt"/>
              </a:rPr>
              <a:t> </a:t>
            </a:r>
            <a:r>
              <a:rPr lang="en-US" sz="2400" b="1" dirty="0" err="1">
                <a:solidFill>
                  <a:schemeClr val="bg1"/>
                </a:solidFill>
                <a:latin typeface="+mn-lt"/>
              </a:rPr>
              <a:t>magnetico</a:t>
            </a:r>
            <a:r>
              <a:rPr lang="en-US" sz="2400" b="1" dirty="0">
                <a:solidFill>
                  <a:schemeClr val="bg1"/>
                </a:solidFill>
                <a:latin typeface="+mn-lt"/>
              </a:rPr>
              <a:t> MAGNEX</a:t>
            </a:r>
          </a:p>
        </p:txBody>
      </p:sp>
    </p:spTree>
    <p:extLst>
      <p:ext uri="{BB962C8B-B14F-4D97-AF65-F5344CB8AC3E}">
        <p14:creationId xmlns:p14="http://schemas.microsoft.com/office/powerpoint/2010/main" val="789790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a:grpSpLocks noChangeAspect="1"/>
          </p:cNvGrpSpPr>
          <p:nvPr/>
        </p:nvGrpSpPr>
        <p:grpSpPr>
          <a:xfrm>
            <a:off x="3940985" y="1071622"/>
            <a:ext cx="6609214" cy="5425274"/>
            <a:chOff x="7282388" y="26807368"/>
            <a:chExt cx="5562247" cy="4565854"/>
          </a:xfrm>
        </p:grpSpPr>
        <p:pic>
          <p:nvPicPr>
            <p:cNvPr id="23" name="Picture 2"/>
            <p:cNvPicPr>
              <a:picLocks noChangeAspect="1" noChangeArrowheads="1"/>
            </p:cNvPicPr>
            <p:nvPr/>
          </p:nvPicPr>
          <p:blipFill>
            <a:blip r:embed="rId3" cstate="print"/>
            <a:srcRect l="10371" r="1688" b="13440"/>
            <a:stretch>
              <a:fillRect/>
            </a:stretch>
          </p:blipFill>
          <p:spPr bwMode="auto">
            <a:xfrm>
              <a:off x="7282388" y="26807368"/>
              <a:ext cx="5562247" cy="4423395"/>
            </a:xfrm>
            <a:prstGeom prst="rect">
              <a:avLst/>
            </a:prstGeom>
            <a:noFill/>
            <a:ln w="9525">
              <a:noFill/>
              <a:miter lim="800000"/>
              <a:headEnd/>
              <a:tailEnd/>
            </a:ln>
          </p:spPr>
        </p:pic>
        <p:sp>
          <p:nvSpPr>
            <p:cNvPr id="25" name="CasellaDiTesto 24"/>
            <p:cNvSpPr txBox="1"/>
            <p:nvPr/>
          </p:nvSpPr>
          <p:spPr>
            <a:xfrm>
              <a:off x="7294716" y="28937188"/>
              <a:ext cx="1432929" cy="336728"/>
            </a:xfrm>
            <a:prstGeom prst="rect">
              <a:avLst/>
            </a:prstGeom>
            <a:solidFill>
              <a:schemeClr val="bg1"/>
            </a:solidFill>
          </p:spPr>
          <p:txBody>
            <a:bodyPr wrap="none" rtlCol="0">
              <a:spAutoFit/>
            </a:bodyPr>
            <a:lstStyle/>
            <a:p>
              <a:r>
                <a:rPr lang="it-IT" sz="2000" dirty="0">
                  <a:solidFill>
                    <a:srgbClr val="0070C0"/>
                  </a:solidFill>
                </a:rPr>
                <a:t>QUADRUPOLO</a:t>
              </a:r>
            </a:p>
          </p:txBody>
        </p:sp>
        <p:sp>
          <p:nvSpPr>
            <p:cNvPr id="26" name="CasellaDiTesto 25"/>
            <p:cNvSpPr txBox="1"/>
            <p:nvPr/>
          </p:nvSpPr>
          <p:spPr>
            <a:xfrm>
              <a:off x="10582085" y="27411315"/>
              <a:ext cx="825200" cy="336728"/>
            </a:xfrm>
            <a:prstGeom prst="rect">
              <a:avLst/>
            </a:prstGeom>
            <a:solidFill>
              <a:schemeClr val="bg1"/>
            </a:solidFill>
          </p:spPr>
          <p:txBody>
            <a:bodyPr wrap="none" rtlCol="0">
              <a:spAutoFit/>
            </a:bodyPr>
            <a:lstStyle/>
            <a:p>
              <a:r>
                <a:rPr lang="it-IT" sz="2000" dirty="0">
                  <a:solidFill>
                    <a:srgbClr val="0070C0"/>
                  </a:solidFill>
                </a:rPr>
                <a:t>DIPOLO</a:t>
              </a:r>
            </a:p>
          </p:txBody>
        </p:sp>
        <p:sp>
          <p:nvSpPr>
            <p:cNvPr id="27" name="CasellaDiTesto 26"/>
            <p:cNvSpPr txBox="1"/>
            <p:nvPr/>
          </p:nvSpPr>
          <p:spPr>
            <a:xfrm>
              <a:off x="11282131" y="31088298"/>
              <a:ext cx="1008512" cy="284924"/>
            </a:xfrm>
            <a:prstGeom prst="rect">
              <a:avLst/>
            </a:prstGeom>
            <a:solidFill>
              <a:schemeClr val="bg1"/>
            </a:solidFill>
          </p:spPr>
          <p:txBody>
            <a:bodyPr wrap="none" rtlCol="0">
              <a:spAutoFit/>
            </a:bodyPr>
            <a:lstStyle/>
            <a:p>
              <a:r>
                <a:rPr lang="it-IT" sz="1600" dirty="0">
                  <a:solidFill>
                    <a:srgbClr val="0070C0"/>
                  </a:solidFill>
                </a:rPr>
                <a:t>RIVELATORE</a:t>
              </a:r>
            </a:p>
          </p:txBody>
        </p:sp>
      </p:grpSp>
      <p:sp>
        <p:nvSpPr>
          <p:cNvPr id="32" name="CasellaDiTesto 31"/>
          <p:cNvSpPr txBox="1"/>
          <p:nvPr/>
        </p:nvSpPr>
        <p:spPr>
          <a:xfrm>
            <a:off x="1255878" y="2574948"/>
            <a:ext cx="823815" cy="400110"/>
          </a:xfrm>
          <a:prstGeom prst="rect">
            <a:avLst/>
          </a:prstGeom>
          <a:solidFill>
            <a:schemeClr val="bg1"/>
          </a:solidFill>
        </p:spPr>
        <p:txBody>
          <a:bodyPr wrap="none" rtlCol="0">
            <a:spAutoFit/>
          </a:bodyPr>
          <a:lstStyle/>
          <a:p>
            <a:r>
              <a:rPr lang="en-GB" sz="2000" dirty="0">
                <a:solidFill>
                  <a:srgbClr val="0070C0"/>
                </a:solidFill>
              </a:rPr>
              <a:t>Fascio</a:t>
            </a:r>
          </a:p>
        </p:txBody>
      </p:sp>
      <p:cxnSp>
        <p:nvCxnSpPr>
          <p:cNvPr id="31" name="Connettore 2 30"/>
          <p:cNvCxnSpPr/>
          <p:nvPr/>
        </p:nvCxnSpPr>
        <p:spPr>
          <a:xfrm>
            <a:off x="1598142" y="3138616"/>
            <a:ext cx="1224000"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Figura a mano libera 2"/>
          <p:cNvSpPr/>
          <p:nvPr/>
        </p:nvSpPr>
        <p:spPr>
          <a:xfrm>
            <a:off x="3869060" y="2766907"/>
            <a:ext cx="1714792" cy="304884"/>
          </a:xfrm>
          <a:custGeom>
            <a:avLst/>
            <a:gdLst>
              <a:gd name="connsiteX0" fmla="*/ 0 w 3286125"/>
              <a:gd name="connsiteY0" fmla="*/ 714375 h 726057"/>
              <a:gd name="connsiteX1" fmla="*/ 1447800 w 3286125"/>
              <a:gd name="connsiteY1" fmla="*/ 628650 h 726057"/>
              <a:gd name="connsiteX2" fmla="*/ 3286125 w 3286125"/>
              <a:gd name="connsiteY2" fmla="*/ 0 h 726057"/>
            </a:gdLst>
            <a:ahLst/>
            <a:cxnLst>
              <a:cxn ang="0">
                <a:pos x="connsiteX0" y="connsiteY0"/>
              </a:cxn>
              <a:cxn ang="0">
                <a:pos x="connsiteX1" y="connsiteY1"/>
              </a:cxn>
              <a:cxn ang="0">
                <a:pos x="connsiteX2" y="connsiteY2"/>
              </a:cxn>
            </a:cxnLst>
            <a:rect l="l" t="t" r="r" b="b"/>
            <a:pathLst>
              <a:path w="3286125" h="726057">
                <a:moveTo>
                  <a:pt x="0" y="714375"/>
                </a:moveTo>
                <a:cubicBezTo>
                  <a:pt x="450056" y="731043"/>
                  <a:pt x="900113" y="747712"/>
                  <a:pt x="1447800" y="628650"/>
                </a:cubicBezTo>
                <a:cubicBezTo>
                  <a:pt x="1995487" y="509588"/>
                  <a:pt x="2640806" y="254794"/>
                  <a:pt x="3286125" y="0"/>
                </a:cubicBezTo>
              </a:path>
            </a:pathLst>
          </a:custGeom>
          <a:noFill/>
          <a:ln w="28575">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a:spLocks noChangeAspect="1"/>
          </p:cNvSpPr>
          <p:nvPr/>
        </p:nvSpPr>
        <p:spPr>
          <a:xfrm>
            <a:off x="1538808" y="2939752"/>
            <a:ext cx="459713" cy="468000"/>
          </a:xfrm>
          <a:prstGeom prst="ellipse">
            <a:avLst/>
          </a:prstGeom>
          <a:solidFill>
            <a:srgbClr val="FFFF00"/>
          </a:solidFill>
          <a:ln w="31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a:spLocks noChangeAspect="1"/>
          </p:cNvSpPr>
          <p:nvPr/>
        </p:nvSpPr>
        <p:spPr>
          <a:xfrm>
            <a:off x="1598142" y="2994616"/>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a:spLocks noChangeAspect="1"/>
          </p:cNvSpPr>
          <p:nvPr/>
        </p:nvSpPr>
        <p:spPr>
          <a:xfrm>
            <a:off x="1759142" y="3325824"/>
            <a:ext cx="36000" cy="36000"/>
          </a:xfrm>
          <a:prstGeom prst="ellipse">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a:spLocks noChangeAspect="1"/>
          </p:cNvSpPr>
          <p:nvPr/>
        </p:nvSpPr>
        <p:spPr>
          <a:xfrm>
            <a:off x="1943292" y="3198750"/>
            <a:ext cx="36000" cy="36000"/>
          </a:xfrm>
          <a:prstGeom prst="ellipse">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a:spLocks noChangeAspect="1"/>
          </p:cNvSpPr>
          <p:nvPr/>
        </p:nvSpPr>
        <p:spPr>
          <a:xfrm>
            <a:off x="3654234" y="3234750"/>
            <a:ext cx="36000" cy="36000"/>
          </a:xfrm>
          <a:prstGeom prst="ellipse">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a:spLocks noChangeAspect="1"/>
          </p:cNvSpPr>
          <p:nvPr/>
        </p:nvSpPr>
        <p:spPr>
          <a:xfrm>
            <a:off x="3936062" y="3288750"/>
            <a:ext cx="36000" cy="36000"/>
          </a:xfrm>
          <a:prstGeom prst="ellipse">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3257223" y="2509601"/>
            <a:ext cx="1135696" cy="400110"/>
          </a:xfrm>
          <a:prstGeom prst="rect">
            <a:avLst/>
          </a:prstGeom>
          <a:solidFill>
            <a:schemeClr val="bg1"/>
          </a:solidFill>
        </p:spPr>
        <p:txBody>
          <a:bodyPr wrap="none" rtlCol="0">
            <a:spAutoFit/>
          </a:bodyPr>
          <a:lstStyle/>
          <a:p>
            <a:r>
              <a:rPr lang="it-IT" sz="2000" dirty="0">
                <a:solidFill>
                  <a:srgbClr val="0070C0"/>
                </a:solidFill>
              </a:rPr>
              <a:t>Bersaglio</a:t>
            </a:r>
          </a:p>
        </p:txBody>
      </p:sp>
      <p:sp>
        <p:nvSpPr>
          <p:cNvPr id="33" name="CasellaDiTesto 32"/>
          <p:cNvSpPr txBox="1"/>
          <p:nvPr/>
        </p:nvSpPr>
        <p:spPr>
          <a:xfrm>
            <a:off x="9891932" y="5467413"/>
            <a:ext cx="608145" cy="338554"/>
          </a:xfrm>
          <a:prstGeom prst="rect">
            <a:avLst/>
          </a:prstGeom>
          <a:solidFill>
            <a:schemeClr val="bg1"/>
          </a:solidFill>
        </p:spPr>
        <p:txBody>
          <a:bodyPr wrap="square" rtlCol="0">
            <a:spAutoFit/>
          </a:bodyPr>
          <a:lstStyle/>
          <a:p>
            <a:endParaRPr lang="it-IT" sz="1600" dirty="0">
              <a:solidFill>
                <a:srgbClr val="0070C0"/>
              </a:solidFill>
            </a:endParaRPr>
          </a:p>
        </p:txBody>
      </p:sp>
      <p:sp>
        <p:nvSpPr>
          <p:cNvPr id="9" name="Ovale 8"/>
          <p:cNvSpPr>
            <a:spLocks noChangeAspect="1"/>
          </p:cNvSpPr>
          <p:nvPr/>
        </p:nvSpPr>
        <p:spPr>
          <a:xfrm>
            <a:off x="3691462" y="2954041"/>
            <a:ext cx="324000" cy="324000"/>
          </a:xfrm>
          <a:prstGeom prst="ellips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dirty="0">
              <a:solidFill>
                <a:schemeClr val="tx1"/>
              </a:solidFill>
              <a:latin typeface="Arial" panose="020B0604020202020204" pitchFamily="34" charset="0"/>
              <a:cs typeface="Arial" panose="020B0604020202020204" pitchFamily="34" charset="0"/>
            </a:endParaRPr>
          </a:p>
        </p:txBody>
      </p:sp>
      <p:sp>
        <p:nvSpPr>
          <p:cNvPr id="10" name="Ovale 9"/>
          <p:cNvSpPr>
            <a:spLocks noChangeAspect="1"/>
          </p:cNvSpPr>
          <p:nvPr/>
        </p:nvSpPr>
        <p:spPr>
          <a:xfrm>
            <a:off x="3555909" y="2900099"/>
            <a:ext cx="540000" cy="540000"/>
          </a:xfrm>
          <a:prstGeom prst="ellipse">
            <a:avLst/>
          </a:prstGeom>
          <a:noFill/>
          <a:ln w="31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a:spLocks noChangeAspect="1"/>
          </p:cNvSpPr>
          <p:nvPr/>
        </p:nvSpPr>
        <p:spPr>
          <a:xfrm>
            <a:off x="4220667" y="2900099"/>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p:cNvSpPr>
            <a:spLocks noChangeAspect="1"/>
          </p:cNvSpPr>
          <p:nvPr/>
        </p:nvSpPr>
        <p:spPr>
          <a:xfrm>
            <a:off x="8549589" y="5033699"/>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p:cNvSpPr>
            <a:spLocks noChangeAspect="1"/>
          </p:cNvSpPr>
          <p:nvPr/>
        </p:nvSpPr>
        <p:spPr>
          <a:xfrm>
            <a:off x="8522578" y="4210158"/>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p:cNvSpPr>
            <a:spLocks noChangeAspect="1"/>
          </p:cNvSpPr>
          <p:nvPr/>
        </p:nvSpPr>
        <p:spPr>
          <a:xfrm>
            <a:off x="8259978" y="3079314"/>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p:cNvSpPr>
            <a:spLocks noChangeAspect="1"/>
          </p:cNvSpPr>
          <p:nvPr/>
        </p:nvSpPr>
        <p:spPr>
          <a:xfrm>
            <a:off x="7654552" y="2434665"/>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p:cNvSpPr>
            <a:spLocks noChangeAspect="1"/>
          </p:cNvSpPr>
          <p:nvPr/>
        </p:nvSpPr>
        <p:spPr>
          <a:xfrm>
            <a:off x="6740152" y="2146665"/>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p:cNvSpPr>
            <a:spLocks noChangeAspect="1"/>
          </p:cNvSpPr>
          <p:nvPr/>
        </p:nvSpPr>
        <p:spPr>
          <a:xfrm>
            <a:off x="5843504" y="2392830"/>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p:cNvSpPr>
            <a:spLocks noChangeAspect="1"/>
          </p:cNvSpPr>
          <p:nvPr/>
        </p:nvSpPr>
        <p:spPr>
          <a:xfrm>
            <a:off x="5056848" y="2742916"/>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p:cNvSpPr>
            <a:spLocks noChangeAspect="1"/>
          </p:cNvSpPr>
          <p:nvPr/>
        </p:nvSpPr>
        <p:spPr>
          <a:xfrm>
            <a:off x="2357584" y="2899177"/>
            <a:ext cx="459713" cy="468000"/>
          </a:xfrm>
          <a:prstGeom prst="ellipse">
            <a:avLst/>
          </a:prstGeom>
          <a:solidFill>
            <a:srgbClr val="FFFF00"/>
          </a:solidFill>
          <a:ln w="31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p:cNvSpPr>
            <a:spLocks noChangeAspect="1"/>
          </p:cNvSpPr>
          <p:nvPr/>
        </p:nvSpPr>
        <p:spPr>
          <a:xfrm>
            <a:off x="2416918" y="2954041"/>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p:cNvSpPr>
            <a:spLocks noChangeAspect="1"/>
          </p:cNvSpPr>
          <p:nvPr/>
        </p:nvSpPr>
        <p:spPr>
          <a:xfrm>
            <a:off x="2577918" y="3285249"/>
            <a:ext cx="36000" cy="36000"/>
          </a:xfrm>
          <a:prstGeom prst="ellipse">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p:cNvSpPr>
            <a:spLocks noChangeAspect="1"/>
          </p:cNvSpPr>
          <p:nvPr/>
        </p:nvSpPr>
        <p:spPr>
          <a:xfrm>
            <a:off x="2762068" y="3158175"/>
            <a:ext cx="36000" cy="36000"/>
          </a:xfrm>
          <a:prstGeom prst="ellipse">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p:cNvSpPr>
            <a:spLocks noChangeAspect="1"/>
          </p:cNvSpPr>
          <p:nvPr/>
        </p:nvSpPr>
        <p:spPr>
          <a:xfrm>
            <a:off x="3036889" y="2899177"/>
            <a:ext cx="459713" cy="468000"/>
          </a:xfrm>
          <a:prstGeom prst="ellipse">
            <a:avLst/>
          </a:prstGeom>
          <a:solidFill>
            <a:srgbClr val="FFFF00"/>
          </a:solidFill>
          <a:ln w="31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p:cNvSpPr>
            <a:spLocks noChangeAspect="1"/>
          </p:cNvSpPr>
          <p:nvPr/>
        </p:nvSpPr>
        <p:spPr>
          <a:xfrm>
            <a:off x="3096223" y="2954041"/>
            <a:ext cx="288000" cy="288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p:cNvSpPr>
            <a:spLocks noChangeAspect="1"/>
          </p:cNvSpPr>
          <p:nvPr/>
        </p:nvSpPr>
        <p:spPr>
          <a:xfrm>
            <a:off x="3257223" y="3285249"/>
            <a:ext cx="36000" cy="36000"/>
          </a:xfrm>
          <a:prstGeom prst="ellipse">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Ovale 47"/>
          <p:cNvSpPr>
            <a:spLocks noChangeAspect="1"/>
          </p:cNvSpPr>
          <p:nvPr/>
        </p:nvSpPr>
        <p:spPr>
          <a:xfrm>
            <a:off x="3441373" y="3158175"/>
            <a:ext cx="36000" cy="36000"/>
          </a:xfrm>
          <a:prstGeom prst="ellipse">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69B15A7B-64AA-4231-8324-BDCAB5FDAC16}"/>
              </a:ext>
            </a:extLst>
          </p:cNvPr>
          <p:cNvSpPr/>
          <p:nvPr/>
        </p:nvSpPr>
        <p:spPr>
          <a:xfrm>
            <a:off x="291918" y="915099"/>
            <a:ext cx="4572000" cy="1200329"/>
          </a:xfrm>
          <a:prstGeom prst="rect">
            <a:avLst/>
          </a:prstGeom>
          <a:solidFill>
            <a:schemeClr val="accent2">
              <a:lumMod val="20000"/>
              <a:lumOff val="80000"/>
            </a:schemeClr>
          </a:solidFill>
        </p:spPr>
        <p:txBody>
          <a:bodyPr>
            <a:spAutoFit/>
          </a:bodyPr>
          <a:lstStyle/>
          <a:p>
            <a:pPr algn="ctr">
              <a:defRPr/>
            </a:pPr>
            <a:r>
              <a:rPr lang="en-US" dirty="0"/>
              <a:t>Lo studio del moto </a:t>
            </a:r>
            <a:r>
              <a:rPr lang="en-US" dirty="0" err="1"/>
              <a:t>delle</a:t>
            </a:r>
            <a:r>
              <a:rPr lang="en-US" dirty="0"/>
              <a:t> </a:t>
            </a:r>
            <a:r>
              <a:rPr lang="en-US" dirty="0" err="1"/>
              <a:t>particelle</a:t>
            </a:r>
            <a:r>
              <a:rPr lang="en-US" dirty="0"/>
              <a:t> </a:t>
            </a:r>
            <a:r>
              <a:rPr lang="en-US" dirty="0" err="1"/>
              <a:t>cariche</a:t>
            </a:r>
            <a:r>
              <a:rPr lang="en-US" dirty="0"/>
              <a:t> </a:t>
            </a:r>
            <a:r>
              <a:rPr lang="en-US" dirty="0" err="1"/>
              <a:t>attraverso</a:t>
            </a:r>
            <a:r>
              <a:rPr lang="en-US" dirty="0"/>
              <a:t> un campo </a:t>
            </a:r>
            <a:r>
              <a:rPr lang="en-US" dirty="0" err="1"/>
              <a:t>magnetico</a:t>
            </a:r>
            <a:r>
              <a:rPr lang="en-US" dirty="0"/>
              <a:t> è </a:t>
            </a:r>
            <a:r>
              <a:rPr lang="en-US" dirty="0" err="1"/>
              <a:t>una</a:t>
            </a:r>
            <a:r>
              <a:rPr lang="en-US" dirty="0"/>
              <a:t> </a:t>
            </a:r>
            <a:r>
              <a:rPr lang="en-US" dirty="0" err="1"/>
              <a:t>delle</a:t>
            </a:r>
            <a:r>
              <a:rPr lang="en-US" dirty="0"/>
              <a:t> </a:t>
            </a:r>
            <a:r>
              <a:rPr lang="en-US" dirty="0" err="1"/>
              <a:t>tecniche</a:t>
            </a:r>
            <a:r>
              <a:rPr lang="en-US" dirty="0"/>
              <a:t> per </a:t>
            </a:r>
            <a:r>
              <a:rPr lang="en-US" dirty="0" err="1"/>
              <a:t>esplorare</a:t>
            </a:r>
            <a:r>
              <a:rPr lang="en-US" dirty="0"/>
              <a:t> la </a:t>
            </a:r>
            <a:r>
              <a:rPr lang="en-US" dirty="0" err="1"/>
              <a:t>struttura</a:t>
            </a:r>
            <a:r>
              <a:rPr lang="en-US" dirty="0"/>
              <a:t> </a:t>
            </a:r>
            <a:r>
              <a:rPr lang="en-US" dirty="0" err="1"/>
              <a:t>microscopica</a:t>
            </a:r>
            <a:r>
              <a:rPr lang="en-US" dirty="0"/>
              <a:t> </a:t>
            </a:r>
            <a:r>
              <a:rPr lang="en-US" dirty="0" err="1"/>
              <a:t>della</a:t>
            </a:r>
            <a:r>
              <a:rPr lang="en-US" dirty="0"/>
              <a:t> </a:t>
            </a:r>
            <a:r>
              <a:rPr lang="en-US" dirty="0" err="1"/>
              <a:t>materia</a:t>
            </a:r>
            <a:endParaRPr lang="it-IT" dirty="0"/>
          </a:p>
        </p:txBody>
      </p:sp>
      <p:sp>
        <p:nvSpPr>
          <p:cNvPr id="51" name="Rectangle 2">
            <a:extLst>
              <a:ext uri="{FF2B5EF4-FFF2-40B4-BE49-F238E27FC236}">
                <a16:creationId xmlns:a16="http://schemas.microsoft.com/office/drawing/2014/main" id="{B3038EC1-E570-4C32-9C5F-33E57C4818B7}"/>
              </a:ext>
            </a:extLst>
          </p:cNvPr>
          <p:cNvSpPr txBox="1">
            <a:spLocks noChangeArrowheads="1"/>
          </p:cNvSpPr>
          <p:nvPr/>
        </p:nvSpPr>
        <p:spPr>
          <a:xfrm>
            <a:off x="565049" y="4828869"/>
            <a:ext cx="4943679" cy="923330"/>
          </a:xfrm>
          <a:prstGeom prst="rect">
            <a:avLst/>
          </a:prstGeom>
        </p:spPr>
        <p:txBody>
          <a:bodyPr wrap="square">
            <a:spAutoFit/>
          </a:bodyPr>
          <a:lstStyle>
            <a:defPPr>
              <a:defRPr lang="it-IT"/>
            </a:defPPr>
            <a:lvl1pPr algn="ctr"/>
          </a:lstStyle>
          <a:p>
            <a:pPr algn="l"/>
            <a:r>
              <a:rPr lang="en-GB" altLang="en-US" dirty="0" err="1"/>
              <a:t>Spettrometria</a:t>
            </a:r>
            <a:r>
              <a:rPr lang="en-GB" altLang="en-US" dirty="0"/>
              <a:t> </a:t>
            </a:r>
            <a:r>
              <a:rPr lang="en-GB" altLang="en-US" dirty="0" err="1"/>
              <a:t>magnetica</a:t>
            </a:r>
            <a:r>
              <a:rPr lang="en-GB" altLang="en-US" dirty="0"/>
              <a:t>: </a:t>
            </a:r>
            <a:br>
              <a:rPr lang="en-GB" altLang="en-US" dirty="0"/>
            </a:br>
            <a:r>
              <a:rPr lang="en-GB" altLang="en-US" dirty="0" err="1"/>
              <a:t>Usare</a:t>
            </a:r>
            <a:r>
              <a:rPr lang="en-GB" altLang="en-US" dirty="0"/>
              <a:t> </a:t>
            </a:r>
            <a:r>
              <a:rPr lang="en-GB" altLang="en-US" dirty="0" err="1"/>
              <a:t>campi</a:t>
            </a:r>
            <a:r>
              <a:rPr lang="en-GB" altLang="en-US" dirty="0"/>
              <a:t> </a:t>
            </a:r>
            <a:r>
              <a:rPr lang="en-GB" altLang="en-US" dirty="0" err="1"/>
              <a:t>magnetici</a:t>
            </a:r>
            <a:r>
              <a:rPr lang="en-GB" altLang="en-US" dirty="0"/>
              <a:t> </a:t>
            </a:r>
            <a:r>
              <a:rPr lang="en-GB" altLang="en-US" dirty="0" err="1"/>
              <a:t>statici</a:t>
            </a:r>
            <a:r>
              <a:rPr lang="en-GB" altLang="en-US" dirty="0"/>
              <a:t> per </a:t>
            </a:r>
            <a:r>
              <a:rPr lang="en-GB" altLang="en-US" dirty="0" err="1"/>
              <a:t>studiare</a:t>
            </a:r>
            <a:r>
              <a:rPr lang="en-GB" altLang="en-US" dirty="0"/>
              <a:t> il </a:t>
            </a:r>
            <a:r>
              <a:rPr lang="en-GB" altLang="en-US" dirty="0" err="1"/>
              <a:t>mondo</a:t>
            </a:r>
            <a:r>
              <a:rPr lang="en-GB" altLang="en-US" dirty="0"/>
              <a:t> </a:t>
            </a:r>
            <a:r>
              <a:rPr lang="en-GB" altLang="en-US" dirty="0" err="1"/>
              <a:t>microscopico</a:t>
            </a:r>
            <a:endParaRPr lang="en-GB" altLang="en-US" dirty="0"/>
          </a:p>
        </p:txBody>
      </p:sp>
      <p:sp>
        <p:nvSpPr>
          <p:cNvPr id="52" name="CasellaDiTesto 51">
            <a:extLst>
              <a:ext uri="{FF2B5EF4-FFF2-40B4-BE49-F238E27FC236}">
                <a16:creationId xmlns:a16="http://schemas.microsoft.com/office/drawing/2014/main" id="{659CD774-E1F1-416B-AF94-84584EF761A2}"/>
              </a:ext>
            </a:extLst>
          </p:cNvPr>
          <p:cNvSpPr txBox="1"/>
          <p:nvPr/>
        </p:nvSpPr>
        <p:spPr>
          <a:xfrm>
            <a:off x="654014" y="5994523"/>
            <a:ext cx="1689052" cy="369332"/>
          </a:xfrm>
          <a:prstGeom prst="rect">
            <a:avLst/>
          </a:prstGeom>
          <a:noFill/>
        </p:spPr>
        <p:txBody>
          <a:bodyPr wrap="none" rtlCol="0">
            <a:spAutoFit/>
          </a:bodyPr>
          <a:lstStyle/>
          <a:p>
            <a:r>
              <a:rPr lang="it-IT" b="1" dirty="0"/>
              <a:t>Forza di </a:t>
            </a:r>
            <a:r>
              <a:rPr lang="it-IT" b="1" dirty="0" err="1"/>
              <a:t>Lorentz</a:t>
            </a:r>
            <a:endParaRPr lang="en-GB" b="1" dirty="0"/>
          </a:p>
        </p:txBody>
      </p:sp>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87272FCE-A6C6-4ED7-AB00-56AB8968C9A2}"/>
                  </a:ext>
                </a:extLst>
              </p:cNvPr>
              <p:cNvSpPr txBox="1"/>
              <p:nvPr/>
            </p:nvSpPr>
            <p:spPr>
              <a:xfrm>
                <a:off x="2573230" y="5951295"/>
                <a:ext cx="2198748" cy="4140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sz="2400" i="1" smtClean="0">
                              <a:latin typeface="Cambria Math" panose="02040503050406030204" pitchFamily="18" charset="0"/>
                            </a:rPr>
                          </m:ctrlPr>
                        </m:accPr>
                        <m:e>
                          <m:r>
                            <a:rPr lang="it-IT" sz="2400" b="0" i="1" smtClean="0">
                              <a:latin typeface="Cambria Math" panose="02040503050406030204" pitchFamily="18" charset="0"/>
                            </a:rPr>
                            <m:t>𝐹</m:t>
                          </m:r>
                        </m:e>
                      </m:acc>
                      <m:r>
                        <a:rPr lang="it-IT" sz="2400" b="0" i="1" smtClean="0">
                          <a:latin typeface="Cambria Math" panose="02040503050406030204" pitchFamily="18" charset="0"/>
                        </a:rPr>
                        <m:t>=</m:t>
                      </m:r>
                      <m:r>
                        <a:rPr lang="it-IT" sz="2400" b="0" i="1" smtClean="0">
                          <a:latin typeface="Cambria Math" panose="02040503050406030204" pitchFamily="18" charset="0"/>
                        </a:rPr>
                        <m:t>𝑞</m:t>
                      </m:r>
                      <m:r>
                        <a:rPr lang="it-IT" sz="2400" b="0" i="1" smtClean="0">
                          <a:latin typeface="Cambria Math" panose="02040503050406030204" pitchFamily="18" charset="0"/>
                        </a:rPr>
                        <m:t> </m:t>
                      </m:r>
                      <m:acc>
                        <m:accPr>
                          <m:chr m:val="⃗"/>
                          <m:ctrlPr>
                            <a:rPr lang="it-IT" sz="2400" b="0" i="1" smtClean="0">
                              <a:latin typeface="Cambria Math" panose="02040503050406030204" pitchFamily="18" charset="0"/>
                            </a:rPr>
                          </m:ctrlPr>
                        </m:accPr>
                        <m:e>
                          <m:r>
                            <a:rPr lang="it-IT" sz="2400" b="0" i="1" smtClean="0">
                              <a:latin typeface="Cambria Math" panose="02040503050406030204" pitchFamily="18" charset="0"/>
                            </a:rPr>
                            <m:t>𝑣</m:t>
                          </m:r>
                        </m:e>
                      </m:acc>
                      <m:r>
                        <a:rPr lang="it-IT" sz="2400" i="1" smtClean="0">
                          <a:latin typeface="Cambria Math" panose="02040503050406030204" pitchFamily="18" charset="0"/>
                        </a:rPr>
                        <m:t>∧</m:t>
                      </m:r>
                      <m:r>
                        <a:rPr lang="it-IT" sz="2400" b="0" i="1" smtClean="0">
                          <a:latin typeface="Cambria Math" panose="02040503050406030204" pitchFamily="18" charset="0"/>
                        </a:rPr>
                        <m:t> </m:t>
                      </m:r>
                      <m:acc>
                        <m:accPr>
                          <m:chr m:val="⃗"/>
                          <m:ctrlPr>
                            <a:rPr lang="it-IT" sz="2400" b="0" i="1" smtClean="0">
                              <a:latin typeface="Cambria Math" panose="02040503050406030204" pitchFamily="18" charset="0"/>
                            </a:rPr>
                          </m:ctrlPr>
                        </m:accPr>
                        <m:e>
                          <m:r>
                            <a:rPr lang="it-IT" sz="2400" b="0" i="1" smtClean="0">
                              <a:latin typeface="Cambria Math" panose="02040503050406030204" pitchFamily="18" charset="0"/>
                            </a:rPr>
                            <m:t>𝐵</m:t>
                          </m:r>
                        </m:e>
                      </m:acc>
                    </m:oMath>
                  </m:oMathPara>
                </a14:m>
                <a:endParaRPr lang="it-IT" sz="2400" dirty="0"/>
              </a:p>
            </p:txBody>
          </p:sp>
        </mc:Choice>
        <mc:Fallback xmlns="">
          <p:sp>
            <p:nvSpPr>
              <p:cNvPr id="53" name="CasellaDiTesto 52">
                <a:extLst>
                  <a:ext uri="{FF2B5EF4-FFF2-40B4-BE49-F238E27FC236}">
                    <a16:creationId xmlns:a16="http://schemas.microsoft.com/office/drawing/2014/main" id="{87272FCE-A6C6-4ED7-AB00-56AB8968C9A2}"/>
                  </a:ext>
                </a:extLst>
              </p:cNvPr>
              <p:cNvSpPr txBox="1">
                <a:spLocks noRot="1" noChangeAspect="1" noMove="1" noResize="1" noEditPoints="1" noAdjustHandles="1" noChangeArrowheads="1" noChangeShapeType="1" noTextEdit="1"/>
              </p:cNvSpPr>
              <p:nvPr/>
            </p:nvSpPr>
            <p:spPr>
              <a:xfrm>
                <a:off x="2573230" y="5951295"/>
                <a:ext cx="2198748" cy="414088"/>
              </a:xfrm>
              <a:prstGeom prst="rect">
                <a:avLst/>
              </a:prstGeom>
              <a:blipFill>
                <a:blip r:embed="rId4"/>
                <a:stretch>
                  <a:fillRect/>
                </a:stretch>
              </a:blipFill>
            </p:spPr>
            <p:txBody>
              <a:bodyPr/>
              <a:lstStyle/>
              <a:p>
                <a:r>
                  <a:rPr lang="it-IT">
                    <a:noFill/>
                  </a:rPr>
                  <a:t> </a:t>
                </a:r>
              </a:p>
            </p:txBody>
          </p:sp>
        </mc:Fallback>
      </mc:AlternateContent>
      <p:sp>
        <p:nvSpPr>
          <p:cNvPr id="2" name="Rectangle 1">
            <a:extLst>
              <a:ext uri="{FF2B5EF4-FFF2-40B4-BE49-F238E27FC236}">
                <a16:creationId xmlns:a16="http://schemas.microsoft.com/office/drawing/2014/main" id="{1315F8FF-448D-F7AF-84CC-9DDD4AB32774}"/>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a:solidFill>
                  <a:schemeClr val="bg1"/>
                </a:solidFill>
                <a:latin typeface="+mn-lt"/>
              </a:rPr>
              <a:t>Lo </a:t>
            </a:r>
            <a:r>
              <a:rPr lang="en-US" sz="2400" dirty="0" err="1">
                <a:solidFill>
                  <a:schemeClr val="bg1"/>
                </a:solidFill>
                <a:latin typeface="+mn-lt"/>
              </a:rPr>
              <a:t>spettrometro</a:t>
            </a:r>
            <a:r>
              <a:rPr lang="en-US" sz="2400" dirty="0">
                <a:solidFill>
                  <a:schemeClr val="bg1"/>
                </a:solidFill>
                <a:latin typeface="+mn-lt"/>
              </a:rPr>
              <a:t> </a:t>
            </a:r>
            <a:r>
              <a:rPr lang="en-US" sz="2400" dirty="0" err="1">
                <a:solidFill>
                  <a:schemeClr val="bg1"/>
                </a:solidFill>
                <a:latin typeface="+mn-lt"/>
              </a:rPr>
              <a:t>magnetico</a:t>
            </a:r>
            <a:r>
              <a:rPr lang="en-US" sz="2400" dirty="0">
                <a:solidFill>
                  <a:schemeClr val="bg1"/>
                </a:solidFill>
                <a:latin typeface="+mn-lt"/>
              </a:rPr>
              <a:t> MAGNEX</a:t>
            </a:r>
          </a:p>
        </p:txBody>
      </p:sp>
    </p:spTree>
    <p:extLst>
      <p:ext uri="{BB962C8B-B14F-4D97-AF65-F5344CB8AC3E}">
        <p14:creationId xmlns:p14="http://schemas.microsoft.com/office/powerpoint/2010/main" val="67381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1" nodeType="afterEffect">
                                  <p:stCondLst>
                                    <p:cond delay="500"/>
                                  </p:stCondLst>
                                  <p:childTnLst>
                                    <p:set>
                                      <p:cBhvr>
                                        <p:cTn id="23" dur="1" fill="hold">
                                          <p:stCondLst>
                                            <p:cond delay="0"/>
                                          </p:stCondLst>
                                        </p:cTn>
                                        <p:tgtEl>
                                          <p:spTgt spid="41"/>
                                        </p:tgtEl>
                                        <p:attrNameLst>
                                          <p:attrName>style.visibility</p:attrName>
                                        </p:attrNameLst>
                                      </p:cBhvr>
                                      <p:to>
                                        <p:strVal val="hidden"/>
                                      </p:to>
                                    </p:set>
                                  </p:childTnLst>
                                </p:cTn>
                              </p:par>
                              <p:par>
                                <p:cTn id="24" presetID="1" presetClass="exit" presetSubtype="0" fill="hold" grpId="1" nodeType="withEffect">
                                  <p:stCondLst>
                                    <p:cond delay="500"/>
                                  </p:stCondLst>
                                  <p:childTnLst>
                                    <p:set>
                                      <p:cBhvr>
                                        <p:cTn id="25" dur="1" fill="hold">
                                          <p:stCondLst>
                                            <p:cond delay="0"/>
                                          </p:stCondLst>
                                        </p:cTn>
                                        <p:tgtEl>
                                          <p:spTgt spid="42"/>
                                        </p:tgtEl>
                                        <p:attrNameLst>
                                          <p:attrName>style.visibility</p:attrName>
                                        </p:attrNameLst>
                                      </p:cBhvr>
                                      <p:to>
                                        <p:strVal val="hidden"/>
                                      </p:to>
                                    </p:set>
                                  </p:childTnLst>
                                </p:cTn>
                              </p:par>
                              <p:par>
                                <p:cTn id="26" presetID="1" presetClass="exit" presetSubtype="0" fill="hold" grpId="1" nodeType="withEffect">
                                  <p:stCondLst>
                                    <p:cond delay="500"/>
                                  </p:stCondLst>
                                  <p:childTnLst>
                                    <p:set>
                                      <p:cBhvr>
                                        <p:cTn id="27" dur="1" fill="hold">
                                          <p:stCondLst>
                                            <p:cond delay="0"/>
                                          </p:stCondLst>
                                        </p:cTn>
                                        <p:tgtEl>
                                          <p:spTgt spid="43"/>
                                        </p:tgtEl>
                                        <p:attrNameLst>
                                          <p:attrName>style.visibility</p:attrName>
                                        </p:attrNameLst>
                                      </p:cBhvr>
                                      <p:to>
                                        <p:strVal val="hidden"/>
                                      </p:to>
                                    </p:set>
                                  </p:childTnLst>
                                </p:cTn>
                              </p:par>
                              <p:par>
                                <p:cTn id="28" presetID="1" presetClass="exit" presetSubtype="0" fill="hold" grpId="1" nodeType="withEffect">
                                  <p:stCondLst>
                                    <p:cond delay="500"/>
                                  </p:stCondLst>
                                  <p:childTnLst>
                                    <p:set>
                                      <p:cBhvr>
                                        <p:cTn id="29" dur="1" fill="hold">
                                          <p:stCondLst>
                                            <p:cond delay="0"/>
                                          </p:stCondLst>
                                        </p:cTn>
                                        <p:tgtEl>
                                          <p:spTgt spid="44"/>
                                        </p:tgtEl>
                                        <p:attrNameLst>
                                          <p:attrName>style.visibility</p:attrName>
                                        </p:attrNameLst>
                                      </p:cBhvr>
                                      <p:to>
                                        <p:strVal val="hidden"/>
                                      </p:to>
                                    </p:set>
                                  </p:childTnLst>
                                </p:cTn>
                              </p:par>
                              <p:par>
                                <p:cTn id="30" presetID="1" presetClass="entr" presetSubtype="0" fill="hold" grpId="0" nodeType="withEffect">
                                  <p:stCondLst>
                                    <p:cond delay="500"/>
                                  </p:stCondLst>
                                  <p:childTnLst>
                                    <p:set>
                                      <p:cBhvr>
                                        <p:cTn id="31" dur="1" fill="hold">
                                          <p:stCondLst>
                                            <p:cond delay="0"/>
                                          </p:stCondLst>
                                        </p:cTn>
                                        <p:tgtEl>
                                          <p:spTgt spid="45"/>
                                        </p:tgtEl>
                                        <p:attrNameLst>
                                          <p:attrName>style.visibility</p:attrName>
                                        </p:attrNameLst>
                                      </p:cBhvr>
                                      <p:to>
                                        <p:strVal val="visible"/>
                                      </p:to>
                                    </p:set>
                                  </p:childTnLst>
                                </p:cTn>
                              </p:par>
                              <p:par>
                                <p:cTn id="32" presetID="1" presetClass="entr" presetSubtype="0" fill="hold" grpId="0" nodeType="withEffect">
                                  <p:stCondLst>
                                    <p:cond delay="500"/>
                                  </p:stCondLst>
                                  <p:childTnLst>
                                    <p:set>
                                      <p:cBhvr>
                                        <p:cTn id="33" dur="1" fill="hold">
                                          <p:stCondLst>
                                            <p:cond delay="0"/>
                                          </p:stCondLst>
                                        </p:cTn>
                                        <p:tgtEl>
                                          <p:spTgt spid="46"/>
                                        </p:tgtEl>
                                        <p:attrNameLst>
                                          <p:attrName>style.visibility</p:attrName>
                                        </p:attrNameLst>
                                      </p:cBhvr>
                                      <p:to>
                                        <p:strVal val="visible"/>
                                      </p:to>
                                    </p:set>
                                  </p:childTnLst>
                                </p:cTn>
                              </p:par>
                              <p:par>
                                <p:cTn id="34" presetID="1" presetClass="entr" presetSubtype="0" fill="hold" grpId="0" nodeType="withEffect">
                                  <p:stCondLst>
                                    <p:cond delay="50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500"/>
                                  </p:stCondLst>
                                  <p:childTnLst>
                                    <p:set>
                                      <p:cBhvr>
                                        <p:cTn id="37" dur="1" fill="hold">
                                          <p:stCondLst>
                                            <p:cond delay="0"/>
                                          </p:stCondLst>
                                        </p:cTn>
                                        <p:tgtEl>
                                          <p:spTgt spid="4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4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4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47"/>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48"/>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par>
                                <p:cTn id="56" presetID="1" presetClass="exit" presetSubtype="0" fill="hold" grpId="1" nodeType="withEffect">
                                  <p:stCondLst>
                                    <p:cond delay="1000"/>
                                  </p:stCondLst>
                                  <p:childTnLst>
                                    <p:set>
                                      <p:cBhvr>
                                        <p:cTn id="57" dur="1" fill="hold">
                                          <p:stCondLst>
                                            <p:cond delay="0"/>
                                          </p:stCondLst>
                                        </p:cTn>
                                        <p:tgtEl>
                                          <p:spTgt spid="13"/>
                                        </p:tgtEl>
                                        <p:attrNameLst>
                                          <p:attrName>style.visibility</p:attrName>
                                        </p:attrNameLst>
                                      </p:cBhvr>
                                      <p:to>
                                        <p:strVal val="hidden"/>
                                      </p:to>
                                    </p:set>
                                  </p:childTnLst>
                                </p:cTn>
                              </p:par>
                              <p:par>
                                <p:cTn id="58" presetID="1" presetClass="entr" presetSubtype="0" fill="hold" grpId="0" nodeType="withEffect">
                                  <p:stCondLst>
                                    <p:cond delay="1000"/>
                                  </p:stCondLst>
                                  <p:childTnLst>
                                    <p:set>
                                      <p:cBhvr>
                                        <p:cTn id="59" dur="1" fill="hold">
                                          <p:stCondLst>
                                            <p:cond delay="0"/>
                                          </p:stCondLst>
                                        </p:cTn>
                                        <p:tgtEl>
                                          <p:spTgt spid="40"/>
                                        </p:tgtEl>
                                        <p:attrNameLst>
                                          <p:attrName>style.visibility</p:attrName>
                                        </p:attrNameLst>
                                      </p:cBhvr>
                                      <p:to>
                                        <p:strVal val="visible"/>
                                      </p:to>
                                    </p:set>
                                  </p:childTnLst>
                                </p:cTn>
                              </p:par>
                            </p:childTnLst>
                          </p:cTn>
                        </p:par>
                        <p:par>
                          <p:cTn id="60" fill="hold">
                            <p:stCondLst>
                              <p:cond delay="1000"/>
                            </p:stCondLst>
                            <p:childTnLst>
                              <p:par>
                                <p:cTn id="61" presetID="1" presetClass="exit" presetSubtype="0" fill="hold" grpId="1" nodeType="afterEffect">
                                  <p:stCondLst>
                                    <p:cond delay="500"/>
                                  </p:stCondLst>
                                  <p:childTnLst>
                                    <p:set>
                                      <p:cBhvr>
                                        <p:cTn id="62" dur="1" fill="hold">
                                          <p:stCondLst>
                                            <p:cond delay="0"/>
                                          </p:stCondLst>
                                        </p:cTn>
                                        <p:tgtEl>
                                          <p:spTgt spid="40"/>
                                        </p:tgtEl>
                                        <p:attrNameLst>
                                          <p:attrName>style.visibility</p:attrName>
                                        </p:attrNameLst>
                                      </p:cBhvr>
                                      <p:to>
                                        <p:strVal val="hidden"/>
                                      </p:to>
                                    </p:set>
                                  </p:childTnLst>
                                </p:cTn>
                              </p:par>
                              <p:par>
                                <p:cTn id="63" presetID="1" presetClass="entr" presetSubtype="0" fill="hold" grpId="0" nodeType="withEffect">
                                  <p:stCondLst>
                                    <p:cond delay="50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1500"/>
                            </p:stCondLst>
                            <p:childTnLst>
                              <p:par>
                                <p:cTn id="66" presetID="1" presetClass="exit" presetSubtype="0" fill="hold" grpId="1" nodeType="afterEffect">
                                  <p:stCondLst>
                                    <p:cond delay="500"/>
                                  </p:stCondLst>
                                  <p:childTnLst>
                                    <p:set>
                                      <p:cBhvr>
                                        <p:cTn id="67" dur="1" fill="hold">
                                          <p:stCondLst>
                                            <p:cond delay="0"/>
                                          </p:stCondLst>
                                        </p:cTn>
                                        <p:tgtEl>
                                          <p:spTgt spid="39"/>
                                        </p:tgtEl>
                                        <p:attrNameLst>
                                          <p:attrName>style.visibility</p:attrName>
                                        </p:attrNameLst>
                                      </p:cBhvr>
                                      <p:to>
                                        <p:strVal val="hidden"/>
                                      </p:to>
                                    </p:set>
                                  </p:childTnLst>
                                </p:cTn>
                              </p:par>
                              <p:par>
                                <p:cTn id="68" presetID="1" presetClass="entr" presetSubtype="0" fill="hold" grpId="0" nodeType="withEffect">
                                  <p:stCondLst>
                                    <p:cond delay="500"/>
                                  </p:stCondLst>
                                  <p:childTnLst>
                                    <p:set>
                                      <p:cBhvr>
                                        <p:cTn id="69" dur="1" fill="hold">
                                          <p:stCondLst>
                                            <p:cond delay="0"/>
                                          </p:stCondLst>
                                        </p:cTn>
                                        <p:tgtEl>
                                          <p:spTgt spid="38"/>
                                        </p:tgtEl>
                                        <p:attrNameLst>
                                          <p:attrName>style.visibility</p:attrName>
                                        </p:attrNameLst>
                                      </p:cBhvr>
                                      <p:to>
                                        <p:strVal val="visible"/>
                                      </p:to>
                                    </p:set>
                                  </p:childTnLst>
                                </p:cTn>
                              </p:par>
                            </p:childTnLst>
                          </p:cTn>
                        </p:par>
                        <p:par>
                          <p:cTn id="70" fill="hold">
                            <p:stCondLst>
                              <p:cond delay="2000"/>
                            </p:stCondLst>
                            <p:childTnLst>
                              <p:par>
                                <p:cTn id="71" presetID="1" presetClass="exit" presetSubtype="0" fill="hold" grpId="1" nodeType="afterEffect">
                                  <p:stCondLst>
                                    <p:cond delay="500"/>
                                  </p:stCondLst>
                                  <p:childTnLst>
                                    <p:set>
                                      <p:cBhvr>
                                        <p:cTn id="72" dur="1" fill="hold">
                                          <p:stCondLst>
                                            <p:cond delay="0"/>
                                          </p:stCondLst>
                                        </p:cTn>
                                        <p:tgtEl>
                                          <p:spTgt spid="38"/>
                                        </p:tgtEl>
                                        <p:attrNameLst>
                                          <p:attrName>style.visibility</p:attrName>
                                        </p:attrNameLst>
                                      </p:cBhvr>
                                      <p:to>
                                        <p:strVal val="hidden"/>
                                      </p:to>
                                    </p:set>
                                  </p:childTnLst>
                                </p:cTn>
                              </p:par>
                              <p:par>
                                <p:cTn id="73" presetID="1" presetClass="entr" presetSubtype="0" fill="hold" grpId="0" nodeType="withEffect">
                                  <p:stCondLst>
                                    <p:cond delay="500"/>
                                  </p:stCondLst>
                                  <p:childTnLst>
                                    <p:set>
                                      <p:cBhvr>
                                        <p:cTn id="74" dur="1" fill="hold">
                                          <p:stCondLst>
                                            <p:cond delay="0"/>
                                          </p:stCondLst>
                                        </p:cTn>
                                        <p:tgtEl>
                                          <p:spTgt spid="37"/>
                                        </p:tgtEl>
                                        <p:attrNameLst>
                                          <p:attrName>style.visibility</p:attrName>
                                        </p:attrNameLst>
                                      </p:cBhvr>
                                      <p:to>
                                        <p:strVal val="visible"/>
                                      </p:to>
                                    </p:set>
                                  </p:childTnLst>
                                </p:cTn>
                              </p:par>
                            </p:childTnLst>
                          </p:cTn>
                        </p:par>
                        <p:par>
                          <p:cTn id="75" fill="hold">
                            <p:stCondLst>
                              <p:cond delay="2500"/>
                            </p:stCondLst>
                            <p:childTnLst>
                              <p:par>
                                <p:cTn id="76" presetID="1" presetClass="exit" presetSubtype="0" fill="hold" grpId="1" nodeType="afterEffect">
                                  <p:stCondLst>
                                    <p:cond delay="50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ntr" presetSubtype="0" fill="hold" grpId="0" nodeType="withEffect">
                                  <p:stCondLst>
                                    <p:cond delay="500"/>
                                  </p:stCondLst>
                                  <p:childTnLst>
                                    <p:set>
                                      <p:cBhvr>
                                        <p:cTn id="79" dur="1" fill="hold">
                                          <p:stCondLst>
                                            <p:cond delay="0"/>
                                          </p:stCondLst>
                                        </p:cTn>
                                        <p:tgtEl>
                                          <p:spTgt spid="36"/>
                                        </p:tgtEl>
                                        <p:attrNameLst>
                                          <p:attrName>style.visibility</p:attrName>
                                        </p:attrNameLst>
                                      </p:cBhvr>
                                      <p:to>
                                        <p:strVal val="visible"/>
                                      </p:to>
                                    </p:set>
                                  </p:childTnLst>
                                </p:cTn>
                              </p:par>
                            </p:childTnLst>
                          </p:cTn>
                        </p:par>
                        <p:par>
                          <p:cTn id="80" fill="hold">
                            <p:stCondLst>
                              <p:cond delay="3000"/>
                            </p:stCondLst>
                            <p:childTnLst>
                              <p:par>
                                <p:cTn id="81" presetID="1" presetClass="exit" presetSubtype="0" fill="hold" grpId="1" nodeType="afterEffect">
                                  <p:stCondLst>
                                    <p:cond delay="500"/>
                                  </p:stCondLst>
                                  <p:childTnLst>
                                    <p:set>
                                      <p:cBhvr>
                                        <p:cTn id="82" dur="1" fill="hold">
                                          <p:stCondLst>
                                            <p:cond delay="0"/>
                                          </p:stCondLst>
                                        </p:cTn>
                                        <p:tgtEl>
                                          <p:spTgt spid="36"/>
                                        </p:tgtEl>
                                        <p:attrNameLst>
                                          <p:attrName>style.visibility</p:attrName>
                                        </p:attrNameLst>
                                      </p:cBhvr>
                                      <p:to>
                                        <p:strVal val="hidden"/>
                                      </p:to>
                                    </p:set>
                                  </p:childTnLst>
                                </p:cTn>
                              </p:par>
                              <p:par>
                                <p:cTn id="83" presetID="1" presetClass="entr" presetSubtype="0" fill="hold" grpId="0" nodeType="withEffect">
                                  <p:stCondLst>
                                    <p:cond delay="500"/>
                                  </p:stCondLst>
                                  <p:childTnLst>
                                    <p:set>
                                      <p:cBhvr>
                                        <p:cTn id="84" dur="1" fill="hold">
                                          <p:stCondLst>
                                            <p:cond delay="0"/>
                                          </p:stCondLst>
                                        </p:cTn>
                                        <p:tgtEl>
                                          <p:spTgt spid="35"/>
                                        </p:tgtEl>
                                        <p:attrNameLst>
                                          <p:attrName>style.visibility</p:attrName>
                                        </p:attrNameLst>
                                      </p:cBhvr>
                                      <p:to>
                                        <p:strVal val="visible"/>
                                      </p:to>
                                    </p:set>
                                  </p:childTnLst>
                                </p:cTn>
                              </p:par>
                            </p:childTnLst>
                          </p:cTn>
                        </p:par>
                        <p:par>
                          <p:cTn id="85" fill="hold">
                            <p:stCondLst>
                              <p:cond delay="3500"/>
                            </p:stCondLst>
                            <p:childTnLst>
                              <p:par>
                                <p:cTn id="86" presetID="1" presetClass="exit" presetSubtype="0" fill="hold" grpId="1" nodeType="afterEffect">
                                  <p:stCondLst>
                                    <p:cond delay="500"/>
                                  </p:stCondLst>
                                  <p:childTnLst>
                                    <p:set>
                                      <p:cBhvr>
                                        <p:cTn id="87" dur="1" fill="hold">
                                          <p:stCondLst>
                                            <p:cond delay="0"/>
                                          </p:stCondLst>
                                        </p:cTn>
                                        <p:tgtEl>
                                          <p:spTgt spid="35"/>
                                        </p:tgtEl>
                                        <p:attrNameLst>
                                          <p:attrName>style.visibility</p:attrName>
                                        </p:attrNameLst>
                                      </p:cBhvr>
                                      <p:to>
                                        <p:strVal val="hidden"/>
                                      </p:to>
                                    </p:set>
                                  </p:childTnLst>
                                </p:cTn>
                              </p:par>
                              <p:par>
                                <p:cTn id="88" presetID="1" presetClass="entr" presetSubtype="0" fill="hold" grpId="0" nodeType="withEffect">
                                  <p:stCondLst>
                                    <p:cond delay="500"/>
                                  </p:stCondLst>
                                  <p:childTnLst>
                                    <p:set>
                                      <p:cBhvr>
                                        <p:cTn id="8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1" grpId="0" animBg="1"/>
      <p:bldP spid="12" grpId="0" animBg="1"/>
      <p:bldP spid="10" grpId="0" animBg="1"/>
      <p:bldP spid="13" grpId="0" animBg="1"/>
      <p:bldP spid="13" grpId="1" animBg="1"/>
      <p:bldP spid="34"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2AC57A4D-9B1E-4B4E-BDFC-52C9B8D93151}"/>
              </a:ext>
            </a:extLst>
          </p:cNvPr>
          <p:cNvSpPr>
            <a:spLocks noChangeArrowheads="1"/>
          </p:cNvSpPr>
          <p:nvPr/>
        </p:nvSpPr>
        <p:spPr bwMode="auto">
          <a:xfrm>
            <a:off x="393835" y="0"/>
            <a:ext cx="6102371" cy="612000"/>
          </a:xfrm>
          <a:prstGeom prst="rect">
            <a:avLst/>
          </a:prstGeom>
          <a:noFill/>
          <a:ln w="9525">
            <a:noFill/>
            <a:miter lim="800000"/>
            <a:headEnd/>
            <a:tailEnd/>
          </a:ln>
        </p:spPr>
        <p:txBody>
          <a:bodyPr anchor="ctr"/>
          <a:lstStyle/>
          <a:p>
            <a:r>
              <a:rPr lang="it-IT" sz="3200" dirty="0">
                <a:solidFill>
                  <a:schemeClr val="bg1"/>
                </a:solidFill>
              </a:rPr>
              <a:t>La classificazione dei nuclei</a:t>
            </a:r>
            <a:endParaRPr lang="it-IT" dirty="0"/>
          </a:p>
        </p:txBody>
      </p:sp>
      <p:pic>
        <p:nvPicPr>
          <p:cNvPr id="3" name="Immagine 2">
            <a:extLst>
              <a:ext uri="{FF2B5EF4-FFF2-40B4-BE49-F238E27FC236}">
                <a16:creationId xmlns:a16="http://schemas.microsoft.com/office/drawing/2014/main" id="{088A75BC-3A9C-A820-7D7E-AE0219793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20" y="1704943"/>
            <a:ext cx="6696868" cy="4592406"/>
          </a:xfrm>
          <a:prstGeom prst="rect">
            <a:avLst/>
          </a:prstGeom>
          <a:ln w="28575">
            <a:solidFill>
              <a:srgbClr val="000099"/>
            </a:solidFill>
          </a:ln>
        </p:spPr>
      </p:pic>
      <p:pic>
        <p:nvPicPr>
          <p:cNvPr id="5" name="Immagine 4" descr="Immagine che contiene tavolo&#10;&#10;Descrizione generata automaticamente">
            <a:extLst>
              <a:ext uri="{FF2B5EF4-FFF2-40B4-BE49-F238E27FC236}">
                <a16:creationId xmlns:a16="http://schemas.microsoft.com/office/drawing/2014/main" id="{1F3413A0-BE7D-ADFA-796F-6478CAF2C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386" y="1354969"/>
            <a:ext cx="4161197" cy="2890800"/>
          </a:xfrm>
          <a:prstGeom prst="rect">
            <a:avLst/>
          </a:prstGeom>
          <a:ln w="28575">
            <a:solidFill>
              <a:srgbClr val="C00000"/>
            </a:solidFill>
          </a:ln>
        </p:spPr>
      </p:pic>
      <p:pic>
        <p:nvPicPr>
          <p:cNvPr id="2" name="Immagine 1">
            <a:extLst>
              <a:ext uri="{FF2B5EF4-FFF2-40B4-BE49-F238E27FC236}">
                <a16:creationId xmlns:a16="http://schemas.microsoft.com/office/drawing/2014/main" id="{BA914D1A-E4F6-5EDE-C9CB-4BC5AAC59C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Tree>
    <p:extLst>
      <p:ext uri="{BB962C8B-B14F-4D97-AF65-F5344CB8AC3E}">
        <p14:creationId xmlns:p14="http://schemas.microsoft.com/office/powerpoint/2010/main" val="311960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a:extLst>
              <a:ext uri="{FF2B5EF4-FFF2-40B4-BE49-F238E27FC236}">
                <a16:creationId xmlns:a16="http://schemas.microsoft.com/office/drawing/2014/main" id="{8A9918AC-BF05-409F-B93F-332C5551B561}"/>
              </a:ext>
            </a:extLst>
          </p:cNvPr>
          <p:cNvSpPr txBox="1">
            <a:spLocks noChangeArrowheads="1"/>
          </p:cNvSpPr>
          <p:nvPr/>
        </p:nvSpPr>
        <p:spPr>
          <a:xfrm>
            <a:off x="17289" y="753453"/>
            <a:ext cx="12192000" cy="7549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altLang="it-IT" sz="3200" b="1" dirty="0">
                <a:solidFill>
                  <a:srgbClr val="A50021"/>
                </a:solidFill>
                <a:latin typeface="Tahoma" panose="020B0604030504040204" pitchFamily="34" charset="0"/>
                <a:ea typeface="Tahoma" panose="020B0604030504040204" pitchFamily="34" charset="0"/>
                <a:cs typeface="Tahoma" panose="020B0604030504040204" pitchFamily="34" charset="0"/>
              </a:rPr>
              <a:t>Analogia con la Luce</a:t>
            </a:r>
          </a:p>
        </p:txBody>
      </p:sp>
      <p:sp>
        <p:nvSpPr>
          <p:cNvPr id="29700" name="AutoShape 4"/>
          <p:cNvSpPr>
            <a:spLocks noChangeArrowheads="1"/>
          </p:cNvSpPr>
          <p:nvPr/>
        </p:nvSpPr>
        <p:spPr bwMode="auto">
          <a:xfrm>
            <a:off x="7328148" y="1841856"/>
            <a:ext cx="1028700" cy="14287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sp>
        <p:nvSpPr>
          <p:cNvPr id="29701" name="AutoShape 5"/>
          <p:cNvSpPr>
            <a:spLocks noChangeArrowheads="1"/>
          </p:cNvSpPr>
          <p:nvPr/>
        </p:nvSpPr>
        <p:spPr bwMode="auto">
          <a:xfrm flipV="1">
            <a:off x="3229372" y="1746895"/>
            <a:ext cx="1143000" cy="1657350"/>
          </a:xfrm>
          <a:prstGeom prst="triangle">
            <a:avLst>
              <a:gd name="adj" fmla="val 50000"/>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sp>
        <p:nvSpPr>
          <p:cNvPr id="29702" name="Line 6"/>
          <p:cNvSpPr>
            <a:spLocks noChangeShapeType="1"/>
          </p:cNvSpPr>
          <p:nvPr/>
        </p:nvSpPr>
        <p:spPr bwMode="auto">
          <a:xfrm flipV="1">
            <a:off x="2600722" y="2546995"/>
            <a:ext cx="914400" cy="342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03" name="Line 7"/>
          <p:cNvSpPr>
            <a:spLocks noChangeShapeType="1"/>
          </p:cNvSpPr>
          <p:nvPr/>
        </p:nvSpPr>
        <p:spPr bwMode="auto">
          <a:xfrm flipV="1">
            <a:off x="3543697" y="2473637"/>
            <a:ext cx="571500" cy="571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04" name="Line 8"/>
          <p:cNvSpPr>
            <a:spLocks noChangeShapeType="1"/>
          </p:cNvSpPr>
          <p:nvPr/>
        </p:nvSpPr>
        <p:spPr bwMode="auto">
          <a:xfrm>
            <a:off x="3515122" y="2546995"/>
            <a:ext cx="57150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05" name="Line 9"/>
          <p:cNvSpPr>
            <a:spLocks noChangeShapeType="1"/>
          </p:cNvSpPr>
          <p:nvPr/>
        </p:nvSpPr>
        <p:spPr bwMode="auto">
          <a:xfrm>
            <a:off x="3515122" y="2546995"/>
            <a:ext cx="571500" cy="5715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06" name="Line 10"/>
          <p:cNvSpPr>
            <a:spLocks noChangeShapeType="1"/>
          </p:cNvSpPr>
          <p:nvPr/>
        </p:nvSpPr>
        <p:spPr bwMode="auto">
          <a:xfrm>
            <a:off x="4086622" y="2604145"/>
            <a:ext cx="685800" cy="40005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07" name="Line 11"/>
          <p:cNvSpPr>
            <a:spLocks noChangeShapeType="1"/>
          </p:cNvSpPr>
          <p:nvPr/>
        </p:nvSpPr>
        <p:spPr bwMode="auto">
          <a:xfrm>
            <a:off x="4086622" y="2546995"/>
            <a:ext cx="685800" cy="28575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08" name="Line 12"/>
          <p:cNvSpPr>
            <a:spLocks noChangeShapeType="1"/>
          </p:cNvSpPr>
          <p:nvPr/>
        </p:nvSpPr>
        <p:spPr bwMode="auto">
          <a:xfrm>
            <a:off x="4115197" y="2478535"/>
            <a:ext cx="628650" cy="17145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09" name="Text Box 13"/>
          <p:cNvSpPr txBox="1">
            <a:spLocks noChangeArrowheads="1"/>
          </p:cNvSpPr>
          <p:nvPr/>
        </p:nvSpPr>
        <p:spPr bwMode="auto">
          <a:xfrm>
            <a:off x="3203703" y="1373219"/>
            <a:ext cx="115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sz="2000" b="1" dirty="0">
                <a:solidFill>
                  <a:schemeClr val="accent1">
                    <a:lumMod val="75000"/>
                  </a:schemeClr>
                </a:solidFill>
              </a:rPr>
              <a:t>Prisma</a:t>
            </a:r>
            <a:endParaRPr lang="en-GB" altLang="en-US" sz="2000" b="1" dirty="0">
              <a:solidFill>
                <a:schemeClr val="accent1">
                  <a:lumMod val="75000"/>
                </a:schemeClr>
              </a:solidFill>
            </a:endParaRPr>
          </a:p>
        </p:txBody>
      </p:sp>
      <p:sp>
        <p:nvSpPr>
          <p:cNvPr id="29710" name="Text Box 14"/>
          <p:cNvSpPr txBox="1">
            <a:spLocks noChangeArrowheads="1"/>
          </p:cNvSpPr>
          <p:nvPr/>
        </p:nvSpPr>
        <p:spPr bwMode="auto">
          <a:xfrm>
            <a:off x="6205884" y="1458804"/>
            <a:ext cx="2520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2000" b="1" dirty="0">
                <a:solidFill>
                  <a:schemeClr val="accent1">
                    <a:lumMod val="75000"/>
                  </a:schemeClr>
                </a:solidFill>
              </a:rPr>
              <a:t>Dipolo magnetico</a:t>
            </a:r>
            <a:endParaRPr lang="en-GB" altLang="en-US" sz="2000" b="1" dirty="0">
              <a:solidFill>
                <a:schemeClr val="accent1">
                  <a:lumMod val="75000"/>
                </a:schemeClr>
              </a:solidFill>
            </a:endParaRPr>
          </a:p>
        </p:txBody>
      </p:sp>
      <p:sp>
        <p:nvSpPr>
          <p:cNvPr id="29711" name="Line 15"/>
          <p:cNvSpPr>
            <a:spLocks noChangeShapeType="1"/>
          </p:cNvSpPr>
          <p:nvPr/>
        </p:nvSpPr>
        <p:spPr bwMode="auto">
          <a:xfrm flipV="1">
            <a:off x="6528048" y="2470506"/>
            <a:ext cx="914400" cy="342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12" name="Text Box 16"/>
          <p:cNvSpPr txBox="1">
            <a:spLocks noChangeArrowheads="1"/>
          </p:cNvSpPr>
          <p:nvPr/>
        </p:nvSpPr>
        <p:spPr bwMode="auto">
          <a:xfrm>
            <a:off x="2543572" y="2832746"/>
            <a:ext cx="9144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500"/>
              <a:t>light ray</a:t>
            </a:r>
            <a:endParaRPr lang="en-GB" altLang="en-US" sz="1500"/>
          </a:p>
        </p:txBody>
      </p:sp>
      <p:sp>
        <p:nvSpPr>
          <p:cNvPr id="29713" name="Text Box 17"/>
          <p:cNvSpPr txBox="1">
            <a:spLocks noChangeArrowheads="1"/>
          </p:cNvSpPr>
          <p:nvPr/>
        </p:nvSpPr>
        <p:spPr bwMode="auto">
          <a:xfrm>
            <a:off x="6528048" y="2756257"/>
            <a:ext cx="9144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500"/>
              <a:t>Ion beam</a:t>
            </a:r>
            <a:endParaRPr lang="en-GB" altLang="en-US" sz="1500"/>
          </a:p>
        </p:txBody>
      </p:sp>
      <p:sp>
        <p:nvSpPr>
          <p:cNvPr id="29718" name="Freeform 22"/>
          <p:cNvSpPr>
            <a:spLocks/>
          </p:cNvSpPr>
          <p:nvPr/>
        </p:nvSpPr>
        <p:spPr bwMode="auto">
          <a:xfrm>
            <a:off x="7442448" y="2356206"/>
            <a:ext cx="800100" cy="114300"/>
          </a:xfrm>
          <a:custGeom>
            <a:avLst/>
            <a:gdLst>
              <a:gd name="T0" fmla="*/ 0 w 672"/>
              <a:gd name="T1" fmla="*/ 152 h 152"/>
              <a:gd name="T2" fmla="*/ 288 w 672"/>
              <a:gd name="T3" fmla="*/ 56 h 152"/>
              <a:gd name="T4" fmla="*/ 480 w 672"/>
              <a:gd name="T5" fmla="*/ 8 h 152"/>
              <a:gd name="T6" fmla="*/ 672 w 672"/>
              <a:gd name="T7" fmla="*/ 8 h 152"/>
            </a:gdLst>
            <a:ahLst/>
            <a:cxnLst>
              <a:cxn ang="0">
                <a:pos x="T0" y="T1"/>
              </a:cxn>
              <a:cxn ang="0">
                <a:pos x="T2" y="T3"/>
              </a:cxn>
              <a:cxn ang="0">
                <a:pos x="T4" y="T5"/>
              </a:cxn>
              <a:cxn ang="0">
                <a:pos x="T6" y="T7"/>
              </a:cxn>
            </a:cxnLst>
            <a:rect l="0" t="0" r="r" b="b"/>
            <a:pathLst>
              <a:path w="672" h="152">
                <a:moveTo>
                  <a:pt x="0" y="152"/>
                </a:moveTo>
                <a:cubicBezTo>
                  <a:pt x="104" y="116"/>
                  <a:pt x="208" y="80"/>
                  <a:pt x="288" y="56"/>
                </a:cubicBezTo>
                <a:cubicBezTo>
                  <a:pt x="368" y="32"/>
                  <a:pt x="416" y="16"/>
                  <a:pt x="480" y="8"/>
                </a:cubicBezTo>
                <a:cubicBezTo>
                  <a:pt x="544" y="0"/>
                  <a:pt x="640" y="8"/>
                  <a:pt x="672" y="8"/>
                </a:cubicBez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20" name="Freeform 24"/>
          <p:cNvSpPr>
            <a:spLocks/>
          </p:cNvSpPr>
          <p:nvPr/>
        </p:nvSpPr>
        <p:spPr bwMode="auto">
          <a:xfrm>
            <a:off x="7442448" y="2460982"/>
            <a:ext cx="800100" cy="66675"/>
          </a:xfrm>
          <a:custGeom>
            <a:avLst/>
            <a:gdLst>
              <a:gd name="T0" fmla="*/ 0 w 672"/>
              <a:gd name="T1" fmla="*/ 8 h 56"/>
              <a:gd name="T2" fmla="*/ 432 w 672"/>
              <a:gd name="T3" fmla="*/ 8 h 56"/>
              <a:gd name="T4" fmla="*/ 672 w 672"/>
              <a:gd name="T5" fmla="*/ 56 h 56"/>
            </a:gdLst>
            <a:ahLst/>
            <a:cxnLst>
              <a:cxn ang="0">
                <a:pos x="T0" y="T1"/>
              </a:cxn>
              <a:cxn ang="0">
                <a:pos x="T2" y="T3"/>
              </a:cxn>
              <a:cxn ang="0">
                <a:pos x="T4" y="T5"/>
              </a:cxn>
            </a:cxnLst>
            <a:rect l="0" t="0" r="r" b="b"/>
            <a:pathLst>
              <a:path w="672" h="56">
                <a:moveTo>
                  <a:pt x="0" y="8"/>
                </a:moveTo>
                <a:cubicBezTo>
                  <a:pt x="160" y="4"/>
                  <a:pt x="320" y="0"/>
                  <a:pt x="432" y="8"/>
                </a:cubicBezTo>
                <a:cubicBezTo>
                  <a:pt x="544" y="16"/>
                  <a:pt x="608" y="36"/>
                  <a:pt x="672" y="56"/>
                </a:cubicBez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21" name="Freeform 25"/>
          <p:cNvSpPr>
            <a:spLocks/>
          </p:cNvSpPr>
          <p:nvPr/>
        </p:nvSpPr>
        <p:spPr bwMode="auto">
          <a:xfrm>
            <a:off x="7442448" y="2241906"/>
            <a:ext cx="857250" cy="228600"/>
          </a:xfrm>
          <a:custGeom>
            <a:avLst/>
            <a:gdLst>
              <a:gd name="T0" fmla="*/ 0 w 720"/>
              <a:gd name="T1" fmla="*/ 192 h 192"/>
              <a:gd name="T2" fmla="*/ 432 w 720"/>
              <a:gd name="T3" fmla="*/ 48 h 192"/>
              <a:gd name="T4" fmla="*/ 720 w 720"/>
              <a:gd name="T5" fmla="*/ 0 h 192"/>
            </a:gdLst>
            <a:ahLst/>
            <a:cxnLst>
              <a:cxn ang="0">
                <a:pos x="T0" y="T1"/>
              </a:cxn>
              <a:cxn ang="0">
                <a:pos x="T2" y="T3"/>
              </a:cxn>
              <a:cxn ang="0">
                <a:pos x="T4" y="T5"/>
              </a:cxn>
            </a:cxnLst>
            <a:rect l="0" t="0" r="r" b="b"/>
            <a:pathLst>
              <a:path w="720" h="192">
                <a:moveTo>
                  <a:pt x="0" y="192"/>
                </a:moveTo>
                <a:cubicBezTo>
                  <a:pt x="156" y="136"/>
                  <a:pt x="312" y="80"/>
                  <a:pt x="432" y="48"/>
                </a:cubicBezTo>
                <a:cubicBezTo>
                  <a:pt x="552" y="16"/>
                  <a:pt x="636" y="8"/>
                  <a:pt x="720" y="0"/>
                </a:cubicBez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26" name="Line 30"/>
          <p:cNvSpPr>
            <a:spLocks noChangeShapeType="1"/>
          </p:cNvSpPr>
          <p:nvPr/>
        </p:nvSpPr>
        <p:spPr bwMode="auto">
          <a:xfrm rot="1406396">
            <a:off x="8215164" y="2641956"/>
            <a:ext cx="571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27" name="Line 31"/>
          <p:cNvSpPr>
            <a:spLocks noChangeShapeType="1"/>
          </p:cNvSpPr>
          <p:nvPr/>
        </p:nvSpPr>
        <p:spPr bwMode="auto">
          <a:xfrm rot="282158">
            <a:off x="8239184" y="2387978"/>
            <a:ext cx="579834" cy="3452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28" name="Line 32"/>
          <p:cNvSpPr>
            <a:spLocks noChangeShapeType="1"/>
          </p:cNvSpPr>
          <p:nvPr/>
        </p:nvSpPr>
        <p:spPr bwMode="auto">
          <a:xfrm rot="-134672">
            <a:off x="8299698" y="2227620"/>
            <a:ext cx="571500" cy="119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9729" name="Text Box 33"/>
          <p:cNvSpPr txBox="1">
            <a:spLocks noChangeArrowheads="1"/>
          </p:cNvSpPr>
          <p:nvPr/>
        </p:nvSpPr>
        <p:spPr bwMode="auto">
          <a:xfrm>
            <a:off x="2262678" y="3606314"/>
            <a:ext cx="30340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dirty="0"/>
              <a:t>La deflessione dipende dalla </a:t>
            </a:r>
            <a:r>
              <a:rPr lang="it-IT" altLang="en-US" b="1" dirty="0"/>
              <a:t>frequenza</a:t>
            </a:r>
            <a:r>
              <a:rPr lang="it-IT" altLang="en-US" dirty="0"/>
              <a:t> della luce</a:t>
            </a:r>
            <a:endParaRPr lang="en-GB" altLang="en-US" dirty="0"/>
          </a:p>
        </p:txBody>
      </p:sp>
      <p:sp>
        <p:nvSpPr>
          <p:cNvPr id="29730" name="Text Box 34"/>
          <p:cNvSpPr txBox="1">
            <a:spLocks noChangeArrowheads="1"/>
          </p:cNvSpPr>
          <p:nvPr/>
        </p:nvSpPr>
        <p:spPr bwMode="auto">
          <a:xfrm>
            <a:off x="6035073" y="3604097"/>
            <a:ext cx="3672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dirty="0"/>
              <a:t>La deflessione dipende dal rapporto </a:t>
            </a:r>
            <a:r>
              <a:rPr lang="it-IT" altLang="en-US" b="1" dirty="0"/>
              <a:t>p/q</a:t>
            </a:r>
            <a:r>
              <a:rPr lang="it-IT" altLang="en-US" dirty="0"/>
              <a:t> (rigidità magnetica)</a:t>
            </a:r>
            <a:endParaRPr lang="en-GB" altLang="en-US" dirty="0"/>
          </a:p>
        </p:txBody>
      </p:sp>
      <p:sp>
        <p:nvSpPr>
          <p:cNvPr id="29733" name="Text Box 37"/>
          <p:cNvSpPr txBox="1">
            <a:spLocks noChangeArrowheads="1"/>
          </p:cNvSpPr>
          <p:nvPr/>
        </p:nvSpPr>
        <p:spPr bwMode="auto">
          <a:xfrm>
            <a:off x="4007768" y="4887714"/>
            <a:ext cx="41764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sz="2400" b="1" dirty="0">
                <a:solidFill>
                  <a:srgbClr val="A50021"/>
                </a:solidFill>
              </a:rPr>
              <a:t>Elementi dispersivi: </a:t>
            </a:r>
            <a:r>
              <a:rPr lang="it-IT" altLang="en-US" sz="2400" dirty="0"/>
              <a:t>separano frequenze o p/q in posizioni diverse nello spazio</a:t>
            </a:r>
            <a:endParaRPr lang="en-GB" altLang="en-US" sz="2400" dirty="0"/>
          </a:p>
        </p:txBody>
      </p:sp>
      <p:sp>
        <p:nvSpPr>
          <p:cNvPr id="29736" name="Text Box 40"/>
          <p:cNvSpPr txBox="1">
            <a:spLocks noChangeArrowheads="1"/>
          </p:cNvSpPr>
          <p:nvPr/>
        </p:nvSpPr>
        <p:spPr bwMode="auto">
          <a:xfrm>
            <a:off x="4317504" y="1975496"/>
            <a:ext cx="972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350" dirty="0" err="1"/>
              <a:t>low</a:t>
            </a:r>
            <a:r>
              <a:rPr lang="it-IT" altLang="en-US" sz="1350" dirty="0"/>
              <a:t> </a:t>
            </a:r>
            <a:r>
              <a:rPr lang="it-IT" altLang="en-US" sz="1350" dirty="0" err="1"/>
              <a:t>frequency</a:t>
            </a:r>
            <a:endParaRPr lang="en-GB" altLang="en-US" sz="1350" dirty="0"/>
          </a:p>
        </p:txBody>
      </p:sp>
      <p:sp>
        <p:nvSpPr>
          <p:cNvPr id="29737" name="Text Box 41"/>
          <p:cNvSpPr txBox="1">
            <a:spLocks noChangeArrowheads="1"/>
          </p:cNvSpPr>
          <p:nvPr/>
        </p:nvSpPr>
        <p:spPr bwMode="auto">
          <a:xfrm>
            <a:off x="4029472" y="2775597"/>
            <a:ext cx="972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350" dirty="0"/>
              <a:t>high frequency</a:t>
            </a:r>
            <a:endParaRPr lang="en-GB" altLang="en-US" sz="1350" dirty="0"/>
          </a:p>
        </p:txBody>
      </p:sp>
      <p:sp>
        <p:nvSpPr>
          <p:cNvPr id="29738" name="Text Box 42"/>
          <p:cNvSpPr txBox="1">
            <a:spLocks noChangeArrowheads="1"/>
          </p:cNvSpPr>
          <p:nvPr/>
        </p:nvSpPr>
        <p:spPr bwMode="auto">
          <a:xfrm>
            <a:off x="8356848" y="2756256"/>
            <a:ext cx="7429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350"/>
              <a:t>low p/q</a:t>
            </a:r>
            <a:endParaRPr lang="en-GB" altLang="en-US" sz="1350"/>
          </a:p>
        </p:txBody>
      </p:sp>
      <p:sp>
        <p:nvSpPr>
          <p:cNvPr id="29739" name="Text Box 43"/>
          <p:cNvSpPr txBox="1">
            <a:spLocks noChangeArrowheads="1"/>
          </p:cNvSpPr>
          <p:nvPr/>
        </p:nvSpPr>
        <p:spPr bwMode="auto">
          <a:xfrm>
            <a:off x="8728323" y="1638445"/>
            <a:ext cx="7429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350" dirty="0"/>
              <a:t>high p/q</a:t>
            </a:r>
            <a:endParaRPr lang="en-GB" altLang="en-US" sz="1350" dirty="0"/>
          </a:p>
        </p:txBody>
      </p:sp>
      <p:pic>
        <p:nvPicPr>
          <p:cNvPr id="32" name="Immagine 31"/>
          <p:cNvPicPr>
            <a:picLocks noChangeAspect="1"/>
          </p:cNvPicPr>
          <p:nvPr/>
        </p:nvPicPr>
        <p:blipFill rotWithShape="1">
          <a:blip r:embed="rId2"/>
          <a:srcRect r="23129"/>
          <a:stretch/>
        </p:blipFill>
        <p:spPr>
          <a:xfrm>
            <a:off x="9412003" y="1002072"/>
            <a:ext cx="1557669" cy="1016362"/>
          </a:xfrm>
          <a:prstGeom prst="rect">
            <a:avLst/>
          </a:prstGeom>
        </p:spPr>
      </p:pic>
      <p:pic>
        <p:nvPicPr>
          <p:cNvPr id="2" name="Immagine 1"/>
          <p:cNvPicPr>
            <a:picLocks noChangeAspect="1"/>
          </p:cNvPicPr>
          <p:nvPr/>
        </p:nvPicPr>
        <p:blipFill>
          <a:blip r:embed="rId3"/>
          <a:stretch>
            <a:fillRect/>
          </a:stretch>
        </p:blipFill>
        <p:spPr>
          <a:xfrm>
            <a:off x="1179718" y="984340"/>
            <a:ext cx="1229866" cy="1138505"/>
          </a:xfrm>
          <a:prstGeom prst="rect">
            <a:avLst/>
          </a:prstGeom>
        </p:spPr>
      </p:pic>
      <p:sp>
        <p:nvSpPr>
          <p:cNvPr id="4" name="Rectangle 1">
            <a:extLst>
              <a:ext uri="{FF2B5EF4-FFF2-40B4-BE49-F238E27FC236}">
                <a16:creationId xmlns:a16="http://schemas.microsoft.com/office/drawing/2014/main" id="{57EC7167-714D-C74A-C566-C388FD8F882D}"/>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a:solidFill>
                  <a:schemeClr val="bg1"/>
                </a:solidFill>
                <a:latin typeface="+mn-lt"/>
              </a:rPr>
              <a:t>Come </a:t>
            </a:r>
            <a:r>
              <a:rPr lang="en-US" sz="2400" dirty="0" err="1">
                <a:solidFill>
                  <a:schemeClr val="bg1"/>
                </a:solidFill>
                <a:latin typeface="+mn-lt"/>
              </a:rPr>
              <a:t>funziona</a:t>
            </a:r>
            <a:r>
              <a:rPr lang="en-US" sz="2400" dirty="0">
                <a:solidFill>
                  <a:schemeClr val="bg1"/>
                </a:solidFill>
                <a:latin typeface="+mn-lt"/>
              </a:rPr>
              <a:t> uno </a:t>
            </a:r>
            <a:r>
              <a:rPr lang="en-US" sz="2400" dirty="0" err="1">
                <a:solidFill>
                  <a:schemeClr val="bg1"/>
                </a:solidFill>
                <a:latin typeface="+mn-lt"/>
              </a:rPr>
              <a:t>spettrometro</a:t>
            </a:r>
            <a:r>
              <a:rPr lang="en-US" sz="2400" dirty="0">
                <a:solidFill>
                  <a:schemeClr val="bg1"/>
                </a:solidFill>
                <a:latin typeface="+mn-lt"/>
              </a:rPr>
              <a:t> </a:t>
            </a:r>
            <a:r>
              <a:rPr lang="en-US" sz="2400" dirty="0" err="1">
                <a:solidFill>
                  <a:schemeClr val="bg1"/>
                </a:solidFill>
                <a:latin typeface="+mn-lt"/>
              </a:rPr>
              <a:t>magnetico</a:t>
            </a:r>
            <a:r>
              <a:rPr lang="en-US" sz="2400" dirty="0">
                <a:solidFill>
                  <a:schemeClr val="bg1"/>
                </a:solidFill>
                <a:latin typeface="+mn-lt"/>
              </a:rPr>
              <a:t>? </a:t>
            </a:r>
          </a:p>
        </p:txBody>
      </p:sp>
    </p:spTree>
    <p:extLst>
      <p:ext uri="{BB962C8B-B14F-4D97-AF65-F5344CB8AC3E}">
        <p14:creationId xmlns:p14="http://schemas.microsoft.com/office/powerpoint/2010/main" val="2962287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368671" y="2007217"/>
            <a:ext cx="1792982" cy="907000"/>
          </a:xfrm>
          <a:prstGeom prst="rect">
            <a:avLst/>
          </a:prstGeom>
        </p:spPr>
      </p:pic>
      <p:pic>
        <p:nvPicPr>
          <p:cNvPr id="48" name="Immagine 47"/>
          <p:cNvPicPr>
            <a:picLocks noChangeAspect="1"/>
          </p:cNvPicPr>
          <p:nvPr/>
        </p:nvPicPr>
        <p:blipFill>
          <a:blip r:embed="rId4"/>
          <a:stretch>
            <a:fillRect/>
          </a:stretch>
        </p:blipFill>
        <p:spPr>
          <a:xfrm>
            <a:off x="10069946" y="961204"/>
            <a:ext cx="1774330" cy="1689471"/>
          </a:xfrm>
          <a:prstGeom prst="rect">
            <a:avLst/>
          </a:prstGeom>
        </p:spPr>
      </p:pic>
      <p:sp>
        <p:nvSpPr>
          <p:cNvPr id="30726" name="Oval 6"/>
          <p:cNvSpPr>
            <a:spLocks noChangeArrowheads="1"/>
          </p:cNvSpPr>
          <p:nvPr/>
        </p:nvSpPr>
        <p:spPr bwMode="auto">
          <a:xfrm flipH="1">
            <a:off x="4332570" y="2013962"/>
            <a:ext cx="171450" cy="1200150"/>
          </a:xfrm>
          <a:prstGeom prst="ellipse">
            <a:avLst/>
          </a:pr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sp>
        <p:nvSpPr>
          <p:cNvPr id="30727" name="Line 7"/>
          <p:cNvSpPr>
            <a:spLocks noChangeShapeType="1"/>
          </p:cNvSpPr>
          <p:nvPr/>
        </p:nvSpPr>
        <p:spPr bwMode="auto">
          <a:xfrm flipV="1">
            <a:off x="3532470" y="2299712"/>
            <a:ext cx="80010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28" name="Line 8"/>
          <p:cNvSpPr>
            <a:spLocks noChangeShapeType="1"/>
          </p:cNvSpPr>
          <p:nvPr/>
        </p:nvSpPr>
        <p:spPr bwMode="auto">
          <a:xfrm>
            <a:off x="4504020" y="2299712"/>
            <a:ext cx="114300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29" name="Line 9"/>
          <p:cNvSpPr>
            <a:spLocks noChangeShapeType="1"/>
          </p:cNvSpPr>
          <p:nvPr/>
        </p:nvSpPr>
        <p:spPr bwMode="auto">
          <a:xfrm>
            <a:off x="3532470" y="2699762"/>
            <a:ext cx="800100" cy="17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30" name="Line 10"/>
          <p:cNvSpPr>
            <a:spLocks noChangeShapeType="1"/>
          </p:cNvSpPr>
          <p:nvPr/>
        </p:nvSpPr>
        <p:spPr bwMode="auto">
          <a:xfrm flipV="1">
            <a:off x="4504020" y="2699762"/>
            <a:ext cx="1143000" cy="17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31" name="Line 11"/>
          <p:cNvSpPr>
            <a:spLocks noChangeShapeType="1"/>
          </p:cNvSpPr>
          <p:nvPr/>
        </p:nvSpPr>
        <p:spPr bwMode="auto">
          <a:xfrm>
            <a:off x="3532470" y="2699762"/>
            <a:ext cx="205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32" name="Line 12"/>
          <p:cNvSpPr>
            <a:spLocks noChangeShapeType="1"/>
          </p:cNvSpPr>
          <p:nvPr/>
        </p:nvSpPr>
        <p:spPr bwMode="auto">
          <a:xfrm>
            <a:off x="4332570" y="3442712"/>
            <a:ext cx="171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33" name="Line 13"/>
          <p:cNvSpPr>
            <a:spLocks noChangeShapeType="1"/>
          </p:cNvSpPr>
          <p:nvPr/>
        </p:nvSpPr>
        <p:spPr bwMode="auto">
          <a:xfrm>
            <a:off x="4332570" y="4357112"/>
            <a:ext cx="171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35" name="Freeform 15"/>
          <p:cNvSpPr>
            <a:spLocks/>
          </p:cNvSpPr>
          <p:nvPr/>
        </p:nvSpPr>
        <p:spPr bwMode="auto">
          <a:xfrm>
            <a:off x="4446870" y="3442712"/>
            <a:ext cx="57150" cy="914400"/>
          </a:xfrm>
          <a:custGeom>
            <a:avLst/>
            <a:gdLst>
              <a:gd name="T0" fmla="*/ 48 w 48"/>
              <a:gd name="T1" fmla="*/ 0 h 768"/>
              <a:gd name="T2" fmla="*/ 0 w 48"/>
              <a:gd name="T3" fmla="*/ 432 h 768"/>
              <a:gd name="T4" fmla="*/ 48 w 48"/>
              <a:gd name="T5" fmla="*/ 768 h 768"/>
            </a:gdLst>
            <a:ahLst/>
            <a:cxnLst>
              <a:cxn ang="0">
                <a:pos x="T0" y="T1"/>
              </a:cxn>
              <a:cxn ang="0">
                <a:pos x="T2" y="T3"/>
              </a:cxn>
              <a:cxn ang="0">
                <a:pos x="T4" y="T5"/>
              </a:cxn>
            </a:cxnLst>
            <a:rect l="0" t="0" r="r" b="b"/>
            <a:pathLst>
              <a:path w="48" h="768">
                <a:moveTo>
                  <a:pt x="48" y="0"/>
                </a:moveTo>
                <a:cubicBezTo>
                  <a:pt x="24" y="152"/>
                  <a:pt x="0" y="304"/>
                  <a:pt x="0" y="432"/>
                </a:cubicBezTo>
                <a:cubicBezTo>
                  <a:pt x="0" y="560"/>
                  <a:pt x="24" y="664"/>
                  <a:pt x="48" y="7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36" name="Freeform 16"/>
          <p:cNvSpPr>
            <a:spLocks/>
          </p:cNvSpPr>
          <p:nvPr/>
        </p:nvSpPr>
        <p:spPr bwMode="auto">
          <a:xfrm>
            <a:off x="4332570" y="3442712"/>
            <a:ext cx="57150" cy="914400"/>
          </a:xfrm>
          <a:custGeom>
            <a:avLst/>
            <a:gdLst>
              <a:gd name="T0" fmla="*/ 0 w 48"/>
              <a:gd name="T1" fmla="*/ 768 h 768"/>
              <a:gd name="T2" fmla="*/ 48 w 48"/>
              <a:gd name="T3" fmla="*/ 384 h 768"/>
              <a:gd name="T4" fmla="*/ 0 w 48"/>
              <a:gd name="T5" fmla="*/ 0 h 768"/>
            </a:gdLst>
            <a:ahLst/>
            <a:cxnLst>
              <a:cxn ang="0">
                <a:pos x="T0" y="T1"/>
              </a:cxn>
              <a:cxn ang="0">
                <a:pos x="T2" y="T3"/>
              </a:cxn>
              <a:cxn ang="0">
                <a:pos x="T4" y="T5"/>
              </a:cxn>
            </a:cxnLst>
            <a:rect l="0" t="0" r="r" b="b"/>
            <a:pathLst>
              <a:path w="48" h="768">
                <a:moveTo>
                  <a:pt x="0" y="768"/>
                </a:moveTo>
                <a:cubicBezTo>
                  <a:pt x="24" y="640"/>
                  <a:pt x="48" y="512"/>
                  <a:pt x="48" y="384"/>
                </a:cubicBezTo>
                <a:cubicBezTo>
                  <a:pt x="48" y="256"/>
                  <a:pt x="24" y="128"/>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37" name="Line 17"/>
          <p:cNvSpPr>
            <a:spLocks noChangeShapeType="1"/>
          </p:cNvSpPr>
          <p:nvPr/>
        </p:nvSpPr>
        <p:spPr bwMode="auto">
          <a:xfrm>
            <a:off x="3646770" y="3899912"/>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38" name="Line 18"/>
          <p:cNvSpPr>
            <a:spLocks noChangeShapeType="1"/>
          </p:cNvSpPr>
          <p:nvPr/>
        </p:nvSpPr>
        <p:spPr bwMode="auto">
          <a:xfrm flipV="1">
            <a:off x="3646770" y="3785612"/>
            <a:ext cx="742950" cy="114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40" name="Line 20"/>
          <p:cNvSpPr>
            <a:spLocks noChangeShapeType="1"/>
          </p:cNvSpPr>
          <p:nvPr/>
        </p:nvSpPr>
        <p:spPr bwMode="auto">
          <a:xfrm flipV="1">
            <a:off x="4446870" y="3442712"/>
            <a:ext cx="1028700" cy="342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41" name="Line 21"/>
          <p:cNvSpPr>
            <a:spLocks noChangeShapeType="1"/>
          </p:cNvSpPr>
          <p:nvPr/>
        </p:nvSpPr>
        <p:spPr bwMode="auto">
          <a:xfrm>
            <a:off x="3646770" y="3899912"/>
            <a:ext cx="800100" cy="17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42" name="Line 22"/>
          <p:cNvSpPr>
            <a:spLocks noChangeShapeType="1"/>
          </p:cNvSpPr>
          <p:nvPr/>
        </p:nvSpPr>
        <p:spPr bwMode="auto">
          <a:xfrm>
            <a:off x="4446870" y="4071362"/>
            <a:ext cx="97155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43" name="Line 23"/>
          <p:cNvSpPr>
            <a:spLocks noChangeShapeType="1"/>
          </p:cNvSpPr>
          <p:nvPr/>
        </p:nvSpPr>
        <p:spPr bwMode="auto">
          <a:xfrm flipH="1">
            <a:off x="4103970" y="3785612"/>
            <a:ext cx="342900" cy="1143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44" name="Line 24"/>
          <p:cNvSpPr>
            <a:spLocks noChangeShapeType="1"/>
          </p:cNvSpPr>
          <p:nvPr/>
        </p:nvSpPr>
        <p:spPr bwMode="auto">
          <a:xfrm flipH="1" flipV="1">
            <a:off x="4103970" y="3899912"/>
            <a:ext cx="342900" cy="17145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45" name="AutoShape 25"/>
          <p:cNvSpPr>
            <a:spLocks noChangeArrowheads="1"/>
          </p:cNvSpPr>
          <p:nvPr/>
        </p:nvSpPr>
        <p:spPr bwMode="auto">
          <a:xfrm>
            <a:off x="7623721" y="2174097"/>
            <a:ext cx="571500" cy="914400"/>
          </a:xfrm>
          <a:prstGeom prst="roundRect">
            <a:avLst>
              <a:gd name="adj" fmla="val 16667"/>
            </a:avLst>
          </a:pr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grpSp>
        <p:nvGrpSpPr>
          <p:cNvPr id="30757" name="Group 37"/>
          <p:cNvGrpSpPr>
            <a:grpSpLocks/>
          </p:cNvGrpSpPr>
          <p:nvPr/>
        </p:nvGrpSpPr>
        <p:grpSpPr bwMode="auto">
          <a:xfrm>
            <a:off x="6880771" y="2516997"/>
            <a:ext cx="2114550" cy="228600"/>
            <a:chOff x="2400" y="1008"/>
            <a:chExt cx="1776" cy="192"/>
          </a:xfrm>
        </p:grpSpPr>
        <p:sp>
          <p:nvSpPr>
            <p:cNvPr id="30746" name="Line 26"/>
            <p:cNvSpPr>
              <a:spLocks noChangeShapeType="1"/>
            </p:cNvSpPr>
            <p:nvPr/>
          </p:nvSpPr>
          <p:spPr bwMode="auto">
            <a:xfrm>
              <a:off x="2400" y="1104"/>
              <a:ext cx="17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47" name="Line 27"/>
            <p:cNvSpPr>
              <a:spLocks noChangeShapeType="1"/>
            </p:cNvSpPr>
            <p:nvPr/>
          </p:nvSpPr>
          <p:spPr bwMode="auto">
            <a:xfrm flipV="1">
              <a:off x="2400" y="1008"/>
              <a:ext cx="912"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48" name="Line 28"/>
            <p:cNvSpPr>
              <a:spLocks noChangeShapeType="1"/>
            </p:cNvSpPr>
            <p:nvPr/>
          </p:nvSpPr>
          <p:spPr bwMode="auto">
            <a:xfrm>
              <a:off x="3264" y="1008"/>
              <a:ext cx="864"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49" name="Line 29"/>
            <p:cNvSpPr>
              <a:spLocks noChangeShapeType="1"/>
            </p:cNvSpPr>
            <p:nvPr/>
          </p:nvSpPr>
          <p:spPr bwMode="auto">
            <a:xfrm>
              <a:off x="2400" y="1104"/>
              <a:ext cx="912"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50" name="Line 30"/>
            <p:cNvSpPr>
              <a:spLocks noChangeShapeType="1"/>
            </p:cNvSpPr>
            <p:nvPr/>
          </p:nvSpPr>
          <p:spPr bwMode="auto">
            <a:xfrm flipV="1">
              <a:off x="3312" y="1104"/>
              <a:ext cx="81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sp>
        <p:nvSpPr>
          <p:cNvPr id="30751" name="AutoShape 31"/>
          <p:cNvSpPr>
            <a:spLocks noChangeArrowheads="1"/>
          </p:cNvSpPr>
          <p:nvPr/>
        </p:nvSpPr>
        <p:spPr bwMode="auto">
          <a:xfrm>
            <a:off x="7623721" y="3488547"/>
            <a:ext cx="571500" cy="914400"/>
          </a:xfrm>
          <a:prstGeom prst="roundRect">
            <a:avLst>
              <a:gd name="adj" fmla="val 16667"/>
            </a:avLst>
          </a:pr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sp>
        <p:nvSpPr>
          <p:cNvPr id="30752" name="Line 32"/>
          <p:cNvSpPr>
            <a:spLocks noChangeShapeType="1"/>
          </p:cNvSpPr>
          <p:nvPr/>
        </p:nvSpPr>
        <p:spPr bwMode="auto">
          <a:xfrm>
            <a:off x="6823621" y="4002897"/>
            <a:ext cx="205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53" name="Line 33"/>
          <p:cNvSpPr>
            <a:spLocks noChangeShapeType="1"/>
          </p:cNvSpPr>
          <p:nvPr/>
        </p:nvSpPr>
        <p:spPr bwMode="auto">
          <a:xfrm flipV="1">
            <a:off x="6823621" y="3888597"/>
            <a:ext cx="1085850" cy="114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54" name="Line 34"/>
          <p:cNvSpPr>
            <a:spLocks noChangeShapeType="1"/>
          </p:cNvSpPr>
          <p:nvPr/>
        </p:nvSpPr>
        <p:spPr bwMode="auto">
          <a:xfrm flipV="1">
            <a:off x="7909471" y="3659997"/>
            <a:ext cx="914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55" name="Line 35"/>
          <p:cNvSpPr>
            <a:spLocks noChangeShapeType="1"/>
          </p:cNvSpPr>
          <p:nvPr/>
        </p:nvSpPr>
        <p:spPr bwMode="auto">
          <a:xfrm>
            <a:off x="6823621" y="4002897"/>
            <a:ext cx="1085850" cy="114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56" name="Line 36"/>
          <p:cNvSpPr>
            <a:spLocks noChangeShapeType="1"/>
          </p:cNvSpPr>
          <p:nvPr/>
        </p:nvSpPr>
        <p:spPr bwMode="auto">
          <a:xfrm>
            <a:off x="7909471" y="4117197"/>
            <a:ext cx="914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0758" name="Text Box 38"/>
          <p:cNvSpPr txBox="1">
            <a:spLocks noChangeArrowheads="1"/>
          </p:cNvSpPr>
          <p:nvPr/>
        </p:nvSpPr>
        <p:spPr bwMode="auto">
          <a:xfrm>
            <a:off x="3065145" y="1347352"/>
            <a:ext cx="2592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lgn="ctr">
              <a:spcBef>
                <a:spcPct val="50000"/>
              </a:spcBef>
              <a:defRPr sz="2000" b="1">
                <a:solidFill>
                  <a:schemeClr val="accent1">
                    <a:lumMod val="75000"/>
                  </a:schemeClr>
                </a:solidFill>
              </a:defRPr>
            </a:lvl1pPr>
          </a:lstStyle>
          <a:p>
            <a:r>
              <a:rPr lang="it-IT" altLang="en-US" dirty="0"/>
              <a:t>Lenti convergenti e divergenti</a:t>
            </a:r>
            <a:endParaRPr lang="en-GB" altLang="en-US" dirty="0"/>
          </a:p>
        </p:txBody>
      </p:sp>
      <p:sp>
        <p:nvSpPr>
          <p:cNvPr id="30759" name="Text Box 39"/>
          <p:cNvSpPr txBox="1">
            <a:spLocks noChangeArrowheads="1"/>
          </p:cNvSpPr>
          <p:nvPr/>
        </p:nvSpPr>
        <p:spPr bwMode="auto">
          <a:xfrm>
            <a:off x="6660195" y="1328522"/>
            <a:ext cx="23842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lgn="ctr">
              <a:spcBef>
                <a:spcPct val="50000"/>
              </a:spcBef>
              <a:defRPr sz="2000" b="1">
                <a:solidFill>
                  <a:schemeClr val="accent1">
                    <a:lumMod val="75000"/>
                  </a:schemeClr>
                </a:solidFill>
              </a:defRPr>
            </a:lvl1pPr>
          </a:lstStyle>
          <a:p>
            <a:r>
              <a:rPr lang="it-IT" altLang="en-US" dirty="0"/>
              <a:t>Quadrupolo magnetico</a:t>
            </a:r>
            <a:endParaRPr lang="en-GB" altLang="en-US" dirty="0"/>
          </a:p>
        </p:txBody>
      </p:sp>
      <p:sp>
        <p:nvSpPr>
          <p:cNvPr id="30762" name="Text Box 42"/>
          <p:cNvSpPr txBox="1">
            <a:spLocks noChangeArrowheads="1"/>
          </p:cNvSpPr>
          <p:nvPr/>
        </p:nvSpPr>
        <p:spPr bwMode="auto">
          <a:xfrm>
            <a:off x="2627520" y="2272287"/>
            <a:ext cx="1404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Raggio di luce</a:t>
            </a:r>
            <a:endParaRPr lang="en-GB" altLang="en-US" sz="1500" dirty="0"/>
          </a:p>
        </p:txBody>
      </p:sp>
      <p:sp>
        <p:nvSpPr>
          <p:cNvPr id="30763" name="Text Box 43"/>
          <p:cNvSpPr txBox="1">
            <a:spLocks noChangeArrowheads="1"/>
          </p:cNvSpPr>
          <p:nvPr/>
        </p:nvSpPr>
        <p:spPr bwMode="auto">
          <a:xfrm>
            <a:off x="5304120" y="2699763"/>
            <a:ext cx="8572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fuoco</a:t>
            </a:r>
            <a:endParaRPr lang="en-GB" altLang="en-US" sz="1500" dirty="0"/>
          </a:p>
        </p:txBody>
      </p:sp>
      <p:sp>
        <p:nvSpPr>
          <p:cNvPr id="30764" name="Text Box 44"/>
          <p:cNvSpPr txBox="1">
            <a:spLocks noChangeArrowheads="1"/>
          </p:cNvSpPr>
          <p:nvPr/>
        </p:nvSpPr>
        <p:spPr bwMode="auto">
          <a:xfrm>
            <a:off x="3641040" y="3516673"/>
            <a:ext cx="9144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fuoco</a:t>
            </a:r>
            <a:endParaRPr lang="en-GB" altLang="en-US" sz="1500" dirty="0"/>
          </a:p>
        </p:txBody>
      </p:sp>
      <p:sp>
        <p:nvSpPr>
          <p:cNvPr id="30765" name="Text Box 45"/>
          <p:cNvSpPr txBox="1">
            <a:spLocks noChangeArrowheads="1"/>
          </p:cNvSpPr>
          <p:nvPr/>
        </p:nvSpPr>
        <p:spPr bwMode="auto">
          <a:xfrm>
            <a:off x="8963124" y="2481299"/>
            <a:ext cx="13144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fuoco</a:t>
            </a:r>
            <a:endParaRPr lang="en-GB" altLang="en-US" sz="1500" dirty="0"/>
          </a:p>
        </p:txBody>
      </p:sp>
      <p:sp>
        <p:nvSpPr>
          <p:cNvPr id="30766" name="Text Box 46"/>
          <p:cNvSpPr txBox="1">
            <a:spLocks noChangeArrowheads="1"/>
          </p:cNvSpPr>
          <p:nvPr/>
        </p:nvSpPr>
        <p:spPr bwMode="auto">
          <a:xfrm>
            <a:off x="7452271" y="3031348"/>
            <a:ext cx="1116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orizzontale</a:t>
            </a:r>
            <a:endParaRPr lang="en-GB" altLang="en-US" sz="1500" dirty="0"/>
          </a:p>
        </p:txBody>
      </p:sp>
      <p:sp>
        <p:nvSpPr>
          <p:cNvPr id="30767" name="Text Box 47"/>
          <p:cNvSpPr txBox="1">
            <a:spLocks noChangeArrowheads="1"/>
          </p:cNvSpPr>
          <p:nvPr/>
        </p:nvSpPr>
        <p:spPr bwMode="auto">
          <a:xfrm>
            <a:off x="6238320" y="4117197"/>
            <a:ext cx="1332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Fascio di ioni</a:t>
            </a:r>
            <a:endParaRPr lang="en-GB" altLang="en-US" sz="1500" dirty="0"/>
          </a:p>
        </p:txBody>
      </p:sp>
      <p:sp>
        <p:nvSpPr>
          <p:cNvPr id="30768" name="Text Box 48"/>
          <p:cNvSpPr txBox="1">
            <a:spLocks noChangeArrowheads="1"/>
          </p:cNvSpPr>
          <p:nvPr/>
        </p:nvSpPr>
        <p:spPr bwMode="auto">
          <a:xfrm>
            <a:off x="6238320" y="2697271"/>
            <a:ext cx="1332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Fascio di ioni</a:t>
            </a:r>
            <a:endParaRPr lang="en-GB" altLang="en-US" sz="1500" dirty="0"/>
          </a:p>
        </p:txBody>
      </p:sp>
      <p:sp>
        <p:nvSpPr>
          <p:cNvPr id="30769" name="Text Box 49"/>
          <p:cNvSpPr txBox="1">
            <a:spLocks noChangeArrowheads="1"/>
          </p:cNvSpPr>
          <p:nvPr/>
        </p:nvSpPr>
        <p:spPr bwMode="auto">
          <a:xfrm>
            <a:off x="7564665" y="4401980"/>
            <a:ext cx="9144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500" dirty="0"/>
              <a:t>verticale</a:t>
            </a:r>
            <a:endParaRPr lang="en-GB" altLang="en-US" sz="1500" dirty="0"/>
          </a:p>
        </p:txBody>
      </p:sp>
      <p:sp>
        <p:nvSpPr>
          <p:cNvPr id="30770" name="Text Box 50"/>
          <p:cNvSpPr txBox="1">
            <a:spLocks noChangeArrowheads="1"/>
          </p:cNvSpPr>
          <p:nvPr/>
        </p:nvSpPr>
        <p:spPr bwMode="auto">
          <a:xfrm>
            <a:off x="838678" y="5181312"/>
            <a:ext cx="342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sz="2400" b="1" dirty="0">
                <a:solidFill>
                  <a:srgbClr val="C00000"/>
                </a:solidFill>
              </a:rPr>
              <a:t>Elementi focalizzanti</a:t>
            </a:r>
            <a:endParaRPr lang="en-GB" altLang="en-US" sz="2400" b="1" dirty="0">
              <a:solidFill>
                <a:srgbClr val="C00000"/>
              </a:solidFill>
            </a:endParaRPr>
          </a:p>
        </p:txBody>
      </p:sp>
      <p:sp>
        <p:nvSpPr>
          <p:cNvPr id="30772" name="Text Box 52"/>
          <p:cNvSpPr txBox="1">
            <a:spLocks noChangeArrowheads="1"/>
          </p:cNvSpPr>
          <p:nvPr/>
        </p:nvSpPr>
        <p:spPr bwMode="auto">
          <a:xfrm>
            <a:off x="557858" y="5643824"/>
            <a:ext cx="366906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sz="1500" dirty="0"/>
              <a:t>Per concentrare l’intensità </a:t>
            </a:r>
            <a:endParaRPr lang="en-GB" altLang="en-US" sz="1500" dirty="0"/>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71" y="902149"/>
            <a:ext cx="1792982" cy="1083733"/>
          </a:xfrm>
          <a:prstGeom prst="rect">
            <a:avLst/>
          </a:prstGeom>
        </p:spPr>
      </p:pic>
      <p:pic>
        <p:nvPicPr>
          <p:cNvPr id="4" name="Immagine 3"/>
          <p:cNvPicPr>
            <a:picLocks noChangeAspect="1"/>
          </p:cNvPicPr>
          <p:nvPr/>
        </p:nvPicPr>
        <p:blipFill>
          <a:blip r:embed="rId6"/>
          <a:stretch>
            <a:fillRect/>
          </a:stretch>
        </p:blipFill>
        <p:spPr>
          <a:xfrm>
            <a:off x="4255185" y="4712086"/>
            <a:ext cx="3541746" cy="1800000"/>
          </a:xfrm>
          <a:prstGeom prst="rect">
            <a:avLst/>
          </a:prstGeom>
        </p:spPr>
      </p:pic>
      <p:sp>
        <p:nvSpPr>
          <p:cNvPr id="50" name="Text Box 42"/>
          <p:cNvSpPr txBox="1">
            <a:spLocks noChangeArrowheads="1"/>
          </p:cNvSpPr>
          <p:nvPr/>
        </p:nvSpPr>
        <p:spPr bwMode="auto">
          <a:xfrm>
            <a:off x="2261773" y="3633815"/>
            <a:ext cx="1404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Raggio di luce</a:t>
            </a:r>
            <a:endParaRPr lang="en-GB" altLang="en-US" sz="1500" dirty="0"/>
          </a:p>
        </p:txBody>
      </p:sp>
      <p:sp>
        <p:nvSpPr>
          <p:cNvPr id="51" name="Text Box 42"/>
          <p:cNvSpPr txBox="1">
            <a:spLocks noChangeArrowheads="1"/>
          </p:cNvSpPr>
          <p:nvPr/>
        </p:nvSpPr>
        <p:spPr bwMode="auto">
          <a:xfrm>
            <a:off x="2537938" y="2729365"/>
            <a:ext cx="1476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err="1"/>
              <a:t>Punyo</a:t>
            </a:r>
            <a:r>
              <a:rPr lang="it-IT" altLang="en-US" sz="1500" dirty="0"/>
              <a:t> oggetto</a:t>
            </a:r>
            <a:endParaRPr lang="en-GB" altLang="en-US" sz="1500" dirty="0"/>
          </a:p>
        </p:txBody>
      </p:sp>
      <p:sp>
        <p:nvSpPr>
          <p:cNvPr id="52" name="Text Box 42"/>
          <p:cNvSpPr txBox="1">
            <a:spLocks noChangeArrowheads="1"/>
          </p:cNvSpPr>
          <p:nvPr/>
        </p:nvSpPr>
        <p:spPr bwMode="auto">
          <a:xfrm>
            <a:off x="2774918" y="4016445"/>
            <a:ext cx="1476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Punto oggetto</a:t>
            </a:r>
            <a:endParaRPr lang="en-GB" altLang="en-US" sz="1500" dirty="0"/>
          </a:p>
        </p:txBody>
      </p:sp>
      <p:sp>
        <p:nvSpPr>
          <p:cNvPr id="5" name="Rectangle 2">
            <a:extLst>
              <a:ext uri="{FF2B5EF4-FFF2-40B4-BE49-F238E27FC236}">
                <a16:creationId xmlns:a16="http://schemas.microsoft.com/office/drawing/2014/main" id="{C583F6E1-79A6-3B3E-46AF-9F1970DB0BD4}"/>
              </a:ext>
            </a:extLst>
          </p:cNvPr>
          <p:cNvSpPr txBox="1">
            <a:spLocks noChangeArrowheads="1"/>
          </p:cNvSpPr>
          <p:nvPr/>
        </p:nvSpPr>
        <p:spPr>
          <a:xfrm>
            <a:off x="17289" y="753453"/>
            <a:ext cx="12192000" cy="7549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altLang="it-IT" sz="3200" b="1" dirty="0">
                <a:solidFill>
                  <a:srgbClr val="A50021"/>
                </a:solidFill>
                <a:latin typeface="Tahoma" panose="020B0604030504040204" pitchFamily="34" charset="0"/>
                <a:ea typeface="Tahoma" panose="020B0604030504040204" pitchFamily="34" charset="0"/>
                <a:cs typeface="Tahoma" panose="020B0604030504040204" pitchFamily="34" charset="0"/>
              </a:rPr>
              <a:t>Analogia con la Luce</a:t>
            </a:r>
          </a:p>
        </p:txBody>
      </p:sp>
      <p:sp>
        <p:nvSpPr>
          <p:cNvPr id="7" name="Rectangle 1">
            <a:extLst>
              <a:ext uri="{FF2B5EF4-FFF2-40B4-BE49-F238E27FC236}">
                <a16:creationId xmlns:a16="http://schemas.microsoft.com/office/drawing/2014/main" id="{2A23B6B5-2EE8-E533-B022-DC693441F042}"/>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a:solidFill>
                  <a:schemeClr val="bg1"/>
                </a:solidFill>
                <a:latin typeface="+mn-lt"/>
              </a:rPr>
              <a:t>Come </a:t>
            </a:r>
            <a:r>
              <a:rPr lang="en-US" sz="2400" dirty="0" err="1">
                <a:solidFill>
                  <a:schemeClr val="bg1"/>
                </a:solidFill>
                <a:latin typeface="+mn-lt"/>
              </a:rPr>
              <a:t>funziona</a:t>
            </a:r>
            <a:r>
              <a:rPr lang="en-US" sz="2400" dirty="0">
                <a:solidFill>
                  <a:schemeClr val="bg1"/>
                </a:solidFill>
                <a:latin typeface="+mn-lt"/>
              </a:rPr>
              <a:t> uno </a:t>
            </a:r>
            <a:r>
              <a:rPr lang="en-US" sz="2400" dirty="0" err="1">
                <a:solidFill>
                  <a:schemeClr val="bg1"/>
                </a:solidFill>
                <a:latin typeface="+mn-lt"/>
              </a:rPr>
              <a:t>spettrometro</a:t>
            </a:r>
            <a:r>
              <a:rPr lang="en-US" sz="2400" dirty="0">
                <a:solidFill>
                  <a:schemeClr val="bg1"/>
                </a:solidFill>
                <a:latin typeface="+mn-lt"/>
              </a:rPr>
              <a:t> </a:t>
            </a:r>
            <a:r>
              <a:rPr lang="en-US" sz="2400" dirty="0" err="1">
                <a:solidFill>
                  <a:schemeClr val="bg1"/>
                </a:solidFill>
                <a:latin typeface="+mn-lt"/>
              </a:rPr>
              <a:t>magnetico</a:t>
            </a:r>
            <a:r>
              <a:rPr lang="en-US" sz="2400" dirty="0">
                <a:solidFill>
                  <a:schemeClr val="bg1"/>
                </a:solidFill>
                <a:latin typeface="+mn-lt"/>
              </a:rPr>
              <a:t>? </a:t>
            </a:r>
          </a:p>
        </p:txBody>
      </p:sp>
    </p:spTree>
    <p:extLst>
      <p:ext uri="{BB962C8B-B14F-4D97-AF65-F5344CB8AC3E}">
        <p14:creationId xmlns:p14="http://schemas.microsoft.com/office/powerpoint/2010/main" val="3989123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AutoShape 4"/>
          <p:cNvSpPr>
            <a:spLocks noChangeArrowheads="1"/>
          </p:cNvSpPr>
          <p:nvPr/>
        </p:nvSpPr>
        <p:spPr bwMode="auto">
          <a:xfrm flipV="1">
            <a:off x="4725441" y="1416069"/>
            <a:ext cx="1143000" cy="1657350"/>
          </a:xfrm>
          <a:prstGeom prst="triangle">
            <a:avLst>
              <a:gd name="adj" fmla="val 50000"/>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sp>
        <p:nvSpPr>
          <p:cNvPr id="31749" name="Oval 5"/>
          <p:cNvSpPr>
            <a:spLocks noChangeArrowheads="1"/>
          </p:cNvSpPr>
          <p:nvPr/>
        </p:nvSpPr>
        <p:spPr bwMode="auto">
          <a:xfrm rot="20400315" flipH="1">
            <a:off x="3982491" y="1873269"/>
            <a:ext cx="171450" cy="1200150"/>
          </a:xfrm>
          <a:prstGeom prst="ellipse">
            <a:avLst/>
          </a:pr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sp>
        <p:nvSpPr>
          <p:cNvPr id="31751" name="Line 7"/>
          <p:cNvSpPr>
            <a:spLocks noChangeShapeType="1"/>
          </p:cNvSpPr>
          <p:nvPr/>
        </p:nvSpPr>
        <p:spPr bwMode="auto">
          <a:xfrm flipV="1">
            <a:off x="3068091" y="2159019"/>
            <a:ext cx="188595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52" name="Line 8"/>
          <p:cNvSpPr>
            <a:spLocks noChangeShapeType="1"/>
          </p:cNvSpPr>
          <p:nvPr/>
        </p:nvSpPr>
        <p:spPr bwMode="auto">
          <a:xfrm flipV="1">
            <a:off x="3068091" y="2730519"/>
            <a:ext cx="1085850" cy="114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53" name="Line 9"/>
          <p:cNvSpPr>
            <a:spLocks noChangeShapeType="1"/>
          </p:cNvSpPr>
          <p:nvPr/>
        </p:nvSpPr>
        <p:spPr bwMode="auto">
          <a:xfrm flipV="1">
            <a:off x="3068091" y="2216169"/>
            <a:ext cx="914400" cy="6286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54" name="Line 10"/>
          <p:cNvSpPr>
            <a:spLocks noChangeShapeType="1"/>
          </p:cNvSpPr>
          <p:nvPr/>
        </p:nvSpPr>
        <p:spPr bwMode="auto">
          <a:xfrm flipV="1">
            <a:off x="4153941" y="2387619"/>
            <a:ext cx="914400" cy="342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55" name="Line 11"/>
          <p:cNvSpPr>
            <a:spLocks noChangeShapeType="1"/>
          </p:cNvSpPr>
          <p:nvPr/>
        </p:nvSpPr>
        <p:spPr bwMode="auto">
          <a:xfrm flipV="1">
            <a:off x="3982491" y="1987569"/>
            <a:ext cx="914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56" name="Line 12"/>
          <p:cNvSpPr>
            <a:spLocks noChangeShapeType="1"/>
          </p:cNvSpPr>
          <p:nvPr/>
        </p:nvSpPr>
        <p:spPr bwMode="auto">
          <a:xfrm>
            <a:off x="4954041" y="2159019"/>
            <a:ext cx="62865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57" name="Line 13"/>
          <p:cNvSpPr>
            <a:spLocks noChangeShapeType="1"/>
          </p:cNvSpPr>
          <p:nvPr/>
        </p:nvSpPr>
        <p:spPr bwMode="auto">
          <a:xfrm>
            <a:off x="5582691" y="2159019"/>
            <a:ext cx="1485900" cy="5715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58" name="Line 14"/>
          <p:cNvSpPr>
            <a:spLocks noChangeShapeType="1"/>
          </p:cNvSpPr>
          <p:nvPr/>
        </p:nvSpPr>
        <p:spPr bwMode="auto">
          <a:xfrm flipV="1">
            <a:off x="5011191" y="2101869"/>
            <a:ext cx="628650" cy="571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59" name="Line 15"/>
          <p:cNvSpPr>
            <a:spLocks noChangeShapeType="1"/>
          </p:cNvSpPr>
          <p:nvPr/>
        </p:nvSpPr>
        <p:spPr bwMode="auto">
          <a:xfrm>
            <a:off x="5639841" y="2101869"/>
            <a:ext cx="1657350" cy="228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0" name="Line 16"/>
          <p:cNvSpPr>
            <a:spLocks noChangeShapeType="1"/>
          </p:cNvSpPr>
          <p:nvPr/>
        </p:nvSpPr>
        <p:spPr bwMode="auto">
          <a:xfrm>
            <a:off x="4954041" y="2159019"/>
            <a:ext cx="628650" cy="5715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1" name="Line 17"/>
          <p:cNvSpPr>
            <a:spLocks noChangeShapeType="1"/>
          </p:cNvSpPr>
          <p:nvPr/>
        </p:nvSpPr>
        <p:spPr bwMode="auto">
          <a:xfrm>
            <a:off x="5582691" y="2216169"/>
            <a:ext cx="1200150" cy="97155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2" name="Line 18"/>
          <p:cNvSpPr>
            <a:spLocks noChangeShapeType="1"/>
          </p:cNvSpPr>
          <p:nvPr/>
        </p:nvSpPr>
        <p:spPr bwMode="auto">
          <a:xfrm>
            <a:off x="4896891" y="1987569"/>
            <a:ext cx="74295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3" name="Line 19"/>
          <p:cNvSpPr>
            <a:spLocks noChangeShapeType="1"/>
          </p:cNvSpPr>
          <p:nvPr/>
        </p:nvSpPr>
        <p:spPr bwMode="auto">
          <a:xfrm>
            <a:off x="5639841" y="1987569"/>
            <a:ext cx="1428750" cy="74295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4" name="Line 20"/>
          <p:cNvSpPr>
            <a:spLocks noChangeShapeType="1"/>
          </p:cNvSpPr>
          <p:nvPr/>
        </p:nvSpPr>
        <p:spPr bwMode="auto">
          <a:xfrm flipV="1">
            <a:off x="4954041" y="1930419"/>
            <a:ext cx="742950" cy="571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5" name="Line 21"/>
          <p:cNvSpPr>
            <a:spLocks noChangeShapeType="1"/>
          </p:cNvSpPr>
          <p:nvPr/>
        </p:nvSpPr>
        <p:spPr bwMode="auto">
          <a:xfrm>
            <a:off x="5696991" y="1930419"/>
            <a:ext cx="1657350" cy="4000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6" name="Line 22"/>
          <p:cNvSpPr>
            <a:spLocks noChangeShapeType="1"/>
          </p:cNvSpPr>
          <p:nvPr/>
        </p:nvSpPr>
        <p:spPr bwMode="auto">
          <a:xfrm>
            <a:off x="4896891" y="1987569"/>
            <a:ext cx="742950" cy="5715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7" name="Line 23"/>
          <p:cNvSpPr>
            <a:spLocks noChangeShapeType="1"/>
          </p:cNvSpPr>
          <p:nvPr/>
        </p:nvSpPr>
        <p:spPr bwMode="auto">
          <a:xfrm>
            <a:off x="5639841" y="2044719"/>
            <a:ext cx="1143000" cy="114300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8" name="Line 24"/>
          <p:cNvSpPr>
            <a:spLocks noChangeShapeType="1"/>
          </p:cNvSpPr>
          <p:nvPr/>
        </p:nvSpPr>
        <p:spPr bwMode="auto">
          <a:xfrm flipV="1">
            <a:off x="5068341" y="2330469"/>
            <a:ext cx="457200" cy="5715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69" name="Line 25"/>
          <p:cNvSpPr>
            <a:spLocks noChangeShapeType="1"/>
          </p:cNvSpPr>
          <p:nvPr/>
        </p:nvSpPr>
        <p:spPr bwMode="auto">
          <a:xfrm>
            <a:off x="5525541" y="2330469"/>
            <a:ext cx="1543050" cy="40005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70" name="Line 26"/>
          <p:cNvSpPr>
            <a:spLocks noChangeShapeType="1"/>
          </p:cNvSpPr>
          <p:nvPr/>
        </p:nvSpPr>
        <p:spPr bwMode="auto">
          <a:xfrm flipV="1">
            <a:off x="5068341" y="2273319"/>
            <a:ext cx="514350" cy="1143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71" name="Line 27"/>
          <p:cNvSpPr>
            <a:spLocks noChangeShapeType="1"/>
          </p:cNvSpPr>
          <p:nvPr/>
        </p:nvSpPr>
        <p:spPr bwMode="auto">
          <a:xfrm>
            <a:off x="5582691" y="2273319"/>
            <a:ext cx="1771650" cy="571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72" name="Line 28"/>
          <p:cNvSpPr>
            <a:spLocks noChangeShapeType="1"/>
          </p:cNvSpPr>
          <p:nvPr/>
        </p:nvSpPr>
        <p:spPr bwMode="auto">
          <a:xfrm>
            <a:off x="5068341" y="2387619"/>
            <a:ext cx="4572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73" name="Line 29"/>
          <p:cNvSpPr>
            <a:spLocks noChangeShapeType="1"/>
          </p:cNvSpPr>
          <p:nvPr/>
        </p:nvSpPr>
        <p:spPr bwMode="auto">
          <a:xfrm>
            <a:off x="5525541" y="2387619"/>
            <a:ext cx="1257300" cy="80010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74" name="Line 30"/>
          <p:cNvSpPr>
            <a:spLocks noChangeShapeType="1"/>
          </p:cNvSpPr>
          <p:nvPr/>
        </p:nvSpPr>
        <p:spPr bwMode="auto">
          <a:xfrm flipV="1">
            <a:off x="6668541" y="2044719"/>
            <a:ext cx="857250" cy="1314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75" name="Text Box 31"/>
          <p:cNvSpPr txBox="1">
            <a:spLocks noChangeArrowheads="1"/>
          </p:cNvSpPr>
          <p:nvPr/>
        </p:nvSpPr>
        <p:spPr bwMode="auto">
          <a:xfrm rot="18118189">
            <a:off x="6322198" y="2672757"/>
            <a:ext cx="169041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sz="1500" dirty="0"/>
              <a:t>fuoco</a:t>
            </a:r>
            <a:endParaRPr lang="en-GB" altLang="en-US" sz="1500" dirty="0"/>
          </a:p>
        </p:txBody>
      </p:sp>
      <p:sp>
        <p:nvSpPr>
          <p:cNvPr id="31776" name="Text Box 32"/>
          <p:cNvSpPr txBox="1">
            <a:spLocks noChangeArrowheads="1"/>
          </p:cNvSpPr>
          <p:nvPr/>
        </p:nvSpPr>
        <p:spPr bwMode="auto">
          <a:xfrm>
            <a:off x="3639591" y="1587520"/>
            <a:ext cx="71436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lente</a:t>
            </a:r>
            <a:endParaRPr lang="en-GB" altLang="en-US" sz="1500" dirty="0"/>
          </a:p>
        </p:txBody>
      </p:sp>
      <p:sp>
        <p:nvSpPr>
          <p:cNvPr id="31777" name="Text Box 33"/>
          <p:cNvSpPr txBox="1">
            <a:spLocks noChangeArrowheads="1"/>
          </p:cNvSpPr>
          <p:nvPr/>
        </p:nvSpPr>
        <p:spPr bwMode="auto">
          <a:xfrm>
            <a:off x="4933628" y="1073171"/>
            <a:ext cx="792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prisma</a:t>
            </a:r>
            <a:endParaRPr lang="en-GB" altLang="en-US" sz="1500" dirty="0"/>
          </a:p>
        </p:txBody>
      </p:sp>
      <p:sp>
        <p:nvSpPr>
          <p:cNvPr id="31778" name="Text Box 34"/>
          <p:cNvSpPr txBox="1">
            <a:spLocks noChangeArrowheads="1"/>
          </p:cNvSpPr>
          <p:nvPr/>
        </p:nvSpPr>
        <p:spPr bwMode="auto">
          <a:xfrm>
            <a:off x="2839491" y="2844820"/>
            <a:ext cx="972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500" dirty="0"/>
              <a:t>sorgente</a:t>
            </a:r>
            <a:endParaRPr lang="en-GB" altLang="en-US" sz="1500" dirty="0"/>
          </a:p>
        </p:txBody>
      </p:sp>
      <p:sp>
        <p:nvSpPr>
          <p:cNvPr id="31779" name="Text Box 35"/>
          <p:cNvSpPr txBox="1">
            <a:spLocks noChangeArrowheads="1"/>
          </p:cNvSpPr>
          <p:nvPr/>
        </p:nvSpPr>
        <p:spPr bwMode="auto">
          <a:xfrm>
            <a:off x="36720" y="1039705"/>
            <a:ext cx="342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sz="2400" b="1" dirty="0">
                <a:solidFill>
                  <a:srgbClr val="C00000"/>
                </a:solidFill>
              </a:rPr>
              <a:t>Spettrometro di luce</a:t>
            </a:r>
            <a:endParaRPr lang="en-GB" altLang="en-US" sz="2400" b="1" dirty="0">
              <a:solidFill>
                <a:srgbClr val="C00000"/>
              </a:solidFill>
            </a:endParaRPr>
          </a:p>
        </p:txBody>
      </p:sp>
      <p:sp>
        <p:nvSpPr>
          <p:cNvPr id="31780" name="Text Box 36"/>
          <p:cNvSpPr txBox="1">
            <a:spLocks noChangeArrowheads="1"/>
          </p:cNvSpPr>
          <p:nvPr/>
        </p:nvSpPr>
        <p:spPr bwMode="auto">
          <a:xfrm>
            <a:off x="15289" y="3476551"/>
            <a:ext cx="40610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sz="2400" b="1" dirty="0">
                <a:solidFill>
                  <a:srgbClr val="C00000"/>
                </a:solidFill>
              </a:rPr>
              <a:t>Spettrometro magnetico</a:t>
            </a:r>
            <a:endParaRPr lang="en-GB" altLang="en-US" sz="2400" b="1" dirty="0">
              <a:solidFill>
                <a:srgbClr val="C00000"/>
              </a:solidFill>
            </a:endParaRPr>
          </a:p>
        </p:txBody>
      </p:sp>
      <p:sp>
        <p:nvSpPr>
          <p:cNvPr id="31781" name="AutoShape 37"/>
          <p:cNvSpPr>
            <a:spLocks noChangeArrowheads="1"/>
          </p:cNvSpPr>
          <p:nvPr/>
        </p:nvSpPr>
        <p:spPr bwMode="auto">
          <a:xfrm rot="-779677">
            <a:off x="2876228" y="4686300"/>
            <a:ext cx="571500" cy="914400"/>
          </a:xfrm>
          <a:prstGeom prst="roundRect">
            <a:avLst>
              <a:gd name="adj" fmla="val 16667"/>
            </a:avLst>
          </a:pr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sp>
        <p:nvSpPr>
          <p:cNvPr id="31782" name="AutoShape 38"/>
          <p:cNvSpPr>
            <a:spLocks noChangeArrowheads="1"/>
          </p:cNvSpPr>
          <p:nvPr/>
        </p:nvSpPr>
        <p:spPr bwMode="auto">
          <a:xfrm>
            <a:off x="3904928" y="4114800"/>
            <a:ext cx="1028700" cy="16002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sp>
        <p:nvSpPr>
          <p:cNvPr id="31783" name="Line 39"/>
          <p:cNvSpPr>
            <a:spLocks noChangeShapeType="1"/>
          </p:cNvSpPr>
          <p:nvPr/>
        </p:nvSpPr>
        <p:spPr bwMode="auto">
          <a:xfrm flipV="1">
            <a:off x="2076128" y="4914900"/>
            <a:ext cx="1943100" cy="514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85" name="Freeform 41"/>
          <p:cNvSpPr>
            <a:spLocks/>
          </p:cNvSpPr>
          <p:nvPr/>
        </p:nvSpPr>
        <p:spPr bwMode="auto">
          <a:xfrm>
            <a:off x="4019228" y="4857750"/>
            <a:ext cx="800100" cy="57150"/>
          </a:xfrm>
          <a:custGeom>
            <a:avLst/>
            <a:gdLst>
              <a:gd name="T0" fmla="*/ 0 w 672"/>
              <a:gd name="T1" fmla="*/ 48 h 48"/>
              <a:gd name="T2" fmla="*/ 336 w 672"/>
              <a:gd name="T3" fmla="*/ 0 h 48"/>
              <a:gd name="T4" fmla="*/ 672 w 672"/>
              <a:gd name="T5" fmla="*/ 48 h 48"/>
            </a:gdLst>
            <a:ahLst/>
            <a:cxnLst>
              <a:cxn ang="0">
                <a:pos x="T0" y="T1"/>
              </a:cxn>
              <a:cxn ang="0">
                <a:pos x="T2" y="T3"/>
              </a:cxn>
              <a:cxn ang="0">
                <a:pos x="T4" y="T5"/>
              </a:cxn>
            </a:cxnLst>
            <a:rect l="0" t="0" r="r" b="b"/>
            <a:pathLst>
              <a:path w="672" h="48">
                <a:moveTo>
                  <a:pt x="0" y="48"/>
                </a:moveTo>
                <a:cubicBezTo>
                  <a:pt x="112" y="24"/>
                  <a:pt x="224" y="0"/>
                  <a:pt x="336" y="0"/>
                </a:cubicBezTo>
                <a:cubicBezTo>
                  <a:pt x="448" y="0"/>
                  <a:pt x="560" y="24"/>
                  <a:pt x="672" y="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86" name="Line 42"/>
          <p:cNvSpPr>
            <a:spLocks noChangeShapeType="1"/>
          </p:cNvSpPr>
          <p:nvPr/>
        </p:nvSpPr>
        <p:spPr bwMode="auto">
          <a:xfrm>
            <a:off x="4819328" y="4914900"/>
            <a:ext cx="1200150" cy="6286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87" name="Line 43"/>
          <p:cNvSpPr>
            <a:spLocks noChangeShapeType="1"/>
          </p:cNvSpPr>
          <p:nvPr/>
        </p:nvSpPr>
        <p:spPr bwMode="auto">
          <a:xfrm flipV="1">
            <a:off x="2076128" y="5257800"/>
            <a:ext cx="1143000" cy="17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88" name="Line 44"/>
          <p:cNvSpPr>
            <a:spLocks noChangeShapeType="1"/>
          </p:cNvSpPr>
          <p:nvPr/>
        </p:nvSpPr>
        <p:spPr bwMode="auto">
          <a:xfrm flipV="1">
            <a:off x="2076128" y="4972050"/>
            <a:ext cx="10287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89" name="Line 45"/>
          <p:cNvSpPr>
            <a:spLocks noChangeShapeType="1"/>
          </p:cNvSpPr>
          <p:nvPr/>
        </p:nvSpPr>
        <p:spPr bwMode="auto">
          <a:xfrm flipV="1">
            <a:off x="3219128" y="5200650"/>
            <a:ext cx="857250" cy="57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90" name="Line 46"/>
          <p:cNvSpPr>
            <a:spLocks noChangeShapeType="1"/>
          </p:cNvSpPr>
          <p:nvPr/>
        </p:nvSpPr>
        <p:spPr bwMode="auto">
          <a:xfrm flipV="1">
            <a:off x="3104828" y="4514850"/>
            <a:ext cx="85725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92" name="Freeform 48"/>
          <p:cNvSpPr>
            <a:spLocks/>
          </p:cNvSpPr>
          <p:nvPr/>
        </p:nvSpPr>
        <p:spPr bwMode="auto">
          <a:xfrm>
            <a:off x="3962078" y="4457700"/>
            <a:ext cx="914400" cy="57150"/>
          </a:xfrm>
          <a:custGeom>
            <a:avLst/>
            <a:gdLst>
              <a:gd name="T0" fmla="*/ 0 w 768"/>
              <a:gd name="T1" fmla="*/ 48 h 48"/>
              <a:gd name="T2" fmla="*/ 384 w 768"/>
              <a:gd name="T3" fmla="*/ 0 h 48"/>
              <a:gd name="T4" fmla="*/ 768 w 768"/>
              <a:gd name="T5" fmla="*/ 48 h 48"/>
            </a:gdLst>
            <a:ahLst/>
            <a:cxnLst>
              <a:cxn ang="0">
                <a:pos x="T0" y="T1"/>
              </a:cxn>
              <a:cxn ang="0">
                <a:pos x="T2" y="T3"/>
              </a:cxn>
              <a:cxn ang="0">
                <a:pos x="T4" y="T5"/>
              </a:cxn>
            </a:cxnLst>
            <a:rect l="0" t="0" r="r" b="b"/>
            <a:pathLst>
              <a:path w="768" h="48">
                <a:moveTo>
                  <a:pt x="0" y="48"/>
                </a:moveTo>
                <a:cubicBezTo>
                  <a:pt x="128" y="24"/>
                  <a:pt x="256" y="0"/>
                  <a:pt x="384" y="0"/>
                </a:cubicBezTo>
                <a:cubicBezTo>
                  <a:pt x="512" y="0"/>
                  <a:pt x="704" y="40"/>
                  <a:pt x="768" y="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94" name="Line 50"/>
          <p:cNvSpPr>
            <a:spLocks noChangeShapeType="1"/>
          </p:cNvSpPr>
          <p:nvPr/>
        </p:nvSpPr>
        <p:spPr bwMode="auto">
          <a:xfrm>
            <a:off x="4762178" y="5257800"/>
            <a:ext cx="125730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95" name="Line 51"/>
          <p:cNvSpPr>
            <a:spLocks noChangeShapeType="1"/>
          </p:cNvSpPr>
          <p:nvPr/>
        </p:nvSpPr>
        <p:spPr bwMode="auto">
          <a:xfrm>
            <a:off x="4876478" y="4514850"/>
            <a:ext cx="1143000" cy="1028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97" name="Freeform 53"/>
          <p:cNvSpPr>
            <a:spLocks/>
          </p:cNvSpPr>
          <p:nvPr/>
        </p:nvSpPr>
        <p:spPr bwMode="auto">
          <a:xfrm>
            <a:off x="4076378" y="5191126"/>
            <a:ext cx="685800" cy="66675"/>
          </a:xfrm>
          <a:custGeom>
            <a:avLst/>
            <a:gdLst>
              <a:gd name="T0" fmla="*/ 0 w 576"/>
              <a:gd name="T1" fmla="*/ 8 h 56"/>
              <a:gd name="T2" fmla="*/ 288 w 576"/>
              <a:gd name="T3" fmla="*/ 8 h 56"/>
              <a:gd name="T4" fmla="*/ 576 w 576"/>
              <a:gd name="T5" fmla="*/ 56 h 56"/>
            </a:gdLst>
            <a:ahLst/>
            <a:cxnLst>
              <a:cxn ang="0">
                <a:pos x="T0" y="T1"/>
              </a:cxn>
              <a:cxn ang="0">
                <a:pos x="T2" y="T3"/>
              </a:cxn>
              <a:cxn ang="0">
                <a:pos x="T4" y="T5"/>
              </a:cxn>
            </a:cxnLst>
            <a:rect l="0" t="0" r="r" b="b"/>
            <a:pathLst>
              <a:path w="576" h="56">
                <a:moveTo>
                  <a:pt x="0" y="8"/>
                </a:moveTo>
                <a:cubicBezTo>
                  <a:pt x="96" y="4"/>
                  <a:pt x="192" y="0"/>
                  <a:pt x="288" y="8"/>
                </a:cubicBezTo>
                <a:cubicBezTo>
                  <a:pt x="384" y="16"/>
                  <a:pt x="480" y="36"/>
                  <a:pt x="576"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799" name="Line 55"/>
          <p:cNvSpPr>
            <a:spLocks noChangeShapeType="1"/>
          </p:cNvSpPr>
          <p:nvPr/>
        </p:nvSpPr>
        <p:spPr bwMode="auto">
          <a:xfrm flipV="1">
            <a:off x="5676578" y="4800600"/>
            <a:ext cx="857250" cy="1314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04" name="Freeform 60"/>
          <p:cNvSpPr>
            <a:spLocks/>
          </p:cNvSpPr>
          <p:nvPr/>
        </p:nvSpPr>
        <p:spPr bwMode="auto">
          <a:xfrm>
            <a:off x="4076378" y="5200651"/>
            <a:ext cx="2171700" cy="1191"/>
          </a:xfrm>
          <a:custGeom>
            <a:avLst/>
            <a:gdLst>
              <a:gd name="T0" fmla="*/ 0 w 1824"/>
              <a:gd name="T1" fmla="*/ 0 h 1"/>
              <a:gd name="T2" fmla="*/ 576 w 1824"/>
              <a:gd name="T3" fmla="*/ 0 h 1"/>
              <a:gd name="T4" fmla="*/ 1824 w 1824"/>
              <a:gd name="T5" fmla="*/ 0 h 1"/>
            </a:gdLst>
            <a:ahLst/>
            <a:cxnLst>
              <a:cxn ang="0">
                <a:pos x="T0" y="T1"/>
              </a:cxn>
              <a:cxn ang="0">
                <a:pos x="T2" y="T3"/>
              </a:cxn>
              <a:cxn ang="0">
                <a:pos x="T4" y="T5"/>
              </a:cxn>
            </a:cxnLst>
            <a:rect l="0" t="0" r="r" b="b"/>
            <a:pathLst>
              <a:path w="1824" h="1">
                <a:moveTo>
                  <a:pt x="0" y="0"/>
                </a:moveTo>
                <a:cubicBezTo>
                  <a:pt x="136" y="0"/>
                  <a:pt x="272" y="0"/>
                  <a:pt x="576" y="0"/>
                </a:cubicBezTo>
                <a:cubicBezTo>
                  <a:pt x="880" y="0"/>
                  <a:pt x="1616" y="0"/>
                  <a:pt x="1824"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05" name="Freeform 61"/>
          <p:cNvSpPr>
            <a:spLocks/>
          </p:cNvSpPr>
          <p:nvPr/>
        </p:nvSpPr>
        <p:spPr bwMode="auto">
          <a:xfrm>
            <a:off x="3962078" y="4381500"/>
            <a:ext cx="914400" cy="133350"/>
          </a:xfrm>
          <a:custGeom>
            <a:avLst/>
            <a:gdLst>
              <a:gd name="T0" fmla="*/ 0 w 768"/>
              <a:gd name="T1" fmla="*/ 112 h 112"/>
              <a:gd name="T2" fmla="*/ 384 w 768"/>
              <a:gd name="T3" fmla="*/ 16 h 112"/>
              <a:gd name="T4" fmla="*/ 768 w 768"/>
              <a:gd name="T5" fmla="*/ 16 h 112"/>
            </a:gdLst>
            <a:ahLst/>
            <a:cxnLst>
              <a:cxn ang="0">
                <a:pos x="T0" y="T1"/>
              </a:cxn>
              <a:cxn ang="0">
                <a:pos x="T2" y="T3"/>
              </a:cxn>
              <a:cxn ang="0">
                <a:pos x="T4" y="T5"/>
              </a:cxn>
            </a:cxnLst>
            <a:rect l="0" t="0" r="r" b="b"/>
            <a:pathLst>
              <a:path w="768" h="112">
                <a:moveTo>
                  <a:pt x="0" y="112"/>
                </a:moveTo>
                <a:cubicBezTo>
                  <a:pt x="128" y="72"/>
                  <a:pt x="256" y="32"/>
                  <a:pt x="384" y="16"/>
                </a:cubicBezTo>
                <a:cubicBezTo>
                  <a:pt x="512" y="0"/>
                  <a:pt x="640" y="8"/>
                  <a:pt x="768" y="1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06" name="Line 62"/>
          <p:cNvSpPr>
            <a:spLocks noChangeShapeType="1"/>
          </p:cNvSpPr>
          <p:nvPr/>
        </p:nvSpPr>
        <p:spPr bwMode="auto">
          <a:xfrm>
            <a:off x="4876478" y="4400550"/>
            <a:ext cx="1371600" cy="800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07" name="Freeform 63"/>
          <p:cNvSpPr>
            <a:spLocks/>
          </p:cNvSpPr>
          <p:nvPr/>
        </p:nvSpPr>
        <p:spPr bwMode="auto">
          <a:xfrm>
            <a:off x="4009704" y="4848225"/>
            <a:ext cx="809625" cy="76200"/>
          </a:xfrm>
          <a:custGeom>
            <a:avLst/>
            <a:gdLst>
              <a:gd name="T0" fmla="*/ 8 w 680"/>
              <a:gd name="T1" fmla="*/ 56 h 64"/>
              <a:gd name="T2" fmla="*/ 56 w 680"/>
              <a:gd name="T3" fmla="*/ 56 h 64"/>
              <a:gd name="T4" fmla="*/ 344 w 680"/>
              <a:gd name="T5" fmla="*/ 8 h 64"/>
              <a:gd name="T6" fmla="*/ 680 w 680"/>
              <a:gd name="T7" fmla="*/ 8 h 64"/>
            </a:gdLst>
            <a:ahLst/>
            <a:cxnLst>
              <a:cxn ang="0">
                <a:pos x="T0" y="T1"/>
              </a:cxn>
              <a:cxn ang="0">
                <a:pos x="T2" y="T3"/>
              </a:cxn>
              <a:cxn ang="0">
                <a:pos x="T4" y="T5"/>
              </a:cxn>
              <a:cxn ang="0">
                <a:pos x="T6" y="T7"/>
              </a:cxn>
            </a:cxnLst>
            <a:rect l="0" t="0" r="r" b="b"/>
            <a:pathLst>
              <a:path w="680" h="64">
                <a:moveTo>
                  <a:pt x="8" y="56"/>
                </a:moveTo>
                <a:cubicBezTo>
                  <a:pt x="4" y="60"/>
                  <a:pt x="0" y="64"/>
                  <a:pt x="56" y="56"/>
                </a:cubicBezTo>
                <a:cubicBezTo>
                  <a:pt x="112" y="48"/>
                  <a:pt x="240" y="16"/>
                  <a:pt x="344" y="8"/>
                </a:cubicBezTo>
                <a:cubicBezTo>
                  <a:pt x="448" y="0"/>
                  <a:pt x="564" y="4"/>
                  <a:pt x="680" y="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08" name="Line 64"/>
          <p:cNvSpPr>
            <a:spLocks noChangeShapeType="1"/>
          </p:cNvSpPr>
          <p:nvPr/>
        </p:nvSpPr>
        <p:spPr bwMode="auto">
          <a:xfrm>
            <a:off x="4819328" y="4857750"/>
            <a:ext cx="1428750" cy="342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09" name="Freeform 65"/>
          <p:cNvSpPr>
            <a:spLocks/>
          </p:cNvSpPr>
          <p:nvPr/>
        </p:nvSpPr>
        <p:spPr bwMode="auto">
          <a:xfrm>
            <a:off x="3962078" y="4495800"/>
            <a:ext cx="857250" cy="133350"/>
          </a:xfrm>
          <a:custGeom>
            <a:avLst/>
            <a:gdLst>
              <a:gd name="T0" fmla="*/ 0 w 720"/>
              <a:gd name="T1" fmla="*/ 16 h 112"/>
              <a:gd name="T2" fmla="*/ 384 w 720"/>
              <a:gd name="T3" fmla="*/ 16 h 112"/>
              <a:gd name="T4" fmla="*/ 720 w 720"/>
              <a:gd name="T5" fmla="*/ 112 h 112"/>
            </a:gdLst>
            <a:ahLst/>
            <a:cxnLst>
              <a:cxn ang="0">
                <a:pos x="T0" y="T1"/>
              </a:cxn>
              <a:cxn ang="0">
                <a:pos x="T2" y="T3"/>
              </a:cxn>
              <a:cxn ang="0">
                <a:pos x="T4" y="T5"/>
              </a:cxn>
            </a:cxnLst>
            <a:rect l="0" t="0" r="r" b="b"/>
            <a:pathLst>
              <a:path w="720" h="112">
                <a:moveTo>
                  <a:pt x="0" y="16"/>
                </a:moveTo>
                <a:cubicBezTo>
                  <a:pt x="132" y="8"/>
                  <a:pt x="264" y="0"/>
                  <a:pt x="384" y="16"/>
                </a:cubicBezTo>
                <a:cubicBezTo>
                  <a:pt x="504" y="32"/>
                  <a:pt x="612" y="72"/>
                  <a:pt x="720" y="1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10" name="Line 66"/>
          <p:cNvSpPr>
            <a:spLocks noChangeShapeType="1"/>
          </p:cNvSpPr>
          <p:nvPr/>
        </p:nvSpPr>
        <p:spPr bwMode="auto">
          <a:xfrm>
            <a:off x="4819328" y="4629150"/>
            <a:ext cx="971550" cy="1257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11" name="Freeform 67"/>
          <p:cNvSpPr>
            <a:spLocks/>
          </p:cNvSpPr>
          <p:nvPr/>
        </p:nvSpPr>
        <p:spPr bwMode="auto">
          <a:xfrm>
            <a:off x="4019228" y="4895850"/>
            <a:ext cx="742950" cy="76200"/>
          </a:xfrm>
          <a:custGeom>
            <a:avLst/>
            <a:gdLst>
              <a:gd name="T0" fmla="*/ 0 w 624"/>
              <a:gd name="T1" fmla="*/ 16 h 112"/>
              <a:gd name="T2" fmla="*/ 336 w 624"/>
              <a:gd name="T3" fmla="*/ 16 h 112"/>
              <a:gd name="T4" fmla="*/ 624 w 624"/>
              <a:gd name="T5" fmla="*/ 112 h 112"/>
            </a:gdLst>
            <a:ahLst/>
            <a:cxnLst>
              <a:cxn ang="0">
                <a:pos x="T0" y="T1"/>
              </a:cxn>
              <a:cxn ang="0">
                <a:pos x="T2" y="T3"/>
              </a:cxn>
              <a:cxn ang="0">
                <a:pos x="T4" y="T5"/>
              </a:cxn>
            </a:cxnLst>
            <a:rect l="0" t="0" r="r" b="b"/>
            <a:pathLst>
              <a:path w="624" h="112">
                <a:moveTo>
                  <a:pt x="0" y="16"/>
                </a:moveTo>
                <a:cubicBezTo>
                  <a:pt x="116" y="8"/>
                  <a:pt x="232" y="0"/>
                  <a:pt x="336" y="16"/>
                </a:cubicBezTo>
                <a:cubicBezTo>
                  <a:pt x="440" y="32"/>
                  <a:pt x="576" y="96"/>
                  <a:pt x="624" y="1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12" name="Line 68"/>
          <p:cNvSpPr>
            <a:spLocks noChangeShapeType="1"/>
          </p:cNvSpPr>
          <p:nvPr/>
        </p:nvSpPr>
        <p:spPr bwMode="auto">
          <a:xfrm>
            <a:off x="4819328" y="5029200"/>
            <a:ext cx="971550" cy="857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13" name="Freeform 69"/>
          <p:cNvSpPr>
            <a:spLocks/>
          </p:cNvSpPr>
          <p:nvPr/>
        </p:nvSpPr>
        <p:spPr bwMode="auto">
          <a:xfrm>
            <a:off x="4076378" y="5181600"/>
            <a:ext cx="628650" cy="133350"/>
          </a:xfrm>
          <a:custGeom>
            <a:avLst/>
            <a:gdLst>
              <a:gd name="T0" fmla="*/ 0 w 528"/>
              <a:gd name="T1" fmla="*/ 16 h 112"/>
              <a:gd name="T2" fmla="*/ 288 w 528"/>
              <a:gd name="T3" fmla="*/ 16 h 112"/>
              <a:gd name="T4" fmla="*/ 528 w 528"/>
              <a:gd name="T5" fmla="*/ 112 h 112"/>
            </a:gdLst>
            <a:ahLst/>
            <a:cxnLst>
              <a:cxn ang="0">
                <a:pos x="T0" y="T1"/>
              </a:cxn>
              <a:cxn ang="0">
                <a:pos x="T2" y="T3"/>
              </a:cxn>
              <a:cxn ang="0">
                <a:pos x="T4" y="T5"/>
              </a:cxn>
            </a:cxnLst>
            <a:rect l="0" t="0" r="r" b="b"/>
            <a:pathLst>
              <a:path w="528" h="112">
                <a:moveTo>
                  <a:pt x="0" y="16"/>
                </a:moveTo>
                <a:cubicBezTo>
                  <a:pt x="100" y="8"/>
                  <a:pt x="200" y="0"/>
                  <a:pt x="288" y="16"/>
                </a:cubicBezTo>
                <a:cubicBezTo>
                  <a:pt x="376" y="32"/>
                  <a:pt x="452" y="72"/>
                  <a:pt x="528" y="1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14" name="Line 70"/>
          <p:cNvSpPr>
            <a:spLocks noChangeShapeType="1"/>
          </p:cNvSpPr>
          <p:nvPr/>
        </p:nvSpPr>
        <p:spPr bwMode="auto">
          <a:xfrm>
            <a:off x="4705028" y="5314950"/>
            <a:ext cx="1085850" cy="571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31815" name="Text Box 71"/>
          <p:cNvSpPr txBox="1">
            <a:spLocks noChangeArrowheads="1"/>
          </p:cNvSpPr>
          <p:nvPr/>
        </p:nvSpPr>
        <p:spPr bwMode="auto">
          <a:xfrm rot="18175159">
            <a:off x="5703084" y="5391493"/>
            <a:ext cx="10858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1500" dirty="0"/>
              <a:t>fuoco</a:t>
            </a:r>
            <a:endParaRPr lang="en-GB" altLang="en-US" sz="1500" dirty="0"/>
          </a:p>
        </p:txBody>
      </p:sp>
      <p:sp>
        <p:nvSpPr>
          <p:cNvPr id="31816" name="Text Box 72"/>
          <p:cNvSpPr txBox="1">
            <a:spLocks noChangeArrowheads="1"/>
          </p:cNvSpPr>
          <p:nvPr/>
        </p:nvSpPr>
        <p:spPr bwMode="auto">
          <a:xfrm>
            <a:off x="3847778" y="3829051"/>
            <a:ext cx="1143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1500" dirty="0"/>
              <a:t>dipolo</a:t>
            </a:r>
            <a:endParaRPr lang="en-GB" altLang="en-US" sz="1500" dirty="0"/>
          </a:p>
        </p:txBody>
      </p:sp>
      <p:sp>
        <p:nvSpPr>
          <p:cNvPr id="31817" name="Text Box 73"/>
          <p:cNvSpPr txBox="1">
            <a:spLocks noChangeArrowheads="1"/>
          </p:cNvSpPr>
          <p:nvPr/>
        </p:nvSpPr>
        <p:spPr bwMode="auto">
          <a:xfrm>
            <a:off x="2476178" y="4286251"/>
            <a:ext cx="1143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1500" dirty="0"/>
              <a:t>quadrupolo</a:t>
            </a:r>
            <a:endParaRPr lang="en-GB" altLang="en-US" sz="1500" dirty="0"/>
          </a:p>
        </p:txBody>
      </p:sp>
      <p:sp>
        <p:nvSpPr>
          <p:cNvPr id="31818" name="Text Box 74"/>
          <p:cNvSpPr txBox="1">
            <a:spLocks noChangeArrowheads="1"/>
          </p:cNvSpPr>
          <p:nvPr/>
        </p:nvSpPr>
        <p:spPr bwMode="auto">
          <a:xfrm>
            <a:off x="1847528" y="5429251"/>
            <a:ext cx="972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500" dirty="0"/>
              <a:t>sorgente</a:t>
            </a:r>
            <a:endParaRPr lang="en-GB" altLang="en-US" sz="1500" dirty="0"/>
          </a:p>
        </p:txBody>
      </p:sp>
      <p:sp>
        <p:nvSpPr>
          <p:cNvPr id="31819" name="Text Box 75"/>
          <p:cNvSpPr txBox="1">
            <a:spLocks noChangeArrowheads="1"/>
          </p:cNvSpPr>
          <p:nvPr/>
        </p:nvSpPr>
        <p:spPr bwMode="auto">
          <a:xfrm>
            <a:off x="5296941" y="3302020"/>
            <a:ext cx="2916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500" dirty="0"/>
              <a:t>il fuoco dipende dalla frequenza </a:t>
            </a:r>
            <a:endParaRPr lang="en-GB" altLang="en-US" sz="1500" dirty="0"/>
          </a:p>
        </p:txBody>
      </p:sp>
      <p:sp>
        <p:nvSpPr>
          <p:cNvPr id="31820" name="Text Box 76"/>
          <p:cNvSpPr txBox="1">
            <a:spLocks noChangeArrowheads="1"/>
          </p:cNvSpPr>
          <p:nvPr/>
        </p:nvSpPr>
        <p:spPr bwMode="auto">
          <a:xfrm>
            <a:off x="4539343" y="6171011"/>
            <a:ext cx="220669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500" dirty="0"/>
              <a:t>il fuoco dipende da p/q</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456" y="1667995"/>
            <a:ext cx="3772001" cy="896898"/>
          </a:xfrm>
          <a:prstGeom prst="rect">
            <a:avLst/>
          </a:prstGeom>
        </p:spPr>
      </p:pic>
      <p:pic>
        <p:nvPicPr>
          <p:cNvPr id="3" name="Immagine 2"/>
          <p:cNvPicPr>
            <a:picLocks noChangeAspect="1"/>
          </p:cNvPicPr>
          <p:nvPr/>
        </p:nvPicPr>
        <p:blipFill>
          <a:blip r:embed="rId3"/>
          <a:stretch>
            <a:fillRect/>
          </a:stretch>
        </p:blipFill>
        <p:spPr>
          <a:xfrm>
            <a:off x="7219628" y="4369951"/>
            <a:ext cx="3731393" cy="1815466"/>
          </a:xfrm>
          <a:prstGeom prst="rect">
            <a:avLst/>
          </a:prstGeom>
        </p:spPr>
      </p:pic>
      <p:sp>
        <p:nvSpPr>
          <p:cNvPr id="6" name="Rectangle 1">
            <a:extLst>
              <a:ext uri="{FF2B5EF4-FFF2-40B4-BE49-F238E27FC236}">
                <a16:creationId xmlns:a16="http://schemas.microsoft.com/office/drawing/2014/main" id="{223AC818-EEFD-6841-C12F-F8CDD39E4E37}"/>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a:solidFill>
                  <a:schemeClr val="bg1"/>
                </a:solidFill>
                <a:latin typeface="+mn-lt"/>
              </a:rPr>
              <a:t>Come </a:t>
            </a:r>
            <a:r>
              <a:rPr lang="en-US" sz="2400" dirty="0" err="1">
                <a:solidFill>
                  <a:schemeClr val="bg1"/>
                </a:solidFill>
                <a:latin typeface="+mn-lt"/>
              </a:rPr>
              <a:t>funziona</a:t>
            </a:r>
            <a:r>
              <a:rPr lang="en-US" sz="2400" dirty="0">
                <a:solidFill>
                  <a:schemeClr val="bg1"/>
                </a:solidFill>
                <a:latin typeface="+mn-lt"/>
              </a:rPr>
              <a:t> uno </a:t>
            </a:r>
            <a:r>
              <a:rPr lang="en-US" sz="2400" dirty="0" err="1">
                <a:solidFill>
                  <a:schemeClr val="bg1"/>
                </a:solidFill>
                <a:latin typeface="+mn-lt"/>
              </a:rPr>
              <a:t>spettrometro</a:t>
            </a:r>
            <a:r>
              <a:rPr lang="en-US" sz="2400" dirty="0">
                <a:solidFill>
                  <a:schemeClr val="bg1"/>
                </a:solidFill>
                <a:latin typeface="+mn-lt"/>
              </a:rPr>
              <a:t> </a:t>
            </a:r>
            <a:r>
              <a:rPr lang="en-US" sz="2400" dirty="0" err="1">
                <a:solidFill>
                  <a:schemeClr val="bg1"/>
                </a:solidFill>
                <a:latin typeface="+mn-lt"/>
              </a:rPr>
              <a:t>magnetico</a:t>
            </a:r>
            <a:r>
              <a:rPr lang="en-US" sz="2400" dirty="0">
                <a:solidFill>
                  <a:schemeClr val="bg1"/>
                </a:solidFill>
                <a:latin typeface="+mn-lt"/>
              </a:rPr>
              <a:t>? </a:t>
            </a:r>
          </a:p>
        </p:txBody>
      </p:sp>
    </p:spTree>
    <p:extLst>
      <p:ext uri="{BB962C8B-B14F-4D97-AF65-F5344CB8AC3E}">
        <p14:creationId xmlns:p14="http://schemas.microsoft.com/office/powerpoint/2010/main" val="1614584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angoli arrotondati 1">
            <a:extLst>
              <a:ext uri="{FF2B5EF4-FFF2-40B4-BE49-F238E27FC236}">
                <a16:creationId xmlns:a16="http://schemas.microsoft.com/office/drawing/2014/main" id="{93B9C7A8-5993-492B-BF9F-47C788225D6A}"/>
              </a:ext>
            </a:extLst>
          </p:cNvPr>
          <p:cNvSpPr/>
          <p:nvPr/>
        </p:nvSpPr>
        <p:spPr>
          <a:xfrm>
            <a:off x="2392429" y="5482191"/>
            <a:ext cx="7407141" cy="689842"/>
          </a:xfrm>
          <a:prstGeom prst="round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Riusciamo a misurare la transizione analoga a quella del doppio decadimento beta (</a:t>
            </a:r>
            <a:r>
              <a:rPr lang="it-IT" dirty="0" err="1">
                <a:solidFill>
                  <a:schemeClr val="tx1"/>
                </a:solidFill>
              </a:rPr>
              <a:t>g.s</a:t>
            </a:r>
            <a:r>
              <a:rPr lang="it-IT" dirty="0">
                <a:solidFill>
                  <a:schemeClr val="tx1"/>
                </a:solidFill>
              </a:rPr>
              <a:t>. to </a:t>
            </a:r>
            <a:r>
              <a:rPr lang="it-IT" dirty="0" err="1">
                <a:solidFill>
                  <a:schemeClr val="tx1"/>
                </a:solidFill>
              </a:rPr>
              <a:t>g.s</a:t>
            </a:r>
            <a:r>
              <a:rPr lang="it-IT" dirty="0">
                <a:solidFill>
                  <a:schemeClr val="tx1"/>
                </a:solidFill>
              </a:rPr>
              <a:t>.)</a:t>
            </a:r>
          </a:p>
        </p:txBody>
      </p:sp>
      <p:pic>
        <p:nvPicPr>
          <p:cNvPr id="36" name="Immagine 35">
            <a:extLst>
              <a:ext uri="{FF2B5EF4-FFF2-40B4-BE49-F238E27FC236}">
                <a16:creationId xmlns:a16="http://schemas.microsoft.com/office/drawing/2014/main" id="{2859781D-894E-4825-8ED3-036FD77A5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317" y="707219"/>
            <a:ext cx="5780831" cy="4158142"/>
          </a:xfrm>
          <a:prstGeom prst="rect">
            <a:avLst/>
          </a:prstGeom>
        </p:spPr>
      </p:pic>
      <p:pic>
        <p:nvPicPr>
          <p:cNvPr id="13" name="Immagine 12"/>
          <p:cNvPicPr>
            <a:picLocks noChangeAspect="1"/>
          </p:cNvPicPr>
          <p:nvPr/>
        </p:nvPicPr>
        <p:blipFill>
          <a:blip r:embed="rId4"/>
          <a:stretch>
            <a:fillRect/>
          </a:stretch>
        </p:blipFill>
        <p:spPr>
          <a:xfrm>
            <a:off x="11156828" y="113406"/>
            <a:ext cx="1013218" cy="946957"/>
          </a:xfrm>
          <a:prstGeom prst="rect">
            <a:avLst/>
          </a:prstGeom>
        </p:spPr>
      </p:pic>
      <p:graphicFrame>
        <p:nvGraphicFramePr>
          <p:cNvPr id="20" name="Tabella 19"/>
          <p:cNvGraphicFramePr>
            <a:graphicFrameLocks noGrp="1"/>
          </p:cNvGraphicFramePr>
          <p:nvPr/>
        </p:nvGraphicFramePr>
        <p:xfrm>
          <a:off x="576788" y="796158"/>
          <a:ext cx="2376000" cy="2376000"/>
        </p:xfrm>
        <a:graphic>
          <a:graphicData uri="http://schemas.openxmlformats.org/drawingml/2006/table">
            <a:tbl>
              <a:tblPr firstRow="1" bandRow="1"/>
              <a:tblGrid>
                <a:gridCol w="792000">
                  <a:extLst>
                    <a:ext uri="{9D8B030D-6E8A-4147-A177-3AD203B41FA5}">
                      <a16:colId xmlns:a16="http://schemas.microsoft.com/office/drawing/2014/main" val="20000"/>
                    </a:ext>
                  </a:extLst>
                </a:gridCol>
                <a:gridCol w="792000">
                  <a:extLst>
                    <a:ext uri="{9D8B030D-6E8A-4147-A177-3AD203B41FA5}">
                      <a16:colId xmlns:a16="http://schemas.microsoft.com/office/drawing/2014/main" val="20001"/>
                    </a:ext>
                  </a:extLst>
                </a:gridCol>
                <a:gridCol w="792000">
                  <a:extLst>
                    <a:ext uri="{9D8B030D-6E8A-4147-A177-3AD203B41FA5}">
                      <a16:colId xmlns:a16="http://schemas.microsoft.com/office/drawing/2014/main" val="20002"/>
                    </a:ext>
                  </a:extLst>
                </a:gridCol>
              </a:tblGrid>
              <a:tr h="79200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1800" baseline="30000" dirty="0">
                          <a:solidFill>
                            <a:sysClr val="windowText" lastClr="000000"/>
                          </a:solidFill>
                          <a:latin typeface="Times New Roman" panose="02020603050405020304" pitchFamily="18" charset="0"/>
                          <a:cs typeface="Times New Roman" panose="02020603050405020304" pitchFamily="18" charset="0"/>
                        </a:rPr>
                        <a:t>116</a:t>
                      </a:r>
                      <a:r>
                        <a:rPr lang="it-IT" sz="1800" baseline="0" dirty="0">
                          <a:solidFill>
                            <a:sysClr val="windowText" lastClr="000000"/>
                          </a:solidFill>
                          <a:latin typeface="Times New Roman" panose="02020603050405020304" pitchFamily="18" charset="0"/>
                          <a:cs typeface="Times New Roman" panose="02020603050405020304" pitchFamily="18" charset="0"/>
                        </a:rPr>
                        <a:t>Sn</a:t>
                      </a:r>
                      <a:endParaRPr lang="it-IT" sz="18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rgbClr val="B7DEE8"/>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1800" baseline="30000" dirty="0">
                          <a:solidFill>
                            <a:sysClr val="windowText" lastClr="000000"/>
                          </a:solidFill>
                          <a:latin typeface="Times New Roman" panose="02020603050405020304" pitchFamily="18" charset="0"/>
                          <a:cs typeface="Times New Roman" panose="02020603050405020304" pitchFamily="18" charset="0"/>
                        </a:rPr>
                        <a:t>117</a:t>
                      </a:r>
                      <a:r>
                        <a:rPr lang="it-IT" sz="1800" baseline="0" dirty="0">
                          <a:solidFill>
                            <a:sysClr val="windowText" lastClr="000000"/>
                          </a:solidFill>
                          <a:latin typeface="Times New Roman" panose="02020603050405020304" pitchFamily="18" charset="0"/>
                          <a:cs typeface="Times New Roman" panose="02020603050405020304" pitchFamily="18" charset="0"/>
                        </a:rPr>
                        <a:t>Sn</a:t>
                      </a:r>
                      <a:endParaRPr lang="it-IT" sz="18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1800" baseline="30000" dirty="0">
                          <a:solidFill>
                            <a:sysClr val="windowText" lastClr="000000"/>
                          </a:solidFill>
                          <a:latin typeface="Times New Roman" panose="02020603050405020304" pitchFamily="18" charset="0"/>
                          <a:cs typeface="Times New Roman" panose="02020603050405020304" pitchFamily="18" charset="0"/>
                        </a:rPr>
                        <a:t>118</a:t>
                      </a:r>
                      <a:r>
                        <a:rPr lang="it-IT" sz="1800" baseline="0" dirty="0">
                          <a:solidFill>
                            <a:sysClr val="windowText" lastClr="000000"/>
                          </a:solidFill>
                          <a:latin typeface="Times New Roman" panose="02020603050405020304" pitchFamily="18" charset="0"/>
                          <a:cs typeface="Times New Roman" panose="02020603050405020304" pitchFamily="18" charset="0"/>
                        </a:rPr>
                        <a:t>Sn</a:t>
                      </a:r>
                      <a:endParaRPr lang="it-IT" sz="18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79200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1800" baseline="30000" dirty="0">
                          <a:solidFill>
                            <a:sysClr val="windowText" lastClr="000000"/>
                          </a:solidFill>
                          <a:latin typeface="Times New Roman" panose="02020603050405020304" pitchFamily="18" charset="0"/>
                          <a:cs typeface="Times New Roman" panose="02020603050405020304" pitchFamily="18" charset="0"/>
                        </a:rPr>
                        <a:t>115</a:t>
                      </a:r>
                      <a:r>
                        <a:rPr lang="it-IT" sz="1800" baseline="0" dirty="0">
                          <a:solidFill>
                            <a:sysClr val="windowText" lastClr="000000"/>
                          </a:solidFill>
                          <a:latin typeface="Times New Roman" panose="02020603050405020304" pitchFamily="18" charset="0"/>
                          <a:cs typeface="Times New Roman" panose="02020603050405020304" pitchFamily="18" charset="0"/>
                        </a:rPr>
                        <a:t>In</a:t>
                      </a:r>
                      <a:endParaRPr lang="it-IT" sz="18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r"/>
                      <a:r>
                        <a:rPr lang="it-IT" sz="1800" baseline="30000" dirty="0">
                          <a:solidFill>
                            <a:sysClr val="windowText" lastClr="000000"/>
                          </a:solidFill>
                          <a:latin typeface="Times New Roman" panose="02020603050405020304" pitchFamily="18" charset="0"/>
                          <a:cs typeface="Times New Roman" panose="02020603050405020304" pitchFamily="18" charset="0"/>
                        </a:rPr>
                        <a:t>116</a:t>
                      </a:r>
                      <a:r>
                        <a:rPr lang="it-IT" sz="1800" baseline="0" dirty="0">
                          <a:solidFill>
                            <a:sysClr val="windowText" lastClr="000000"/>
                          </a:solidFill>
                          <a:latin typeface="Times New Roman" panose="02020603050405020304" pitchFamily="18" charset="0"/>
                          <a:cs typeface="Times New Roman" panose="02020603050405020304" pitchFamily="18" charset="0"/>
                        </a:rPr>
                        <a:t>In</a:t>
                      </a:r>
                      <a:endParaRPr lang="it-IT" sz="18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1800" baseline="30000" dirty="0">
                          <a:solidFill>
                            <a:sysClr val="windowText" lastClr="000000"/>
                          </a:solidFill>
                          <a:latin typeface="Times New Roman" panose="02020603050405020304" pitchFamily="18" charset="0"/>
                          <a:cs typeface="Times New Roman" panose="02020603050405020304" pitchFamily="18" charset="0"/>
                        </a:rPr>
                        <a:t>117</a:t>
                      </a:r>
                      <a:r>
                        <a:rPr lang="it-IT" sz="1800" baseline="0" dirty="0">
                          <a:solidFill>
                            <a:sysClr val="windowText" lastClr="000000"/>
                          </a:solidFill>
                          <a:latin typeface="Times New Roman" panose="02020603050405020304" pitchFamily="18" charset="0"/>
                          <a:cs typeface="Times New Roman" panose="02020603050405020304" pitchFamily="18" charset="0"/>
                        </a:rPr>
                        <a:t>In</a:t>
                      </a:r>
                      <a:endParaRPr lang="it-IT" sz="18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79200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1800" baseline="30000" dirty="0">
                          <a:solidFill>
                            <a:sysClr val="windowText" lastClr="000000"/>
                          </a:solidFill>
                          <a:latin typeface="Times New Roman" panose="02020603050405020304" pitchFamily="18" charset="0"/>
                          <a:cs typeface="Times New Roman" panose="02020603050405020304" pitchFamily="18" charset="0"/>
                        </a:rPr>
                        <a:t>114</a:t>
                      </a:r>
                      <a:r>
                        <a:rPr lang="it-IT" sz="1800" baseline="0" dirty="0">
                          <a:solidFill>
                            <a:sysClr val="windowText" lastClr="000000"/>
                          </a:solidFill>
                          <a:latin typeface="Times New Roman" panose="02020603050405020304" pitchFamily="18" charset="0"/>
                          <a:cs typeface="Times New Roman" panose="02020603050405020304" pitchFamily="18" charset="0"/>
                        </a:rPr>
                        <a:t>Cd</a:t>
                      </a:r>
                      <a:endParaRPr lang="it-IT" sz="18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1800" baseline="30000" dirty="0">
                          <a:solidFill>
                            <a:sysClr val="windowText" lastClr="000000"/>
                          </a:solidFill>
                          <a:latin typeface="Times New Roman" panose="02020603050405020304" pitchFamily="18" charset="0"/>
                          <a:cs typeface="Times New Roman" panose="02020603050405020304" pitchFamily="18" charset="0"/>
                        </a:rPr>
                        <a:t>115</a:t>
                      </a:r>
                      <a:r>
                        <a:rPr lang="it-IT" sz="1800" baseline="0" dirty="0">
                          <a:solidFill>
                            <a:sysClr val="windowText" lastClr="000000"/>
                          </a:solidFill>
                          <a:latin typeface="Times New Roman" panose="02020603050405020304" pitchFamily="18" charset="0"/>
                          <a:cs typeface="Times New Roman" panose="02020603050405020304" pitchFamily="18" charset="0"/>
                        </a:rPr>
                        <a:t>Cd</a:t>
                      </a:r>
                      <a:endParaRPr lang="it-IT" sz="18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it-IT" sz="1800" baseline="30000" dirty="0">
                          <a:solidFill>
                            <a:sysClr val="windowText" lastClr="000000"/>
                          </a:solidFill>
                          <a:latin typeface="Times New Roman" panose="02020603050405020304" pitchFamily="18" charset="0"/>
                          <a:cs typeface="Times New Roman" panose="02020603050405020304" pitchFamily="18" charset="0"/>
                        </a:rPr>
                        <a:t>116</a:t>
                      </a:r>
                      <a:r>
                        <a:rPr lang="it-IT" sz="1800" baseline="0" dirty="0">
                          <a:solidFill>
                            <a:sysClr val="windowText" lastClr="000000"/>
                          </a:solidFill>
                          <a:latin typeface="Times New Roman" panose="02020603050405020304" pitchFamily="18" charset="0"/>
                          <a:cs typeface="Times New Roman" panose="02020603050405020304" pitchFamily="18" charset="0"/>
                        </a:rPr>
                        <a:t>Cd</a:t>
                      </a:r>
                      <a:endParaRPr lang="it-IT" sz="180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rgbClr val="B7DEE8"/>
                    </a:solidFill>
                  </a:tcPr>
                </a:tc>
                <a:extLst>
                  <a:ext uri="{0D108BD9-81ED-4DB2-BD59-A6C34878D82A}">
                    <a16:rowId xmlns:a16="http://schemas.microsoft.com/office/drawing/2014/main" val="10002"/>
                  </a:ext>
                </a:extLst>
              </a:tr>
            </a:tbl>
          </a:graphicData>
        </a:graphic>
      </p:graphicFrame>
      <p:sp>
        <p:nvSpPr>
          <p:cNvPr id="21" name="CasellaDiTesto 20"/>
          <p:cNvSpPr txBox="1"/>
          <p:nvPr/>
        </p:nvSpPr>
        <p:spPr>
          <a:xfrm>
            <a:off x="1860763" y="3340129"/>
            <a:ext cx="410690" cy="369332"/>
          </a:xfrm>
          <a:prstGeom prst="rect">
            <a:avLst/>
          </a:prstGeom>
          <a:noFill/>
        </p:spPr>
        <p:txBody>
          <a:bodyPr wrap="none" rtlCol="0">
            <a:spAutoFit/>
          </a:bodyPr>
          <a:lstStyle/>
          <a:p>
            <a:r>
              <a:rPr lang="it-IT" dirty="0">
                <a:solidFill>
                  <a:prstClr val="black"/>
                </a:solidFill>
                <a:latin typeface="Tahoma"/>
              </a:rPr>
              <a:t>N</a:t>
            </a:r>
            <a:r>
              <a:rPr lang="en-GB" dirty="0">
                <a:solidFill>
                  <a:prstClr val="black"/>
                </a:solidFill>
                <a:latin typeface="Tahoma"/>
              </a:rPr>
              <a:t> </a:t>
            </a:r>
            <a:endParaRPr lang="it-IT" dirty="0">
              <a:solidFill>
                <a:prstClr val="black"/>
              </a:solidFill>
              <a:latin typeface="Tahoma"/>
            </a:endParaRPr>
          </a:p>
        </p:txBody>
      </p:sp>
      <p:cxnSp>
        <p:nvCxnSpPr>
          <p:cNvPr id="23" name="Connettore 2 22"/>
          <p:cNvCxnSpPr/>
          <p:nvPr/>
        </p:nvCxnSpPr>
        <p:spPr>
          <a:xfrm>
            <a:off x="1374301" y="3534835"/>
            <a:ext cx="486462" cy="0"/>
          </a:xfrm>
          <a:prstGeom prst="straightConnector1">
            <a:avLst/>
          </a:prstGeom>
          <a:noFill/>
          <a:ln w="6350" cap="flat" cmpd="sng" algn="ctr">
            <a:solidFill>
              <a:sysClr val="windowText" lastClr="000000"/>
            </a:solidFill>
            <a:prstDash val="solid"/>
            <a:miter lim="800000"/>
            <a:tailEnd type="triangle"/>
          </a:ln>
          <a:effectLst/>
        </p:spPr>
      </p:cxnSp>
      <p:cxnSp>
        <p:nvCxnSpPr>
          <p:cNvPr id="24" name="Connettore 2 23"/>
          <p:cNvCxnSpPr/>
          <p:nvPr/>
        </p:nvCxnSpPr>
        <p:spPr>
          <a:xfrm flipH="1" flipV="1">
            <a:off x="367399" y="1679504"/>
            <a:ext cx="0" cy="453637"/>
          </a:xfrm>
          <a:prstGeom prst="straightConnector1">
            <a:avLst/>
          </a:prstGeom>
          <a:noFill/>
          <a:ln w="6350" cap="flat" cmpd="sng" algn="ctr">
            <a:solidFill>
              <a:sysClr val="windowText" lastClr="000000"/>
            </a:solidFill>
            <a:prstDash val="solid"/>
            <a:miter lim="800000"/>
            <a:tailEnd type="triangle"/>
          </a:ln>
          <a:effectLst/>
        </p:spPr>
      </p:cxnSp>
      <p:sp>
        <p:nvSpPr>
          <p:cNvPr id="25" name="CasellaDiTesto 24"/>
          <p:cNvSpPr txBox="1"/>
          <p:nvPr/>
        </p:nvSpPr>
        <p:spPr>
          <a:xfrm rot="16200000">
            <a:off x="153943" y="2150187"/>
            <a:ext cx="386644" cy="369332"/>
          </a:xfrm>
          <a:prstGeom prst="rect">
            <a:avLst/>
          </a:prstGeom>
          <a:noFill/>
        </p:spPr>
        <p:txBody>
          <a:bodyPr wrap="none" rtlCol="0">
            <a:spAutoFit/>
          </a:bodyPr>
          <a:lstStyle/>
          <a:p>
            <a:r>
              <a:rPr lang="it-IT" dirty="0">
                <a:solidFill>
                  <a:prstClr val="black"/>
                </a:solidFill>
                <a:latin typeface="Tahoma"/>
              </a:rPr>
              <a:t>Z</a:t>
            </a:r>
            <a:r>
              <a:rPr lang="en-GB" dirty="0">
                <a:solidFill>
                  <a:prstClr val="black"/>
                </a:solidFill>
                <a:latin typeface="Tahoma"/>
              </a:rPr>
              <a:t> </a:t>
            </a:r>
            <a:endParaRPr lang="it-IT" dirty="0">
              <a:solidFill>
                <a:prstClr val="black"/>
              </a:solidFill>
              <a:latin typeface="Tahoma"/>
            </a:endParaRPr>
          </a:p>
        </p:txBody>
      </p:sp>
      <p:grpSp>
        <p:nvGrpSpPr>
          <p:cNvPr id="32" name="Gruppo 31"/>
          <p:cNvGrpSpPr/>
          <p:nvPr/>
        </p:nvGrpSpPr>
        <p:grpSpPr>
          <a:xfrm>
            <a:off x="875759" y="1862397"/>
            <a:ext cx="1670093" cy="513460"/>
            <a:chOff x="8877699" y="1085204"/>
            <a:chExt cx="1670093" cy="513460"/>
          </a:xfrm>
        </p:grpSpPr>
        <p:sp>
          <p:nvSpPr>
            <p:cNvPr id="33" name="Freccia in giù 32"/>
            <p:cNvSpPr>
              <a:spLocks/>
            </p:cNvSpPr>
            <p:nvPr/>
          </p:nvSpPr>
          <p:spPr>
            <a:xfrm rot="8084366">
              <a:off x="9515352" y="447551"/>
              <a:ext cx="344694" cy="1620000"/>
            </a:xfrm>
            <a:prstGeom prst="downArrow">
              <a:avLst/>
            </a:prstGeom>
            <a:solidFill>
              <a:srgbClr val="70AD47">
                <a:lumMod val="60000"/>
                <a:lumOff val="40000"/>
              </a:srgbClr>
            </a:solidFill>
            <a:ln w="25400" cap="flat" cmpd="sng" algn="ctr">
              <a:solidFill>
                <a:srgbClr val="9BBB59">
                  <a:lumMod val="75000"/>
                </a:srgbClr>
              </a:solidFill>
              <a:prstDash val="solid"/>
            </a:ln>
            <a:effectLst/>
          </p:spPr>
          <p:txBody>
            <a:bodyPr rtlCol="0" anchor="ctr"/>
            <a:lstStyle/>
            <a:p>
              <a:pPr algn="ctr">
                <a:defRPr/>
              </a:pPr>
              <a:endParaRPr lang="it-IT" b="1" kern="0">
                <a:solidFill>
                  <a:prstClr val="white"/>
                </a:solidFill>
                <a:latin typeface="Times New Roman" pitchFamily="18" charset="0"/>
                <a:cs typeface="Times New Roman" pitchFamily="18" charset="0"/>
              </a:endParaRPr>
            </a:p>
          </p:txBody>
        </p:sp>
        <p:sp>
          <p:nvSpPr>
            <p:cNvPr id="34" name="CasellaDiTesto 33"/>
            <p:cNvSpPr txBox="1"/>
            <p:nvPr/>
          </p:nvSpPr>
          <p:spPr>
            <a:xfrm rot="2683576">
              <a:off x="9186840" y="1321665"/>
              <a:ext cx="1360952" cy="276999"/>
            </a:xfrm>
            <a:prstGeom prst="rect">
              <a:avLst/>
            </a:prstGeom>
            <a:noFill/>
          </p:spPr>
          <p:txBody>
            <a:bodyPr wrap="square" rtlCol="0">
              <a:spAutoFit/>
            </a:bodyPr>
            <a:lstStyle/>
            <a:p>
              <a:pPr>
                <a:defRPr/>
              </a:pPr>
              <a:r>
                <a:rPr lang="it-IT" sz="1200" b="1" kern="0" dirty="0">
                  <a:solidFill>
                    <a:prstClr val="black"/>
                  </a:solidFill>
                  <a:latin typeface="Times New Roman" pitchFamily="18" charset="0"/>
                  <a:cs typeface="Times New Roman" pitchFamily="18" charset="0"/>
                </a:rPr>
                <a:t>(</a:t>
              </a:r>
              <a:r>
                <a:rPr lang="it-IT" sz="1200" b="1" kern="0" baseline="30000" dirty="0">
                  <a:solidFill>
                    <a:prstClr val="black"/>
                  </a:solidFill>
                  <a:latin typeface="Times New Roman" pitchFamily="18" charset="0"/>
                  <a:cs typeface="Times New Roman" pitchFamily="18" charset="0"/>
                </a:rPr>
                <a:t>20</a:t>
              </a:r>
              <a:r>
                <a:rPr lang="it-IT" sz="1200" b="1" kern="0" dirty="0">
                  <a:solidFill>
                    <a:prstClr val="black"/>
                  </a:solidFill>
                  <a:latin typeface="Times New Roman" pitchFamily="18" charset="0"/>
                  <a:cs typeface="Times New Roman" pitchFamily="18" charset="0"/>
                </a:rPr>
                <a:t>Ne,</a:t>
              </a:r>
              <a:r>
                <a:rPr lang="it-IT" sz="1200" b="1" kern="0" baseline="30000" dirty="0">
                  <a:solidFill>
                    <a:prstClr val="black"/>
                  </a:solidFill>
                  <a:latin typeface="Times New Roman" pitchFamily="18" charset="0"/>
                  <a:cs typeface="Times New Roman" pitchFamily="18" charset="0"/>
                </a:rPr>
                <a:t>20</a:t>
              </a:r>
              <a:r>
                <a:rPr lang="it-IT" sz="1200" b="1" kern="0" dirty="0">
                  <a:solidFill>
                    <a:prstClr val="black"/>
                  </a:solidFill>
                  <a:latin typeface="Times New Roman" pitchFamily="18" charset="0"/>
                  <a:cs typeface="Times New Roman" pitchFamily="18" charset="0"/>
                </a:rPr>
                <a:t>O) </a:t>
              </a:r>
            </a:p>
          </p:txBody>
        </p:sp>
      </p:grpSp>
      <p:sp>
        <p:nvSpPr>
          <p:cNvPr id="4" name="Rettangolo 3"/>
          <p:cNvSpPr/>
          <p:nvPr/>
        </p:nvSpPr>
        <p:spPr>
          <a:xfrm>
            <a:off x="3458714" y="653414"/>
            <a:ext cx="5545108" cy="461665"/>
          </a:xfrm>
          <a:prstGeom prst="rect">
            <a:avLst/>
          </a:prstGeom>
        </p:spPr>
        <p:txBody>
          <a:bodyPr wrap="none">
            <a:spAutoFit/>
          </a:bodyPr>
          <a:lstStyle/>
          <a:p>
            <a:r>
              <a:rPr lang="en-GB"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Reazione</a:t>
            </a:r>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 DCE </a:t>
            </a:r>
            <a:r>
              <a:rPr lang="en-GB" sz="2400" b="1"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116</a:t>
            </a:r>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Cd(</a:t>
            </a:r>
            <a:r>
              <a:rPr lang="en-GB" sz="2400" b="1"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20</a:t>
            </a:r>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Ne,</a:t>
            </a:r>
            <a:r>
              <a:rPr lang="en-GB" sz="2400" b="1"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20</a:t>
            </a:r>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O)</a:t>
            </a:r>
            <a:r>
              <a:rPr lang="en-GB" sz="2400" b="1"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116</a:t>
            </a:r>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Sn</a:t>
            </a:r>
            <a:endParaRPr lang="it-IT"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9" name="CasellaDiTesto 38">
            <a:extLst>
              <a:ext uri="{FF2B5EF4-FFF2-40B4-BE49-F238E27FC236}">
                <a16:creationId xmlns:a16="http://schemas.microsoft.com/office/drawing/2014/main" id="{47470250-E766-47F2-9279-B5AE9CC8720C}"/>
              </a:ext>
            </a:extLst>
          </p:cNvPr>
          <p:cNvSpPr txBox="1"/>
          <p:nvPr/>
        </p:nvSpPr>
        <p:spPr>
          <a:xfrm>
            <a:off x="5644149" y="1244310"/>
            <a:ext cx="2643898" cy="276999"/>
          </a:xfrm>
          <a:prstGeom prst="rect">
            <a:avLst/>
          </a:prstGeom>
          <a:noFill/>
        </p:spPr>
        <p:txBody>
          <a:bodyPr wrap="square" rtlCol="0">
            <a:spAutoFit/>
          </a:bodyPr>
          <a:lstStyle/>
          <a:p>
            <a:r>
              <a:rPr lang="it-IT" sz="1200" baseline="30000" dirty="0"/>
              <a:t>* 20</a:t>
            </a:r>
            <a:r>
              <a:rPr lang="it-IT" sz="1200" dirty="0"/>
              <a:t>O </a:t>
            </a:r>
            <a:r>
              <a:rPr lang="it-IT" sz="1200" dirty="0" err="1"/>
              <a:t>excitation</a:t>
            </a:r>
            <a:r>
              <a:rPr lang="it-IT" sz="1200" dirty="0"/>
              <a:t> </a:t>
            </a:r>
            <a:r>
              <a:rPr lang="it-IT" sz="1200" dirty="0" err="1"/>
              <a:t>at</a:t>
            </a:r>
            <a:r>
              <a:rPr lang="it-IT" sz="1200" dirty="0"/>
              <a:t> 1.673 </a:t>
            </a:r>
            <a:r>
              <a:rPr lang="it-IT" sz="1200" dirty="0" err="1"/>
              <a:t>MeV</a:t>
            </a:r>
            <a:r>
              <a:rPr lang="it-IT" sz="1200" dirty="0"/>
              <a:t> (2</a:t>
            </a:r>
            <a:r>
              <a:rPr lang="it-IT" sz="1200" baseline="30000" dirty="0"/>
              <a:t>+</a:t>
            </a:r>
            <a:r>
              <a:rPr lang="it-IT" sz="1200" dirty="0"/>
              <a:t>)</a:t>
            </a:r>
            <a:endParaRPr lang="it-IT" sz="1200" baseline="30000" dirty="0"/>
          </a:p>
        </p:txBody>
      </p:sp>
      <p:pic>
        <p:nvPicPr>
          <p:cNvPr id="43" name="Immagine 42">
            <a:extLst>
              <a:ext uri="{FF2B5EF4-FFF2-40B4-BE49-F238E27FC236}">
                <a16:creationId xmlns:a16="http://schemas.microsoft.com/office/drawing/2014/main" id="{6F9242F3-05CA-4CDB-9C77-CEC6A129362F}"/>
              </a:ext>
            </a:extLst>
          </p:cNvPr>
          <p:cNvPicPr>
            <a:picLocks noChangeAspect="1"/>
          </p:cNvPicPr>
          <p:nvPr/>
        </p:nvPicPr>
        <p:blipFill rotWithShape="1">
          <a:blip r:embed="rId5">
            <a:extLst>
              <a:ext uri="{28A0092B-C50C-407E-A947-70E740481C1C}">
                <a14:useLocalDpi xmlns:a14="http://schemas.microsoft.com/office/drawing/2010/main" val="0"/>
              </a:ext>
            </a:extLst>
          </a:blip>
          <a:srcRect r="5827"/>
          <a:stretch/>
        </p:blipFill>
        <p:spPr>
          <a:xfrm>
            <a:off x="8774699" y="1513013"/>
            <a:ext cx="3254702" cy="3060000"/>
          </a:xfrm>
          <a:prstGeom prst="rect">
            <a:avLst/>
          </a:prstGeom>
        </p:spPr>
      </p:pic>
      <p:pic>
        <p:nvPicPr>
          <p:cNvPr id="45" name="Immagine 44">
            <a:extLst>
              <a:ext uri="{FF2B5EF4-FFF2-40B4-BE49-F238E27FC236}">
                <a16:creationId xmlns:a16="http://schemas.microsoft.com/office/drawing/2014/main" id="{F4BF9C07-CD8D-4E49-B414-DEA9E8DA997B}"/>
              </a:ext>
            </a:extLst>
          </p:cNvPr>
          <p:cNvPicPr>
            <a:picLocks noChangeAspect="1"/>
          </p:cNvPicPr>
          <p:nvPr/>
        </p:nvPicPr>
        <p:blipFill>
          <a:blip r:embed="rId4"/>
          <a:stretch>
            <a:fillRect/>
          </a:stretch>
        </p:blipFill>
        <p:spPr>
          <a:xfrm>
            <a:off x="7555843" y="3837139"/>
            <a:ext cx="498023" cy="465454"/>
          </a:xfrm>
          <a:prstGeom prst="rect">
            <a:avLst/>
          </a:prstGeom>
        </p:spPr>
      </p:pic>
      <p:pic>
        <p:nvPicPr>
          <p:cNvPr id="49" name="Immagine 48">
            <a:extLst>
              <a:ext uri="{FF2B5EF4-FFF2-40B4-BE49-F238E27FC236}">
                <a16:creationId xmlns:a16="http://schemas.microsoft.com/office/drawing/2014/main" id="{028E03E6-01E1-494D-9C6C-4BFAE671CBE6}"/>
              </a:ext>
            </a:extLst>
          </p:cNvPr>
          <p:cNvPicPr>
            <a:picLocks noChangeAspect="1"/>
          </p:cNvPicPr>
          <p:nvPr/>
        </p:nvPicPr>
        <p:blipFill>
          <a:blip r:embed="rId4"/>
          <a:stretch>
            <a:fillRect/>
          </a:stretch>
        </p:blipFill>
        <p:spPr>
          <a:xfrm>
            <a:off x="9371899" y="3680554"/>
            <a:ext cx="498023" cy="465454"/>
          </a:xfrm>
          <a:prstGeom prst="rect">
            <a:avLst/>
          </a:prstGeom>
        </p:spPr>
      </p:pic>
      <p:sp>
        <p:nvSpPr>
          <p:cNvPr id="26" name="CasellaDiTesto 25">
            <a:extLst>
              <a:ext uri="{FF2B5EF4-FFF2-40B4-BE49-F238E27FC236}">
                <a16:creationId xmlns:a16="http://schemas.microsoft.com/office/drawing/2014/main" id="{C1FE780E-6A5D-4331-921C-CE450E8CC38D}"/>
              </a:ext>
            </a:extLst>
          </p:cNvPr>
          <p:cNvSpPr txBox="1"/>
          <p:nvPr/>
        </p:nvSpPr>
        <p:spPr>
          <a:xfrm>
            <a:off x="540735" y="4326291"/>
            <a:ext cx="2448106" cy="400110"/>
          </a:xfrm>
          <a:prstGeom prst="rect">
            <a:avLst/>
          </a:prstGeom>
          <a:noFill/>
        </p:spPr>
        <p:txBody>
          <a:bodyPr wrap="none" rtlCol="0">
            <a:spAutoFit/>
          </a:bodyPr>
          <a:lstStyle/>
          <a:p>
            <a:r>
              <a:rPr lang="el-GR" sz="2000" dirty="0"/>
              <a:t>σ</a:t>
            </a:r>
            <a:r>
              <a:rPr lang="it-IT" sz="2000" baseline="-25000" dirty="0"/>
              <a:t>g.s.→</a:t>
            </a:r>
            <a:r>
              <a:rPr lang="it-IT" sz="2000" baseline="-25000" dirty="0" err="1"/>
              <a:t>g.s</a:t>
            </a:r>
            <a:r>
              <a:rPr lang="it-IT" sz="2000" baseline="-25000" dirty="0"/>
              <a:t>.</a:t>
            </a:r>
            <a:r>
              <a:rPr lang="it-IT" sz="2000" dirty="0"/>
              <a:t> =12 ± 2 </a:t>
            </a:r>
            <a:r>
              <a:rPr lang="it-IT" sz="2000" dirty="0" err="1"/>
              <a:t>nb</a:t>
            </a:r>
            <a:endParaRPr lang="it-IT" sz="2000" dirty="0"/>
          </a:p>
        </p:txBody>
      </p:sp>
      <p:sp>
        <p:nvSpPr>
          <p:cNvPr id="3" name="Rectangle 1">
            <a:extLst>
              <a:ext uri="{FF2B5EF4-FFF2-40B4-BE49-F238E27FC236}">
                <a16:creationId xmlns:a16="http://schemas.microsoft.com/office/drawing/2014/main" id="{57FC127F-E642-3B23-F571-8B6E977D32AA}"/>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err="1">
                <a:solidFill>
                  <a:schemeClr val="bg1"/>
                </a:solidFill>
                <a:latin typeface="+mn-lt"/>
              </a:rPr>
              <a:t>Reazione</a:t>
            </a:r>
            <a:r>
              <a:rPr lang="en-US" sz="2400" dirty="0">
                <a:solidFill>
                  <a:schemeClr val="bg1"/>
                </a:solidFill>
                <a:latin typeface="+mn-lt"/>
              </a:rPr>
              <a:t> di Doppio </a:t>
            </a:r>
            <a:r>
              <a:rPr lang="en-US" sz="2400" dirty="0" err="1">
                <a:solidFill>
                  <a:schemeClr val="bg1"/>
                </a:solidFill>
                <a:latin typeface="+mn-lt"/>
              </a:rPr>
              <a:t>Scambio</a:t>
            </a:r>
            <a:r>
              <a:rPr lang="en-US" sz="2400" dirty="0">
                <a:solidFill>
                  <a:schemeClr val="bg1"/>
                </a:solidFill>
                <a:latin typeface="+mn-lt"/>
              </a:rPr>
              <a:t> di </a:t>
            </a:r>
            <a:r>
              <a:rPr lang="en-US" sz="2400" dirty="0" err="1">
                <a:solidFill>
                  <a:schemeClr val="bg1"/>
                </a:solidFill>
                <a:latin typeface="+mn-lt"/>
              </a:rPr>
              <a:t>Carica</a:t>
            </a:r>
            <a:endParaRPr lang="en-US" sz="2400" dirty="0">
              <a:solidFill>
                <a:schemeClr val="bg1"/>
              </a:solidFill>
              <a:latin typeface="+mn-lt"/>
            </a:endParaRPr>
          </a:p>
        </p:txBody>
      </p:sp>
    </p:spTree>
    <p:extLst>
      <p:ext uri="{BB962C8B-B14F-4D97-AF65-F5344CB8AC3E}">
        <p14:creationId xmlns:p14="http://schemas.microsoft.com/office/powerpoint/2010/main" val="306364198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B25F3C2F-C183-09B4-246A-4E158887BB7C}"/>
              </a:ext>
            </a:extLst>
          </p:cNvPr>
          <p:cNvGrpSpPr/>
          <p:nvPr/>
        </p:nvGrpSpPr>
        <p:grpSpPr>
          <a:xfrm>
            <a:off x="910849" y="5576934"/>
            <a:ext cx="11000001" cy="1066495"/>
            <a:chOff x="1539485" y="5576934"/>
            <a:chExt cx="11000001" cy="1066495"/>
          </a:xfrm>
        </p:grpSpPr>
        <p:sp>
          <p:nvSpPr>
            <p:cNvPr id="3" name="CasellaDiTesto 2">
              <a:extLst>
                <a:ext uri="{FF2B5EF4-FFF2-40B4-BE49-F238E27FC236}">
                  <a16:creationId xmlns:a16="http://schemas.microsoft.com/office/drawing/2014/main" id="{49DE0BD9-34C9-6377-F077-AC30F1E1B6E3}"/>
                </a:ext>
              </a:extLst>
            </p:cNvPr>
            <p:cNvSpPr txBox="1"/>
            <p:nvPr/>
          </p:nvSpPr>
          <p:spPr>
            <a:xfrm>
              <a:off x="1539485" y="5720099"/>
              <a:ext cx="3235839" cy="923330"/>
            </a:xfrm>
            <a:prstGeom prst="rect">
              <a:avLst/>
            </a:prstGeom>
            <a:noFill/>
          </p:spPr>
          <p:txBody>
            <a:bodyPr wrap="square" rtlCol="0">
              <a:spAutoFit/>
            </a:bodyPr>
            <a:lstStyle/>
            <a:p>
              <a:r>
                <a:rPr lang="it-IT" b="1" dirty="0"/>
                <a:t>Sezioni d’urto molto basse</a:t>
              </a:r>
            </a:p>
            <a:p>
              <a:pPr algn="ctr"/>
              <a:r>
                <a:rPr lang="it-IT" dirty="0"/>
                <a:t>(</a:t>
              </a:r>
              <a:r>
                <a:rPr lang="it-IT" dirty="0" err="1"/>
                <a:t>n</a:t>
              </a:r>
              <a:r>
                <a:rPr lang="it-IT" sz="1800" dirty="0" err="1"/>
                <a:t>b</a:t>
              </a:r>
              <a:r>
                <a:rPr lang="it-IT" dirty="0"/>
                <a:t> = </a:t>
              </a:r>
              <a:r>
                <a:rPr lang="it-IT" sz="1800" dirty="0"/>
                <a:t>10</a:t>
              </a:r>
              <a:r>
                <a:rPr lang="it-IT" sz="1800" baseline="30000" dirty="0"/>
                <a:t>-33</a:t>
              </a:r>
              <a:r>
                <a:rPr lang="it-IT" sz="1800" dirty="0"/>
                <a:t> cm</a:t>
              </a:r>
              <a:r>
                <a:rPr lang="it-IT" sz="1800" baseline="30000" dirty="0"/>
                <a:t>2</a:t>
              </a:r>
              <a:r>
                <a:rPr lang="it-IT" sz="1800" dirty="0"/>
                <a:t>)</a:t>
              </a:r>
            </a:p>
            <a:p>
              <a:endParaRPr lang="it-IT" b="1" dirty="0"/>
            </a:p>
          </p:txBody>
        </p:sp>
        <p:sp>
          <p:nvSpPr>
            <p:cNvPr id="4" name="Freccia a destra 3">
              <a:extLst>
                <a:ext uri="{FF2B5EF4-FFF2-40B4-BE49-F238E27FC236}">
                  <a16:creationId xmlns:a16="http://schemas.microsoft.com/office/drawing/2014/main" id="{F3C337A7-936C-FD73-8E5A-94EBEE1034AB}"/>
                </a:ext>
              </a:extLst>
            </p:cNvPr>
            <p:cNvSpPr/>
            <p:nvPr/>
          </p:nvSpPr>
          <p:spPr>
            <a:xfrm>
              <a:off x="5162486" y="5750998"/>
              <a:ext cx="1432723" cy="298202"/>
            </a:xfrm>
            <a:prstGeom prst="rightArrow">
              <a:avLst/>
            </a:prstGeom>
            <a:solidFill>
              <a:srgbClr val="A50021"/>
            </a:solidFill>
            <a:ln>
              <a:solidFill>
                <a:srgbClr val="A500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9C1EAB69-E89D-6234-54A6-1CF30E6444D4}"/>
                </a:ext>
              </a:extLst>
            </p:cNvPr>
            <p:cNvSpPr txBox="1"/>
            <p:nvPr/>
          </p:nvSpPr>
          <p:spPr>
            <a:xfrm>
              <a:off x="5936809" y="5576934"/>
              <a:ext cx="6602677" cy="646331"/>
            </a:xfrm>
            <a:prstGeom prst="rect">
              <a:avLst/>
            </a:prstGeom>
            <a:noFill/>
          </p:spPr>
          <p:txBody>
            <a:bodyPr wrap="square" rtlCol="0">
              <a:spAutoFit/>
            </a:bodyPr>
            <a:lstStyle/>
            <a:p>
              <a:pPr algn="ctr"/>
              <a:r>
                <a:rPr lang="it-IT" b="1" dirty="0"/>
                <a:t>Aumentare il numero di ioni incidenti </a:t>
              </a:r>
            </a:p>
            <a:p>
              <a:pPr algn="ctr"/>
              <a:r>
                <a:rPr lang="it-IT" b="1" dirty="0"/>
                <a:t>(fasci intensi dal Cs dopo l’upgrade)</a:t>
              </a:r>
            </a:p>
          </p:txBody>
        </p:sp>
      </p:grpSp>
      <mc:AlternateContent xmlns:mc="http://schemas.openxmlformats.org/markup-compatibility/2006" xmlns:a14="http://schemas.microsoft.com/office/drawing/2010/main">
        <mc:Choice Requires="a14">
          <p:sp>
            <p:nvSpPr>
              <p:cNvPr id="6" name="Object 7">
                <a:extLst>
                  <a:ext uri="{FF2B5EF4-FFF2-40B4-BE49-F238E27FC236}">
                    <a16:creationId xmlns:a16="http://schemas.microsoft.com/office/drawing/2014/main" id="{90763B7C-E290-BEDD-7578-E6B8FC68D640}"/>
                  </a:ext>
                </a:extLst>
              </p:cNvPr>
              <p:cNvSpPr txBox="1"/>
              <p:nvPr/>
            </p:nvSpPr>
            <p:spPr bwMode="auto">
              <a:xfrm>
                <a:off x="3138985" y="672828"/>
                <a:ext cx="5914030" cy="223697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f>
                        <m:fPr>
                          <m:ctrlPr>
                            <a:rPr lang="it-IT" sz="3200" i="1" smtClean="0">
                              <a:solidFill>
                                <a:srgbClr val="000000"/>
                              </a:solidFill>
                              <a:latin typeface="Cambria Math" panose="02040503050406030204" pitchFamily="18" charset="0"/>
                            </a:rPr>
                          </m:ctrlPr>
                        </m:fPr>
                        <m:num>
                          <m:r>
                            <a:rPr lang="it-IT" sz="3200" i="1">
                              <a:solidFill>
                                <a:srgbClr val="000000"/>
                              </a:solidFill>
                              <a:latin typeface="Cambria Math" panose="02040503050406030204" pitchFamily="18" charset="0"/>
                            </a:rPr>
                            <m:t>𝑑</m:t>
                          </m:r>
                          <m:r>
                            <a:rPr lang="it-IT" sz="3200" i="1">
                              <a:solidFill>
                                <a:srgbClr val="000000"/>
                              </a:solidFill>
                              <a:latin typeface="Cambria Math" panose="02040503050406030204" pitchFamily="18" charset="0"/>
                            </a:rPr>
                            <m:t>𝜎</m:t>
                          </m:r>
                        </m:num>
                        <m:den>
                          <m:r>
                            <a:rPr lang="it-IT" sz="3200" i="1">
                              <a:solidFill>
                                <a:srgbClr val="000000"/>
                              </a:solidFill>
                              <a:latin typeface="Cambria Math" panose="02040503050406030204" pitchFamily="18" charset="0"/>
                            </a:rPr>
                            <m:t>𝑑</m:t>
                          </m:r>
                          <m:r>
                            <m:rPr>
                              <m:sty m:val="p"/>
                            </m:rPr>
                            <a:rPr lang="it-IT" sz="3200" i="1">
                              <a:solidFill>
                                <a:srgbClr val="000000"/>
                              </a:solidFill>
                              <a:latin typeface="Cambria Math" panose="02040503050406030204" pitchFamily="18" charset="0"/>
                            </a:rPr>
                            <m:t>Ω</m:t>
                          </m:r>
                        </m:den>
                      </m:f>
                      <m:r>
                        <a:rPr lang="it-IT" sz="3200" i="1">
                          <a:solidFill>
                            <a:srgbClr val="000000"/>
                          </a:solidFill>
                          <a:latin typeface="Cambria Math" panose="02040503050406030204" pitchFamily="18" charset="0"/>
                        </a:rPr>
                        <m:t>(</m:t>
                      </m:r>
                      <m:r>
                        <a:rPr lang="it-IT" sz="3200" i="1">
                          <a:solidFill>
                            <a:srgbClr val="000000"/>
                          </a:solidFill>
                          <a:latin typeface="Cambria Math" panose="02040503050406030204" pitchFamily="18" charset="0"/>
                        </a:rPr>
                        <m:t>𝜃</m:t>
                      </m:r>
                      <m:r>
                        <a:rPr lang="it-IT" sz="3200" i="1">
                          <a:solidFill>
                            <a:srgbClr val="000000"/>
                          </a:solidFill>
                          <a:latin typeface="Cambria Math" panose="02040503050406030204" pitchFamily="18" charset="0"/>
                        </a:rPr>
                        <m:t>)=</m:t>
                      </m:r>
                      <m:f>
                        <m:fPr>
                          <m:ctrlPr>
                            <a:rPr lang="it-IT" sz="3200" i="1">
                              <a:solidFill>
                                <a:srgbClr val="000000"/>
                              </a:solidFill>
                              <a:latin typeface="Cambria Math" panose="02040503050406030204" pitchFamily="18" charset="0"/>
                            </a:rPr>
                          </m:ctrlPr>
                        </m:fPr>
                        <m:num>
                          <m:r>
                            <a:rPr lang="it-IT" sz="3200" i="1">
                              <a:solidFill>
                                <a:srgbClr val="000000"/>
                              </a:solidFill>
                              <a:latin typeface="Cambria Math" panose="02040503050406030204" pitchFamily="18" charset="0"/>
                            </a:rPr>
                            <m:t>𝑁</m:t>
                          </m:r>
                          <m:r>
                            <a:rPr lang="it-IT" sz="3200" i="1">
                              <a:solidFill>
                                <a:srgbClr val="000000"/>
                              </a:solidFill>
                              <a:latin typeface="Cambria Math" panose="02040503050406030204" pitchFamily="18" charset="0"/>
                            </a:rPr>
                            <m:t>(</m:t>
                          </m:r>
                          <m:r>
                            <a:rPr lang="it-IT" sz="3200" i="1">
                              <a:solidFill>
                                <a:srgbClr val="000000"/>
                              </a:solidFill>
                              <a:latin typeface="Cambria Math" panose="02040503050406030204" pitchFamily="18" charset="0"/>
                            </a:rPr>
                            <m:t>𝜃</m:t>
                          </m:r>
                          <m:r>
                            <a:rPr lang="it-IT" sz="3200" i="1">
                              <a:solidFill>
                                <a:srgbClr val="000000"/>
                              </a:solidFill>
                              <a:latin typeface="Cambria Math" panose="02040503050406030204" pitchFamily="18" charset="0"/>
                            </a:rPr>
                            <m:t>)</m:t>
                          </m:r>
                        </m:num>
                        <m:den>
                          <m:sSub>
                            <m:sSubPr>
                              <m:ctrlPr>
                                <a:rPr lang="it-IT" sz="3200" i="1">
                                  <a:solidFill>
                                    <a:srgbClr val="000000"/>
                                  </a:solidFill>
                                  <a:latin typeface="Cambria Math" panose="02040503050406030204" pitchFamily="18" charset="0"/>
                                </a:rPr>
                              </m:ctrlPr>
                            </m:sSubPr>
                            <m:e>
                              <m:r>
                                <a:rPr lang="it-IT" sz="3200" i="1">
                                  <a:solidFill>
                                    <a:srgbClr val="000000"/>
                                  </a:solidFill>
                                  <a:latin typeface="Cambria Math" panose="02040503050406030204" pitchFamily="18" charset="0"/>
                                </a:rPr>
                                <m:t>𝑁</m:t>
                              </m:r>
                            </m:e>
                            <m:sub>
                              <m:r>
                                <a:rPr lang="it-IT" sz="3200" i="1">
                                  <a:solidFill>
                                    <a:srgbClr val="000000"/>
                                  </a:solidFill>
                                  <a:latin typeface="Cambria Math" panose="02040503050406030204" pitchFamily="18" charset="0"/>
                                </a:rPr>
                                <m:t>𝑏𝑒𝑎𝑚</m:t>
                              </m:r>
                            </m:sub>
                          </m:sSub>
                          <m:sSub>
                            <m:sSubPr>
                              <m:ctrlPr>
                                <a:rPr lang="it-IT" sz="3200" i="1">
                                  <a:solidFill>
                                    <a:srgbClr val="000000"/>
                                  </a:solidFill>
                                  <a:latin typeface="Cambria Math" panose="02040503050406030204" pitchFamily="18" charset="0"/>
                                </a:rPr>
                              </m:ctrlPr>
                            </m:sSubPr>
                            <m:e>
                              <m:r>
                                <a:rPr lang="it-IT" sz="3200" i="1">
                                  <a:solidFill>
                                    <a:srgbClr val="000000"/>
                                  </a:solidFill>
                                  <a:latin typeface="Cambria Math" panose="02040503050406030204" pitchFamily="18" charset="0"/>
                                </a:rPr>
                                <m:t>𝑁</m:t>
                              </m:r>
                            </m:e>
                            <m:sub>
                              <m:r>
                                <a:rPr lang="it-IT" sz="3200" i="1">
                                  <a:solidFill>
                                    <a:srgbClr val="000000"/>
                                  </a:solidFill>
                                  <a:latin typeface="Cambria Math" panose="02040503050406030204" pitchFamily="18" charset="0"/>
                                </a:rPr>
                                <m:t>𝑡𝑎</m:t>
                              </m:r>
                              <m:r>
                                <a:rPr lang="it-IT" sz="3200" b="0" i="1" smtClean="0">
                                  <a:solidFill>
                                    <a:srgbClr val="000000"/>
                                  </a:solidFill>
                                  <a:latin typeface="Cambria Math" panose="02040503050406030204" pitchFamily="18" charset="0"/>
                                </a:rPr>
                                <m:t>𝑟𝑔𝑒𝑡</m:t>
                              </m:r>
                            </m:sub>
                          </m:sSub>
                          <m:r>
                            <m:rPr>
                              <m:sty m:val="p"/>
                            </m:rPr>
                            <a:rPr lang="it-IT" sz="3200" i="1">
                              <a:solidFill>
                                <a:srgbClr val="000000"/>
                              </a:solidFill>
                              <a:latin typeface="Cambria Math" panose="02040503050406030204" pitchFamily="18" charset="0"/>
                            </a:rPr>
                            <m:t>Δ</m:t>
                          </m:r>
                          <m:sSub>
                            <m:sSubPr>
                              <m:ctrlPr>
                                <a:rPr lang="it-IT" sz="3200" i="1">
                                  <a:solidFill>
                                    <a:srgbClr val="000000"/>
                                  </a:solidFill>
                                  <a:latin typeface="Cambria Math" panose="02040503050406030204" pitchFamily="18" charset="0"/>
                                </a:rPr>
                              </m:ctrlPr>
                            </m:sSubPr>
                            <m:e>
                              <m:r>
                                <m:rPr>
                                  <m:sty m:val="p"/>
                                </m:rPr>
                                <a:rPr lang="it-IT" sz="3200" i="1">
                                  <a:solidFill>
                                    <a:srgbClr val="000000"/>
                                  </a:solidFill>
                                  <a:latin typeface="Cambria Math" panose="02040503050406030204" pitchFamily="18" charset="0"/>
                                </a:rPr>
                                <m:t>Ω</m:t>
                              </m:r>
                            </m:e>
                            <m:sub/>
                          </m:sSub>
                        </m:den>
                      </m:f>
                    </m:oMath>
                  </m:oMathPara>
                </a14:m>
                <a:endParaRPr lang="it-IT" sz="3200" dirty="0"/>
              </a:p>
            </p:txBody>
          </p:sp>
        </mc:Choice>
        <mc:Fallback xmlns="">
          <p:sp>
            <p:nvSpPr>
              <p:cNvPr id="6" name="Object 7">
                <a:extLst>
                  <a:ext uri="{FF2B5EF4-FFF2-40B4-BE49-F238E27FC236}">
                    <a16:creationId xmlns:a16="http://schemas.microsoft.com/office/drawing/2014/main" id="{90763B7C-E290-BEDD-7578-E6B8FC68D640}"/>
                  </a:ext>
                </a:extLst>
              </p:cNvPr>
              <p:cNvSpPr txBox="1">
                <a:spLocks noRot="1" noChangeAspect="1" noMove="1" noResize="1" noEditPoints="1" noAdjustHandles="1" noChangeArrowheads="1" noChangeShapeType="1" noTextEdit="1"/>
              </p:cNvSpPr>
              <p:nvPr/>
            </p:nvSpPr>
            <p:spPr bwMode="auto">
              <a:xfrm>
                <a:off x="3138985" y="672828"/>
                <a:ext cx="5914030" cy="2236978"/>
              </a:xfrm>
              <a:prstGeom prst="rect">
                <a:avLst/>
              </a:prstGeom>
              <a:blipFill>
                <a:blip r:embed="rId2"/>
                <a:stretch>
                  <a:fillRect/>
                </a:stretch>
              </a:blipFill>
              <a:ln>
                <a:noFill/>
              </a:ln>
              <a:effectLst/>
            </p:spPr>
            <p:txBody>
              <a:bodyPr/>
              <a:lstStyle/>
              <a:p>
                <a:r>
                  <a:rPr lang="it-IT">
                    <a:noFill/>
                  </a:rPr>
                  <a:t> </a:t>
                </a:r>
              </a:p>
            </p:txBody>
          </p:sp>
        </mc:Fallback>
      </mc:AlternateContent>
      <p:sp>
        <p:nvSpPr>
          <p:cNvPr id="7" name="Rectangle 1">
            <a:extLst>
              <a:ext uri="{FF2B5EF4-FFF2-40B4-BE49-F238E27FC236}">
                <a16:creationId xmlns:a16="http://schemas.microsoft.com/office/drawing/2014/main" id="{36DEA735-5255-1846-5DEF-B21297F99D02}"/>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a:solidFill>
                  <a:schemeClr val="bg1"/>
                </a:solidFill>
                <a:latin typeface="+mn-lt"/>
              </a:rPr>
              <a:t>La </a:t>
            </a:r>
            <a:r>
              <a:rPr lang="en-US" sz="2400" dirty="0" err="1">
                <a:solidFill>
                  <a:schemeClr val="bg1"/>
                </a:solidFill>
                <a:latin typeface="+mn-lt"/>
              </a:rPr>
              <a:t>sezione</a:t>
            </a:r>
            <a:r>
              <a:rPr lang="en-US" sz="2400" dirty="0">
                <a:solidFill>
                  <a:schemeClr val="bg1"/>
                </a:solidFill>
                <a:latin typeface="+mn-lt"/>
              </a:rPr>
              <a:t> </a:t>
            </a:r>
            <a:r>
              <a:rPr lang="en-US" sz="2400" dirty="0" err="1">
                <a:solidFill>
                  <a:schemeClr val="bg1"/>
                </a:solidFill>
                <a:latin typeface="+mn-lt"/>
              </a:rPr>
              <a:t>d’urto</a:t>
            </a:r>
            <a:endParaRPr lang="en-US" sz="2400" dirty="0">
              <a:solidFill>
                <a:schemeClr val="bg1"/>
              </a:solidFill>
              <a:latin typeface="+mn-lt"/>
            </a:endParaRPr>
          </a:p>
        </p:txBody>
      </p:sp>
      <p:sp>
        <p:nvSpPr>
          <p:cNvPr id="8" name="Text Box 9">
            <a:extLst>
              <a:ext uri="{FF2B5EF4-FFF2-40B4-BE49-F238E27FC236}">
                <a16:creationId xmlns:a16="http://schemas.microsoft.com/office/drawing/2014/main" id="{33CF2B46-DD1F-76FB-7B9D-7701941CD996}"/>
              </a:ext>
            </a:extLst>
          </p:cNvPr>
          <p:cNvSpPr txBox="1">
            <a:spLocks noChangeArrowheads="1"/>
          </p:cNvSpPr>
          <p:nvPr/>
        </p:nvSpPr>
        <p:spPr bwMode="auto">
          <a:xfrm>
            <a:off x="386403" y="2054995"/>
            <a:ext cx="769307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it-IT" altLang="it-IT" sz="2000" i="1" dirty="0"/>
              <a:t>N(</a:t>
            </a:r>
            <a:r>
              <a:rPr lang="el-GR" altLang="it-IT" sz="2000" i="1" dirty="0">
                <a:cs typeface="Arial" panose="020B0604020202020204" pitchFamily="34" charset="0"/>
              </a:rPr>
              <a:t>θ</a:t>
            </a:r>
            <a:r>
              <a:rPr lang="it-IT" altLang="it-IT" sz="2000" i="1" dirty="0">
                <a:cs typeface="Arial" panose="020B0604020202020204" pitchFamily="34" charset="0"/>
              </a:rPr>
              <a:t>) </a:t>
            </a:r>
            <a:r>
              <a:rPr lang="it-IT" altLang="it-IT" sz="2000" dirty="0">
                <a:cs typeface="Arial" panose="020B0604020202020204" pitchFamily="34" charset="0"/>
              </a:rPr>
              <a:t>numero di conteggi all’angolo </a:t>
            </a:r>
            <a:r>
              <a:rPr lang="el-GR" altLang="it-IT" sz="2000" i="1" dirty="0">
                <a:cs typeface="Arial" panose="020B0604020202020204" pitchFamily="34" charset="0"/>
              </a:rPr>
              <a:t>θ</a:t>
            </a:r>
          </a:p>
          <a:p>
            <a:pPr eaLnBrk="1" hangingPunct="1">
              <a:spcBef>
                <a:spcPct val="50000"/>
              </a:spcBef>
            </a:pPr>
            <a:r>
              <a:rPr lang="it-IT" altLang="it-IT" sz="2000" i="1" dirty="0" err="1">
                <a:cs typeface="Arial" panose="020B0604020202020204" pitchFamily="34" charset="0"/>
              </a:rPr>
              <a:t>N</a:t>
            </a:r>
            <a:r>
              <a:rPr lang="it-IT" altLang="it-IT" sz="2000" i="1" baseline="-25000" dirty="0" err="1">
                <a:cs typeface="Arial" panose="020B0604020202020204" pitchFamily="34" charset="0"/>
              </a:rPr>
              <a:t>beam</a:t>
            </a:r>
            <a:r>
              <a:rPr lang="it-IT" altLang="it-IT" sz="2000" dirty="0">
                <a:cs typeface="Arial" panose="020B0604020202020204" pitchFamily="34" charset="0"/>
              </a:rPr>
              <a:t> numero ioni incidenti</a:t>
            </a:r>
          </a:p>
          <a:p>
            <a:pPr eaLnBrk="1" hangingPunct="1">
              <a:spcBef>
                <a:spcPct val="50000"/>
              </a:spcBef>
            </a:pPr>
            <a:r>
              <a:rPr lang="it-IT" altLang="it-IT" sz="2000" i="1" dirty="0" err="1">
                <a:cs typeface="Arial" panose="020B0604020202020204" pitchFamily="34" charset="0"/>
              </a:rPr>
              <a:t>N</a:t>
            </a:r>
            <a:r>
              <a:rPr lang="it-IT" altLang="it-IT" sz="2000" i="1" baseline="-25000" dirty="0" err="1">
                <a:cs typeface="Arial" panose="020B0604020202020204" pitchFamily="34" charset="0"/>
              </a:rPr>
              <a:t>target</a:t>
            </a:r>
            <a:r>
              <a:rPr lang="it-IT" altLang="it-IT" sz="2000" baseline="-25000" dirty="0">
                <a:cs typeface="Arial" panose="020B0604020202020204" pitchFamily="34" charset="0"/>
              </a:rPr>
              <a:t> </a:t>
            </a:r>
            <a:r>
              <a:rPr lang="it-IT" altLang="it-IT" sz="2000" dirty="0">
                <a:cs typeface="Arial" panose="020B0604020202020204" pitchFamily="34" charset="0"/>
              </a:rPr>
              <a:t>numero ioni bersaglio per unità di superficie </a:t>
            </a:r>
            <a:r>
              <a:rPr lang="it-IT" altLang="it-IT" sz="2000" b="1" dirty="0">
                <a:cs typeface="Arial" panose="020B0604020202020204" pitchFamily="34" charset="0"/>
              </a:rPr>
              <a:t>(1/cm</a:t>
            </a:r>
            <a:r>
              <a:rPr lang="it-IT" altLang="it-IT" sz="2000" b="1" baseline="30000" dirty="0">
                <a:cs typeface="Arial" panose="020B0604020202020204" pitchFamily="34" charset="0"/>
              </a:rPr>
              <a:t>2</a:t>
            </a:r>
            <a:r>
              <a:rPr lang="it-IT" altLang="it-IT" sz="2000" b="1" dirty="0">
                <a:cs typeface="Arial" panose="020B0604020202020204" pitchFamily="34" charset="0"/>
              </a:rPr>
              <a:t>)</a:t>
            </a:r>
          </a:p>
          <a:p>
            <a:pPr eaLnBrk="1" hangingPunct="1">
              <a:spcBef>
                <a:spcPct val="50000"/>
              </a:spcBef>
            </a:pPr>
            <a:r>
              <a:rPr lang="el-GR" altLang="it-IT" sz="2000" i="1" dirty="0">
                <a:cs typeface="Arial" panose="020B0604020202020204" pitchFamily="34" charset="0"/>
              </a:rPr>
              <a:t>ΔΩ</a:t>
            </a:r>
            <a:r>
              <a:rPr lang="it-IT" altLang="it-IT" sz="2000" dirty="0">
                <a:cs typeface="Arial" panose="020B0604020202020204" pitchFamily="34" charset="0"/>
              </a:rPr>
              <a:t> porzione di angolo solido coperto dal rivelatore</a:t>
            </a:r>
          </a:p>
        </p:txBody>
      </p:sp>
      <p:sp>
        <p:nvSpPr>
          <p:cNvPr id="9" name="CasellaDiTesto 8">
            <a:extLst>
              <a:ext uri="{FF2B5EF4-FFF2-40B4-BE49-F238E27FC236}">
                <a16:creationId xmlns:a16="http://schemas.microsoft.com/office/drawing/2014/main" id="{E4234A45-86BC-6DA8-1E8C-64D35D6A7475}"/>
              </a:ext>
            </a:extLst>
          </p:cNvPr>
          <p:cNvSpPr txBox="1"/>
          <p:nvPr/>
        </p:nvSpPr>
        <p:spPr>
          <a:xfrm>
            <a:off x="268405" y="4164485"/>
            <a:ext cx="10963701" cy="923330"/>
          </a:xfrm>
          <a:prstGeom prst="rect">
            <a:avLst/>
          </a:prstGeom>
          <a:noFill/>
        </p:spPr>
        <p:txBody>
          <a:bodyPr wrap="square" rtlCol="0">
            <a:spAutoFit/>
          </a:bodyPr>
          <a:lstStyle/>
          <a:p>
            <a:r>
              <a:rPr lang="it-IT" dirty="0">
                <a:solidFill>
                  <a:srgbClr val="000000"/>
                </a:solidFill>
                <a:latin typeface="Avenir"/>
              </a:rPr>
              <a:t>Il </a:t>
            </a:r>
            <a:r>
              <a:rPr lang="it-IT" b="0" i="0" dirty="0">
                <a:solidFill>
                  <a:srgbClr val="000000"/>
                </a:solidFill>
                <a:effectLst/>
                <a:latin typeface="Avenir"/>
              </a:rPr>
              <a:t>raggio di un nucleo leggero è dell’ordine di </a:t>
            </a:r>
            <a:r>
              <a:rPr lang="it-IT" b="0" i="1" dirty="0">
                <a:solidFill>
                  <a:srgbClr val="000000"/>
                </a:solidFill>
                <a:effectLst/>
                <a:latin typeface="Avenir"/>
              </a:rPr>
              <a:t>r </a:t>
            </a:r>
            <a:r>
              <a:rPr lang="it-IT" b="0" i="0" dirty="0">
                <a:solidFill>
                  <a:srgbClr val="000000"/>
                </a:solidFill>
                <a:effectLst/>
                <a:latin typeface="Avenir"/>
              </a:rPr>
              <a:t>= 10</a:t>
            </a:r>
            <a:r>
              <a:rPr lang="it-IT" b="0" i="0" baseline="30000" dirty="0">
                <a:solidFill>
                  <a:srgbClr val="000000"/>
                </a:solidFill>
                <a:effectLst/>
                <a:latin typeface="Avenir"/>
              </a:rPr>
              <a:t>−12</a:t>
            </a:r>
            <a:r>
              <a:rPr lang="it-IT" b="0" i="0" dirty="0">
                <a:solidFill>
                  <a:srgbClr val="000000"/>
                </a:solidFill>
                <a:effectLst/>
                <a:latin typeface="Avenir"/>
              </a:rPr>
              <a:t> cm e quindi la sua sezione è </a:t>
            </a:r>
            <a:r>
              <a:rPr lang="it-IT" b="0" i="1" dirty="0">
                <a:solidFill>
                  <a:srgbClr val="000000"/>
                </a:solidFill>
                <a:effectLst/>
                <a:latin typeface="Avenir"/>
              </a:rPr>
              <a:t>σ </a:t>
            </a:r>
            <a:r>
              <a:rPr lang="it-IT" b="0" i="0" dirty="0">
                <a:solidFill>
                  <a:srgbClr val="000000"/>
                </a:solidFill>
                <a:effectLst/>
                <a:latin typeface="Avenir"/>
              </a:rPr>
              <a:t>= π</a:t>
            </a:r>
            <a:r>
              <a:rPr lang="it-IT" b="0" i="1" dirty="0">
                <a:solidFill>
                  <a:srgbClr val="000000"/>
                </a:solidFill>
                <a:effectLst/>
                <a:latin typeface="Avenir"/>
              </a:rPr>
              <a:t>r</a:t>
            </a:r>
            <a:r>
              <a:rPr lang="it-IT" b="0" i="0" baseline="30000" dirty="0">
                <a:solidFill>
                  <a:srgbClr val="000000"/>
                </a:solidFill>
                <a:effectLst/>
                <a:latin typeface="Avenir"/>
              </a:rPr>
              <a:t>2 </a:t>
            </a:r>
            <a:r>
              <a:rPr lang="it-IT" b="0" i="0" dirty="0">
                <a:solidFill>
                  <a:srgbClr val="000000"/>
                </a:solidFill>
                <a:effectLst/>
                <a:latin typeface="Avenir"/>
              </a:rPr>
              <a:t>∼ 3 · 10</a:t>
            </a:r>
            <a:r>
              <a:rPr lang="it-IT" b="0" i="0" baseline="30000" dirty="0">
                <a:solidFill>
                  <a:srgbClr val="000000"/>
                </a:solidFill>
                <a:effectLst/>
                <a:latin typeface="Avenir"/>
              </a:rPr>
              <a:t>−24</a:t>
            </a:r>
            <a:r>
              <a:rPr lang="it-IT" b="0" i="0" dirty="0">
                <a:solidFill>
                  <a:srgbClr val="000000"/>
                </a:solidFill>
                <a:effectLst/>
                <a:latin typeface="Avenir"/>
              </a:rPr>
              <a:t> cm</a:t>
            </a:r>
            <a:r>
              <a:rPr lang="it-IT" b="0" i="0" baseline="30000" dirty="0">
                <a:solidFill>
                  <a:srgbClr val="000000"/>
                </a:solidFill>
                <a:effectLst/>
                <a:latin typeface="Avenir"/>
              </a:rPr>
              <a:t>2</a:t>
            </a:r>
            <a:r>
              <a:rPr lang="it-IT" b="0" i="0" dirty="0">
                <a:solidFill>
                  <a:srgbClr val="000000"/>
                </a:solidFill>
                <a:effectLst/>
                <a:latin typeface="Avenir"/>
              </a:rPr>
              <a:t> ∼3 barn. </a:t>
            </a:r>
          </a:p>
          <a:p>
            <a:r>
              <a:rPr lang="it-IT" dirty="0">
                <a:solidFill>
                  <a:srgbClr val="000000"/>
                </a:solidFill>
                <a:latin typeface="Avenir"/>
              </a:rPr>
              <a:t>L</a:t>
            </a:r>
            <a:r>
              <a:rPr lang="it-IT" b="0" i="0" dirty="0">
                <a:solidFill>
                  <a:srgbClr val="000000"/>
                </a:solidFill>
                <a:effectLst/>
                <a:latin typeface="Avenir"/>
              </a:rPr>
              <a:t>a sezione d’urto di un barn corrisponde alla probabilità di cattura da parte di un disco perfettamente assorbente di dimensioni nucleari. </a:t>
            </a:r>
            <a:r>
              <a:rPr lang="it-IT" dirty="0">
                <a:solidFill>
                  <a:srgbClr val="000000"/>
                </a:solidFill>
                <a:latin typeface="Avenir"/>
              </a:rPr>
              <a:t>I</a:t>
            </a:r>
            <a:r>
              <a:rPr lang="it-IT" b="0" i="0" dirty="0">
                <a:solidFill>
                  <a:srgbClr val="000000"/>
                </a:solidFill>
                <a:effectLst/>
                <a:latin typeface="Avenir"/>
              </a:rPr>
              <a:t>l barn corrisponde a una sezione d’urto particolarmente grande.</a:t>
            </a:r>
            <a:endParaRPr lang="it-IT" dirty="0"/>
          </a:p>
        </p:txBody>
      </p:sp>
    </p:spTree>
    <p:extLst>
      <p:ext uri="{BB962C8B-B14F-4D97-AF65-F5344CB8AC3E}">
        <p14:creationId xmlns:p14="http://schemas.microsoft.com/office/powerpoint/2010/main" val="3377678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0">
            <a:extLst>
              <a:ext uri="{FF2B5EF4-FFF2-40B4-BE49-F238E27FC236}">
                <a16:creationId xmlns:a16="http://schemas.microsoft.com/office/drawing/2014/main" id="{A9C816CE-BEDC-4066-9A0B-38218FCE32D1}"/>
              </a:ext>
            </a:extLst>
          </p:cNvPr>
          <p:cNvSpPr txBox="1">
            <a:spLocks noChangeArrowheads="1"/>
          </p:cNvSpPr>
          <p:nvPr/>
        </p:nvSpPr>
        <p:spPr bwMode="auto">
          <a:xfrm>
            <a:off x="1479991" y="2885678"/>
            <a:ext cx="9232017" cy="1086643"/>
          </a:xfrm>
          <a:prstGeom prst="rect">
            <a:avLst/>
          </a:prstGeom>
          <a:noFill/>
          <a:ln w="28575" cmpd="sng">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it-IT" sz="3200" b="1" dirty="0">
                <a:solidFill>
                  <a:srgbClr val="C00000"/>
                </a:solidFill>
                <a:latin typeface="+mn-lt"/>
              </a:rPr>
              <a:t>Altri casi di fisica da studiare con i fasci intensi dopo l’upgrade</a:t>
            </a:r>
            <a:endParaRPr lang="es-ES" sz="3200" b="1" dirty="0">
              <a:solidFill>
                <a:srgbClr val="C00000"/>
              </a:solidFill>
              <a:latin typeface="+mn-lt"/>
            </a:endParaRPr>
          </a:p>
        </p:txBody>
      </p:sp>
    </p:spTree>
    <p:extLst>
      <p:ext uri="{BB962C8B-B14F-4D97-AF65-F5344CB8AC3E}">
        <p14:creationId xmlns:p14="http://schemas.microsoft.com/office/powerpoint/2010/main" val="1007085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2AC57A4D-9B1E-4B4E-BDFC-52C9B8D93151}"/>
              </a:ext>
            </a:extLst>
          </p:cNvPr>
          <p:cNvSpPr>
            <a:spLocks noChangeArrowheads="1"/>
          </p:cNvSpPr>
          <p:nvPr/>
        </p:nvSpPr>
        <p:spPr bwMode="auto">
          <a:xfrm>
            <a:off x="393835" y="0"/>
            <a:ext cx="6102371" cy="612000"/>
          </a:xfrm>
          <a:prstGeom prst="rect">
            <a:avLst/>
          </a:prstGeom>
          <a:noFill/>
          <a:ln w="9525">
            <a:noFill/>
            <a:miter lim="800000"/>
            <a:headEnd/>
            <a:tailEnd/>
          </a:ln>
        </p:spPr>
        <p:txBody>
          <a:bodyPr anchor="ctr"/>
          <a:lstStyle/>
          <a:p>
            <a:r>
              <a:rPr lang="it-IT" sz="3200" dirty="0">
                <a:solidFill>
                  <a:schemeClr val="bg1"/>
                </a:solidFill>
              </a:rPr>
              <a:t>Nuclei Superpesanti</a:t>
            </a:r>
            <a:endParaRPr lang="it-IT" dirty="0"/>
          </a:p>
        </p:txBody>
      </p:sp>
      <p:pic>
        <p:nvPicPr>
          <p:cNvPr id="3" name="Immagine 2">
            <a:extLst>
              <a:ext uri="{FF2B5EF4-FFF2-40B4-BE49-F238E27FC236}">
                <a16:creationId xmlns:a16="http://schemas.microsoft.com/office/drawing/2014/main" id="{088A75BC-3A9C-A820-7D7E-AE0219793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292" y="738543"/>
            <a:ext cx="3876408" cy="2658264"/>
          </a:xfrm>
          <a:prstGeom prst="rect">
            <a:avLst/>
          </a:prstGeom>
          <a:ln w="28575">
            <a:solidFill>
              <a:srgbClr val="000099"/>
            </a:solidFill>
          </a:ln>
        </p:spPr>
      </p:pic>
      <p:pic>
        <p:nvPicPr>
          <p:cNvPr id="2" name="Immagine 1">
            <a:extLst>
              <a:ext uri="{FF2B5EF4-FFF2-40B4-BE49-F238E27FC236}">
                <a16:creationId xmlns:a16="http://schemas.microsoft.com/office/drawing/2014/main" id="{BA914D1A-E4F6-5EDE-C9CB-4BC5AAC59C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pic>
        <p:nvPicPr>
          <p:cNvPr id="1026" name="Picture 2">
            <a:extLst>
              <a:ext uri="{FF2B5EF4-FFF2-40B4-BE49-F238E27FC236}">
                <a16:creationId xmlns:a16="http://schemas.microsoft.com/office/drawing/2014/main" id="{7D222173-C285-95A5-41F4-B652D51D82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67"/>
          <a:stretch/>
        </p:blipFill>
        <p:spPr bwMode="auto">
          <a:xfrm>
            <a:off x="5442501" y="1562068"/>
            <a:ext cx="6734060" cy="4714908"/>
          </a:xfrm>
          <a:prstGeom prst="rect">
            <a:avLst/>
          </a:prstGeom>
          <a:noFill/>
          <a:extLst>
            <a:ext uri="{909E8E84-426E-40DD-AFC4-6F175D3DCCD1}">
              <a14:hiddenFill xmlns:a14="http://schemas.microsoft.com/office/drawing/2010/main">
                <a:solidFill>
                  <a:srgbClr val="FFFFFF"/>
                </a:solidFill>
              </a14:hiddenFill>
            </a:ext>
          </a:extLst>
        </p:spPr>
      </p:pic>
      <p:sp>
        <p:nvSpPr>
          <p:cNvPr id="4" name="Ovale 3">
            <a:extLst>
              <a:ext uri="{FF2B5EF4-FFF2-40B4-BE49-F238E27FC236}">
                <a16:creationId xmlns:a16="http://schemas.microsoft.com/office/drawing/2014/main" id="{81BB07C8-7701-A244-59F3-B78E72A6E3F1}"/>
              </a:ext>
            </a:extLst>
          </p:cNvPr>
          <p:cNvSpPr/>
          <p:nvPr/>
        </p:nvSpPr>
        <p:spPr>
          <a:xfrm>
            <a:off x="3693617" y="723685"/>
            <a:ext cx="981075" cy="825957"/>
          </a:xfrm>
          <a:prstGeom prst="ellipse">
            <a:avLst/>
          </a:prstGeom>
          <a:noFill/>
          <a:ln w="19050">
            <a:solidFill>
              <a:srgbClr val="A500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Freccia a destra 5">
            <a:extLst>
              <a:ext uri="{FF2B5EF4-FFF2-40B4-BE49-F238E27FC236}">
                <a16:creationId xmlns:a16="http://schemas.microsoft.com/office/drawing/2014/main" id="{DD7D3BD0-51BB-E91E-A96E-05479D891AA0}"/>
              </a:ext>
            </a:extLst>
          </p:cNvPr>
          <p:cNvSpPr/>
          <p:nvPr/>
        </p:nvSpPr>
        <p:spPr>
          <a:xfrm rot="2096956">
            <a:off x="4514231" y="1592654"/>
            <a:ext cx="914626" cy="238125"/>
          </a:xfrm>
          <a:prstGeom prst="rightArrow">
            <a:avLst/>
          </a:prstGeom>
          <a:solidFill>
            <a:srgbClr val="A50021"/>
          </a:solidFill>
          <a:ln>
            <a:solidFill>
              <a:srgbClr val="A500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BF86C6B1-0CC3-AAF3-15E3-98EA71BAD496}"/>
              </a:ext>
            </a:extLst>
          </p:cNvPr>
          <p:cNvSpPr txBox="1"/>
          <p:nvPr/>
        </p:nvSpPr>
        <p:spPr>
          <a:xfrm>
            <a:off x="180974" y="4010417"/>
            <a:ext cx="5133976" cy="1200329"/>
          </a:xfrm>
          <a:prstGeom prst="rect">
            <a:avLst/>
          </a:prstGeom>
          <a:noFill/>
        </p:spPr>
        <p:txBody>
          <a:bodyPr wrap="square" rtlCol="0">
            <a:spAutoFit/>
          </a:bodyPr>
          <a:lstStyle/>
          <a:p>
            <a:r>
              <a:rPr lang="it-IT" b="0" i="0" dirty="0">
                <a:solidFill>
                  <a:srgbClr val="202122"/>
                </a:solidFill>
                <a:effectLst/>
                <a:latin typeface="Arial" panose="020B0604020202020204" pitchFamily="34" charset="0"/>
              </a:rPr>
              <a:t>In corrispondenza della chiusura della guscio nucleare con </a:t>
            </a:r>
            <a:r>
              <a:rPr lang="it-IT" b="1" i="0" dirty="0">
                <a:solidFill>
                  <a:srgbClr val="202122"/>
                </a:solidFill>
                <a:effectLst/>
                <a:latin typeface="Arial" panose="020B0604020202020204" pitchFamily="34" charset="0"/>
              </a:rPr>
              <a:t>114 protoni </a:t>
            </a:r>
            <a:r>
              <a:rPr lang="it-IT" b="0" i="0" dirty="0">
                <a:solidFill>
                  <a:srgbClr val="202122"/>
                </a:solidFill>
                <a:effectLst/>
                <a:latin typeface="Arial" panose="020B0604020202020204" pitchFamily="34" charset="0"/>
              </a:rPr>
              <a:t>e </a:t>
            </a:r>
            <a:r>
              <a:rPr lang="it-IT" b="1" i="0" dirty="0">
                <a:solidFill>
                  <a:srgbClr val="202122"/>
                </a:solidFill>
                <a:effectLst/>
                <a:latin typeface="Arial" panose="020B0604020202020204" pitchFamily="34" charset="0"/>
              </a:rPr>
              <a:t>184 neutroni </a:t>
            </a:r>
            <a:r>
              <a:rPr lang="it-IT" b="0" i="0" dirty="0">
                <a:solidFill>
                  <a:srgbClr val="202122"/>
                </a:solidFill>
                <a:effectLst/>
                <a:latin typeface="Arial" panose="020B0604020202020204" pitchFamily="34" charset="0"/>
              </a:rPr>
              <a:t>(nuclidi </a:t>
            </a:r>
            <a:r>
              <a:rPr lang="it-IT" b="0" i="1" dirty="0">
                <a:solidFill>
                  <a:srgbClr val="202122"/>
                </a:solidFill>
                <a:effectLst/>
                <a:latin typeface="Arial" panose="020B0604020202020204" pitchFamily="34" charset="0"/>
              </a:rPr>
              <a:t>doppi magici</a:t>
            </a:r>
            <a:r>
              <a:rPr lang="it-IT" b="0" i="0" dirty="0">
                <a:solidFill>
                  <a:srgbClr val="202122"/>
                </a:solidFill>
                <a:effectLst/>
                <a:latin typeface="Arial" panose="020B0604020202020204" pitchFamily="34" charset="0"/>
              </a:rPr>
              <a:t>) dovrebbe ricomparire un nuclide stabile</a:t>
            </a:r>
            <a:endParaRPr lang="it-IT" dirty="0"/>
          </a:p>
        </p:txBody>
      </p:sp>
    </p:spTree>
    <p:extLst>
      <p:ext uri="{BB962C8B-B14F-4D97-AF65-F5344CB8AC3E}">
        <p14:creationId xmlns:p14="http://schemas.microsoft.com/office/powerpoint/2010/main" val="1824713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con angoli arrotondati 5">
            <a:extLst>
              <a:ext uri="{FF2B5EF4-FFF2-40B4-BE49-F238E27FC236}">
                <a16:creationId xmlns:a16="http://schemas.microsoft.com/office/drawing/2014/main" id="{C5A6DC17-DF01-42BB-AC3D-3BA6F0C5721B}"/>
              </a:ext>
            </a:extLst>
          </p:cNvPr>
          <p:cNvSpPr/>
          <p:nvPr/>
        </p:nvSpPr>
        <p:spPr>
          <a:xfrm>
            <a:off x="7077122" y="2225954"/>
            <a:ext cx="4930901" cy="3715201"/>
          </a:xfrm>
          <a:prstGeom prst="round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Picture 2">
            <a:extLst>
              <a:ext uri="{FF2B5EF4-FFF2-40B4-BE49-F238E27FC236}">
                <a16:creationId xmlns:a16="http://schemas.microsoft.com/office/drawing/2014/main" id="{35B99F91-18C0-4ADD-AD8A-330989215FB0}"/>
              </a:ext>
            </a:extLst>
          </p:cNvPr>
          <p:cNvPicPr>
            <a:picLocks noChangeAspect="1" noChangeArrowheads="1"/>
          </p:cNvPicPr>
          <p:nvPr/>
        </p:nvPicPr>
        <p:blipFill rotWithShape="1">
          <a:blip r:embed="rId3"/>
          <a:srcRect l="14946" t="2546" r="27358"/>
          <a:stretch/>
        </p:blipFill>
        <p:spPr bwMode="auto">
          <a:xfrm>
            <a:off x="42118" y="1769122"/>
            <a:ext cx="3099459" cy="4334926"/>
          </a:xfrm>
          <a:prstGeom prst="rect">
            <a:avLst/>
          </a:prstGeom>
          <a:noFill/>
          <a:ln w="9525">
            <a:noFill/>
            <a:miter lim="800000"/>
            <a:headEnd/>
            <a:tailEnd/>
          </a:ln>
          <a:effectLst/>
        </p:spPr>
      </p:pic>
      <p:sp>
        <p:nvSpPr>
          <p:cNvPr id="9" name="CasellaDiTesto 8">
            <a:extLst>
              <a:ext uri="{FF2B5EF4-FFF2-40B4-BE49-F238E27FC236}">
                <a16:creationId xmlns:a16="http://schemas.microsoft.com/office/drawing/2014/main" id="{CFA8CEB3-381B-4199-8A2F-62E2E6FE540E}"/>
              </a:ext>
            </a:extLst>
          </p:cNvPr>
          <p:cNvSpPr txBox="1"/>
          <p:nvPr/>
        </p:nvSpPr>
        <p:spPr>
          <a:xfrm>
            <a:off x="-1" y="542944"/>
            <a:ext cx="12192001" cy="769441"/>
          </a:xfrm>
          <a:prstGeom prst="rect">
            <a:avLst/>
          </a:prstGeom>
          <a:noFill/>
        </p:spPr>
        <p:txBody>
          <a:bodyPr wrap="square">
            <a:spAutoFit/>
          </a:bodyPr>
          <a:lstStyle/>
          <a:p>
            <a:pPr algn="ctr"/>
            <a:r>
              <a:rPr lang="en-US" sz="2400" b="1" dirty="0" err="1">
                <a:ln>
                  <a:solidFill>
                    <a:schemeClr val="bg1"/>
                  </a:solidFill>
                </a:ln>
                <a:latin typeface="Tahoma" panose="020B0604030504040204" pitchFamily="34" charset="0"/>
                <a:ea typeface="Tahoma" panose="020B0604030504040204" pitchFamily="34" charset="0"/>
                <a:cs typeface="Tahoma" panose="020B0604030504040204" pitchFamily="34" charset="0"/>
              </a:rPr>
              <a:t>Reazioni</a:t>
            </a:r>
            <a:r>
              <a:rPr lang="en-US" sz="2400" b="1" dirty="0">
                <a:ln>
                  <a:solidFill>
                    <a:schemeClr val="bg1"/>
                  </a:solidFill>
                </a:ln>
                <a:latin typeface="Tahoma" panose="020B0604030504040204" pitchFamily="34" charset="0"/>
                <a:ea typeface="Tahoma" panose="020B0604030504040204" pitchFamily="34" charset="0"/>
                <a:cs typeface="Tahoma" panose="020B0604030504040204" pitchFamily="34" charset="0"/>
              </a:rPr>
              <a:t> a 2 </a:t>
            </a:r>
            <a:r>
              <a:rPr lang="en-US" sz="2400" b="1" dirty="0" err="1">
                <a:ln>
                  <a:solidFill>
                    <a:schemeClr val="bg1"/>
                  </a:solidFill>
                </a:ln>
                <a:latin typeface="Tahoma" panose="020B0604030504040204" pitchFamily="34" charset="0"/>
                <a:ea typeface="Tahoma" panose="020B0604030504040204" pitchFamily="34" charset="0"/>
                <a:cs typeface="Tahoma" panose="020B0604030504040204" pitchFamily="34" charset="0"/>
              </a:rPr>
              <a:t>corpi</a:t>
            </a:r>
            <a:r>
              <a:rPr lang="en-US" sz="2400" b="1" dirty="0">
                <a:ln>
                  <a:solidFill>
                    <a:schemeClr val="bg1"/>
                  </a:solidFill>
                </a:ln>
                <a:latin typeface="Tahoma" panose="020B0604030504040204" pitchFamily="34" charset="0"/>
                <a:ea typeface="Tahoma" panose="020B0604030504040204" pitchFamily="34" charset="0"/>
                <a:cs typeface="Tahoma" panose="020B0604030504040204" pitchFamily="34" charset="0"/>
              </a:rPr>
              <a:t> per </a:t>
            </a:r>
            <a:r>
              <a:rPr lang="en-US" sz="2400" b="1" dirty="0" err="1">
                <a:ln>
                  <a:solidFill>
                    <a:schemeClr val="bg1"/>
                  </a:solidFill>
                </a:ln>
                <a:latin typeface="Tahoma" panose="020B0604030504040204" pitchFamily="34" charset="0"/>
                <a:ea typeface="Tahoma" panose="020B0604030504040204" pitchFamily="34" charset="0"/>
                <a:cs typeface="Tahoma" panose="020B0604030504040204" pitchFamily="34" charset="0"/>
              </a:rPr>
              <a:t>sintetizzare</a:t>
            </a:r>
            <a:r>
              <a:rPr lang="en-US" sz="2400" b="1" dirty="0">
                <a:ln>
                  <a:solidFill>
                    <a:schemeClr val="bg1"/>
                  </a:solidFill>
                </a:ln>
                <a:latin typeface="Tahoma" panose="020B0604030504040204" pitchFamily="34" charset="0"/>
                <a:ea typeface="Tahoma" panose="020B0604030504040204" pitchFamily="34" charset="0"/>
                <a:cs typeface="Tahoma" panose="020B0604030504040204" pitchFamily="34" charset="0"/>
              </a:rPr>
              <a:t> </a:t>
            </a:r>
            <a:r>
              <a:rPr lang="en-US" sz="2400" b="1" dirty="0" err="1">
                <a:ln>
                  <a:solidFill>
                    <a:schemeClr val="bg1"/>
                  </a:solidFill>
                </a:ln>
                <a:latin typeface="Tahoma" panose="020B0604030504040204" pitchFamily="34" charset="0"/>
                <a:ea typeface="Tahoma" panose="020B0604030504040204" pitchFamily="34" charset="0"/>
                <a:cs typeface="Tahoma" panose="020B0604030504040204" pitchFamily="34" charset="0"/>
              </a:rPr>
              <a:t>elementi</a:t>
            </a:r>
            <a:r>
              <a:rPr lang="en-US" sz="2400" b="1" dirty="0">
                <a:ln>
                  <a:solidFill>
                    <a:schemeClr val="bg1"/>
                  </a:solidFill>
                </a:ln>
                <a:latin typeface="Tahoma" panose="020B0604030504040204" pitchFamily="34" charset="0"/>
                <a:ea typeface="Tahoma" panose="020B0604030504040204" pitchFamily="34" charset="0"/>
                <a:cs typeface="Tahoma" panose="020B0604030504040204" pitchFamily="34" charset="0"/>
              </a:rPr>
              <a:t> super-pesante</a:t>
            </a:r>
          </a:p>
          <a:p>
            <a:pPr algn="ctr"/>
            <a:r>
              <a:rPr lang="en-US" sz="2000" dirty="0" err="1">
                <a:ea typeface="Calibri" panose="020F0502020204030204" pitchFamily="34" charset="0"/>
              </a:rPr>
              <a:t>M</a:t>
            </a:r>
            <a:r>
              <a:rPr lang="en-US" sz="2000" dirty="0" err="1">
                <a:effectLst/>
                <a:ea typeface="Calibri" panose="020F0502020204030204" pitchFamily="34" charset="0"/>
              </a:rPr>
              <a:t>etodo</a:t>
            </a:r>
            <a:r>
              <a:rPr lang="en-US" sz="2000" dirty="0">
                <a:effectLst/>
                <a:ea typeface="Calibri" panose="020F0502020204030204" pitchFamily="34" charset="0"/>
              </a:rPr>
              <a:t> alternativo al </a:t>
            </a:r>
            <a:r>
              <a:rPr lang="en-US" sz="2000" dirty="0" err="1">
                <a:effectLst/>
                <a:ea typeface="Calibri" panose="020F0502020204030204" pitchFamily="34" charset="0"/>
              </a:rPr>
              <a:t>processo</a:t>
            </a:r>
            <a:r>
              <a:rPr lang="en-US" sz="2000" dirty="0">
                <a:effectLst/>
                <a:ea typeface="Calibri" panose="020F0502020204030204" pitchFamily="34" charset="0"/>
              </a:rPr>
              <a:t> di </a:t>
            </a:r>
            <a:r>
              <a:rPr lang="en-US" sz="2000" dirty="0" err="1">
                <a:effectLst/>
                <a:ea typeface="Calibri" panose="020F0502020204030204" pitchFamily="34" charset="0"/>
              </a:rPr>
              <a:t>fusione-evaporazione</a:t>
            </a:r>
            <a:endParaRPr lang="it-IT" sz="2000" dirty="0"/>
          </a:p>
        </p:txBody>
      </p:sp>
      <p:sp>
        <p:nvSpPr>
          <p:cNvPr id="13" name="CasellaDiTesto 12">
            <a:extLst>
              <a:ext uri="{FF2B5EF4-FFF2-40B4-BE49-F238E27FC236}">
                <a16:creationId xmlns:a16="http://schemas.microsoft.com/office/drawing/2014/main" id="{27EE51B8-4B7A-4126-8346-EED9453166E6}"/>
              </a:ext>
            </a:extLst>
          </p:cNvPr>
          <p:cNvSpPr txBox="1"/>
          <p:nvPr/>
        </p:nvSpPr>
        <p:spPr>
          <a:xfrm>
            <a:off x="180080" y="1849436"/>
            <a:ext cx="3204000" cy="338554"/>
          </a:xfrm>
          <a:prstGeom prst="rect">
            <a:avLst/>
          </a:prstGeom>
          <a:noFill/>
        </p:spPr>
        <p:txBody>
          <a:bodyPr wrap="square">
            <a:spAutoFit/>
          </a:bodyPr>
          <a:lstStyle/>
          <a:p>
            <a:pPr marL="342900" indent="-342900" algn="ctr">
              <a:spcBef>
                <a:spcPct val="20000"/>
              </a:spcBef>
              <a:defRPr/>
            </a:pPr>
            <a:r>
              <a:rPr kumimoji="0" lang="en-US" sz="1600" b="1" i="0" u="none" strike="noStrike" kern="1200" cap="none" spc="0" normalizeH="0" baseline="30000" noProof="0" dirty="0">
                <a:ln>
                  <a:noFill/>
                </a:ln>
                <a:solidFill>
                  <a:srgbClr val="C00000"/>
                </a:solidFill>
                <a:effectLst/>
                <a:uLnTx/>
                <a:uFillTx/>
                <a:ea typeface="+mn-ea"/>
                <a:cs typeface="Times New Roman" pitchFamily="18" charset="0"/>
              </a:rPr>
              <a:t>40</a:t>
            </a:r>
            <a:r>
              <a:rPr kumimoji="0" lang="en-US" sz="1600" b="1" i="0" u="none" strike="noStrike" kern="1200" cap="none" spc="0" normalizeH="0" baseline="0" noProof="0" dirty="0">
                <a:ln>
                  <a:noFill/>
                </a:ln>
                <a:solidFill>
                  <a:srgbClr val="C00000"/>
                </a:solidFill>
                <a:effectLst/>
                <a:uLnTx/>
                <a:uFillTx/>
                <a:ea typeface="+mn-ea"/>
                <a:cs typeface="Times New Roman" pitchFamily="18" charset="0"/>
              </a:rPr>
              <a:t>Ar + </a:t>
            </a:r>
            <a:r>
              <a:rPr kumimoji="0" lang="en-US" sz="1600" b="1" i="0" u="none" strike="noStrike" kern="1200" cap="none" spc="0" normalizeH="0" baseline="30000" noProof="0" dirty="0">
                <a:ln>
                  <a:noFill/>
                </a:ln>
                <a:solidFill>
                  <a:srgbClr val="C00000"/>
                </a:solidFill>
                <a:effectLst/>
                <a:uLnTx/>
                <a:uFillTx/>
                <a:ea typeface="+mn-ea"/>
                <a:cs typeface="Times New Roman" pitchFamily="18" charset="0"/>
              </a:rPr>
              <a:t>232</a:t>
            </a:r>
            <a:r>
              <a:rPr kumimoji="0" lang="en-US" sz="1600" b="1" i="0" u="none" strike="noStrike" kern="1200" cap="none" spc="0" normalizeH="0" baseline="0" noProof="0" dirty="0">
                <a:ln>
                  <a:noFill/>
                </a:ln>
                <a:solidFill>
                  <a:srgbClr val="C00000"/>
                </a:solidFill>
                <a:effectLst/>
                <a:uLnTx/>
                <a:uFillTx/>
                <a:ea typeface="+mn-ea"/>
                <a:cs typeface="Times New Roman" pitchFamily="18" charset="0"/>
              </a:rPr>
              <a:t>Th → </a:t>
            </a:r>
            <a:r>
              <a:rPr kumimoji="0" lang="en-US" sz="1600" b="1" i="0" u="none" strike="noStrike" kern="1200" cap="none" spc="0" normalizeH="0" baseline="30000" noProof="0" dirty="0">
                <a:ln>
                  <a:noFill/>
                </a:ln>
                <a:solidFill>
                  <a:srgbClr val="C00000"/>
                </a:solidFill>
                <a:effectLst/>
                <a:uLnTx/>
                <a:uFillTx/>
                <a:ea typeface="+mn-ea"/>
                <a:cs typeface="Times New Roman" pitchFamily="18" charset="0"/>
              </a:rPr>
              <a:t>268</a:t>
            </a:r>
            <a:r>
              <a:rPr kumimoji="0" lang="en-US" sz="1600" b="1" i="0" u="none" strike="noStrike" kern="1200" cap="none" spc="0" normalizeH="0" baseline="0" noProof="0" dirty="0">
                <a:ln>
                  <a:noFill/>
                </a:ln>
                <a:solidFill>
                  <a:srgbClr val="C00000"/>
                </a:solidFill>
                <a:effectLst/>
                <a:uLnTx/>
                <a:uFillTx/>
                <a:ea typeface="+mn-ea"/>
                <a:cs typeface="Times New Roman" pitchFamily="18" charset="0"/>
              </a:rPr>
              <a:t>Sg+</a:t>
            </a:r>
            <a:r>
              <a:rPr kumimoji="0" lang="el-GR" sz="1600" b="1" i="0" u="none" strike="noStrike" kern="1200" cap="none" spc="0" normalizeH="0" baseline="0" noProof="0" dirty="0">
                <a:ln>
                  <a:noFill/>
                </a:ln>
                <a:solidFill>
                  <a:srgbClr val="C00000"/>
                </a:solidFill>
                <a:effectLst/>
                <a:uLnTx/>
                <a:uFillTx/>
                <a:ea typeface="+mn-ea"/>
                <a:cs typeface="Times New Roman" pitchFamily="18" charset="0"/>
              </a:rPr>
              <a:t>α</a:t>
            </a:r>
            <a:endParaRPr kumimoji="0" lang="en-US" sz="1600" b="1" i="0" u="none" strike="noStrike" kern="1200" cap="none" spc="0" normalizeH="0" baseline="0" noProof="0" dirty="0">
              <a:ln>
                <a:noFill/>
              </a:ln>
              <a:solidFill>
                <a:srgbClr val="C00000"/>
              </a:solidFill>
              <a:effectLst/>
              <a:uLnTx/>
              <a:uFillTx/>
              <a:ea typeface="+mn-ea"/>
              <a:cs typeface="Times New Roman" pitchFamily="18" charset="0"/>
            </a:endParaRPr>
          </a:p>
        </p:txBody>
      </p:sp>
      <p:sp>
        <p:nvSpPr>
          <p:cNvPr id="17" name="CasellaDiTesto 16">
            <a:extLst>
              <a:ext uri="{FF2B5EF4-FFF2-40B4-BE49-F238E27FC236}">
                <a16:creationId xmlns:a16="http://schemas.microsoft.com/office/drawing/2014/main" id="{A035E7A2-00B6-4581-9412-7CE1356CF314}"/>
              </a:ext>
            </a:extLst>
          </p:cNvPr>
          <p:cNvSpPr txBox="1"/>
          <p:nvPr/>
        </p:nvSpPr>
        <p:spPr>
          <a:xfrm>
            <a:off x="1955711" y="5029878"/>
            <a:ext cx="627045" cy="400110"/>
          </a:xfrm>
          <a:prstGeom prst="rect">
            <a:avLst/>
          </a:prstGeom>
          <a:noFill/>
        </p:spPr>
        <p:txBody>
          <a:bodyPr wrap="square">
            <a:spAutoFit/>
          </a:bodyPr>
          <a:lstStyle/>
          <a:p>
            <a:r>
              <a:rPr lang="en-US" sz="2000" b="1" dirty="0">
                <a:ea typeface="Calibri" panose="020F0502020204030204" pitchFamily="34" charset="0"/>
              </a:rPr>
              <a:t>KL</a:t>
            </a:r>
            <a:endParaRPr lang="it-IT" sz="2000" b="1" dirty="0"/>
          </a:p>
        </p:txBody>
      </p:sp>
      <p:grpSp>
        <p:nvGrpSpPr>
          <p:cNvPr id="24" name="Gruppo 23">
            <a:extLst>
              <a:ext uri="{FF2B5EF4-FFF2-40B4-BE49-F238E27FC236}">
                <a16:creationId xmlns:a16="http://schemas.microsoft.com/office/drawing/2014/main" id="{F42C3160-987A-4403-B3BD-6C534EAC5B92}"/>
              </a:ext>
            </a:extLst>
          </p:cNvPr>
          <p:cNvGrpSpPr/>
          <p:nvPr/>
        </p:nvGrpSpPr>
        <p:grpSpPr>
          <a:xfrm>
            <a:off x="3141577" y="1698835"/>
            <a:ext cx="3944591" cy="2988000"/>
            <a:chOff x="3345727" y="1712332"/>
            <a:chExt cx="3944591" cy="2988000"/>
          </a:xfrm>
        </p:grpSpPr>
        <p:pic>
          <p:nvPicPr>
            <p:cNvPr id="4" name="Picture 10">
              <a:extLst>
                <a:ext uri="{FF2B5EF4-FFF2-40B4-BE49-F238E27FC236}">
                  <a16:creationId xmlns:a16="http://schemas.microsoft.com/office/drawing/2014/main" id="{CAA620C9-7DB9-4152-A26A-82E3264D23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5727" y="1712332"/>
              <a:ext cx="3944591" cy="2988000"/>
            </a:xfrm>
            <a:prstGeom prst="rect">
              <a:avLst/>
            </a:prstGeom>
            <a:noFill/>
            <a:ln>
              <a:noFill/>
            </a:ln>
          </p:spPr>
        </p:pic>
        <p:sp>
          <p:nvSpPr>
            <p:cNvPr id="16" name="CasellaDiTesto 15">
              <a:extLst>
                <a:ext uri="{FF2B5EF4-FFF2-40B4-BE49-F238E27FC236}">
                  <a16:creationId xmlns:a16="http://schemas.microsoft.com/office/drawing/2014/main" id="{AF200409-21C5-4E02-B91F-3236037B0B7E}"/>
                </a:ext>
              </a:extLst>
            </p:cNvPr>
            <p:cNvSpPr txBox="1"/>
            <p:nvPr/>
          </p:nvSpPr>
          <p:spPr>
            <a:xfrm>
              <a:off x="4017138" y="3228497"/>
              <a:ext cx="2557202" cy="338554"/>
            </a:xfrm>
            <a:prstGeom prst="rect">
              <a:avLst/>
            </a:prstGeom>
            <a:noFill/>
          </p:spPr>
          <p:txBody>
            <a:bodyPr wrap="square">
              <a:sp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30000" noProof="0" dirty="0">
                  <a:ln>
                    <a:noFill/>
                  </a:ln>
                  <a:solidFill>
                    <a:srgbClr val="C00000"/>
                  </a:solidFill>
                  <a:effectLst/>
                  <a:uLnTx/>
                  <a:uFillTx/>
                  <a:ea typeface="+mn-ea"/>
                  <a:cs typeface="Times New Roman" pitchFamily="18" charset="0"/>
                </a:rPr>
                <a:t>48</a:t>
              </a:r>
              <a:r>
                <a:rPr kumimoji="0" lang="en-US" sz="1600" b="1" i="0" u="none" strike="noStrike" kern="1200" cap="none" spc="0" normalizeH="0" baseline="0" noProof="0" dirty="0">
                  <a:ln>
                    <a:noFill/>
                  </a:ln>
                  <a:solidFill>
                    <a:srgbClr val="C00000"/>
                  </a:solidFill>
                  <a:effectLst/>
                  <a:uLnTx/>
                  <a:uFillTx/>
                  <a:ea typeface="+mn-ea"/>
                  <a:cs typeface="Times New Roman" pitchFamily="18" charset="0"/>
                </a:rPr>
                <a:t>Ca+</a:t>
              </a:r>
              <a:r>
                <a:rPr kumimoji="0" lang="en-US" sz="1600" b="1" i="0" u="none" strike="noStrike" kern="1200" cap="none" spc="0" normalizeH="0" baseline="30000" noProof="0" dirty="0">
                  <a:ln>
                    <a:noFill/>
                  </a:ln>
                  <a:solidFill>
                    <a:srgbClr val="C00000"/>
                  </a:solidFill>
                  <a:effectLst/>
                  <a:uLnTx/>
                  <a:uFillTx/>
                  <a:ea typeface="+mn-ea"/>
                  <a:cs typeface="Times New Roman" pitchFamily="18" charset="0"/>
                </a:rPr>
                <a:t>238</a:t>
              </a:r>
              <a:r>
                <a:rPr kumimoji="0" lang="en-US" sz="1600" b="1" i="0" u="none" strike="noStrike" kern="1200" cap="none" spc="0" normalizeH="0" baseline="0" noProof="0" dirty="0">
                  <a:ln>
                    <a:noFill/>
                  </a:ln>
                  <a:solidFill>
                    <a:srgbClr val="C00000"/>
                  </a:solidFill>
                  <a:effectLst/>
                  <a:uLnTx/>
                  <a:uFillTx/>
                  <a:ea typeface="+mn-ea"/>
                  <a:cs typeface="Times New Roman" pitchFamily="18" charset="0"/>
                </a:rPr>
                <a:t>U → </a:t>
              </a:r>
              <a:r>
                <a:rPr kumimoji="0" lang="en-US" sz="1600" b="1" i="0" u="none" strike="noStrike" kern="1200" cap="none" spc="0" normalizeH="0" baseline="30000" noProof="0" dirty="0">
                  <a:ln>
                    <a:noFill/>
                  </a:ln>
                  <a:solidFill>
                    <a:srgbClr val="C00000"/>
                  </a:solidFill>
                  <a:effectLst/>
                  <a:uLnTx/>
                  <a:uFillTx/>
                  <a:ea typeface="+mn-ea"/>
                  <a:cs typeface="Times New Roman" pitchFamily="18" charset="0"/>
                </a:rPr>
                <a:t>282</a:t>
              </a:r>
              <a:r>
                <a:rPr kumimoji="0" lang="en-US" sz="1600" b="1" i="0" u="none" strike="noStrike" kern="1200" cap="none" spc="0" normalizeH="0" baseline="0" noProof="0" dirty="0">
                  <a:ln>
                    <a:noFill/>
                  </a:ln>
                  <a:solidFill>
                    <a:srgbClr val="C00000"/>
                  </a:solidFill>
                  <a:effectLst/>
                  <a:uLnTx/>
                  <a:uFillTx/>
                  <a:ea typeface="+mn-ea"/>
                  <a:cs typeface="Times New Roman" pitchFamily="18" charset="0"/>
                </a:rPr>
                <a:t>Ds + </a:t>
              </a:r>
              <a:r>
                <a:rPr kumimoji="0" lang="el-GR" sz="1600" b="1" i="0" u="none" strike="noStrike" kern="1200" cap="none" spc="0" normalizeH="0" baseline="0" noProof="0" dirty="0">
                  <a:ln>
                    <a:noFill/>
                  </a:ln>
                  <a:solidFill>
                    <a:srgbClr val="C00000"/>
                  </a:solidFill>
                  <a:effectLst/>
                  <a:uLnTx/>
                  <a:uFillTx/>
                  <a:ea typeface="+mn-ea"/>
                  <a:cs typeface="Times New Roman" pitchFamily="18" charset="0"/>
                </a:rPr>
                <a:t>α</a:t>
              </a:r>
              <a:endParaRPr kumimoji="0" lang="en-US" sz="1600" b="1" i="0" u="none" strike="noStrike" kern="1200" cap="none" spc="0" normalizeH="0" baseline="0" noProof="0" dirty="0">
                <a:ln>
                  <a:noFill/>
                </a:ln>
                <a:solidFill>
                  <a:srgbClr val="C00000"/>
                </a:solidFill>
                <a:effectLst/>
                <a:uLnTx/>
                <a:uFillTx/>
                <a:ea typeface="+mn-ea"/>
                <a:cs typeface="Times New Roman" pitchFamily="18" charset="0"/>
              </a:endParaRPr>
            </a:p>
          </p:txBody>
        </p:sp>
        <p:sp>
          <p:nvSpPr>
            <p:cNvPr id="18" name="CasellaDiTesto 17">
              <a:extLst>
                <a:ext uri="{FF2B5EF4-FFF2-40B4-BE49-F238E27FC236}">
                  <a16:creationId xmlns:a16="http://schemas.microsoft.com/office/drawing/2014/main" id="{17944461-32C3-471E-A5AF-DB6B566CA123}"/>
                </a:ext>
              </a:extLst>
            </p:cNvPr>
            <p:cNvSpPr txBox="1"/>
            <p:nvPr/>
          </p:nvSpPr>
          <p:spPr>
            <a:xfrm>
              <a:off x="6131663" y="3639418"/>
              <a:ext cx="627045" cy="400110"/>
            </a:xfrm>
            <a:prstGeom prst="rect">
              <a:avLst/>
            </a:prstGeom>
            <a:noFill/>
          </p:spPr>
          <p:txBody>
            <a:bodyPr wrap="square">
              <a:spAutoFit/>
            </a:bodyPr>
            <a:lstStyle/>
            <a:p>
              <a:r>
                <a:rPr lang="en-US" sz="2000" b="1" dirty="0">
                  <a:ea typeface="Calibri" panose="020F0502020204030204" pitchFamily="34" charset="0"/>
                </a:rPr>
                <a:t>KL</a:t>
              </a:r>
              <a:endParaRPr lang="it-IT" sz="2000" b="1" dirty="0"/>
            </a:p>
          </p:txBody>
        </p:sp>
        <p:cxnSp>
          <p:nvCxnSpPr>
            <p:cNvPr id="20" name="Connettore 2 19">
              <a:extLst>
                <a:ext uri="{FF2B5EF4-FFF2-40B4-BE49-F238E27FC236}">
                  <a16:creationId xmlns:a16="http://schemas.microsoft.com/office/drawing/2014/main" id="{16EF31DB-D3BF-4169-B4C4-2D385BFDC908}"/>
                </a:ext>
              </a:extLst>
            </p:cNvPr>
            <p:cNvCxnSpPr/>
            <p:nvPr/>
          </p:nvCxnSpPr>
          <p:spPr>
            <a:xfrm>
              <a:off x="6658124" y="3704488"/>
              <a:ext cx="0" cy="3827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CasellaDiTesto 21">
            <a:extLst>
              <a:ext uri="{FF2B5EF4-FFF2-40B4-BE49-F238E27FC236}">
                <a16:creationId xmlns:a16="http://schemas.microsoft.com/office/drawing/2014/main" id="{E6434F14-58D6-45FD-BD5E-5C5A6EBE0D13}"/>
              </a:ext>
            </a:extLst>
          </p:cNvPr>
          <p:cNvSpPr txBox="1"/>
          <p:nvPr/>
        </p:nvSpPr>
        <p:spPr>
          <a:xfrm>
            <a:off x="3250228" y="4656532"/>
            <a:ext cx="3597087" cy="1477328"/>
          </a:xfrm>
          <a:prstGeom prst="rect">
            <a:avLst/>
          </a:prstGeom>
          <a:noFill/>
        </p:spPr>
        <p:txBody>
          <a:bodyPr wrap="square">
            <a:spAutoFit/>
          </a:bodyPr>
          <a:lstStyle/>
          <a:p>
            <a:r>
              <a:rPr lang="en-US" b="1" i="1" dirty="0">
                <a:ea typeface="Calibri" panose="020F0502020204030204" pitchFamily="34" charset="0"/>
              </a:rPr>
              <a:t>KL </a:t>
            </a:r>
            <a:r>
              <a:rPr lang="en-US" b="1" i="1" dirty="0" err="1">
                <a:ea typeface="Calibri" panose="020F0502020204030204" pitchFamily="34" charset="0"/>
              </a:rPr>
              <a:t>Limite</a:t>
            </a:r>
            <a:r>
              <a:rPr lang="en-US" b="1" i="1" dirty="0">
                <a:ea typeface="Calibri" panose="020F0502020204030204" pitchFamily="34" charset="0"/>
              </a:rPr>
              <a:t> </a:t>
            </a:r>
            <a:r>
              <a:rPr lang="en-US" b="1" i="1" dirty="0" err="1">
                <a:ea typeface="Calibri" panose="020F0502020204030204" pitchFamily="34" charset="0"/>
              </a:rPr>
              <a:t>Cinematico</a:t>
            </a:r>
            <a:r>
              <a:rPr lang="en-US" sz="1800" b="1" i="1" dirty="0">
                <a:effectLst/>
                <a:ea typeface="Calibri" panose="020F0502020204030204" pitchFamily="34" charset="0"/>
              </a:rPr>
              <a:t>: </a:t>
            </a:r>
          </a:p>
          <a:p>
            <a:r>
              <a:rPr lang="en-US" sz="1800" i="1" dirty="0" err="1">
                <a:effectLst/>
                <a:ea typeface="Calibri" panose="020F0502020204030204" pitchFamily="34" charset="0"/>
              </a:rPr>
              <a:t>energia</a:t>
            </a:r>
            <a:r>
              <a:rPr lang="en-US" sz="1800" i="1" dirty="0">
                <a:effectLst/>
                <a:ea typeface="Calibri" panose="020F0502020204030204" pitchFamily="34" charset="0"/>
              </a:rPr>
              <a:t> </a:t>
            </a:r>
            <a:r>
              <a:rPr lang="en-US" sz="1800" i="1" dirty="0" err="1">
                <a:effectLst/>
                <a:ea typeface="Calibri" panose="020F0502020204030204" pitchFamily="34" charset="0"/>
              </a:rPr>
              <a:t>massima</a:t>
            </a:r>
            <a:r>
              <a:rPr lang="en-US" sz="1800" i="1" dirty="0">
                <a:effectLst/>
                <a:ea typeface="Calibri" panose="020F0502020204030204" pitchFamily="34" charset="0"/>
              </a:rPr>
              <a:t> di </a:t>
            </a:r>
            <a:r>
              <a:rPr lang="en-US" sz="1800" i="1" dirty="0" err="1">
                <a:effectLst/>
                <a:ea typeface="Calibri" panose="020F0502020204030204" pitchFamily="34" charset="0"/>
              </a:rPr>
              <a:t>una</a:t>
            </a:r>
            <a:r>
              <a:rPr lang="en-US" sz="1800" i="1" dirty="0">
                <a:effectLst/>
                <a:ea typeface="Calibri" panose="020F0502020204030204" pitchFamily="34" charset="0"/>
              </a:rPr>
              <a:t> </a:t>
            </a:r>
            <a:r>
              <a:rPr lang="en-US" sz="1800" i="1" dirty="0" err="1">
                <a:effectLst/>
                <a:ea typeface="Calibri" panose="020F0502020204030204" pitchFamily="34" charset="0"/>
              </a:rPr>
              <a:t>particella</a:t>
            </a:r>
            <a:r>
              <a:rPr lang="en-US" sz="1800" i="1" dirty="0">
                <a:effectLst/>
                <a:ea typeface="Calibri" panose="020F0502020204030204" pitchFamily="34" charset="0"/>
              </a:rPr>
              <a:t> </a:t>
            </a:r>
            <a:r>
              <a:rPr lang="el-GR" sz="1800" i="1" dirty="0">
                <a:effectLst/>
                <a:ea typeface="Calibri" panose="020F0502020204030204" pitchFamily="34" charset="0"/>
              </a:rPr>
              <a:t>α</a:t>
            </a:r>
            <a:r>
              <a:rPr lang="en-US" sz="1800" i="1" dirty="0">
                <a:effectLst/>
                <a:ea typeface="Calibri" panose="020F0502020204030204" pitchFamily="34" charset="0"/>
              </a:rPr>
              <a:t> </a:t>
            </a:r>
            <a:r>
              <a:rPr lang="en-US" i="1" dirty="0">
                <a:ea typeface="Calibri" panose="020F0502020204030204" pitchFamily="34" charset="0"/>
              </a:rPr>
              <a:t>a </a:t>
            </a:r>
            <a:r>
              <a:rPr lang="en-US" sz="1800" i="1" dirty="0">
                <a:effectLst/>
                <a:ea typeface="Calibri" panose="020F0502020204030204" pitchFamily="34" charset="0"/>
              </a:rPr>
              <a:t>0° in un </a:t>
            </a:r>
            <a:r>
              <a:rPr lang="en-US" sz="1800" i="1" dirty="0" err="1">
                <a:effectLst/>
                <a:ea typeface="Calibri" panose="020F0502020204030204" pitchFamily="34" charset="0"/>
              </a:rPr>
              <a:t>processo</a:t>
            </a:r>
            <a:r>
              <a:rPr lang="en-US" sz="1800" i="1" dirty="0">
                <a:effectLst/>
                <a:ea typeface="Calibri" panose="020F0502020204030204" pitchFamily="34" charset="0"/>
              </a:rPr>
              <a:t> a 2 </a:t>
            </a:r>
            <a:r>
              <a:rPr lang="en-US" sz="1800" i="1" dirty="0" err="1">
                <a:effectLst/>
                <a:ea typeface="Calibri" panose="020F0502020204030204" pitchFamily="34" charset="0"/>
              </a:rPr>
              <a:t>corpi</a:t>
            </a:r>
            <a:r>
              <a:rPr lang="en-US" sz="1800" i="1" dirty="0">
                <a:effectLst/>
                <a:ea typeface="Calibri" panose="020F0502020204030204" pitchFamily="34" charset="0"/>
              </a:rPr>
              <a:t> in cui non </a:t>
            </a:r>
            <a:r>
              <a:rPr lang="en-US" sz="1800" i="1" dirty="0" err="1">
                <a:effectLst/>
                <a:ea typeface="Calibri" panose="020F0502020204030204" pitchFamily="34" charset="0"/>
              </a:rPr>
              <a:t>si</a:t>
            </a:r>
            <a:r>
              <a:rPr lang="en-US" sz="1800" i="1" dirty="0">
                <a:effectLst/>
                <a:ea typeface="Calibri" panose="020F0502020204030204" pitchFamily="34" charset="0"/>
              </a:rPr>
              <a:t> </a:t>
            </a:r>
            <a:r>
              <a:rPr lang="en-US" sz="1800" i="1" dirty="0" err="1">
                <a:effectLst/>
                <a:ea typeface="Calibri" panose="020F0502020204030204" pitchFamily="34" charset="0"/>
              </a:rPr>
              <a:t>eccita</a:t>
            </a:r>
            <a:r>
              <a:rPr lang="en-US" i="1" dirty="0" err="1">
                <a:ea typeface="Calibri" panose="020F0502020204030204" pitchFamily="34" charset="0"/>
              </a:rPr>
              <a:t>no</a:t>
            </a:r>
            <a:r>
              <a:rPr lang="en-US" i="1" dirty="0">
                <a:ea typeface="Calibri" panose="020F0502020204030204" pitchFamily="34" charset="0"/>
              </a:rPr>
              <a:t> </a:t>
            </a:r>
            <a:r>
              <a:rPr lang="en-US" i="1" dirty="0" err="1">
                <a:ea typeface="Calibri" panose="020F0502020204030204" pitchFamily="34" charset="0"/>
              </a:rPr>
              <a:t>i</a:t>
            </a:r>
            <a:r>
              <a:rPr lang="en-US" i="1" dirty="0">
                <a:ea typeface="Calibri" panose="020F0502020204030204" pitchFamily="34" charset="0"/>
              </a:rPr>
              <a:t> </a:t>
            </a:r>
            <a:r>
              <a:rPr lang="en-US" i="1" dirty="0" err="1">
                <a:ea typeface="Calibri" panose="020F0502020204030204" pitchFamily="34" charset="0"/>
              </a:rPr>
              <a:t>prodotti</a:t>
            </a:r>
            <a:r>
              <a:rPr lang="en-US" i="1" dirty="0">
                <a:ea typeface="Calibri" panose="020F0502020204030204" pitchFamily="34" charset="0"/>
              </a:rPr>
              <a:t> di </a:t>
            </a:r>
            <a:r>
              <a:rPr lang="en-US" i="1" dirty="0" err="1">
                <a:ea typeface="Calibri" panose="020F0502020204030204" pitchFamily="34" charset="0"/>
              </a:rPr>
              <a:t>reazione</a:t>
            </a:r>
            <a:endParaRPr lang="it-IT" dirty="0"/>
          </a:p>
        </p:txBody>
      </p:sp>
      <p:sp>
        <p:nvSpPr>
          <p:cNvPr id="23" name="CasellaDiTesto 22">
            <a:extLst>
              <a:ext uri="{FF2B5EF4-FFF2-40B4-BE49-F238E27FC236}">
                <a16:creationId xmlns:a16="http://schemas.microsoft.com/office/drawing/2014/main" id="{0ADC163D-57A9-4952-8191-A5C6F85520A7}"/>
              </a:ext>
            </a:extLst>
          </p:cNvPr>
          <p:cNvSpPr txBox="1"/>
          <p:nvPr/>
        </p:nvSpPr>
        <p:spPr>
          <a:xfrm>
            <a:off x="7037704" y="2246247"/>
            <a:ext cx="5045090" cy="3385542"/>
          </a:xfrm>
          <a:prstGeom prst="rect">
            <a:avLst/>
          </a:prstGeom>
          <a:noFill/>
        </p:spPr>
        <p:txBody>
          <a:bodyPr wrap="square" rtlCol="0">
            <a:spAutoFit/>
          </a:bodyPr>
          <a:lstStyle/>
          <a:p>
            <a:pPr algn="ctr"/>
            <a:r>
              <a:rPr lang="it-IT" sz="2000" b="1" dirty="0">
                <a:solidFill>
                  <a:srgbClr val="C00000"/>
                </a:solidFill>
              </a:rPr>
              <a:t>Metodo sperimentale</a:t>
            </a:r>
          </a:p>
          <a:p>
            <a:pPr marL="285750" indent="-285750">
              <a:spcBef>
                <a:spcPts val="1200"/>
              </a:spcBef>
              <a:buFont typeface="Arial" panose="020B0604020202020204" pitchFamily="34" charset="0"/>
              <a:buChar char="•"/>
            </a:pPr>
            <a:r>
              <a:rPr lang="it-IT" dirty="0"/>
              <a:t>Bassa sezione d’urto (</a:t>
            </a:r>
            <a:r>
              <a:rPr lang="el-GR" dirty="0"/>
              <a:t>μ</a:t>
            </a:r>
            <a:r>
              <a:rPr lang="it-IT" dirty="0"/>
              <a:t>b)</a:t>
            </a:r>
          </a:p>
          <a:p>
            <a:pPr marL="285750" indent="-285750">
              <a:spcBef>
                <a:spcPts val="1200"/>
              </a:spcBef>
              <a:buFont typeface="Arial" panose="020B0604020202020204" pitchFamily="34" charset="0"/>
              <a:buChar char="•"/>
            </a:pPr>
            <a:r>
              <a:rPr lang="it-IT" dirty="0"/>
              <a:t>Fascio CS </a:t>
            </a:r>
            <a:r>
              <a:rPr lang="it-IT" baseline="30000" dirty="0"/>
              <a:t>66</a:t>
            </a:r>
            <a:r>
              <a:rPr lang="it-IT" dirty="0"/>
              <a:t>Zn  </a:t>
            </a:r>
          </a:p>
          <a:p>
            <a:pPr marL="285750" indent="-285750">
              <a:spcBef>
                <a:spcPts val="1200"/>
              </a:spcBef>
              <a:buFont typeface="Arial" panose="020B0604020202020204" pitchFamily="34" charset="0"/>
              <a:buChar char="•"/>
            </a:pPr>
            <a:r>
              <a:rPr lang="it-IT" dirty="0"/>
              <a:t>Energia sopra la barriera Coulombiana</a:t>
            </a:r>
          </a:p>
          <a:p>
            <a:pPr marL="285750" indent="-285750">
              <a:spcBef>
                <a:spcPts val="1200"/>
              </a:spcBef>
              <a:buFont typeface="Arial" panose="020B0604020202020204" pitchFamily="34" charset="0"/>
              <a:buChar char="•"/>
            </a:pPr>
            <a:r>
              <a:rPr lang="it-IT" b="1" dirty="0"/>
              <a:t>Spettrometro MAGNEX</a:t>
            </a:r>
            <a:r>
              <a:rPr lang="it-IT" dirty="0"/>
              <a:t> per rivelare a </a:t>
            </a:r>
            <a:r>
              <a:rPr lang="en-US" dirty="0">
                <a:effectLst/>
                <a:ea typeface="Calibri" panose="020F0502020204030204" pitchFamily="34" charset="0"/>
              </a:rPr>
              <a:t>0° </a:t>
            </a:r>
            <a:r>
              <a:rPr lang="en-US" dirty="0" err="1">
                <a:effectLst/>
                <a:ea typeface="Calibri" panose="020F0502020204030204" pitchFamily="34" charset="0"/>
              </a:rPr>
              <a:t>sia</a:t>
            </a:r>
            <a:r>
              <a:rPr lang="en-US" dirty="0">
                <a:effectLst/>
                <a:ea typeface="Calibri" panose="020F0502020204030204" pitchFamily="34" charset="0"/>
              </a:rPr>
              <a:t> la </a:t>
            </a:r>
            <a:r>
              <a:rPr lang="en-US" dirty="0" err="1">
                <a:effectLst/>
                <a:ea typeface="Calibri" panose="020F0502020204030204" pitchFamily="34" charset="0"/>
              </a:rPr>
              <a:t>particella</a:t>
            </a:r>
            <a:r>
              <a:rPr lang="en-US" dirty="0">
                <a:effectLst/>
                <a:ea typeface="Calibri" panose="020F0502020204030204" pitchFamily="34" charset="0"/>
              </a:rPr>
              <a:t> </a:t>
            </a:r>
            <a:r>
              <a:rPr lang="el-GR" dirty="0">
                <a:effectLst/>
                <a:ea typeface="Calibri" panose="020F0502020204030204" pitchFamily="34" charset="0"/>
              </a:rPr>
              <a:t>α</a:t>
            </a:r>
            <a:r>
              <a:rPr lang="en-US" dirty="0">
                <a:effectLst/>
                <a:ea typeface="Calibri" panose="020F0502020204030204" pitchFamily="34" charset="0"/>
              </a:rPr>
              <a:t> </a:t>
            </a:r>
            <a:r>
              <a:rPr lang="en-US" dirty="0" err="1">
                <a:effectLst/>
                <a:ea typeface="Calibri" panose="020F0502020204030204" pitchFamily="34" charset="0"/>
              </a:rPr>
              <a:t>che</a:t>
            </a:r>
            <a:r>
              <a:rPr lang="en-US" dirty="0">
                <a:effectLst/>
                <a:ea typeface="Calibri" panose="020F0502020204030204" pitchFamily="34" charset="0"/>
              </a:rPr>
              <a:t> il </a:t>
            </a:r>
            <a:r>
              <a:rPr lang="it-IT" dirty="0">
                <a:effectLst/>
                <a:ea typeface="Calibri" panose="020F0502020204030204" pitchFamily="34" charset="0"/>
              </a:rPr>
              <a:t>SHE </a:t>
            </a:r>
            <a:r>
              <a:rPr lang="it-IT" dirty="0"/>
              <a:t>in </a:t>
            </a:r>
            <a:r>
              <a:rPr lang="it-IT" b="1" dirty="0"/>
              <a:t>coincidenza</a:t>
            </a:r>
          </a:p>
          <a:p>
            <a:pPr marL="285750" indent="-285750">
              <a:spcBef>
                <a:spcPts val="1200"/>
              </a:spcBef>
              <a:buFont typeface="Arial" panose="020B0604020202020204" pitchFamily="34" charset="0"/>
              <a:buChar char="•"/>
            </a:pPr>
            <a:r>
              <a:rPr lang="it-IT" altLang="it-IT" sz="1800" b="1" dirty="0">
                <a:latin typeface="+mn-lt"/>
                <a:ea typeface="+mn-ea"/>
                <a:cs typeface="Times New Roman" pitchFamily="18" charset="0"/>
              </a:rPr>
              <a:t>Test di fattibilità </a:t>
            </a:r>
            <a:r>
              <a:rPr lang="it-IT" altLang="it-IT" sz="1800" dirty="0">
                <a:latin typeface="+mn-lt"/>
                <a:ea typeface="+mn-ea"/>
                <a:cs typeface="Times New Roman" pitchFamily="18" charset="0"/>
              </a:rPr>
              <a:t>già realizzato sulla reazione </a:t>
            </a:r>
            <a:r>
              <a:rPr lang="it-IT" altLang="it-IT" sz="1800" baseline="30000" dirty="0">
                <a:latin typeface="+mn-lt"/>
                <a:ea typeface="+mn-ea"/>
                <a:cs typeface="Times New Roman" pitchFamily="18" charset="0"/>
              </a:rPr>
              <a:t>66</a:t>
            </a:r>
            <a:r>
              <a:rPr lang="it-IT" altLang="it-IT" sz="1800" dirty="0">
                <a:latin typeface="+mn-lt"/>
                <a:ea typeface="+mn-ea"/>
                <a:cs typeface="Times New Roman" pitchFamily="18" charset="0"/>
              </a:rPr>
              <a:t>Zn + </a:t>
            </a:r>
            <a:r>
              <a:rPr lang="it-IT" altLang="it-IT" sz="1800" baseline="30000" dirty="0">
                <a:latin typeface="+mn-lt"/>
                <a:ea typeface="+mn-ea"/>
                <a:cs typeface="Times New Roman" pitchFamily="18" charset="0"/>
              </a:rPr>
              <a:t>232</a:t>
            </a:r>
            <a:r>
              <a:rPr lang="it-IT" altLang="it-IT" sz="1800" dirty="0">
                <a:latin typeface="+mn-lt"/>
                <a:ea typeface="+mn-ea"/>
                <a:cs typeface="Times New Roman" pitchFamily="18" charset="0"/>
              </a:rPr>
              <a:t>Th @ 370 MeV per la </a:t>
            </a:r>
            <a:r>
              <a:rPr lang="it-IT" altLang="it-IT" sz="1800" b="1" dirty="0">
                <a:latin typeface="+mn-lt"/>
                <a:ea typeface="+mn-ea"/>
                <a:cs typeface="Times New Roman" pitchFamily="18" charset="0"/>
              </a:rPr>
              <a:t>produzione dell’</a:t>
            </a:r>
            <a:r>
              <a:rPr lang="it-IT" altLang="it-IT" sz="1800" b="1" baseline="30000" dirty="0">
                <a:latin typeface="+mn-lt"/>
                <a:ea typeface="+mn-ea"/>
                <a:cs typeface="Times New Roman" pitchFamily="18" charset="0"/>
              </a:rPr>
              <a:t>294</a:t>
            </a:r>
            <a:r>
              <a:rPr lang="it-IT" altLang="it-IT" sz="1800" b="1" dirty="0">
                <a:latin typeface="+mn-lt"/>
                <a:ea typeface="+mn-ea"/>
                <a:cs typeface="Times New Roman" pitchFamily="18" charset="0"/>
              </a:rPr>
              <a:t>Og </a:t>
            </a:r>
            <a:r>
              <a:rPr lang="it-IT" altLang="it-IT" sz="1800" dirty="0">
                <a:latin typeface="+mn-lt"/>
                <a:ea typeface="+mn-ea"/>
                <a:cs typeface="Times New Roman" pitchFamily="18" charset="0"/>
              </a:rPr>
              <a:t>(Z = 118 N = 176)</a:t>
            </a:r>
            <a:r>
              <a:rPr lang="it-IT" dirty="0"/>
              <a:t> </a:t>
            </a:r>
          </a:p>
        </p:txBody>
      </p:sp>
      <p:sp>
        <p:nvSpPr>
          <p:cNvPr id="5" name="TextBox 6">
            <a:extLst>
              <a:ext uri="{FF2B5EF4-FFF2-40B4-BE49-F238E27FC236}">
                <a16:creationId xmlns:a16="http://schemas.microsoft.com/office/drawing/2014/main" id="{4B9B43F6-94B9-421F-A2AB-41000CBF9924}"/>
              </a:ext>
            </a:extLst>
          </p:cNvPr>
          <p:cNvSpPr txBox="1"/>
          <p:nvPr/>
        </p:nvSpPr>
        <p:spPr>
          <a:xfrm>
            <a:off x="36598" y="6089375"/>
            <a:ext cx="6022803"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cs typeface="Times New Roman" pitchFamily="18" charset="0"/>
              </a:rPr>
              <a:t>C. </a:t>
            </a:r>
            <a:r>
              <a:rPr lang="en-US" sz="1050" dirty="0" err="1">
                <a:cs typeface="Times New Roman" pitchFamily="18" charset="0"/>
              </a:rPr>
              <a:t>Borcea</a:t>
            </a:r>
            <a:r>
              <a:rPr lang="en-US" sz="1050" dirty="0">
                <a:cs typeface="Times New Roman" pitchFamily="18" charset="0"/>
              </a:rPr>
              <a:t> </a:t>
            </a:r>
            <a:r>
              <a:rPr lang="en-US" sz="1050" i="1" dirty="0">
                <a:cs typeface="Times New Roman" pitchFamily="18" charset="0"/>
              </a:rPr>
              <a:t>et al</a:t>
            </a:r>
            <a:r>
              <a:rPr lang="en-US" sz="1050" dirty="0">
                <a:cs typeface="Times New Roman" pitchFamily="18" charset="0"/>
              </a:rPr>
              <a:t>., </a:t>
            </a:r>
            <a:r>
              <a:rPr lang="en-US" sz="1050" dirty="0" err="1">
                <a:cs typeface="Times New Roman" pitchFamily="18" charset="0"/>
              </a:rPr>
              <a:t>Nucl</a:t>
            </a:r>
            <a:r>
              <a:rPr lang="en-US" sz="1050" dirty="0">
                <a:cs typeface="Times New Roman" pitchFamily="18" charset="0"/>
              </a:rPr>
              <a:t>. Phys. A 351 (1981), 312-320</a:t>
            </a:r>
          </a:p>
          <a:p>
            <a:r>
              <a:rPr lang="en-US" sz="1050" dirty="0">
                <a:cs typeface="Times New Roman" pitchFamily="18" charset="0"/>
              </a:rPr>
              <a:t>C. </a:t>
            </a:r>
            <a:r>
              <a:rPr lang="en-US" sz="1050" dirty="0" err="1">
                <a:cs typeface="Times New Roman" pitchFamily="18" charset="0"/>
              </a:rPr>
              <a:t>Borcea</a:t>
            </a:r>
            <a:r>
              <a:rPr lang="en-US" sz="1050" dirty="0">
                <a:cs typeface="Times New Roman" pitchFamily="18" charset="0"/>
              </a:rPr>
              <a:t> </a:t>
            </a:r>
            <a:r>
              <a:rPr lang="en-US" sz="1050" i="1" dirty="0">
                <a:cs typeface="Times New Roman" pitchFamily="18" charset="0"/>
              </a:rPr>
              <a:t>et al</a:t>
            </a:r>
            <a:r>
              <a:rPr lang="en-US" sz="1050" dirty="0">
                <a:cs typeface="Times New Roman" pitchFamily="18" charset="0"/>
              </a:rPr>
              <a:t>., Proceedings of the International Symposium on Exotic Nuclei 2016, Kazan, Russia</a:t>
            </a:r>
          </a:p>
        </p:txBody>
      </p:sp>
      <p:sp>
        <p:nvSpPr>
          <p:cNvPr id="11" name="CasellaDiTesto 10">
            <a:extLst>
              <a:ext uri="{FF2B5EF4-FFF2-40B4-BE49-F238E27FC236}">
                <a16:creationId xmlns:a16="http://schemas.microsoft.com/office/drawing/2014/main" id="{790DADA8-DB22-40AE-8457-A7F9A75F532A}"/>
              </a:ext>
            </a:extLst>
          </p:cNvPr>
          <p:cNvSpPr txBox="1"/>
          <p:nvPr/>
        </p:nvSpPr>
        <p:spPr>
          <a:xfrm>
            <a:off x="42118" y="1422736"/>
            <a:ext cx="9077433" cy="346386"/>
          </a:xfrm>
          <a:prstGeom prst="rect">
            <a:avLst/>
          </a:prstGeom>
          <a:noFill/>
        </p:spPr>
        <p:txBody>
          <a:bodyPr wrap="square">
            <a:spAutoFit/>
          </a:bodyPr>
          <a:lstStyle/>
          <a:p>
            <a:r>
              <a:rPr lang="en-US" sz="1600" b="1" dirty="0" err="1">
                <a:ea typeface="Calibri" panose="020F0502020204030204" pitchFamily="34" charset="0"/>
              </a:rPr>
              <a:t>Spettri</a:t>
            </a:r>
            <a:r>
              <a:rPr lang="en-US" sz="1600" b="1" dirty="0">
                <a:ea typeface="Calibri" panose="020F0502020204030204" pitchFamily="34" charset="0"/>
              </a:rPr>
              <a:t> di </a:t>
            </a:r>
            <a:r>
              <a:rPr lang="en-US" sz="1600" b="1" dirty="0" err="1">
                <a:ea typeface="Calibri" panose="020F0502020204030204" pitchFamily="34" charset="0"/>
              </a:rPr>
              <a:t>energia</a:t>
            </a:r>
            <a:r>
              <a:rPr lang="en-US" sz="1600" b="1" dirty="0">
                <a:ea typeface="Calibri" panose="020F0502020204030204" pitchFamily="34" charset="0"/>
              </a:rPr>
              <a:t> di </a:t>
            </a:r>
            <a:r>
              <a:rPr lang="en-US" sz="1600" b="1" dirty="0" err="1">
                <a:ea typeface="Calibri" panose="020F0502020204030204" pitchFamily="34" charset="0"/>
              </a:rPr>
              <a:t>particelle</a:t>
            </a:r>
            <a:r>
              <a:rPr lang="en-US" sz="1600" b="1" dirty="0">
                <a:ea typeface="Calibri" panose="020F0502020204030204" pitchFamily="34" charset="0"/>
              </a:rPr>
              <a:t> </a:t>
            </a:r>
            <a:r>
              <a:rPr lang="el-GR" sz="1600" b="1" dirty="0">
                <a:effectLst/>
                <a:ea typeface="Calibri" panose="020F0502020204030204" pitchFamily="34" charset="0"/>
              </a:rPr>
              <a:t>α</a:t>
            </a:r>
            <a:r>
              <a:rPr lang="en-US" sz="1600" b="1" dirty="0">
                <a:effectLst/>
                <a:ea typeface="Calibri" panose="020F0502020204030204" pitchFamily="34" charset="0"/>
              </a:rPr>
              <a:t> </a:t>
            </a:r>
            <a:r>
              <a:rPr lang="en-US" sz="1600" b="1" dirty="0" err="1">
                <a:effectLst/>
                <a:ea typeface="Calibri" panose="020F0502020204030204" pitchFamily="34" charset="0"/>
              </a:rPr>
              <a:t>emesse</a:t>
            </a:r>
            <a:r>
              <a:rPr lang="en-US" sz="1600" b="1" dirty="0">
                <a:effectLst/>
                <a:ea typeface="Calibri" panose="020F0502020204030204" pitchFamily="34" charset="0"/>
              </a:rPr>
              <a:t> a 0° </a:t>
            </a:r>
            <a:r>
              <a:rPr lang="en-US" sz="1600" b="1" dirty="0" err="1">
                <a:effectLst/>
                <a:ea typeface="Calibri" panose="020F0502020204030204" pitchFamily="34" charset="0"/>
              </a:rPr>
              <a:t>misurate</a:t>
            </a:r>
            <a:r>
              <a:rPr lang="en-US" sz="1600" b="1" dirty="0">
                <a:effectLst/>
                <a:ea typeface="Calibri" panose="020F0502020204030204" pitchFamily="34" charset="0"/>
              </a:rPr>
              <a:t> da uno </a:t>
            </a:r>
            <a:r>
              <a:rPr lang="en-US" sz="1600" b="1" dirty="0" err="1">
                <a:effectLst/>
                <a:ea typeface="Calibri" panose="020F0502020204030204" pitchFamily="34" charset="0"/>
              </a:rPr>
              <a:t>spettrometro</a:t>
            </a:r>
            <a:r>
              <a:rPr lang="en-US" sz="1600" b="1" dirty="0">
                <a:effectLst/>
                <a:ea typeface="Calibri" panose="020F0502020204030204" pitchFamily="34" charset="0"/>
              </a:rPr>
              <a:t> </a:t>
            </a:r>
            <a:r>
              <a:rPr lang="en-US" sz="1600" b="1" dirty="0" err="1">
                <a:effectLst/>
                <a:ea typeface="Calibri" panose="020F0502020204030204" pitchFamily="34" charset="0"/>
              </a:rPr>
              <a:t>magnetico</a:t>
            </a:r>
            <a:endParaRPr lang="it-IT" sz="1600" b="1" dirty="0"/>
          </a:p>
        </p:txBody>
      </p:sp>
      <p:sp>
        <p:nvSpPr>
          <p:cNvPr id="2" name="Rectangle 1">
            <a:extLst>
              <a:ext uri="{FF2B5EF4-FFF2-40B4-BE49-F238E27FC236}">
                <a16:creationId xmlns:a16="http://schemas.microsoft.com/office/drawing/2014/main" id="{1A629519-7A5C-C6D1-4196-576B29797981}"/>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err="1">
                <a:solidFill>
                  <a:schemeClr val="bg1"/>
                </a:solidFill>
                <a:latin typeface="+mn-lt"/>
              </a:rPr>
              <a:t>Produzione</a:t>
            </a:r>
            <a:r>
              <a:rPr lang="en-US" sz="2400" dirty="0">
                <a:solidFill>
                  <a:schemeClr val="bg1"/>
                </a:solidFill>
                <a:latin typeface="+mn-lt"/>
              </a:rPr>
              <a:t> di nuclei </a:t>
            </a:r>
            <a:r>
              <a:rPr lang="en-US" sz="2400" dirty="0" err="1">
                <a:solidFill>
                  <a:schemeClr val="bg1"/>
                </a:solidFill>
                <a:latin typeface="+mn-lt"/>
              </a:rPr>
              <a:t>Superpesanti</a:t>
            </a:r>
            <a:endParaRPr lang="en-US" sz="2400" dirty="0">
              <a:solidFill>
                <a:schemeClr val="bg1"/>
              </a:solidFill>
              <a:latin typeface="+mn-lt"/>
            </a:endParaRPr>
          </a:p>
        </p:txBody>
      </p:sp>
      <p:sp>
        <p:nvSpPr>
          <p:cNvPr id="7" name="CasellaDiTesto 6">
            <a:extLst>
              <a:ext uri="{FF2B5EF4-FFF2-40B4-BE49-F238E27FC236}">
                <a16:creationId xmlns:a16="http://schemas.microsoft.com/office/drawing/2014/main" id="{F8ABDDE2-4345-0684-55F1-462D4B63C251}"/>
              </a:ext>
            </a:extLst>
          </p:cNvPr>
          <p:cNvSpPr txBox="1"/>
          <p:nvPr/>
        </p:nvSpPr>
        <p:spPr>
          <a:xfrm rot="831909">
            <a:off x="10367504" y="267307"/>
            <a:ext cx="1692000" cy="400110"/>
          </a:xfrm>
          <a:prstGeom prst="rect">
            <a:avLst/>
          </a:prstGeom>
          <a:solidFill>
            <a:schemeClr val="accent4">
              <a:lumMod val="40000"/>
              <a:lumOff val="60000"/>
            </a:schemeClr>
          </a:solidFill>
        </p:spPr>
        <p:txBody>
          <a:bodyPr wrap="square" rtlCol="0">
            <a:spAutoFit/>
          </a:bodyPr>
          <a:lstStyle/>
          <a:p>
            <a:r>
              <a:rPr lang="it-IT" sz="2000" b="1" dirty="0"/>
              <a:t>Fasci stabili</a:t>
            </a:r>
          </a:p>
        </p:txBody>
      </p:sp>
    </p:spTree>
    <p:extLst>
      <p:ext uri="{BB962C8B-B14F-4D97-AF65-F5344CB8AC3E}">
        <p14:creationId xmlns:p14="http://schemas.microsoft.com/office/powerpoint/2010/main" val="1614501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tangolo con angoli arrotondati 36">
            <a:extLst>
              <a:ext uri="{FF2B5EF4-FFF2-40B4-BE49-F238E27FC236}">
                <a16:creationId xmlns:a16="http://schemas.microsoft.com/office/drawing/2014/main" id="{9CE13BE5-258C-4084-8A32-81A3E05B96B7}"/>
              </a:ext>
            </a:extLst>
          </p:cNvPr>
          <p:cNvSpPr/>
          <p:nvPr/>
        </p:nvSpPr>
        <p:spPr>
          <a:xfrm>
            <a:off x="6284064" y="1180202"/>
            <a:ext cx="5831022" cy="46800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Picture 4">
            <a:extLst>
              <a:ext uri="{FF2B5EF4-FFF2-40B4-BE49-F238E27FC236}">
                <a16:creationId xmlns:a16="http://schemas.microsoft.com/office/drawing/2014/main" id="{1F5FF85F-1E99-438C-A897-347553931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5920" y="2446218"/>
            <a:ext cx="2634313" cy="194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e 8">
            <a:extLst>
              <a:ext uri="{FF2B5EF4-FFF2-40B4-BE49-F238E27FC236}">
                <a16:creationId xmlns:a16="http://schemas.microsoft.com/office/drawing/2014/main" id="{5F6568C4-4B55-4F7F-8B83-1A38194BF03A}"/>
              </a:ext>
            </a:extLst>
          </p:cNvPr>
          <p:cNvSpPr/>
          <p:nvPr/>
        </p:nvSpPr>
        <p:spPr>
          <a:xfrm>
            <a:off x="7508368" y="2898562"/>
            <a:ext cx="796925" cy="800723"/>
          </a:xfrm>
          <a:prstGeom prst="ellipse">
            <a:avLst/>
          </a:prstGeom>
          <a:solidFill>
            <a:schemeClr val="accent1">
              <a:lumMod val="60000"/>
              <a:lumOff val="40000"/>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endParaRPr>
          </a:p>
        </p:txBody>
      </p:sp>
      <p:sp>
        <p:nvSpPr>
          <p:cNvPr id="10" name="CasellaDiTesto 9">
            <a:extLst>
              <a:ext uri="{FF2B5EF4-FFF2-40B4-BE49-F238E27FC236}">
                <a16:creationId xmlns:a16="http://schemas.microsoft.com/office/drawing/2014/main" id="{EE16089D-59F1-423B-9D0A-66629B3B9A42}"/>
              </a:ext>
            </a:extLst>
          </p:cNvPr>
          <p:cNvSpPr txBox="1"/>
          <p:nvPr/>
        </p:nvSpPr>
        <p:spPr>
          <a:xfrm>
            <a:off x="6388046" y="4533341"/>
            <a:ext cx="5619587" cy="523220"/>
          </a:xfrm>
          <a:prstGeom prst="rect">
            <a:avLst/>
          </a:prstGeom>
          <a:noFill/>
        </p:spPr>
        <p:txBody>
          <a:bodyPr wrap="square" rtlCol="0">
            <a:spAutoFit/>
          </a:bodyPr>
          <a:lstStyle>
            <a:defPPr>
              <a:defRPr lang="it-IT"/>
            </a:defPPr>
            <a:lvl1pPr algn="ctr">
              <a:defRPr sz="1400">
                <a:solidFill>
                  <a:srgbClr val="FF0000"/>
                </a:solidFill>
                <a:latin typeface="Comic Sans MS" panose="030F0702030302020204" pitchFamily="66" charset="0"/>
              </a:defRPr>
            </a:lvl1pPr>
          </a:lstStyle>
          <a:p>
            <a:r>
              <a:rPr lang="it-IT" dirty="0">
                <a:solidFill>
                  <a:schemeClr val="tx1"/>
                </a:solidFill>
                <a:latin typeface="+mn-lt"/>
              </a:rPr>
              <a:t>Già osservata una indicazione della presenza di una risonanza nel </a:t>
            </a:r>
            <a:r>
              <a:rPr lang="it-IT" baseline="30000" dirty="0">
                <a:solidFill>
                  <a:schemeClr val="tx1"/>
                </a:solidFill>
                <a:latin typeface="+mn-lt"/>
              </a:rPr>
              <a:t>16</a:t>
            </a:r>
            <a:r>
              <a:rPr lang="it-IT" dirty="0">
                <a:solidFill>
                  <a:schemeClr val="tx1"/>
                </a:solidFill>
                <a:latin typeface="+mn-lt"/>
              </a:rPr>
              <a:t>C ma bisogna aumentare la statistica</a:t>
            </a:r>
          </a:p>
        </p:txBody>
      </p:sp>
      <p:pic>
        <p:nvPicPr>
          <p:cNvPr id="5" name="Picture 3">
            <a:extLst>
              <a:ext uri="{FF2B5EF4-FFF2-40B4-BE49-F238E27FC236}">
                <a16:creationId xmlns:a16="http://schemas.microsoft.com/office/drawing/2014/main" id="{223D9D4D-A5CF-4597-B825-55CFEE8F59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1874" y="2515758"/>
            <a:ext cx="1661571" cy="176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a:extLst>
              <a:ext uri="{FF2B5EF4-FFF2-40B4-BE49-F238E27FC236}">
                <a16:creationId xmlns:a16="http://schemas.microsoft.com/office/drawing/2014/main" id="{62D0D630-C4E0-4EF5-B708-CEB76633C504}"/>
              </a:ext>
            </a:extLst>
          </p:cNvPr>
          <p:cNvSpPr/>
          <p:nvPr/>
        </p:nvSpPr>
        <p:spPr>
          <a:xfrm>
            <a:off x="8056109" y="1218563"/>
            <a:ext cx="2283460" cy="369332"/>
          </a:xfrm>
          <a:prstGeom prst="rect">
            <a:avLst/>
          </a:prstGeom>
          <a:noFill/>
        </p:spPr>
        <p:txBody>
          <a:bodyPr wrap="square" rtlCol="0">
            <a:spAutoFit/>
          </a:bodyPr>
          <a:lstStyle/>
          <a:p>
            <a:pPr algn="ctr"/>
            <a:r>
              <a:rPr lang="en-US" b="1" dirty="0"/>
              <a:t>Clustering </a:t>
            </a:r>
            <a:r>
              <a:rPr lang="en-US" b="1" dirty="0" err="1"/>
              <a:t>esotico</a:t>
            </a:r>
            <a:endParaRPr lang="en-GB" b="1" dirty="0"/>
          </a:p>
        </p:txBody>
      </p:sp>
      <p:sp>
        <p:nvSpPr>
          <p:cNvPr id="7" name="CasellaDiTesto 6">
            <a:extLst>
              <a:ext uri="{FF2B5EF4-FFF2-40B4-BE49-F238E27FC236}">
                <a16:creationId xmlns:a16="http://schemas.microsoft.com/office/drawing/2014/main" id="{3F33DE7F-1566-402F-B03B-343AE05A6995}"/>
              </a:ext>
            </a:extLst>
          </p:cNvPr>
          <p:cNvSpPr txBox="1"/>
          <p:nvPr/>
        </p:nvSpPr>
        <p:spPr>
          <a:xfrm>
            <a:off x="7859053" y="5123216"/>
            <a:ext cx="2501006" cy="253916"/>
          </a:xfrm>
          <a:prstGeom prst="rect">
            <a:avLst/>
          </a:prstGeom>
          <a:noFill/>
        </p:spPr>
        <p:txBody>
          <a:bodyPr wrap="none" rtlCol="0">
            <a:spAutoFit/>
          </a:bodyPr>
          <a:lstStyle/>
          <a:p>
            <a:r>
              <a:rPr lang="it-IT" sz="1050" dirty="0"/>
              <a:t>D. Dell’Aquila et al., PRC 93 024611 (2016)</a:t>
            </a:r>
          </a:p>
        </p:txBody>
      </p:sp>
      <p:sp>
        <p:nvSpPr>
          <p:cNvPr id="11" name="CasellaDiTesto 10">
            <a:extLst>
              <a:ext uri="{FF2B5EF4-FFF2-40B4-BE49-F238E27FC236}">
                <a16:creationId xmlns:a16="http://schemas.microsoft.com/office/drawing/2014/main" id="{173957B6-AB4C-44F8-BDBB-B60D7827CF22}"/>
              </a:ext>
            </a:extLst>
          </p:cNvPr>
          <p:cNvSpPr txBox="1"/>
          <p:nvPr/>
        </p:nvSpPr>
        <p:spPr>
          <a:xfrm rot="461311">
            <a:off x="6296677" y="5380672"/>
            <a:ext cx="2689849" cy="369332"/>
          </a:xfrm>
          <a:prstGeom prst="rect">
            <a:avLst/>
          </a:prstGeom>
          <a:noFill/>
        </p:spPr>
        <p:txBody>
          <a:bodyPr wrap="square" rtlCol="0">
            <a:spAutoFit/>
          </a:bodyPr>
          <a:lstStyle/>
          <a:p>
            <a:r>
              <a:rPr lang="it-IT" b="1" baseline="30000" dirty="0">
                <a:solidFill>
                  <a:srgbClr val="C00000"/>
                </a:solidFill>
              </a:rPr>
              <a:t>14</a:t>
            </a:r>
            <a:r>
              <a:rPr lang="it-IT" b="1" dirty="0">
                <a:solidFill>
                  <a:srgbClr val="C00000"/>
                </a:solidFill>
              </a:rPr>
              <a:t>Be and </a:t>
            </a:r>
            <a:r>
              <a:rPr lang="it-IT" b="1" baseline="30000" dirty="0">
                <a:solidFill>
                  <a:srgbClr val="C00000"/>
                </a:solidFill>
              </a:rPr>
              <a:t>16</a:t>
            </a:r>
            <a:r>
              <a:rPr lang="it-IT" b="1" dirty="0">
                <a:solidFill>
                  <a:srgbClr val="C00000"/>
                </a:solidFill>
              </a:rPr>
              <a:t>C </a:t>
            </a:r>
            <a:r>
              <a:rPr lang="it-IT" b="1" dirty="0" err="1">
                <a:solidFill>
                  <a:srgbClr val="C00000"/>
                </a:solidFill>
              </a:rPr>
              <a:t>beams</a:t>
            </a:r>
            <a:endParaRPr lang="it-IT" b="1" dirty="0">
              <a:solidFill>
                <a:srgbClr val="C00000"/>
              </a:solidFill>
            </a:endParaRPr>
          </a:p>
        </p:txBody>
      </p:sp>
      <p:sp>
        <p:nvSpPr>
          <p:cNvPr id="14" name="CasellaDiTesto 13">
            <a:extLst>
              <a:ext uri="{FF2B5EF4-FFF2-40B4-BE49-F238E27FC236}">
                <a16:creationId xmlns:a16="http://schemas.microsoft.com/office/drawing/2014/main" id="{AD1D7164-2527-4ED5-8CF4-87844EDC9A06}"/>
              </a:ext>
            </a:extLst>
          </p:cNvPr>
          <p:cNvSpPr txBox="1"/>
          <p:nvPr/>
        </p:nvSpPr>
        <p:spPr>
          <a:xfrm>
            <a:off x="6284062" y="1618673"/>
            <a:ext cx="5831023" cy="338554"/>
          </a:xfrm>
          <a:prstGeom prst="rect">
            <a:avLst/>
          </a:prstGeom>
          <a:noFill/>
        </p:spPr>
        <p:txBody>
          <a:bodyPr wrap="square" rtlCol="0">
            <a:spAutoFit/>
          </a:bodyPr>
          <a:lstStyle/>
          <a:p>
            <a:pPr algn="ctr"/>
            <a:r>
              <a:rPr lang="it-IT" sz="1600" dirty="0"/>
              <a:t>Misure in coincidenza dei frammenti di break-up con CHIMERA</a:t>
            </a:r>
          </a:p>
        </p:txBody>
      </p:sp>
      <p:sp>
        <p:nvSpPr>
          <p:cNvPr id="38" name="CasellaDiTesto 37">
            <a:extLst>
              <a:ext uri="{FF2B5EF4-FFF2-40B4-BE49-F238E27FC236}">
                <a16:creationId xmlns:a16="http://schemas.microsoft.com/office/drawing/2014/main" id="{11A72F54-2207-42F0-909A-F5934CE79F59}"/>
              </a:ext>
            </a:extLst>
          </p:cNvPr>
          <p:cNvSpPr txBox="1"/>
          <p:nvPr/>
        </p:nvSpPr>
        <p:spPr>
          <a:xfrm>
            <a:off x="6746974" y="2081873"/>
            <a:ext cx="3828398" cy="338554"/>
          </a:xfrm>
          <a:prstGeom prst="rect">
            <a:avLst/>
          </a:prstGeom>
          <a:noFill/>
        </p:spPr>
        <p:txBody>
          <a:bodyPr wrap="square">
            <a:spAutoFit/>
          </a:bodyPr>
          <a:lstStyle/>
          <a:p>
            <a:r>
              <a:rPr lang="it-IT" sz="1600" dirty="0">
                <a:solidFill>
                  <a:schemeClr val="tx1"/>
                </a:solidFill>
                <a:latin typeface="+mn-lt"/>
              </a:rPr>
              <a:t>Fascio </a:t>
            </a:r>
            <a:r>
              <a:rPr lang="it-IT" sz="1600" baseline="30000" dirty="0">
                <a:solidFill>
                  <a:schemeClr val="tx1"/>
                </a:solidFill>
                <a:latin typeface="+mn-lt"/>
              </a:rPr>
              <a:t>16</a:t>
            </a:r>
            <a:r>
              <a:rPr lang="it-IT" sz="1600" dirty="0">
                <a:solidFill>
                  <a:schemeClr val="tx1"/>
                </a:solidFill>
                <a:latin typeface="+mn-lt"/>
              </a:rPr>
              <a:t>C @ 49.5 MeV/u su target CH</a:t>
            </a:r>
            <a:r>
              <a:rPr lang="it-IT" sz="1600" baseline="-25000" dirty="0">
                <a:solidFill>
                  <a:schemeClr val="tx1"/>
                </a:solidFill>
                <a:latin typeface="+mn-lt"/>
              </a:rPr>
              <a:t>2 </a:t>
            </a:r>
            <a:endParaRPr lang="it-IT" sz="1600" dirty="0"/>
          </a:p>
        </p:txBody>
      </p:sp>
      <p:sp>
        <p:nvSpPr>
          <p:cNvPr id="2" name="Rectangle 1">
            <a:extLst>
              <a:ext uri="{FF2B5EF4-FFF2-40B4-BE49-F238E27FC236}">
                <a16:creationId xmlns:a16="http://schemas.microsoft.com/office/drawing/2014/main" id="{7DCDCD21-DBD0-063F-C0FA-59E05E575402}"/>
              </a:ext>
            </a:extLst>
          </p:cNvPr>
          <p:cNvSpPr txBox="1">
            <a:spLocks noChangeArrowheads="1"/>
          </p:cNvSpPr>
          <p:nvPr/>
        </p:nvSpPr>
        <p:spPr>
          <a:xfrm>
            <a:off x="0" y="8"/>
            <a:ext cx="6096000" cy="591680"/>
          </a:xfrm>
          <a:prstGeom prst="rect">
            <a:avLst/>
          </a:prstGeom>
        </p:spPr>
        <p:txBody>
          <a:bodyPr vert="horz" lIns="91440" tIns="35193"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err="1">
                <a:solidFill>
                  <a:schemeClr val="bg1"/>
                </a:solidFill>
                <a:latin typeface="+mn-lt"/>
              </a:rPr>
              <a:t>Multirivelatore</a:t>
            </a:r>
            <a:r>
              <a:rPr lang="en-US" sz="2400" dirty="0">
                <a:solidFill>
                  <a:schemeClr val="bg1"/>
                </a:solidFill>
                <a:latin typeface="+mn-lt"/>
              </a:rPr>
              <a:t> CHIMERA</a:t>
            </a:r>
          </a:p>
        </p:txBody>
      </p:sp>
      <p:sp>
        <p:nvSpPr>
          <p:cNvPr id="3" name="CasellaDiTesto 2">
            <a:extLst>
              <a:ext uri="{FF2B5EF4-FFF2-40B4-BE49-F238E27FC236}">
                <a16:creationId xmlns:a16="http://schemas.microsoft.com/office/drawing/2014/main" id="{D9788FF4-56B4-1A38-A3CF-3634BF460A19}"/>
              </a:ext>
            </a:extLst>
          </p:cNvPr>
          <p:cNvSpPr txBox="1"/>
          <p:nvPr/>
        </p:nvSpPr>
        <p:spPr>
          <a:xfrm>
            <a:off x="10665546" y="6334147"/>
            <a:ext cx="1642120" cy="276999"/>
          </a:xfrm>
          <a:prstGeom prst="rect">
            <a:avLst/>
          </a:prstGeom>
          <a:noFill/>
        </p:spPr>
        <p:txBody>
          <a:bodyPr wrap="square" rtlCol="0">
            <a:spAutoFit/>
          </a:bodyPr>
          <a:lstStyle>
            <a:defPPr>
              <a:defRPr lang="it-IT"/>
            </a:defPPr>
            <a:lvl1pPr algn="ctr">
              <a:defRPr sz="1200" b="1">
                <a:solidFill>
                  <a:srgbClr val="008000"/>
                </a:solidFill>
                <a:latin typeface="Comic Sans MS" panose="030F0702030302020204" pitchFamily="66" charset="0"/>
              </a:defRPr>
            </a:lvl1pPr>
          </a:lstStyle>
          <a:p>
            <a:r>
              <a:rPr lang="it-IT" dirty="0">
                <a:solidFill>
                  <a:srgbClr val="C00000"/>
                </a:solidFill>
                <a:latin typeface="+mn-lt"/>
              </a:rPr>
              <a:t>CHIRONE group</a:t>
            </a:r>
          </a:p>
        </p:txBody>
      </p:sp>
      <p:sp>
        <p:nvSpPr>
          <p:cNvPr id="4" name="CasellaDiTesto 3">
            <a:extLst>
              <a:ext uri="{FF2B5EF4-FFF2-40B4-BE49-F238E27FC236}">
                <a16:creationId xmlns:a16="http://schemas.microsoft.com/office/drawing/2014/main" id="{519E8187-BCB4-34B9-8E70-14D072F97EF2}"/>
              </a:ext>
            </a:extLst>
          </p:cNvPr>
          <p:cNvSpPr txBox="1"/>
          <p:nvPr/>
        </p:nvSpPr>
        <p:spPr>
          <a:xfrm rot="831909">
            <a:off x="10260076" y="305214"/>
            <a:ext cx="1872000" cy="432000"/>
          </a:xfrm>
          <a:prstGeom prst="rect">
            <a:avLst/>
          </a:prstGeom>
          <a:solidFill>
            <a:schemeClr val="accent4">
              <a:lumMod val="40000"/>
              <a:lumOff val="60000"/>
            </a:schemeClr>
          </a:solidFill>
        </p:spPr>
        <p:txBody>
          <a:bodyPr wrap="square" rtlCol="0">
            <a:spAutoFit/>
          </a:bodyPr>
          <a:lstStyle/>
          <a:p>
            <a:r>
              <a:rPr lang="it-IT" sz="2000" b="1" dirty="0"/>
              <a:t>Fasci FRAISE</a:t>
            </a:r>
          </a:p>
        </p:txBody>
      </p:sp>
      <p:pic>
        <p:nvPicPr>
          <p:cNvPr id="40" name="Picture 2" descr="chimera">
            <a:extLst>
              <a:ext uri="{FF2B5EF4-FFF2-40B4-BE49-F238E27FC236}">
                <a16:creationId xmlns:a16="http://schemas.microsoft.com/office/drawing/2014/main" id="{072E880C-37C3-B8EF-749F-067EEB3045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6075"/>
          <a:stretch>
            <a:fillRect/>
          </a:stretch>
        </p:blipFill>
        <p:spPr bwMode="auto">
          <a:xfrm>
            <a:off x="1016088" y="1708545"/>
            <a:ext cx="3886200" cy="34147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1" name="Picture 33">
            <a:extLst>
              <a:ext uri="{FF2B5EF4-FFF2-40B4-BE49-F238E27FC236}">
                <a16:creationId xmlns:a16="http://schemas.microsoft.com/office/drawing/2014/main" id="{C071D1C1-615B-2A0A-9C6A-DEE6D069CC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294" y="1253093"/>
            <a:ext cx="23050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Line 35">
            <a:extLst>
              <a:ext uri="{FF2B5EF4-FFF2-40B4-BE49-F238E27FC236}">
                <a16:creationId xmlns:a16="http://schemas.microsoft.com/office/drawing/2014/main" id="{1CBC7EC9-0C87-9A5C-D3BD-B346B1D993AE}"/>
              </a:ext>
            </a:extLst>
          </p:cNvPr>
          <p:cNvSpPr>
            <a:spLocks noChangeShapeType="1"/>
          </p:cNvSpPr>
          <p:nvPr/>
        </p:nvSpPr>
        <p:spPr bwMode="auto">
          <a:xfrm flipH="1">
            <a:off x="4435563" y="1811732"/>
            <a:ext cx="431800" cy="287338"/>
          </a:xfrm>
          <a:prstGeom prst="line">
            <a:avLst/>
          </a:prstGeom>
          <a:noFill/>
          <a:ln w="57150">
            <a:solidFill>
              <a:srgbClr val="000099"/>
            </a:solidFill>
            <a:round/>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43" name="Line 37">
            <a:extLst>
              <a:ext uri="{FF2B5EF4-FFF2-40B4-BE49-F238E27FC236}">
                <a16:creationId xmlns:a16="http://schemas.microsoft.com/office/drawing/2014/main" id="{342D226F-7CE1-7428-B573-DEA0121A55B3}"/>
              </a:ext>
            </a:extLst>
          </p:cNvPr>
          <p:cNvSpPr>
            <a:spLocks noChangeShapeType="1"/>
          </p:cNvSpPr>
          <p:nvPr/>
        </p:nvSpPr>
        <p:spPr bwMode="auto">
          <a:xfrm flipV="1">
            <a:off x="1627277" y="2243532"/>
            <a:ext cx="1368425" cy="1150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it-IT"/>
          </a:p>
        </p:txBody>
      </p:sp>
      <p:sp>
        <p:nvSpPr>
          <p:cNvPr id="44" name="Text Box 38">
            <a:extLst>
              <a:ext uri="{FF2B5EF4-FFF2-40B4-BE49-F238E27FC236}">
                <a16:creationId xmlns:a16="http://schemas.microsoft.com/office/drawing/2014/main" id="{FF4A00A0-F642-C447-9D62-B8E5272359D2}"/>
              </a:ext>
            </a:extLst>
          </p:cNvPr>
          <p:cNvSpPr txBox="1">
            <a:spLocks noChangeArrowheads="1"/>
          </p:cNvSpPr>
          <p:nvPr/>
        </p:nvSpPr>
        <p:spPr bwMode="auto">
          <a:xfrm>
            <a:off x="1124039" y="3323033"/>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it-IT" sz="1800" b="1">
                <a:solidFill>
                  <a:srgbClr val="FF0000"/>
                </a:solidFill>
                <a:latin typeface="Times New Roman" panose="02020603050405020304" pitchFamily="18" charset="0"/>
              </a:rPr>
              <a:t>1° </a:t>
            </a:r>
          </a:p>
        </p:txBody>
      </p:sp>
      <p:sp>
        <p:nvSpPr>
          <p:cNvPr id="45" name="Text Box 39">
            <a:extLst>
              <a:ext uri="{FF2B5EF4-FFF2-40B4-BE49-F238E27FC236}">
                <a16:creationId xmlns:a16="http://schemas.microsoft.com/office/drawing/2014/main" id="{1C793657-A0DD-FB7F-AE78-98A1EC4684C9}"/>
              </a:ext>
            </a:extLst>
          </p:cNvPr>
          <p:cNvSpPr txBox="1">
            <a:spLocks noChangeArrowheads="1"/>
          </p:cNvSpPr>
          <p:nvPr/>
        </p:nvSpPr>
        <p:spPr bwMode="auto">
          <a:xfrm>
            <a:off x="2922677" y="2019695"/>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it-IT" sz="1800" b="1">
                <a:solidFill>
                  <a:srgbClr val="FF0000"/>
                </a:solidFill>
                <a:latin typeface="Times New Roman" panose="02020603050405020304" pitchFamily="18" charset="0"/>
              </a:rPr>
              <a:t>30° </a:t>
            </a:r>
          </a:p>
        </p:txBody>
      </p:sp>
      <p:sp>
        <p:nvSpPr>
          <p:cNvPr id="46" name="Line 40">
            <a:extLst>
              <a:ext uri="{FF2B5EF4-FFF2-40B4-BE49-F238E27FC236}">
                <a16:creationId xmlns:a16="http://schemas.microsoft.com/office/drawing/2014/main" id="{7BDBE489-E889-10E2-E264-135C82F7F3EA}"/>
              </a:ext>
            </a:extLst>
          </p:cNvPr>
          <p:cNvSpPr>
            <a:spLocks noChangeShapeType="1"/>
          </p:cNvSpPr>
          <p:nvPr/>
        </p:nvSpPr>
        <p:spPr bwMode="auto">
          <a:xfrm>
            <a:off x="1627276" y="3394471"/>
            <a:ext cx="144462" cy="730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it-IT"/>
          </a:p>
        </p:txBody>
      </p:sp>
      <p:sp>
        <p:nvSpPr>
          <p:cNvPr id="47" name="Line 41">
            <a:extLst>
              <a:ext uri="{FF2B5EF4-FFF2-40B4-BE49-F238E27FC236}">
                <a16:creationId xmlns:a16="http://schemas.microsoft.com/office/drawing/2014/main" id="{9DA41E8C-01DA-5755-EBBD-87C1DE437BC1}"/>
              </a:ext>
            </a:extLst>
          </p:cNvPr>
          <p:cNvSpPr>
            <a:spLocks noChangeShapeType="1"/>
          </p:cNvSpPr>
          <p:nvPr/>
        </p:nvSpPr>
        <p:spPr bwMode="auto">
          <a:xfrm>
            <a:off x="2995701" y="2243533"/>
            <a:ext cx="215900" cy="1428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it-IT"/>
          </a:p>
        </p:txBody>
      </p:sp>
      <p:sp>
        <p:nvSpPr>
          <p:cNvPr id="48" name="Text Box 40">
            <a:extLst>
              <a:ext uri="{FF2B5EF4-FFF2-40B4-BE49-F238E27FC236}">
                <a16:creationId xmlns:a16="http://schemas.microsoft.com/office/drawing/2014/main" id="{D8318BCE-9113-21CF-48C2-DE89F4326FFC}"/>
              </a:ext>
            </a:extLst>
          </p:cNvPr>
          <p:cNvSpPr txBox="1">
            <a:spLocks noChangeArrowheads="1"/>
          </p:cNvSpPr>
          <p:nvPr/>
        </p:nvSpPr>
        <p:spPr bwMode="auto">
          <a:xfrm>
            <a:off x="4075202" y="1587895"/>
            <a:ext cx="9366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800" b="1" dirty="0">
                <a:solidFill>
                  <a:srgbClr val="000099"/>
                </a:solidFill>
                <a:latin typeface="Times New Roman" panose="02020603050405020304" pitchFamily="18" charset="0"/>
                <a:cs typeface="Times New Roman" panose="02020603050405020304" pitchFamily="18" charset="0"/>
              </a:rPr>
              <a:t>fascio</a:t>
            </a:r>
          </a:p>
        </p:txBody>
      </p:sp>
      <p:sp>
        <p:nvSpPr>
          <p:cNvPr id="49" name="Rectangle 43">
            <a:extLst>
              <a:ext uri="{FF2B5EF4-FFF2-40B4-BE49-F238E27FC236}">
                <a16:creationId xmlns:a16="http://schemas.microsoft.com/office/drawing/2014/main" id="{77668A26-E64A-5969-D611-05D3928AAA13}"/>
              </a:ext>
            </a:extLst>
          </p:cNvPr>
          <p:cNvSpPr>
            <a:spLocks noChangeArrowheads="1"/>
          </p:cNvSpPr>
          <p:nvPr/>
        </p:nvSpPr>
        <p:spPr bwMode="auto">
          <a:xfrm rot="3125864">
            <a:off x="3901370" y="2284014"/>
            <a:ext cx="420688" cy="73025"/>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50" name="Text Box 44">
            <a:extLst>
              <a:ext uri="{FF2B5EF4-FFF2-40B4-BE49-F238E27FC236}">
                <a16:creationId xmlns:a16="http://schemas.microsoft.com/office/drawing/2014/main" id="{6910EE62-B365-D1E3-61BE-CC47F0DBCAFF}"/>
              </a:ext>
            </a:extLst>
          </p:cNvPr>
          <p:cNvSpPr txBox="1">
            <a:spLocks noChangeArrowheads="1"/>
          </p:cNvSpPr>
          <p:nvPr/>
        </p:nvSpPr>
        <p:spPr bwMode="auto">
          <a:xfrm>
            <a:off x="4075202" y="2757333"/>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800" b="1" dirty="0">
                <a:solidFill>
                  <a:srgbClr val="CC0000"/>
                </a:solidFill>
                <a:latin typeface="Times New Roman" panose="02020603050405020304" pitchFamily="18" charset="0"/>
                <a:cs typeface="Times New Roman" panose="02020603050405020304" pitchFamily="18" charset="0"/>
              </a:rPr>
              <a:t>target</a:t>
            </a:r>
          </a:p>
        </p:txBody>
      </p:sp>
      <p:sp>
        <p:nvSpPr>
          <p:cNvPr id="52" name="CasellaDiTesto 51">
            <a:extLst>
              <a:ext uri="{FF2B5EF4-FFF2-40B4-BE49-F238E27FC236}">
                <a16:creationId xmlns:a16="http://schemas.microsoft.com/office/drawing/2014/main" id="{8553D2B9-CEF8-D6C5-5758-16C928A6C8F9}"/>
              </a:ext>
            </a:extLst>
          </p:cNvPr>
          <p:cNvSpPr txBox="1"/>
          <p:nvPr/>
        </p:nvSpPr>
        <p:spPr>
          <a:xfrm>
            <a:off x="65097" y="606762"/>
            <a:ext cx="6218966" cy="646331"/>
          </a:xfrm>
          <a:prstGeom prst="rect">
            <a:avLst/>
          </a:prstGeom>
          <a:noFill/>
        </p:spPr>
        <p:txBody>
          <a:bodyPr wrap="square">
            <a:spAutoFit/>
          </a:bodyPr>
          <a:lstStyle/>
          <a:p>
            <a:pPr algn="ctr">
              <a:spcBef>
                <a:spcPts val="0"/>
              </a:spcBef>
              <a:buNone/>
              <a:defRPr/>
            </a:pPr>
            <a:r>
              <a:rPr lang="it-IT" altLang="it-IT" sz="1800" b="1" dirty="0">
                <a:solidFill>
                  <a:srgbClr val="C00000"/>
                </a:solidFill>
                <a:latin typeface="+mn-lt"/>
              </a:rPr>
              <a:t>CHIMERA</a:t>
            </a:r>
          </a:p>
          <a:p>
            <a:pPr algn="ctr">
              <a:spcBef>
                <a:spcPts val="0"/>
              </a:spcBef>
              <a:buNone/>
              <a:defRPr/>
            </a:pPr>
            <a:r>
              <a:rPr lang="it-IT" altLang="it-IT" sz="1800" b="1" dirty="0" err="1">
                <a:solidFill>
                  <a:srgbClr val="C00000"/>
                </a:solidFill>
                <a:latin typeface="+mn-lt"/>
              </a:rPr>
              <a:t>Charge</a:t>
            </a:r>
            <a:r>
              <a:rPr lang="it-IT" altLang="it-IT" sz="1800" b="1" dirty="0">
                <a:solidFill>
                  <a:srgbClr val="C00000"/>
                </a:solidFill>
                <a:latin typeface="+mn-lt"/>
              </a:rPr>
              <a:t> Heavy Ion Mass and Energy </a:t>
            </a:r>
            <a:r>
              <a:rPr lang="it-IT" altLang="it-IT" sz="1800" b="1" dirty="0" err="1">
                <a:solidFill>
                  <a:srgbClr val="C00000"/>
                </a:solidFill>
                <a:latin typeface="+mn-lt"/>
              </a:rPr>
              <a:t>Resolving</a:t>
            </a:r>
            <a:r>
              <a:rPr lang="it-IT" altLang="it-IT" sz="1800" b="1" dirty="0">
                <a:solidFill>
                  <a:srgbClr val="C00000"/>
                </a:solidFill>
                <a:latin typeface="+mn-lt"/>
              </a:rPr>
              <a:t>  Array</a:t>
            </a:r>
            <a:endParaRPr lang="en-US" altLang="it-IT" sz="1800" b="1" dirty="0">
              <a:solidFill>
                <a:srgbClr val="C00000"/>
              </a:solidFill>
              <a:latin typeface="+mn-lt"/>
            </a:endParaRPr>
          </a:p>
        </p:txBody>
      </p:sp>
      <p:graphicFrame>
        <p:nvGraphicFramePr>
          <p:cNvPr id="54" name="Tabella 53">
            <a:extLst>
              <a:ext uri="{FF2B5EF4-FFF2-40B4-BE49-F238E27FC236}">
                <a16:creationId xmlns:a16="http://schemas.microsoft.com/office/drawing/2014/main" id="{FE074B6F-7A79-F776-D612-EFC6B14A5F76}"/>
              </a:ext>
            </a:extLst>
          </p:cNvPr>
          <p:cNvGraphicFramePr>
            <a:graphicFrameLocks noGrp="1"/>
          </p:cNvGraphicFramePr>
          <p:nvPr>
            <p:extLst>
              <p:ext uri="{D42A27DB-BD31-4B8C-83A1-F6EECF244321}">
                <p14:modId xmlns:p14="http://schemas.microsoft.com/office/powerpoint/2010/main" val="1472210869"/>
              </p:ext>
            </p:extLst>
          </p:nvPr>
        </p:nvGraphicFramePr>
        <p:xfrm>
          <a:off x="350009" y="4853478"/>
          <a:ext cx="5507283" cy="1682496"/>
        </p:xfrm>
        <a:graphic>
          <a:graphicData uri="http://schemas.openxmlformats.org/drawingml/2006/table">
            <a:tbl>
              <a:tblPr firstRow="1" bandRow="1">
                <a:tableStyleId>{5940675A-B579-460E-94D1-54222C63F5DA}</a:tableStyleId>
              </a:tblPr>
              <a:tblGrid>
                <a:gridCol w="2011048">
                  <a:extLst>
                    <a:ext uri="{9D8B030D-6E8A-4147-A177-3AD203B41FA5}">
                      <a16:colId xmlns:a16="http://schemas.microsoft.com/office/drawing/2014/main" val="66914116"/>
                    </a:ext>
                  </a:extLst>
                </a:gridCol>
                <a:gridCol w="3496235">
                  <a:extLst>
                    <a:ext uri="{9D8B030D-6E8A-4147-A177-3AD203B41FA5}">
                      <a16:colId xmlns:a16="http://schemas.microsoft.com/office/drawing/2014/main" val="2378785095"/>
                    </a:ext>
                  </a:extLst>
                </a:gridCol>
              </a:tblGrid>
              <a:tr h="370840">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it-IT" sz="1400" b="1" i="0" u="none" strike="noStrike" cap="none" normalizeH="0" baseline="0" dirty="0" err="1">
                          <a:ln>
                            <a:noFill/>
                          </a:ln>
                          <a:solidFill>
                            <a:srgbClr val="A50021"/>
                          </a:solidFill>
                          <a:effectLst/>
                          <a:latin typeface="Arial" charset="0"/>
                          <a:cs typeface="Arial" charset="0"/>
                        </a:rPr>
                        <a:t>Granularità</a:t>
                      </a:r>
                      <a:endParaRPr kumimoji="0" lang="en-GB" altLang="it-IT" sz="1400" b="1" i="0" u="none" strike="noStrike" cap="none" normalizeH="0" baseline="0" dirty="0">
                        <a:ln>
                          <a:noFill/>
                        </a:ln>
                        <a:solidFill>
                          <a:srgbClr val="A50021"/>
                        </a:solidFill>
                        <a:effectLst/>
                        <a:latin typeface="Arial" charset="0"/>
                        <a:cs typeface="Arial" charset="0"/>
                      </a:endParaRPr>
                    </a:p>
                  </a:txBody>
                  <a:tcPr horzOverflow="overflow">
                    <a:solidFill>
                      <a:schemeClr val="bg1"/>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a:ln>
                            <a:noFill/>
                          </a:ln>
                          <a:solidFill>
                            <a:schemeClr val="tx1"/>
                          </a:solidFill>
                          <a:effectLst/>
                          <a:latin typeface="Arial" charset="0"/>
                          <a:cs typeface="Arial" charset="0"/>
                        </a:rPr>
                        <a:t>1192 telescopi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rPr>
                        <a:t>Si (300</a:t>
                      </a:r>
                      <a:r>
                        <a:rPr kumimoji="0" lang="en-GB" altLang="it-IT" sz="1400" b="1" i="0" u="none" strike="noStrike" cap="none" normalizeH="0" baseline="0" dirty="0">
                          <a:ln>
                            <a:noFill/>
                          </a:ln>
                          <a:solidFill>
                            <a:schemeClr val="tx1"/>
                          </a:solidFill>
                          <a:effectLst/>
                          <a:latin typeface="Arial" charset="0"/>
                          <a:cs typeface="Times New Roman" pitchFamily="18" charset="0"/>
                          <a:sym typeface="Symbol" pitchFamily="18" charset="2"/>
                        </a:rPr>
                        <a:t>m)</a:t>
                      </a:r>
                      <a:r>
                        <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rPr>
                        <a:t> + </a:t>
                      </a:r>
                      <a:r>
                        <a:rPr kumimoji="0" lang="en-GB" altLang="it-IT" sz="1400" b="1" i="0" u="none" strike="noStrike" cap="none" normalizeH="0" baseline="0" dirty="0" err="1">
                          <a:ln>
                            <a:noFill/>
                          </a:ln>
                          <a:solidFill>
                            <a:schemeClr val="tx1"/>
                          </a:solidFill>
                          <a:effectLst/>
                          <a:latin typeface="Arial" charset="0"/>
                          <a:cs typeface="Times New Roman" pitchFamily="18" charset="0"/>
                          <a:sym typeface="Wingdings" pitchFamily="2" charset="2"/>
                        </a:rPr>
                        <a:t>CsI</a:t>
                      </a:r>
                      <a:r>
                        <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rPr>
                        <a:t>(Tl)</a:t>
                      </a:r>
                    </a:p>
                  </a:txBody>
                  <a:tcPr horzOverflow="overflow">
                    <a:solidFill>
                      <a:schemeClr val="bg1"/>
                    </a:solidFill>
                  </a:tcPr>
                </a:tc>
                <a:extLst>
                  <a:ext uri="{0D108BD9-81ED-4DB2-BD59-A6C34878D82A}">
                    <a16:rowId xmlns:a16="http://schemas.microsoft.com/office/drawing/2014/main" val="4155955795"/>
                  </a:ext>
                </a:extLst>
              </a:tr>
              <a:tr h="370840">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it-IT" sz="1400" b="1" i="0" u="none" strike="noStrike" cap="none" normalizeH="0" baseline="0" dirty="0" err="1">
                          <a:ln>
                            <a:noFill/>
                          </a:ln>
                          <a:solidFill>
                            <a:srgbClr val="A50021"/>
                          </a:solidFill>
                          <a:effectLst/>
                          <a:latin typeface="Arial" charset="0"/>
                          <a:cs typeface="Arial" charset="0"/>
                        </a:rPr>
                        <a:t>Geometria</a:t>
                      </a:r>
                      <a:endParaRPr kumimoji="0" lang="en-GB" altLang="it-IT" sz="1400" b="1" i="0" u="none" strike="noStrike" cap="none" normalizeH="0" baseline="0" dirty="0">
                        <a:ln>
                          <a:noFill/>
                        </a:ln>
                        <a:solidFill>
                          <a:srgbClr val="A50021"/>
                        </a:solidFill>
                        <a:effectLst/>
                        <a:latin typeface="Arial" charset="0"/>
                        <a:cs typeface="Arial" charset="0"/>
                      </a:endParaRPr>
                    </a:p>
                  </a:txBody>
                  <a:tcPr horzOverflow="overflow">
                    <a:solidFill>
                      <a:schemeClr val="bg1"/>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rPr>
                        <a:t>ANELLI: 688 </a:t>
                      </a:r>
                      <a:r>
                        <a:rPr kumimoji="0" lang="en-GB" altLang="it-IT" sz="1400" b="1" i="0" u="none" strike="noStrike" cap="none" normalizeH="0" baseline="0" dirty="0" err="1">
                          <a:ln>
                            <a:noFill/>
                          </a:ln>
                          <a:solidFill>
                            <a:schemeClr val="tx1"/>
                          </a:solidFill>
                          <a:effectLst/>
                          <a:latin typeface="Arial" charset="0"/>
                          <a:cs typeface="Times New Roman" pitchFamily="18" charset="0"/>
                          <a:sym typeface="Wingdings" pitchFamily="2" charset="2"/>
                        </a:rPr>
                        <a:t>telescopi</a:t>
                      </a:r>
                      <a:r>
                        <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rPr>
                        <a:t>    100-350 cm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rPr>
                        <a:t>SFERA:  504 </a:t>
                      </a:r>
                      <a:r>
                        <a:rPr kumimoji="0" lang="en-GB" altLang="it-IT" sz="1400" b="1" i="0" u="none" strike="noStrike" cap="none" normalizeH="0" baseline="0" dirty="0" err="1">
                          <a:ln>
                            <a:noFill/>
                          </a:ln>
                          <a:solidFill>
                            <a:schemeClr val="tx1"/>
                          </a:solidFill>
                          <a:effectLst/>
                          <a:latin typeface="Arial" charset="0"/>
                          <a:cs typeface="Times New Roman" pitchFamily="18" charset="0"/>
                          <a:sym typeface="Wingdings" pitchFamily="2" charset="2"/>
                        </a:rPr>
                        <a:t>telescopI</a:t>
                      </a:r>
                      <a:r>
                        <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rPr>
                        <a:t>    40 cm</a:t>
                      </a:r>
                    </a:p>
                  </a:txBody>
                  <a:tcPr horzOverflow="overflow">
                    <a:solidFill>
                      <a:schemeClr val="bg1"/>
                    </a:solidFill>
                  </a:tcPr>
                </a:tc>
                <a:extLst>
                  <a:ext uri="{0D108BD9-81ED-4DB2-BD59-A6C34878D82A}">
                    <a16:rowId xmlns:a16="http://schemas.microsoft.com/office/drawing/2014/main" val="3930990221"/>
                  </a:ext>
                </a:extLst>
              </a:tr>
              <a:tr h="370840">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it-IT" sz="1400" b="1" i="0" u="none" strike="noStrike" cap="none" normalizeH="0" baseline="0" dirty="0" err="1">
                          <a:ln>
                            <a:noFill/>
                          </a:ln>
                          <a:solidFill>
                            <a:srgbClr val="A50021"/>
                          </a:solidFill>
                          <a:effectLst/>
                          <a:latin typeface="Arial" charset="0"/>
                          <a:cs typeface="Arial" charset="0"/>
                        </a:rPr>
                        <a:t>Copertura</a:t>
                      </a:r>
                      <a:r>
                        <a:rPr kumimoji="0" lang="en-GB" altLang="it-IT" sz="1400" b="1" i="0" u="none" strike="noStrike" cap="none" normalizeH="0" baseline="0" dirty="0">
                          <a:ln>
                            <a:noFill/>
                          </a:ln>
                          <a:solidFill>
                            <a:srgbClr val="A50021"/>
                          </a:solidFill>
                          <a:effectLst/>
                          <a:latin typeface="Arial" charset="0"/>
                          <a:cs typeface="Arial" charset="0"/>
                        </a:rPr>
                        <a:t> </a:t>
                      </a:r>
                      <a:r>
                        <a:rPr kumimoji="0" lang="en-GB" altLang="it-IT" sz="1400" b="1" i="0" u="none" strike="noStrike" cap="none" normalizeH="0" baseline="0" dirty="0" err="1">
                          <a:ln>
                            <a:noFill/>
                          </a:ln>
                          <a:solidFill>
                            <a:srgbClr val="A50021"/>
                          </a:solidFill>
                          <a:effectLst/>
                          <a:latin typeface="Arial" charset="0"/>
                          <a:cs typeface="Arial" charset="0"/>
                        </a:rPr>
                        <a:t>angulare</a:t>
                      </a:r>
                      <a:endParaRPr kumimoji="0" lang="en-GB" altLang="it-IT" sz="1400" b="1" i="0" u="none" strike="noStrike" cap="none" normalizeH="0" baseline="0" dirty="0">
                        <a:ln>
                          <a:noFill/>
                        </a:ln>
                        <a:solidFill>
                          <a:srgbClr val="A50021"/>
                        </a:solidFill>
                        <a:effectLst/>
                        <a:latin typeface="Arial" charset="0"/>
                        <a:cs typeface="Arial" charset="0"/>
                      </a:endParaRPr>
                    </a:p>
                  </a:txBody>
                  <a:tcPr horzOverflow="overflow">
                    <a:solidFill>
                      <a:schemeClr val="bg1"/>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rPr>
                        <a:t>ANELLI:     </a:t>
                      </a:r>
                      <a:r>
                        <a:rPr kumimoji="0" lang="it-IT" altLang="it-IT" sz="1400" b="1" i="0" u="none" strike="noStrike" cap="none" normalizeH="0" baseline="0" dirty="0">
                          <a:ln>
                            <a:noFill/>
                          </a:ln>
                          <a:solidFill>
                            <a:schemeClr val="tx1"/>
                          </a:solidFill>
                          <a:effectLst/>
                          <a:latin typeface="Arial" charset="0"/>
                          <a:cs typeface="Arial" charset="0"/>
                        </a:rPr>
                        <a:t>1°&lt; </a:t>
                      </a:r>
                      <a:r>
                        <a:rPr kumimoji="0" lang="it-IT" altLang="it-IT" sz="1400" b="1" i="0" u="none" strike="noStrike" cap="none" normalizeH="0" baseline="0" dirty="0">
                          <a:ln>
                            <a:noFill/>
                          </a:ln>
                          <a:solidFill>
                            <a:schemeClr val="tx1"/>
                          </a:solidFill>
                          <a:effectLst/>
                          <a:latin typeface="Arial" charset="0"/>
                          <a:cs typeface="Arial" charset="0"/>
                          <a:sym typeface="Symbol" pitchFamily="18" charset="2"/>
                        </a:rPr>
                        <a:t></a:t>
                      </a:r>
                      <a:r>
                        <a:rPr kumimoji="0" lang="it-IT" altLang="it-IT" sz="1400" b="1" i="0" u="none" strike="noStrike" cap="none" normalizeH="0" baseline="0" dirty="0">
                          <a:ln>
                            <a:noFill/>
                          </a:ln>
                          <a:solidFill>
                            <a:schemeClr val="tx1"/>
                          </a:solidFill>
                          <a:effectLst/>
                          <a:latin typeface="Arial" charset="0"/>
                          <a:cs typeface="Arial" charset="0"/>
                        </a:rPr>
                        <a:t> &lt; 30°        </a:t>
                      </a:r>
                      <a:endParaRPr kumimoji="0" lang="en-GB" altLang="it-IT" sz="1400" b="1" i="0" u="none" strike="noStrike" cap="none" normalizeH="0" baseline="0" dirty="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rPr>
                        <a:t>SFERA:     </a:t>
                      </a:r>
                      <a:r>
                        <a:rPr kumimoji="0" lang="it-IT" altLang="it-IT" sz="1400" b="1" i="0" u="none" strike="noStrike" cap="none" normalizeH="0" baseline="0" dirty="0">
                          <a:ln>
                            <a:noFill/>
                          </a:ln>
                          <a:solidFill>
                            <a:schemeClr val="tx1"/>
                          </a:solidFill>
                          <a:effectLst/>
                          <a:latin typeface="Arial" charset="0"/>
                          <a:cs typeface="Arial" charset="0"/>
                        </a:rPr>
                        <a:t>30°&lt; </a:t>
                      </a:r>
                      <a:r>
                        <a:rPr kumimoji="0" lang="it-IT" altLang="it-IT" sz="1400" b="1" i="0" u="none" strike="noStrike" cap="none" normalizeH="0" baseline="0" dirty="0">
                          <a:ln>
                            <a:noFill/>
                          </a:ln>
                          <a:solidFill>
                            <a:schemeClr val="tx1"/>
                          </a:solidFill>
                          <a:effectLst/>
                          <a:latin typeface="Arial" charset="0"/>
                          <a:cs typeface="Arial" charset="0"/>
                          <a:sym typeface="Symbol" pitchFamily="18" charset="2"/>
                        </a:rPr>
                        <a:t></a:t>
                      </a:r>
                      <a:r>
                        <a:rPr kumimoji="0" lang="it-IT" altLang="it-IT" sz="1400" b="1" i="0" u="none" strike="noStrike" cap="none" normalizeH="0" baseline="0" dirty="0">
                          <a:ln>
                            <a:noFill/>
                          </a:ln>
                          <a:solidFill>
                            <a:schemeClr val="tx1"/>
                          </a:solidFill>
                          <a:effectLst/>
                          <a:latin typeface="Arial" charset="0"/>
                          <a:cs typeface="Arial" charset="0"/>
                        </a:rPr>
                        <a:t> &lt; 176°       94% di 4</a:t>
                      </a:r>
                      <a:r>
                        <a:rPr kumimoji="0" lang="it-IT" altLang="it-IT" sz="1400" b="1" i="0" u="none" strike="noStrike" cap="none" normalizeH="0" baseline="0" dirty="0">
                          <a:ln>
                            <a:noFill/>
                          </a:ln>
                          <a:solidFill>
                            <a:schemeClr val="tx1"/>
                          </a:solidFill>
                          <a:effectLst/>
                          <a:latin typeface="Arial" charset="0"/>
                          <a:cs typeface="Arial" charset="0"/>
                          <a:sym typeface="Symbol" pitchFamily="18" charset="2"/>
                        </a:rPr>
                        <a:t></a:t>
                      </a:r>
                      <a:endParaRPr kumimoji="0" lang="en-GB" altLang="it-IT" sz="1400" b="1" i="0" u="none" strike="noStrike" cap="none" normalizeH="0" baseline="0" dirty="0">
                        <a:ln>
                          <a:noFill/>
                        </a:ln>
                        <a:solidFill>
                          <a:schemeClr val="tx1"/>
                        </a:solidFill>
                        <a:effectLst/>
                        <a:latin typeface="Arial" charset="0"/>
                        <a:cs typeface="Times New Roman" pitchFamily="18" charset="0"/>
                        <a:sym typeface="Wingdings" pitchFamily="2" charset="2"/>
                      </a:endParaRPr>
                    </a:p>
                  </a:txBody>
                  <a:tcPr horzOverflow="overflow">
                    <a:solidFill>
                      <a:schemeClr val="bg1"/>
                    </a:solidFill>
                  </a:tcPr>
                </a:tc>
                <a:extLst>
                  <a:ext uri="{0D108BD9-81ED-4DB2-BD59-A6C34878D82A}">
                    <a16:rowId xmlns:a16="http://schemas.microsoft.com/office/drawing/2014/main" val="1011431360"/>
                  </a:ext>
                </a:extLst>
              </a:tr>
            </a:tbl>
          </a:graphicData>
        </a:graphic>
      </p:graphicFrame>
    </p:spTree>
    <p:extLst>
      <p:ext uri="{BB962C8B-B14F-4D97-AF65-F5344CB8AC3E}">
        <p14:creationId xmlns:p14="http://schemas.microsoft.com/office/powerpoint/2010/main" val="2479320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tangolo con angoli arrotondati 30">
            <a:extLst>
              <a:ext uri="{FF2B5EF4-FFF2-40B4-BE49-F238E27FC236}">
                <a16:creationId xmlns:a16="http://schemas.microsoft.com/office/drawing/2014/main" id="{032FCA4C-7B47-4E46-A12E-8161CD18E65A}"/>
              </a:ext>
            </a:extLst>
          </p:cNvPr>
          <p:cNvSpPr/>
          <p:nvPr/>
        </p:nvSpPr>
        <p:spPr>
          <a:xfrm>
            <a:off x="6262448" y="1831270"/>
            <a:ext cx="5831022" cy="43200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con angoli arrotondati 2">
            <a:extLst>
              <a:ext uri="{FF2B5EF4-FFF2-40B4-BE49-F238E27FC236}">
                <a16:creationId xmlns:a16="http://schemas.microsoft.com/office/drawing/2014/main" id="{8A09B8E8-1F5D-42A8-8164-B02504DA5AFC}"/>
              </a:ext>
            </a:extLst>
          </p:cNvPr>
          <p:cNvSpPr/>
          <p:nvPr/>
        </p:nvSpPr>
        <p:spPr>
          <a:xfrm>
            <a:off x="98532" y="1835146"/>
            <a:ext cx="5831022" cy="43200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8" name="Picture" descr="figtdr2.png"/>
          <p:cNvPicPr>
            <a:picLocks noChangeAspect="1"/>
          </p:cNvPicPr>
          <p:nvPr/>
        </p:nvPicPr>
        <p:blipFill>
          <a:blip r:embed="rId3"/>
          <a:stretch>
            <a:fillRect/>
          </a:stretch>
        </p:blipFill>
        <p:spPr bwMode="auto">
          <a:xfrm>
            <a:off x="384311" y="2448318"/>
            <a:ext cx="5358338" cy="2880000"/>
          </a:xfrm>
          <a:prstGeom prst="rect">
            <a:avLst/>
          </a:prstGeom>
          <a:noFill/>
          <a:ln w="9525">
            <a:noFill/>
            <a:miter lim="800000"/>
            <a:headEnd/>
            <a:tailEnd/>
          </a:ln>
        </p:spPr>
      </p:pic>
      <p:sp>
        <p:nvSpPr>
          <p:cNvPr id="12" name="CasellaDiTesto 11"/>
          <p:cNvSpPr txBox="1"/>
          <p:nvPr/>
        </p:nvSpPr>
        <p:spPr>
          <a:xfrm>
            <a:off x="1595799" y="5418986"/>
            <a:ext cx="312686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ctr">
              <a:spcBef>
                <a:spcPct val="50000"/>
              </a:spcBef>
              <a:defRPr sz="1200" b="1" i="1">
                <a:solidFill>
                  <a:srgbClr val="008E40"/>
                </a:solidFill>
                <a:latin typeface="Comic Sans MS" panose="030F0702030302020204" pitchFamily="66" charset="0"/>
                <a:cs typeface="Arial" pitchFamily="34" charset="0"/>
              </a:defRPr>
            </a:lvl1pPr>
          </a:lstStyle>
          <a:p>
            <a:r>
              <a:rPr lang="it-IT" sz="1050" b="0" dirty="0">
                <a:solidFill>
                  <a:schemeClr val="tx1"/>
                </a:solidFill>
                <a:latin typeface="+mn-lt"/>
              </a:rPr>
              <a:t>E. De Filippo  et al., PRC 86 014610 (2012)</a:t>
            </a:r>
          </a:p>
        </p:txBody>
      </p:sp>
      <p:sp>
        <p:nvSpPr>
          <p:cNvPr id="14" name="CasellaDiTesto 13"/>
          <p:cNvSpPr txBox="1"/>
          <p:nvPr/>
        </p:nvSpPr>
        <p:spPr>
          <a:xfrm>
            <a:off x="442276" y="1868403"/>
            <a:ext cx="5043939" cy="646331"/>
          </a:xfrm>
          <a:prstGeom prst="rect">
            <a:avLst/>
          </a:prstGeom>
          <a:noFill/>
        </p:spPr>
        <p:txBody>
          <a:bodyPr wrap="square" rtlCol="0">
            <a:spAutoFit/>
          </a:bodyPr>
          <a:lstStyle>
            <a:defPPr>
              <a:defRPr lang="it-IT"/>
            </a:defPPr>
            <a:lvl1pPr algn="ctr">
              <a:defRPr sz="1600">
                <a:solidFill>
                  <a:srgbClr val="FF0000"/>
                </a:solidFill>
                <a:latin typeface="Comic Sans MS" panose="030F0702030302020204" pitchFamily="66" charset="0"/>
              </a:defRPr>
            </a:lvl1pPr>
          </a:lstStyle>
          <a:p>
            <a:r>
              <a:rPr lang="it-IT" sz="1800" b="1" dirty="0">
                <a:solidFill>
                  <a:schemeClr val="tx1"/>
                </a:solidFill>
                <a:latin typeface="+mn-lt"/>
              </a:rPr>
              <a:t>Produzione di frammenti di massa intermedia e loro composizione isotopica</a:t>
            </a:r>
          </a:p>
        </p:txBody>
      </p:sp>
      <p:grpSp>
        <p:nvGrpSpPr>
          <p:cNvPr id="20" name="Gruppo 19"/>
          <p:cNvGrpSpPr/>
          <p:nvPr/>
        </p:nvGrpSpPr>
        <p:grpSpPr>
          <a:xfrm>
            <a:off x="1857319" y="3152116"/>
            <a:ext cx="1310484" cy="588027"/>
            <a:chOff x="6278982" y="3719699"/>
            <a:chExt cx="2185971" cy="754483"/>
          </a:xfrm>
        </p:grpSpPr>
        <p:sp>
          <p:nvSpPr>
            <p:cNvPr id="22" name="Ovale 21"/>
            <p:cNvSpPr/>
            <p:nvPr/>
          </p:nvSpPr>
          <p:spPr>
            <a:xfrm>
              <a:off x="6278982" y="3848798"/>
              <a:ext cx="180151" cy="1385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23" name="CasellaDiTesto 21"/>
            <p:cNvSpPr txBox="1">
              <a:spLocks noChangeArrowheads="1"/>
            </p:cNvSpPr>
            <p:nvPr/>
          </p:nvSpPr>
          <p:spPr bwMode="auto">
            <a:xfrm>
              <a:off x="6423448" y="3719699"/>
              <a:ext cx="2041505" cy="43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dirty="0" err="1">
                  <a:latin typeface="+mn-lt"/>
                </a:rPr>
                <a:t>Dinamica</a:t>
              </a:r>
              <a:endParaRPr lang="en-US" altLang="en-US" sz="1600" dirty="0">
                <a:latin typeface="+mn-lt"/>
              </a:endParaRPr>
            </a:p>
          </p:txBody>
        </p:sp>
        <p:sp>
          <p:nvSpPr>
            <p:cNvPr id="24" name="Rettangolo 23"/>
            <p:cNvSpPr/>
            <p:nvPr/>
          </p:nvSpPr>
          <p:spPr>
            <a:xfrm>
              <a:off x="6314670" y="4210956"/>
              <a:ext cx="144463" cy="14446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25" name="CasellaDiTesto 23"/>
            <p:cNvSpPr txBox="1">
              <a:spLocks noChangeArrowheads="1"/>
            </p:cNvSpPr>
            <p:nvPr/>
          </p:nvSpPr>
          <p:spPr bwMode="auto">
            <a:xfrm>
              <a:off x="6483497" y="4039791"/>
              <a:ext cx="1681161" cy="43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dirty="0" err="1">
                  <a:solidFill>
                    <a:srgbClr val="FF0000"/>
                  </a:solidFill>
                  <a:latin typeface="+mn-lt"/>
                </a:rPr>
                <a:t>Statistica</a:t>
              </a:r>
              <a:endParaRPr lang="en-US" altLang="en-US" sz="1600" dirty="0">
                <a:solidFill>
                  <a:srgbClr val="FF0000"/>
                </a:solidFill>
                <a:latin typeface="+mn-lt"/>
              </a:endParaRPr>
            </a:p>
          </p:txBody>
        </p:sp>
      </p:grpSp>
      <p:pic>
        <p:nvPicPr>
          <p:cNvPr id="26" name="Image1"/>
          <p:cNvPicPr>
            <a:picLocks noChangeAspect="1"/>
          </p:cNvPicPr>
          <p:nvPr/>
        </p:nvPicPr>
        <p:blipFill rotWithShape="1">
          <a:blip r:embed="rId4"/>
          <a:srcRect t="9790" b="3776"/>
          <a:stretch/>
        </p:blipFill>
        <p:spPr bwMode="auto">
          <a:xfrm>
            <a:off x="7329974" y="2511172"/>
            <a:ext cx="3877818" cy="3156533"/>
          </a:xfrm>
          <a:prstGeom prst="rect">
            <a:avLst/>
          </a:prstGeom>
        </p:spPr>
      </p:pic>
      <p:sp>
        <p:nvSpPr>
          <p:cNvPr id="17" name="CasellaDiTesto 16"/>
          <p:cNvSpPr txBox="1"/>
          <p:nvPr/>
        </p:nvSpPr>
        <p:spPr>
          <a:xfrm>
            <a:off x="7889791" y="5685611"/>
            <a:ext cx="316497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r">
              <a:spcBef>
                <a:spcPct val="50000"/>
              </a:spcBef>
              <a:defRPr sz="1400" b="1" i="1">
                <a:solidFill>
                  <a:srgbClr val="008E40"/>
                </a:solidFill>
                <a:latin typeface="Comic Sans MS" panose="030F0702030302020204" pitchFamily="66" charset="0"/>
                <a:cs typeface="Arial" pitchFamily="34" charset="0"/>
              </a:defRPr>
            </a:lvl1pPr>
          </a:lstStyle>
          <a:p>
            <a:pPr algn="ctr"/>
            <a:r>
              <a:rPr lang="it-IT" sz="1050" b="0" dirty="0">
                <a:solidFill>
                  <a:schemeClr val="tx1"/>
                </a:solidFill>
                <a:latin typeface="+mn-lt"/>
              </a:rPr>
              <a:t> </a:t>
            </a:r>
            <a:r>
              <a:rPr lang="fr-FR" sz="1050" b="0" dirty="0">
                <a:solidFill>
                  <a:schemeClr val="tx1"/>
                </a:solidFill>
                <a:latin typeface="+mn-lt"/>
              </a:rPr>
              <a:t>F. </a:t>
            </a:r>
            <a:r>
              <a:rPr lang="fr-FR" sz="1050" b="0" dirty="0" err="1">
                <a:solidFill>
                  <a:schemeClr val="tx1"/>
                </a:solidFill>
                <a:latin typeface="+mn-lt"/>
              </a:rPr>
              <a:t>Amorini</a:t>
            </a:r>
            <a:r>
              <a:rPr lang="fr-FR" sz="1050" b="0" dirty="0">
                <a:solidFill>
                  <a:schemeClr val="tx1"/>
                </a:solidFill>
                <a:latin typeface="+mn-lt"/>
              </a:rPr>
              <a:t> et al., PRL 102, 112701 (2009)</a:t>
            </a:r>
            <a:endParaRPr lang="en-US" sz="1050" b="0" dirty="0">
              <a:solidFill>
                <a:schemeClr val="tx1"/>
              </a:solidFill>
              <a:latin typeface="+mn-lt"/>
            </a:endParaRPr>
          </a:p>
        </p:txBody>
      </p:sp>
      <p:sp>
        <p:nvSpPr>
          <p:cNvPr id="19" name="CasellaDiTesto 18"/>
          <p:cNvSpPr txBox="1"/>
          <p:nvPr/>
        </p:nvSpPr>
        <p:spPr>
          <a:xfrm>
            <a:off x="6580702" y="1868404"/>
            <a:ext cx="5376362" cy="646331"/>
          </a:xfrm>
          <a:prstGeom prst="rect">
            <a:avLst/>
          </a:prstGeom>
          <a:noFill/>
        </p:spPr>
        <p:txBody>
          <a:bodyPr wrap="square" rtlCol="0">
            <a:spAutoFit/>
          </a:bodyPr>
          <a:lstStyle/>
          <a:p>
            <a:pPr algn="ctr"/>
            <a:r>
              <a:rPr lang="it-IT" b="1" dirty="0"/>
              <a:t>Competizione tra meccanismi di reazione: reazioni binarie vs. fusione incompleta</a:t>
            </a:r>
          </a:p>
        </p:txBody>
      </p:sp>
      <p:sp>
        <p:nvSpPr>
          <p:cNvPr id="2" name="CasellaDiTesto 1">
            <a:extLst>
              <a:ext uri="{FF2B5EF4-FFF2-40B4-BE49-F238E27FC236}">
                <a16:creationId xmlns:a16="http://schemas.microsoft.com/office/drawing/2014/main" id="{A789D3D2-1A97-49EF-ABAA-D8BD8FEBEE28}"/>
              </a:ext>
            </a:extLst>
          </p:cNvPr>
          <p:cNvSpPr txBox="1"/>
          <p:nvPr/>
        </p:nvSpPr>
        <p:spPr>
          <a:xfrm rot="467509">
            <a:off x="6190677" y="5635417"/>
            <a:ext cx="2553020" cy="369332"/>
          </a:xfrm>
          <a:prstGeom prst="rect">
            <a:avLst/>
          </a:prstGeom>
          <a:noFill/>
        </p:spPr>
        <p:txBody>
          <a:bodyPr wrap="square" rtlCol="0">
            <a:spAutoFit/>
          </a:bodyPr>
          <a:lstStyle/>
          <a:p>
            <a:r>
              <a:rPr lang="it-IT" b="1" baseline="30000" dirty="0">
                <a:solidFill>
                  <a:srgbClr val="C00000"/>
                </a:solidFill>
              </a:rPr>
              <a:t>34</a:t>
            </a:r>
            <a:r>
              <a:rPr lang="it-IT" b="1" dirty="0">
                <a:solidFill>
                  <a:srgbClr val="C00000"/>
                </a:solidFill>
              </a:rPr>
              <a:t>Ar and </a:t>
            </a:r>
            <a:r>
              <a:rPr lang="it-IT" b="1" baseline="30000" dirty="0">
                <a:solidFill>
                  <a:srgbClr val="C00000"/>
                </a:solidFill>
              </a:rPr>
              <a:t>46</a:t>
            </a:r>
            <a:r>
              <a:rPr lang="it-IT" b="1" dirty="0">
                <a:solidFill>
                  <a:srgbClr val="C00000"/>
                </a:solidFill>
              </a:rPr>
              <a:t>Ar </a:t>
            </a:r>
            <a:r>
              <a:rPr lang="it-IT" b="1" dirty="0" err="1">
                <a:solidFill>
                  <a:srgbClr val="C00000"/>
                </a:solidFill>
              </a:rPr>
              <a:t>beams</a:t>
            </a:r>
            <a:endParaRPr lang="it-IT" b="1" dirty="0">
              <a:solidFill>
                <a:srgbClr val="C00000"/>
              </a:solidFill>
            </a:endParaRPr>
          </a:p>
        </p:txBody>
      </p:sp>
      <p:sp>
        <p:nvSpPr>
          <p:cNvPr id="101" name="CasellaDiTesto 100">
            <a:extLst>
              <a:ext uri="{FF2B5EF4-FFF2-40B4-BE49-F238E27FC236}">
                <a16:creationId xmlns:a16="http://schemas.microsoft.com/office/drawing/2014/main" id="{84E5F381-E908-42B4-96BA-5248DA416559}"/>
              </a:ext>
            </a:extLst>
          </p:cNvPr>
          <p:cNvSpPr txBox="1"/>
          <p:nvPr/>
        </p:nvSpPr>
        <p:spPr>
          <a:xfrm rot="601147">
            <a:off x="551878" y="5627903"/>
            <a:ext cx="1391928" cy="369332"/>
          </a:xfrm>
          <a:prstGeom prst="rect">
            <a:avLst/>
          </a:prstGeom>
          <a:noFill/>
        </p:spPr>
        <p:txBody>
          <a:bodyPr wrap="square" rtlCol="0">
            <a:spAutoFit/>
          </a:bodyPr>
          <a:lstStyle/>
          <a:p>
            <a:r>
              <a:rPr lang="it-IT" b="1" baseline="30000" dirty="0">
                <a:solidFill>
                  <a:srgbClr val="C00000"/>
                </a:solidFill>
              </a:rPr>
              <a:t>68</a:t>
            </a:r>
            <a:r>
              <a:rPr lang="it-IT" b="1" dirty="0">
                <a:solidFill>
                  <a:srgbClr val="C00000"/>
                </a:solidFill>
              </a:rPr>
              <a:t>Ni beam</a:t>
            </a:r>
          </a:p>
        </p:txBody>
      </p:sp>
      <p:sp>
        <p:nvSpPr>
          <p:cNvPr id="27" name="CasellaDiTesto 26">
            <a:extLst>
              <a:ext uri="{FF2B5EF4-FFF2-40B4-BE49-F238E27FC236}">
                <a16:creationId xmlns:a16="http://schemas.microsoft.com/office/drawing/2014/main" id="{4A8E631E-1FB0-4585-9618-4B0B71528843}"/>
              </a:ext>
            </a:extLst>
          </p:cNvPr>
          <p:cNvSpPr txBox="1"/>
          <p:nvPr/>
        </p:nvSpPr>
        <p:spPr>
          <a:xfrm>
            <a:off x="10665546" y="6334147"/>
            <a:ext cx="1642120" cy="276999"/>
          </a:xfrm>
          <a:prstGeom prst="rect">
            <a:avLst/>
          </a:prstGeom>
          <a:noFill/>
        </p:spPr>
        <p:txBody>
          <a:bodyPr wrap="square" rtlCol="0">
            <a:spAutoFit/>
          </a:bodyPr>
          <a:lstStyle>
            <a:defPPr>
              <a:defRPr lang="it-IT"/>
            </a:defPPr>
            <a:lvl1pPr algn="ctr">
              <a:defRPr sz="1200" b="1">
                <a:solidFill>
                  <a:srgbClr val="008000"/>
                </a:solidFill>
                <a:latin typeface="Comic Sans MS" panose="030F0702030302020204" pitchFamily="66" charset="0"/>
              </a:defRPr>
            </a:lvl1pPr>
          </a:lstStyle>
          <a:p>
            <a:r>
              <a:rPr lang="it-IT" dirty="0">
                <a:solidFill>
                  <a:srgbClr val="C00000"/>
                </a:solidFill>
                <a:latin typeface="+mn-lt"/>
              </a:rPr>
              <a:t>CHIRONE group</a:t>
            </a:r>
          </a:p>
        </p:txBody>
      </p:sp>
      <p:sp>
        <p:nvSpPr>
          <p:cNvPr id="28" name="CasellaDiTesto 27">
            <a:extLst>
              <a:ext uri="{FF2B5EF4-FFF2-40B4-BE49-F238E27FC236}">
                <a16:creationId xmlns:a16="http://schemas.microsoft.com/office/drawing/2014/main" id="{8BBC7EB1-3372-4DD8-8E19-10E5B86EF822}"/>
              </a:ext>
            </a:extLst>
          </p:cNvPr>
          <p:cNvSpPr txBox="1"/>
          <p:nvPr/>
        </p:nvSpPr>
        <p:spPr>
          <a:xfrm>
            <a:off x="2298000" y="1388159"/>
            <a:ext cx="7596000" cy="707886"/>
          </a:xfrm>
          <a:prstGeom prst="rect">
            <a:avLst/>
          </a:prstGeom>
          <a:noFill/>
        </p:spPr>
        <p:txBody>
          <a:bodyPr wrap="square" rtlCol="0">
            <a:spAutoFit/>
          </a:bodyPr>
          <a:lstStyle>
            <a:defPPr>
              <a:defRPr lang="it-IT"/>
            </a:defPPr>
            <a:lvl1pPr algn="ctr">
              <a:defRPr sz="1600">
                <a:solidFill>
                  <a:srgbClr val="FF0000"/>
                </a:solidFill>
                <a:latin typeface="Comic Sans MS" panose="030F0702030302020204" pitchFamily="66" charset="0"/>
              </a:defRPr>
            </a:lvl1pPr>
          </a:lstStyle>
          <a:p>
            <a:r>
              <a:rPr lang="it-IT" sz="2000" b="1" dirty="0">
                <a:solidFill>
                  <a:schemeClr val="tx1"/>
                </a:solidFill>
                <a:latin typeface="+mn-lt"/>
              </a:rPr>
              <a:t>Effetti dell’energia di simmetria e del contenuto di </a:t>
            </a:r>
            <a:r>
              <a:rPr lang="it-IT" sz="2000" b="1" dirty="0" err="1">
                <a:solidFill>
                  <a:schemeClr val="tx1"/>
                </a:solidFill>
                <a:latin typeface="+mn-lt"/>
              </a:rPr>
              <a:t>isospin</a:t>
            </a:r>
            <a:endParaRPr lang="it-IT" sz="2000" b="1" dirty="0">
              <a:solidFill>
                <a:schemeClr val="tx1"/>
              </a:solidFill>
              <a:latin typeface="+mn-lt"/>
            </a:endParaRPr>
          </a:p>
        </p:txBody>
      </p:sp>
      <p:sp>
        <p:nvSpPr>
          <p:cNvPr id="29" name="CasellaDiTesto 28">
            <a:extLst>
              <a:ext uri="{FF2B5EF4-FFF2-40B4-BE49-F238E27FC236}">
                <a16:creationId xmlns:a16="http://schemas.microsoft.com/office/drawing/2014/main" id="{8EC78673-EDFC-4960-9042-1B84B1693211}"/>
              </a:ext>
            </a:extLst>
          </p:cNvPr>
          <p:cNvSpPr txBox="1"/>
          <p:nvPr/>
        </p:nvSpPr>
        <p:spPr>
          <a:xfrm>
            <a:off x="0" y="538407"/>
            <a:ext cx="12192000" cy="707886"/>
          </a:xfrm>
          <a:prstGeom prst="rect">
            <a:avLst/>
          </a:prstGeom>
          <a:noFill/>
        </p:spPr>
        <p:txBody>
          <a:bodyPr wrap="square" rtlCol="0">
            <a:spAutoFit/>
          </a:bodyPr>
          <a:lstStyle>
            <a:defPPr>
              <a:defRPr lang="it-IT"/>
            </a:defPPr>
            <a:lvl1pPr algn="ctr">
              <a:defRPr sz="1600">
                <a:solidFill>
                  <a:srgbClr val="FF0000"/>
                </a:solidFill>
                <a:latin typeface="Comic Sans MS" panose="030F0702030302020204" pitchFamily="66" charset="0"/>
              </a:defRPr>
            </a:lvl1pPr>
          </a:lstStyle>
          <a:p>
            <a:r>
              <a:rPr lang="it-IT" sz="2000" b="1" dirty="0">
                <a:solidFill>
                  <a:srgbClr val="C00000"/>
                </a:solidFill>
                <a:latin typeface="+mn-lt"/>
              </a:rPr>
              <a:t>Collisioni tra ioni pesanti con diverse asimmetrie neutroni-protoni per studiare l’equazione di stato della materia nucleare asimmetrica</a:t>
            </a:r>
          </a:p>
        </p:txBody>
      </p:sp>
      <p:sp>
        <p:nvSpPr>
          <p:cNvPr id="4" name="CasellaDiTesto 3">
            <a:extLst>
              <a:ext uri="{FF2B5EF4-FFF2-40B4-BE49-F238E27FC236}">
                <a16:creationId xmlns:a16="http://schemas.microsoft.com/office/drawing/2014/main" id="{B8BE2E42-B37D-58AA-7827-B5D429E1E54A}"/>
              </a:ext>
            </a:extLst>
          </p:cNvPr>
          <p:cNvSpPr txBox="1"/>
          <p:nvPr/>
        </p:nvSpPr>
        <p:spPr>
          <a:xfrm rot="831909">
            <a:off x="10196981" y="1195605"/>
            <a:ext cx="1872000" cy="432000"/>
          </a:xfrm>
          <a:prstGeom prst="rect">
            <a:avLst/>
          </a:prstGeom>
          <a:solidFill>
            <a:schemeClr val="accent4">
              <a:lumMod val="40000"/>
              <a:lumOff val="60000"/>
            </a:schemeClr>
          </a:solidFill>
        </p:spPr>
        <p:txBody>
          <a:bodyPr wrap="square" rtlCol="0">
            <a:spAutoFit/>
          </a:bodyPr>
          <a:lstStyle/>
          <a:p>
            <a:r>
              <a:rPr lang="it-IT" sz="2000" b="1" dirty="0"/>
              <a:t>Fasci FRAISE</a:t>
            </a:r>
          </a:p>
        </p:txBody>
      </p:sp>
      <p:sp>
        <p:nvSpPr>
          <p:cNvPr id="7" name="Rectangle 1">
            <a:extLst>
              <a:ext uri="{FF2B5EF4-FFF2-40B4-BE49-F238E27FC236}">
                <a16:creationId xmlns:a16="http://schemas.microsoft.com/office/drawing/2014/main" id="{4399647A-4C37-F02E-3855-D36E9CA3A2BF}"/>
              </a:ext>
            </a:extLst>
          </p:cNvPr>
          <p:cNvSpPr txBox="1">
            <a:spLocks noChangeArrowheads="1"/>
          </p:cNvSpPr>
          <p:nvPr/>
        </p:nvSpPr>
        <p:spPr>
          <a:xfrm>
            <a:off x="0" y="8"/>
            <a:ext cx="6372000" cy="591680"/>
          </a:xfrm>
          <a:prstGeom prst="rect">
            <a:avLst/>
          </a:prstGeom>
        </p:spPr>
        <p:txBody>
          <a:bodyPr vert="horz" lIns="91440" tIns="35193"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55210" algn="l"/>
                <a:tab pos="1311860" algn="l"/>
                <a:tab pos="1968510" algn="l"/>
                <a:tab pos="2625159" algn="l"/>
                <a:tab pos="3281809" algn="l"/>
                <a:tab pos="3938459" algn="l"/>
                <a:tab pos="4595108" algn="l"/>
                <a:tab pos="5251758" algn="l"/>
                <a:tab pos="5906967" algn="l"/>
                <a:tab pos="6563617" algn="l"/>
                <a:tab pos="7220267" algn="l"/>
                <a:tab pos="7876916" algn="l"/>
              </a:tabLst>
              <a:defRPr/>
            </a:pPr>
            <a:r>
              <a:rPr lang="en-US" sz="2400" dirty="0">
                <a:solidFill>
                  <a:schemeClr val="bg1"/>
                </a:solidFill>
                <a:latin typeface="+mn-lt"/>
              </a:rPr>
              <a:t>Influenza </a:t>
            </a:r>
            <a:r>
              <a:rPr lang="en-US" sz="2400" dirty="0" err="1">
                <a:solidFill>
                  <a:schemeClr val="bg1"/>
                </a:solidFill>
                <a:latin typeface="+mn-lt"/>
              </a:rPr>
              <a:t>dell’isospin</a:t>
            </a:r>
            <a:r>
              <a:rPr lang="en-US" sz="2400" dirty="0">
                <a:solidFill>
                  <a:schemeClr val="bg1"/>
                </a:solidFill>
                <a:latin typeface="+mn-lt"/>
              </a:rPr>
              <a:t> </a:t>
            </a:r>
            <a:r>
              <a:rPr lang="en-US" sz="2400" dirty="0" err="1">
                <a:solidFill>
                  <a:schemeClr val="bg1"/>
                </a:solidFill>
                <a:latin typeface="+mn-lt"/>
              </a:rPr>
              <a:t>sulla</a:t>
            </a:r>
            <a:r>
              <a:rPr lang="en-US" sz="2400" dirty="0">
                <a:solidFill>
                  <a:schemeClr val="bg1"/>
                </a:solidFill>
                <a:latin typeface="+mn-lt"/>
              </a:rPr>
              <a:t> </a:t>
            </a:r>
            <a:r>
              <a:rPr lang="en-US" sz="2400" dirty="0" err="1">
                <a:solidFill>
                  <a:schemeClr val="bg1"/>
                </a:solidFill>
                <a:latin typeface="+mn-lt"/>
              </a:rPr>
              <a:t>dinamica</a:t>
            </a:r>
            <a:r>
              <a:rPr lang="en-US" sz="2400" dirty="0">
                <a:solidFill>
                  <a:schemeClr val="bg1"/>
                </a:solidFill>
                <a:latin typeface="+mn-lt"/>
              </a:rPr>
              <a:t> </a:t>
            </a:r>
            <a:r>
              <a:rPr lang="en-US" sz="2400" dirty="0" err="1">
                <a:solidFill>
                  <a:schemeClr val="bg1"/>
                </a:solidFill>
                <a:latin typeface="+mn-lt"/>
              </a:rPr>
              <a:t>della</a:t>
            </a:r>
            <a:r>
              <a:rPr lang="en-US" sz="2400" dirty="0">
                <a:solidFill>
                  <a:schemeClr val="bg1"/>
                </a:solidFill>
                <a:latin typeface="+mn-lt"/>
              </a:rPr>
              <a:t> </a:t>
            </a:r>
            <a:r>
              <a:rPr lang="en-US" sz="2400" dirty="0" err="1">
                <a:solidFill>
                  <a:schemeClr val="bg1"/>
                </a:solidFill>
                <a:latin typeface="+mn-lt"/>
              </a:rPr>
              <a:t>reazione</a:t>
            </a:r>
            <a:endParaRPr lang="en-US" sz="2400" dirty="0">
              <a:solidFill>
                <a:schemeClr val="bg1"/>
              </a:solidFill>
              <a:latin typeface="+mn-lt"/>
            </a:endParaRPr>
          </a:p>
        </p:txBody>
      </p:sp>
      <p:sp>
        <p:nvSpPr>
          <p:cNvPr id="5" name="CasellaDiTesto 4">
            <a:extLst>
              <a:ext uri="{FF2B5EF4-FFF2-40B4-BE49-F238E27FC236}">
                <a16:creationId xmlns:a16="http://schemas.microsoft.com/office/drawing/2014/main" id="{DF021B18-E299-C2C7-8A60-392C16F0B61B}"/>
              </a:ext>
            </a:extLst>
          </p:cNvPr>
          <p:cNvSpPr txBox="1"/>
          <p:nvPr/>
        </p:nvSpPr>
        <p:spPr>
          <a:xfrm>
            <a:off x="0" y="6197065"/>
            <a:ext cx="12191999" cy="400110"/>
          </a:xfrm>
          <a:prstGeom prst="rect">
            <a:avLst/>
          </a:prstGeom>
          <a:noFill/>
        </p:spPr>
        <p:txBody>
          <a:bodyPr wrap="square" rtlCol="0">
            <a:spAutoFit/>
          </a:bodyPr>
          <a:lstStyle/>
          <a:p>
            <a:pPr algn="ctr"/>
            <a:r>
              <a:rPr lang="it-IT"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Uso dei nuclei esotici come lente di ingrandimento</a:t>
            </a:r>
            <a:endParaRPr lang="it-IT"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5541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06" descr="Picture1.png"/>
          <p:cNvPicPr>
            <a:picLocks noChangeAspect="1"/>
          </p:cNvPicPr>
          <p:nvPr/>
        </p:nvPicPr>
        <p:blipFill>
          <a:blip r:embed="rId3" cstate="print"/>
          <a:stretch>
            <a:fillRect/>
          </a:stretch>
        </p:blipFill>
        <p:spPr>
          <a:xfrm>
            <a:off x="1909183" y="681605"/>
            <a:ext cx="4335036" cy="5213978"/>
          </a:xfrm>
          <a:prstGeom prst="rect">
            <a:avLst/>
          </a:prstGeom>
        </p:spPr>
      </p:pic>
      <p:pic>
        <p:nvPicPr>
          <p:cNvPr id="16" name="Picture 13" descr="1216137653542424074narrowhouse_cartoon_eye"/>
          <p:cNvPicPr>
            <a:picLocks noChangeAspect="1" noChangeArrowheads="1"/>
          </p:cNvPicPr>
          <p:nvPr/>
        </p:nvPicPr>
        <p:blipFill>
          <a:blip r:embed="rId4" cstate="print"/>
          <a:srcRect/>
          <a:stretch>
            <a:fillRect/>
          </a:stretch>
        </p:blipFill>
        <p:spPr bwMode="auto">
          <a:xfrm flipH="1">
            <a:off x="6671843" y="2705404"/>
            <a:ext cx="896886" cy="700026"/>
          </a:xfrm>
          <a:prstGeom prst="rect">
            <a:avLst/>
          </a:prstGeom>
          <a:noFill/>
          <a:ln w="9525">
            <a:noFill/>
            <a:miter lim="800000"/>
            <a:headEnd/>
            <a:tailEnd/>
          </a:ln>
        </p:spPr>
      </p:pic>
      <p:sp>
        <p:nvSpPr>
          <p:cNvPr id="17" name="TextBox 216"/>
          <p:cNvSpPr txBox="1"/>
          <p:nvPr/>
        </p:nvSpPr>
        <p:spPr>
          <a:xfrm>
            <a:off x="0" y="5956703"/>
            <a:ext cx="12176561" cy="461665"/>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400" b="1" dirty="0">
                <a:solidFill>
                  <a:srgbClr val="A50021"/>
                </a:solidFill>
                <a:ea typeface="Tahoma" panose="020B0604030504040204" pitchFamily="34" charset="0"/>
                <a:cs typeface="Tahoma" panose="020B0604030504040204" pitchFamily="34" charset="0"/>
              </a:rPr>
              <a:t>Come studiare i nuclei e con quali strumenti ?</a:t>
            </a:r>
          </a:p>
        </p:txBody>
      </p:sp>
      <p:pic>
        <p:nvPicPr>
          <p:cNvPr id="18" name="Picture 24"/>
          <p:cNvPicPr>
            <a:picLocks noChangeAspect="1"/>
          </p:cNvPicPr>
          <p:nvPr/>
        </p:nvPicPr>
        <p:blipFill>
          <a:blip r:embed="rId5"/>
          <a:stretch>
            <a:fillRect/>
          </a:stretch>
        </p:blipFill>
        <p:spPr>
          <a:xfrm>
            <a:off x="6461009" y="1293071"/>
            <a:ext cx="1483967" cy="866872"/>
          </a:xfrm>
          <a:prstGeom prst="rect">
            <a:avLst/>
          </a:prstGeom>
        </p:spPr>
      </p:pic>
      <p:pic>
        <p:nvPicPr>
          <p:cNvPr id="19" name="Picture 25"/>
          <p:cNvPicPr>
            <a:picLocks noChangeAspect="1"/>
          </p:cNvPicPr>
          <p:nvPr/>
        </p:nvPicPr>
        <p:blipFill>
          <a:blip r:embed="rId6"/>
          <a:stretch>
            <a:fillRect/>
          </a:stretch>
        </p:blipFill>
        <p:spPr>
          <a:xfrm>
            <a:off x="6461009" y="3766925"/>
            <a:ext cx="1266705" cy="738911"/>
          </a:xfrm>
          <a:prstGeom prst="rect">
            <a:avLst/>
          </a:prstGeom>
        </p:spPr>
      </p:pic>
      <p:sp>
        <p:nvSpPr>
          <p:cNvPr id="20" name="TextBox 26"/>
          <p:cNvSpPr txBox="1"/>
          <p:nvPr/>
        </p:nvSpPr>
        <p:spPr>
          <a:xfrm>
            <a:off x="6968776" y="4689246"/>
            <a:ext cx="468432" cy="64633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3600" b="1" dirty="0">
                <a:latin typeface="Tahoma" panose="020B0604030504040204" pitchFamily="34" charset="0"/>
                <a:ea typeface="Tahoma" panose="020B0604030504040204" pitchFamily="34" charset="0"/>
                <a:cs typeface="Tahoma" panose="020B0604030504040204" pitchFamily="34" charset="0"/>
              </a:rPr>
              <a:t>?</a:t>
            </a:r>
          </a:p>
        </p:txBody>
      </p:sp>
      <p:sp>
        <p:nvSpPr>
          <p:cNvPr id="10" name="Rectangle 2"/>
          <p:cNvSpPr>
            <a:spLocks noChangeArrowheads="1"/>
          </p:cNvSpPr>
          <p:nvPr/>
        </p:nvSpPr>
        <p:spPr bwMode="auto">
          <a:xfrm>
            <a:off x="506696" y="-22484"/>
            <a:ext cx="5181775" cy="612000"/>
          </a:xfrm>
          <a:prstGeom prst="rect">
            <a:avLst/>
          </a:prstGeom>
          <a:noFill/>
          <a:ln w="9525">
            <a:noFill/>
            <a:miter lim="800000"/>
            <a:headEnd/>
            <a:tailEnd/>
          </a:ln>
        </p:spPr>
        <p:txBody>
          <a:bodyPr anchor="ctr"/>
          <a:lstStyle/>
          <a:p>
            <a:r>
              <a:rPr lang="it-IT" sz="3200" dirty="0">
                <a:solidFill>
                  <a:schemeClr val="bg1"/>
                </a:solidFill>
              </a:rPr>
              <a:t>Come osservare i nuclei</a:t>
            </a:r>
            <a:endParaRPr lang="it-IT" dirty="0"/>
          </a:p>
        </p:txBody>
      </p:sp>
      <p:pic>
        <p:nvPicPr>
          <p:cNvPr id="2" name="Immagine 1">
            <a:extLst>
              <a:ext uri="{FF2B5EF4-FFF2-40B4-BE49-F238E27FC236}">
                <a16:creationId xmlns:a16="http://schemas.microsoft.com/office/drawing/2014/main" id="{D093F378-5B44-42DF-C8AB-249D95CDC5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Tree>
    <p:extLst>
      <p:ext uri="{BB962C8B-B14F-4D97-AF65-F5344CB8AC3E}">
        <p14:creationId xmlns:p14="http://schemas.microsoft.com/office/powerpoint/2010/main" val="3280487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zie davvero - L'OTTICO">
            <a:extLst>
              <a:ext uri="{FF2B5EF4-FFF2-40B4-BE49-F238E27FC236}">
                <a16:creationId xmlns:a16="http://schemas.microsoft.com/office/drawing/2014/main" id="{FD6650AB-3017-AA4C-B2B7-110F1A3D1E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246"/>
                    </a14:imgEffect>
                  </a14:imgLayer>
                </a14:imgProps>
              </a:ext>
              <a:ext uri="{28A0092B-C50C-407E-A947-70E740481C1C}">
                <a14:useLocalDpi xmlns:a14="http://schemas.microsoft.com/office/drawing/2010/main" val="0"/>
              </a:ext>
            </a:extLst>
          </a:blip>
          <a:srcRect/>
          <a:stretch>
            <a:fillRect/>
          </a:stretch>
        </p:blipFill>
        <p:spPr bwMode="auto">
          <a:xfrm>
            <a:off x="2208004" y="1388308"/>
            <a:ext cx="7775991" cy="408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331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deofissione"/>
          <p:cNvPicPr>
            <a:picLocks noChangeAspect="1" noChangeArrowheads="1" noCrop="1"/>
          </p:cNvPicPr>
          <p:nvPr/>
        </p:nvPicPr>
        <p:blipFill>
          <a:blip r:embed="rId3" cstate="print"/>
          <a:srcRect/>
          <a:stretch>
            <a:fillRect/>
          </a:stretch>
        </p:blipFill>
        <p:spPr bwMode="auto">
          <a:xfrm>
            <a:off x="873331" y="1444570"/>
            <a:ext cx="10445339" cy="3431273"/>
          </a:xfrm>
          <a:prstGeom prst="rect">
            <a:avLst/>
          </a:prstGeom>
          <a:noFill/>
          <a:ln w="9525">
            <a:noFill/>
            <a:miter lim="800000"/>
            <a:headEnd/>
            <a:tailEnd/>
          </a:ln>
        </p:spPr>
      </p:pic>
      <p:sp>
        <p:nvSpPr>
          <p:cNvPr id="26" name="Text Box 7"/>
          <p:cNvSpPr txBox="1">
            <a:spLocks noChangeArrowheads="1"/>
          </p:cNvSpPr>
          <p:nvPr/>
        </p:nvSpPr>
        <p:spPr bwMode="auto">
          <a:xfrm>
            <a:off x="2416042" y="5023806"/>
            <a:ext cx="7359916" cy="1461939"/>
          </a:xfrm>
          <a:prstGeom prst="rect">
            <a:avLst/>
          </a:prstGeom>
          <a:noFill/>
          <a:ln w="9525" algn="ctr">
            <a:noFill/>
            <a:miter lim="800000"/>
            <a:headEnd/>
            <a:tailEn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altLang="it-IT" sz="900" dirty="0">
                <a:solidFill>
                  <a:srgbClr val="000066"/>
                </a:solidFill>
                <a:ea typeface="Tahoma" panose="020B0604030504040204" pitchFamily="34" charset="0"/>
                <a:cs typeface="Tahoma" panose="020B0604030504040204" pitchFamily="34" charset="0"/>
              </a:rPr>
              <a:t> </a:t>
            </a:r>
          </a:p>
          <a:p>
            <a:pPr algn="ctr"/>
            <a:r>
              <a:rPr lang="it-IT" altLang="it-IT" sz="2000" b="1" dirty="0">
                <a:solidFill>
                  <a:srgbClr val="000066"/>
                </a:solidFill>
                <a:ea typeface="Tahoma" panose="020B0604030504040204" pitchFamily="34" charset="0"/>
                <a:cs typeface="Calibri" panose="020F0502020204030204" pitchFamily="34" charset="0"/>
              </a:rPr>
              <a:t>Abbiamo bisogno di:</a:t>
            </a:r>
          </a:p>
          <a:p>
            <a:pPr marL="342900" indent="-342900">
              <a:buFont typeface="Arial" panose="020B0604020202020204" pitchFamily="34" charset="0"/>
              <a:buChar char="•"/>
            </a:pPr>
            <a:r>
              <a:rPr lang="it-IT" altLang="it-IT" sz="2000" b="1" dirty="0">
                <a:solidFill>
                  <a:srgbClr val="000066"/>
                </a:solidFill>
                <a:ea typeface="Tahoma" panose="020B0604030504040204" pitchFamily="34" charset="0"/>
                <a:cs typeface="Calibri" panose="020F0502020204030204" pitchFamily="34" charset="0"/>
              </a:rPr>
              <a:t>un acceleratore di particelle</a:t>
            </a:r>
          </a:p>
          <a:p>
            <a:pPr marL="342900" indent="-342900">
              <a:buFont typeface="Arial" panose="020B0604020202020204" pitchFamily="34" charset="0"/>
              <a:buChar char="•"/>
            </a:pPr>
            <a:r>
              <a:rPr lang="it-IT" altLang="it-IT" sz="2000" b="1" dirty="0">
                <a:solidFill>
                  <a:srgbClr val="000066"/>
                </a:solidFill>
                <a:ea typeface="Tahoma" panose="020B0604030504040204" pitchFamily="34" charset="0"/>
                <a:cs typeface="Calibri" panose="020F0502020204030204" pitchFamily="34" charset="0"/>
              </a:rPr>
              <a:t>una lamina sottile di nuclei bersaglio</a:t>
            </a:r>
          </a:p>
          <a:p>
            <a:pPr marL="342900" indent="-342900">
              <a:buFont typeface="Arial" panose="020B0604020202020204" pitchFamily="34" charset="0"/>
              <a:buChar char="•"/>
            </a:pPr>
            <a:r>
              <a:rPr lang="it-IT" altLang="it-IT" sz="2000" b="1" dirty="0">
                <a:solidFill>
                  <a:srgbClr val="000066"/>
                </a:solidFill>
                <a:ea typeface="Tahoma" panose="020B0604030504040204" pitchFamily="34" charset="0"/>
                <a:cs typeface="Calibri" panose="020F0502020204030204" pitchFamily="34" charset="0"/>
              </a:rPr>
              <a:t>rivelatori per caratterizzare le particelle emesse </a:t>
            </a:r>
          </a:p>
        </p:txBody>
      </p:sp>
      <p:sp>
        <p:nvSpPr>
          <p:cNvPr id="28" name="Rectangle 2"/>
          <p:cNvSpPr>
            <a:spLocks noChangeArrowheads="1"/>
          </p:cNvSpPr>
          <p:nvPr/>
        </p:nvSpPr>
        <p:spPr bwMode="auto">
          <a:xfrm>
            <a:off x="873331" y="-10363"/>
            <a:ext cx="5025658" cy="576000"/>
          </a:xfrm>
          <a:prstGeom prst="rect">
            <a:avLst/>
          </a:prstGeom>
          <a:noFill/>
          <a:ln w="9525">
            <a:noFill/>
            <a:miter lim="800000"/>
            <a:headEnd/>
            <a:tailEnd/>
          </a:ln>
        </p:spPr>
        <p:txBody>
          <a:bodyPr anchor="ctr"/>
          <a:lstStyle/>
          <a:p>
            <a:r>
              <a:rPr lang="it-IT" sz="3200" dirty="0">
                <a:solidFill>
                  <a:schemeClr val="bg1"/>
                </a:solidFill>
              </a:rPr>
              <a:t>Come osservare i nuclei</a:t>
            </a:r>
            <a:endParaRPr lang="it-IT" dirty="0"/>
          </a:p>
        </p:txBody>
      </p:sp>
      <p:sp>
        <p:nvSpPr>
          <p:cNvPr id="3" name="CasellaDiTesto 2"/>
          <p:cNvSpPr txBox="1"/>
          <p:nvPr/>
        </p:nvSpPr>
        <p:spPr>
          <a:xfrm>
            <a:off x="1189048" y="976249"/>
            <a:ext cx="9813905" cy="461665"/>
          </a:xfrm>
          <a:prstGeom prst="rect">
            <a:avLst/>
          </a:prstGeom>
          <a:noFill/>
        </p:spPr>
        <p:txBody>
          <a:bodyPr wrap="none" rtlCol="0">
            <a:spAutoFit/>
          </a:bodyPr>
          <a:lstStyle/>
          <a:p>
            <a:r>
              <a:rPr lang="it-IT" sz="2400" b="1" dirty="0">
                <a:solidFill>
                  <a:srgbClr val="000066"/>
                </a:solidFill>
                <a:latin typeface="Calibri" panose="020F0502020204030204" pitchFamily="34" charset="0"/>
                <a:ea typeface="Tahoma" panose="020B0604030504040204" pitchFamily="34" charset="0"/>
                <a:cs typeface="Calibri" panose="020F0502020204030204" pitchFamily="34" charset="0"/>
              </a:rPr>
              <a:t>Facendoli collidere tra loro ed «osservando» i frammenti (particelle) emessi</a:t>
            </a:r>
          </a:p>
        </p:txBody>
      </p:sp>
      <p:pic>
        <p:nvPicPr>
          <p:cNvPr id="2" name="Immagine 1">
            <a:extLst>
              <a:ext uri="{FF2B5EF4-FFF2-40B4-BE49-F238E27FC236}">
                <a16:creationId xmlns:a16="http://schemas.microsoft.com/office/drawing/2014/main" id="{03A87BEB-4045-8E7C-DBD5-6B1954AB8D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Tree>
    <p:extLst>
      <p:ext uri="{BB962C8B-B14F-4D97-AF65-F5344CB8AC3E}">
        <p14:creationId xmlns:p14="http://schemas.microsoft.com/office/powerpoint/2010/main" val="2089664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MWSnap9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8" b="5334"/>
          <a:stretch/>
        </p:blipFill>
        <p:spPr bwMode="auto">
          <a:xfrm>
            <a:off x="2031935" y="972892"/>
            <a:ext cx="8311258" cy="5453540"/>
          </a:xfrm>
          <a:prstGeom prst="rect">
            <a:avLst/>
          </a:prstGeom>
          <a:gradFill>
            <a:gsLst>
              <a:gs pos="0">
                <a:srgbClr val="FFFF00"/>
              </a:gs>
              <a:gs pos="100000">
                <a:srgbClr val="FF0000"/>
              </a:gs>
              <a:gs pos="72000">
                <a:srgbClr val="9E0000"/>
              </a:gs>
              <a:gs pos="24000">
                <a:schemeClr val="tx1"/>
              </a:gs>
            </a:gsLst>
            <a:lin ang="5400000" scaled="1"/>
          </a:gradFill>
          <a:ln w="9525">
            <a:noFill/>
            <a:miter lim="800000"/>
            <a:headEnd/>
            <a:tailEnd/>
          </a:ln>
        </p:spPr>
      </p:pic>
      <p:grpSp>
        <p:nvGrpSpPr>
          <p:cNvPr id="23" name="Gruppo 22"/>
          <p:cNvGrpSpPr/>
          <p:nvPr/>
        </p:nvGrpSpPr>
        <p:grpSpPr>
          <a:xfrm>
            <a:off x="2031935" y="1260750"/>
            <a:ext cx="6899792" cy="4756896"/>
            <a:chOff x="-6967" y="1160646"/>
            <a:chExt cx="7815480" cy="5146678"/>
          </a:xfrm>
        </p:grpSpPr>
        <p:sp>
          <p:nvSpPr>
            <p:cNvPr id="24" name="Fumetto 3 23"/>
            <p:cNvSpPr/>
            <p:nvPr/>
          </p:nvSpPr>
          <p:spPr>
            <a:xfrm>
              <a:off x="3323338" y="1248305"/>
              <a:ext cx="1858805" cy="579936"/>
            </a:xfrm>
            <a:prstGeom prst="wedgeEllipseCallout">
              <a:avLst>
                <a:gd name="adj1" fmla="val 8876"/>
                <a:gd name="adj2" fmla="val 122856"/>
              </a:avLst>
            </a:prstGeom>
            <a:solidFill>
              <a:srgbClr val="AE6B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CHIMERA</a:t>
              </a:r>
            </a:p>
          </p:txBody>
        </p:sp>
        <p:sp>
          <p:nvSpPr>
            <p:cNvPr id="25" name="Fumetto 3 24"/>
            <p:cNvSpPr/>
            <p:nvPr/>
          </p:nvSpPr>
          <p:spPr>
            <a:xfrm>
              <a:off x="1599047" y="2082088"/>
              <a:ext cx="1557130" cy="496957"/>
            </a:xfrm>
            <a:prstGeom prst="wedgeEllipseCallout">
              <a:avLst>
                <a:gd name="adj1" fmla="val 36614"/>
                <a:gd name="adj2" fmla="val 155834"/>
              </a:avLst>
            </a:prstGeom>
            <a:solidFill>
              <a:srgbClr val="AE6B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MEDEA</a:t>
              </a:r>
            </a:p>
          </p:txBody>
        </p:sp>
        <p:sp>
          <p:nvSpPr>
            <p:cNvPr id="26" name="Fumetto 3 25"/>
            <p:cNvSpPr/>
            <p:nvPr/>
          </p:nvSpPr>
          <p:spPr>
            <a:xfrm>
              <a:off x="5988828" y="3700895"/>
              <a:ext cx="1819685" cy="698116"/>
            </a:xfrm>
            <a:prstGeom prst="wedgeEllipseCallout">
              <a:avLst>
                <a:gd name="adj1" fmla="val -50620"/>
                <a:gd name="adj2" fmla="val 109167"/>
              </a:avLst>
            </a:prstGeom>
            <a:solidFill>
              <a:srgbClr val="797F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TANDEM</a:t>
              </a:r>
            </a:p>
          </p:txBody>
        </p:sp>
        <p:sp>
          <p:nvSpPr>
            <p:cNvPr id="27" name="Fumetto 3 26"/>
            <p:cNvSpPr/>
            <p:nvPr/>
          </p:nvSpPr>
          <p:spPr>
            <a:xfrm>
              <a:off x="-6967" y="4548095"/>
              <a:ext cx="2640788" cy="928286"/>
            </a:xfrm>
            <a:prstGeom prst="wedgeEllipseCallout">
              <a:avLst>
                <a:gd name="adj1" fmla="val 10724"/>
                <a:gd name="adj2" fmla="val -159722"/>
              </a:avLst>
            </a:prstGeom>
            <a:solidFill>
              <a:srgbClr val="000099">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CICLOTRONE</a:t>
              </a:r>
            </a:p>
          </p:txBody>
        </p:sp>
        <p:sp>
          <p:nvSpPr>
            <p:cNvPr id="28" name="Fumetto 3 27"/>
            <p:cNvSpPr/>
            <p:nvPr/>
          </p:nvSpPr>
          <p:spPr>
            <a:xfrm>
              <a:off x="5840864" y="1160646"/>
              <a:ext cx="1819685" cy="584617"/>
            </a:xfrm>
            <a:prstGeom prst="wedgeEllipseCallout">
              <a:avLst>
                <a:gd name="adj1" fmla="val -83675"/>
                <a:gd name="adj2" fmla="val 77363"/>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MAGNEX</a:t>
              </a:r>
            </a:p>
          </p:txBody>
        </p:sp>
        <p:sp>
          <p:nvSpPr>
            <p:cNvPr id="29" name="Fumetto 3 28"/>
            <p:cNvSpPr/>
            <p:nvPr/>
          </p:nvSpPr>
          <p:spPr>
            <a:xfrm>
              <a:off x="4423824" y="5679548"/>
              <a:ext cx="2284202" cy="627776"/>
            </a:xfrm>
            <a:prstGeom prst="wedgeEllipseCallout">
              <a:avLst>
                <a:gd name="adj1" fmla="val 67820"/>
                <a:gd name="adj2" fmla="val -115277"/>
              </a:avLst>
            </a:prstGeom>
            <a:solidFill>
              <a:srgbClr val="797E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SORGENTE</a:t>
              </a:r>
            </a:p>
          </p:txBody>
        </p:sp>
      </p:grpSp>
      <p:sp>
        <p:nvSpPr>
          <p:cNvPr id="16" name="Rectangle 2"/>
          <p:cNvSpPr>
            <a:spLocks noChangeArrowheads="1"/>
          </p:cNvSpPr>
          <p:nvPr/>
        </p:nvSpPr>
        <p:spPr bwMode="auto">
          <a:xfrm>
            <a:off x="375679" y="0"/>
            <a:ext cx="5567921" cy="564129"/>
          </a:xfrm>
          <a:prstGeom prst="rect">
            <a:avLst/>
          </a:prstGeom>
          <a:noFill/>
          <a:ln w="9525">
            <a:noFill/>
            <a:miter lim="800000"/>
            <a:headEnd/>
            <a:tailEnd/>
          </a:ln>
        </p:spPr>
        <p:txBody>
          <a:bodyPr anchor="ctr"/>
          <a:lstStyle/>
          <a:p>
            <a:r>
              <a:rPr lang="it-IT" sz="3200" dirty="0">
                <a:solidFill>
                  <a:schemeClr val="bg1"/>
                </a:solidFill>
              </a:rPr>
              <a:t>I Laboratori Nazionali del Sud</a:t>
            </a:r>
            <a:endParaRPr lang="it-IT" dirty="0"/>
          </a:p>
        </p:txBody>
      </p:sp>
      <p:pic>
        <p:nvPicPr>
          <p:cNvPr id="2" name="Immagine 1">
            <a:extLst>
              <a:ext uri="{FF2B5EF4-FFF2-40B4-BE49-F238E27FC236}">
                <a16:creationId xmlns:a16="http://schemas.microsoft.com/office/drawing/2014/main" id="{6294F1AF-3A21-BD7B-76B6-A57F125E2B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Tree>
    <p:extLst>
      <p:ext uri="{BB962C8B-B14F-4D97-AF65-F5344CB8AC3E}">
        <p14:creationId xmlns:p14="http://schemas.microsoft.com/office/powerpoint/2010/main" val="13226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MWSnap96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b="5334"/>
          <a:stretch/>
        </p:blipFill>
        <p:spPr bwMode="auto">
          <a:xfrm>
            <a:off x="2031935" y="972892"/>
            <a:ext cx="8311258" cy="5453540"/>
          </a:xfrm>
          <a:prstGeom prst="rect">
            <a:avLst/>
          </a:prstGeom>
          <a:gradFill>
            <a:gsLst>
              <a:gs pos="0">
                <a:srgbClr val="FFFF00"/>
              </a:gs>
              <a:gs pos="100000">
                <a:srgbClr val="FF0000"/>
              </a:gs>
              <a:gs pos="72000">
                <a:srgbClr val="9E0000"/>
              </a:gs>
              <a:gs pos="24000">
                <a:schemeClr val="tx1"/>
              </a:gs>
            </a:gsLst>
            <a:lin ang="5400000" scaled="1"/>
          </a:gradFill>
          <a:ln w="9525">
            <a:noFill/>
            <a:miter lim="800000"/>
            <a:headEnd/>
            <a:tailEnd/>
          </a:ln>
        </p:spPr>
      </p:pic>
      <p:sp>
        <p:nvSpPr>
          <p:cNvPr id="9" name="Rectangle 5"/>
          <p:cNvSpPr>
            <a:spLocks noChangeArrowheads="1"/>
          </p:cNvSpPr>
          <p:nvPr/>
        </p:nvSpPr>
        <p:spPr bwMode="auto">
          <a:xfrm>
            <a:off x="6030050" y="972892"/>
            <a:ext cx="388843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sz="3200" dirty="0">
                <a:solidFill>
                  <a:srgbClr val="7030A0"/>
                </a:solidFill>
              </a:rPr>
              <a:t>L’acceleratore Tandem</a:t>
            </a:r>
          </a:p>
        </p:txBody>
      </p:sp>
      <p:pic>
        <p:nvPicPr>
          <p:cNvPr id="10" name="Immagine 9" descr="tandem_2.jpg"/>
          <p:cNvPicPr>
            <a:picLocks noChangeAspect="1"/>
          </p:cNvPicPr>
          <p:nvPr/>
        </p:nvPicPr>
        <p:blipFill rotWithShape="1">
          <a:blip r:embed="rId3" cstate="print">
            <a:extLst>
              <a:ext uri="{28A0092B-C50C-407E-A947-70E740481C1C}">
                <a14:useLocalDpi xmlns:a14="http://schemas.microsoft.com/office/drawing/2010/main" val="0"/>
              </a:ext>
            </a:extLst>
          </a:blip>
          <a:srcRect l="30259" t="6114" b="5159"/>
          <a:stretch/>
        </p:blipFill>
        <p:spPr>
          <a:xfrm>
            <a:off x="2136903" y="1427244"/>
            <a:ext cx="3788179" cy="3109603"/>
          </a:xfrm>
          <a:prstGeom prst="rect">
            <a:avLst/>
          </a:prstGeom>
          <a:ln w="38100">
            <a:solidFill>
              <a:srgbClr val="7030A0"/>
            </a:solidFill>
          </a:ln>
        </p:spPr>
      </p:pic>
      <p:sp>
        <p:nvSpPr>
          <p:cNvPr id="11" name="Trapezio 4"/>
          <p:cNvSpPr/>
          <p:nvPr/>
        </p:nvSpPr>
        <p:spPr>
          <a:xfrm rot="5400000">
            <a:off x="4636288" y="2710048"/>
            <a:ext cx="3521265" cy="829287"/>
          </a:xfrm>
          <a:custGeom>
            <a:avLst/>
            <a:gdLst>
              <a:gd name="connsiteX0" fmla="*/ 0 w 2088232"/>
              <a:gd name="connsiteY0" fmla="*/ 2736304 h 2736304"/>
              <a:gd name="connsiteX1" fmla="*/ 767718 w 2088232"/>
              <a:gd name="connsiteY1" fmla="*/ 0 h 2736304"/>
              <a:gd name="connsiteX2" fmla="*/ 1320514 w 2088232"/>
              <a:gd name="connsiteY2" fmla="*/ 0 h 2736304"/>
              <a:gd name="connsiteX3" fmla="*/ 2088232 w 2088232"/>
              <a:gd name="connsiteY3" fmla="*/ 2736304 h 2736304"/>
              <a:gd name="connsiteX4" fmla="*/ 0 w 2088232"/>
              <a:gd name="connsiteY4" fmla="*/ 2736304 h 2736304"/>
              <a:gd name="connsiteX0" fmla="*/ 0 w 2808120"/>
              <a:gd name="connsiteY0" fmla="*/ 2736304 h 2736304"/>
              <a:gd name="connsiteX1" fmla="*/ 767718 w 2808120"/>
              <a:gd name="connsiteY1" fmla="*/ 0 h 2736304"/>
              <a:gd name="connsiteX2" fmla="*/ 2808120 w 2808120"/>
              <a:gd name="connsiteY2" fmla="*/ 1173707 h 2736304"/>
              <a:gd name="connsiteX3" fmla="*/ 2088232 w 2808120"/>
              <a:gd name="connsiteY3" fmla="*/ 2736304 h 2736304"/>
              <a:gd name="connsiteX4" fmla="*/ 0 w 2808120"/>
              <a:gd name="connsiteY4" fmla="*/ 2736304 h 2736304"/>
              <a:gd name="connsiteX0" fmla="*/ 0 w 2808120"/>
              <a:gd name="connsiteY0" fmla="*/ 1562597 h 1562597"/>
              <a:gd name="connsiteX1" fmla="*/ 2746643 w 2808120"/>
              <a:gd name="connsiteY1" fmla="*/ 40944 h 1562597"/>
              <a:gd name="connsiteX2" fmla="*/ 2808120 w 2808120"/>
              <a:gd name="connsiteY2" fmla="*/ 0 h 1562597"/>
              <a:gd name="connsiteX3" fmla="*/ 2088232 w 2808120"/>
              <a:gd name="connsiteY3" fmla="*/ 1562597 h 1562597"/>
              <a:gd name="connsiteX4" fmla="*/ 0 w 2808120"/>
              <a:gd name="connsiteY4" fmla="*/ 1562597 h 1562597"/>
              <a:gd name="connsiteX0" fmla="*/ 0 w 3845348"/>
              <a:gd name="connsiteY0" fmla="*/ 1562597 h 1562597"/>
              <a:gd name="connsiteX1" fmla="*/ 3783871 w 3845348"/>
              <a:gd name="connsiteY1" fmla="*/ 40944 h 1562597"/>
              <a:gd name="connsiteX2" fmla="*/ 3845348 w 3845348"/>
              <a:gd name="connsiteY2" fmla="*/ 0 h 1562597"/>
              <a:gd name="connsiteX3" fmla="*/ 3125460 w 3845348"/>
              <a:gd name="connsiteY3" fmla="*/ 1562597 h 1562597"/>
              <a:gd name="connsiteX4" fmla="*/ 0 w 3845348"/>
              <a:gd name="connsiteY4" fmla="*/ 1562597 h 1562597"/>
              <a:gd name="connsiteX0" fmla="*/ 0 w 3845348"/>
              <a:gd name="connsiteY0" fmla="*/ 1562597 h 1562597"/>
              <a:gd name="connsiteX1" fmla="*/ 3783871 w 3845348"/>
              <a:gd name="connsiteY1" fmla="*/ 40944 h 1562597"/>
              <a:gd name="connsiteX2" fmla="*/ 3845348 w 3845348"/>
              <a:gd name="connsiteY2" fmla="*/ 0 h 1562597"/>
              <a:gd name="connsiteX3" fmla="*/ 3516139 w 3845348"/>
              <a:gd name="connsiteY3" fmla="*/ 1562597 h 1562597"/>
              <a:gd name="connsiteX4" fmla="*/ 0 w 3845348"/>
              <a:gd name="connsiteY4" fmla="*/ 1562597 h 1562597"/>
              <a:gd name="connsiteX0" fmla="*/ 0 w 3915112"/>
              <a:gd name="connsiteY0" fmla="*/ 1521653 h 1521653"/>
              <a:gd name="connsiteX1" fmla="*/ 3783871 w 3915112"/>
              <a:gd name="connsiteY1" fmla="*/ 0 h 1521653"/>
              <a:gd name="connsiteX2" fmla="*/ 3915112 w 3915112"/>
              <a:gd name="connsiteY2" fmla="*/ 488095 h 1521653"/>
              <a:gd name="connsiteX3" fmla="*/ 3516139 w 3915112"/>
              <a:gd name="connsiteY3" fmla="*/ 1521653 h 1521653"/>
              <a:gd name="connsiteX4" fmla="*/ 0 w 3915112"/>
              <a:gd name="connsiteY4" fmla="*/ 1521653 h 1521653"/>
              <a:gd name="connsiteX0" fmla="*/ 0 w 3915112"/>
              <a:gd name="connsiteY0" fmla="*/ 1033558 h 1033558"/>
              <a:gd name="connsiteX1" fmla="*/ 3909446 w 3915112"/>
              <a:gd name="connsiteY1" fmla="*/ 11554 h 1033558"/>
              <a:gd name="connsiteX2" fmla="*/ 3915112 w 3915112"/>
              <a:gd name="connsiteY2" fmla="*/ 0 h 1033558"/>
              <a:gd name="connsiteX3" fmla="*/ 3516139 w 3915112"/>
              <a:gd name="connsiteY3" fmla="*/ 1033558 h 1033558"/>
              <a:gd name="connsiteX4" fmla="*/ 0 w 3915112"/>
              <a:gd name="connsiteY4" fmla="*/ 1033558 h 10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5112" h="1033558">
                <a:moveTo>
                  <a:pt x="0" y="1033558"/>
                </a:moveTo>
                <a:lnTo>
                  <a:pt x="3909446" y="11554"/>
                </a:lnTo>
                <a:lnTo>
                  <a:pt x="3915112" y="0"/>
                </a:lnTo>
                <a:lnTo>
                  <a:pt x="3516139" y="1033558"/>
                </a:lnTo>
                <a:lnTo>
                  <a:pt x="0" y="1033558"/>
                </a:lnTo>
                <a:close/>
              </a:path>
            </a:pathLst>
          </a:custGeom>
          <a:gradFill>
            <a:gsLst>
              <a:gs pos="0">
                <a:schemeClr val="tx1">
                  <a:alpha val="0"/>
                </a:schemeClr>
              </a:gs>
              <a:gs pos="100000">
                <a:srgbClr val="FF0000"/>
              </a:gs>
              <a:gs pos="9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ctangle 2">
            <a:extLst>
              <a:ext uri="{FF2B5EF4-FFF2-40B4-BE49-F238E27FC236}">
                <a16:creationId xmlns:a16="http://schemas.microsoft.com/office/drawing/2014/main" id="{AA9E20F9-CDC6-6750-AAFA-60F4703FDC8C}"/>
              </a:ext>
            </a:extLst>
          </p:cNvPr>
          <p:cNvSpPr>
            <a:spLocks noChangeArrowheads="1"/>
          </p:cNvSpPr>
          <p:nvPr/>
        </p:nvSpPr>
        <p:spPr bwMode="auto">
          <a:xfrm>
            <a:off x="375679" y="0"/>
            <a:ext cx="5567921" cy="564129"/>
          </a:xfrm>
          <a:prstGeom prst="rect">
            <a:avLst/>
          </a:prstGeom>
          <a:noFill/>
          <a:ln w="9525">
            <a:noFill/>
            <a:miter lim="800000"/>
            <a:headEnd/>
            <a:tailEnd/>
          </a:ln>
        </p:spPr>
        <p:txBody>
          <a:bodyPr anchor="ctr"/>
          <a:lstStyle/>
          <a:p>
            <a:r>
              <a:rPr lang="it-IT" sz="3200" dirty="0">
                <a:solidFill>
                  <a:schemeClr val="bg1"/>
                </a:solidFill>
              </a:rPr>
              <a:t>I Laboratori Nazionali del Sud</a:t>
            </a:r>
            <a:endParaRPr lang="it-IT" dirty="0"/>
          </a:p>
        </p:txBody>
      </p:sp>
      <p:pic>
        <p:nvPicPr>
          <p:cNvPr id="3" name="Immagine 2">
            <a:extLst>
              <a:ext uri="{FF2B5EF4-FFF2-40B4-BE49-F238E27FC236}">
                <a16:creationId xmlns:a16="http://schemas.microsoft.com/office/drawing/2014/main" id="{EBD21444-0C86-A3AE-284E-F8F7A8EB2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Tree>
    <p:extLst>
      <p:ext uri="{BB962C8B-B14F-4D97-AF65-F5344CB8AC3E}">
        <p14:creationId xmlns:p14="http://schemas.microsoft.com/office/powerpoint/2010/main" val="99372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lide(fromBottom)">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WSnap96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b="5334"/>
          <a:stretch/>
        </p:blipFill>
        <p:spPr bwMode="auto">
          <a:xfrm>
            <a:off x="2031935" y="981281"/>
            <a:ext cx="8311258" cy="5453540"/>
          </a:xfrm>
          <a:prstGeom prst="rect">
            <a:avLst/>
          </a:prstGeom>
          <a:gradFill>
            <a:gsLst>
              <a:gs pos="0">
                <a:srgbClr val="FFFF00"/>
              </a:gs>
              <a:gs pos="100000">
                <a:srgbClr val="FF0000"/>
              </a:gs>
              <a:gs pos="72000">
                <a:srgbClr val="9E0000"/>
              </a:gs>
              <a:gs pos="24000">
                <a:schemeClr val="tx1"/>
              </a:gs>
            </a:gsLst>
            <a:lin ang="5400000" scaled="1"/>
          </a:gradFill>
          <a:ln w="9525">
            <a:noFill/>
            <a:miter lim="800000"/>
            <a:headEnd/>
            <a:tailEnd/>
          </a:ln>
        </p:spPr>
      </p:pic>
      <p:sp>
        <p:nvSpPr>
          <p:cNvPr id="9" name="Rectangle 5"/>
          <p:cNvSpPr>
            <a:spLocks noChangeArrowheads="1"/>
          </p:cNvSpPr>
          <p:nvPr/>
        </p:nvSpPr>
        <p:spPr bwMode="auto">
          <a:xfrm>
            <a:off x="4866993" y="1029672"/>
            <a:ext cx="555471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it-IT" sz="2800" dirty="0">
                <a:solidFill>
                  <a:srgbClr val="7030A0"/>
                </a:solidFill>
              </a:rPr>
              <a:t>Il Ciclotrone Superconduttore</a:t>
            </a:r>
          </a:p>
        </p:txBody>
      </p:sp>
      <p:sp>
        <p:nvSpPr>
          <p:cNvPr id="10" name="Trapezio 2"/>
          <p:cNvSpPr/>
          <p:nvPr/>
        </p:nvSpPr>
        <p:spPr>
          <a:xfrm rot="16200000">
            <a:off x="2860600" y="2446261"/>
            <a:ext cx="3321764" cy="1736424"/>
          </a:xfrm>
          <a:custGeom>
            <a:avLst/>
            <a:gdLst>
              <a:gd name="connsiteX0" fmla="*/ 0 w 3926555"/>
              <a:gd name="connsiteY0" fmla="*/ 2054598 h 2054598"/>
              <a:gd name="connsiteX1" fmla="*/ 513650 w 3926555"/>
              <a:gd name="connsiteY1" fmla="*/ 0 h 2054598"/>
              <a:gd name="connsiteX2" fmla="*/ 3412906 w 3926555"/>
              <a:gd name="connsiteY2" fmla="*/ 0 h 2054598"/>
              <a:gd name="connsiteX3" fmla="*/ 3926555 w 3926555"/>
              <a:gd name="connsiteY3" fmla="*/ 2054598 h 2054598"/>
              <a:gd name="connsiteX4" fmla="*/ 0 w 3926555"/>
              <a:gd name="connsiteY4" fmla="*/ 2054598 h 2054598"/>
              <a:gd name="connsiteX0" fmla="*/ 0 w 3926555"/>
              <a:gd name="connsiteY0" fmla="*/ 2054598 h 2054598"/>
              <a:gd name="connsiteX1" fmla="*/ 513650 w 3926555"/>
              <a:gd name="connsiteY1" fmla="*/ 0 h 2054598"/>
              <a:gd name="connsiteX2" fmla="*/ 1788818 w 3926555"/>
              <a:gd name="connsiteY2" fmla="*/ 136479 h 2054598"/>
              <a:gd name="connsiteX3" fmla="*/ 3926555 w 3926555"/>
              <a:gd name="connsiteY3" fmla="*/ 2054598 h 2054598"/>
              <a:gd name="connsiteX4" fmla="*/ 0 w 3926555"/>
              <a:gd name="connsiteY4" fmla="*/ 2054598 h 2054598"/>
              <a:gd name="connsiteX0" fmla="*/ 0 w 3926555"/>
              <a:gd name="connsiteY0" fmla="*/ 1918119 h 1918119"/>
              <a:gd name="connsiteX1" fmla="*/ 1714649 w 3926555"/>
              <a:gd name="connsiteY1" fmla="*/ 68240 h 1918119"/>
              <a:gd name="connsiteX2" fmla="*/ 1788818 w 3926555"/>
              <a:gd name="connsiteY2" fmla="*/ 0 h 1918119"/>
              <a:gd name="connsiteX3" fmla="*/ 3926555 w 3926555"/>
              <a:gd name="connsiteY3" fmla="*/ 1918119 h 1918119"/>
              <a:gd name="connsiteX4" fmla="*/ 0 w 3926555"/>
              <a:gd name="connsiteY4" fmla="*/ 1918119 h 1918119"/>
              <a:gd name="connsiteX0" fmla="*/ 0 w 3926555"/>
              <a:gd name="connsiteY0" fmla="*/ 1918119 h 1918119"/>
              <a:gd name="connsiteX1" fmla="*/ 1523302 w 3926555"/>
              <a:gd name="connsiteY1" fmla="*/ 27632 h 1918119"/>
              <a:gd name="connsiteX2" fmla="*/ 1788818 w 3926555"/>
              <a:gd name="connsiteY2" fmla="*/ 0 h 1918119"/>
              <a:gd name="connsiteX3" fmla="*/ 3926555 w 3926555"/>
              <a:gd name="connsiteY3" fmla="*/ 1918119 h 1918119"/>
              <a:gd name="connsiteX4" fmla="*/ 0 w 3926555"/>
              <a:gd name="connsiteY4" fmla="*/ 1918119 h 1918119"/>
              <a:gd name="connsiteX0" fmla="*/ 0 w 3926555"/>
              <a:gd name="connsiteY0" fmla="*/ 1891042 h 1891042"/>
              <a:gd name="connsiteX1" fmla="*/ 1523302 w 3926555"/>
              <a:gd name="connsiteY1" fmla="*/ 555 h 1891042"/>
              <a:gd name="connsiteX2" fmla="*/ 1538595 w 3926555"/>
              <a:gd name="connsiteY2" fmla="*/ 0 h 1891042"/>
              <a:gd name="connsiteX3" fmla="*/ 3926555 w 3926555"/>
              <a:gd name="connsiteY3" fmla="*/ 1891042 h 1891042"/>
              <a:gd name="connsiteX4" fmla="*/ 0 w 3926555"/>
              <a:gd name="connsiteY4" fmla="*/ 1891042 h 189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555" h="1891042">
                <a:moveTo>
                  <a:pt x="0" y="1891042"/>
                </a:moveTo>
                <a:lnTo>
                  <a:pt x="1523302" y="555"/>
                </a:lnTo>
                <a:lnTo>
                  <a:pt x="1538595" y="0"/>
                </a:lnTo>
                <a:lnTo>
                  <a:pt x="3926555" y="1891042"/>
                </a:lnTo>
                <a:lnTo>
                  <a:pt x="0" y="1891042"/>
                </a:lnTo>
                <a:close/>
              </a:path>
            </a:pathLst>
          </a:custGeom>
          <a:gradFill>
            <a:gsLst>
              <a:gs pos="0">
                <a:schemeClr val="tx1">
                  <a:alpha val="0"/>
                </a:schemeClr>
              </a:gs>
              <a:gs pos="100000">
                <a:srgbClr val="FF0000"/>
              </a:gs>
              <a:gs pos="9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7044" y="1669010"/>
            <a:ext cx="4405432" cy="3304075"/>
          </a:xfrm>
          <a:prstGeom prst="rect">
            <a:avLst/>
          </a:prstGeom>
          <a:ln w="38100">
            <a:solidFill>
              <a:srgbClr val="7030A0"/>
            </a:solidFill>
          </a:ln>
        </p:spPr>
      </p:pic>
      <p:sp>
        <p:nvSpPr>
          <p:cNvPr id="2" name="Rectangle 2">
            <a:extLst>
              <a:ext uri="{FF2B5EF4-FFF2-40B4-BE49-F238E27FC236}">
                <a16:creationId xmlns:a16="http://schemas.microsoft.com/office/drawing/2014/main" id="{AC5BD498-92E8-14FF-4633-CED671BC26B8}"/>
              </a:ext>
            </a:extLst>
          </p:cNvPr>
          <p:cNvSpPr>
            <a:spLocks noChangeArrowheads="1"/>
          </p:cNvSpPr>
          <p:nvPr/>
        </p:nvSpPr>
        <p:spPr bwMode="auto">
          <a:xfrm>
            <a:off x="375679" y="0"/>
            <a:ext cx="5567921" cy="564129"/>
          </a:xfrm>
          <a:prstGeom prst="rect">
            <a:avLst/>
          </a:prstGeom>
          <a:noFill/>
          <a:ln w="9525">
            <a:noFill/>
            <a:miter lim="800000"/>
            <a:headEnd/>
            <a:tailEnd/>
          </a:ln>
        </p:spPr>
        <p:txBody>
          <a:bodyPr anchor="ctr"/>
          <a:lstStyle/>
          <a:p>
            <a:r>
              <a:rPr lang="it-IT" sz="3200" dirty="0">
                <a:solidFill>
                  <a:schemeClr val="bg1"/>
                </a:solidFill>
              </a:rPr>
              <a:t>I Laboratori Nazionali del Sud</a:t>
            </a:r>
            <a:endParaRPr lang="it-IT" dirty="0"/>
          </a:p>
        </p:txBody>
      </p:sp>
      <p:pic>
        <p:nvPicPr>
          <p:cNvPr id="3" name="Immagine 2">
            <a:extLst>
              <a:ext uri="{FF2B5EF4-FFF2-40B4-BE49-F238E27FC236}">
                <a16:creationId xmlns:a16="http://schemas.microsoft.com/office/drawing/2014/main" id="{80681F04-CA32-B15F-4653-67E746BD0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Tree>
    <p:extLst>
      <p:ext uri="{BB962C8B-B14F-4D97-AF65-F5344CB8AC3E}">
        <p14:creationId xmlns:p14="http://schemas.microsoft.com/office/powerpoint/2010/main" val="419018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WSnap9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8" b="5334"/>
          <a:stretch/>
        </p:blipFill>
        <p:spPr bwMode="auto">
          <a:xfrm>
            <a:off x="2031935" y="922592"/>
            <a:ext cx="8311258" cy="5453540"/>
          </a:xfrm>
          <a:prstGeom prst="rect">
            <a:avLst/>
          </a:prstGeom>
          <a:gradFill>
            <a:gsLst>
              <a:gs pos="0">
                <a:srgbClr val="FFFF00"/>
              </a:gs>
              <a:gs pos="100000">
                <a:srgbClr val="FF0000"/>
              </a:gs>
              <a:gs pos="72000">
                <a:srgbClr val="9E0000"/>
              </a:gs>
              <a:gs pos="24000">
                <a:schemeClr val="tx1"/>
              </a:gs>
            </a:gsLst>
            <a:lin ang="5400000" scaled="1"/>
          </a:gradFill>
          <a:ln w="9525">
            <a:noFill/>
            <a:miter lim="800000"/>
            <a:headEnd/>
            <a:tailEnd/>
          </a:ln>
        </p:spPr>
      </p:pic>
      <p:sp>
        <p:nvSpPr>
          <p:cNvPr id="9" name="Rectangle 5"/>
          <p:cNvSpPr>
            <a:spLocks noChangeArrowheads="1"/>
          </p:cNvSpPr>
          <p:nvPr/>
        </p:nvSpPr>
        <p:spPr bwMode="auto">
          <a:xfrm>
            <a:off x="3462777" y="936175"/>
            <a:ext cx="734481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it-IT" sz="3200" dirty="0">
                <a:solidFill>
                  <a:srgbClr val="C00000"/>
                </a:solidFill>
              </a:rPr>
              <a:t>Lo spettrometro magnetico MAGNEX</a:t>
            </a:r>
          </a:p>
        </p:txBody>
      </p:sp>
      <p:sp>
        <p:nvSpPr>
          <p:cNvPr id="10" name="Trapezio 1"/>
          <p:cNvSpPr/>
          <p:nvPr/>
        </p:nvSpPr>
        <p:spPr>
          <a:xfrm>
            <a:off x="3979815" y="1856469"/>
            <a:ext cx="5706929" cy="1411869"/>
          </a:xfrm>
          <a:custGeom>
            <a:avLst/>
            <a:gdLst>
              <a:gd name="connsiteX0" fmla="*/ 0 w 2935088"/>
              <a:gd name="connsiteY0" fmla="*/ 2925763 h 2925763"/>
              <a:gd name="connsiteX1" fmla="*/ 731441 w 2935088"/>
              <a:gd name="connsiteY1" fmla="*/ 0 h 2925763"/>
              <a:gd name="connsiteX2" fmla="*/ 2203647 w 2935088"/>
              <a:gd name="connsiteY2" fmla="*/ 0 h 2925763"/>
              <a:gd name="connsiteX3" fmla="*/ 2935088 w 2935088"/>
              <a:gd name="connsiteY3" fmla="*/ 2925763 h 2925763"/>
              <a:gd name="connsiteX4" fmla="*/ 0 w 2935088"/>
              <a:gd name="connsiteY4" fmla="*/ 2925763 h 2925763"/>
              <a:gd name="connsiteX0" fmla="*/ 0 w 2935088"/>
              <a:gd name="connsiteY0" fmla="*/ 2925763 h 2925763"/>
              <a:gd name="connsiteX1" fmla="*/ 731441 w 2935088"/>
              <a:gd name="connsiteY1" fmla="*/ 0 h 2925763"/>
              <a:gd name="connsiteX2" fmla="*/ 2203647 w 2935088"/>
              <a:gd name="connsiteY2" fmla="*/ 0 h 2925763"/>
              <a:gd name="connsiteX3" fmla="*/ 2935088 w 2935088"/>
              <a:gd name="connsiteY3" fmla="*/ 2925763 h 2925763"/>
              <a:gd name="connsiteX4" fmla="*/ 0 w 2935088"/>
              <a:gd name="connsiteY4" fmla="*/ 2925763 h 2925763"/>
              <a:gd name="connsiteX0" fmla="*/ 0 w 2935088"/>
              <a:gd name="connsiteY0" fmla="*/ 2925763 h 2925763"/>
              <a:gd name="connsiteX1" fmla="*/ 731441 w 2935088"/>
              <a:gd name="connsiteY1" fmla="*/ 0 h 2925763"/>
              <a:gd name="connsiteX2" fmla="*/ 2203647 w 2935088"/>
              <a:gd name="connsiteY2" fmla="*/ 0 h 2925763"/>
              <a:gd name="connsiteX3" fmla="*/ 2935088 w 2935088"/>
              <a:gd name="connsiteY3" fmla="*/ 2925763 h 2925763"/>
              <a:gd name="connsiteX4" fmla="*/ 0 w 2935088"/>
              <a:gd name="connsiteY4" fmla="*/ 2925763 h 2925763"/>
              <a:gd name="connsiteX0" fmla="*/ 0 w 2935088"/>
              <a:gd name="connsiteY0" fmla="*/ 4293712 h 4293712"/>
              <a:gd name="connsiteX1" fmla="*/ 731441 w 2935088"/>
              <a:gd name="connsiteY1" fmla="*/ 1367949 h 4293712"/>
              <a:gd name="connsiteX2" fmla="*/ 1371133 w 2935088"/>
              <a:gd name="connsiteY2" fmla="*/ 0 h 4293712"/>
              <a:gd name="connsiteX3" fmla="*/ 2935088 w 2935088"/>
              <a:gd name="connsiteY3" fmla="*/ 4293712 h 4293712"/>
              <a:gd name="connsiteX4" fmla="*/ 0 w 2935088"/>
              <a:gd name="connsiteY4" fmla="*/ 4293712 h 4293712"/>
              <a:gd name="connsiteX0" fmla="*/ 0 w 2935088"/>
              <a:gd name="connsiteY0" fmla="*/ 4293712 h 4293712"/>
              <a:gd name="connsiteX1" fmla="*/ 881566 w 2935088"/>
              <a:gd name="connsiteY1" fmla="*/ 1659006 h 4293712"/>
              <a:gd name="connsiteX2" fmla="*/ 1371133 w 2935088"/>
              <a:gd name="connsiteY2" fmla="*/ 0 h 4293712"/>
              <a:gd name="connsiteX3" fmla="*/ 2935088 w 2935088"/>
              <a:gd name="connsiteY3" fmla="*/ 4293712 h 4293712"/>
              <a:gd name="connsiteX4" fmla="*/ 0 w 2935088"/>
              <a:gd name="connsiteY4" fmla="*/ 4293712 h 4293712"/>
              <a:gd name="connsiteX0" fmla="*/ 0 w 2935088"/>
              <a:gd name="connsiteY0" fmla="*/ 4293712 h 4293712"/>
              <a:gd name="connsiteX1" fmla="*/ 881566 w 2935088"/>
              <a:gd name="connsiteY1" fmla="*/ 1659006 h 4293712"/>
              <a:gd name="connsiteX2" fmla="*/ 1582211 w 2935088"/>
              <a:gd name="connsiteY2" fmla="*/ 0 h 4293712"/>
              <a:gd name="connsiteX3" fmla="*/ 2935088 w 2935088"/>
              <a:gd name="connsiteY3" fmla="*/ 4293712 h 4293712"/>
              <a:gd name="connsiteX4" fmla="*/ 0 w 2935088"/>
              <a:gd name="connsiteY4" fmla="*/ 4293712 h 4293712"/>
              <a:gd name="connsiteX0" fmla="*/ 0 w 2935088"/>
              <a:gd name="connsiteY0" fmla="*/ 4293712 h 4293712"/>
              <a:gd name="connsiteX1" fmla="*/ 799480 w 2935088"/>
              <a:gd name="connsiteY1" fmla="*/ 2106901 h 4293712"/>
              <a:gd name="connsiteX2" fmla="*/ 1582211 w 2935088"/>
              <a:gd name="connsiteY2" fmla="*/ 0 h 4293712"/>
              <a:gd name="connsiteX3" fmla="*/ 2935088 w 2935088"/>
              <a:gd name="connsiteY3" fmla="*/ 4293712 h 4293712"/>
              <a:gd name="connsiteX4" fmla="*/ 0 w 2935088"/>
              <a:gd name="connsiteY4" fmla="*/ 4293712 h 4293712"/>
              <a:gd name="connsiteX0" fmla="*/ 0 w 3890437"/>
              <a:gd name="connsiteY0" fmla="*/ 4171560 h 4293712"/>
              <a:gd name="connsiteX1" fmla="*/ 1754829 w 3890437"/>
              <a:gd name="connsiteY1" fmla="*/ 2106901 h 4293712"/>
              <a:gd name="connsiteX2" fmla="*/ 2537560 w 3890437"/>
              <a:gd name="connsiteY2" fmla="*/ 0 h 4293712"/>
              <a:gd name="connsiteX3" fmla="*/ 3890437 w 3890437"/>
              <a:gd name="connsiteY3" fmla="*/ 4293712 h 4293712"/>
              <a:gd name="connsiteX4" fmla="*/ 0 w 3890437"/>
              <a:gd name="connsiteY4" fmla="*/ 4171560 h 4293712"/>
              <a:gd name="connsiteX0" fmla="*/ 0 w 3890437"/>
              <a:gd name="connsiteY0" fmla="*/ 4171560 h 4293712"/>
              <a:gd name="connsiteX1" fmla="*/ 1834442 w 3890437"/>
              <a:gd name="connsiteY1" fmla="*/ 1129675 h 4293712"/>
              <a:gd name="connsiteX2" fmla="*/ 2537560 w 3890437"/>
              <a:gd name="connsiteY2" fmla="*/ 0 h 4293712"/>
              <a:gd name="connsiteX3" fmla="*/ 3890437 w 3890437"/>
              <a:gd name="connsiteY3" fmla="*/ 4293712 h 4293712"/>
              <a:gd name="connsiteX4" fmla="*/ 0 w 3890437"/>
              <a:gd name="connsiteY4" fmla="*/ 4171560 h 4293712"/>
              <a:gd name="connsiteX0" fmla="*/ 0 w 5232475"/>
              <a:gd name="connsiteY0" fmla="*/ 4171560 h 4212278"/>
              <a:gd name="connsiteX1" fmla="*/ 1834442 w 5232475"/>
              <a:gd name="connsiteY1" fmla="*/ 1129675 h 4212278"/>
              <a:gd name="connsiteX2" fmla="*/ 2537560 w 5232475"/>
              <a:gd name="connsiteY2" fmla="*/ 0 h 4212278"/>
              <a:gd name="connsiteX3" fmla="*/ 5232475 w 5232475"/>
              <a:gd name="connsiteY3" fmla="*/ 4212278 h 4212278"/>
              <a:gd name="connsiteX4" fmla="*/ 0 w 5232475"/>
              <a:gd name="connsiteY4" fmla="*/ 4171560 h 421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2475" h="4212278">
                <a:moveTo>
                  <a:pt x="0" y="4171560"/>
                </a:moveTo>
                <a:lnTo>
                  <a:pt x="1834442" y="1129675"/>
                </a:lnTo>
                <a:lnTo>
                  <a:pt x="2537560" y="0"/>
                </a:lnTo>
                <a:lnTo>
                  <a:pt x="5232475" y="4212278"/>
                </a:lnTo>
                <a:lnTo>
                  <a:pt x="0" y="4171560"/>
                </a:lnTo>
                <a:close/>
              </a:path>
            </a:pathLst>
          </a:custGeom>
          <a:gradFill>
            <a:gsLst>
              <a:gs pos="0">
                <a:schemeClr val="tx1">
                  <a:alpha val="0"/>
                </a:schemeClr>
              </a:gs>
              <a:gs pos="100000">
                <a:srgbClr val="FF0000"/>
              </a:gs>
              <a:gs pos="9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10" descr="C:\Documents and Settings\Manuela\Desktop\foto_da_sistemare\2010_12pepperpot_slidingseal\magnex_view.jpg"/>
          <p:cNvPicPr>
            <a:picLocks noChangeAspect="1" noChangeArrowheads="1"/>
          </p:cNvPicPr>
          <p:nvPr/>
        </p:nvPicPr>
        <p:blipFill rotWithShape="1">
          <a:blip r:embed="rId4" cstate="print"/>
          <a:srcRect l="16765"/>
          <a:stretch/>
        </p:blipFill>
        <p:spPr bwMode="auto">
          <a:xfrm>
            <a:off x="4041426" y="3301537"/>
            <a:ext cx="5581497" cy="2885088"/>
          </a:xfrm>
          <a:prstGeom prst="rect">
            <a:avLst/>
          </a:prstGeom>
          <a:ln w="38100">
            <a:solidFill>
              <a:srgbClr val="C00000"/>
            </a:solidFill>
          </a:ln>
        </p:spPr>
      </p:pic>
      <p:pic>
        <p:nvPicPr>
          <p:cNvPr id="2" name="Immagine 1">
            <a:extLst>
              <a:ext uri="{FF2B5EF4-FFF2-40B4-BE49-F238E27FC236}">
                <a16:creationId xmlns:a16="http://schemas.microsoft.com/office/drawing/2014/main" id="{523382B2-5B87-E7EA-0F24-7971FA4499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5648"/>
          <a:stretch/>
        </p:blipFill>
        <p:spPr>
          <a:xfrm>
            <a:off x="10807593" y="18543"/>
            <a:ext cx="1368968" cy="720000"/>
          </a:xfrm>
          <a:prstGeom prst="rect">
            <a:avLst/>
          </a:prstGeom>
        </p:spPr>
      </p:pic>
      <p:sp>
        <p:nvSpPr>
          <p:cNvPr id="3" name="Rectangle 2">
            <a:extLst>
              <a:ext uri="{FF2B5EF4-FFF2-40B4-BE49-F238E27FC236}">
                <a16:creationId xmlns:a16="http://schemas.microsoft.com/office/drawing/2014/main" id="{34B99359-DD71-5015-FD3C-4ECE1D9011EF}"/>
              </a:ext>
            </a:extLst>
          </p:cNvPr>
          <p:cNvSpPr>
            <a:spLocks noChangeArrowheads="1"/>
          </p:cNvSpPr>
          <p:nvPr/>
        </p:nvSpPr>
        <p:spPr bwMode="auto">
          <a:xfrm>
            <a:off x="375679" y="0"/>
            <a:ext cx="5567921" cy="564129"/>
          </a:xfrm>
          <a:prstGeom prst="rect">
            <a:avLst/>
          </a:prstGeom>
          <a:noFill/>
          <a:ln w="9525">
            <a:noFill/>
            <a:miter lim="800000"/>
            <a:headEnd/>
            <a:tailEnd/>
          </a:ln>
        </p:spPr>
        <p:txBody>
          <a:bodyPr anchor="ctr"/>
          <a:lstStyle/>
          <a:p>
            <a:r>
              <a:rPr lang="it-IT" sz="3200" dirty="0">
                <a:solidFill>
                  <a:schemeClr val="bg1"/>
                </a:solidFill>
              </a:rPr>
              <a:t>I Laboratori Nazionali del Sud</a:t>
            </a:r>
            <a:endParaRPr lang="it-IT" dirty="0"/>
          </a:p>
        </p:txBody>
      </p:sp>
    </p:spTree>
    <p:extLst>
      <p:ext uri="{BB962C8B-B14F-4D97-AF65-F5344CB8AC3E}">
        <p14:creationId xmlns:p14="http://schemas.microsoft.com/office/powerpoint/2010/main" val="328798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iana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3197</Words>
  <Application>Microsoft Office PowerPoint</Application>
  <PresentationFormat>Widescreen</PresentationFormat>
  <Paragraphs>507</Paragraphs>
  <Slides>40</Slides>
  <Notes>21</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40</vt:i4>
      </vt:variant>
    </vt:vector>
  </HeadingPairs>
  <TitlesOfParts>
    <vt:vector size="50" baseType="lpstr">
      <vt:lpstr>Arial</vt:lpstr>
      <vt:lpstr>Avenir</vt:lpstr>
      <vt:lpstr>Calibri</vt:lpstr>
      <vt:lpstr>Cambria Math</vt:lpstr>
      <vt:lpstr>Liberation Serif</vt:lpstr>
      <vt:lpstr>Tahoma</vt:lpstr>
      <vt:lpstr>Times New Roman</vt:lpstr>
      <vt:lpstr>Wingdings</vt:lpstr>
      <vt:lpstr>Tema di Office</vt:lpstr>
      <vt:lpstr>Equazione</vt:lpstr>
      <vt:lpstr>La fisica nucleare ai Laboratori Nazionali del Sud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Diana Carbone</dc:creator>
  <cp:lastModifiedBy>Diana Carbone</cp:lastModifiedBy>
  <cp:revision>97</cp:revision>
  <dcterms:created xsi:type="dcterms:W3CDTF">2019-09-16T08:51:56Z</dcterms:created>
  <dcterms:modified xsi:type="dcterms:W3CDTF">2023-11-09T07:49:21Z</dcterms:modified>
</cp:coreProperties>
</file>