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notesSlides/notesSlide1.xml" ContentType="application/vnd.openxmlformats-officedocument.presentationml.notesSlide+xml"/>
  <Override PartName="/ppt/media/image4.jpeg" ContentType="image/jpeg"/>
  <Override PartName="/ppt/media/image5.jpeg" ContentType="image/jpeg"/>
  <Override PartName="/ppt/notesSlides/notesSlide2.xml" ContentType="application/vnd.openxmlformats-officedocument.presentationml.notesSlide+xml"/>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D6CC"/>
          </a:solidFill>
        </a:fill>
      </a:tcStyle>
    </a:wholeTbl>
    <a:band2H>
      <a:tcTxStyle b="def" i="def"/>
      <a:tcStyle>
        <a:tcBdr/>
        <a:fill>
          <a:solidFill>
            <a:srgbClr val="FCEC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4" name="Shape 124"/>
          <p:cNvSpPr/>
          <p:nvPr>
            <p:ph type="sldImg"/>
          </p:nvPr>
        </p:nvSpPr>
        <p:spPr>
          <a:xfrm>
            <a:off x="1143000" y="685800"/>
            <a:ext cx="4572000" cy="3429000"/>
          </a:xfrm>
          <a:prstGeom prst="rect">
            <a:avLst/>
          </a:prstGeom>
        </p:spPr>
        <p:txBody>
          <a:bodyPr/>
          <a:lstStyle/>
          <a:p>
            <a:pPr/>
          </a:p>
        </p:txBody>
      </p:sp>
      <p:sp>
        <p:nvSpPr>
          <p:cNvPr id="125" name="Shape 1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Shape 291"/>
          <p:cNvSpPr/>
          <p:nvPr>
            <p:ph type="sldImg"/>
          </p:nvPr>
        </p:nvSpPr>
        <p:spPr>
          <a:prstGeom prst="rect">
            <a:avLst/>
          </a:prstGeom>
        </p:spPr>
        <p:txBody>
          <a:bodyPr/>
          <a:lstStyle/>
          <a:p>
            <a:pPr/>
          </a:p>
        </p:txBody>
      </p:sp>
      <p:sp>
        <p:nvSpPr>
          <p:cNvPr id="292" name="Shape 292"/>
          <p:cNvSpPr/>
          <p:nvPr>
            <p:ph type="body" sz="quarter" idx="1"/>
          </p:nvPr>
        </p:nvSpPr>
        <p:spPr>
          <a:prstGeom prst="rect">
            <a:avLst/>
          </a:prstGeom>
        </p:spPr>
        <p:txBody>
          <a:bodyPr/>
          <a:lstStyle/>
          <a:p>
            <a:pPr marL="342900" indent="-342900">
              <a:buClr>
                <a:srgbClr val="C00000"/>
              </a:buClr>
              <a:buSzPct val="100000"/>
              <a:buChar char="➢"/>
            </a:pPr>
            <a:r>
              <a:t>Exotic beam produced using the FRIBs (</a:t>
            </a:r>
            <a:r>
              <a:t> </a:t>
            </a:r>
            <a:r>
              <a:rPr b="1"/>
              <a:t>F</a:t>
            </a:r>
            <a:r>
              <a:t>light </a:t>
            </a:r>
            <a:r>
              <a:rPr b="1"/>
              <a:t>R</a:t>
            </a:r>
            <a:r>
              <a:t>adioactive </a:t>
            </a:r>
            <a:r>
              <a:rPr b="1"/>
              <a:t>I</a:t>
            </a:r>
            <a:r>
              <a:t>on</a:t>
            </a:r>
            <a:r>
              <a:t> </a:t>
            </a:r>
            <a:r>
              <a:rPr b="1"/>
              <a:t>B</a:t>
            </a:r>
            <a:r>
              <a:t>eam</a:t>
            </a:r>
            <a:r>
              <a:rPr b="1"/>
              <a:t>s</a:t>
            </a:r>
            <a:r>
              <a:t>) at INFN-LNS (P. Russotto et al., Jour.  Phys.: Conf. Ser. 1014 (2018) 012016) </a:t>
            </a:r>
          </a:p>
          <a:p>
            <a:pPr marL="342900" indent="-342900">
              <a:buClr>
                <a:srgbClr val="C00000"/>
              </a:buClr>
              <a:buSzPct val="100000"/>
              <a:buChar char="➢"/>
            </a:pPr>
            <a:r>
              <a:t> </a:t>
            </a:r>
            <a:r>
              <a:rPr baseline="30000"/>
              <a:t>70</a:t>
            </a:r>
            <a:r>
              <a:t>Zn  accelerated by CS at 40 A MeV </a:t>
            </a:r>
          </a:p>
          <a:p>
            <a:pPr marL="342900" indent="-342900">
              <a:buClr>
                <a:srgbClr val="C00000"/>
              </a:buClr>
              <a:buSzPct val="100000"/>
              <a:buChar char="➢"/>
              <a:defRPr baseline="30000"/>
            </a:pPr>
            <a:r>
              <a:t> 70</a:t>
            </a:r>
            <a:r>
              <a:rPr baseline="0"/>
              <a:t>Zn + </a:t>
            </a:r>
            <a:r>
              <a:rPr>
                <a:solidFill>
                  <a:srgbClr val="002060"/>
                </a:solidFill>
              </a:rPr>
              <a:t>9</a:t>
            </a:r>
            <a:r>
              <a:rPr baseline="0">
                <a:solidFill>
                  <a:srgbClr val="002060"/>
                </a:solidFill>
              </a:rPr>
              <a:t>Be (250 µm)</a:t>
            </a:r>
            <a:r>
              <a:rPr baseline="0">
                <a:latin typeface="Wingdings"/>
                <a:ea typeface="Wingdings"/>
                <a:cs typeface="Wingdings"/>
                <a:sym typeface="Wingdings"/>
              </a:rPr>
              <a:t> </a:t>
            </a:r>
            <a:r>
              <a:rPr baseline="0"/>
              <a:t>production of the exotic beam 68Ni </a:t>
            </a:r>
            <a:endParaRPr baseline="0"/>
          </a:p>
          <a:p>
            <a:pPr marL="342900" indent="-342900">
              <a:buClr>
                <a:srgbClr val="C00000"/>
              </a:buClr>
              <a:buSzPct val="100000"/>
              <a:buChar char="➢"/>
            </a:pPr>
            <a:r>
              <a:t>68 Ni +12C </a:t>
            </a:r>
            <a:r>
              <a:rPr>
                <a:latin typeface="Wingdings"/>
                <a:ea typeface="Wingdings"/>
                <a:cs typeface="Wingdings"/>
                <a:sym typeface="Wingdings"/>
              </a:rPr>
              <a:t> </a:t>
            </a:r>
            <a:r>
              <a:t>68Ni*</a:t>
            </a:r>
          </a:p>
          <a:p>
            <a:pPr/>
            <a:r>
              <a:t>Blue dots à angular distribution in the center of mass frame </a:t>
            </a:r>
          </a:p>
          <a:p>
            <a:pPr/>
            <a:r>
              <a:t>Blue line à typical distribution expected for a dipole transition with a maximum at 90 °</a:t>
            </a:r>
          </a:p>
          <a:p>
            <a:pPr/>
            <a:r>
              <a:t>Taking</a:t>
            </a:r>
            <a:r>
              <a:t> </a:t>
            </a:r>
            <a:r>
              <a:t>into</a:t>
            </a:r>
            <a:r>
              <a:t> account the </a:t>
            </a:r>
            <a:r>
              <a:t>total detection</a:t>
            </a:r>
            <a:r>
              <a:t> </a:t>
            </a:r>
            <a:r>
              <a:t>efficiency</a:t>
            </a:r>
            <a:r>
              <a:t> of </a:t>
            </a:r>
            <a:r>
              <a:rPr baseline="30000"/>
              <a:t>68</a:t>
            </a:r>
            <a:r>
              <a:t>Ni and the </a:t>
            </a:r>
            <a:r>
              <a:t>detection</a:t>
            </a:r>
            <a:r>
              <a:t> </a:t>
            </a:r>
            <a:r>
              <a:t>efficiency</a:t>
            </a:r>
            <a:r>
              <a:t> of </a:t>
            </a:r>
            <a:r>
              <a:t>ɣ</a:t>
            </a:r>
            <a:r>
              <a:t> rays </a:t>
            </a:r>
            <a:r>
              <a:t>we</a:t>
            </a:r>
            <a:r>
              <a:t> </a:t>
            </a:r>
            <a:r>
              <a:t>obtained</a:t>
            </a:r>
            <a:r>
              <a:t>  a cross </a:t>
            </a:r>
            <a:r>
              <a:t>section</a:t>
            </a:r>
            <a:r>
              <a:t> for the </a:t>
            </a:r>
            <a:r>
              <a:t>ɣ</a:t>
            </a:r>
            <a:r>
              <a:t> </a:t>
            </a:r>
            <a:r>
              <a:t>emission</a:t>
            </a:r>
            <a:r>
              <a:t> of </a:t>
            </a:r>
            <a:r>
              <a:t>σ</a:t>
            </a:r>
            <a:r>
              <a:rPr baseline="-25000"/>
              <a:t>ɣ</a:t>
            </a:r>
            <a:r>
              <a:t> </a:t>
            </a:r>
            <a:r>
              <a:t>= 0.32 mb with the 18 % of </a:t>
            </a:r>
            <a:r>
              <a:t>statistical</a:t>
            </a:r>
            <a:r>
              <a:t> error</a:t>
            </a:r>
          </a:p>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0" name="Shape 530"/>
          <p:cNvSpPr/>
          <p:nvPr>
            <p:ph type="sldImg"/>
          </p:nvPr>
        </p:nvSpPr>
        <p:spPr>
          <a:prstGeom prst="rect">
            <a:avLst/>
          </a:prstGeom>
        </p:spPr>
        <p:txBody>
          <a:bodyPr/>
          <a:lstStyle/>
          <a:p>
            <a:pPr/>
          </a:p>
        </p:txBody>
      </p:sp>
      <p:sp>
        <p:nvSpPr>
          <p:cNvPr id="531" name="Shape 531"/>
          <p:cNvSpPr/>
          <p:nvPr>
            <p:ph type="body" sz="quarter" idx="1"/>
          </p:nvPr>
        </p:nvSpPr>
        <p:spPr>
          <a:prstGeom prst="rect">
            <a:avLst/>
          </a:prstGeom>
        </p:spPr>
        <p:txBody>
          <a:bodyPr/>
          <a:lstStyle/>
          <a:p>
            <a:pPr/>
            <a:r>
              <a:t>A cosa servono i due grossi magneti (QUADRUPOLO e DIPOLO)? . </a:t>
            </a:r>
          </a:p>
          <a:p>
            <a:pPr/>
            <a:r>
              <a:t>Un sistema composta da un QD (quadrupolo-dipolo) si comporta analogamente ad uno spettrometro di luce, composto da una lente convergente e un prisma. La luce bianca proveniente da una sorgente attraversa una lente convergente che ne riduce la divergenza, successivamente attraversa il prisma e viene scomposta nelle sue diverse componenti di colore. Si ottiene quindi uno spettro a righe dove la posizione di ogni riga dipende dal colore.</a:t>
            </a:r>
          </a:p>
          <a:p>
            <a:pPr/>
            <a:r>
              <a:t>Nel caso dello spettrometro MAGNEX, al posto della luce abbiamo le particelle emesse a seguito della reazione nucleare, queste così come la luce, vengono focalizzate dal quadrupolo magnetico e l’azione del dipolo (analogamente a quella del prisma) è di scomporre il fascio di ioni a seconda del loro rapporto velocità*massa/stato di carica.</a:t>
            </a:r>
          </a:p>
          <a:p>
            <a:pPr/>
            <a:r>
              <a:t>Lo spettrometro fa dunque da “filtro”, serve cioè a selezionare con questi campi magnetici che gli applichiamo solo il tipo di nuclei che cerchiamo per il nostro esperimento.</a:t>
            </a:r>
          </a:p>
          <a:p>
            <a:pPr/>
            <a:r>
              <a:t>In questo caso si ottiene uno spettro a righe dove la posizione di ogni riga dipende dal rapporto velocità*massa/stato di carica. Questo ci aiuta a comprendere la struttura interna del nucleo studiato. </a:t>
            </a:r>
          </a:p>
          <a:p>
            <a:pPr/>
            <a:r>
              <a:t>Infatti con questo apparato possiamo effettuare studi sulla struttura del nucleo, all’interno del quale negli anni si è scoperto che i protoni e neutroni non sono disposti in modo casuale, bensì secondo una struttura “a condominio” su diversi piani. Inoltre in ogni piano può essere collocato solo un numero ben definito di nucleoni (in maniera analoga al caso degli elettroni nell’atomo). In figura è mostrato l’esempio della STRUTTURA A SHELL del 12C, il mattone fondamentale della vita sulla terra, che presenta 6 neutroni e 6 protoni disposti su due piani del "condominio".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titolo">
    <p:spTree>
      <p:nvGrpSpPr>
        <p:cNvPr id="1" name=""/>
        <p:cNvGrpSpPr/>
        <p:nvPr/>
      </p:nvGrpSpPr>
      <p:grpSpPr>
        <a:xfrm>
          <a:off x="0" y="0"/>
          <a:ext cx="0" cy="0"/>
          <a:chOff x="0" y="0"/>
          <a:chExt cx="0" cy="0"/>
        </a:xfrm>
      </p:grpSpPr>
      <p:sp>
        <p:nvSpPr>
          <p:cNvPr id="11" name="Titolo Testo"/>
          <p:cNvSpPr txBox="1"/>
          <p:nvPr>
            <p:ph type="title"/>
          </p:nvPr>
        </p:nvSpPr>
        <p:spPr>
          <a:xfrm>
            <a:off x="685800" y="1122362"/>
            <a:ext cx="7772400" cy="2387601"/>
          </a:xfrm>
          <a:prstGeom prst="rect">
            <a:avLst/>
          </a:prstGeom>
        </p:spPr>
        <p:txBody>
          <a:bodyPr anchor="b"/>
          <a:lstStyle>
            <a:lvl1pPr algn="ctr">
              <a:defRPr sz="6000"/>
            </a:lvl1pPr>
          </a:lstStyle>
          <a:p>
            <a:pPr/>
            <a:r>
              <a:t>Titolo Testo</a:t>
            </a:r>
          </a:p>
        </p:txBody>
      </p:sp>
      <p:sp>
        <p:nvSpPr>
          <p:cNvPr id="12" name="Corpo livello uno…"/>
          <p:cNvSpPr txBox="1"/>
          <p:nvPr>
            <p:ph type="body" sz="quarter" idx="1"/>
          </p:nvPr>
        </p:nvSpPr>
        <p:spPr>
          <a:xfrm>
            <a:off x="1143000" y="3602037"/>
            <a:ext cx="6858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aption 2">
    <p:spTree>
      <p:nvGrpSpPr>
        <p:cNvPr id="1" name=""/>
        <p:cNvGrpSpPr/>
        <p:nvPr/>
      </p:nvGrpSpPr>
      <p:grpSpPr>
        <a:xfrm>
          <a:off x="0" y="0"/>
          <a:ext cx="0" cy="0"/>
          <a:chOff x="0" y="0"/>
          <a:chExt cx="0" cy="0"/>
        </a:xfrm>
      </p:grpSpPr>
      <p:pic>
        <p:nvPicPr>
          <p:cNvPr id="92" name="Google Shape;22;p13" descr="Google Shape;22;p13"/>
          <p:cNvPicPr>
            <a:picLocks noChangeAspect="1"/>
          </p:cNvPicPr>
          <p:nvPr/>
        </p:nvPicPr>
        <p:blipFill>
          <a:blip r:embed="rId2">
            <a:alphaModFix amt="15000"/>
            <a:extLst/>
          </a:blip>
          <a:stretch>
            <a:fillRect/>
          </a:stretch>
        </p:blipFill>
        <p:spPr>
          <a:xfrm>
            <a:off x="35566" y="2191308"/>
            <a:ext cx="9082381" cy="4182948"/>
          </a:xfrm>
          <a:prstGeom prst="rect">
            <a:avLst/>
          </a:prstGeom>
          <a:ln w="12700">
            <a:miter lim="400000"/>
          </a:ln>
        </p:spPr>
      </p:pic>
      <p:pic>
        <p:nvPicPr>
          <p:cNvPr id="93" name="Google Shape;23;p13" descr="Google Shape;23;p13"/>
          <p:cNvPicPr>
            <a:picLocks noChangeAspect="1"/>
          </p:cNvPicPr>
          <p:nvPr/>
        </p:nvPicPr>
        <p:blipFill>
          <a:blip r:embed="rId3">
            <a:alphaModFix amt="15000"/>
            <a:extLst/>
          </a:blip>
          <a:stretch>
            <a:fillRect/>
          </a:stretch>
        </p:blipFill>
        <p:spPr>
          <a:xfrm>
            <a:off x="35566" y="695810"/>
            <a:ext cx="8981252" cy="757849"/>
          </a:xfrm>
          <a:prstGeom prst="rect">
            <a:avLst/>
          </a:prstGeom>
          <a:ln w="12700">
            <a:miter lim="400000"/>
          </a:ln>
        </p:spPr>
      </p:pic>
      <p:pic>
        <p:nvPicPr>
          <p:cNvPr id="94" name="Google Shape;24;p13" descr="Google Shape;24;p13"/>
          <p:cNvPicPr>
            <a:picLocks noChangeAspect="1"/>
          </p:cNvPicPr>
          <p:nvPr/>
        </p:nvPicPr>
        <p:blipFill>
          <a:blip r:embed="rId4">
            <a:alphaModFix amt="20000"/>
            <a:extLst/>
          </a:blip>
          <a:stretch>
            <a:fillRect/>
          </a:stretch>
        </p:blipFill>
        <p:spPr>
          <a:xfrm>
            <a:off x="691766" y="1639593"/>
            <a:ext cx="8325052" cy="1580002"/>
          </a:xfrm>
          <a:prstGeom prst="rect">
            <a:avLst/>
          </a:prstGeom>
          <a:ln w="12700">
            <a:miter lim="400000"/>
          </a:ln>
        </p:spPr>
      </p:pic>
      <p:pic>
        <p:nvPicPr>
          <p:cNvPr id="95" name="Google Shape;25;p13" descr="Google Shape;25;p13"/>
          <p:cNvPicPr>
            <a:picLocks noChangeAspect="1"/>
          </p:cNvPicPr>
          <p:nvPr/>
        </p:nvPicPr>
        <p:blipFill>
          <a:blip r:embed="rId5">
            <a:extLst/>
          </a:blip>
          <a:stretch>
            <a:fillRect/>
          </a:stretch>
        </p:blipFill>
        <p:spPr>
          <a:xfrm>
            <a:off x="216123" y="5515126"/>
            <a:ext cx="8684478" cy="929514"/>
          </a:xfrm>
          <a:prstGeom prst="rect">
            <a:avLst/>
          </a:prstGeom>
          <a:ln w="12700">
            <a:miter lim="400000"/>
          </a:ln>
        </p:spPr>
      </p:pic>
      <p:pic>
        <p:nvPicPr>
          <p:cNvPr id="96" name="Google Shape;26;p13" descr="Google Shape;26;p13"/>
          <p:cNvPicPr>
            <a:picLocks noChangeAspect="1"/>
          </p:cNvPicPr>
          <p:nvPr/>
        </p:nvPicPr>
        <p:blipFill>
          <a:blip r:embed="rId6">
            <a:extLst/>
          </a:blip>
          <a:stretch>
            <a:fillRect/>
          </a:stretch>
        </p:blipFill>
        <p:spPr>
          <a:xfrm>
            <a:off x="323146" y="490245"/>
            <a:ext cx="1379220" cy="894693"/>
          </a:xfrm>
          <a:prstGeom prst="rect">
            <a:avLst/>
          </a:prstGeom>
          <a:ln w="12700">
            <a:miter lim="400000"/>
          </a:ln>
        </p:spPr>
      </p:pic>
      <p:sp>
        <p:nvSpPr>
          <p:cNvPr id="97" name="Google Shape;27;p13"/>
          <p:cNvSpPr/>
          <p:nvPr/>
        </p:nvSpPr>
        <p:spPr>
          <a:xfrm>
            <a:off x="310650" y="5440960"/>
            <a:ext cx="8590267" cy="1"/>
          </a:xfrm>
          <a:prstGeom prst="line">
            <a:avLst/>
          </a:prstGeom>
          <a:ln w="25400">
            <a:solidFill>
              <a:srgbClr val="002060"/>
            </a:solidFill>
          </a:ln>
        </p:spPr>
        <p:txBody>
          <a:bodyPr lIns="39141" tIns="39141" rIns="39141" bIns="39141"/>
          <a:lstStyle/>
          <a:p>
            <a:pPr defTabSz="829875">
              <a:defRPr sz="1200">
                <a:latin typeface="Arial"/>
                <a:ea typeface="Arial"/>
                <a:cs typeface="Arial"/>
                <a:sym typeface="Arial"/>
              </a:defRPr>
            </a:pPr>
          </a:p>
        </p:txBody>
      </p:sp>
      <p:sp>
        <p:nvSpPr>
          <p:cNvPr id="98" name="Google Shape;28;p13"/>
          <p:cNvSpPr/>
          <p:nvPr/>
        </p:nvSpPr>
        <p:spPr>
          <a:xfrm>
            <a:off x="310650" y="416079"/>
            <a:ext cx="8589951" cy="1"/>
          </a:xfrm>
          <a:prstGeom prst="line">
            <a:avLst/>
          </a:prstGeom>
          <a:ln w="25400">
            <a:solidFill>
              <a:srgbClr val="002060"/>
            </a:solidFill>
          </a:ln>
        </p:spPr>
        <p:txBody>
          <a:bodyPr lIns="39141" tIns="39141" rIns="39141" bIns="39141"/>
          <a:lstStyle/>
          <a:p>
            <a:pPr defTabSz="829875">
              <a:defRPr sz="1200">
                <a:latin typeface="Arial"/>
                <a:ea typeface="Arial"/>
                <a:cs typeface="Arial"/>
                <a:sym typeface="Arial"/>
              </a:defRPr>
            </a:pPr>
          </a:p>
        </p:txBody>
      </p:sp>
      <p:sp>
        <p:nvSpPr>
          <p:cNvPr id="99" name="Google Shape;29;p13"/>
          <p:cNvSpPr/>
          <p:nvPr/>
        </p:nvSpPr>
        <p:spPr>
          <a:xfrm>
            <a:off x="323146" y="1472473"/>
            <a:ext cx="8590267" cy="1"/>
          </a:xfrm>
          <a:prstGeom prst="line">
            <a:avLst/>
          </a:prstGeom>
          <a:ln w="25400">
            <a:solidFill>
              <a:srgbClr val="002060"/>
            </a:solidFill>
          </a:ln>
        </p:spPr>
        <p:txBody>
          <a:bodyPr lIns="39141" tIns="39141" rIns="39141" bIns="39141"/>
          <a:lstStyle/>
          <a:p>
            <a:pPr defTabSz="829875">
              <a:defRPr sz="1200">
                <a:latin typeface="Arial"/>
                <a:ea typeface="Arial"/>
                <a:cs typeface="Arial"/>
                <a:sym typeface="Arial"/>
              </a:defRPr>
            </a:pPr>
          </a:p>
        </p:txBody>
      </p:sp>
      <p:pic>
        <p:nvPicPr>
          <p:cNvPr id="100" name="Google Shape;30;p13" descr="Google Shape;30;p13"/>
          <p:cNvPicPr>
            <a:picLocks noChangeAspect="1"/>
          </p:cNvPicPr>
          <p:nvPr/>
        </p:nvPicPr>
        <p:blipFill>
          <a:blip r:embed="rId7">
            <a:extLst/>
          </a:blip>
          <a:stretch>
            <a:fillRect/>
          </a:stretch>
        </p:blipFill>
        <p:spPr>
          <a:xfrm>
            <a:off x="6288528" y="665873"/>
            <a:ext cx="2541840" cy="568914"/>
          </a:xfrm>
          <a:prstGeom prst="rect">
            <a:avLst/>
          </a:prstGeom>
          <a:ln w="12700">
            <a:miter lim="400000"/>
          </a:ln>
        </p:spPr>
      </p:pic>
      <p:sp>
        <p:nvSpPr>
          <p:cNvPr id="101" name="Numero diapositiva"/>
          <p:cNvSpPr txBox="1"/>
          <p:nvPr>
            <p:ph type="sldNum" sz="quarter" idx="2"/>
          </p:nvPr>
        </p:nvSpPr>
        <p:spPr>
          <a:xfrm>
            <a:off x="4419599" y="6018217"/>
            <a:ext cx="2133601" cy="344431"/>
          </a:xfrm>
          <a:prstGeom prst="rect">
            <a:avLst/>
          </a:prstGeom>
        </p:spPr>
        <p:txBody>
          <a:bodyPr lIns="39141" tIns="39141" rIns="39141" bIns="39141"/>
          <a:lstStyle>
            <a:lvl1pPr defTabSz="829875">
              <a:defRPr sz="10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pic>
        <p:nvPicPr>
          <p:cNvPr id="108" name="Google Shape;9;p9" descr="Google Shape;9;p9"/>
          <p:cNvPicPr>
            <a:picLocks noChangeAspect="1"/>
          </p:cNvPicPr>
          <p:nvPr/>
        </p:nvPicPr>
        <p:blipFill>
          <a:blip r:embed="rId2">
            <a:alphaModFix amt="15000"/>
            <a:extLst/>
          </a:blip>
          <a:stretch>
            <a:fillRect/>
          </a:stretch>
        </p:blipFill>
        <p:spPr>
          <a:xfrm>
            <a:off x="35566" y="695810"/>
            <a:ext cx="8981252" cy="757849"/>
          </a:xfrm>
          <a:prstGeom prst="rect">
            <a:avLst/>
          </a:prstGeom>
          <a:ln w="12700">
            <a:miter lim="400000"/>
          </a:ln>
        </p:spPr>
      </p:pic>
      <p:pic>
        <p:nvPicPr>
          <p:cNvPr id="109" name="Google Shape;10;p9" descr="Google Shape;10;p9"/>
          <p:cNvPicPr>
            <a:picLocks noChangeAspect="1"/>
          </p:cNvPicPr>
          <p:nvPr/>
        </p:nvPicPr>
        <p:blipFill>
          <a:blip r:embed="rId3">
            <a:alphaModFix amt="15000"/>
            <a:extLst/>
          </a:blip>
          <a:stretch>
            <a:fillRect/>
          </a:stretch>
        </p:blipFill>
        <p:spPr>
          <a:xfrm>
            <a:off x="-1" y="2187525"/>
            <a:ext cx="9082381" cy="4182949"/>
          </a:xfrm>
          <a:prstGeom prst="rect">
            <a:avLst/>
          </a:prstGeom>
          <a:ln w="12700">
            <a:miter lim="400000"/>
          </a:ln>
        </p:spPr>
      </p:pic>
      <p:pic>
        <p:nvPicPr>
          <p:cNvPr id="110" name="Google Shape;11;p9" descr="Google Shape;11;p9"/>
          <p:cNvPicPr>
            <a:picLocks noChangeAspect="1"/>
          </p:cNvPicPr>
          <p:nvPr/>
        </p:nvPicPr>
        <p:blipFill>
          <a:blip r:embed="rId4">
            <a:extLst/>
          </a:blip>
          <a:stretch>
            <a:fillRect/>
          </a:stretch>
        </p:blipFill>
        <p:spPr>
          <a:xfrm>
            <a:off x="216123" y="5515126"/>
            <a:ext cx="8684478" cy="929514"/>
          </a:xfrm>
          <a:prstGeom prst="rect">
            <a:avLst/>
          </a:prstGeom>
          <a:ln w="12700">
            <a:miter lim="400000"/>
          </a:ln>
        </p:spPr>
      </p:pic>
      <p:pic>
        <p:nvPicPr>
          <p:cNvPr id="111" name="Google Shape;12;p9" descr="Google Shape;12;p9"/>
          <p:cNvPicPr>
            <a:picLocks noChangeAspect="1"/>
          </p:cNvPicPr>
          <p:nvPr/>
        </p:nvPicPr>
        <p:blipFill>
          <a:blip r:embed="rId5">
            <a:extLst/>
          </a:blip>
          <a:stretch>
            <a:fillRect/>
          </a:stretch>
        </p:blipFill>
        <p:spPr>
          <a:xfrm>
            <a:off x="323146" y="490245"/>
            <a:ext cx="1379220" cy="894693"/>
          </a:xfrm>
          <a:prstGeom prst="rect">
            <a:avLst/>
          </a:prstGeom>
          <a:ln w="12700">
            <a:miter lim="400000"/>
          </a:ln>
        </p:spPr>
      </p:pic>
      <p:grpSp>
        <p:nvGrpSpPr>
          <p:cNvPr id="114" name="Google Shape;13;p9"/>
          <p:cNvGrpSpPr/>
          <p:nvPr/>
        </p:nvGrpSpPr>
        <p:grpSpPr>
          <a:xfrm>
            <a:off x="6039048" y="704939"/>
            <a:ext cx="2441714" cy="486968"/>
            <a:chOff x="0" y="0"/>
            <a:chExt cx="2441712" cy="486967"/>
          </a:xfrm>
        </p:grpSpPr>
        <p:sp>
          <p:nvSpPr>
            <p:cNvPr id="112" name="Rettangolo"/>
            <p:cNvSpPr/>
            <p:nvPr/>
          </p:nvSpPr>
          <p:spPr>
            <a:xfrm>
              <a:off x="0" y="0"/>
              <a:ext cx="2441713" cy="486968"/>
            </a:xfrm>
            <a:prstGeom prst="rect">
              <a:avLst/>
            </a:prstGeom>
            <a:solidFill>
              <a:srgbClr val="002060">
                <a:alpha val="86274"/>
              </a:srgbClr>
            </a:solidFill>
            <a:ln w="12700" cap="flat">
              <a:noFill/>
              <a:miter lim="400000"/>
            </a:ln>
            <a:effectLst/>
          </p:spPr>
          <p:txBody>
            <a:bodyPr wrap="square" lIns="39141" tIns="39141" rIns="39141" bIns="39141" numCol="1" anchor="t">
              <a:noAutofit/>
            </a:bodyPr>
            <a:lstStyle/>
            <a:p>
              <a:pPr algn="ctr" defTabSz="829875">
                <a:defRPr sz="1200">
                  <a:latin typeface="Arial"/>
                  <a:ea typeface="Arial"/>
                  <a:cs typeface="Arial"/>
                  <a:sym typeface="Arial"/>
                </a:defRPr>
              </a:pPr>
            </a:p>
          </p:txBody>
        </p:sp>
        <p:sp>
          <p:nvSpPr>
            <p:cNvPr id="113" name="www.samothrace.eu"/>
            <p:cNvSpPr txBox="1"/>
            <p:nvPr/>
          </p:nvSpPr>
          <p:spPr>
            <a:xfrm>
              <a:off x="0" y="0"/>
              <a:ext cx="2441713" cy="4781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9353" tIns="99353" rIns="99353" bIns="99353" numCol="1" anchor="t">
              <a:spAutoFit/>
            </a:bodyPr>
            <a:lstStyle>
              <a:lvl1pPr algn="ctr" defTabSz="829875">
                <a:defRPr b="1" sz="2000">
                  <a:solidFill>
                    <a:srgbClr val="FFFAF5"/>
                  </a:solidFill>
                  <a:latin typeface="Garamond"/>
                  <a:ea typeface="Garamond"/>
                  <a:cs typeface="Garamond"/>
                  <a:sym typeface="Garamond"/>
                </a:defRPr>
              </a:lvl1pPr>
            </a:lstStyle>
            <a:p>
              <a:pPr/>
              <a:r>
                <a:t>www.samothrace.eu</a:t>
              </a:r>
            </a:p>
          </p:txBody>
        </p:sp>
      </p:grpSp>
      <p:sp>
        <p:nvSpPr>
          <p:cNvPr id="115" name="Google Shape;14;p9"/>
          <p:cNvSpPr/>
          <p:nvPr/>
        </p:nvSpPr>
        <p:spPr>
          <a:xfrm>
            <a:off x="310650" y="5440960"/>
            <a:ext cx="8590267" cy="1"/>
          </a:xfrm>
          <a:prstGeom prst="line">
            <a:avLst/>
          </a:prstGeom>
          <a:ln w="12700">
            <a:solidFill>
              <a:srgbClr val="002060"/>
            </a:solidFill>
          </a:ln>
        </p:spPr>
        <p:txBody>
          <a:bodyPr lIns="39141" tIns="39141" rIns="39141" bIns="39141"/>
          <a:lstStyle/>
          <a:p>
            <a:pPr defTabSz="829875">
              <a:defRPr sz="1200">
                <a:latin typeface="Arial"/>
                <a:ea typeface="Arial"/>
                <a:cs typeface="Arial"/>
                <a:sym typeface="Arial"/>
              </a:defRPr>
            </a:pPr>
          </a:p>
        </p:txBody>
      </p:sp>
      <p:sp>
        <p:nvSpPr>
          <p:cNvPr id="116" name="Google Shape;15;p9"/>
          <p:cNvSpPr/>
          <p:nvPr/>
        </p:nvSpPr>
        <p:spPr>
          <a:xfrm>
            <a:off x="310650" y="416079"/>
            <a:ext cx="8589951" cy="1"/>
          </a:xfrm>
          <a:prstGeom prst="line">
            <a:avLst/>
          </a:prstGeom>
          <a:ln w="12700">
            <a:solidFill>
              <a:srgbClr val="002060"/>
            </a:solidFill>
          </a:ln>
        </p:spPr>
        <p:txBody>
          <a:bodyPr lIns="39141" tIns="39141" rIns="39141" bIns="39141"/>
          <a:lstStyle/>
          <a:p>
            <a:pPr defTabSz="829875">
              <a:defRPr sz="1200">
                <a:latin typeface="Arial"/>
                <a:ea typeface="Arial"/>
                <a:cs typeface="Arial"/>
                <a:sym typeface="Arial"/>
              </a:defRPr>
            </a:pPr>
          </a:p>
        </p:txBody>
      </p:sp>
      <p:sp>
        <p:nvSpPr>
          <p:cNvPr id="117" name="Google Shape;16;p9"/>
          <p:cNvSpPr/>
          <p:nvPr/>
        </p:nvSpPr>
        <p:spPr>
          <a:xfrm>
            <a:off x="323146" y="1472473"/>
            <a:ext cx="8590267" cy="1"/>
          </a:xfrm>
          <a:prstGeom prst="line">
            <a:avLst/>
          </a:prstGeom>
          <a:ln w="12700">
            <a:solidFill>
              <a:srgbClr val="002060"/>
            </a:solidFill>
          </a:ln>
        </p:spPr>
        <p:txBody>
          <a:bodyPr lIns="39141" tIns="39141" rIns="39141" bIns="39141"/>
          <a:lstStyle/>
          <a:p>
            <a:pPr defTabSz="829875">
              <a:defRPr sz="1200">
                <a:latin typeface="Arial"/>
                <a:ea typeface="Arial"/>
                <a:cs typeface="Arial"/>
                <a:sym typeface="Arial"/>
              </a:defRPr>
            </a:pPr>
          </a:p>
        </p:txBody>
      </p:sp>
      <p:sp>
        <p:nvSpPr>
          <p:cNvPr id="118" name="Numero diapositiva"/>
          <p:cNvSpPr txBox="1"/>
          <p:nvPr>
            <p:ph type="sldNum" sz="quarter" idx="2"/>
          </p:nvPr>
        </p:nvSpPr>
        <p:spPr>
          <a:xfrm>
            <a:off x="4419599" y="6018217"/>
            <a:ext cx="2133601" cy="344431"/>
          </a:xfrm>
          <a:prstGeom prst="rect">
            <a:avLst/>
          </a:prstGeom>
        </p:spPr>
        <p:txBody>
          <a:bodyPr lIns="39141" tIns="39141" rIns="39141" bIns="39141"/>
          <a:lstStyle>
            <a:lvl1pPr defTabSz="829875">
              <a:defRPr sz="10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contenuto">
    <p:spTree>
      <p:nvGrpSpPr>
        <p:cNvPr id="1" name=""/>
        <p:cNvGrpSpPr/>
        <p:nvPr/>
      </p:nvGrpSpPr>
      <p:grpSpPr>
        <a:xfrm>
          <a:off x="0" y="0"/>
          <a:ext cx="0" cy="0"/>
          <a:chOff x="0" y="0"/>
          <a:chExt cx="0" cy="0"/>
        </a:xfrm>
      </p:grpSpPr>
      <p:sp>
        <p:nvSpPr>
          <p:cNvPr id="20" name="Titolo Testo"/>
          <p:cNvSpPr txBox="1"/>
          <p:nvPr>
            <p:ph type="title"/>
          </p:nvPr>
        </p:nvSpPr>
        <p:spPr>
          <a:prstGeom prst="rect">
            <a:avLst/>
          </a:prstGeom>
        </p:spPr>
        <p:txBody>
          <a:bodyPr/>
          <a:lstStyle/>
          <a:p>
            <a:pPr/>
            <a:r>
              <a:t>Titolo Testo</a:t>
            </a:r>
          </a:p>
        </p:txBody>
      </p:sp>
      <p:sp>
        <p:nvSpPr>
          <p:cNvPr id="21"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testazione sezione">
    <p:spTree>
      <p:nvGrpSpPr>
        <p:cNvPr id="1" name=""/>
        <p:cNvGrpSpPr/>
        <p:nvPr/>
      </p:nvGrpSpPr>
      <p:grpSpPr>
        <a:xfrm>
          <a:off x="0" y="0"/>
          <a:ext cx="0" cy="0"/>
          <a:chOff x="0" y="0"/>
          <a:chExt cx="0" cy="0"/>
        </a:xfrm>
      </p:grpSpPr>
      <p:sp>
        <p:nvSpPr>
          <p:cNvPr id="29" name="Titolo Testo"/>
          <p:cNvSpPr txBox="1"/>
          <p:nvPr>
            <p:ph type="title"/>
          </p:nvPr>
        </p:nvSpPr>
        <p:spPr>
          <a:xfrm>
            <a:off x="623887" y="1709739"/>
            <a:ext cx="7886701" cy="2852737"/>
          </a:xfrm>
          <a:prstGeom prst="rect">
            <a:avLst/>
          </a:prstGeom>
        </p:spPr>
        <p:txBody>
          <a:bodyPr anchor="b"/>
          <a:lstStyle>
            <a:lvl1pPr>
              <a:defRPr sz="6000"/>
            </a:lvl1pPr>
          </a:lstStyle>
          <a:p>
            <a:pPr/>
            <a:r>
              <a:t>Titolo Testo</a:t>
            </a:r>
          </a:p>
        </p:txBody>
      </p:sp>
      <p:sp>
        <p:nvSpPr>
          <p:cNvPr id="30" name="Corpo livello uno…"/>
          <p:cNvSpPr txBox="1"/>
          <p:nvPr>
            <p:ph type="body" sz="quarter" idx="1"/>
          </p:nvPr>
        </p:nvSpPr>
        <p:spPr>
          <a:xfrm>
            <a:off x="623887" y="4589464"/>
            <a:ext cx="7886701"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ue contenuti">
    <p:spTree>
      <p:nvGrpSpPr>
        <p:cNvPr id="1" name=""/>
        <p:cNvGrpSpPr/>
        <p:nvPr/>
      </p:nvGrpSpPr>
      <p:grpSpPr>
        <a:xfrm>
          <a:off x="0" y="0"/>
          <a:ext cx="0" cy="0"/>
          <a:chOff x="0" y="0"/>
          <a:chExt cx="0" cy="0"/>
        </a:xfrm>
      </p:grpSpPr>
      <p:sp>
        <p:nvSpPr>
          <p:cNvPr id="38" name="Titolo Testo"/>
          <p:cNvSpPr txBox="1"/>
          <p:nvPr>
            <p:ph type="title"/>
          </p:nvPr>
        </p:nvSpPr>
        <p:spPr>
          <a:prstGeom prst="rect">
            <a:avLst/>
          </a:prstGeom>
        </p:spPr>
        <p:txBody>
          <a:bodyPr/>
          <a:lstStyle/>
          <a:p>
            <a:pPr/>
            <a:r>
              <a:t>Titolo Testo</a:t>
            </a:r>
          </a:p>
        </p:txBody>
      </p:sp>
      <p:sp>
        <p:nvSpPr>
          <p:cNvPr id="39" name="Corpo livello uno…"/>
          <p:cNvSpPr txBox="1"/>
          <p:nvPr>
            <p:ph type="body" sz="half" idx="1"/>
          </p:nvPr>
        </p:nvSpPr>
        <p:spPr>
          <a:xfrm>
            <a:off x="628650" y="1825625"/>
            <a:ext cx="3886200" cy="4351338"/>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fronto">
    <p:spTree>
      <p:nvGrpSpPr>
        <p:cNvPr id="1" name=""/>
        <p:cNvGrpSpPr/>
        <p:nvPr/>
      </p:nvGrpSpPr>
      <p:grpSpPr>
        <a:xfrm>
          <a:off x="0" y="0"/>
          <a:ext cx="0" cy="0"/>
          <a:chOff x="0" y="0"/>
          <a:chExt cx="0" cy="0"/>
        </a:xfrm>
      </p:grpSpPr>
      <p:sp>
        <p:nvSpPr>
          <p:cNvPr id="47" name="Titolo Testo"/>
          <p:cNvSpPr txBox="1"/>
          <p:nvPr>
            <p:ph type="title"/>
          </p:nvPr>
        </p:nvSpPr>
        <p:spPr>
          <a:xfrm>
            <a:off x="629841" y="365125"/>
            <a:ext cx="7886701" cy="1325564"/>
          </a:xfrm>
          <a:prstGeom prst="rect">
            <a:avLst/>
          </a:prstGeom>
        </p:spPr>
        <p:txBody>
          <a:bodyPr/>
          <a:lstStyle/>
          <a:p>
            <a:pPr/>
            <a:r>
              <a:t>Titolo Testo</a:t>
            </a:r>
          </a:p>
        </p:txBody>
      </p:sp>
      <p:sp>
        <p:nvSpPr>
          <p:cNvPr id="48" name="Corpo livello uno…"/>
          <p:cNvSpPr txBox="1"/>
          <p:nvPr>
            <p:ph type="body" sz="quarter" idx="1"/>
          </p:nvPr>
        </p:nvSpPr>
        <p:spPr>
          <a:xfrm>
            <a:off x="629841" y="1681163"/>
            <a:ext cx="3868341"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49" name="Text Placeholder 4"/>
          <p:cNvSpPr/>
          <p:nvPr>
            <p:ph type="body" sz="quarter" idx="21"/>
          </p:nvPr>
        </p:nvSpPr>
        <p:spPr>
          <a:xfrm>
            <a:off x="4629150" y="1681163"/>
            <a:ext cx="3887392" cy="823913"/>
          </a:xfrm>
          <a:prstGeom prst="rect">
            <a:avLst/>
          </a:prstGeom>
        </p:spPr>
        <p:txBody>
          <a:bodyPr anchor="b"/>
          <a:lstStyle/>
          <a:p>
            <a:pPr marL="0" indent="0">
              <a:buSzTx/>
              <a:buFontTx/>
              <a:buNone/>
              <a:defRPr b="1" sz="2400"/>
            </a:pPr>
          </a:p>
        </p:txBody>
      </p:sp>
      <p:sp>
        <p:nvSpPr>
          <p:cNvPr id="5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titolo">
    <p:spTree>
      <p:nvGrpSpPr>
        <p:cNvPr id="1" name=""/>
        <p:cNvGrpSpPr/>
        <p:nvPr/>
      </p:nvGrpSpPr>
      <p:grpSpPr>
        <a:xfrm>
          <a:off x="0" y="0"/>
          <a:ext cx="0" cy="0"/>
          <a:chOff x="0" y="0"/>
          <a:chExt cx="0" cy="0"/>
        </a:xfrm>
      </p:grpSpPr>
      <p:sp>
        <p:nvSpPr>
          <p:cNvPr id="57" name="Titolo Testo"/>
          <p:cNvSpPr txBox="1"/>
          <p:nvPr>
            <p:ph type="title"/>
          </p:nvPr>
        </p:nvSpPr>
        <p:spPr>
          <a:prstGeom prst="rect">
            <a:avLst/>
          </a:prstGeom>
        </p:spPr>
        <p:txBody>
          <a:bodyPr/>
          <a:lstStyle/>
          <a:p>
            <a:pPr/>
            <a:r>
              <a:t>Titolo Testo</a:t>
            </a:r>
          </a:p>
        </p:txBody>
      </p:sp>
      <p:sp>
        <p:nvSpPr>
          <p:cNvPr id="5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a">
    <p:spTree>
      <p:nvGrpSpPr>
        <p:cNvPr id="1" name=""/>
        <p:cNvGrpSpPr/>
        <p:nvPr/>
      </p:nvGrpSpPr>
      <p:grpSpPr>
        <a:xfrm>
          <a:off x="0" y="0"/>
          <a:ext cx="0" cy="0"/>
          <a:chOff x="0" y="0"/>
          <a:chExt cx="0" cy="0"/>
        </a:xfrm>
      </p:grpSpPr>
      <p:sp>
        <p:nvSpPr>
          <p:cNvPr id="6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to con didascalia">
    <p:spTree>
      <p:nvGrpSpPr>
        <p:cNvPr id="1" name=""/>
        <p:cNvGrpSpPr/>
        <p:nvPr/>
      </p:nvGrpSpPr>
      <p:grpSpPr>
        <a:xfrm>
          <a:off x="0" y="0"/>
          <a:ext cx="0" cy="0"/>
          <a:chOff x="0" y="0"/>
          <a:chExt cx="0" cy="0"/>
        </a:xfrm>
      </p:grpSpPr>
      <p:sp>
        <p:nvSpPr>
          <p:cNvPr id="72" name="Titolo Testo"/>
          <p:cNvSpPr txBox="1"/>
          <p:nvPr>
            <p:ph type="title"/>
          </p:nvPr>
        </p:nvSpPr>
        <p:spPr>
          <a:xfrm>
            <a:off x="629841" y="457200"/>
            <a:ext cx="2949178" cy="1600200"/>
          </a:xfrm>
          <a:prstGeom prst="rect">
            <a:avLst/>
          </a:prstGeom>
        </p:spPr>
        <p:txBody>
          <a:bodyPr anchor="b"/>
          <a:lstStyle>
            <a:lvl1pPr>
              <a:defRPr sz="3200"/>
            </a:lvl1pPr>
          </a:lstStyle>
          <a:p>
            <a:pPr/>
            <a:r>
              <a:t>Titolo Testo</a:t>
            </a:r>
          </a:p>
        </p:txBody>
      </p:sp>
      <p:sp>
        <p:nvSpPr>
          <p:cNvPr id="73" name="Corpo livello uno…"/>
          <p:cNvSpPr txBox="1"/>
          <p:nvPr>
            <p:ph type="body" sz="half" idx="1"/>
          </p:nvPr>
        </p:nvSpPr>
        <p:spPr>
          <a:xfrm>
            <a:off x="3887391" y="987425"/>
            <a:ext cx="462915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Corpo livello uno</a:t>
            </a:r>
          </a:p>
          <a:p>
            <a:pPr lvl="1"/>
            <a:r>
              <a:t>Corpo livello due</a:t>
            </a:r>
          </a:p>
          <a:p>
            <a:pPr lvl="2"/>
            <a:r>
              <a:t>Corpo livello tre</a:t>
            </a:r>
          </a:p>
          <a:p>
            <a:pPr lvl="3"/>
            <a:r>
              <a:t>Corpo livello quattro</a:t>
            </a:r>
          </a:p>
          <a:p>
            <a:pPr lvl="4"/>
            <a:r>
              <a:t>Corpo livello cinque</a:t>
            </a:r>
          </a:p>
        </p:txBody>
      </p:sp>
      <p:sp>
        <p:nvSpPr>
          <p:cNvPr id="74" name="Text Placeholder 3"/>
          <p:cNvSpPr/>
          <p:nvPr>
            <p:ph type="body" sz="quarter" idx="21"/>
          </p:nvPr>
        </p:nvSpPr>
        <p:spPr>
          <a:xfrm>
            <a:off x="629840" y="2057400"/>
            <a:ext cx="2949180" cy="3811588"/>
          </a:xfrm>
          <a:prstGeom prst="rect">
            <a:avLst/>
          </a:prstGeom>
        </p:spPr>
        <p:txBody>
          <a:bodyPr/>
          <a:lstStyle/>
          <a:p>
            <a:pPr marL="0" indent="0">
              <a:buSzTx/>
              <a:buFontTx/>
              <a:buNone/>
              <a:defRPr sz="1600"/>
            </a:pPr>
          </a:p>
        </p:txBody>
      </p:sp>
      <p:sp>
        <p:nvSpPr>
          <p:cNvPr id="7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magine con didascalia">
    <p:spTree>
      <p:nvGrpSpPr>
        <p:cNvPr id="1" name=""/>
        <p:cNvGrpSpPr/>
        <p:nvPr/>
      </p:nvGrpSpPr>
      <p:grpSpPr>
        <a:xfrm>
          <a:off x="0" y="0"/>
          <a:ext cx="0" cy="0"/>
          <a:chOff x="0" y="0"/>
          <a:chExt cx="0" cy="0"/>
        </a:xfrm>
      </p:grpSpPr>
      <p:sp>
        <p:nvSpPr>
          <p:cNvPr id="82" name="Titolo Testo"/>
          <p:cNvSpPr txBox="1"/>
          <p:nvPr>
            <p:ph type="title"/>
          </p:nvPr>
        </p:nvSpPr>
        <p:spPr>
          <a:xfrm>
            <a:off x="629841" y="457200"/>
            <a:ext cx="2949178" cy="1600200"/>
          </a:xfrm>
          <a:prstGeom prst="rect">
            <a:avLst/>
          </a:prstGeom>
        </p:spPr>
        <p:txBody>
          <a:bodyPr anchor="b"/>
          <a:lstStyle>
            <a:lvl1pPr>
              <a:defRPr sz="3200"/>
            </a:lvl1pPr>
          </a:lstStyle>
          <a:p>
            <a:pPr/>
            <a:r>
              <a:t>Titolo Testo</a:t>
            </a:r>
          </a:p>
        </p:txBody>
      </p:sp>
      <p:sp>
        <p:nvSpPr>
          <p:cNvPr id="83" name="Picture Placeholder 2"/>
          <p:cNvSpPr/>
          <p:nvPr>
            <p:ph type="pic" sz="half" idx="21"/>
          </p:nvPr>
        </p:nvSpPr>
        <p:spPr>
          <a:xfrm>
            <a:off x="3887391" y="987425"/>
            <a:ext cx="4629151" cy="4873626"/>
          </a:xfrm>
          <a:prstGeom prst="rect">
            <a:avLst/>
          </a:prstGeom>
        </p:spPr>
        <p:txBody>
          <a:bodyPr lIns="91439" rIns="91439">
            <a:noAutofit/>
          </a:bodyPr>
          <a:lstStyle/>
          <a:p>
            <a:pPr/>
          </a:p>
        </p:txBody>
      </p:sp>
      <p:sp>
        <p:nvSpPr>
          <p:cNvPr id="84" name="Corpo livello uno…"/>
          <p:cNvSpPr txBox="1"/>
          <p:nvPr>
            <p:ph type="body" sz="quarter" idx="1"/>
          </p:nvPr>
        </p:nvSpPr>
        <p:spPr>
          <a:xfrm>
            <a:off x="629841" y="2057400"/>
            <a:ext cx="2949178"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olo Testo"/>
          <p:cNvSpPr txBox="1"/>
          <p:nvPr>
            <p:ph type="title"/>
          </p:nvPr>
        </p:nvSpPr>
        <p:spPr>
          <a:xfrm>
            <a:off x="628650" y="365125"/>
            <a:ext cx="7886700" cy="132556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Titolo Testo</a:t>
            </a:r>
          </a:p>
        </p:txBody>
      </p:sp>
      <p:sp>
        <p:nvSpPr>
          <p:cNvPr id="3" name="Corpo livello uno…"/>
          <p:cNvSpPr txBox="1"/>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8256726" y="6414761"/>
            <a:ext cx="258624" cy="248306"/>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6.jpeg"/><Relationship Id="rId6" Type="http://schemas.openxmlformats.org/officeDocument/2006/relationships/image" Target="../media/image2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8.png"/><Relationship Id="rId4"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43.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video" Target="https://www.youtube.com/embed/5pZj0u_XMbc?feature=oembed" TargetMode="External"/><Relationship Id="rId3" Type="http://schemas.openxmlformats.org/officeDocument/2006/relationships/image" Target="../media/image3.jpeg"/><Relationship Id="rId4" Type="http://schemas.openxmlformats.org/officeDocument/2006/relationships/image" Target="../media/image9.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 Id="rId3" Type="http://schemas.openxmlformats.org/officeDocument/2006/relationships/image" Target="../media/image45.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 Id="rId3" Type="http://schemas.openxmlformats.org/officeDocument/2006/relationships/image" Target="../media/image47.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 Id="rId3" Type="http://schemas.openxmlformats.org/officeDocument/2006/relationships/image" Target="../media/image49.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52.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 Id="rId3" Type="http://schemas.openxmlformats.org/officeDocument/2006/relationships/image" Target="../media/image54.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bmp"/><Relationship Id="rId4" Type="http://schemas.openxmlformats.org/officeDocument/2006/relationships/image" Target="../media/image11.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 Id="rId3" Type="http://schemas.openxmlformats.org/officeDocument/2006/relationships/image" Target="../media/image9.jpe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 Id="rId9" Type="http://schemas.openxmlformats.org/officeDocument/2006/relationships/image" Target="../media/image65.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png"/><Relationship Id="rId3" Type="http://schemas.openxmlformats.org/officeDocument/2006/relationships/image" Target="../media/image67.png"/><Relationship Id="rId4" Type="http://schemas.openxmlformats.org/officeDocument/2006/relationships/image" Target="../media/image68.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png"/><Relationship Id="rId3" Type="http://schemas.openxmlformats.org/officeDocument/2006/relationships/image" Target="../media/image70.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71.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png"/><Relationship Id="rId3" Type="http://schemas.openxmlformats.org/officeDocument/2006/relationships/image" Target="../media/image72.png"/><Relationship Id="rId4" Type="http://schemas.openxmlformats.org/officeDocument/2006/relationships/image" Target="../media/image73.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4.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bmp"/><Relationship Id="rId4" Type="http://schemas.openxmlformats.org/officeDocument/2006/relationships/image" Target="../media/image10.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16.png"/><Relationship Id="rId4" Type="http://schemas.openxmlformats.org/officeDocument/2006/relationships/image" Target="../media/image1.gif"/><Relationship Id="rId5" Type="http://schemas.openxmlformats.org/officeDocument/2006/relationships/image" Target="../media/image2.gif"/><Relationship Id="rId6" Type="http://schemas.openxmlformats.org/officeDocument/2006/relationships/image" Target="../media/image17.png"/><Relationship Id="rId7" Type="http://schemas.openxmlformats.org/officeDocument/2006/relationships/image" Target="../media/image1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 name="Immagine 3" descr="Immagine 3"/>
          <p:cNvPicPr>
            <a:picLocks noChangeAspect="1"/>
          </p:cNvPicPr>
          <p:nvPr/>
        </p:nvPicPr>
        <p:blipFill>
          <a:blip r:embed="rId2">
            <a:extLst/>
          </a:blip>
          <a:stretch>
            <a:fillRect/>
          </a:stretch>
        </p:blipFill>
        <p:spPr>
          <a:xfrm>
            <a:off x="257968" y="70777"/>
            <a:ext cx="8272465" cy="2821782"/>
          </a:xfrm>
          <a:prstGeom prst="rect">
            <a:avLst/>
          </a:prstGeom>
          <a:ln w="12700">
            <a:miter lim="400000"/>
          </a:ln>
        </p:spPr>
      </p:pic>
      <p:sp>
        <p:nvSpPr>
          <p:cNvPr id="128" name="Rettangolo 4"/>
          <p:cNvSpPr txBox="1"/>
          <p:nvPr/>
        </p:nvSpPr>
        <p:spPr>
          <a:xfrm>
            <a:off x="397172" y="3282603"/>
            <a:ext cx="8294153" cy="60162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000">
                <a:solidFill>
                  <a:srgbClr val="FF0000"/>
                </a:solidFill>
              </a:defRPr>
            </a:lvl1pPr>
          </a:lstStyle>
          <a:p>
            <a:pPr/>
            <a:r>
              <a:t>Tecniche di rivelazione in fisica nucleare</a:t>
            </a:r>
          </a:p>
        </p:txBody>
      </p:sp>
      <p:sp>
        <p:nvSpPr>
          <p:cNvPr id="129" name="CasellaDiTesto 5"/>
          <p:cNvSpPr txBox="1"/>
          <p:nvPr/>
        </p:nvSpPr>
        <p:spPr>
          <a:xfrm>
            <a:off x="2242819" y="4511378"/>
            <a:ext cx="4658360" cy="14301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150000"/>
              </a:lnSpc>
              <a:defRPr sz="2400">
                <a:solidFill>
                  <a:srgbClr val="2819EF"/>
                </a:solidFill>
              </a:defRPr>
            </a:pPr>
            <a:r>
              <a:t>E.V. Pagano</a:t>
            </a:r>
          </a:p>
          <a:p>
            <a:pPr algn="ctr">
              <a:lnSpc>
                <a:spcPct val="150000"/>
              </a:lnSpc>
              <a:defRPr sz="2400">
                <a:solidFill>
                  <a:srgbClr val="2819EF"/>
                </a:solidFill>
              </a:defRPr>
            </a:pPr>
          </a:p>
          <a:p>
            <a:pPr algn="ctr">
              <a:lnSpc>
                <a:spcPct val="150000"/>
              </a:lnSpc>
              <a:defRPr sz="2400">
                <a:solidFill>
                  <a:srgbClr val="2819EF"/>
                </a:solidFill>
              </a:defRPr>
            </a:pPr>
            <a:r>
              <a:t>INFN-Laboratori Nazionali del Sud</a:t>
            </a:r>
          </a:p>
        </p:txBody>
      </p:sp>
      <p:sp>
        <p:nvSpPr>
          <p:cNvPr id="130" name="6-10 novembre 2023…"/>
          <p:cNvSpPr txBox="1"/>
          <p:nvPr/>
        </p:nvSpPr>
        <p:spPr>
          <a:xfrm>
            <a:off x="279723" y="2556705"/>
            <a:ext cx="1402741" cy="345615"/>
          </a:xfrm>
          <a:prstGeom prst="rect">
            <a:avLst/>
          </a:prstGeom>
          <a:solidFill>
            <a:srgbClr val="F4F7FD"/>
          </a:solidFill>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900"/>
            </a:pPr>
            <a:r>
              <a:t>6-10 novembre 2023</a:t>
            </a:r>
          </a:p>
          <a:p>
            <a:pPr>
              <a:defRPr sz="900"/>
            </a:pPr>
            <a:r>
              <a:t>Laboratori Nazionali del Sud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74" name="Picture 2" descr="Picture 2"/>
          <p:cNvPicPr>
            <a:picLocks noChangeAspect="1"/>
          </p:cNvPicPr>
          <p:nvPr/>
        </p:nvPicPr>
        <p:blipFill>
          <a:blip r:embed="rId2">
            <a:extLst/>
          </a:blip>
          <a:stretch>
            <a:fillRect/>
          </a:stretch>
        </p:blipFill>
        <p:spPr>
          <a:xfrm>
            <a:off x="342900" y="623803"/>
            <a:ext cx="8458200" cy="5568951"/>
          </a:xfrm>
          <a:prstGeom prst="rect">
            <a:avLst/>
          </a:prstGeom>
          <a:ln>
            <a:solidFill>
              <a:srgbClr val="000000"/>
            </a:solidFill>
            <a:miter/>
          </a:ln>
        </p:spPr>
      </p:pic>
      <p:sp>
        <p:nvSpPr>
          <p:cNvPr id="375" name="Text Box 3"/>
          <p:cNvSpPr txBox="1"/>
          <p:nvPr/>
        </p:nvSpPr>
        <p:spPr>
          <a:xfrm>
            <a:off x="3020568" y="100584"/>
            <a:ext cx="3794760" cy="586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solidFill>
                  <a:srgbClr val="0000FF"/>
                </a:solidFill>
                <a:latin typeface="Comic Sans MS"/>
                <a:ea typeface="Comic Sans MS"/>
                <a:cs typeface="Comic Sans MS"/>
                <a:sym typeface="Comic Sans MS"/>
              </a:defRPr>
            </a:lvl1pPr>
          </a:lstStyle>
          <a:p>
            <a:pPr/>
            <a:r>
              <a:t>CHIMERA @LNS</a:t>
            </a:r>
          </a:p>
        </p:txBody>
      </p:sp>
      <p:sp>
        <p:nvSpPr>
          <p:cNvPr id="376" name="CasellaDiTesto 6"/>
          <p:cNvSpPr txBox="1"/>
          <p:nvPr/>
        </p:nvSpPr>
        <p:spPr>
          <a:xfrm>
            <a:off x="388617" y="6209729"/>
            <a:ext cx="6880863" cy="7380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solidFill>
                  <a:srgbClr val="00B050"/>
                </a:solidFill>
              </a:defRPr>
            </a:pPr>
            <a:r>
              <a:t>A. Pagano et al, Nucl. Phys A 734, 504 (2004)</a:t>
            </a:r>
          </a:p>
          <a:p>
            <a:pPr>
              <a:defRPr sz="1400">
                <a:solidFill>
                  <a:srgbClr val="00B050"/>
                </a:solidFill>
              </a:defRPr>
            </a:pPr>
            <a:r>
              <a:t>A. Pagano, Nucl. Phys. News 22, 28 (2012) and references therein. </a:t>
            </a:r>
          </a:p>
          <a:p>
            <a:pPr>
              <a:defRPr sz="1400">
                <a:solidFill>
                  <a:srgbClr val="00B050"/>
                </a:solidFill>
              </a:defRPr>
            </a:pPr>
            <a:r>
              <a:t>E. De Filippo &amp; A. Pagano EPJA 50 (2014) </a:t>
            </a:r>
            <a:r>
              <a:t>and references therein.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78" name="Immagine 1" descr="Immagine 1"/>
          <p:cNvPicPr>
            <a:picLocks noChangeAspect="1"/>
          </p:cNvPicPr>
          <p:nvPr/>
        </p:nvPicPr>
        <p:blipFill>
          <a:blip r:embed="rId2">
            <a:extLst/>
          </a:blip>
          <a:srcRect l="0" t="8087" r="0" b="3855"/>
          <a:stretch>
            <a:fillRect/>
          </a:stretch>
        </p:blipFill>
        <p:spPr>
          <a:xfrm>
            <a:off x="0" y="-2"/>
            <a:ext cx="9128684" cy="5579535"/>
          </a:xfrm>
          <a:prstGeom prst="rect">
            <a:avLst/>
          </a:prstGeom>
          <a:ln w="12700">
            <a:miter lim="400000"/>
          </a:ln>
        </p:spPr>
      </p:pic>
      <p:sp>
        <p:nvSpPr>
          <p:cNvPr id="379" name="CasellaDiTesto 2"/>
          <p:cNvSpPr txBox="1"/>
          <p:nvPr/>
        </p:nvSpPr>
        <p:spPr>
          <a:xfrm>
            <a:off x="735405" y="5791200"/>
            <a:ext cx="1126824" cy="569663"/>
          </a:xfrm>
          <a:prstGeom prst="rect">
            <a:avLst/>
          </a:prstGeom>
          <a:ln w="12700">
            <a:miter lim="400000"/>
          </a:ln>
        </p:spPr>
        <p:txBody>
          <a:bodyPr wrap="none" lIns="0" tIns="0" rIns="0" bIns="0">
            <a:spAutoFit/>
          </a:bodyPr>
          <a:lstStyle/>
          <a:p>
            <a:pPr latinLnBrk="1"/>
            <a14:m>
              <m:oMathPara>
                <m:oMathParaPr>
                  <m:jc m:val="centerGroup"/>
                </m:oMathParaPr>
                <m:oMath>
                  <m:r>
                    <a:rPr xmlns:a="http://schemas.openxmlformats.org/drawingml/2006/main" sz="1800" i="1">
                      <a:solidFill>
                        <a:srgbClr val="000000"/>
                      </a:solidFill>
                      <a:latin typeface="Cambria Math" panose="02040503050406030204" pitchFamily="18" charset="0"/>
                    </a:rPr>
                    <m:t>𝑞</m:t>
                  </m:r>
                  <m:r>
                    <a:rPr xmlns:a="http://schemas.openxmlformats.org/drawingml/2006/main" sz="1800" i="1">
                      <a:solidFill>
                        <a:srgbClr val="000000"/>
                      </a:solidFill>
                      <a:latin typeface="Cambria Math" panose="02040503050406030204" pitchFamily="18" charset="0"/>
                    </a:rPr>
                    <m:t>𝑣</m:t>
                  </m:r>
                  <m:r>
                    <a:rPr xmlns:a="http://schemas.openxmlformats.org/drawingml/2006/main" sz="1800" i="1">
                      <a:solidFill>
                        <a:srgbClr val="000000"/>
                      </a:solidFill>
                      <a:latin typeface="Cambria Math" panose="02040503050406030204" pitchFamily="18" charset="0"/>
                    </a:rPr>
                    <m:t>𝐵</m:t>
                  </m:r>
                  <m:r>
                    <a:rPr xmlns:a="http://schemas.openxmlformats.org/drawingml/2006/main" sz="1800" i="1">
                      <a:solidFill>
                        <a:srgbClr val="000000"/>
                      </a:solidFill>
                      <a:latin typeface="Cambria Math" panose="02040503050406030204" pitchFamily="18" charset="0"/>
                    </a:rPr>
                    <m:t>=</m:t>
                  </m:r>
                  <m:r>
                    <a:rPr xmlns:a="http://schemas.openxmlformats.org/drawingml/2006/main" sz="1800" i="1">
                      <a:solidFill>
                        <a:srgbClr val="000000"/>
                      </a:solidFill>
                      <a:latin typeface="Cambria Math" panose="02040503050406030204" pitchFamily="18" charset="0"/>
                    </a:rPr>
                    <m:t>𝑚</m:t>
                  </m:r>
                  <m:f>
                    <m:fPr>
                      <m:ctrlPr>
                        <a:rPr xmlns:a="http://schemas.openxmlformats.org/drawingml/2006/main" sz="1800" i="1">
                          <a:solidFill>
                            <a:srgbClr val="000000"/>
                          </a:solidFill>
                          <a:latin typeface="Cambria Math" panose="02040503050406030204" pitchFamily="18" charset="0"/>
                        </a:rPr>
                      </m:ctrlPr>
                      <m:type m:val="bar"/>
                    </m:fPr>
                    <m:num>
                      <m:sSup>
                        <m:e>
                          <m:r>
                            <a:rPr xmlns:a="http://schemas.openxmlformats.org/drawingml/2006/main" sz="1800" i="1">
                              <a:solidFill>
                                <a:srgbClr val="000000"/>
                              </a:solidFill>
                              <a:latin typeface="Cambria Math" panose="02040503050406030204" pitchFamily="18" charset="0"/>
                            </a:rPr>
                            <m:t>𝑣</m:t>
                          </m:r>
                        </m:e>
                        <m:sup>
                          <m:r>
                            <a:rPr xmlns:a="http://schemas.openxmlformats.org/drawingml/2006/main" sz="1800" i="1">
                              <a:solidFill>
                                <a:srgbClr val="000000"/>
                              </a:solidFill>
                              <a:latin typeface="Cambria Math" panose="02040503050406030204" pitchFamily="18" charset="0"/>
                            </a:rPr>
                            <m:t>2</m:t>
                          </m:r>
                        </m:sup>
                      </m:sSup>
                    </m:num>
                    <m:den>
                      <m:r>
                        <a:rPr xmlns:a="http://schemas.openxmlformats.org/drawingml/2006/main" sz="1800" i="1">
                          <a:solidFill>
                            <a:srgbClr val="000000"/>
                          </a:solidFill>
                          <a:latin typeface="Cambria Math" panose="02040503050406030204" pitchFamily="18" charset="0"/>
                        </a:rPr>
                        <m:t>𝜚</m:t>
                      </m:r>
                    </m:den>
                  </m:f>
                </m:oMath>
              </m:oMathPara>
            </a14:m>
          </a:p>
        </p:txBody>
      </p:sp>
      <p:sp>
        <p:nvSpPr>
          <p:cNvPr id="380" name="CasellaDiTesto 3"/>
          <p:cNvSpPr txBox="1"/>
          <p:nvPr/>
        </p:nvSpPr>
        <p:spPr>
          <a:xfrm>
            <a:off x="3018583" y="6005533"/>
            <a:ext cx="897521" cy="479146"/>
          </a:xfrm>
          <a:prstGeom prst="rect">
            <a:avLst/>
          </a:prstGeom>
          <a:ln w="12700">
            <a:miter lim="400000"/>
          </a:ln>
        </p:spPr>
        <p:txBody>
          <a:bodyPr wrap="none" lIns="0" tIns="0" rIns="0" bIns="0">
            <a:spAutoFit/>
          </a:bodyPr>
          <a:lstStyle/>
          <a:p>
            <a:pPr latinLnBrk="1"/>
            <a14:m>
              <m:oMathPara>
                <m:oMathParaPr>
                  <m:jc m:val="centerGroup"/>
                </m:oMathParaPr>
                <m:oMath>
                  <m:r>
                    <a:rPr xmlns:a="http://schemas.openxmlformats.org/drawingml/2006/main" sz="1800" i="1">
                      <a:solidFill>
                        <a:srgbClr val="000000"/>
                      </a:solidFill>
                      <a:latin typeface="Cambria Math" panose="02040503050406030204" pitchFamily="18" charset="0"/>
                    </a:rPr>
                    <m:t>𝜚</m:t>
                  </m:r>
                  <m:r>
                    <a:rPr xmlns:a="http://schemas.openxmlformats.org/drawingml/2006/main" sz="1800" i="1">
                      <a:solidFill>
                        <a:srgbClr val="000000"/>
                      </a:solidFill>
                      <a:latin typeface="Cambria Math" panose="02040503050406030204" pitchFamily="18" charset="0"/>
                    </a:rPr>
                    <m:t>𝐵</m:t>
                  </m:r>
                  <m:r>
                    <a:rPr xmlns:a="http://schemas.openxmlformats.org/drawingml/2006/main" sz="1800" i="1">
                      <a:solidFill>
                        <a:srgbClr val="000000"/>
                      </a:solidFill>
                      <a:latin typeface="Cambria Math" panose="02040503050406030204" pitchFamily="18" charset="0"/>
                    </a:rPr>
                    <m:t>=</m:t>
                  </m:r>
                  <m:f>
                    <m:fPr>
                      <m:ctrlPr>
                        <a:rPr xmlns:a="http://schemas.openxmlformats.org/drawingml/2006/main" sz="1800" i="1">
                          <a:solidFill>
                            <a:srgbClr val="000000"/>
                          </a:solidFill>
                          <a:latin typeface="Cambria Math" panose="02040503050406030204" pitchFamily="18" charset="0"/>
                        </a:rPr>
                      </m:ctrlPr>
                      <m:type m:val="bar"/>
                    </m:fPr>
                    <m:num>
                      <m:r>
                        <a:rPr xmlns:a="http://schemas.openxmlformats.org/drawingml/2006/main" sz="1800" i="1">
                          <a:solidFill>
                            <a:srgbClr val="000000"/>
                          </a:solidFill>
                          <a:latin typeface="Cambria Math" panose="02040503050406030204" pitchFamily="18" charset="0"/>
                        </a:rPr>
                        <m:t>𝑚</m:t>
                      </m:r>
                      <m:r>
                        <a:rPr xmlns:a="http://schemas.openxmlformats.org/drawingml/2006/main" sz="1800" i="1">
                          <a:solidFill>
                            <a:srgbClr val="000000"/>
                          </a:solidFill>
                          <a:latin typeface="Cambria Math" panose="02040503050406030204" pitchFamily="18" charset="0"/>
                        </a:rPr>
                        <m:t>𝑣</m:t>
                      </m:r>
                    </m:num>
                    <m:den>
                      <m:r>
                        <a:rPr xmlns:a="http://schemas.openxmlformats.org/drawingml/2006/main" sz="1800" i="1">
                          <a:solidFill>
                            <a:srgbClr val="000000"/>
                          </a:solidFill>
                          <a:latin typeface="Cambria Math" panose="02040503050406030204" pitchFamily="18" charset="0"/>
                        </a:rPr>
                        <m:t>𝑞</m:t>
                      </m:r>
                    </m:den>
                  </m:f>
                </m:oMath>
              </m:oMathPara>
            </a14: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2" name="Immagine 2" descr="Immagine 2"/>
          <p:cNvPicPr>
            <a:picLocks noChangeAspect="1"/>
          </p:cNvPicPr>
          <p:nvPr/>
        </p:nvPicPr>
        <p:blipFill>
          <a:blip r:embed="rId3">
            <a:extLst/>
          </a:blip>
          <a:stretch>
            <a:fillRect/>
          </a:stretch>
        </p:blipFill>
        <p:spPr>
          <a:xfrm>
            <a:off x="3557118" y="3728470"/>
            <a:ext cx="2740779" cy="1620001"/>
          </a:xfrm>
          <a:prstGeom prst="rect">
            <a:avLst/>
          </a:prstGeom>
          <a:ln w="12700">
            <a:miter lim="400000"/>
          </a:ln>
        </p:spPr>
      </p:pic>
      <p:sp>
        <p:nvSpPr>
          <p:cNvPr id="383" name="CasellaDiTesto 1"/>
          <p:cNvSpPr txBox="1"/>
          <p:nvPr/>
        </p:nvSpPr>
        <p:spPr>
          <a:xfrm>
            <a:off x="506359" y="1067161"/>
            <a:ext cx="9052561" cy="489954"/>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lvl="4">
              <a:defRPr b="1" sz="3000">
                <a:solidFill>
                  <a:srgbClr val="3A3A68"/>
                </a:solidFill>
              </a:defRPr>
            </a:pPr>
            <a:r>
              <a:t>Come funziona uno spettrometro</a:t>
            </a:r>
          </a:p>
        </p:txBody>
      </p:sp>
      <p:sp>
        <p:nvSpPr>
          <p:cNvPr id="384" name="Text Box 36"/>
          <p:cNvSpPr txBox="1"/>
          <p:nvPr/>
        </p:nvSpPr>
        <p:spPr>
          <a:xfrm>
            <a:off x="3412018" y="5369300"/>
            <a:ext cx="2946723"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700"/>
              </a:spcBef>
              <a:defRPr sz="1300">
                <a:latin typeface="Tahoma"/>
                <a:ea typeface="Tahoma"/>
                <a:cs typeface="Tahoma"/>
                <a:sym typeface="Tahoma"/>
              </a:defRPr>
            </a:lvl1pPr>
          </a:lstStyle>
          <a:p>
            <a:pPr/>
            <a:r>
              <a:t>Carta d’identità del nucleo</a:t>
            </a:r>
          </a:p>
        </p:txBody>
      </p:sp>
      <p:grpSp>
        <p:nvGrpSpPr>
          <p:cNvPr id="415" name="Gruppo 37"/>
          <p:cNvGrpSpPr/>
          <p:nvPr/>
        </p:nvGrpSpPr>
        <p:grpSpPr>
          <a:xfrm>
            <a:off x="425601" y="3956795"/>
            <a:ext cx="3553171" cy="1620993"/>
            <a:chOff x="0" y="0"/>
            <a:chExt cx="3553170" cy="1620992"/>
          </a:xfrm>
        </p:grpSpPr>
        <p:grpSp>
          <p:nvGrpSpPr>
            <p:cNvPr id="413" name="Gruppo 41"/>
            <p:cNvGrpSpPr/>
            <p:nvPr/>
          </p:nvGrpSpPr>
          <p:grpSpPr>
            <a:xfrm>
              <a:off x="0" y="-1"/>
              <a:ext cx="2755131" cy="1313445"/>
              <a:chOff x="0" y="0"/>
              <a:chExt cx="2755130" cy="1313443"/>
            </a:xfrm>
          </p:grpSpPr>
          <p:sp>
            <p:nvSpPr>
              <p:cNvPr id="385" name="AutoShape 37"/>
              <p:cNvSpPr/>
              <p:nvPr/>
            </p:nvSpPr>
            <p:spPr>
              <a:xfrm rot="20820322">
                <a:off x="771360" y="519681"/>
                <a:ext cx="309965" cy="495944"/>
              </a:xfrm>
              <a:prstGeom prst="roundRect">
                <a:avLst>
                  <a:gd name="adj" fmla="val 16667"/>
                </a:avLst>
              </a:prstGeom>
              <a:noFill/>
              <a:ln w="9525" cap="flat">
                <a:solidFill>
                  <a:srgbClr val="000000"/>
                </a:solidFill>
                <a:prstDash val="solid"/>
                <a:round/>
              </a:ln>
              <a:effectLst/>
            </p:spPr>
            <p:txBody>
              <a:bodyPr wrap="square" lIns="45719" tIns="45719" rIns="45719" bIns="45719" numCol="1" anchor="ctr">
                <a:noAutofit/>
              </a:bodyPr>
              <a:lstStyle/>
              <a:p>
                <a:pPr>
                  <a:defRPr sz="1000"/>
                </a:pPr>
              </a:p>
            </p:txBody>
          </p:sp>
          <p:sp>
            <p:nvSpPr>
              <p:cNvPr id="386" name="AutoShape 38"/>
              <p:cNvSpPr/>
              <p:nvPr/>
            </p:nvSpPr>
            <p:spPr>
              <a:xfrm>
                <a:off x="1329295" y="209717"/>
                <a:ext cx="557936" cy="867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5400" y="21600"/>
                    </a:lnTo>
                    <a:lnTo>
                      <a:pt x="16200" y="21600"/>
                    </a:lnTo>
                    <a:lnTo>
                      <a:pt x="21600" y="0"/>
                    </a:lnTo>
                    <a:close/>
                  </a:path>
                </a:pathLst>
              </a:custGeom>
              <a:noFill/>
              <a:ln w="9525" cap="flat">
                <a:solidFill>
                  <a:srgbClr val="000000"/>
                </a:solidFill>
                <a:prstDash val="solid"/>
                <a:miter lim="800000"/>
              </a:ln>
              <a:effectLst/>
            </p:spPr>
            <p:txBody>
              <a:bodyPr wrap="square" lIns="45719" tIns="45719" rIns="45719" bIns="45719" numCol="1" anchor="ctr">
                <a:noAutofit/>
              </a:bodyPr>
              <a:lstStyle/>
              <a:p>
                <a:pPr>
                  <a:defRPr sz="1000"/>
                </a:pPr>
              </a:p>
            </p:txBody>
          </p:sp>
          <p:sp>
            <p:nvSpPr>
              <p:cNvPr id="387" name="Line 39"/>
              <p:cNvSpPr/>
              <p:nvPr/>
            </p:nvSpPr>
            <p:spPr>
              <a:xfrm flipV="1">
                <a:off x="337410" y="643668"/>
                <a:ext cx="1053879" cy="278968"/>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388" name="Freeform 41"/>
              <p:cNvSpPr/>
              <p:nvPr/>
            </p:nvSpPr>
            <p:spPr>
              <a:xfrm>
                <a:off x="1391288" y="612671"/>
                <a:ext cx="433951" cy="309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3600" y="10800"/>
                      <a:pt x="7200" y="0"/>
                      <a:pt x="10800" y="0"/>
                    </a:cubicBezTo>
                    <a:cubicBezTo>
                      <a:pt x="14400" y="0"/>
                      <a:pt x="18000" y="10800"/>
                      <a:pt x="21600" y="21600"/>
                    </a:cubicBezTo>
                  </a:path>
                </a:pathLst>
              </a:custGeom>
              <a:noFill/>
              <a:ln w="9525" cap="flat">
                <a:solidFill>
                  <a:srgbClr val="000000"/>
                </a:solidFill>
                <a:prstDash val="solid"/>
                <a:round/>
              </a:ln>
              <a:effectLst/>
            </p:spPr>
            <p:txBody>
              <a:bodyPr wrap="square" lIns="45719" tIns="45719" rIns="45719" bIns="45719" numCol="1" anchor="t">
                <a:noAutofit/>
              </a:bodyPr>
              <a:lstStyle/>
              <a:p>
                <a:pPr>
                  <a:defRPr sz="1000"/>
                </a:pPr>
              </a:p>
            </p:txBody>
          </p:sp>
          <p:sp>
            <p:nvSpPr>
              <p:cNvPr id="389" name="Line 42"/>
              <p:cNvSpPr/>
              <p:nvPr/>
            </p:nvSpPr>
            <p:spPr>
              <a:xfrm>
                <a:off x="1825238" y="643667"/>
                <a:ext cx="650925" cy="340961"/>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390" name="Line 43"/>
              <p:cNvSpPr/>
              <p:nvPr/>
            </p:nvSpPr>
            <p:spPr>
              <a:xfrm flipV="1">
                <a:off x="337410" y="829646"/>
                <a:ext cx="619929" cy="92990"/>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391" name="Line 44"/>
              <p:cNvSpPr/>
              <p:nvPr/>
            </p:nvSpPr>
            <p:spPr>
              <a:xfrm flipV="1">
                <a:off x="337410" y="674664"/>
                <a:ext cx="557936" cy="247972"/>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392" name="Line 45"/>
              <p:cNvSpPr/>
              <p:nvPr/>
            </p:nvSpPr>
            <p:spPr>
              <a:xfrm flipV="1">
                <a:off x="957338" y="798650"/>
                <a:ext cx="464947" cy="30997"/>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393" name="Line 46"/>
              <p:cNvSpPr/>
              <p:nvPr/>
            </p:nvSpPr>
            <p:spPr>
              <a:xfrm flipV="1">
                <a:off x="895345" y="426692"/>
                <a:ext cx="464947" cy="247973"/>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394" name="Freeform 48"/>
              <p:cNvSpPr/>
              <p:nvPr/>
            </p:nvSpPr>
            <p:spPr>
              <a:xfrm>
                <a:off x="1360291" y="395696"/>
                <a:ext cx="495944" cy="309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3600" y="10800"/>
                      <a:pt x="7200" y="0"/>
                      <a:pt x="10800" y="0"/>
                    </a:cubicBezTo>
                    <a:cubicBezTo>
                      <a:pt x="14400" y="0"/>
                      <a:pt x="19800" y="18000"/>
                      <a:pt x="21600" y="21600"/>
                    </a:cubicBezTo>
                  </a:path>
                </a:pathLst>
              </a:custGeom>
              <a:noFill/>
              <a:ln w="9525" cap="flat">
                <a:solidFill>
                  <a:srgbClr val="000000"/>
                </a:solidFill>
                <a:prstDash val="solid"/>
                <a:round/>
              </a:ln>
              <a:effectLst/>
            </p:spPr>
            <p:txBody>
              <a:bodyPr wrap="square" lIns="45719" tIns="45719" rIns="45719" bIns="45719" numCol="1" anchor="t">
                <a:noAutofit/>
              </a:bodyPr>
              <a:lstStyle/>
              <a:p>
                <a:pPr>
                  <a:defRPr sz="1000"/>
                </a:pPr>
              </a:p>
            </p:txBody>
          </p:sp>
          <p:sp>
            <p:nvSpPr>
              <p:cNvPr id="395" name="Line 50"/>
              <p:cNvSpPr/>
              <p:nvPr/>
            </p:nvSpPr>
            <p:spPr>
              <a:xfrm>
                <a:off x="1794241" y="829646"/>
                <a:ext cx="681922" cy="154983"/>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396" name="Line 51"/>
              <p:cNvSpPr/>
              <p:nvPr/>
            </p:nvSpPr>
            <p:spPr>
              <a:xfrm>
                <a:off x="1856234" y="426692"/>
                <a:ext cx="619929" cy="557936"/>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397" name="Freeform 53"/>
              <p:cNvSpPr/>
              <p:nvPr/>
            </p:nvSpPr>
            <p:spPr>
              <a:xfrm>
                <a:off x="1422284" y="795667"/>
                <a:ext cx="371958" cy="33980"/>
              </a:xfrm>
              <a:custGeom>
                <a:avLst/>
                <a:gdLst/>
                <a:ahLst/>
                <a:cxnLst>
                  <a:cxn ang="0">
                    <a:pos x="wd2" y="hd2"/>
                  </a:cxn>
                  <a:cxn ang="5400000">
                    <a:pos x="wd2" y="hd2"/>
                  </a:cxn>
                  <a:cxn ang="10800000">
                    <a:pos x="wd2" y="hd2"/>
                  </a:cxn>
                  <a:cxn ang="16200000">
                    <a:pos x="wd2" y="hd2"/>
                  </a:cxn>
                </a:cxnLst>
                <a:rect l="0" t="0" r="r" b="b"/>
                <a:pathLst>
                  <a:path w="21600" h="20296" fill="norm" stroke="1" extrusionOk="0">
                    <a:moveTo>
                      <a:pt x="0" y="1782"/>
                    </a:moveTo>
                    <a:cubicBezTo>
                      <a:pt x="3600" y="239"/>
                      <a:pt x="7200" y="-1304"/>
                      <a:pt x="10800" y="1782"/>
                    </a:cubicBezTo>
                    <a:cubicBezTo>
                      <a:pt x="14400" y="4867"/>
                      <a:pt x="18000" y="12582"/>
                      <a:pt x="21600" y="20296"/>
                    </a:cubicBezTo>
                  </a:path>
                </a:pathLst>
              </a:custGeom>
              <a:noFill/>
              <a:ln w="9525" cap="flat">
                <a:solidFill>
                  <a:srgbClr val="000000"/>
                </a:solidFill>
                <a:prstDash val="solid"/>
                <a:round/>
              </a:ln>
              <a:effectLst/>
            </p:spPr>
            <p:txBody>
              <a:bodyPr wrap="square" lIns="45719" tIns="45719" rIns="45719" bIns="45719" numCol="1" anchor="t">
                <a:noAutofit/>
              </a:bodyPr>
              <a:lstStyle/>
              <a:p>
                <a:pPr>
                  <a:defRPr sz="1000"/>
                </a:pPr>
              </a:p>
            </p:txBody>
          </p:sp>
          <p:sp>
            <p:nvSpPr>
              <p:cNvPr id="398" name="Line 55"/>
              <p:cNvSpPr/>
              <p:nvPr/>
            </p:nvSpPr>
            <p:spPr>
              <a:xfrm flipV="1">
                <a:off x="2290184" y="581675"/>
                <a:ext cx="464947" cy="712918"/>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399" name="Freeform 60"/>
              <p:cNvSpPr/>
              <p:nvPr/>
            </p:nvSpPr>
            <p:spPr>
              <a:xfrm>
                <a:off x="1422284" y="798650"/>
                <a:ext cx="1177865" cy="1271"/>
              </a:xfrm>
              <a:prstGeom prst="ellipse">
                <a:avLst/>
              </a:prstGeom>
              <a:noFill/>
              <a:ln w="9525" cap="flat">
                <a:solidFill>
                  <a:srgbClr val="000000"/>
                </a:solidFill>
                <a:prstDash val="solid"/>
                <a:round/>
              </a:ln>
              <a:effectLst/>
            </p:spPr>
            <p:txBody>
              <a:bodyPr wrap="square" lIns="45719" tIns="45719" rIns="45719" bIns="45719" numCol="1" anchor="t">
                <a:noAutofit/>
              </a:bodyPr>
              <a:lstStyle/>
              <a:p>
                <a:pPr>
                  <a:defRPr sz="1000"/>
                </a:pPr>
              </a:p>
            </p:txBody>
          </p:sp>
          <p:sp>
            <p:nvSpPr>
              <p:cNvPr id="400" name="Freeform 61"/>
              <p:cNvSpPr/>
              <p:nvPr/>
            </p:nvSpPr>
            <p:spPr>
              <a:xfrm>
                <a:off x="1360291" y="358734"/>
                <a:ext cx="495944" cy="67959"/>
              </a:xfrm>
              <a:custGeom>
                <a:avLst/>
                <a:gdLst/>
                <a:ahLst/>
                <a:cxnLst>
                  <a:cxn ang="0">
                    <a:pos x="wd2" y="hd2"/>
                  </a:cxn>
                  <a:cxn ang="5400000">
                    <a:pos x="wd2" y="hd2"/>
                  </a:cxn>
                  <a:cxn ang="10800000">
                    <a:pos x="wd2" y="hd2"/>
                  </a:cxn>
                  <a:cxn ang="16200000">
                    <a:pos x="wd2" y="hd2"/>
                  </a:cxn>
                </a:cxnLst>
                <a:rect l="0" t="0" r="r" b="b"/>
                <a:pathLst>
                  <a:path w="21600" h="20296" fill="norm" stroke="1" extrusionOk="0">
                    <a:moveTo>
                      <a:pt x="0" y="20296"/>
                    </a:moveTo>
                    <a:cubicBezTo>
                      <a:pt x="3600" y="12582"/>
                      <a:pt x="7200" y="4867"/>
                      <a:pt x="10800" y="1782"/>
                    </a:cubicBezTo>
                    <a:cubicBezTo>
                      <a:pt x="14400" y="-1304"/>
                      <a:pt x="18000" y="239"/>
                      <a:pt x="21600" y="1782"/>
                    </a:cubicBezTo>
                  </a:path>
                </a:pathLst>
              </a:custGeom>
              <a:noFill/>
              <a:ln w="9525" cap="flat">
                <a:solidFill>
                  <a:srgbClr val="000000"/>
                </a:solidFill>
                <a:prstDash val="solid"/>
                <a:round/>
              </a:ln>
              <a:effectLst/>
            </p:spPr>
            <p:txBody>
              <a:bodyPr wrap="square" lIns="45719" tIns="45719" rIns="45719" bIns="45719" numCol="1" anchor="t">
                <a:noAutofit/>
              </a:bodyPr>
              <a:lstStyle/>
              <a:p>
                <a:pPr>
                  <a:defRPr sz="1000"/>
                </a:pPr>
              </a:p>
            </p:txBody>
          </p:sp>
          <p:sp>
            <p:nvSpPr>
              <p:cNvPr id="401" name="Line 62"/>
              <p:cNvSpPr/>
              <p:nvPr/>
            </p:nvSpPr>
            <p:spPr>
              <a:xfrm>
                <a:off x="1856234" y="364700"/>
                <a:ext cx="743914" cy="433949"/>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402" name="Freeform 63"/>
              <p:cNvSpPr/>
              <p:nvPr/>
            </p:nvSpPr>
            <p:spPr>
              <a:xfrm>
                <a:off x="1389955" y="609688"/>
                <a:ext cx="435284" cy="36963"/>
              </a:xfrm>
              <a:custGeom>
                <a:avLst/>
                <a:gdLst/>
                <a:ahLst/>
                <a:cxnLst>
                  <a:cxn ang="0">
                    <a:pos x="wd2" y="hd2"/>
                  </a:cxn>
                  <a:cxn ang="5400000">
                    <a:pos x="wd2" y="hd2"/>
                  </a:cxn>
                  <a:cxn ang="10800000">
                    <a:pos x="wd2" y="hd2"/>
                  </a:cxn>
                  <a:cxn ang="16200000">
                    <a:pos x="wd2" y="hd2"/>
                  </a:cxn>
                </a:cxnLst>
                <a:rect l="0" t="0" r="r" b="b"/>
                <a:pathLst>
                  <a:path w="21411" h="19318" fill="norm" stroke="1" extrusionOk="0">
                    <a:moveTo>
                      <a:pt x="65" y="17759"/>
                    </a:moveTo>
                    <a:cubicBezTo>
                      <a:pt x="-62" y="19109"/>
                      <a:pt x="-189" y="20459"/>
                      <a:pt x="1590" y="17759"/>
                    </a:cubicBezTo>
                    <a:cubicBezTo>
                      <a:pt x="3369" y="15059"/>
                      <a:pt x="7435" y="4259"/>
                      <a:pt x="10738" y="1559"/>
                    </a:cubicBezTo>
                    <a:cubicBezTo>
                      <a:pt x="14042" y="-1141"/>
                      <a:pt x="17726" y="209"/>
                      <a:pt x="21411" y="1559"/>
                    </a:cubicBezTo>
                  </a:path>
                </a:pathLst>
              </a:custGeom>
              <a:noFill/>
              <a:ln w="9525" cap="flat">
                <a:solidFill>
                  <a:srgbClr val="000000"/>
                </a:solidFill>
                <a:prstDash val="solid"/>
                <a:round/>
              </a:ln>
              <a:effectLst/>
            </p:spPr>
            <p:txBody>
              <a:bodyPr wrap="square" lIns="45719" tIns="45719" rIns="45719" bIns="45719" numCol="1" anchor="t">
                <a:noAutofit/>
              </a:bodyPr>
              <a:lstStyle/>
              <a:p>
                <a:pPr>
                  <a:defRPr sz="1000"/>
                </a:pPr>
              </a:p>
            </p:txBody>
          </p:sp>
          <p:sp>
            <p:nvSpPr>
              <p:cNvPr id="403" name="Line 64"/>
              <p:cNvSpPr/>
              <p:nvPr/>
            </p:nvSpPr>
            <p:spPr>
              <a:xfrm>
                <a:off x="1825238" y="612671"/>
                <a:ext cx="774911" cy="185979"/>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404" name="Freeform 65"/>
              <p:cNvSpPr/>
              <p:nvPr/>
            </p:nvSpPr>
            <p:spPr>
              <a:xfrm>
                <a:off x="1360291" y="420727"/>
                <a:ext cx="464948" cy="67959"/>
              </a:xfrm>
              <a:custGeom>
                <a:avLst/>
                <a:gdLst/>
                <a:ahLst/>
                <a:cxnLst>
                  <a:cxn ang="0">
                    <a:pos x="wd2" y="hd2"/>
                  </a:cxn>
                  <a:cxn ang="5400000">
                    <a:pos x="wd2" y="hd2"/>
                  </a:cxn>
                  <a:cxn ang="10800000">
                    <a:pos x="wd2" y="hd2"/>
                  </a:cxn>
                  <a:cxn ang="16200000">
                    <a:pos x="wd2" y="hd2"/>
                  </a:cxn>
                </a:cxnLst>
                <a:rect l="0" t="0" r="r" b="b"/>
                <a:pathLst>
                  <a:path w="21600" h="20296" fill="norm" stroke="1" extrusionOk="0">
                    <a:moveTo>
                      <a:pt x="0" y="1782"/>
                    </a:moveTo>
                    <a:cubicBezTo>
                      <a:pt x="3960" y="239"/>
                      <a:pt x="7920" y="-1304"/>
                      <a:pt x="11520" y="1782"/>
                    </a:cubicBezTo>
                    <a:cubicBezTo>
                      <a:pt x="15120" y="4867"/>
                      <a:pt x="18360" y="12582"/>
                      <a:pt x="21600" y="20296"/>
                    </a:cubicBezTo>
                  </a:path>
                </a:pathLst>
              </a:custGeom>
              <a:noFill/>
              <a:ln w="9525" cap="flat">
                <a:solidFill>
                  <a:srgbClr val="000000"/>
                </a:solidFill>
                <a:prstDash val="solid"/>
                <a:round/>
              </a:ln>
              <a:effectLst/>
            </p:spPr>
            <p:txBody>
              <a:bodyPr wrap="square" lIns="45719" tIns="45719" rIns="45719" bIns="45719" numCol="1" anchor="t">
                <a:noAutofit/>
              </a:bodyPr>
              <a:lstStyle/>
              <a:p>
                <a:pPr>
                  <a:defRPr sz="1000"/>
                </a:pPr>
              </a:p>
            </p:txBody>
          </p:sp>
          <p:sp>
            <p:nvSpPr>
              <p:cNvPr id="405" name="Line 66"/>
              <p:cNvSpPr/>
              <p:nvPr/>
            </p:nvSpPr>
            <p:spPr>
              <a:xfrm>
                <a:off x="1825238" y="488685"/>
                <a:ext cx="526940" cy="681921"/>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406" name="Freeform 67"/>
              <p:cNvSpPr/>
              <p:nvPr/>
            </p:nvSpPr>
            <p:spPr>
              <a:xfrm>
                <a:off x="1391288" y="635830"/>
                <a:ext cx="402954" cy="38834"/>
              </a:xfrm>
              <a:custGeom>
                <a:avLst/>
                <a:gdLst/>
                <a:ahLst/>
                <a:cxnLst>
                  <a:cxn ang="0">
                    <a:pos x="wd2" y="hd2"/>
                  </a:cxn>
                  <a:cxn ang="5400000">
                    <a:pos x="wd2" y="hd2"/>
                  </a:cxn>
                  <a:cxn ang="10800000">
                    <a:pos x="wd2" y="hd2"/>
                  </a:cxn>
                  <a:cxn ang="16200000">
                    <a:pos x="wd2" y="hd2"/>
                  </a:cxn>
                </a:cxnLst>
                <a:rect l="0" t="0" r="r" b="b"/>
                <a:pathLst>
                  <a:path w="21600" h="20296" fill="norm" stroke="1" extrusionOk="0">
                    <a:moveTo>
                      <a:pt x="0" y="1782"/>
                    </a:moveTo>
                    <a:cubicBezTo>
                      <a:pt x="4015" y="239"/>
                      <a:pt x="8031" y="-1304"/>
                      <a:pt x="11631" y="1782"/>
                    </a:cubicBezTo>
                    <a:cubicBezTo>
                      <a:pt x="15231" y="4867"/>
                      <a:pt x="19938" y="17210"/>
                      <a:pt x="21600" y="20296"/>
                    </a:cubicBezTo>
                  </a:path>
                </a:pathLst>
              </a:custGeom>
              <a:noFill/>
              <a:ln w="9525" cap="flat">
                <a:solidFill>
                  <a:srgbClr val="000000"/>
                </a:solidFill>
                <a:prstDash val="solid"/>
                <a:round/>
              </a:ln>
              <a:effectLst/>
            </p:spPr>
            <p:txBody>
              <a:bodyPr wrap="square" lIns="45719" tIns="45719" rIns="45719" bIns="45719" numCol="1" anchor="t">
                <a:noAutofit/>
              </a:bodyPr>
              <a:lstStyle/>
              <a:p>
                <a:pPr>
                  <a:defRPr sz="1000"/>
                </a:pPr>
              </a:p>
            </p:txBody>
          </p:sp>
          <p:sp>
            <p:nvSpPr>
              <p:cNvPr id="407" name="Line 68"/>
              <p:cNvSpPr/>
              <p:nvPr/>
            </p:nvSpPr>
            <p:spPr>
              <a:xfrm>
                <a:off x="1825238" y="705660"/>
                <a:ext cx="526940" cy="464947"/>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408" name="Freeform 69"/>
              <p:cNvSpPr/>
              <p:nvPr/>
            </p:nvSpPr>
            <p:spPr>
              <a:xfrm>
                <a:off x="1422284" y="792684"/>
                <a:ext cx="340962" cy="67959"/>
              </a:xfrm>
              <a:custGeom>
                <a:avLst/>
                <a:gdLst/>
                <a:ahLst/>
                <a:cxnLst>
                  <a:cxn ang="0">
                    <a:pos x="wd2" y="hd2"/>
                  </a:cxn>
                  <a:cxn ang="5400000">
                    <a:pos x="wd2" y="hd2"/>
                  </a:cxn>
                  <a:cxn ang="10800000">
                    <a:pos x="wd2" y="hd2"/>
                  </a:cxn>
                  <a:cxn ang="16200000">
                    <a:pos x="wd2" y="hd2"/>
                  </a:cxn>
                </a:cxnLst>
                <a:rect l="0" t="0" r="r" b="b"/>
                <a:pathLst>
                  <a:path w="21600" h="20296" fill="norm" stroke="1" extrusionOk="0">
                    <a:moveTo>
                      <a:pt x="0" y="1782"/>
                    </a:moveTo>
                    <a:cubicBezTo>
                      <a:pt x="4091" y="239"/>
                      <a:pt x="8182" y="-1304"/>
                      <a:pt x="11782" y="1782"/>
                    </a:cubicBezTo>
                    <a:cubicBezTo>
                      <a:pt x="15382" y="4867"/>
                      <a:pt x="18491" y="12582"/>
                      <a:pt x="21600" y="20296"/>
                    </a:cubicBezTo>
                  </a:path>
                </a:pathLst>
              </a:custGeom>
              <a:noFill/>
              <a:ln w="9525" cap="flat">
                <a:solidFill>
                  <a:srgbClr val="000000"/>
                </a:solidFill>
                <a:prstDash val="solid"/>
                <a:round/>
              </a:ln>
              <a:effectLst/>
            </p:spPr>
            <p:txBody>
              <a:bodyPr wrap="square" lIns="45719" tIns="45719" rIns="45719" bIns="45719" numCol="1" anchor="t">
                <a:noAutofit/>
              </a:bodyPr>
              <a:lstStyle/>
              <a:p>
                <a:pPr>
                  <a:defRPr sz="1000"/>
                </a:pPr>
              </a:p>
            </p:txBody>
          </p:sp>
          <p:sp>
            <p:nvSpPr>
              <p:cNvPr id="409" name="Line 70"/>
              <p:cNvSpPr/>
              <p:nvPr/>
            </p:nvSpPr>
            <p:spPr>
              <a:xfrm>
                <a:off x="1763245" y="860642"/>
                <a:ext cx="588932" cy="309965"/>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410" name="Text Box 72"/>
              <p:cNvSpPr txBox="1"/>
              <p:nvPr/>
            </p:nvSpPr>
            <p:spPr>
              <a:xfrm>
                <a:off x="1341437" y="0"/>
                <a:ext cx="528489" cy="2257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sz="1100"/>
                </a:lvl1pPr>
              </a:lstStyle>
              <a:p>
                <a:pPr/>
                <a:r>
                  <a:t>dipolo</a:t>
                </a:r>
              </a:p>
            </p:txBody>
          </p:sp>
          <p:sp>
            <p:nvSpPr>
              <p:cNvPr id="411" name="Text Box 73"/>
              <p:cNvSpPr txBox="1"/>
              <p:nvPr/>
            </p:nvSpPr>
            <p:spPr>
              <a:xfrm>
                <a:off x="319245" y="318159"/>
                <a:ext cx="809350" cy="2257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600"/>
                  </a:spcBef>
                  <a:defRPr sz="1100"/>
                </a:lvl1pPr>
              </a:lstStyle>
              <a:p>
                <a:pPr/>
                <a:r>
                  <a:t>quadrupolo</a:t>
                </a:r>
              </a:p>
            </p:txBody>
          </p:sp>
          <p:sp>
            <p:nvSpPr>
              <p:cNvPr id="412" name="Text Box 74"/>
              <p:cNvSpPr txBox="1"/>
              <p:nvPr/>
            </p:nvSpPr>
            <p:spPr>
              <a:xfrm>
                <a:off x="0" y="922635"/>
                <a:ext cx="660595" cy="3908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600"/>
                  </a:spcBef>
                  <a:defRPr sz="1100"/>
                </a:lvl1pPr>
              </a:lstStyle>
              <a:p>
                <a:pPr/>
                <a:r>
                  <a:t>Sorgente di nuclei</a:t>
                </a:r>
              </a:p>
            </p:txBody>
          </p:sp>
        </p:grpSp>
        <p:sp>
          <p:nvSpPr>
            <p:cNvPr id="414" name="Text Box 76"/>
            <p:cNvSpPr txBox="1"/>
            <p:nvPr/>
          </p:nvSpPr>
          <p:spPr>
            <a:xfrm>
              <a:off x="1300509" y="1230184"/>
              <a:ext cx="2252662" cy="3908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600"/>
                </a:spcBef>
                <a:defRPr sz="1100"/>
              </a:lvl1pPr>
            </a:lstStyle>
            <a:p>
              <a:pPr/>
              <a:r>
                <a:t>La posizione dipende da (velocità*massa)/(stato di carica)</a:t>
              </a:r>
            </a:p>
          </p:txBody>
        </p:sp>
      </p:grpSp>
      <p:sp>
        <p:nvSpPr>
          <p:cNvPr id="416" name="Text Box 36"/>
          <p:cNvSpPr txBox="1"/>
          <p:nvPr/>
        </p:nvSpPr>
        <p:spPr>
          <a:xfrm>
            <a:off x="913265" y="3538627"/>
            <a:ext cx="2437450"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900"/>
              </a:spcBef>
              <a:defRPr b="1" sz="1500">
                <a:solidFill>
                  <a:srgbClr val="FF0000"/>
                </a:solidFill>
                <a:latin typeface="Tahoma"/>
                <a:ea typeface="Tahoma"/>
                <a:cs typeface="Tahoma"/>
                <a:sym typeface="Tahoma"/>
              </a:defRPr>
            </a:lvl1pPr>
          </a:lstStyle>
          <a:p>
            <a:pPr/>
            <a:r>
              <a:t>Spettrometro magnetico</a:t>
            </a:r>
          </a:p>
        </p:txBody>
      </p:sp>
      <p:grpSp>
        <p:nvGrpSpPr>
          <p:cNvPr id="450" name="Gruppo 72"/>
          <p:cNvGrpSpPr/>
          <p:nvPr/>
        </p:nvGrpSpPr>
        <p:grpSpPr>
          <a:xfrm>
            <a:off x="7266182" y="4441356"/>
            <a:ext cx="857823" cy="1258322"/>
            <a:chOff x="0" y="0"/>
            <a:chExt cx="857822" cy="1258321"/>
          </a:xfrm>
        </p:grpSpPr>
        <p:sp>
          <p:nvSpPr>
            <p:cNvPr id="417" name="Rettangolo 73"/>
            <p:cNvSpPr txBox="1"/>
            <p:nvPr/>
          </p:nvSpPr>
          <p:spPr>
            <a:xfrm>
              <a:off x="0" y="1027181"/>
              <a:ext cx="618117" cy="231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900">
                  <a:solidFill>
                    <a:srgbClr val="002060"/>
                  </a:solidFill>
                  <a:latin typeface="Tahoma"/>
                  <a:ea typeface="Tahoma"/>
                  <a:cs typeface="Tahoma"/>
                  <a:sym typeface="Tahoma"/>
                </a:defRPr>
              </a:lvl1pPr>
            </a:lstStyle>
            <a:p>
              <a:pPr/>
              <a:r>
                <a:t>neutroni</a:t>
              </a:r>
            </a:p>
          </p:txBody>
        </p:sp>
        <p:sp>
          <p:nvSpPr>
            <p:cNvPr id="418" name="Connettore 1 109"/>
            <p:cNvSpPr/>
            <p:nvPr/>
          </p:nvSpPr>
          <p:spPr>
            <a:xfrm>
              <a:off x="1577" y="461363"/>
              <a:ext cx="553845" cy="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pPr/>
            </a:p>
          </p:txBody>
        </p:sp>
        <p:sp>
          <p:nvSpPr>
            <p:cNvPr id="419" name="Ovale 75"/>
            <p:cNvSpPr/>
            <p:nvPr/>
          </p:nvSpPr>
          <p:spPr>
            <a:xfrm>
              <a:off x="185151" y="442536"/>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20" name="Ovale 76"/>
            <p:cNvSpPr/>
            <p:nvPr/>
          </p:nvSpPr>
          <p:spPr>
            <a:xfrm>
              <a:off x="271950" y="442536"/>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21" name="Connettore 1 112"/>
            <p:cNvSpPr/>
            <p:nvPr/>
          </p:nvSpPr>
          <p:spPr>
            <a:xfrm>
              <a:off x="1577" y="62088"/>
              <a:ext cx="553845" cy="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pPr/>
            </a:p>
          </p:txBody>
        </p:sp>
        <p:sp>
          <p:nvSpPr>
            <p:cNvPr id="422" name="Connettore 1 113"/>
            <p:cNvSpPr/>
            <p:nvPr/>
          </p:nvSpPr>
          <p:spPr>
            <a:xfrm>
              <a:off x="1577" y="382490"/>
              <a:ext cx="553845" cy="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pPr/>
            </a:p>
          </p:txBody>
        </p:sp>
        <p:sp>
          <p:nvSpPr>
            <p:cNvPr id="423" name="Connettore 1 114"/>
            <p:cNvSpPr/>
            <p:nvPr/>
          </p:nvSpPr>
          <p:spPr>
            <a:xfrm>
              <a:off x="1577" y="776854"/>
              <a:ext cx="553845" cy="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pPr/>
            </a:p>
          </p:txBody>
        </p:sp>
        <p:sp>
          <p:nvSpPr>
            <p:cNvPr id="424" name="Connettore 1 115"/>
            <p:cNvSpPr/>
            <p:nvPr/>
          </p:nvSpPr>
          <p:spPr>
            <a:xfrm>
              <a:off x="1577" y="882017"/>
              <a:ext cx="553845" cy="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pPr/>
            </a:p>
          </p:txBody>
        </p:sp>
        <p:sp>
          <p:nvSpPr>
            <p:cNvPr id="425" name="Connettore 1 116"/>
            <p:cNvSpPr/>
            <p:nvPr/>
          </p:nvSpPr>
          <p:spPr>
            <a:xfrm>
              <a:off x="1577" y="987182"/>
              <a:ext cx="553845" cy="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pPr/>
            </a:p>
          </p:txBody>
        </p:sp>
        <p:sp>
          <p:nvSpPr>
            <p:cNvPr id="426" name="Rettangolo 82"/>
            <p:cNvSpPr txBox="1"/>
            <p:nvPr/>
          </p:nvSpPr>
          <p:spPr>
            <a:xfrm>
              <a:off x="576648" y="930995"/>
              <a:ext cx="255594" cy="1797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1" sz="500">
                  <a:latin typeface="Tahoma"/>
                  <a:ea typeface="Tahoma"/>
                  <a:cs typeface="Tahoma"/>
                  <a:sym typeface="Tahoma"/>
                </a:defRPr>
              </a:pPr>
              <a:r>
                <a:t>1s</a:t>
              </a:r>
              <a:r>
                <a:rPr baseline="-25000"/>
                <a:t>1/2</a:t>
              </a:r>
            </a:p>
          </p:txBody>
        </p:sp>
        <p:sp>
          <p:nvSpPr>
            <p:cNvPr id="427" name="Rettangolo 83"/>
            <p:cNvSpPr txBox="1"/>
            <p:nvPr/>
          </p:nvSpPr>
          <p:spPr>
            <a:xfrm>
              <a:off x="586450" y="720668"/>
              <a:ext cx="262881" cy="1797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1" sz="500">
                  <a:latin typeface="Tahoma"/>
                  <a:ea typeface="Tahoma"/>
                  <a:cs typeface="Tahoma"/>
                  <a:sym typeface="Tahoma"/>
                </a:defRPr>
              </a:pPr>
              <a:r>
                <a:t>1p</a:t>
              </a:r>
              <a:r>
                <a:rPr baseline="-25000"/>
                <a:t>1/2</a:t>
              </a:r>
            </a:p>
          </p:txBody>
        </p:sp>
        <p:sp>
          <p:nvSpPr>
            <p:cNvPr id="428" name="Rettangolo 84"/>
            <p:cNvSpPr txBox="1"/>
            <p:nvPr/>
          </p:nvSpPr>
          <p:spPr>
            <a:xfrm>
              <a:off x="576646" y="814052"/>
              <a:ext cx="262881" cy="1797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1" sz="500">
                  <a:latin typeface="Tahoma"/>
                  <a:ea typeface="Tahoma"/>
                  <a:cs typeface="Tahoma"/>
                  <a:sym typeface="Tahoma"/>
                </a:defRPr>
              </a:pPr>
              <a:r>
                <a:t>1p</a:t>
              </a:r>
              <a:r>
                <a:rPr baseline="-25000"/>
                <a:t>3/2</a:t>
              </a:r>
            </a:p>
          </p:txBody>
        </p:sp>
        <p:sp>
          <p:nvSpPr>
            <p:cNvPr id="429" name="Rettangolo 85"/>
            <p:cNvSpPr txBox="1"/>
            <p:nvPr/>
          </p:nvSpPr>
          <p:spPr>
            <a:xfrm>
              <a:off x="586449" y="0"/>
              <a:ext cx="262881" cy="1797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1" sz="500">
                  <a:latin typeface="Tahoma"/>
                  <a:ea typeface="Tahoma"/>
                  <a:cs typeface="Tahoma"/>
                  <a:sym typeface="Tahoma"/>
                </a:defRPr>
              </a:pPr>
              <a:r>
                <a:t>1d</a:t>
              </a:r>
              <a:r>
                <a:rPr baseline="-25000"/>
                <a:t>3/2</a:t>
              </a:r>
            </a:p>
          </p:txBody>
        </p:sp>
        <p:sp>
          <p:nvSpPr>
            <p:cNvPr id="430" name="Rettangolo 86"/>
            <p:cNvSpPr txBox="1"/>
            <p:nvPr/>
          </p:nvSpPr>
          <p:spPr>
            <a:xfrm>
              <a:off x="594942" y="405178"/>
              <a:ext cx="262881" cy="1797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1" sz="500">
                  <a:latin typeface="Tahoma"/>
                  <a:ea typeface="Tahoma"/>
                  <a:cs typeface="Tahoma"/>
                  <a:sym typeface="Tahoma"/>
                </a:defRPr>
              </a:pPr>
              <a:r>
                <a:t>1d</a:t>
              </a:r>
              <a:r>
                <a:rPr baseline="-25000"/>
                <a:t>5/2</a:t>
              </a:r>
            </a:p>
          </p:txBody>
        </p:sp>
        <p:sp>
          <p:nvSpPr>
            <p:cNvPr id="431" name="Rettangolo 87"/>
            <p:cNvSpPr txBox="1"/>
            <p:nvPr/>
          </p:nvSpPr>
          <p:spPr>
            <a:xfrm>
              <a:off x="590147" y="326304"/>
              <a:ext cx="255594" cy="1797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1" sz="500">
                  <a:latin typeface="Tahoma"/>
                  <a:ea typeface="Tahoma"/>
                  <a:cs typeface="Tahoma"/>
                  <a:sym typeface="Tahoma"/>
                </a:defRPr>
              </a:pPr>
              <a:r>
                <a:t>2s</a:t>
              </a:r>
              <a:r>
                <a:rPr baseline="-25000"/>
                <a:t>1/2</a:t>
              </a:r>
            </a:p>
          </p:txBody>
        </p:sp>
        <p:sp>
          <p:nvSpPr>
            <p:cNvPr id="432" name="Ovale 88"/>
            <p:cNvSpPr/>
            <p:nvPr/>
          </p:nvSpPr>
          <p:spPr>
            <a:xfrm>
              <a:off x="195486" y="962285"/>
              <a:ext cx="41539" cy="39433"/>
            </a:xfrm>
            <a:prstGeom prst="ellipse">
              <a:avLst/>
            </a:prstGeom>
            <a:solidFill>
              <a:srgbClr val="002060"/>
            </a:solidFill>
            <a:ln w="12700" cap="flat">
              <a:solidFill>
                <a:srgbClr val="002060"/>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33" name="Ovale 89"/>
            <p:cNvSpPr/>
            <p:nvPr/>
          </p:nvSpPr>
          <p:spPr>
            <a:xfrm>
              <a:off x="285238" y="961927"/>
              <a:ext cx="41539" cy="39433"/>
            </a:xfrm>
            <a:prstGeom prst="ellipse">
              <a:avLst/>
            </a:prstGeom>
            <a:solidFill>
              <a:srgbClr val="002060"/>
            </a:solidFill>
            <a:ln w="12700" cap="flat">
              <a:solidFill>
                <a:srgbClr val="002060"/>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34" name="Ovale 90"/>
            <p:cNvSpPr/>
            <p:nvPr/>
          </p:nvSpPr>
          <p:spPr>
            <a:xfrm>
              <a:off x="109632" y="862302"/>
              <a:ext cx="41539" cy="39433"/>
            </a:xfrm>
            <a:prstGeom prst="ellipse">
              <a:avLst/>
            </a:prstGeom>
            <a:solidFill>
              <a:srgbClr val="002060"/>
            </a:solidFill>
            <a:ln w="12700" cap="flat">
              <a:solidFill>
                <a:srgbClr val="002060"/>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35" name="Ovale 91"/>
            <p:cNvSpPr/>
            <p:nvPr/>
          </p:nvSpPr>
          <p:spPr>
            <a:xfrm>
              <a:off x="195486" y="862302"/>
              <a:ext cx="41539" cy="39433"/>
            </a:xfrm>
            <a:prstGeom prst="ellipse">
              <a:avLst/>
            </a:prstGeom>
            <a:solidFill>
              <a:srgbClr val="002060"/>
            </a:solidFill>
            <a:ln w="12700" cap="flat">
              <a:solidFill>
                <a:srgbClr val="002060"/>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36" name="Ovale 92"/>
            <p:cNvSpPr/>
            <p:nvPr/>
          </p:nvSpPr>
          <p:spPr>
            <a:xfrm>
              <a:off x="278499" y="861407"/>
              <a:ext cx="41539" cy="39433"/>
            </a:xfrm>
            <a:prstGeom prst="ellipse">
              <a:avLst/>
            </a:prstGeom>
            <a:solidFill>
              <a:srgbClr val="002060"/>
            </a:solidFill>
            <a:ln w="12700" cap="flat">
              <a:solidFill>
                <a:srgbClr val="002060"/>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37" name="Ovale 93"/>
            <p:cNvSpPr/>
            <p:nvPr/>
          </p:nvSpPr>
          <p:spPr>
            <a:xfrm>
              <a:off x="361554" y="861407"/>
              <a:ext cx="41539" cy="39433"/>
            </a:xfrm>
            <a:prstGeom prst="ellipse">
              <a:avLst/>
            </a:prstGeom>
            <a:solidFill>
              <a:srgbClr val="002060"/>
            </a:solidFill>
            <a:ln w="12700" cap="flat">
              <a:solidFill>
                <a:srgbClr val="002060"/>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38" name="Ovale 94"/>
            <p:cNvSpPr/>
            <p:nvPr/>
          </p:nvSpPr>
          <p:spPr>
            <a:xfrm>
              <a:off x="192566" y="362774"/>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39" name="Ovale 95"/>
            <p:cNvSpPr/>
            <p:nvPr/>
          </p:nvSpPr>
          <p:spPr>
            <a:xfrm>
              <a:off x="279364" y="362774"/>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40" name="Ovale 96"/>
            <p:cNvSpPr/>
            <p:nvPr/>
          </p:nvSpPr>
          <p:spPr>
            <a:xfrm>
              <a:off x="109632" y="443588"/>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41" name="Ovale 97"/>
            <p:cNvSpPr/>
            <p:nvPr/>
          </p:nvSpPr>
          <p:spPr>
            <a:xfrm>
              <a:off x="32564" y="441671"/>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42" name="Ovale 98"/>
            <p:cNvSpPr/>
            <p:nvPr/>
          </p:nvSpPr>
          <p:spPr>
            <a:xfrm>
              <a:off x="360091" y="443588"/>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43" name="Ovale 99"/>
            <p:cNvSpPr/>
            <p:nvPr/>
          </p:nvSpPr>
          <p:spPr>
            <a:xfrm>
              <a:off x="449933" y="443588"/>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44" name="Ovale 100"/>
            <p:cNvSpPr/>
            <p:nvPr/>
          </p:nvSpPr>
          <p:spPr>
            <a:xfrm>
              <a:off x="195486" y="42373"/>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45" name="Ovale 101"/>
            <p:cNvSpPr/>
            <p:nvPr/>
          </p:nvSpPr>
          <p:spPr>
            <a:xfrm>
              <a:off x="115256" y="42373"/>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46" name="Ovale 102"/>
            <p:cNvSpPr/>
            <p:nvPr/>
          </p:nvSpPr>
          <p:spPr>
            <a:xfrm>
              <a:off x="362491" y="42373"/>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47" name="Ovale 103"/>
            <p:cNvSpPr/>
            <p:nvPr/>
          </p:nvSpPr>
          <p:spPr>
            <a:xfrm>
              <a:off x="279463" y="42373"/>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48" name="Ovale 104"/>
            <p:cNvSpPr/>
            <p:nvPr/>
          </p:nvSpPr>
          <p:spPr>
            <a:xfrm>
              <a:off x="194890" y="760334"/>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49" name="Ovale 105"/>
            <p:cNvSpPr/>
            <p:nvPr/>
          </p:nvSpPr>
          <p:spPr>
            <a:xfrm>
              <a:off x="282404" y="760274"/>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grpSp>
      <p:grpSp>
        <p:nvGrpSpPr>
          <p:cNvPr id="484" name="Gruppo 106"/>
          <p:cNvGrpSpPr/>
          <p:nvPr/>
        </p:nvGrpSpPr>
        <p:grpSpPr>
          <a:xfrm>
            <a:off x="8159725" y="4442288"/>
            <a:ext cx="898339" cy="1258325"/>
            <a:chOff x="0" y="0"/>
            <a:chExt cx="898338" cy="1258323"/>
          </a:xfrm>
        </p:grpSpPr>
        <p:sp>
          <p:nvSpPr>
            <p:cNvPr id="451" name="Connettore 1 142"/>
            <p:cNvSpPr/>
            <p:nvPr/>
          </p:nvSpPr>
          <p:spPr>
            <a:xfrm>
              <a:off x="0" y="461364"/>
              <a:ext cx="553844" cy="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pPr/>
            </a:p>
          </p:txBody>
        </p:sp>
        <p:sp>
          <p:nvSpPr>
            <p:cNvPr id="452" name="Ovale 108"/>
            <p:cNvSpPr/>
            <p:nvPr/>
          </p:nvSpPr>
          <p:spPr>
            <a:xfrm>
              <a:off x="183574" y="442537"/>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53" name="Ovale 109"/>
            <p:cNvSpPr/>
            <p:nvPr/>
          </p:nvSpPr>
          <p:spPr>
            <a:xfrm>
              <a:off x="270373" y="442537"/>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54" name="Connettore 1 145"/>
            <p:cNvSpPr/>
            <p:nvPr/>
          </p:nvSpPr>
          <p:spPr>
            <a:xfrm>
              <a:off x="0" y="62089"/>
              <a:ext cx="553844" cy="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pPr/>
            </a:p>
          </p:txBody>
        </p:sp>
        <p:sp>
          <p:nvSpPr>
            <p:cNvPr id="455" name="Connettore 1 146"/>
            <p:cNvSpPr/>
            <p:nvPr/>
          </p:nvSpPr>
          <p:spPr>
            <a:xfrm>
              <a:off x="0" y="382491"/>
              <a:ext cx="553844" cy="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pPr/>
            </a:p>
          </p:txBody>
        </p:sp>
        <p:sp>
          <p:nvSpPr>
            <p:cNvPr id="456" name="Connettore 1 147"/>
            <p:cNvSpPr/>
            <p:nvPr/>
          </p:nvSpPr>
          <p:spPr>
            <a:xfrm>
              <a:off x="0" y="776855"/>
              <a:ext cx="553844" cy="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pPr/>
            </a:p>
          </p:txBody>
        </p:sp>
        <p:sp>
          <p:nvSpPr>
            <p:cNvPr id="457" name="Connettore 1 148"/>
            <p:cNvSpPr/>
            <p:nvPr/>
          </p:nvSpPr>
          <p:spPr>
            <a:xfrm>
              <a:off x="0" y="882019"/>
              <a:ext cx="553844" cy="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pPr/>
            </a:p>
          </p:txBody>
        </p:sp>
        <p:sp>
          <p:nvSpPr>
            <p:cNvPr id="458" name="Connettore 1 149"/>
            <p:cNvSpPr/>
            <p:nvPr/>
          </p:nvSpPr>
          <p:spPr>
            <a:xfrm>
              <a:off x="0" y="987183"/>
              <a:ext cx="553844" cy="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pPr/>
            </a:p>
          </p:txBody>
        </p:sp>
        <p:sp>
          <p:nvSpPr>
            <p:cNvPr id="459" name="Rettangolo 115"/>
            <p:cNvSpPr txBox="1"/>
            <p:nvPr/>
          </p:nvSpPr>
          <p:spPr>
            <a:xfrm>
              <a:off x="617166" y="930997"/>
              <a:ext cx="255594" cy="1797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1" sz="500">
                  <a:latin typeface="Tahoma"/>
                  <a:ea typeface="Tahoma"/>
                  <a:cs typeface="Tahoma"/>
                  <a:sym typeface="Tahoma"/>
                </a:defRPr>
              </a:pPr>
              <a:r>
                <a:t>1s</a:t>
              </a:r>
              <a:r>
                <a:rPr baseline="-25000"/>
                <a:t>1/2</a:t>
              </a:r>
            </a:p>
          </p:txBody>
        </p:sp>
        <p:sp>
          <p:nvSpPr>
            <p:cNvPr id="460" name="Rettangolo 116"/>
            <p:cNvSpPr txBox="1"/>
            <p:nvPr/>
          </p:nvSpPr>
          <p:spPr>
            <a:xfrm>
              <a:off x="626968" y="720670"/>
              <a:ext cx="262880" cy="1797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1" sz="500">
                  <a:latin typeface="Tahoma"/>
                  <a:ea typeface="Tahoma"/>
                  <a:cs typeface="Tahoma"/>
                  <a:sym typeface="Tahoma"/>
                </a:defRPr>
              </a:pPr>
              <a:r>
                <a:t>1p</a:t>
              </a:r>
              <a:r>
                <a:rPr baseline="-25000"/>
                <a:t>1/2</a:t>
              </a:r>
            </a:p>
          </p:txBody>
        </p:sp>
        <p:sp>
          <p:nvSpPr>
            <p:cNvPr id="461" name="Rettangolo 117"/>
            <p:cNvSpPr txBox="1"/>
            <p:nvPr/>
          </p:nvSpPr>
          <p:spPr>
            <a:xfrm>
              <a:off x="617165" y="814053"/>
              <a:ext cx="262880" cy="1797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1" sz="500">
                  <a:latin typeface="Tahoma"/>
                  <a:ea typeface="Tahoma"/>
                  <a:cs typeface="Tahoma"/>
                  <a:sym typeface="Tahoma"/>
                </a:defRPr>
              </a:pPr>
              <a:r>
                <a:t>1p</a:t>
              </a:r>
              <a:r>
                <a:rPr baseline="-25000"/>
                <a:t>3/2</a:t>
              </a:r>
            </a:p>
          </p:txBody>
        </p:sp>
        <p:sp>
          <p:nvSpPr>
            <p:cNvPr id="462" name="Rettangolo 118"/>
            <p:cNvSpPr txBox="1"/>
            <p:nvPr/>
          </p:nvSpPr>
          <p:spPr>
            <a:xfrm>
              <a:off x="626966" y="0"/>
              <a:ext cx="262880" cy="1797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1" sz="500">
                  <a:latin typeface="Tahoma"/>
                  <a:ea typeface="Tahoma"/>
                  <a:cs typeface="Tahoma"/>
                  <a:sym typeface="Tahoma"/>
                </a:defRPr>
              </a:pPr>
              <a:r>
                <a:t>1d</a:t>
              </a:r>
              <a:r>
                <a:rPr baseline="-25000"/>
                <a:t>3/2</a:t>
              </a:r>
            </a:p>
          </p:txBody>
        </p:sp>
        <p:sp>
          <p:nvSpPr>
            <p:cNvPr id="463" name="Rettangolo 119"/>
            <p:cNvSpPr txBox="1"/>
            <p:nvPr/>
          </p:nvSpPr>
          <p:spPr>
            <a:xfrm>
              <a:off x="635459" y="405178"/>
              <a:ext cx="262880" cy="1797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1" sz="500">
                  <a:latin typeface="Tahoma"/>
                  <a:ea typeface="Tahoma"/>
                  <a:cs typeface="Tahoma"/>
                  <a:sym typeface="Tahoma"/>
                </a:defRPr>
              </a:pPr>
              <a:r>
                <a:t>1d</a:t>
              </a:r>
              <a:r>
                <a:rPr baseline="-25000"/>
                <a:t>5/2</a:t>
              </a:r>
            </a:p>
          </p:txBody>
        </p:sp>
        <p:sp>
          <p:nvSpPr>
            <p:cNvPr id="464" name="Rettangolo 120"/>
            <p:cNvSpPr txBox="1"/>
            <p:nvPr/>
          </p:nvSpPr>
          <p:spPr>
            <a:xfrm>
              <a:off x="630666" y="326305"/>
              <a:ext cx="255594" cy="1797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b="1" sz="500">
                  <a:latin typeface="Tahoma"/>
                  <a:ea typeface="Tahoma"/>
                  <a:cs typeface="Tahoma"/>
                  <a:sym typeface="Tahoma"/>
                </a:defRPr>
              </a:pPr>
              <a:r>
                <a:t>2s</a:t>
              </a:r>
              <a:r>
                <a:rPr baseline="-25000"/>
                <a:t>1/2</a:t>
              </a:r>
            </a:p>
          </p:txBody>
        </p:sp>
        <p:sp>
          <p:nvSpPr>
            <p:cNvPr id="465" name="Ovale 121"/>
            <p:cNvSpPr/>
            <p:nvPr/>
          </p:nvSpPr>
          <p:spPr>
            <a:xfrm>
              <a:off x="193910" y="962286"/>
              <a:ext cx="41539" cy="39433"/>
            </a:xfrm>
            <a:prstGeom prst="ellipse">
              <a:avLst/>
            </a:prstGeom>
            <a:solidFill>
              <a:srgbClr val="A50021"/>
            </a:solidFill>
            <a:ln w="12700" cap="flat">
              <a:solidFill>
                <a:srgbClr val="A50021"/>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66" name="Ovale 122"/>
            <p:cNvSpPr/>
            <p:nvPr/>
          </p:nvSpPr>
          <p:spPr>
            <a:xfrm>
              <a:off x="283660" y="961928"/>
              <a:ext cx="41539" cy="39433"/>
            </a:xfrm>
            <a:prstGeom prst="ellipse">
              <a:avLst/>
            </a:prstGeom>
            <a:solidFill>
              <a:srgbClr val="A50021"/>
            </a:solidFill>
            <a:ln w="12700" cap="flat">
              <a:solidFill>
                <a:srgbClr val="A50021"/>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67" name="Ovale 123"/>
            <p:cNvSpPr/>
            <p:nvPr/>
          </p:nvSpPr>
          <p:spPr>
            <a:xfrm>
              <a:off x="108055" y="862303"/>
              <a:ext cx="41539" cy="39433"/>
            </a:xfrm>
            <a:prstGeom prst="ellipse">
              <a:avLst/>
            </a:prstGeom>
            <a:solidFill>
              <a:srgbClr val="A50021"/>
            </a:solidFill>
            <a:ln w="12700" cap="flat">
              <a:solidFill>
                <a:srgbClr val="A50021"/>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68" name="Ovale 124"/>
            <p:cNvSpPr/>
            <p:nvPr/>
          </p:nvSpPr>
          <p:spPr>
            <a:xfrm>
              <a:off x="193910" y="862303"/>
              <a:ext cx="41539" cy="39433"/>
            </a:xfrm>
            <a:prstGeom prst="ellipse">
              <a:avLst/>
            </a:prstGeom>
            <a:solidFill>
              <a:srgbClr val="A50021"/>
            </a:solidFill>
            <a:ln w="12700" cap="flat">
              <a:solidFill>
                <a:srgbClr val="A50021"/>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69" name="Ovale 125"/>
            <p:cNvSpPr/>
            <p:nvPr/>
          </p:nvSpPr>
          <p:spPr>
            <a:xfrm>
              <a:off x="276921" y="861408"/>
              <a:ext cx="41539" cy="39433"/>
            </a:xfrm>
            <a:prstGeom prst="ellipse">
              <a:avLst/>
            </a:prstGeom>
            <a:solidFill>
              <a:srgbClr val="A50021"/>
            </a:solidFill>
            <a:ln w="12700" cap="flat">
              <a:solidFill>
                <a:srgbClr val="A50021"/>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70" name="Ovale 126"/>
            <p:cNvSpPr/>
            <p:nvPr/>
          </p:nvSpPr>
          <p:spPr>
            <a:xfrm>
              <a:off x="359977" y="861408"/>
              <a:ext cx="41539" cy="39433"/>
            </a:xfrm>
            <a:prstGeom prst="ellipse">
              <a:avLst/>
            </a:prstGeom>
            <a:solidFill>
              <a:srgbClr val="A50021"/>
            </a:solidFill>
            <a:ln w="12700" cap="flat">
              <a:solidFill>
                <a:srgbClr val="A50021"/>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71" name="Ovale 127"/>
            <p:cNvSpPr/>
            <p:nvPr/>
          </p:nvSpPr>
          <p:spPr>
            <a:xfrm>
              <a:off x="190988" y="362774"/>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72" name="Ovale 128"/>
            <p:cNvSpPr/>
            <p:nvPr/>
          </p:nvSpPr>
          <p:spPr>
            <a:xfrm>
              <a:off x="277787" y="362775"/>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73" name="Ovale 129"/>
            <p:cNvSpPr/>
            <p:nvPr/>
          </p:nvSpPr>
          <p:spPr>
            <a:xfrm>
              <a:off x="108055" y="443589"/>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74" name="Ovale 130"/>
            <p:cNvSpPr/>
            <p:nvPr/>
          </p:nvSpPr>
          <p:spPr>
            <a:xfrm>
              <a:off x="30986" y="441672"/>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75" name="Ovale 131"/>
            <p:cNvSpPr/>
            <p:nvPr/>
          </p:nvSpPr>
          <p:spPr>
            <a:xfrm>
              <a:off x="358514" y="443589"/>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76" name="Ovale 132"/>
            <p:cNvSpPr/>
            <p:nvPr/>
          </p:nvSpPr>
          <p:spPr>
            <a:xfrm>
              <a:off x="448355" y="443589"/>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77" name="Ovale 133"/>
            <p:cNvSpPr/>
            <p:nvPr/>
          </p:nvSpPr>
          <p:spPr>
            <a:xfrm>
              <a:off x="193910" y="42373"/>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78" name="Ovale 134"/>
            <p:cNvSpPr/>
            <p:nvPr/>
          </p:nvSpPr>
          <p:spPr>
            <a:xfrm>
              <a:off x="113678" y="42373"/>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79" name="Ovale 135"/>
            <p:cNvSpPr/>
            <p:nvPr/>
          </p:nvSpPr>
          <p:spPr>
            <a:xfrm>
              <a:off x="360914" y="42373"/>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80" name="Ovale 136"/>
            <p:cNvSpPr/>
            <p:nvPr/>
          </p:nvSpPr>
          <p:spPr>
            <a:xfrm>
              <a:off x="277886" y="42373"/>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81" name="Ovale 137"/>
            <p:cNvSpPr/>
            <p:nvPr/>
          </p:nvSpPr>
          <p:spPr>
            <a:xfrm>
              <a:off x="193313" y="760336"/>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82" name="Ovale 138"/>
            <p:cNvSpPr/>
            <p:nvPr/>
          </p:nvSpPr>
          <p:spPr>
            <a:xfrm>
              <a:off x="280826" y="760275"/>
              <a:ext cx="41539" cy="39433"/>
            </a:xfrm>
            <a:prstGeom prst="ellipse">
              <a:avLst/>
            </a:prstGeom>
            <a:noFill/>
            <a:ln w="12700" cap="flat">
              <a:solidFill>
                <a:srgbClr val="3B3838"/>
              </a:solidFill>
              <a:prstDash val="solid"/>
              <a:miter lim="800000"/>
            </a:ln>
            <a:effectLst/>
          </p:spPr>
          <p:txBody>
            <a:bodyPr wrap="square" lIns="45719" tIns="45719" rIns="45719" bIns="45719" numCol="1" anchor="ctr">
              <a:noAutofit/>
            </a:bodyPr>
            <a:lstStyle/>
            <a:p>
              <a:pPr algn="ctr">
                <a:defRPr sz="1300">
                  <a:solidFill>
                    <a:srgbClr val="FFFFFF"/>
                  </a:solidFill>
                  <a:latin typeface="Comic Sans MS"/>
                  <a:ea typeface="Comic Sans MS"/>
                  <a:cs typeface="Comic Sans MS"/>
                  <a:sym typeface="Comic Sans MS"/>
                </a:defRPr>
              </a:pPr>
            </a:p>
          </p:txBody>
        </p:sp>
        <p:sp>
          <p:nvSpPr>
            <p:cNvPr id="483" name="Rettangolo 139"/>
            <p:cNvSpPr txBox="1"/>
            <p:nvPr/>
          </p:nvSpPr>
          <p:spPr>
            <a:xfrm>
              <a:off x="38156" y="1027183"/>
              <a:ext cx="583562" cy="231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900">
                  <a:solidFill>
                    <a:srgbClr val="C00000"/>
                  </a:solidFill>
                  <a:latin typeface="Tahoma"/>
                  <a:ea typeface="Tahoma"/>
                  <a:cs typeface="Tahoma"/>
                  <a:sym typeface="Tahoma"/>
                </a:defRPr>
              </a:lvl1pPr>
            </a:lstStyle>
            <a:p>
              <a:pPr/>
              <a:r>
                <a:t>protoni</a:t>
              </a:r>
            </a:p>
          </p:txBody>
        </p:sp>
      </p:grpSp>
      <p:pic>
        <p:nvPicPr>
          <p:cNvPr id="485" name="Immagine 140" descr="Immagine 140"/>
          <p:cNvPicPr>
            <a:picLocks noChangeAspect="1"/>
          </p:cNvPicPr>
          <p:nvPr/>
        </p:nvPicPr>
        <p:blipFill>
          <a:blip r:embed="rId4">
            <a:extLst/>
          </a:blip>
          <a:stretch>
            <a:fillRect/>
          </a:stretch>
        </p:blipFill>
        <p:spPr>
          <a:xfrm>
            <a:off x="6465413" y="4469357"/>
            <a:ext cx="690042" cy="1066574"/>
          </a:xfrm>
          <a:prstGeom prst="rect">
            <a:avLst/>
          </a:prstGeom>
          <a:ln w="12700">
            <a:miter lim="400000"/>
          </a:ln>
        </p:spPr>
      </p:pic>
      <p:sp>
        <p:nvSpPr>
          <p:cNvPr id="486" name="CasellaDiTesto 142"/>
          <p:cNvSpPr txBox="1"/>
          <p:nvPr/>
        </p:nvSpPr>
        <p:spPr>
          <a:xfrm>
            <a:off x="425600" y="5689839"/>
            <a:ext cx="4787782"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lvl1pPr>
          </a:lstStyle>
          <a:p>
            <a:pPr/>
            <a:r>
              <a:t>Funziona come un filtro selezionando il tipo di nuclei desiderato</a:t>
            </a:r>
          </a:p>
        </p:txBody>
      </p:sp>
      <p:sp>
        <p:nvSpPr>
          <p:cNvPr id="487" name="CasellaDiTesto 143"/>
          <p:cNvSpPr txBox="1"/>
          <p:nvPr/>
        </p:nvSpPr>
        <p:spPr>
          <a:xfrm>
            <a:off x="6453602" y="3543479"/>
            <a:ext cx="2566562" cy="280800"/>
          </a:xfrm>
          <a:prstGeom prst="rect">
            <a:avLst/>
          </a:prstGeom>
          <a:solidFill>
            <a:srgbClr val="FFE699"/>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400"/>
            </a:lvl1pPr>
          </a:lstStyle>
          <a:p>
            <a:pPr/>
            <a:r>
              <a:t>Studi di struttura nucleare</a:t>
            </a:r>
          </a:p>
        </p:txBody>
      </p:sp>
      <p:sp>
        <p:nvSpPr>
          <p:cNvPr id="488" name="Rettangolo 144"/>
          <p:cNvSpPr/>
          <p:nvPr/>
        </p:nvSpPr>
        <p:spPr>
          <a:xfrm>
            <a:off x="6457236" y="3972452"/>
            <a:ext cx="2592069" cy="1746184"/>
          </a:xfrm>
          <a:prstGeom prst="rect">
            <a:avLst/>
          </a:prstGeom>
          <a:ln w="28575">
            <a:solidFill>
              <a:srgbClr val="FFE699"/>
            </a:solidFill>
            <a:miter/>
          </a:ln>
        </p:spPr>
        <p:txBody>
          <a:bodyPr lIns="45719" rIns="45719" anchor="ctr"/>
          <a:lstStyle/>
          <a:p>
            <a:pPr algn="ctr">
              <a:defRPr sz="1300">
                <a:solidFill>
                  <a:srgbClr val="FFFFFF"/>
                </a:solidFill>
              </a:defRPr>
            </a:pPr>
          </a:p>
        </p:txBody>
      </p:sp>
      <p:sp>
        <p:nvSpPr>
          <p:cNvPr id="489" name="Rettangolo 145"/>
          <p:cNvSpPr txBox="1"/>
          <p:nvPr/>
        </p:nvSpPr>
        <p:spPr>
          <a:xfrm>
            <a:off x="7059366" y="4012667"/>
            <a:ext cx="1397129" cy="294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spcBef>
                <a:spcPts val="700"/>
              </a:spcBef>
              <a:defRPr sz="1300">
                <a:latin typeface="Tahoma"/>
                <a:ea typeface="Tahoma"/>
                <a:cs typeface="Tahoma"/>
                <a:sym typeface="Tahoma"/>
              </a:defRPr>
            </a:lvl1pPr>
          </a:lstStyle>
          <a:p>
            <a:pPr/>
            <a:r>
              <a:t>Il modello a shell </a:t>
            </a:r>
          </a:p>
        </p:txBody>
      </p:sp>
      <p:sp>
        <p:nvSpPr>
          <p:cNvPr id="490" name="Rettangolo 3"/>
          <p:cNvSpPr/>
          <p:nvPr/>
        </p:nvSpPr>
        <p:spPr>
          <a:xfrm>
            <a:off x="5172090" y="4512510"/>
            <a:ext cx="660084" cy="211810"/>
          </a:xfrm>
          <a:prstGeom prst="rect">
            <a:avLst/>
          </a:prstGeom>
          <a:solidFill>
            <a:srgbClr val="FFFFFF"/>
          </a:solidFill>
          <a:ln w="12700">
            <a:miter lim="400000"/>
          </a:ln>
        </p:spPr>
        <p:txBody>
          <a:bodyPr lIns="45719" rIns="45719" anchor="ctr"/>
          <a:lstStyle/>
          <a:p>
            <a:pPr algn="ctr">
              <a:defRPr sz="1300">
                <a:solidFill>
                  <a:srgbClr val="FFFFFF"/>
                </a:solidFill>
              </a:defRPr>
            </a:pPr>
          </a:p>
        </p:txBody>
      </p:sp>
      <p:sp>
        <p:nvSpPr>
          <p:cNvPr id="491" name="Text Box 35"/>
          <p:cNvSpPr txBox="1"/>
          <p:nvPr/>
        </p:nvSpPr>
        <p:spPr>
          <a:xfrm>
            <a:off x="665122" y="1686254"/>
            <a:ext cx="2331985" cy="32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900"/>
              </a:spcBef>
              <a:defRPr b="1" sz="1500">
                <a:solidFill>
                  <a:srgbClr val="FF0000"/>
                </a:solidFill>
                <a:latin typeface="Tahoma"/>
                <a:ea typeface="Tahoma"/>
                <a:cs typeface="Tahoma"/>
                <a:sym typeface="Tahoma"/>
              </a:defRPr>
            </a:lvl1pPr>
          </a:lstStyle>
          <a:p>
            <a:pPr/>
            <a:r>
              <a:t>Spettrometro di luce</a:t>
            </a:r>
          </a:p>
        </p:txBody>
      </p:sp>
      <p:grpSp>
        <p:nvGrpSpPr>
          <p:cNvPr id="522" name="Gruppo 182"/>
          <p:cNvGrpSpPr/>
          <p:nvPr/>
        </p:nvGrpSpPr>
        <p:grpSpPr>
          <a:xfrm>
            <a:off x="398358" y="2019431"/>
            <a:ext cx="3580415" cy="1497145"/>
            <a:chOff x="0" y="98898"/>
            <a:chExt cx="3580414" cy="1497144"/>
          </a:xfrm>
        </p:grpSpPr>
        <p:sp>
          <p:nvSpPr>
            <p:cNvPr id="492" name="AutoShape 4"/>
            <p:cNvSpPr/>
            <p:nvPr/>
          </p:nvSpPr>
          <p:spPr>
            <a:xfrm flipH="1" rot="10800000">
              <a:off x="1050147" y="310285"/>
              <a:ext cx="641972" cy="930858"/>
            </a:xfrm>
            <a:prstGeom prst="triangle">
              <a:avLst/>
            </a:prstGeom>
            <a:solidFill>
              <a:srgbClr val="CCFFFF">
                <a:alpha val="50000"/>
              </a:srgbClr>
            </a:solidFill>
            <a:ln w="9525" cap="flat">
              <a:solidFill>
                <a:srgbClr val="000000"/>
              </a:solidFill>
              <a:prstDash val="solid"/>
              <a:miter lim="800000"/>
            </a:ln>
            <a:effectLst/>
          </p:spPr>
          <p:txBody>
            <a:bodyPr wrap="square" lIns="45719" tIns="45719" rIns="45719" bIns="45719" numCol="1" anchor="ctr">
              <a:noAutofit/>
            </a:bodyPr>
            <a:lstStyle/>
            <a:p>
              <a:pPr>
                <a:defRPr sz="1000"/>
              </a:pPr>
            </a:p>
          </p:txBody>
        </p:sp>
        <p:sp>
          <p:nvSpPr>
            <p:cNvPr id="493" name="Oval 5"/>
            <p:cNvSpPr/>
            <p:nvPr/>
          </p:nvSpPr>
          <p:spPr>
            <a:xfrm flipH="1" rot="20400315">
              <a:off x="632865" y="567074"/>
              <a:ext cx="96297" cy="674069"/>
            </a:xfrm>
            <a:prstGeom prst="ellipse">
              <a:avLst/>
            </a:prstGeom>
            <a:solidFill>
              <a:srgbClr val="CCFFFF">
                <a:alpha val="50000"/>
              </a:srgbClr>
            </a:solidFill>
            <a:ln w="9525" cap="flat">
              <a:solidFill>
                <a:srgbClr val="000000"/>
              </a:solidFill>
              <a:prstDash val="solid"/>
              <a:round/>
            </a:ln>
            <a:effectLst/>
          </p:spPr>
          <p:txBody>
            <a:bodyPr wrap="square" lIns="45719" tIns="45719" rIns="45719" bIns="45719" numCol="1" anchor="ctr">
              <a:noAutofit/>
            </a:bodyPr>
            <a:lstStyle/>
            <a:p>
              <a:pPr>
                <a:defRPr sz="1000"/>
              </a:pPr>
            </a:p>
          </p:txBody>
        </p:sp>
        <p:sp>
          <p:nvSpPr>
            <p:cNvPr id="494" name="Line 7"/>
            <p:cNvSpPr/>
            <p:nvPr/>
          </p:nvSpPr>
          <p:spPr>
            <a:xfrm flipV="1">
              <a:off x="119289" y="727566"/>
              <a:ext cx="1059253" cy="385183"/>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495" name="Line 8"/>
            <p:cNvSpPr/>
            <p:nvPr/>
          </p:nvSpPr>
          <p:spPr>
            <a:xfrm flipV="1">
              <a:off x="119289" y="1048551"/>
              <a:ext cx="609873" cy="64198"/>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496" name="Line 9"/>
            <p:cNvSpPr/>
            <p:nvPr/>
          </p:nvSpPr>
          <p:spPr>
            <a:xfrm flipV="1">
              <a:off x="119289" y="759665"/>
              <a:ext cx="513577" cy="353084"/>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497" name="Line 10"/>
            <p:cNvSpPr/>
            <p:nvPr/>
          </p:nvSpPr>
          <p:spPr>
            <a:xfrm flipV="1">
              <a:off x="729161" y="855960"/>
              <a:ext cx="513577" cy="192592"/>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498" name="Line 11"/>
            <p:cNvSpPr/>
            <p:nvPr/>
          </p:nvSpPr>
          <p:spPr>
            <a:xfrm flipV="1">
              <a:off x="632865" y="631271"/>
              <a:ext cx="513577" cy="128395"/>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499" name="Line 12"/>
            <p:cNvSpPr/>
            <p:nvPr/>
          </p:nvSpPr>
          <p:spPr>
            <a:xfrm>
              <a:off x="1178541" y="727566"/>
              <a:ext cx="353085" cy="1"/>
            </a:xfrm>
            <a:prstGeom prst="line">
              <a:avLst/>
            </a:prstGeom>
            <a:noFill/>
            <a:ln w="28575" cap="flat">
              <a:solidFill>
                <a:srgbClr val="00FF00"/>
              </a:solidFill>
              <a:prstDash val="solid"/>
              <a:round/>
            </a:ln>
            <a:effectLst/>
          </p:spPr>
          <p:txBody>
            <a:bodyPr wrap="square" lIns="45719" tIns="45719" rIns="45719" bIns="45719" numCol="1" anchor="t">
              <a:noAutofit/>
            </a:bodyPr>
            <a:lstStyle/>
            <a:p>
              <a:pPr/>
            </a:p>
          </p:txBody>
        </p:sp>
        <p:sp>
          <p:nvSpPr>
            <p:cNvPr id="500" name="Line 13"/>
            <p:cNvSpPr/>
            <p:nvPr/>
          </p:nvSpPr>
          <p:spPr>
            <a:xfrm>
              <a:off x="1531625" y="727566"/>
              <a:ext cx="834563" cy="320986"/>
            </a:xfrm>
            <a:prstGeom prst="line">
              <a:avLst/>
            </a:prstGeom>
            <a:noFill/>
            <a:ln w="28575" cap="flat">
              <a:solidFill>
                <a:srgbClr val="00FF00"/>
              </a:solidFill>
              <a:prstDash val="solid"/>
              <a:round/>
            </a:ln>
            <a:effectLst/>
          </p:spPr>
          <p:txBody>
            <a:bodyPr wrap="square" lIns="45719" tIns="45719" rIns="45719" bIns="45719" numCol="1" anchor="t">
              <a:noAutofit/>
            </a:bodyPr>
            <a:lstStyle/>
            <a:p>
              <a:pPr/>
            </a:p>
          </p:txBody>
        </p:sp>
        <p:sp>
          <p:nvSpPr>
            <p:cNvPr id="501" name="Line 14"/>
            <p:cNvSpPr/>
            <p:nvPr/>
          </p:nvSpPr>
          <p:spPr>
            <a:xfrm flipV="1">
              <a:off x="1210639" y="695468"/>
              <a:ext cx="353085" cy="32099"/>
            </a:xfrm>
            <a:prstGeom prst="line">
              <a:avLst/>
            </a:prstGeom>
            <a:noFill/>
            <a:ln w="28575" cap="flat">
              <a:solidFill>
                <a:srgbClr val="FF0000"/>
              </a:solidFill>
              <a:prstDash val="solid"/>
              <a:round/>
            </a:ln>
            <a:effectLst/>
          </p:spPr>
          <p:txBody>
            <a:bodyPr wrap="square" lIns="45719" tIns="45719" rIns="45719" bIns="45719" numCol="1" anchor="t">
              <a:noAutofit/>
            </a:bodyPr>
            <a:lstStyle/>
            <a:p>
              <a:pPr/>
            </a:p>
          </p:txBody>
        </p:sp>
        <p:sp>
          <p:nvSpPr>
            <p:cNvPr id="502" name="Line 15"/>
            <p:cNvSpPr/>
            <p:nvPr/>
          </p:nvSpPr>
          <p:spPr>
            <a:xfrm>
              <a:off x="1563724" y="695468"/>
              <a:ext cx="930859" cy="128395"/>
            </a:xfrm>
            <a:prstGeom prst="line">
              <a:avLst/>
            </a:prstGeom>
            <a:noFill/>
            <a:ln w="28575" cap="flat">
              <a:solidFill>
                <a:srgbClr val="FF0000"/>
              </a:solidFill>
              <a:prstDash val="solid"/>
              <a:round/>
            </a:ln>
            <a:effectLst/>
          </p:spPr>
          <p:txBody>
            <a:bodyPr wrap="square" lIns="45719" tIns="45719" rIns="45719" bIns="45719" numCol="1" anchor="t">
              <a:noAutofit/>
            </a:bodyPr>
            <a:lstStyle/>
            <a:p>
              <a:pPr/>
            </a:p>
          </p:txBody>
        </p:sp>
        <p:sp>
          <p:nvSpPr>
            <p:cNvPr id="503" name="Line 16"/>
            <p:cNvSpPr/>
            <p:nvPr/>
          </p:nvSpPr>
          <p:spPr>
            <a:xfrm>
              <a:off x="1178541" y="727566"/>
              <a:ext cx="353085" cy="32099"/>
            </a:xfrm>
            <a:prstGeom prst="line">
              <a:avLst/>
            </a:prstGeom>
            <a:noFill/>
            <a:ln w="28575" cap="flat">
              <a:solidFill>
                <a:srgbClr val="FF00FF"/>
              </a:solidFill>
              <a:prstDash val="solid"/>
              <a:round/>
            </a:ln>
            <a:effectLst/>
          </p:spPr>
          <p:txBody>
            <a:bodyPr wrap="square" lIns="45719" tIns="45719" rIns="45719" bIns="45719" numCol="1" anchor="t">
              <a:noAutofit/>
            </a:bodyPr>
            <a:lstStyle/>
            <a:p>
              <a:pPr/>
            </a:p>
          </p:txBody>
        </p:sp>
        <p:sp>
          <p:nvSpPr>
            <p:cNvPr id="504" name="Line 17"/>
            <p:cNvSpPr/>
            <p:nvPr/>
          </p:nvSpPr>
          <p:spPr>
            <a:xfrm>
              <a:off x="1531625" y="759665"/>
              <a:ext cx="674070" cy="545675"/>
            </a:xfrm>
            <a:prstGeom prst="line">
              <a:avLst/>
            </a:prstGeom>
            <a:noFill/>
            <a:ln w="28575" cap="flat">
              <a:solidFill>
                <a:srgbClr val="FF00FF"/>
              </a:solidFill>
              <a:prstDash val="solid"/>
              <a:round/>
            </a:ln>
            <a:effectLst/>
          </p:spPr>
          <p:txBody>
            <a:bodyPr wrap="square" lIns="45719" tIns="45719" rIns="45719" bIns="45719" numCol="1" anchor="t">
              <a:noAutofit/>
            </a:bodyPr>
            <a:lstStyle/>
            <a:p>
              <a:pPr/>
            </a:p>
          </p:txBody>
        </p:sp>
        <p:sp>
          <p:nvSpPr>
            <p:cNvPr id="505" name="Line 18"/>
            <p:cNvSpPr/>
            <p:nvPr/>
          </p:nvSpPr>
          <p:spPr>
            <a:xfrm>
              <a:off x="1146442" y="631271"/>
              <a:ext cx="417282" cy="1"/>
            </a:xfrm>
            <a:prstGeom prst="line">
              <a:avLst/>
            </a:prstGeom>
            <a:noFill/>
            <a:ln w="28575" cap="flat">
              <a:solidFill>
                <a:srgbClr val="00FF00"/>
              </a:solidFill>
              <a:prstDash val="solid"/>
              <a:round/>
            </a:ln>
            <a:effectLst/>
          </p:spPr>
          <p:txBody>
            <a:bodyPr wrap="square" lIns="45719" tIns="45719" rIns="45719" bIns="45719" numCol="1" anchor="t">
              <a:noAutofit/>
            </a:bodyPr>
            <a:lstStyle/>
            <a:p>
              <a:pPr/>
            </a:p>
          </p:txBody>
        </p:sp>
        <p:sp>
          <p:nvSpPr>
            <p:cNvPr id="506" name="Line 19"/>
            <p:cNvSpPr/>
            <p:nvPr/>
          </p:nvSpPr>
          <p:spPr>
            <a:xfrm>
              <a:off x="1563724" y="631270"/>
              <a:ext cx="802464" cy="417282"/>
            </a:xfrm>
            <a:prstGeom prst="line">
              <a:avLst/>
            </a:prstGeom>
            <a:noFill/>
            <a:ln w="28575" cap="flat">
              <a:solidFill>
                <a:srgbClr val="00FF00"/>
              </a:solidFill>
              <a:prstDash val="solid"/>
              <a:round/>
            </a:ln>
            <a:effectLst/>
          </p:spPr>
          <p:txBody>
            <a:bodyPr wrap="square" lIns="45719" tIns="45719" rIns="45719" bIns="45719" numCol="1" anchor="t">
              <a:noAutofit/>
            </a:bodyPr>
            <a:lstStyle/>
            <a:p>
              <a:pPr/>
            </a:p>
          </p:txBody>
        </p:sp>
        <p:sp>
          <p:nvSpPr>
            <p:cNvPr id="507" name="Line 20"/>
            <p:cNvSpPr/>
            <p:nvPr/>
          </p:nvSpPr>
          <p:spPr>
            <a:xfrm flipV="1">
              <a:off x="1178541" y="599173"/>
              <a:ext cx="417282" cy="32099"/>
            </a:xfrm>
            <a:prstGeom prst="line">
              <a:avLst/>
            </a:prstGeom>
            <a:noFill/>
            <a:ln w="28575" cap="flat">
              <a:solidFill>
                <a:srgbClr val="FF0000"/>
              </a:solidFill>
              <a:prstDash val="solid"/>
              <a:round/>
            </a:ln>
            <a:effectLst/>
          </p:spPr>
          <p:txBody>
            <a:bodyPr wrap="square" lIns="45719" tIns="45719" rIns="45719" bIns="45719" numCol="1" anchor="t">
              <a:noAutofit/>
            </a:bodyPr>
            <a:lstStyle/>
            <a:p>
              <a:pPr/>
            </a:p>
          </p:txBody>
        </p:sp>
        <p:sp>
          <p:nvSpPr>
            <p:cNvPr id="508" name="Line 21"/>
            <p:cNvSpPr/>
            <p:nvPr/>
          </p:nvSpPr>
          <p:spPr>
            <a:xfrm>
              <a:off x="1595822" y="599172"/>
              <a:ext cx="930859" cy="224690"/>
            </a:xfrm>
            <a:prstGeom prst="line">
              <a:avLst/>
            </a:prstGeom>
            <a:noFill/>
            <a:ln w="28575" cap="flat">
              <a:solidFill>
                <a:srgbClr val="FF0000"/>
              </a:solidFill>
              <a:prstDash val="solid"/>
              <a:round/>
            </a:ln>
            <a:effectLst/>
          </p:spPr>
          <p:txBody>
            <a:bodyPr wrap="square" lIns="45719" tIns="45719" rIns="45719" bIns="45719" numCol="1" anchor="t">
              <a:noAutofit/>
            </a:bodyPr>
            <a:lstStyle/>
            <a:p>
              <a:pPr/>
            </a:p>
          </p:txBody>
        </p:sp>
        <p:sp>
          <p:nvSpPr>
            <p:cNvPr id="509" name="Line 22"/>
            <p:cNvSpPr/>
            <p:nvPr/>
          </p:nvSpPr>
          <p:spPr>
            <a:xfrm>
              <a:off x="1146442" y="631271"/>
              <a:ext cx="417282" cy="32098"/>
            </a:xfrm>
            <a:prstGeom prst="line">
              <a:avLst/>
            </a:prstGeom>
            <a:noFill/>
            <a:ln w="28575" cap="flat">
              <a:solidFill>
                <a:srgbClr val="FF00FF"/>
              </a:solidFill>
              <a:prstDash val="solid"/>
              <a:round/>
            </a:ln>
            <a:effectLst/>
          </p:spPr>
          <p:txBody>
            <a:bodyPr wrap="square" lIns="45719" tIns="45719" rIns="45719" bIns="45719" numCol="1" anchor="t">
              <a:noAutofit/>
            </a:bodyPr>
            <a:lstStyle/>
            <a:p>
              <a:pPr/>
            </a:p>
          </p:txBody>
        </p:sp>
        <p:sp>
          <p:nvSpPr>
            <p:cNvPr id="510" name="Line 23"/>
            <p:cNvSpPr/>
            <p:nvPr/>
          </p:nvSpPr>
          <p:spPr>
            <a:xfrm>
              <a:off x="1563724" y="663369"/>
              <a:ext cx="641971" cy="641971"/>
            </a:xfrm>
            <a:prstGeom prst="line">
              <a:avLst/>
            </a:prstGeom>
            <a:noFill/>
            <a:ln w="28575" cap="flat">
              <a:solidFill>
                <a:srgbClr val="FF00FF"/>
              </a:solidFill>
              <a:prstDash val="solid"/>
              <a:round/>
            </a:ln>
            <a:effectLst/>
          </p:spPr>
          <p:txBody>
            <a:bodyPr wrap="square" lIns="45719" tIns="45719" rIns="45719" bIns="45719" numCol="1" anchor="t">
              <a:noAutofit/>
            </a:bodyPr>
            <a:lstStyle/>
            <a:p>
              <a:pPr/>
            </a:p>
          </p:txBody>
        </p:sp>
        <p:sp>
          <p:nvSpPr>
            <p:cNvPr id="511" name="Line 24"/>
            <p:cNvSpPr/>
            <p:nvPr/>
          </p:nvSpPr>
          <p:spPr>
            <a:xfrm flipV="1">
              <a:off x="1242738" y="823862"/>
              <a:ext cx="256789" cy="32099"/>
            </a:xfrm>
            <a:prstGeom prst="line">
              <a:avLst/>
            </a:prstGeom>
            <a:noFill/>
            <a:ln w="28575" cap="flat">
              <a:solidFill>
                <a:srgbClr val="00FF00"/>
              </a:solidFill>
              <a:prstDash val="solid"/>
              <a:round/>
            </a:ln>
            <a:effectLst/>
          </p:spPr>
          <p:txBody>
            <a:bodyPr wrap="square" lIns="45719" tIns="45719" rIns="45719" bIns="45719" numCol="1" anchor="t">
              <a:noAutofit/>
            </a:bodyPr>
            <a:lstStyle/>
            <a:p>
              <a:pPr/>
            </a:p>
          </p:txBody>
        </p:sp>
        <p:sp>
          <p:nvSpPr>
            <p:cNvPr id="512" name="Line 25"/>
            <p:cNvSpPr/>
            <p:nvPr/>
          </p:nvSpPr>
          <p:spPr>
            <a:xfrm>
              <a:off x="1499526" y="823862"/>
              <a:ext cx="866663" cy="224690"/>
            </a:xfrm>
            <a:prstGeom prst="line">
              <a:avLst/>
            </a:prstGeom>
            <a:noFill/>
            <a:ln w="28575" cap="flat">
              <a:solidFill>
                <a:srgbClr val="00FF00"/>
              </a:solidFill>
              <a:prstDash val="solid"/>
              <a:round/>
            </a:ln>
            <a:effectLst/>
          </p:spPr>
          <p:txBody>
            <a:bodyPr wrap="square" lIns="45719" tIns="45719" rIns="45719" bIns="45719" numCol="1" anchor="t">
              <a:noAutofit/>
            </a:bodyPr>
            <a:lstStyle/>
            <a:p>
              <a:pPr/>
            </a:p>
          </p:txBody>
        </p:sp>
        <p:sp>
          <p:nvSpPr>
            <p:cNvPr id="513" name="Line 26"/>
            <p:cNvSpPr/>
            <p:nvPr/>
          </p:nvSpPr>
          <p:spPr>
            <a:xfrm flipV="1">
              <a:off x="1242738" y="791763"/>
              <a:ext cx="288888" cy="64198"/>
            </a:xfrm>
            <a:prstGeom prst="line">
              <a:avLst/>
            </a:prstGeom>
            <a:noFill/>
            <a:ln w="28575" cap="flat">
              <a:solidFill>
                <a:srgbClr val="FF0000"/>
              </a:solidFill>
              <a:prstDash val="solid"/>
              <a:round/>
            </a:ln>
            <a:effectLst/>
          </p:spPr>
          <p:txBody>
            <a:bodyPr wrap="square" lIns="45719" tIns="45719" rIns="45719" bIns="45719" numCol="1" anchor="t">
              <a:noAutofit/>
            </a:bodyPr>
            <a:lstStyle/>
            <a:p>
              <a:pPr/>
            </a:p>
          </p:txBody>
        </p:sp>
        <p:sp>
          <p:nvSpPr>
            <p:cNvPr id="514" name="Line 27"/>
            <p:cNvSpPr/>
            <p:nvPr/>
          </p:nvSpPr>
          <p:spPr>
            <a:xfrm>
              <a:off x="1531625" y="791763"/>
              <a:ext cx="995056" cy="32099"/>
            </a:xfrm>
            <a:prstGeom prst="line">
              <a:avLst/>
            </a:prstGeom>
            <a:noFill/>
            <a:ln w="28575" cap="flat">
              <a:solidFill>
                <a:srgbClr val="FF0000"/>
              </a:solidFill>
              <a:prstDash val="solid"/>
              <a:round/>
            </a:ln>
            <a:effectLst/>
          </p:spPr>
          <p:txBody>
            <a:bodyPr wrap="square" lIns="45719" tIns="45719" rIns="45719" bIns="45719" numCol="1" anchor="t">
              <a:noAutofit/>
            </a:bodyPr>
            <a:lstStyle/>
            <a:p>
              <a:pPr/>
            </a:p>
          </p:txBody>
        </p:sp>
        <p:sp>
          <p:nvSpPr>
            <p:cNvPr id="515" name="Line 28"/>
            <p:cNvSpPr/>
            <p:nvPr/>
          </p:nvSpPr>
          <p:spPr>
            <a:xfrm>
              <a:off x="1242738" y="855960"/>
              <a:ext cx="256789" cy="1"/>
            </a:xfrm>
            <a:prstGeom prst="line">
              <a:avLst/>
            </a:prstGeom>
            <a:noFill/>
            <a:ln w="28575" cap="flat">
              <a:solidFill>
                <a:srgbClr val="FF00FF"/>
              </a:solidFill>
              <a:prstDash val="solid"/>
              <a:round/>
            </a:ln>
            <a:effectLst/>
          </p:spPr>
          <p:txBody>
            <a:bodyPr wrap="square" lIns="45719" tIns="45719" rIns="45719" bIns="45719" numCol="1" anchor="t">
              <a:noAutofit/>
            </a:bodyPr>
            <a:lstStyle/>
            <a:p>
              <a:pPr/>
            </a:p>
          </p:txBody>
        </p:sp>
        <p:sp>
          <p:nvSpPr>
            <p:cNvPr id="516" name="Line 29"/>
            <p:cNvSpPr/>
            <p:nvPr/>
          </p:nvSpPr>
          <p:spPr>
            <a:xfrm>
              <a:off x="1499526" y="855960"/>
              <a:ext cx="706169" cy="449380"/>
            </a:xfrm>
            <a:prstGeom prst="line">
              <a:avLst/>
            </a:prstGeom>
            <a:noFill/>
            <a:ln w="28575" cap="flat">
              <a:solidFill>
                <a:srgbClr val="FF00FF"/>
              </a:solidFill>
              <a:prstDash val="solid"/>
              <a:round/>
            </a:ln>
            <a:effectLst/>
          </p:spPr>
          <p:txBody>
            <a:bodyPr wrap="square" lIns="45719" tIns="45719" rIns="45719" bIns="45719" numCol="1" anchor="t">
              <a:noAutofit/>
            </a:bodyPr>
            <a:lstStyle/>
            <a:p>
              <a:pPr/>
            </a:p>
          </p:txBody>
        </p:sp>
        <p:sp>
          <p:nvSpPr>
            <p:cNvPr id="517" name="Line 30"/>
            <p:cNvSpPr/>
            <p:nvPr/>
          </p:nvSpPr>
          <p:spPr>
            <a:xfrm flipV="1">
              <a:off x="2141498" y="663370"/>
              <a:ext cx="481479" cy="738266"/>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518" name="Text Box 32"/>
            <p:cNvSpPr txBox="1"/>
            <p:nvPr/>
          </p:nvSpPr>
          <p:spPr>
            <a:xfrm>
              <a:off x="485995" y="415943"/>
              <a:ext cx="390875" cy="2257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600"/>
                </a:spcBef>
                <a:defRPr sz="1100"/>
              </a:lvl1pPr>
            </a:lstStyle>
            <a:p>
              <a:pPr/>
              <a:r>
                <a:t>lente</a:t>
              </a:r>
            </a:p>
          </p:txBody>
        </p:sp>
        <p:sp>
          <p:nvSpPr>
            <p:cNvPr id="519" name="Text Box 33"/>
            <p:cNvSpPr txBox="1"/>
            <p:nvPr/>
          </p:nvSpPr>
          <p:spPr>
            <a:xfrm>
              <a:off x="1172893" y="98898"/>
              <a:ext cx="473506" cy="3908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600"/>
                </a:spcBef>
                <a:defRPr sz="1100"/>
              </a:lvl1pPr>
            </a:lstStyle>
            <a:p>
              <a:pPr/>
              <a:r>
                <a:t>prisma</a:t>
              </a:r>
            </a:p>
          </p:txBody>
        </p:sp>
        <p:sp>
          <p:nvSpPr>
            <p:cNvPr id="520" name="Text Box 34"/>
            <p:cNvSpPr txBox="1"/>
            <p:nvPr/>
          </p:nvSpPr>
          <p:spPr>
            <a:xfrm>
              <a:off x="0" y="1136521"/>
              <a:ext cx="795783" cy="3908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600"/>
                </a:spcBef>
                <a:defRPr sz="1100"/>
              </a:lvl1pPr>
            </a:lstStyle>
            <a:p>
              <a:pPr/>
              <a:r>
                <a:t>Sorgente di luce bianca</a:t>
              </a:r>
            </a:p>
          </p:txBody>
        </p:sp>
        <p:sp>
          <p:nvSpPr>
            <p:cNvPr id="521" name="Text Box 75"/>
            <p:cNvSpPr txBox="1"/>
            <p:nvPr/>
          </p:nvSpPr>
          <p:spPr>
            <a:xfrm>
              <a:off x="1400802" y="1370335"/>
              <a:ext cx="2179613" cy="2257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600"/>
                </a:spcBef>
                <a:defRPr sz="1100"/>
              </a:lvl1pPr>
            </a:lstStyle>
            <a:p>
              <a:pPr/>
              <a:r>
                <a:t>La posizione dipende dal «colore»</a:t>
              </a:r>
            </a:p>
          </p:txBody>
        </p:sp>
      </p:grpSp>
      <p:pic>
        <p:nvPicPr>
          <p:cNvPr id="523" name="Immagine 213" descr="Immagine 213"/>
          <p:cNvPicPr>
            <a:picLocks noChangeAspect="1"/>
          </p:cNvPicPr>
          <p:nvPr/>
        </p:nvPicPr>
        <p:blipFill>
          <a:blip r:embed="rId5">
            <a:extLst/>
          </a:blip>
          <a:stretch>
            <a:fillRect/>
          </a:stretch>
        </p:blipFill>
        <p:spPr>
          <a:xfrm>
            <a:off x="3555001" y="2024103"/>
            <a:ext cx="2700001" cy="642001"/>
          </a:xfrm>
          <a:prstGeom prst="rect">
            <a:avLst/>
          </a:prstGeom>
          <a:ln w="12700">
            <a:miter lim="400000"/>
          </a:ln>
        </p:spPr>
      </p:pic>
      <p:sp>
        <p:nvSpPr>
          <p:cNvPr id="524" name="Rettangolo 214"/>
          <p:cNvSpPr/>
          <p:nvPr/>
        </p:nvSpPr>
        <p:spPr>
          <a:xfrm>
            <a:off x="4137066" y="2036710"/>
            <a:ext cx="1409825" cy="162001"/>
          </a:xfrm>
          <a:prstGeom prst="rect">
            <a:avLst/>
          </a:prstGeom>
          <a:solidFill>
            <a:srgbClr val="000000"/>
          </a:solidFill>
          <a:ln w="12700">
            <a:miter lim="400000"/>
          </a:ln>
        </p:spPr>
        <p:txBody>
          <a:bodyPr lIns="45719" rIns="45719" anchor="ctr"/>
          <a:lstStyle/>
          <a:p>
            <a:pPr algn="ctr">
              <a:defRPr sz="1300">
                <a:solidFill>
                  <a:srgbClr val="FFFFFF"/>
                </a:solidFill>
              </a:defRPr>
            </a:pPr>
          </a:p>
        </p:txBody>
      </p:sp>
      <p:sp>
        <p:nvSpPr>
          <p:cNvPr id="525" name="CasellaDiTesto 215"/>
          <p:cNvSpPr txBox="1"/>
          <p:nvPr/>
        </p:nvSpPr>
        <p:spPr>
          <a:xfrm>
            <a:off x="3854239" y="3503241"/>
            <a:ext cx="2356803"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lvl1pPr>
          </a:lstStyle>
          <a:p>
            <a:pPr/>
            <a:r>
              <a:t>Lavora con fasci CS e Tandem</a:t>
            </a:r>
          </a:p>
        </p:txBody>
      </p:sp>
      <p:pic>
        <p:nvPicPr>
          <p:cNvPr id="526" name="Immagine 216" descr="Immagine 216"/>
          <p:cNvPicPr>
            <a:picLocks noChangeAspect="1"/>
          </p:cNvPicPr>
          <p:nvPr/>
        </p:nvPicPr>
        <p:blipFill>
          <a:blip r:embed="rId6">
            <a:extLst/>
          </a:blip>
          <a:stretch>
            <a:fillRect/>
          </a:stretch>
        </p:blipFill>
        <p:spPr>
          <a:xfrm>
            <a:off x="6491054" y="1832965"/>
            <a:ext cx="2353512" cy="1080001"/>
          </a:xfrm>
          <a:prstGeom prst="rect">
            <a:avLst/>
          </a:prstGeom>
          <a:ln w="12700">
            <a:miter lim="400000"/>
          </a:ln>
        </p:spPr>
      </p:pic>
      <p:sp>
        <p:nvSpPr>
          <p:cNvPr id="527" name="CasellaDiTesto 4"/>
          <p:cNvSpPr txBox="1"/>
          <p:nvPr/>
        </p:nvSpPr>
        <p:spPr>
          <a:xfrm>
            <a:off x="3543060" y="5279104"/>
            <a:ext cx="2751522" cy="176223"/>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
            </a:lvl1pPr>
          </a:lstStyle>
          <a:p>
            <a:pPr/>
            <a:r>
              <a:t>Posizione (cm)</a:t>
            </a:r>
          </a:p>
        </p:txBody>
      </p:sp>
      <p:sp>
        <p:nvSpPr>
          <p:cNvPr id="528" name="Rettangolo 6"/>
          <p:cNvSpPr/>
          <p:nvPr/>
        </p:nvSpPr>
        <p:spPr>
          <a:xfrm>
            <a:off x="4706694" y="5268476"/>
            <a:ext cx="591894" cy="34290"/>
          </a:xfrm>
          <a:prstGeom prst="rect">
            <a:avLst/>
          </a:prstGeom>
          <a:solidFill>
            <a:srgbClr val="FFFFFF"/>
          </a:solidFill>
          <a:ln w="12700">
            <a:solidFill>
              <a:srgbClr val="FFFFFF"/>
            </a:solidFill>
            <a:miter/>
          </a:ln>
        </p:spPr>
        <p:txBody>
          <a:bodyPr lIns="45719" rIns="45719" anchor="ctr"/>
          <a:lstStyle/>
          <a:p>
            <a:pPr algn="ctr">
              <a:defRPr sz="1300">
                <a:solidFill>
                  <a:srgbClr val="FFFFFF"/>
                </a:solidFill>
              </a:defRPr>
            </a:pPr>
          </a:p>
        </p:txBody>
      </p:sp>
      <p:sp>
        <p:nvSpPr>
          <p:cNvPr id="529" name="CasellaDiTesto 152"/>
          <p:cNvSpPr txBox="1"/>
          <p:nvPr/>
        </p:nvSpPr>
        <p:spPr>
          <a:xfrm rot="16200000">
            <a:off x="2809746" y="4516079"/>
            <a:ext cx="1609571" cy="176223"/>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
            </a:lvl1pPr>
          </a:lstStyle>
          <a:p>
            <a:pPr/>
            <a:r>
              <a:t>Numero di conteggi</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3" name="Text Box 6"/>
          <p:cNvSpPr txBox="1"/>
          <p:nvPr/>
        </p:nvSpPr>
        <p:spPr>
          <a:xfrm>
            <a:off x="298133" y="188912"/>
            <a:ext cx="8547735" cy="5493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000099"/>
                </a:solidFill>
              </a:defRPr>
            </a:lvl1pPr>
          </a:lstStyle>
          <a:p>
            <a:pPr/>
            <a:r>
              <a:t>Caratteristiche generali dei rivelatori</a:t>
            </a:r>
          </a:p>
        </p:txBody>
      </p:sp>
      <p:sp>
        <p:nvSpPr>
          <p:cNvPr id="534" name="Text Box 12"/>
          <p:cNvSpPr txBox="1"/>
          <p:nvPr/>
        </p:nvSpPr>
        <p:spPr>
          <a:xfrm>
            <a:off x="298133" y="1198562"/>
            <a:ext cx="8547735" cy="48980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a:solidFill>
                  <a:srgbClr val="000099"/>
                </a:solidFill>
              </a:defRPr>
            </a:pPr>
            <a:r>
              <a:t>Scopo della rivelazione delle particelle:</a:t>
            </a:r>
            <a:endParaRPr>
              <a:latin typeface="Arial"/>
              <a:ea typeface="Arial"/>
              <a:cs typeface="Arial"/>
              <a:sym typeface="Arial"/>
            </a:endParaRPr>
          </a:p>
          <a:p>
            <a:pPr>
              <a:lnSpc>
                <a:spcPct val="70000"/>
              </a:lnSpc>
              <a:spcBef>
                <a:spcPts val="1600"/>
              </a:spcBef>
              <a:defRPr b="1" sz="2800">
                <a:solidFill>
                  <a:srgbClr val="000099"/>
                </a:solidFill>
              </a:defRPr>
            </a:pPr>
            <a:r>
              <a:t>- Rivelare la presenza e la posizione</a:t>
            </a:r>
            <a:endParaRPr>
              <a:latin typeface="Arial"/>
              <a:ea typeface="Arial"/>
              <a:cs typeface="Arial"/>
              <a:sym typeface="Arial"/>
            </a:endParaRPr>
          </a:p>
          <a:p>
            <a:pPr>
              <a:lnSpc>
                <a:spcPct val="70000"/>
              </a:lnSpc>
              <a:spcBef>
                <a:spcPts val="1600"/>
              </a:spcBef>
              <a:defRPr b="1" sz="2800">
                <a:solidFill>
                  <a:srgbClr val="000099"/>
                </a:solidFill>
              </a:defRPr>
            </a:pPr>
            <a:r>
              <a:t>- Misurare energia - impulso</a:t>
            </a:r>
            <a:endParaRPr>
              <a:latin typeface="Arial"/>
              <a:ea typeface="Arial"/>
              <a:cs typeface="Arial"/>
              <a:sym typeface="Arial"/>
            </a:endParaRPr>
          </a:p>
          <a:p>
            <a:pPr>
              <a:lnSpc>
                <a:spcPct val="70000"/>
              </a:lnSpc>
              <a:spcBef>
                <a:spcPts val="1600"/>
              </a:spcBef>
              <a:defRPr b="1" sz="2800">
                <a:solidFill>
                  <a:srgbClr val="000099"/>
                </a:solidFill>
              </a:defRPr>
            </a:pPr>
            <a:r>
              <a:t>- Misurare l’istante di arrivo</a:t>
            </a:r>
            <a:endParaRPr>
              <a:latin typeface="Arial"/>
              <a:ea typeface="Arial"/>
              <a:cs typeface="Arial"/>
              <a:sym typeface="Arial"/>
            </a:endParaRPr>
          </a:p>
          <a:p>
            <a:pPr>
              <a:lnSpc>
                <a:spcPct val="70000"/>
              </a:lnSpc>
              <a:spcBef>
                <a:spcPts val="1600"/>
              </a:spcBef>
              <a:defRPr b="1" sz="2800">
                <a:solidFill>
                  <a:srgbClr val="000099"/>
                </a:solidFill>
              </a:defRPr>
            </a:pPr>
            <a:r>
              <a:t>- Identificare la particella </a:t>
            </a:r>
            <a:endParaRPr>
              <a:latin typeface="Arial"/>
              <a:ea typeface="Arial"/>
              <a:cs typeface="Arial"/>
              <a:sym typeface="Arial"/>
            </a:endParaRPr>
          </a:p>
          <a:p>
            <a:pPr>
              <a:spcBef>
                <a:spcPts val="1600"/>
              </a:spcBef>
              <a:defRPr b="1" sz="2800">
                <a:solidFill>
                  <a:srgbClr val="000099"/>
                </a:solidFill>
              </a:defRPr>
            </a:pPr>
            <a:r>
              <a:t>La rivelazione si basa sull’interazione tra particella e materiale del rivelatore</a:t>
            </a:r>
            <a:endParaRPr>
              <a:latin typeface="Arial"/>
              <a:ea typeface="Arial"/>
              <a:cs typeface="Arial"/>
              <a:sym typeface="Arial"/>
            </a:endParaRPr>
          </a:p>
          <a:p>
            <a:pPr>
              <a:lnSpc>
                <a:spcPct val="80000"/>
              </a:lnSpc>
              <a:spcBef>
                <a:spcPts val="1600"/>
              </a:spcBef>
              <a:defRPr b="1" sz="2800">
                <a:solidFill>
                  <a:srgbClr val="000099"/>
                </a:solidFill>
              </a:defRPr>
            </a:pPr>
            <a:r>
              <a:t>- particelle cariche</a:t>
            </a:r>
            <a:r>
              <a:rPr>
                <a:solidFill>
                  <a:srgbClr val="006600"/>
                </a:solidFill>
              </a:rPr>
              <a:t>  </a:t>
            </a:r>
            <a:r>
              <a:rPr>
                <a:solidFill>
                  <a:srgbClr val="660033"/>
                </a:solidFill>
              </a:rPr>
              <a:t>e  p  k</a:t>
            </a:r>
            <a:r>
              <a:rPr baseline="30000">
                <a:solidFill>
                  <a:srgbClr val="660033"/>
                </a:solidFill>
              </a:rPr>
              <a:t>+,-</a:t>
            </a:r>
            <a:r>
              <a:rPr>
                <a:solidFill>
                  <a:srgbClr val="660033"/>
                </a:solidFill>
              </a:rPr>
              <a:t>  </a:t>
            </a:r>
            <a:r>
              <a:rPr>
                <a:solidFill>
                  <a:srgbClr val="660033"/>
                </a:solidFill>
              </a:rPr>
              <a:t>π</a:t>
            </a:r>
            <a:r>
              <a:rPr baseline="30000">
                <a:solidFill>
                  <a:srgbClr val="660033"/>
                </a:solidFill>
              </a:rPr>
              <a:t>+,-</a:t>
            </a:r>
            <a:r>
              <a:rPr>
                <a:solidFill>
                  <a:srgbClr val="660033"/>
                </a:solidFill>
              </a:rPr>
              <a:t>  nuclei</a:t>
            </a:r>
            <a:endParaRPr>
              <a:latin typeface="Arial"/>
              <a:ea typeface="Arial"/>
              <a:cs typeface="Arial"/>
              <a:sym typeface="Arial"/>
            </a:endParaRPr>
          </a:p>
          <a:p>
            <a:pPr>
              <a:lnSpc>
                <a:spcPct val="70000"/>
              </a:lnSpc>
              <a:spcBef>
                <a:spcPts val="1600"/>
              </a:spcBef>
              <a:defRPr b="1" sz="2800">
                <a:solidFill>
                  <a:srgbClr val="000099"/>
                </a:solidFill>
              </a:defRPr>
            </a:pPr>
            <a:r>
              <a:t>- particelle neutre</a:t>
            </a:r>
            <a:r>
              <a:rPr>
                <a:solidFill>
                  <a:srgbClr val="006600"/>
                </a:solidFill>
              </a:rPr>
              <a:t>   </a:t>
            </a:r>
            <a:r>
              <a:rPr>
                <a:solidFill>
                  <a:srgbClr val="660033"/>
                </a:solidFill>
              </a:rPr>
              <a:t>γ</a:t>
            </a:r>
            <a:r>
              <a:rPr>
                <a:solidFill>
                  <a:srgbClr val="660033"/>
                </a:solidFill>
              </a:rPr>
              <a:t>  </a:t>
            </a:r>
            <a:r>
              <a:rPr>
                <a:solidFill>
                  <a:srgbClr val="660033"/>
                </a:solidFill>
              </a:rPr>
              <a:t>π</a:t>
            </a:r>
            <a:r>
              <a:rPr baseline="30000">
                <a:solidFill>
                  <a:srgbClr val="660033"/>
                </a:solidFill>
              </a:rPr>
              <a:t>0</a:t>
            </a:r>
            <a:r>
              <a:rPr>
                <a:solidFill>
                  <a:srgbClr val="660033"/>
                </a:solidFill>
              </a:rPr>
              <a:t>  k</a:t>
            </a:r>
            <a:r>
              <a:rPr baseline="30000">
                <a:solidFill>
                  <a:srgbClr val="660033"/>
                </a:solidFill>
              </a:rPr>
              <a:t>0</a:t>
            </a:r>
            <a:r>
              <a:rPr>
                <a:solidFill>
                  <a:srgbClr val="660033"/>
                </a:solidFill>
              </a:rPr>
              <a:t>  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6" name="Text Box 12"/>
          <p:cNvSpPr txBox="1"/>
          <p:nvPr/>
        </p:nvSpPr>
        <p:spPr>
          <a:xfrm>
            <a:off x="298133" y="1198562"/>
            <a:ext cx="8547735" cy="36381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spcBef>
                <a:spcPts val="900"/>
              </a:spcBef>
              <a:buSzPct val="100000"/>
              <a:buChar char="-"/>
              <a:defRPr b="1" sz="1600">
                <a:solidFill>
                  <a:srgbClr val="FF0000"/>
                </a:solidFill>
              </a:defRPr>
            </a:pPr>
            <a:r>
              <a:t>Sensitivity</a:t>
            </a:r>
            <a:r>
              <a:rPr>
                <a:solidFill>
                  <a:srgbClr val="000099"/>
                </a:solidFill>
              </a:rPr>
              <a:t>: capacità di produrre un segnale «valido» per un certo tipo di particella ed energia</a:t>
            </a:r>
            <a:endParaRPr>
              <a:latin typeface="Arial"/>
              <a:ea typeface="Arial"/>
              <a:cs typeface="Arial"/>
              <a:sym typeface="Arial"/>
            </a:endParaRPr>
          </a:p>
          <a:p>
            <a:pPr marL="285750" indent="-285750">
              <a:spcBef>
                <a:spcPts val="1000"/>
              </a:spcBef>
              <a:buSzPct val="100000"/>
              <a:buChar char="-"/>
              <a:defRPr b="1" sz="1600">
                <a:solidFill>
                  <a:srgbClr val="FF0000"/>
                </a:solidFill>
              </a:defRPr>
            </a:pPr>
          </a:p>
          <a:p>
            <a:pPr marL="285750" indent="-285750">
              <a:spcBef>
                <a:spcPts val="900"/>
              </a:spcBef>
              <a:buSzPct val="100000"/>
              <a:buChar char="-"/>
              <a:defRPr b="1" sz="1600">
                <a:solidFill>
                  <a:srgbClr val="FF0000"/>
                </a:solidFill>
              </a:defRPr>
            </a:pPr>
            <a:r>
              <a:t>Detector Response</a:t>
            </a:r>
            <a:r>
              <a:rPr>
                <a:solidFill>
                  <a:srgbClr val="000099"/>
                </a:solidFill>
              </a:rPr>
              <a:t>: capacità del rivelatore di fornire informazioni aggiuntive alla presenza della particella, ad es., misurarne l’energia</a:t>
            </a:r>
            <a:endParaRPr>
              <a:latin typeface="Arial"/>
              <a:ea typeface="Arial"/>
              <a:cs typeface="Arial"/>
              <a:sym typeface="Arial"/>
            </a:endParaRPr>
          </a:p>
          <a:p>
            <a:pPr marL="285750" indent="-285750">
              <a:spcBef>
                <a:spcPts val="1000"/>
              </a:spcBef>
              <a:buSzPct val="100000"/>
              <a:buChar char="-"/>
              <a:defRPr b="1" sz="1600">
                <a:solidFill>
                  <a:srgbClr val="FF0000"/>
                </a:solidFill>
              </a:defRPr>
            </a:pPr>
          </a:p>
          <a:p>
            <a:pPr marL="285750" indent="-285750">
              <a:spcBef>
                <a:spcPts val="900"/>
              </a:spcBef>
              <a:buSzPct val="100000"/>
              <a:buChar char="-"/>
              <a:defRPr b="1" sz="1600">
                <a:solidFill>
                  <a:srgbClr val="FF0000"/>
                </a:solidFill>
              </a:defRPr>
            </a:pPr>
            <a:r>
              <a:t>Energy resolution</a:t>
            </a:r>
            <a:r>
              <a:rPr>
                <a:solidFill>
                  <a:srgbClr val="000099"/>
                </a:solidFill>
              </a:rPr>
              <a:t>:</a:t>
            </a:r>
            <a:endParaRPr>
              <a:latin typeface="Arial"/>
              <a:ea typeface="Arial"/>
              <a:cs typeface="Arial"/>
              <a:sym typeface="Arial"/>
            </a:endParaRPr>
          </a:p>
          <a:p>
            <a:pPr marL="285750" indent="-285750">
              <a:spcBef>
                <a:spcPts val="1000"/>
              </a:spcBef>
              <a:buSzPct val="100000"/>
              <a:buChar char="-"/>
              <a:defRPr b="1" sz="1600">
                <a:solidFill>
                  <a:srgbClr val="000099"/>
                </a:solidFill>
              </a:defRPr>
            </a:pPr>
          </a:p>
          <a:p>
            <a:pPr marL="285750" indent="-285750">
              <a:spcBef>
                <a:spcPts val="1000"/>
              </a:spcBef>
              <a:buSzPct val="100000"/>
              <a:buChar char="-"/>
              <a:defRPr b="1" sz="1600">
                <a:solidFill>
                  <a:srgbClr val="FF0000"/>
                </a:solidFill>
              </a:defRPr>
            </a:pPr>
          </a:p>
          <a:p>
            <a:pPr marL="285750" indent="-285750">
              <a:spcBef>
                <a:spcPts val="1000"/>
              </a:spcBef>
              <a:buSzPct val="100000"/>
              <a:buChar char="-"/>
              <a:defRPr b="1" sz="1600">
                <a:solidFill>
                  <a:srgbClr val="FF0000"/>
                </a:solidFill>
              </a:defRPr>
            </a:pPr>
          </a:p>
          <a:p>
            <a:pPr marL="285750" indent="-285750">
              <a:spcBef>
                <a:spcPts val="900"/>
              </a:spcBef>
              <a:buSzPct val="100000"/>
              <a:buChar char="-"/>
              <a:defRPr b="1" sz="1600">
                <a:solidFill>
                  <a:srgbClr val="FF0000"/>
                </a:solidFill>
              </a:defRPr>
            </a:pPr>
            <a:r>
              <a:t>Response function: </a:t>
            </a:r>
          </a:p>
        </p:txBody>
      </p:sp>
      <p:sp>
        <p:nvSpPr>
          <p:cNvPr id="537" name="Text Box 6"/>
          <p:cNvSpPr txBox="1"/>
          <p:nvPr/>
        </p:nvSpPr>
        <p:spPr>
          <a:xfrm>
            <a:off x="298133" y="188912"/>
            <a:ext cx="8547735" cy="5493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000099"/>
                </a:solidFill>
              </a:defRPr>
            </a:lvl1pPr>
          </a:lstStyle>
          <a:p>
            <a:pPr/>
            <a:r>
              <a:t>Caratteristiche generali dei rivelatori</a:t>
            </a:r>
          </a:p>
        </p:txBody>
      </p:sp>
      <p:grpSp>
        <p:nvGrpSpPr>
          <p:cNvPr id="540" name="Gruppo 7"/>
          <p:cNvGrpSpPr/>
          <p:nvPr/>
        </p:nvGrpSpPr>
        <p:grpSpPr>
          <a:xfrm>
            <a:off x="2684373" y="2306392"/>
            <a:ext cx="5913745" cy="1322574"/>
            <a:chOff x="0" y="0"/>
            <a:chExt cx="5913744" cy="1322572"/>
          </a:xfrm>
        </p:grpSpPr>
        <p:pic>
          <p:nvPicPr>
            <p:cNvPr id="538" name="Immagine 4" descr="Immagine 4"/>
            <p:cNvPicPr>
              <a:picLocks noChangeAspect="1"/>
            </p:cNvPicPr>
            <p:nvPr/>
          </p:nvPicPr>
          <p:blipFill>
            <a:blip r:embed="rId2">
              <a:extLst/>
            </a:blip>
            <a:stretch>
              <a:fillRect/>
            </a:stretch>
          </p:blipFill>
          <p:spPr>
            <a:xfrm>
              <a:off x="1887625" y="0"/>
              <a:ext cx="4026120" cy="1322573"/>
            </a:xfrm>
            <a:prstGeom prst="rect">
              <a:avLst/>
            </a:prstGeom>
            <a:ln w="12700" cap="flat">
              <a:noFill/>
              <a:miter lim="400000"/>
            </a:ln>
            <a:effectLst/>
          </p:spPr>
        </p:pic>
        <p:pic>
          <p:nvPicPr>
            <p:cNvPr id="539" name="Immagine 3" descr="Immagine 3"/>
            <p:cNvPicPr>
              <a:picLocks noChangeAspect="1"/>
            </p:cNvPicPr>
            <p:nvPr/>
          </p:nvPicPr>
          <p:blipFill>
            <a:blip r:embed="rId3">
              <a:extLst/>
            </a:blip>
            <a:stretch>
              <a:fillRect/>
            </a:stretch>
          </p:blipFill>
          <p:spPr>
            <a:xfrm>
              <a:off x="-1" y="661285"/>
              <a:ext cx="1887628" cy="437876"/>
            </a:xfrm>
            <a:prstGeom prst="rect">
              <a:avLst/>
            </a:prstGeom>
            <a:ln w="12700" cap="flat">
              <a:noFill/>
              <a:miter lim="400000"/>
            </a:ln>
            <a:effectLst/>
          </p:spPr>
        </p:pic>
      </p:grpSp>
      <p:grpSp>
        <p:nvGrpSpPr>
          <p:cNvPr id="543" name="Gruppo 8"/>
          <p:cNvGrpSpPr/>
          <p:nvPr/>
        </p:nvGrpSpPr>
        <p:grpSpPr>
          <a:xfrm>
            <a:off x="2862434" y="3872315"/>
            <a:ext cx="5735685" cy="2376086"/>
            <a:chOff x="0" y="0"/>
            <a:chExt cx="5735683" cy="2376085"/>
          </a:xfrm>
        </p:grpSpPr>
        <p:pic>
          <p:nvPicPr>
            <p:cNvPr id="541" name="Immagine 5" descr="Immagine 5"/>
            <p:cNvPicPr>
              <a:picLocks noChangeAspect="1"/>
            </p:cNvPicPr>
            <p:nvPr/>
          </p:nvPicPr>
          <p:blipFill>
            <a:blip r:embed="rId4">
              <a:extLst/>
            </a:blip>
            <a:stretch>
              <a:fillRect/>
            </a:stretch>
          </p:blipFill>
          <p:spPr>
            <a:xfrm>
              <a:off x="-1" y="0"/>
              <a:ext cx="4270733" cy="2376086"/>
            </a:xfrm>
            <a:prstGeom prst="rect">
              <a:avLst/>
            </a:prstGeom>
            <a:ln w="12700" cap="flat">
              <a:noFill/>
              <a:miter lim="400000"/>
            </a:ln>
            <a:effectLst/>
          </p:spPr>
        </p:pic>
        <p:pic>
          <p:nvPicPr>
            <p:cNvPr id="542" name="Immagine 6" descr="Immagine 6"/>
            <p:cNvPicPr>
              <a:picLocks noChangeAspect="1"/>
            </p:cNvPicPr>
            <p:nvPr/>
          </p:nvPicPr>
          <p:blipFill>
            <a:blip r:embed="rId5">
              <a:extLst/>
            </a:blip>
            <a:stretch>
              <a:fillRect/>
            </a:stretch>
          </p:blipFill>
          <p:spPr>
            <a:xfrm>
              <a:off x="3881627" y="683083"/>
              <a:ext cx="1854057" cy="362797"/>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536"/>
                                        </p:tgtEl>
                                        <p:attrNameLst>
                                          <p:attrName>style.visibility</p:attrName>
                                        </p:attrNameLst>
                                      </p:cBhvr>
                                      <p:to>
                                        <p:strVal val="visible"/>
                                      </p:to>
                                    </p:set>
                                    <p:animEffect filter="blinds(horizontal)" transition="in">
                                      <p:cBhvr>
                                        <p:cTn id="7" dur="500"/>
                                        <p:tgtEl>
                                          <p:spTgt spid="53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0" presetID="3" grpId="2" fill="hold">
                                  <p:stCondLst>
                                    <p:cond delay="0"/>
                                  </p:stCondLst>
                                  <p:iterate type="el" backwards="0">
                                    <p:tmAbs val="0"/>
                                  </p:iterate>
                                  <p:childTnLst>
                                    <p:set>
                                      <p:cBhvr>
                                        <p:cTn id="11" fill="hold"/>
                                        <p:tgtEl>
                                          <p:spTgt spid="540"/>
                                        </p:tgtEl>
                                        <p:attrNameLst>
                                          <p:attrName>style.visibility</p:attrName>
                                        </p:attrNameLst>
                                      </p:cBhvr>
                                      <p:to>
                                        <p:strVal val="visible"/>
                                      </p:to>
                                    </p:set>
                                    <p:animEffect filter="blinds(horizontal)" transition="in">
                                      <p:cBhvr>
                                        <p:cTn id="12" dur="500"/>
                                        <p:tgtEl>
                                          <p:spTgt spid="54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0" presetID="3" grpId="3" fill="hold">
                                  <p:stCondLst>
                                    <p:cond delay="0"/>
                                  </p:stCondLst>
                                  <p:iterate type="el" backwards="0">
                                    <p:tmAbs val="0"/>
                                  </p:iterate>
                                  <p:childTnLst>
                                    <p:set>
                                      <p:cBhvr>
                                        <p:cTn id="16" fill="hold"/>
                                        <p:tgtEl>
                                          <p:spTgt spid="543"/>
                                        </p:tgtEl>
                                        <p:attrNameLst>
                                          <p:attrName>style.visibility</p:attrName>
                                        </p:attrNameLst>
                                      </p:cBhvr>
                                      <p:to>
                                        <p:strVal val="visible"/>
                                      </p:to>
                                    </p:set>
                                    <p:animEffect filter="blinds(horizontal)" transition="in">
                                      <p:cBhvr>
                                        <p:cTn id="17" dur="500"/>
                                        <p:tgtEl>
                                          <p:spTgt spid="5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6" grpId="1"/>
      <p:bldP build="whole" bldLvl="1" animBg="1" rev="0" advAuto="0" spid="540" grpId="2"/>
      <p:bldP build="whole" bldLvl="1" animBg="1" rev="0" advAuto="0" spid="543" grpId="3"/>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5" name="Text Box 6"/>
          <p:cNvSpPr txBox="1"/>
          <p:nvPr/>
        </p:nvSpPr>
        <p:spPr>
          <a:xfrm>
            <a:off x="298133" y="188912"/>
            <a:ext cx="8547735" cy="5493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000099"/>
                </a:solidFill>
              </a:defRPr>
            </a:lvl1pPr>
          </a:lstStyle>
          <a:p>
            <a:pPr/>
            <a:r>
              <a:t>Caratteristiche generali dei rivelatori</a:t>
            </a:r>
          </a:p>
        </p:txBody>
      </p:sp>
      <p:sp>
        <p:nvSpPr>
          <p:cNvPr id="546" name="Text Box 12"/>
          <p:cNvSpPr txBox="1"/>
          <p:nvPr/>
        </p:nvSpPr>
        <p:spPr>
          <a:xfrm>
            <a:off x="298133" y="1198562"/>
            <a:ext cx="8547735" cy="35162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spcBef>
                <a:spcPts val="900"/>
              </a:spcBef>
              <a:buSzPct val="100000"/>
              <a:buChar char="-"/>
              <a:defRPr b="1" sz="1600">
                <a:solidFill>
                  <a:srgbClr val="FF0000"/>
                </a:solidFill>
              </a:defRPr>
            </a:pPr>
            <a:r>
              <a:t>Response time: </a:t>
            </a:r>
            <a:r>
              <a:rPr>
                <a:solidFill>
                  <a:srgbClr val="000099"/>
                </a:solidFill>
              </a:rPr>
              <a:t>tempo che il rivelatore impiega a rispondere; importante per mantenere informazione temporale sull’arrivo della particella</a:t>
            </a:r>
            <a:endParaRPr>
              <a:latin typeface="Arial"/>
              <a:ea typeface="Arial"/>
              <a:cs typeface="Arial"/>
              <a:sym typeface="Arial"/>
            </a:endParaRPr>
          </a:p>
          <a:p>
            <a:pPr marL="285750" indent="-285750">
              <a:spcBef>
                <a:spcPts val="1000"/>
              </a:spcBef>
              <a:buSzPct val="100000"/>
              <a:buChar char="-"/>
              <a:defRPr b="1" sz="1600">
                <a:solidFill>
                  <a:srgbClr val="000099"/>
                </a:solidFill>
              </a:defRPr>
            </a:pPr>
          </a:p>
          <a:p>
            <a:pPr marL="285750" indent="-285750">
              <a:spcBef>
                <a:spcPts val="900"/>
              </a:spcBef>
              <a:buSzPct val="100000"/>
              <a:buChar char="-"/>
              <a:defRPr b="1" sz="1600">
                <a:solidFill>
                  <a:srgbClr val="FF0000"/>
                </a:solidFill>
              </a:defRPr>
            </a:pPr>
            <a:r>
              <a:t>Efficienza geometrica e intrinseca</a:t>
            </a:r>
            <a:r>
              <a:rPr>
                <a:solidFill>
                  <a:srgbClr val="000099"/>
                </a:solidFill>
              </a:rPr>
              <a:t>: </a:t>
            </a:r>
            <a:endParaRPr>
              <a:latin typeface="Arial"/>
              <a:ea typeface="Arial"/>
              <a:cs typeface="Arial"/>
              <a:sym typeface="Arial"/>
            </a:endParaRPr>
          </a:p>
          <a:p>
            <a:pPr marL="285750" indent="-285750">
              <a:spcBef>
                <a:spcPts val="1000"/>
              </a:spcBef>
              <a:buSzPct val="100000"/>
              <a:buChar char="-"/>
              <a:defRPr b="1" sz="1600">
                <a:solidFill>
                  <a:srgbClr val="000099"/>
                </a:solidFill>
              </a:defRPr>
            </a:pPr>
          </a:p>
          <a:p>
            <a:pPr marL="285750" indent="-285750">
              <a:spcBef>
                <a:spcPts val="1000"/>
              </a:spcBef>
              <a:buSzPct val="100000"/>
              <a:buChar char="-"/>
              <a:defRPr b="1" sz="1600">
                <a:solidFill>
                  <a:srgbClr val="000099"/>
                </a:solidFill>
              </a:defRPr>
            </a:pPr>
          </a:p>
          <a:p>
            <a:pPr marL="285750" indent="-285750">
              <a:spcBef>
                <a:spcPts val="1000"/>
              </a:spcBef>
              <a:buSzPct val="100000"/>
              <a:buChar char="-"/>
              <a:defRPr b="1" sz="1600">
                <a:solidFill>
                  <a:srgbClr val="000099"/>
                </a:solidFill>
              </a:defRPr>
            </a:pPr>
          </a:p>
          <a:p>
            <a:pPr marL="285750" indent="-285750">
              <a:spcBef>
                <a:spcPts val="1000"/>
              </a:spcBef>
              <a:buSzPct val="100000"/>
              <a:buChar char="-"/>
              <a:defRPr b="1" sz="1600">
                <a:solidFill>
                  <a:srgbClr val="000099"/>
                </a:solidFill>
              </a:defRPr>
            </a:pPr>
          </a:p>
          <a:p>
            <a:pPr marL="285750" indent="-285750">
              <a:spcBef>
                <a:spcPts val="900"/>
              </a:spcBef>
              <a:buSzPct val="100000"/>
              <a:buChar char="-"/>
              <a:defRPr b="1" sz="1600">
                <a:solidFill>
                  <a:srgbClr val="FF0000"/>
                </a:solidFill>
              </a:defRPr>
            </a:pPr>
            <a:r>
              <a:t>Tempo morto: </a:t>
            </a:r>
            <a:r>
              <a:rPr>
                <a:solidFill>
                  <a:srgbClr val="000099"/>
                </a:solidFill>
              </a:rPr>
              <a:t>tempo che il sitema di rivelazione impiega per tornare pronto a rivelare una nuova particella</a:t>
            </a:r>
          </a:p>
        </p:txBody>
      </p:sp>
      <p:grpSp>
        <p:nvGrpSpPr>
          <p:cNvPr id="551" name="Gruppo 8"/>
          <p:cNvGrpSpPr/>
          <p:nvPr/>
        </p:nvGrpSpPr>
        <p:grpSpPr>
          <a:xfrm>
            <a:off x="601237" y="2051574"/>
            <a:ext cx="7951114" cy="1689001"/>
            <a:chOff x="0" y="0"/>
            <a:chExt cx="7951113" cy="1689000"/>
          </a:xfrm>
        </p:grpSpPr>
        <p:pic>
          <p:nvPicPr>
            <p:cNvPr id="547" name="Immagine 3" descr="Immagine 3"/>
            <p:cNvPicPr>
              <a:picLocks noChangeAspect="1"/>
            </p:cNvPicPr>
            <p:nvPr/>
          </p:nvPicPr>
          <p:blipFill>
            <a:blip r:embed="rId2">
              <a:extLst/>
            </a:blip>
            <a:stretch>
              <a:fillRect/>
            </a:stretch>
          </p:blipFill>
          <p:spPr>
            <a:xfrm>
              <a:off x="3109722" y="-1"/>
              <a:ext cx="2362167" cy="644002"/>
            </a:xfrm>
            <a:prstGeom prst="rect">
              <a:avLst/>
            </a:prstGeom>
            <a:ln w="12700" cap="flat">
              <a:noFill/>
              <a:miter lim="400000"/>
            </a:ln>
            <a:effectLst/>
          </p:spPr>
        </p:pic>
        <p:pic>
          <p:nvPicPr>
            <p:cNvPr id="548" name="Immagine 4" descr="Immagine 4"/>
            <p:cNvPicPr>
              <a:picLocks noChangeAspect="1"/>
            </p:cNvPicPr>
            <p:nvPr/>
          </p:nvPicPr>
          <p:blipFill>
            <a:blip r:embed="rId3">
              <a:extLst/>
            </a:blip>
            <a:stretch>
              <a:fillRect/>
            </a:stretch>
          </p:blipFill>
          <p:spPr>
            <a:xfrm>
              <a:off x="0" y="644000"/>
              <a:ext cx="3274276" cy="1045001"/>
            </a:xfrm>
            <a:prstGeom prst="rect">
              <a:avLst/>
            </a:prstGeom>
            <a:ln w="12700" cap="flat">
              <a:noFill/>
              <a:miter lim="400000"/>
            </a:ln>
            <a:effectLst/>
          </p:spPr>
        </p:pic>
        <p:pic>
          <p:nvPicPr>
            <p:cNvPr id="549" name="Immagine 5" descr="Immagine 5"/>
            <p:cNvPicPr>
              <a:picLocks noChangeAspect="1"/>
            </p:cNvPicPr>
            <p:nvPr/>
          </p:nvPicPr>
          <p:blipFill>
            <a:blip r:embed="rId4">
              <a:extLst/>
            </a:blip>
            <a:stretch>
              <a:fillRect/>
            </a:stretch>
          </p:blipFill>
          <p:spPr>
            <a:xfrm>
              <a:off x="3691856" y="1067499"/>
              <a:ext cx="1477750" cy="429513"/>
            </a:xfrm>
            <a:prstGeom prst="rect">
              <a:avLst/>
            </a:prstGeom>
            <a:ln w="12700" cap="flat">
              <a:noFill/>
              <a:miter lim="400000"/>
            </a:ln>
            <a:effectLst/>
          </p:spPr>
        </p:pic>
        <p:pic>
          <p:nvPicPr>
            <p:cNvPr id="550" name="Immagine 6" descr="Immagine 6"/>
            <p:cNvPicPr>
              <a:picLocks noChangeAspect="1"/>
            </p:cNvPicPr>
            <p:nvPr/>
          </p:nvPicPr>
          <p:blipFill>
            <a:blip r:embed="rId5">
              <a:extLst/>
            </a:blip>
            <a:srcRect l="0" t="0" r="0" b="20343"/>
            <a:stretch>
              <a:fillRect/>
            </a:stretch>
          </p:blipFill>
          <p:spPr>
            <a:xfrm>
              <a:off x="5471888" y="1008481"/>
              <a:ext cx="2479226" cy="559444"/>
            </a:xfrm>
            <a:prstGeom prst="rect">
              <a:avLst/>
            </a:prstGeom>
            <a:ln w="12700" cap="flat">
              <a:noFill/>
              <a:miter lim="400000"/>
            </a:ln>
            <a:effectLst/>
          </p:spPr>
        </p:pic>
      </p:grpSp>
      <p:pic>
        <p:nvPicPr>
          <p:cNvPr id="552" name="Immagine 7" descr="Immagine 7"/>
          <p:cNvPicPr>
            <a:picLocks noChangeAspect="1"/>
          </p:cNvPicPr>
          <p:nvPr/>
        </p:nvPicPr>
        <p:blipFill>
          <a:blip r:embed="rId6">
            <a:extLst/>
          </a:blip>
          <a:stretch>
            <a:fillRect/>
          </a:stretch>
        </p:blipFill>
        <p:spPr>
          <a:xfrm>
            <a:off x="638173" y="5151644"/>
            <a:ext cx="6995843" cy="132473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551"/>
                                        </p:tgtEl>
                                        <p:attrNameLst>
                                          <p:attrName>style.visibility</p:attrName>
                                        </p:attrNameLst>
                                      </p:cBhvr>
                                      <p:to>
                                        <p:strVal val="visible"/>
                                      </p:to>
                                    </p:set>
                                    <p:animEffect filter="blinds(horizontal)" transition="in">
                                      <p:cBhvr>
                                        <p:cTn id="7" dur="500"/>
                                        <p:tgtEl>
                                          <p:spTgt spid="55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0" presetID="3" grpId="2" fill="hold">
                                  <p:stCondLst>
                                    <p:cond delay="0"/>
                                  </p:stCondLst>
                                  <p:iterate type="el" backwards="0">
                                    <p:tmAbs val="0"/>
                                  </p:iterate>
                                  <p:childTnLst>
                                    <p:set>
                                      <p:cBhvr>
                                        <p:cTn id="11" fill="hold"/>
                                        <p:tgtEl>
                                          <p:spTgt spid="552"/>
                                        </p:tgtEl>
                                        <p:attrNameLst>
                                          <p:attrName>style.visibility</p:attrName>
                                        </p:attrNameLst>
                                      </p:cBhvr>
                                      <p:to>
                                        <p:strVal val="visible"/>
                                      </p:to>
                                    </p:set>
                                    <p:animEffect filter="blinds(horizontal)" transition="in">
                                      <p:cBhvr>
                                        <p:cTn id="12" dur="500"/>
                                        <p:tgtEl>
                                          <p:spTgt spid="5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2" grpId="2"/>
      <p:bldP build="whole" bldLvl="1" animBg="1" rev="0" advAuto="0" spid="551"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54" name="Immagine 2" descr="Immagine 2"/>
          <p:cNvPicPr>
            <a:picLocks noChangeAspect="1"/>
          </p:cNvPicPr>
          <p:nvPr/>
        </p:nvPicPr>
        <p:blipFill>
          <a:blip r:embed="rId2">
            <a:extLst/>
          </a:blip>
          <a:stretch>
            <a:fillRect/>
          </a:stretch>
        </p:blipFill>
        <p:spPr>
          <a:xfrm>
            <a:off x="4437036" y="2213049"/>
            <a:ext cx="4454552" cy="2431902"/>
          </a:xfrm>
          <a:prstGeom prst="rect">
            <a:avLst/>
          </a:prstGeom>
          <a:ln w="12700">
            <a:miter lim="400000"/>
          </a:ln>
        </p:spPr>
      </p:pic>
      <p:sp>
        <p:nvSpPr>
          <p:cNvPr id="555" name="Text Box 6"/>
          <p:cNvSpPr txBox="1"/>
          <p:nvPr/>
        </p:nvSpPr>
        <p:spPr>
          <a:xfrm>
            <a:off x="298131" y="45049"/>
            <a:ext cx="8547736" cy="5493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000099"/>
                </a:solidFill>
              </a:defRPr>
            </a:lvl1pPr>
          </a:lstStyle>
          <a:p>
            <a:pPr/>
            <a:r>
              <a:t>Interazione particelle/onde materia</a:t>
            </a:r>
          </a:p>
        </p:txBody>
      </p:sp>
      <p:pic>
        <p:nvPicPr>
          <p:cNvPr id="556" name="Immagine 4" descr="Immagine 4"/>
          <p:cNvPicPr>
            <a:picLocks noChangeAspect="1"/>
          </p:cNvPicPr>
          <p:nvPr/>
        </p:nvPicPr>
        <p:blipFill>
          <a:blip r:embed="rId3">
            <a:extLst/>
          </a:blip>
          <a:stretch>
            <a:fillRect/>
          </a:stretch>
        </p:blipFill>
        <p:spPr>
          <a:xfrm>
            <a:off x="3691466" y="839896"/>
            <a:ext cx="5373416" cy="715404"/>
          </a:xfrm>
          <a:prstGeom prst="rect">
            <a:avLst/>
          </a:prstGeom>
          <a:ln w="12700">
            <a:miter lim="400000"/>
          </a:ln>
        </p:spPr>
      </p:pic>
      <p:sp>
        <p:nvSpPr>
          <p:cNvPr id="557" name="CasellaDiTesto 5"/>
          <p:cNvSpPr txBox="1"/>
          <p:nvPr/>
        </p:nvSpPr>
        <p:spPr>
          <a:xfrm>
            <a:off x="79585" y="763589"/>
            <a:ext cx="3566161" cy="6251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a:solidFill>
                  <a:srgbClr val="FF0000"/>
                </a:solidFill>
              </a:defRPr>
            </a:pPr>
            <a:r>
              <a:t>Particelle cariche: </a:t>
            </a:r>
          </a:p>
          <a:p>
            <a:pPr algn="ctr">
              <a:defRPr b="1">
                <a:solidFill>
                  <a:srgbClr val="FF0000"/>
                </a:solidFill>
              </a:defRPr>
            </a:pPr>
            <a:r>
              <a:t>perdita di energia per ionizzazione</a:t>
            </a:r>
          </a:p>
        </p:txBody>
      </p:sp>
      <p:pic>
        <p:nvPicPr>
          <p:cNvPr id="558" name="Immagine 6" descr="Immagine 6"/>
          <p:cNvPicPr>
            <a:picLocks noChangeAspect="1"/>
          </p:cNvPicPr>
          <p:nvPr/>
        </p:nvPicPr>
        <p:blipFill>
          <a:blip r:embed="rId4">
            <a:extLst/>
          </a:blip>
          <a:stretch>
            <a:fillRect/>
          </a:stretch>
        </p:blipFill>
        <p:spPr>
          <a:xfrm>
            <a:off x="265904" y="1617107"/>
            <a:ext cx="3884995" cy="4193772"/>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0" name="CasellaDiTesto 1"/>
          <p:cNvSpPr txBox="1"/>
          <p:nvPr/>
        </p:nvSpPr>
        <p:spPr>
          <a:xfrm>
            <a:off x="2467186" y="755121"/>
            <a:ext cx="3566160"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FF0000"/>
                </a:solidFill>
              </a:defRPr>
            </a:lvl1pPr>
          </a:lstStyle>
          <a:p>
            <a:pPr/>
            <a:r>
              <a:t>Particelle neutre: raggi gamma</a:t>
            </a:r>
          </a:p>
        </p:txBody>
      </p:sp>
      <p:sp>
        <p:nvSpPr>
          <p:cNvPr id="561" name="Text Box 6"/>
          <p:cNvSpPr txBox="1"/>
          <p:nvPr/>
        </p:nvSpPr>
        <p:spPr>
          <a:xfrm>
            <a:off x="298131" y="45049"/>
            <a:ext cx="8547736" cy="5493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000099"/>
                </a:solidFill>
              </a:defRPr>
            </a:lvl1pPr>
          </a:lstStyle>
          <a:p>
            <a:pPr/>
            <a:r>
              <a:t>Interazione particelle/onde materia</a:t>
            </a:r>
          </a:p>
        </p:txBody>
      </p:sp>
      <p:grpSp>
        <p:nvGrpSpPr>
          <p:cNvPr id="577" name="Gruppo 3"/>
          <p:cNvGrpSpPr/>
          <p:nvPr/>
        </p:nvGrpSpPr>
        <p:grpSpPr>
          <a:xfrm>
            <a:off x="428144" y="1327148"/>
            <a:ext cx="3082877" cy="2637260"/>
            <a:chOff x="0" y="0"/>
            <a:chExt cx="3082876" cy="2637258"/>
          </a:xfrm>
        </p:grpSpPr>
        <p:grpSp>
          <p:nvGrpSpPr>
            <p:cNvPr id="575" name="Group 20"/>
            <p:cNvGrpSpPr/>
            <p:nvPr/>
          </p:nvGrpSpPr>
          <p:grpSpPr>
            <a:xfrm>
              <a:off x="-1" y="0"/>
              <a:ext cx="3082878" cy="1989138"/>
              <a:chOff x="0" y="0"/>
              <a:chExt cx="3082876" cy="1989137"/>
            </a:xfrm>
          </p:grpSpPr>
          <p:sp>
            <p:nvSpPr>
              <p:cNvPr id="562" name="Oval 36"/>
              <p:cNvSpPr/>
              <p:nvPr/>
            </p:nvSpPr>
            <p:spPr>
              <a:xfrm>
                <a:off x="1211214" y="44450"/>
                <a:ext cx="1800227" cy="1800227"/>
              </a:xfrm>
              <a:prstGeom prst="ellipse">
                <a:avLst/>
              </a:prstGeom>
              <a:noFill/>
              <a:ln w="19050" cap="flat">
                <a:solidFill>
                  <a:srgbClr val="3366FF"/>
                </a:solidFill>
                <a:prstDash val="solid"/>
                <a:round/>
              </a:ln>
              <a:effectLst/>
            </p:spPr>
            <p:txBody>
              <a:bodyPr wrap="square" lIns="45719" tIns="45719" rIns="45719" bIns="45719" numCol="1" anchor="ctr">
                <a:noAutofit/>
              </a:bodyPr>
              <a:lstStyle/>
              <a:p>
                <a:pPr>
                  <a:defRPr baseline="-25000" sz="2000">
                    <a:latin typeface="Arial"/>
                    <a:ea typeface="Arial"/>
                    <a:cs typeface="Arial"/>
                    <a:sym typeface="Arial"/>
                  </a:defRPr>
                </a:pPr>
              </a:p>
            </p:txBody>
          </p:sp>
          <p:sp>
            <p:nvSpPr>
              <p:cNvPr id="563" name="Rectangle 37"/>
              <p:cNvSpPr/>
              <p:nvPr/>
            </p:nvSpPr>
            <p:spPr>
              <a:xfrm>
                <a:off x="1787476" y="0"/>
                <a:ext cx="1295401" cy="1989138"/>
              </a:xfrm>
              <a:prstGeom prst="rect">
                <a:avLst/>
              </a:prstGeom>
              <a:solidFill>
                <a:srgbClr val="FFFFFF"/>
              </a:solidFill>
              <a:ln w="12700" cap="flat">
                <a:noFill/>
                <a:miter lim="400000"/>
              </a:ln>
              <a:effectLst/>
            </p:spPr>
            <p:txBody>
              <a:bodyPr wrap="square" lIns="45719" tIns="45719" rIns="45719" bIns="45719" numCol="1" anchor="ctr">
                <a:noAutofit/>
              </a:bodyPr>
              <a:lstStyle/>
              <a:p>
                <a:pPr>
                  <a:defRPr baseline="-25000" sz="2000">
                    <a:latin typeface="Arial"/>
                    <a:ea typeface="Arial"/>
                    <a:cs typeface="Arial"/>
                    <a:sym typeface="Arial"/>
                  </a:defRPr>
                </a:pPr>
              </a:p>
            </p:txBody>
          </p:sp>
          <p:grpSp>
            <p:nvGrpSpPr>
              <p:cNvPr id="571" name="Group 13"/>
              <p:cNvGrpSpPr/>
              <p:nvPr/>
            </p:nvGrpSpPr>
            <p:grpSpPr>
              <a:xfrm>
                <a:off x="-1" y="802066"/>
                <a:ext cx="1181005" cy="256717"/>
                <a:chOff x="0" y="0"/>
                <a:chExt cx="1181002" cy="256715"/>
              </a:xfrm>
            </p:grpSpPr>
            <p:sp>
              <p:nvSpPr>
                <p:cNvPr id="564" name="Arc 14"/>
                <p:cNvSpPr/>
                <p:nvPr/>
              </p:nvSpPr>
              <p:spPr>
                <a:xfrm flipH="1" rot="5340886">
                  <a:off x="41023" y="-38369"/>
                  <a:ext cx="115706" cy="1957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 y="73"/>
                      </a:moveTo>
                      <a:cubicBezTo>
                        <a:pt x="882" y="24"/>
                        <a:pt x="1626" y="0"/>
                        <a:pt x="2372" y="0"/>
                      </a:cubicBezTo>
                      <a:cubicBezTo>
                        <a:pt x="12991" y="0"/>
                        <a:pt x="21600" y="4835"/>
                        <a:pt x="21600" y="10800"/>
                      </a:cubicBezTo>
                      <a:cubicBezTo>
                        <a:pt x="21600" y="16765"/>
                        <a:pt x="12991" y="21600"/>
                        <a:pt x="2372" y="21600"/>
                      </a:cubicBezTo>
                      <a:cubicBezTo>
                        <a:pt x="1578" y="21600"/>
                        <a:pt x="787" y="21572"/>
                        <a:pt x="0" y="21518"/>
                      </a:cubicBezTo>
                    </a:path>
                  </a:pathLst>
                </a:custGeom>
                <a:noFill/>
                <a:ln w="31750" cap="flat">
                  <a:solidFill>
                    <a:srgbClr val="660033"/>
                  </a:solidFill>
                  <a:prstDash val="solid"/>
                  <a:round/>
                </a:ln>
                <a:effectLst/>
              </p:spPr>
              <p:txBody>
                <a:bodyPr wrap="square" lIns="45719" tIns="45719" rIns="45719" bIns="45719" numCol="1" anchor="ctr">
                  <a:noAutofit/>
                </a:bodyPr>
                <a:lstStyle/>
                <a:p>
                  <a:pPr/>
                </a:p>
              </p:txBody>
            </p:sp>
            <p:sp>
              <p:nvSpPr>
                <p:cNvPr id="565" name="Arc 15"/>
                <p:cNvSpPr/>
                <p:nvPr/>
              </p:nvSpPr>
              <p:spPr>
                <a:xfrm flipH="1" rot="16140884">
                  <a:off x="234925" y="76799"/>
                  <a:ext cx="115706" cy="1957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 y="73"/>
                      </a:moveTo>
                      <a:cubicBezTo>
                        <a:pt x="882" y="24"/>
                        <a:pt x="1626" y="0"/>
                        <a:pt x="2372" y="0"/>
                      </a:cubicBezTo>
                      <a:cubicBezTo>
                        <a:pt x="12991" y="0"/>
                        <a:pt x="21600" y="4835"/>
                        <a:pt x="21600" y="10800"/>
                      </a:cubicBezTo>
                      <a:cubicBezTo>
                        <a:pt x="21600" y="16765"/>
                        <a:pt x="12991" y="21600"/>
                        <a:pt x="2372" y="21600"/>
                      </a:cubicBezTo>
                      <a:cubicBezTo>
                        <a:pt x="1578" y="21600"/>
                        <a:pt x="787" y="21572"/>
                        <a:pt x="0" y="21518"/>
                      </a:cubicBezTo>
                    </a:path>
                  </a:pathLst>
                </a:custGeom>
                <a:noFill/>
                <a:ln w="31750" cap="flat">
                  <a:solidFill>
                    <a:srgbClr val="660033"/>
                  </a:solidFill>
                  <a:prstDash val="solid"/>
                  <a:round/>
                </a:ln>
                <a:effectLst/>
              </p:spPr>
              <p:txBody>
                <a:bodyPr wrap="square" lIns="45719" tIns="45719" rIns="45719" bIns="45719" numCol="1" anchor="ctr">
                  <a:noAutofit/>
                </a:bodyPr>
                <a:lstStyle/>
                <a:p>
                  <a:pPr/>
                </a:p>
              </p:txBody>
            </p:sp>
            <p:sp>
              <p:nvSpPr>
                <p:cNvPr id="566" name="Arc 16"/>
                <p:cNvSpPr/>
                <p:nvPr/>
              </p:nvSpPr>
              <p:spPr>
                <a:xfrm flipH="1" rot="5340886">
                  <a:off x="421984" y="-33506"/>
                  <a:ext cx="115706" cy="1957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 y="73"/>
                      </a:moveTo>
                      <a:cubicBezTo>
                        <a:pt x="882" y="24"/>
                        <a:pt x="1626" y="0"/>
                        <a:pt x="2372" y="0"/>
                      </a:cubicBezTo>
                      <a:cubicBezTo>
                        <a:pt x="12991" y="0"/>
                        <a:pt x="21600" y="4835"/>
                        <a:pt x="21600" y="10800"/>
                      </a:cubicBezTo>
                      <a:cubicBezTo>
                        <a:pt x="21600" y="16765"/>
                        <a:pt x="12991" y="21600"/>
                        <a:pt x="2372" y="21600"/>
                      </a:cubicBezTo>
                      <a:cubicBezTo>
                        <a:pt x="1578" y="21600"/>
                        <a:pt x="787" y="21572"/>
                        <a:pt x="0" y="21518"/>
                      </a:cubicBezTo>
                    </a:path>
                  </a:pathLst>
                </a:custGeom>
                <a:noFill/>
                <a:ln w="31750" cap="flat">
                  <a:solidFill>
                    <a:srgbClr val="660033"/>
                  </a:solidFill>
                  <a:prstDash val="solid"/>
                  <a:round/>
                </a:ln>
                <a:effectLst/>
              </p:spPr>
              <p:txBody>
                <a:bodyPr wrap="square" lIns="45719" tIns="45719" rIns="45719" bIns="45719" numCol="1" anchor="ctr">
                  <a:noAutofit/>
                </a:bodyPr>
                <a:lstStyle/>
                <a:p>
                  <a:pPr/>
                </a:p>
              </p:txBody>
            </p:sp>
            <p:sp>
              <p:nvSpPr>
                <p:cNvPr id="567" name="Arc 17"/>
                <p:cNvSpPr/>
                <p:nvPr/>
              </p:nvSpPr>
              <p:spPr>
                <a:xfrm flipH="1" rot="16140884">
                  <a:off x="626536" y="80292"/>
                  <a:ext cx="115705" cy="1957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 y="73"/>
                      </a:moveTo>
                      <a:cubicBezTo>
                        <a:pt x="882" y="24"/>
                        <a:pt x="1626" y="0"/>
                        <a:pt x="2372" y="0"/>
                      </a:cubicBezTo>
                      <a:cubicBezTo>
                        <a:pt x="12991" y="0"/>
                        <a:pt x="21600" y="4835"/>
                        <a:pt x="21600" y="10800"/>
                      </a:cubicBezTo>
                      <a:cubicBezTo>
                        <a:pt x="21600" y="16765"/>
                        <a:pt x="12991" y="21600"/>
                        <a:pt x="2372" y="21600"/>
                      </a:cubicBezTo>
                      <a:cubicBezTo>
                        <a:pt x="1578" y="21600"/>
                        <a:pt x="787" y="21572"/>
                        <a:pt x="0" y="21518"/>
                      </a:cubicBezTo>
                    </a:path>
                  </a:pathLst>
                </a:custGeom>
                <a:noFill/>
                <a:ln w="31750" cap="flat">
                  <a:solidFill>
                    <a:srgbClr val="660033"/>
                  </a:solidFill>
                  <a:prstDash val="solid"/>
                  <a:round/>
                </a:ln>
                <a:effectLst/>
              </p:spPr>
              <p:txBody>
                <a:bodyPr wrap="square" lIns="45719" tIns="45719" rIns="45719" bIns="45719" numCol="1" anchor="ctr">
                  <a:noAutofit/>
                </a:bodyPr>
                <a:lstStyle/>
                <a:p>
                  <a:pPr/>
                </a:p>
              </p:txBody>
            </p:sp>
            <p:sp>
              <p:nvSpPr>
                <p:cNvPr id="568" name="Arc 18"/>
                <p:cNvSpPr/>
                <p:nvPr/>
              </p:nvSpPr>
              <p:spPr>
                <a:xfrm flipH="1" rot="5340886">
                  <a:off x="811427" y="-31531"/>
                  <a:ext cx="115706" cy="1957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71" y="0"/>
                      </a:moveTo>
                      <a:cubicBezTo>
                        <a:pt x="12991" y="0"/>
                        <a:pt x="21600" y="4835"/>
                        <a:pt x="21600" y="10800"/>
                      </a:cubicBezTo>
                      <a:cubicBezTo>
                        <a:pt x="21600" y="16764"/>
                        <a:pt x="12991" y="21600"/>
                        <a:pt x="2372" y="21600"/>
                      </a:cubicBezTo>
                      <a:cubicBezTo>
                        <a:pt x="1578" y="21600"/>
                        <a:pt x="787" y="21572"/>
                        <a:pt x="0" y="21517"/>
                      </a:cubicBezTo>
                    </a:path>
                  </a:pathLst>
                </a:custGeom>
                <a:noFill/>
                <a:ln w="31750" cap="flat">
                  <a:solidFill>
                    <a:srgbClr val="660033"/>
                  </a:solidFill>
                  <a:prstDash val="solid"/>
                  <a:round/>
                </a:ln>
                <a:effectLst/>
              </p:spPr>
              <p:txBody>
                <a:bodyPr wrap="square" lIns="45719" tIns="45719" rIns="45719" bIns="45719" numCol="1" anchor="ctr">
                  <a:noAutofit/>
                </a:bodyPr>
                <a:lstStyle/>
                <a:p>
                  <a:pPr/>
                </a:p>
              </p:txBody>
            </p:sp>
            <p:sp>
              <p:nvSpPr>
                <p:cNvPr id="569" name="Arc 19"/>
                <p:cNvSpPr/>
                <p:nvPr/>
              </p:nvSpPr>
              <p:spPr>
                <a:xfrm flipH="1" rot="16140884">
                  <a:off x="1024274" y="70420"/>
                  <a:ext cx="115705" cy="1957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 y="73"/>
                      </a:moveTo>
                      <a:cubicBezTo>
                        <a:pt x="882" y="24"/>
                        <a:pt x="1626" y="0"/>
                        <a:pt x="2372" y="0"/>
                      </a:cubicBezTo>
                      <a:cubicBezTo>
                        <a:pt x="12991" y="0"/>
                        <a:pt x="21600" y="4835"/>
                        <a:pt x="21600" y="10800"/>
                      </a:cubicBezTo>
                      <a:cubicBezTo>
                        <a:pt x="21600" y="16765"/>
                        <a:pt x="12991" y="21600"/>
                        <a:pt x="2372" y="21600"/>
                      </a:cubicBezTo>
                      <a:cubicBezTo>
                        <a:pt x="1578" y="21600"/>
                        <a:pt x="787" y="21572"/>
                        <a:pt x="0" y="21518"/>
                      </a:cubicBezTo>
                    </a:path>
                  </a:pathLst>
                </a:custGeom>
                <a:noFill/>
                <a:ln w="31750" cap="flat">
                  <a:solidFill>
                    <a:srgbClr val="660033"/>
                  </a:solidFill>
                  <a:prstDash val="solid"/>
                  <a:round/>
                </a:ln>
                <a:effectLst/>
              </p:spPr>
              <p:txBody>
                <a:bodyPr wrap="square" lIns="45719" tIns="45719" rIns="45719" bIns="45719" numCol="1" anchor="ctr">
                  <a:noAutofit/>
                </a:bodyPr>
                <a:lstStyle/>
                <a:p>
                  <a:pPr/>
                </a:p>
              </p:txBody>
            </p:sp>
            <p:sp>
              <p:nvSpPr>
                <p:cNvPr id="570" name="Line 20"/>
                <p:cNvSpPr/>
                <p:nvPr/>
              </p:nvSpPr>
              <p:spPr>
                <a:xfrm>
                  <a:off x="565374" y="97902"/>
                  <a:ext cx="84224" cy="158814"/>
                </a:xfrm>
                <a:prstGeom prst="line">
                  <a:avLst/>
                </a:prstGeom>
                <a:noFill/>
                <a:ln w="9525" cap="flat">
                  <a:solidFill>
                    <a:srgbClr val="660033"/>
                  </a:solidFill>
                  <a:prstDash val="solid"/>
                  <a:round/>
                  <a:tailEnd type="stealth" w="med" len="med"/>
                </a:ln>
                <a:effectLst/>
              </p:spPr>
              <p:txBody>
                <a:bodyPr wrap="square" lIns="45719" tIns="45719" rIns="45719" bIns="45719" numCol="1" anchor="t">
                  <a:noAutofit/>
                </a:bodyPr>
                <a:lstStyle/>
                <a:p>
                  <a:pPr/>
                </a:p>
              </p:txBody>
            </p:sp>
          </p:grpSp>
          <p:sp>
            <p:nvSpPr>
              <p:cNvPr id="572" name="Text Box 22"/>
              <p:cNvSpPr txBox="1"/>
              <p:nvPr/>
            </p:nvSpPr>
            <p:spPr>
              <a:xfrm>
                <a:off x="1328371" y="620712"/>
                <a:ext cx="543561"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spcBef>
                    <a:spcPts val="1200"/>
                  </a:spcBef>
                  <a:defRPr sz="2000">
                    <a:solidFill>
                      <a:srgbClr val="3C3CCC"/>
                    </a:solidFill>
                    <a:latin typeface="Arial"/>
                    <a:ea typeface="Arial"/>
                    <a:cs typeface="Arial"/>
                    <a:sym typeface="Arial"/>
                  </a:defRPr>
                </a:pPr>
                <a:r>
                  <a:t>e</a:t>
                </a:r>
                <a:r>
                  <a:rPr baseline="30000"/>
                  <a:t>-</a:t>
                </a:r>
              </a:p>
            </p:txBody>
          </p:sp>
          <p:sp>
            <p:nvSpPr>
              <p:cNvPr id="573" name="Oval 31"/>
              <p:cNvSpPr/>
              <p:nvPr/>
            </p:nvSpPr>
            <p:spPr>
              <a:xfrm>
                <a:off x="1150889" y="863600"/>
                <a:ext cx="127001" cy="115889"/>
              </a:xfrm>
              <a:prstGeom prst="ellipse">
                <a:avLst/>
              </a:prstGeom>
              <a:solidFill>
                <a:srgbClr val="3366FF"/>
              </a:solidFill>
              <a:ln w="9525" cap="flat">
                <a:solidFill>
                  <a:srgbClr val="000000"/>
                </a:solidFill>
                <a:prstDash val="solid"/>
                <a:round/>
              </a:ln>
              <a:effectLst/>
            </p:spPr>
            <p:txBody>
              <a:bodyPr wrap="square" lIns="45719" tIns="45719" rIns="45719" bIns="45719" numCol="1" anchor="ctr">
                <a:noAutofit/>
              </a:bodyPr>
              <a:lstStyle/>
              <a:p>
                <a:pPr>
                  <a:defRPr baseline="-25000" sz="2000">
                    <a:latin typeface="Arial"/>
                    <a:ea typeface="Arial"/>
                    <a:cs typeface="Arial"/>
                    <a:sym typeface="Arial"/>
                  </a:defRPr>
                </a:pPr>
              </a:p>
            </p:txBody>
          </p:sp>
          <p:sp>
            <p:nvSpPr>
              <p:cNvPr id="574" name="Line 21"/>
              <p:cNvSpPr/>
              <p:nvPr/>
            </p:nvSpPr>
            <p:spPr>
              <a:xfrm>
                <a:off x="1222326" y="904875"/>
                <a:ext cx="1331913" cy="608013"/>
              </a:xfrm>
              <a:prstGeom prst="line">
                <a:avLst/>
              </a:prstGeom>
              <a:noFill/>
              <a:ln w="28575" cap="flat">
                <a:solidFill>
                  <a:srgbClr val="3366FF"/>
                </a:solidFill>
                <a:prstDash val="solid"/>
                <a:round/>
                <a:tailEnd type="triangle" w="med" len="med"/>
              </a:ln>
              <a:effectLst/>
            </p:spPr>
            <p:txBody>
              <a:bodyPr wrap="square" lIns="45719" tIns="45719" rIns="45719" bIns="45719" numCol="1" anchor="t">
                <a:noAutofit/>
              </a:bodyPr>
              <a:lstStyle/>
              <a:p>
                <a:pPr/>
              </a:p>
            </p:txBody>
          </p:sp>
        </p:grpSp>
        <p:sp>
          <p:nvSpPr>
            <p:cNvPr id="576" name="Rettangolo 18"/>
            <p:cNvSpPr txBox="1"/>
            <p:nvPr/>
          </p:nvSpPr>
          <p:spPr>
            <a:xfrm>
              <a:off x="201299" y="1889999"/>
              <a:ext cx="2502544" cy="747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nSpc>
                  <a:spcPct val="80000"/>
                </a:lnSpc>
                <a:spcBef>
                  <a:spcPts val="1000"/>
                </a:spcBef>
                <a:defRPr b="1">
                  <a:latin typeface="Berlin Sans FB Demi"/>
                  <a:ea typeface="Berlin Sans FB Demi"/>
                  <a:cs typeface="Berlin Sans FB Demi"/>
                  <a:sym typeface="Berlin Sans FB Demi"/>
                </a:defRPr>
              </a:pPr>
              <a:r>
                <a:t>Effetto fotoelettrico</a:t>
              </a:r>
            </a:p>
            <a:p>
              <a:pPr>
                <a:lnSpc>
                  <a:spcPct val="80000"/>
                </a:lnSpc>
                <a:spcBef>
                  <a:spcPts val="1000"/>
                </a:spcBef>
                <a:defRPr b="1">
                  <a:solidFill>
                    <a:srgbClr val="660033"/>
                  </a:solidFill>
                  <a:latin typeface="Berlin Sans FB Demi"/>
                  <a:ea typeface="Berlin Sans FB Demi"/>
                  <a:cs typeface="Berlin Sans FB Demi"/>
                  <a:sym typeface="Berlin Sans FB Demi"/>
                </a:defRPr>
              </a:pPr>
              <a:r>
                <a:t>Ee = E</a:t>
              </a:r>
              <a:r>
                <a:rPr b="0">
                  <a:latin typeface="Symbol"/>
                  <a:ea typeface="Symbol"/>
                  <a:cs typeface="Symbol"/>
                  <a:sym typeface="Symbol"/>
                </a:rPr>
                <a:t>g</a:t>
              </a:r>
              <a:r>
                <a:t> – Eb = h</a:t>
              </a:r>
              <a:r>
                <a:rPr b="0">
                  <a:latin typeface="Symbol"/>
                  <a:ea typeface="Symbol"/>
                  <a:cs typeface="Symbol"/>
                  <a:sym typeface="Symbol"/>
                </a:rPr>
                <a:t>n</a:t>
              </a:r>
              <a:r>
                <a:t> – Eb</a:t>
              </a:r>
            </a:p>
          </p:txBody>
        </p:sp>
      </p:grpSp>
      <p:pic>
        <p:nvPicPr>
          <p:cNvPr id="578" name="Picture 4" descr="Picture 4"/>
          <p:cNvPicPr>
            <a:picLocks noChangeAspect="1"/>
          </p:cNvPicPr>
          <p:nvPr/>
        </p:nvPicPr>
        <p:blipFill>
          <a:blip r:embed="rId2">
            <a:extLst/>
          </a:blip>
          <a:stretch>
            <a:fillRect/>
          </a:stretch>
        </p:blipFill>
        <p:spPr>
          <a:xfrm>
            <a:off x="5253911" y="3516669"/>
            <a:ext cx="3684190" cy="3243058"/>
          </a:xfrm>
          <a:prstGeom prst="rect">
            <a:avLst/>
          </a:prstGeom>
          <a:ln w="12700">
            <a:miter lim="400000"/>
          </a:ln>
        </p:spPr>
      </p:pic>
      <p:grpSp>
        <p:nvGrpSpPr>
          <p:cNvPr id="612" name="Gruppo 62"/>
          <p:cNvGrpSpPr/>
          <p:nvPr/>
        </p:nvGrpSpPr>
        <p:grpSpPr>
          <a:xfrm>
            <a:off x="5276018" y="456274"/>
            <a:ext cx="3691378" cy="2760876"/>
            <a:chOff x="0" y="0"/>
            <a:chExt cx="3691376" cy="2760874"/>
          </a:xfrm>
        </p:grpSpPr>
        <p:grpSp>
          <p:nvGrpSpPr>
            <p:cNvPr id="610" name="Gruppo 56"/>
            <p:cNvGrpSpPr/>
            <p:nvPr/>
          </p:nvGrpSpPr>
          <p:grpSpPr>
            <a:xfrm>
              <a:off x="110929" y="0"/>
              <a:ext cx="3580448" cy="2760875"/>
              <a:chOff x="0" y="0"/>
              <a:chExt cx="3580447" cy="2760874"/>
            </a:xfrm>
          </p:grpSpPr>
          <p:grpSp>
            <p:nvGrpSpPr>
              <p:cNvPr id="608" name="Group 47"/>
              <p:cNvGrpSpPr/>
              <p:nvPr/>
            </p:nvGrpSpPr>
            <p:grpSpPr>
              <a:xfrm>
                <a:off x="0" y="0"/>
                <a:ext cx="3580448" cy="2200275"/>
                <a:chOff x="0" y="0"/>
                <a:chExt cx="3580447" cy="2200275"/>
              </a:xfrm>
            </p:grpSpPr>
            <p:grpSp>
              <p:nvGrpSpPr>
                <p:cNvPr id="584" name="Group 48"/>
                <p:cNvGrpSpPr/>
                <p:nvPr/>
              </p:nvGrpSpPr>
              <p:grpSpPr>
                <a:xfrm>
                  <a:off x="1037707" y="0"/>
                  <a:ext cx="2141775" cy="2200275"/>
                  <a:chOff x="0" y="0"/>
                  <a:chExt cx="2141773" cy="2200275"/>
                </a:xfrm>
              </p:grpSpPr>
              <p:grpSp>
                <p:nvGrpSpPr>
                  <p:cNvPr id="582" name="Group 49"/>
                  <p:cNvGrpSpPr/>
                  <p:nvPr/>
                </p:nvGrpSpPr>
                <p:grpSpPr>
                  <a:xfrm>
                    <a:off x="0" y="0"/>
                    <a:ext cx="2000174" cy="2200275"/>
                    <a:chOff x="0" y="0"/>
                    <a:chExt cx="2000173" cy="2200275"/>
                  </a:xfrm>
                </p:grpSpPr>
                <p:sp>
                  <p:nvSpPr>
                    <p:cNvPr id="579" name="Oval 50"/>
                    <p:cNvSpPr/>
                    <p:nvPr/>
                  </p:nvSpPr>
                  <p:spPr>
                    <a:xfrm>
                      <a:off x="352971" y="579019"/>
                      <a:ext cx="1411889" cy="1389649"/>
                    </a:xfrm>
                    <a:prstGeom prst="ellipse">
                      <a:avLst/>
                    </a:prstGeom>
                    <a:noFill/>
                    <a:ln w="19050" cap="flat">
                      <a:solidFill>
                        <a:srgbClr val="008080"/>
                      </a:solidFill>
                      <a:prstDash val="solid"/>
                      <a:round/>
                    </a:ln>
                    <a:effectLst/>
                  </p:spPr>
                  <p:txBody>
                    <a:bodyPr wrap="square" lIns="45719" tIns="45719" rIns="45719" bIns="45719" numCol="1" anchor="ctr">
                      <a:noAutofit/>
                    </a:bodyPr>
                    <a:lstStyle/>
                    <a:p>
                      <a:pPr>
                        <a:defRPr baseline="-25000" sz="2000">
                          <a:latin typeface="Arial"/>
                          <a:ea typeface="Arial"/>
                          <a:cs typeface="Arial"/>
                          <a:sym typeface="Arial"/>
                        </a:defRPr>
                      </a:pPr>
                    </a:p>
                  </p:txBody>
                </p:sp>
                <p:sp>
                  <p:nvSpPr>
                    <p:cNvPr id="580" name="Rectangle 51"/>
                    <p:cNvSpPr/>
                    <p:nvPr/>
                  </p:nvSpPr>
                  <p:spPr>
                    <a:xfrm>
                      <a:off x="0" y="0"/>
                      <a:ext cx="1529545" cy="2200275"/>
                    </a:xfrm>
                    <a:prstGeom prst="rect">
                      <a:avLst/>
                    </a:prstGeom>
                    <a:solidFill>
                      <a:srgbClr val="FFFFFF"/>
                    </a:solidFill>
                    <a:ln w="12700" cap="flat">
                      <a:noFill/>
                      <a:miter lim="400000"/>
                    </a:ln>
                    <a:effectLst/>
                  </p:spPr>
                  <p:txBody>
                    <a:bodyPr wrap="square" lIns="45719" tIns="45719" rIns="45719" bIns="45719" numCol="1" anchor="ctr">
                      <a:noAutofit/>
                    </a:bodyPr>
                    <a:lstStyle/>
                    <a:p>
                      <a:pPr>
                        <a:defRPr baseline="-25000" sz="2000">
                          <a:latin typeface="Arial"/>
                          <a:ea typeface="Arial"/>
                          <a:cs typeface="Arial"/>
                          <a:sym typeface="Arial"/>
                        </a:defRPr>
                      </a:pPr>
                    </a:p>
                  </p:txBody>
                </p:sp>
                <p:sp>
                  <p:nvSpPr>
                    <p:cNvPr id="581" name="Rectangle 52"/>
                    <p:cNvSpPr/>
                    <p:nvPr/>
                  </p:nvSpPr>
                  <p:spPr>
                    <a:xfrm>
                      <a:off x="705943" y="1273843"/>
                      <a:ext cx="1294231" cy="810628"/>
                    </a:xfrm>
                    <a:prstGeom prst="rect">
                      <a:avLst/>
                    </a:prstGeom>
                    <a:solidFill>
                      <a:srgbClr val="FFFFFF"/>
                    </a:solidFill>
                    <a:ln w="12700" cap="flat">
                      <a:noFill/>
                      <a:miter lim="400000"/>
                    </a:ln>
                    <a:effectLst/>
                  </p:spPr>
                  <p:txBody>
                    <a:bodyPr wrap="square" lIns="45719" tIns="45719" rIns="45719" bIns="45719" numCol="1" anchor="ctr">
                      <a:noAutofit/>
                    </a:bodyPr>
                    <a:lstStyle/>
                    <a:p>
                      <a:pPr>
                        <a:defRPr baseline="-25000" sz="2000">
                          <a:latin typeface="Arial"/>
                          <a:ea typeface="Arial"/>
                          <a:cs typeface="Arial"/>
                          <a:sym typeface="Arial"/>
                        </a:defRPr>
                      </a:pPr>
                    </a:p>
                  </p:txBody>
                </p:sp>
              </p:grpSp>
              <p:sp>
                <p:nvSpPr>
                  <p:cNvPr id="583" name="Text Box 53"/>
                  <p:cNvSpPr txBox="1"/>
                  <p:nvPr/>
                </p:nvSpPr>
                <p:spPr>
                  <a:xfrm>
                    <a:off x="1896371" y="673110"/>
                    <a:ext cx="245403" cy="3752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000">
                        <a:solidFill>
                          <a:srgbClr val="008080"/>
                        </a:solidFill>
                        <a:latin typeface="Arial"/>
                        <a:ea typeface="Arial"/>
                        <a:cs typeface="Arial"/>
                        <a:sym typeface="Arial"/>
                      </a:defRPr>
                    </a:lvl1pPr>
                  </a:lstStyle>
                  <a:p>
                    <a:pPr/>
                    <a:r>
                      <a:t>θ</a:t>
                    </a:r>
                  </a:p>
                </p:txBody>
              </p:sp>
            </p:grpSp>
            <p:sp>
              <p:nvSpPr>
                <p:cNvPr id="585" name="Line 54"/>
                <p:cNvSpPr/>
                <p:nvPr/>
              </p:nvSpPr>
              <p:spPr>
                <a:xfrm>
                  <a:off x="449421" y="1264193"/>
                  <a:ext cx="2823776" cy="1"/>
                </a:xfrm>
                <a:prstGeom prst="line">
                  <a:avLst/>
                </a:prstGeom>
                <a:noFill/>
                <a:ln w="12700" cap="flat">
                  <a:solidFill>
                    <a:srgbClr val="008080"/>
                  </a:solidFill>
                  <a:prstDash val="dash"/>
                  <a:round/>
                </a:ln>
                <a:effectLst/>
              </p:spPr>
              <p:txBody>
                <a:bodyPr wrap="square" lIns="45719" tIns="45719" rIns="45719" bIns="45719" numCol="1" anchor="t">
                  <a:noAutofit/>
                </a:bodyPr>
                <a:lstStyle/>
                <a:p>
                  <a:pPr/>
                </a:p>
              </p:txBody>
            </p:sp>
            <p:grpSp>
              <p:nvGrpSpPr>
                <p:cNvPr id="593" name="Group 55"/>
                <p:cNvGrpSpPr/>
                <p:nvPr/>
              </p:nvGrpSpPr>
              <p:grpSpPr>
                <a:xfrm>
                  <a:off x="737806" y="1130455"/>
                  <a:ext cx="1114554" cy="254501"/>
                  <a:chOff x="0" y="0"/>
                  <a:chExt cx="1114552" cy="254500"/>
                </a:xfrm>
              </p:grpSpPr>
              <p:sp>
                <p:nvSpPr>
                  <p:cNvPr id="586" name="Arc 56"/>
                  <p:cNvSpPr/>
                  <p:nvPr/>
                </p:nvSpPr>
                <p:spPr>
                  <a:xfrm flipH="1" rot="5340886">
                    <a:off x="33772" y="-10961"/>
                    <a:ext cx="115809" cy="181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 y="73"/>
                        </a:moveTo>
                        <a:cubicBezTo>
                          <a:pt x="882" y="24"/>
                          <a:pt x="1626" y="0"/>
                          <a:pt x="2372" y="0"/>
                        </a:cubicBezTo>
                        <a:cubicBezTo>
                          <a:pt x="12991" y="0"/>
                          <a:pt x="21600" y="4835"/>
                          <a:pt x="21600" y="10800"/>
                        </a:cubicBezTo>
                        <a:cubicBezTo>
                          <a:pt x="21600" y="16765"/>
                          <a:pt x="12991" y="21600"/>
                          <a:pt x="2372" y="21600"/>
                        </a:cubicBezTo>
                        <a:cubicBezTo>
                          <a:pt x="1578" y="21600"/>
                          <a:pt x="787" y="21572"/>
                          <a:pt x="0" y="21518"/>
                        </a:cubicBezTo>
                      </a:path>
                    </a:pathLst>
                  </a:custGeom>
                  <a:noFill/>
                  <a:ln w="31750" cap="flat">
                    <a:solidFill>
                      <a:srgbClr val="660033"/>
                    </a:solidFill>
                    <a:prstDash val="solid"/>
                    <a:round/>
                  </a:ln>
                  <a:effectLst/>
                </p:spPr>
                <p:txBody>
                  <a:bodyPr wrap="square" lIns="45719" tIns="45719" rIns="45719" bIns="45719" numCol="1" anchor="ctr">
                    <a:noAutofit/>
                  </a:bodyPr>
                  <a:lstStyle/>
                  <a:p>
                    <a:pPr/>
                  </a:p>
                </p:txBody>
              </p:sp>
              <p:sp>
                <p:nvSpPr>
                  <p:cNvPr id="587" name="Arc 57"/>
                  <p:cNvSpPr/>
                  <p:nvPr/>
                </p:nvSpPr>
                <p:spPr>
                  <a:xfrm flipH="1" rot="16140884">
                    <a:off x="214130" y="94705"/>
                    <a:ext cx="115809" cy="181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 y="73"/>
                        </a:moveTo>
                        <a:cubicBezTo>
                          <a:pt x="882" y="24"/>
                          <a:pt x="1626" y="0"/>
                          <a:pt x="2372" y="0"/>
                        </a:cubicBezTo>
                        <a:cubicBezTo>
                          <a:pt x="12991" y="0"/>
                          <a:pt x="21600" y="4835"/>
                          <a:pt x="21600" y="10800"/>
                        </a:cubicBezTo>
                        <a:cubicBezTo>
                          <a:pt x="21600" y="16765"/>
                          <a:pt x="12991" y="21600"/>
                          <a:pt x="2372" y="21600"/>
                        </a:cubicBezTo>
                        <a:cubicBezTo>
                          <a:pt x="1578" y="21600"/>
                          <a:pt x="787" y="21572"/>
                          <a:pt x="0" y="21518"/>
                        </a:cubicBezTo>
                      </a:path>
                    </a:pathLst>
                  </a:custGeom>
                  <a:noFill/>
                  <a:ln w="31750" cap="flat">
                    <a:solidFill>
                      <a:srgbClr val="660033"/>
                    </a:solidFill>
                    <a:prstDash val="solid"/>
                    <a:round/>
                  </a:ln>
                  <a:effectLst/>
                </p:spPr>
                <p:txBody>
                  <a:bodyPr wrap="square" lIns="45719" tIns="45719" rIns="45719" bIns="45719" numCol="1" anchor="ctr">
                    <a:noAutofit/>
                  </a:bodyPr>
                  <a:lstStyle/>
                  <a:p>
                    <a:pPr/>
                  </a:p>
                </p:txBody>
              </p:sp>
              <p:sp>
                <p:nvSpPr>
                  <p:cNvPr id="588" name="Arc 58"/>
                  <p:cNvSpPr/>
                  <p:nvPr/>
                </p:nvSpPr>
                <p:spPr>
                  <a:xfrm flipH="1" rot="5340886">
                    <a:off x="395870" y="-19542"/>
                    <a:ext cx="115810" cy="181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 y="73"/>
                        </a:moveTo>
                        <a:cubicBezTo>
                          <a:pt x="882" y="24"/>
                          <a:pt x="1626" y="0"/>
                          <a:pt x="2372" y="0"/>
                        </a:cubicBezTo>
                        <a:cubicBezTo>
                          <a:pt x="12991" y="0"/>
                          <a:pt x="21600" y="4835"/>
                          <a:pt x="21600" y="10800"/>
                        </a:cubicBezTo>
                        <a:cubicBezTo>
                          <a:pt x="21600" y="16765"/>
                          <a:pt x="12991" y="21600"/>
                          <a:pt x="2372" y="21600"/>
                        </a:cubicBezTo>
                        <a:cubicBezTo>
                          <a:pt x="1578" y="21600"/>
                          <a:pt x="787" y="21572"/>
                          <a:pt x="0" y="21518"/>
                        </a:cubicBezTo>
                      </a:path>
                    </a:pathLst>
                  </a:custGeom>
                  <a:noFill/>
                  <a:ln w="31750" cap="flat">
                    <a:solidFill>
                      <a:srgbClr val="660033"/>
                    </a:solidFill>
                    <a:prstDash val="solid"/>
                    <a:round/>
                  </a:ln>
                  <a:effectLst/>
                </p:spPr>
                <p:txBody>
                  <a:bodyPr wrap="square" lIns="45719" tIns="45719" rIns="45719" bIns="45719" numCol="1" anchor="ctr">
                    <a:noAutofit/>
                  </a:bodyPr>
                  <a:lstStyle/>
                  <a:p>
                    <a:pPr/>
                  </a:p>
                </p:txBody>
              </p:sp>
              <p:sp>
                <p:nvSpPr>
                  <p:cNvPr id="589" name="Arc 59"/>
                  <p:cNvSpPr/>
                  <p:nvPr/>
                </p:nvSpPr>
                <p:spPr>
                  <a:xfrm flipH="1" rot="16140884">
                    <a:off x="586403" y="84414"/>
                    <a:ext cx="115810" cy="181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 y="73"/>
                        </a:moveTo>
                        <a:cubicBezTo>
                          <a:pt x="882" y="24"/>
                          <a:pt x="1626" y="0"/>
                          <a:pt x="2372" y="0"/>
                        </a:cubicBezTo>
                        <a:cubicBezTo>
                          <a:pt x="12991" y="0"/>
                          <a:pt x="21600" y="4835"/>
                          <a:pt x="21600" y="10800"/>
                        </a:cubicBezTo>
                        <a:cubicBezTo>
                          <a:pt x="21600" y="16765"/>
                          <a:pt x="12991" y="21600"/>
                          <a:pt x="2372" y="21600"/>
                        </a:cubicBezTo>
                        <a:cubicBezTo>
                          <a:pt x="1578" y="21600"/>
                          <a:pt x="787" y="21572"/>
                          <a:pt x="0" y="21518"/>
                        </a:cubicBezTo>
                      </a:path>
                    </a:pathLst>
                  </a:custGeom>
                  <a:noFill/>
                  <a:ln w="31750" cap="flat">
                    <a:solidFill>
                      <a:srgbClr val="660033"/>
                    </a:solidFill>
                    <a:prstDash val="solid"/>
                    <a:round/>
                  </a:ln>
                  <a:effectLst/>
                </p:spPr>
                <p:txBody>
                  <a:bodyPr wrap="square" lIns="45719" tIns="45719" rIns="45719" bIns="45719" numCol="1" anchor="ctr">
                    <a:noAutofit/>
                  </a:bodyPr>
                  <a:lstStyle/>
                  <a:p>
                    <a:pPr/>
                  </a:p>
                </p:txBody>
              </p:sp>
              <p:sp>
                <p:nvSpPr>
                  <p:cNvPr id="590" name="Arc 60"/>
                  <p:cNvSpPr/>
                  <p:nvPr/>
                </p:nvSpPr>
                <p:spPr>
                  <a:xfrm flipH="1" rot="5340886">
                    <a:off x="766135" y="-31239"/>
                    <a:ext cx="115810" cy="181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71" y="0"/>
                        </a:moveTo>
                        <a:cubicBezTo>
                          <a:pt x="12991" y="0"/>
                          <a:pt x="21600" y="4835"/>
                          <a:pt x="21600" y="10800"/>
                        </a:cubicBezTo>
                        <a:cubicBezTo>
                          <a:pt x="21600" y="16764"/>
                          <a:pt x="12991" y="21600"/>
                          <a:pt x="2372" y="21600"/>
                        </a:cubicBezTo>
                        <a:cubicBezTo>
                          <a:pt x="1578" y="21600"/>
                          <a:pt x="787" y="21572"/>
                          <a:pt x="0" y="21517"/>
                        </a:cubicBezTo>
                      </a:path>
                    </a:pathLst>
                  </a:custGeom>
                  <a:noFill/>
                  <a:ln w="31750" cap="flat">
                    <a:solidFill>
                      <a:srgbClr val="660033"/>
                    </a:solidFill>
                    <a:prstDash val="solid"/>
                    <a:round/>
                  </a:ln>
                  <a:effectLst/>
                </p:spPr>
                <p:txBody>
                  <a:bodyPr wrap="square" lIns="45719" tIns="45719" rIns="45719" bIns="45719" numCol="1" anchor="ctr">
                    <a:noAutofit/>
                  </a:bodyPr>
                  <a:lstStyle/>
                  <a:p>
                    <a:pPr/>
                  </a:p>
                </p:txBody>
              </p:sp>
              <p:sp>
                <p:nvSpPr>
                  <p:cNvPr id="591" name="Arc 61"/>
                  <p:cNvSpPr/>
                  <p:nvPr/>
                </p:nvSpPr>
                <p:spPr>
                  <a:xfrm flipH="1" rot="16140884">
                    <a:off x="964971" y="60859"/>
                    <a:ext cx="115810" cy="181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 y="73"/>
                        </a:moveTo>
                        <a:cubicBezTo>
                          <a:pt x="882" y="24"/>
                          <a:pt x="1626" y="0"/>
                          <a:pt x="2372" y="0"/>
                        </a:cubicBezTo>
                        <a:cubicBezTo>
                          <a:pt x="12991" y="0"/>
                          <a:pt x="21600" y="4835"/>
                          <a:pt x="21600" y="10800"/>
                        </a:cubicBezTo>
                        <a:cubicBezTo>
                          <a:pt x="21600" y="16765"/>
                          <a:pt x="12991" y="21600"/>
                          <a:pt x="2372" y="21600"/>
                        </a:cubicBezTo>
                        <a:cubicBezTo>
                          <a:pt x="1578" y="21600"/>
                          <a:pt x="787" y="21572"/>
                          <a:pt x="0" y="21518"/>
                        </a:cubicBezTo>
                      </a:path>
                    </a:pathLst>
                  </a:custGeom>
                  <a:noFill/>
                  <a:ln w="31750" cap="flat">
                    <a:solidFill>
                      <a:srgbClr val="660033"/>
                    </a:solidFill>
                    <a:prstDash val="solid"/>
                    <a:round/>
                  </a:ln>
                  <a:effectLst/>
                </p:spPr>
                <p:txBody>
                  <a:bodyPr wrap="square" lIns="45719" tIns="45719" rIns="45719" bIns="45719" numCol="1" anchor="ctr">
                    <a:noAutofit/>
                  </a:bodyPr>
                  <a:lstStyle/>
                  <a:p>
                    <a:pPr/>
                  </a:p>
                </p:txBody>
              </p:sp>
              <p:sp>
                <p:nvSpPr>
                  <p:cNvPr id="592" name="Line 62"/>
                  <p:cNvSpPr/>
                  <p:nvPr/>
                </p:nvSpPr>
                <p:spPr>
                  <a:xfrm>
                    <a:off x="533810" y="99381"/>
                    <a:ext cx="74801" cy="155120"/>
                  </a:xfrm>
                  <a:prstGeom prst="line">
                    <a:avLst/>
                  </a:prstGeom>
                  <a:noFill/>
                  <a:ln w="9525" cap="flat">
                    <a:solidFill>
                      <a:srgbClr val="660033"/>
                    </a:solidFill>
                    <a:prstDash val="solid"/>
                    <a:round/>
                    <a:tailEnd type="stealth" w="med" len="med"/>
                  </a:ln>
                  <a:effectLst/>
                </p:spPr>
                <p:txBody>
                  <a:bodyPr wrap="square" lIns="45719" tIns="45719" rIns="45719" bIns="45719" numCol="1" anchor="t">
                    <a:noAutofit/>
                  </a:bodyPr>
                  <a:lstStyle/>
                  <a:p>
                    <a:pPr/>
                  </a:p>
                </p:txBody>
              </p:sp>
            </p:grpSp>
            <p:sp>
              <p:nvSpPr>
                <p:cNvPr id="594" name="Line 63"/>
                <p:cNvSpPr/>
                <p:nvPr/>
              </p:nvSpPr>
              <p:spPr>
                <a:xfrm>
                  <a:off x="1861308" y="1240067"/>
                  <a:ext cx="1176573" cy="579020"/>
                </a:xfrm>
                <a:prstGeom prst="line">
                  <a:avLst/>
                </a:prstGeom>
                <a:noFill/>
                <a:ln w="28575" cap="flat">
                  <a:solidFill>
                    <a:srgbClr val="3366FF"/>
                  </a:solidFill>
                  <a:prstDash val="solid"/>
                  <a:round/>
                  <a:tailEnd type="triangle" w="med" len="med"/>
                </a:ln>
                <a:effectLst/>
              </p:spPr>
              <p:txBody>
                <a:bodyPr wrap="square" lIns="45719" tIns="45719" rIns="45719" bIns="45719" numCol="1" anchor="t">
                  <a:noAutofit/>
                </a:bodyPr>
                <a:lstStyle/>
                <a:p>
                  <a:pPr/>
                </a:p>
              </p:txBody>
            </p:sp>
            <p:sp>
              <p:nvSpPr>
                <p:cNvPr id="595" name="Text Box 64"/>
                <p:cNvSpPr txBox="1"/>
                <p:nvPr/>
              </p:nvSpPr>
              <p:spPr>
                <a:xfrm>
                  <a:off x="3083601" y="1474087"/>
                  <a:ext cx="496847" cy="3752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spcBef>
                      <a:spcPts val="1200"/>
                    </a:spcBef>
                    <a:defRPr sz="2000">
                      <a:solidFill>
                        <a:srgbClr val="3C3CCC"/>
                      </a:solidFill>
                      <a:latin typeface="Arial"/>
                      <a:ea typeface="Arial"/>
                      <a:cs typeface="Arial"/>
                      <a:sym typeface="Arial"/>
                    </a:defRPr>
                  </a:pPr>
                  <a:r>
                    <a:t>e</a:t>
                  </a:r>
                  <a:r>
                    <a:rPr baseline="30000"/>
                    <a:t>-</a:t>
                  </a:r>
                </a:p>
              </p:txBody>
            </p:sp>
            <p:grpSp>
              <p:nvGrpSpPr>
                <p:cNvPr id="603" name="Group 65"/>
                <p:cNvGrpSpPr/>
                <p:nvPr/>
              </p:nvGrpSpPr>
              <p:grpSpPr>
                <a:xfrm>
                  <a:off x="1844593" y="618803"/>
                  <a:ext cx="1018810" cy="675572"/>
                  <a:chOff x="0" y="0"/>
                  <a:chExt cx="1018808" cy="675570"/>
                </a:xfrm>
              </p:grpSpPr>
              <p:sp>
                <p:nvSpPr>
                  <p:cNvPr id="596" name="Arc 66"/>
                  <p:cNvSpPr/>
                  <p:nvPr/>
                </p:nvSpPr>
                <p:spPr>
                  <a:xfrm flipH="1" rot="3240886">
                    <a:off x="49505" y="484732"/>
                    <a:ext cx="115810" cy="181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 y="73"/>
                        </a:moveTo>
                        <a:cubicBezTo>
                          <a:pt x="882" y="24"/>
                          <a:pt x="1626" y="0"/>
                          <a:pt x="2372" y="0"/>
                        </a:cubicBezTo>
                        <a:cubicBezTo>
                          <a:pt x="12991" y="0"/>
                          <a:pt x="21600" y="4835"/>
                          <a:pt x="21600" y="10800"/>
                        </a:cubicBezTo>
                        <a:cubicBezTo>
                          <a:pt x="21600" y="16765"/>
                          <a:pt x="12991" y="21600"/>
                          <a:pt x="2372" y="21600"/>
                        </a:cubicBezTo>
                        <a:cubicBezTo>
                          <a:pt x="1578" y="21600"/>
                          <a:pt x="787" y="21572"/>
                          <a:pt x="0" y="21518"/>
                        </a:cubicBezTo>
                      </a:path>
                    </a:pathLst>
                  </a:custGeom>
                  <a:noFill/>
                  <a:ln w="31750" cap="flat">
                    <a:solidFill>
                      <a:srgbClr val="993366"/>
                    </a:solidFill>
                    <a:prstDash val="solid"/>
                    <a:round/>
                  </a:ln>
                  <a:effectLst/>
                </p:spPr>
                <p:txBody>
                  <a:bodyPr wrap="square" lIns="45719" tIns="45719" rIns="45719" bIns="45719" numCol="1" anchor="ctr">
                    <a:noAutofit/>
                  </a:bodyPr>
                  <a:lstStyle/>
                  <a:p>
                    <a:pPr/>
                  </a:p>
                </p:txBody>
              </p:sp>
              <p:sp>
                <p:nvSpPr>
                  <p:cNvPr id="597" name="Arc 67"/>
                  <p:cNvSpPr/>
                  <p:nvPr/>
                </p:nvSpPr>
                <p:spPr>
                  <a:xfrm flipH="1" rot="14040884">
                    <a:off x="257854" y="467840"/>
                    <a:ext cx="115810" cy="181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 y="73"/>
                        </a:moveTo>
                        <a:cubicBezTo>
                          <a:pt x="882" y="24"/>
                          <a:pt x="1626" y="0"/>
                          <a:pt x="2372" y="0"/>
                        </a:cubicBezTo>
                        <a:cubicBezTo>
                          <a:pt x="12991" y="0"/>
                          <a:pt x="21600" y="4835"/>
                          <a:pt x="21600" y="10800"/>
                        </a:cubicBezTo>
                        <a:cubicBezTo>
                          <a:pt x="21600" y="16765"/>
                          <a:pt x="12991" y="21600"/>
                          <a:pt x="2372" y="21600"/>
                        </a:cubicBezTo>
                        <a:cubicBezTo>
                          <a:pt x="1578" y="21600"/>
                          <a:pt x="787" y="21572"/>
                          <a:pt x="0" y="21518"/>
                        </a:cubicBezTo>
                      </a:path>
                    </a:pathLst>
                  </a:custGeom>
                  <a:noFill/>
                  <a:ln w="31750" cap="flat">
                    <a:solidFill>
                      <a:srgbClr val="993366"/>
                    </a:solidFill>
                    <a:prstDash val="solid"/>
                    <a:round/>
                  </a:ln>
                  <a:effectLst/>
                </p:spPr>
                <p:txBody>
                  <a:bodyPr wrap="square" lIns="45719" tIns="45719" rIns="45719" bIns="45719" numCol="1" anchor="ctr">
                    <a:noAutofit/>
                  </a:bodyPr>
                  <a:lstStyle/>
                  <a:p>
                    <a:pPr/>
                  </a:p>
                </p:txBody>
              </p:sp>
              <p:sp>
                <p:nvSpPr>
                  <p:cNvPr id="598" name="Arc 68"/>
                  <p:cNvSpPr/>
                  <p:nvPr/>
                </p:nvSpPr>
                <p:spPr>
                  <a:xfrm flipH="1" rot="3240886">
                    <a:off x="341197" y="270012"/>
                    <a:ext cx="115810" cy="181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 y="73"/>
                        </a:moveTo>
                        <a:cubicBezTo>
                          <a:pt x="882" y="24"/>
                          <a:pt x="1626" y="0"/>
                          <a:pt x="2372" y="0"/>
                        </a:cubicBezTo>
                        <a:cubicBezTo>
                          <a:pt x="12991" y="0"/>
                          <a:pt x="21600" y="4835"/>
                          <a:pt x="21600" y="10800"/>
                        </a:cubicBezTo>
                        <a:cubicBezTo>
                          <a:pt x="21600" y="16765"/>
                          <a:pt x="12991" y="21600"/>
                          <a:pt x="2372" y="21600"/>
                        </a:cubicBezTo>
                        <a:cubicBezTo>
                          <a:pt x="1578" y="21600"/>
                          <a:pt x="787" y="21572"/>
                          <a:pt x="0" y="21518"/>
                        </a:cubicBezTo>
                      </a:path>
                    </a:pathLst>
                  </a:custGeom>
                  <a:noFill/>
                  <a:ln w="31750" cap="flat">
                    <a:solidFill>
                      <a:srgbClr val="993366"/>
                    </a:solidFill>
                    <a:prstDash val="solid"/>
                    <a:round/>
                  </a:ln>
                  <a:effectLst/>
                </p:spPr>
                <p:txBody>
                  <a:bodyPr wrap="square" lIns="45719" tIns="45719" rIns="45719" bIns="45719" numCol="1" anchor="ctr">
                    <a:noAutofit/>
                  </a:bodyPr>
                  <a:lstStyle/>
                  <a:p>
                    <a:pPr/>
                  </a:p>
                </p:txBody>
              </p:sp>
              <p:sp>
                <p:nvSpPr>
                  <p:cNvPr id="599" name="Arc 69"/>
                  <p:cNvSpPr/>
                  <p:nvPr/>
                </p:nvSpPr>
                <p:spPr>
                  <a:xfrm flipH="1" rot="14040884">
                    <a:off x="556899" y="245883"/>
                    <a:ext cx="115810" cy="181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 y="73"/>
                        </a:moveTo>
                        <a:cubicBezTo>
                          <a:pt x="882" y="24"/>
                          <a:pt x="1626" y="0"/>
                          <a:pt x="2372" y="0"/>
                        </a:cubicBezTo>
                        <a:cubicBezTo>
                          <a:pt x="12991" y="0"/>
                          <a:pt x="21600" y="4835"/>
                          <a:pt x="21600" y="10800"/>
                        </a:cubicBezTo>
                        <a:cubicBezTo>
                          <a:pt x="21600" y="16765"/>
                          <a:pt x="12991" y="21600"/>
                          <a:pt x="2372" y="21600"/>
                        </a:cubicBezTo>
                        <a:cubicBezTo>
                          <a:pt x="1578" y="21600"/>
                          <a:pt x="787" y="21572"/>
                          <a:pt x="0" y="21518"/>
                        </a:cubicBezTo>
                      </a:path>
                    </a:pathLst>
                  </a:custGeom>
                  <a:noFill/>
                  <a:ln w="31750" cap="flat">
                    <a:solidFill>
                      <a:srgbClr val="993366"/>
                    </a:solidFill>
                    <a:prstDash val="solid"/>
                    <a:round/>
                  </a:ln>
                  <a:effectLst/>
                </p:spPr>
                <p:txBody>
                  <a:bodyPr wrap="square" lIns="45719" tIns="45719" rIns="45719" bIns="45719" numCol="1" anchor="ctr">
                    <a:noAutofit/>
                  </a:bodyPr>
                  <a:lstStyle/>
                  <a:p>
                    <a:pPr/>
                  </a:p>
                </p:txBody>
              </p:sp>
              <p:sp>
                <p:nvSpPr>
                  <p:cNvPr id="600" name="Arc 70"/>
                  <p:cNvSpPr/>
                  <p:nvPr/>
                </p:nvSpPr>
                <p:spPr>
                  <a:xfrm flipH="1" rot="3240886">
                    <a:off x="637792" y="48055"/>
                    <a:ext cx="115809" cy="181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71" y="0"/>
                        </a:moveTo>
                        <a:cubicBezTo>
                          <a:pt x="12991" y="0"/>
                          <a:pt x="21600" y="4835"/>
                          <a:pt x="21600" y="10800"/>
                        </a:cubicBezTo>
                        <a:cubicBezTo>
                          <a:pt x="21600" y="16764"/>
                          <a:pt x="12991" y="21600"/>
                          <a:pt x="2372" y="21600"/>
                        </a:cubicBezTo>
                        <a:cubicBezTo>
                          <a:pt x="1578" y="21600"/>
                          <a:pt x="787" y="21572"/>
                          <a:pt x="0" y="21517"/>
                        </a:cubicBezTo>
                      </a:path>
                    </a:pathLst>
                  </a:custGeom>
                  <a:noFill/>
                  <a:ln w="31750" cap="flat">
                    <a:solidFill>
                      <a:srgbClr val="993366"/>
                    </a:solidFill>
                    <a:prstDash val="solid"/>
                    <a:round/>
                  </a:ln>
                  <a:effectLst/>
                </p:spPr>
                <p:txBody>
                  <a:bodyPr wrap="square" lIns="45719" tIns="45719" rIns="45719" bIns="45719" numCol="1" anchor="ctr">
                    <a:noAutofit/>
                  </a:bodyPr>
                  <a:lstStyle/>
                  <a:p>
                    <a:pPr/>
                  </a:p>
                </p:txBody>
              </p:sp>
              <p:sp>
                <p:nvSpPr>
                  <p:cNvPr id="601" name="Arc 71"/>
                  <p:cNvSpPr/>
                  <p:nvPr/>
                </p:nvSpPr>
                <p:spPr>
                  <a:xfrm flipH="1" rot="14040884">
                    <a:off x="853494" y="9450"/>
                    <a:ext cx="115810" cy="1813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 y="73"/>
                        </a:moveTo>
                        <a:cubicBezTo>
                          <a:pt x="882" y="24"/>
                          <a:pt x="1626" y="0"/>
                          <a:pt x="2372" y="0"/>
                        </a:cubicBezTo>
                        <a:cubicBezTo>
                          <a:pt x="12991" y="0"/>
                          <a:pt x="21600" y="4835"/>
                          <a:pt x="21600" y="10800"/>
                        </a:cubicBezTo>
                        <a:cubicBezTo>
                          <a:pt x="21600" y="16765"/>
                          <a:pt x="12991" y="21600"/>
                          <a:pt x="2372" y="21600"/>
                        </a:cubicBezTo>
                        <a:cubicBezTo>
                          <a:pt x="1578" y="21600"/>
                          <a:pt x="787" y="21572"/>
                          <a:pt x="0" y="21518"/>
                        </a:cubicBezTo>
                      </a:path>
                    </a:pathLst>
                  </a:custGeom>
                  <a:noFill/>
                  <a:ln w="31750" cap="flat">
                    <a:solidFill>
                      <a:srgbClr val="993366"/>
                    </a:solidFill>
                    <a:prstDash val="solid"/>
                    <a:round/>
                  </a:ln>
                  <a:effectLst/>
                </p:spPr>
                <p:txBody>
                  <a:bodyPr wrap="square" lIns="45719" tIns="45719" rIns="45719" bIns="45719" numCol="1" anchor="ctr">
                    <a:noAutofit/>
                  </a:bodyPr>
                  <a:lstStyle/>
                  <a:p>
                    <a:pPr/>
                  </a:p>
                </p:txBody>
              </p:sp>
              <p:sp>
                <p:nvSpPr>
                  <p:cNvPr id="602" name="Line 72"/>
                  <p:cNvSpPr/>
                  <p:nvPr/>
                </p:nvSpPr>
                <p:spPr>
                  <a:xfrm>
                    <a:off x="480854" y="337924"/>
                    <a:ext cx="150246" cy="84163"/>
                  </a:xfrm>
                  <a:prstGeom prst="line">
                    <a:avLst/>
                  </a:prstGeom>
                  <a:noFill/>
                  <a:ln w="9525" cap="flat">
                    <a:solidFill>
                      <a:srgbClr val="993366"/>
                    </a:solidFill>
                    <a:prstDash val="solid"/>
                    <a:round/>
                    <a:tailEnd type="stealth" w="med" len="med"/>
                  </a:ln>
                  <a:effectLst/>
                </p:spPr>
                <p:txBody>
                  <a:bodyPr wrap="square" lIns="45719" tIns="45719" rIns="45719" bIns="45719" numCol="1" anchor="t">
                    <a:noAutofit/>
                  </a:bodyPr>
                  <a:lstStyle/>
                  <a:p>
                    <a:pPr/>
                  </a:p>
                </p:txBody>
              </p:sp>
            </p:grpSp>
            <p:sp>
              <p:nvSpPr>
                <p:cNvPr id="604" name="Oval 73"/>
                <p:cNvSpPr/>
                <p:nvPr/>
              </p:nvSpPr>
              <p:spPr>
                <a:xfrm>
                  <a:off x="1814735" y="1194228"/>
                  <a:ext cx="117659" cy="115805"/>
                </a:xfrm>
                <a:prstGeom prst="ellipse">
                  <a:avLst/>
                </a:prstGeom>
                <a:solidFill>
                  <a:srgbClr val="3366FF"/>
                </a:solidFill>
                <a:ln w="9525" cap="flat">
                  <a:solidFill>
                    <a:srgbClr val="000000"/>
                  </a:solidFill>
                  <a:prstDash val="solid"/>
                  <a:round/>
                </a:ln>
                <a:effectLst/>
              </p:spPr>
              <p:txBody>
                <a:bodyPr wrap="square" lIns="45719" tIns="45719" rIns="45719" bIns="45719" numCol="1" anchor="ctr">
                  <a:noAutofit/>
                </a:bodyPr>
                <a:lstStyle/>
                <a:p>
                  <a:pPr>
                    <a:defRPr baseline="-25000" sz="2000">
                      <a:latin typeface="Arial"/>
                      <a:ea typeface="Arial"/>
                      <a:cs typeface="Arial"/>
                      <a:sym typeface="Arial"/>
                    </a:defRPr>
                  </a:pPr>
                </a:p>
              </p:txBody>
            </p:sp>
            <p:sp>
              <p:nvSpPr>
                <p:cNvPr id="605" name="Text Box 74"/>
                <p:cNvSpPr txBox="1"/>
                <p:nvPr/>
              </p:nvSpPr>
              <p:spPr>
                <a:xfrm>
                  <a:off x="0" y="673110"/>
                  <a:ext cx="377736" cy="3973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2000">
                      <a:solidFill>
                        <a:srgbClr val="660033"/>
                      </a:solidFill>
                      <a:latin typeface="Arial"/>
                      <a:ea typeface="Arial"/>
                      <a:cs typeface="Arial"/>
                      <a:sym typeface="Arial"/>
                    </a:defRPr>
                  </a:pPr>
                  <a:r>
                    <a:t>h</a:t>
                  </a:r>
                  <a:r>
                    <a:rPr>
                      <a:latin typeface="Symbol"/>
                      <a:ea typeface="Symbol"/>
                      <a:cs typeface="Symbol"/>
                      <a:sym typeface="Symbol"/>
                    </a:rPr>
                    <a:t>n</a:t>
                  </a:r>
                </a:p>
              </p:txBody>
            </p:sp>
            <p:sp>
              <p:nvSpPr>
                <p:cNvPr id="606" name="Text Box 75"/>
                <p:cNvSpPr txBox="1"/>
                <p:nvPr/>
              </p:nvSpPr>
              <p:spPr>
                <a:xfrm>
                  <a:off x="2000173" y="115803"/>
                  <a:ext cx="424783" cy="3973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2000">
                      <a:solidFill>
                        <a:srgbClr val="993366"/>
                      </a:solidFill>
                      <a:latin typeface="Arial"/>
                      <a:ea typeface="Arial"/>
                      <a:cs typeface="Arial"/>
                      <a:sym typeface="Arial"/>
                    </a:defRPr>
                  </a:pPr>
                  <a:r>
                    <a:t>h</a:t>
                  </a:r>
                  <a:r>
                    <a:rPr>
                      <a:latin typeface="Symbol"/>
                      <a:ea typeface="Symbol"/>
                      <a:cs typeface="Symbol"/>
                      <a:sym typeface="Symbol"/>
                    </a:rPr>
                    <a:t>n</a:t>
                  </a:r>
                  <a:r>
                    <a:rPr b="1" baseline="30000"/>
                    <a:t>’</a:t>
                  </a:r>
                </a:p>
              </p:txBody>
            </p:sp>
            <p:sp>
              <p:nvSpPr>
                <p:cNvPr id="607" name="Line 76"/>
                <p:cNvSpPr/>
                <p:nvPr/>
              </p:nvSpPr>
              <p:spPr>
                <a:xfrm flipV="1">
                  <a:off x="1861308" y="429440"/>
                  <a:ext cx="1176573" cy="810628"/>
                </a:xfrm>
                <a:prstGeom prst="line">
                  <a:avLst/>
                </a:prstGeom>
                <a:noFill/>
                <a:ln w="9525" cap="flat">
                  <a:solidFill>
                    <a:srgbClr val="008080"/>
                  </a:solidFill>
                  <a:prstDash val="dash"/>
                  <a:round/>
                </a:ln>
                <a:effectLst/>
              </p:spPr>
              <p:txBody>
                <a:bodyPr wrap="square" lIns="45719" tIns="45719" rIns="45719" bIns="45719" numCol="1" anchor="t">
                  <a:noAutofit/>
                </a:bodyPr>
                <a:lstStyle/>
                <a:p>
                  <a:pPr/>
                </a:p>
              </p:txBody>
            </p:sp>
          </p:grpSp>
          <p:pic>
            <p:nvPicPr>
              <p:cNvPr id="609" name="Object 80" descr="Object 80"/>
              <p:cNvPicPr>
                <a:picLocks noChangeAspect="1"/>
              </p:cNvPicPr>
              <p:nvPr/>
            </p:nvPicPr>
            <p:blipFill>
              <a:blip r:embed="rId3">
                <a:extLst/>
              </a:blip>
              <a:stretch>
                <a:fillRect/>
              </a:stretch>
            </p:blipFill>
            <p:spPr>
              <a:xfrm>
                <a:off x="249777" y="2046499"/>
                <a:ext cx="2624139" cy="714376"/>
              </a:xfrm>
              <a:prstGeom prst="rect">
                <a:avLst/>
              </a:prstGeom>
              <a:ln w="12700" cap="flat">
                <a:noFill/>
                <a:miter lim="400000"/>
              </a:ln>
              <a:effectLst/>
            </p:spPr>
          </p:pic>
        </p:grpSp>
        <p:sp>
          <p:nvSpPr>
            <p:cNvPr id="611" name="Rettangolo 49"/>
            <p:cNvSpPr txBox="1"/>
            <p:nvPr/>
          </p:nvSpPr>
          <p:spPr>
            <a:xfrm>
              <a:off x="0" y="1759905"/>
              <a:ext cx="1894431"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nSpc>
                  <a:spcPct val="80000"/>
                </a:lnSpc>
                <a:spcBef>
                  <a:spcPts val="1000"/>
                </a:spcBef>
                <a:defRPr b="1">
                  <a:latin typeface="Berlin Sans FB Demi"/>
                  <a:ea typeface="Berlin Sans FB Demi"/>
                  <a:cs typeface="Berlin Sans FB Demi"/>
                  <a:sym typeface="Berlin Sans FB Demi"/>
                </a:defRPr>
              </a:lvl1pPr>
            </a:lstStyle>
            <a:p>
              <a:pPr/>
              <a:r>
                <a:t>Effetto Compton</a:t>
              </a:r>
            </a:p>
          </p:txBody>
        </p:sp>
      </p:grpSp>
      <p:grpSp>
        <p:nvGrpSpPr>
          <p:cNvPr id="619" name="Gruppo 65"/>
          <p:cNvGrpSpPr/>
          <p:nvPr/>
        </p:nvGrpSpPr>
        <p:grpSpPr>
          <a:xfrm>
            <a:off x="117045" y="4295562"/>
            <a:ext cx="5279327" cy="2465659"/>
            <a:chOff x="0" y="0"/>
            <a:chExt cx="5279325" cy="2465657"/>
          </a:xfrm>
        </p:grpSpPr>
        <p:grpSp>
          <p:nvGrpSpPr>
            <p:cNvPr id="617" name="Gruppo 63"/>
            <p:cNvGrpSpPr/>
            <p:nvPr/>
          </p:nvGrpSpPr>
          <p:grpSpPr>
            <a:xfrm>
              <a:off x="0" y="-1"/>
              <a:ext cx="3955421" cy="2465659"/>
              <a:chOff x="0" y="0"/>
              <a:chExt cx="3955420" cy="2465657"/>
            </a:xfrm>
          </p:grpSpPr>
          <p:sp>
            <p:nvSpPr>
              <p:cNvPr id="613" name="Rettangolo 51"/>
              <p:cNvSpPr txBox="1"/>
              <p:nvPr/>
            </p:nvSpPr>
            <p:spPr>
              <a:xfrm>
                <a:off x="895222" y="301504"/>
                <a:ext cx="1231663" cy="3865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a:solidFill>
                      <a:srgbClr val="660033"/>
                    </a:solidFill>
                    <a:latin typeface="Symbol"/>
                    <a:ea typeface="Symbol"/>
                    <a:cs typeface="Symbol"/>
                    <a:sym typeface="Symbol"/>
                  </a:defRPr>
                </a:pPr>
                <a:r>
                  <a:t>g</a:t>
                </a:r>
                <a:r>
                  <a:rPr b="1">
                    <a:latin typeface="Berlin Sans FB Demi"/>
                    <a:ea typeface="Berlin Sans FB Demi"/>
                    <a:cs typeface="Berlin Sans FB Demi"/>
                    <a:sym typeface="Berlin Sans FB Demi"/>
                  </a:rPr>
                  <a:t> -&gt; e</a:t>
                </a:r>
                <a:r>
                  <a:rPr b="1" baseline="30000">
                    <a:latin typeface="Berlin Sans FB Demi"/>
                    <a:ea typeface="Berlin Sans FB Demi"/>
                    <a:cs typeface="Berlin Sans FB Demi"/>
                    <a:sym typeface="Berlin Sans FB Demi"/>
                  </a:rPr>
                  <a:t>+</a:t>
                </a:r>
                <a:r>
                  <a:rPr b="1">
                    <a:latin typeface="Berlin Sans FB Demi"/>
                    <a:ea typeface="Berlin Sans FB Demi"/>
                    <a:cs typeface="Berlin Sans FB Demi"/>
                    <a:sym typeface="Berlin Sans FB Demi"/>
                  </a:rPr>
                  <a:t> + e</a:t>
                </a:r>
                <a:r>
                  <a:rPr b="1" baseline="30000">
                    <a:latin typeface="Berlin Sans FB Demi"/>
                    <a:ea typeface="Berlin Sans FB Demi"/>
                    <a:cs typeface="Berlin Sans FB Demi"/>
                    <a:sym typeface="Berlin Sans FB Demi"/>
                  </a:rPr>
                  <a:t>- </a:t>
                </a:r>
              </a:p>
            </p:txBody>
          </p:sp>
          <p:sp>
            <p:nvSpPr>
              <p:cNvPr id="614" name="Rettangolo 52"/>
              <p:cNvSpPr txBox="1"/>
              <p:nvPr/>
            </p:nvSpPr>
            <p:spPr>
              <a:xfrm>
                <a:off x="274914" y="0"/>
                <a:ext cx="2415591"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nSpc>
                    <a:spcPct val="80000"/>
                  </a:lnSpc>
                  <a:spcBef>
                    <a:spcPts val="1000"/>
                  </a:spcBef>
                  <a:defRPr b="1">
                    <a:latin typeface="Berlin Sans FB Demi"/>
                    <a:ea typeface="Berlin Sans FB Demi"/>
                    <a:cs typeface="Berlin Sans FB Demi"/>
                    <a:sym typeface="Berlin Sans FB Demi"/>
                  </a:defRPr>
                </a:lvl1pPr>
              </a:lstStyle>
              <a:p>
                <a:pPr/>
                <a:r>
                  <a:t>Produzione di coppie</a:t>
                </a:r>
              </a:p>
            </p:txBody>
          </p:sp>
          <p:pic>
            <p:nvPicPr>
              <p:cNvPr id="615" name="Immagine 53" descr="Immagine 53"/>
              <p:cNvPicPr>
                <a:picLocks noChangeAspect="1"/>
              </p:cNvPicPr>
              <p:nvPr/>
            </p:nvPicPr>
            <p:blipFill>
              <a:blip r:embed="rId4">
                <a:extLst/>
              </a:blip>
              <a:stretch>
                <a:fillRect/>
              </a:stretch>
            </p:blipFill>
            <p:spPr>
              <a:xfrm>
                <a:off x="559309" y="718315"/>
                <a:ext cx="2059354" cy="1286822"/>
              </a:xfrm>
              <a:prstGeom prst="rect">
                <a:avLst/>
              </a:prstGeom>
              <a:ln w="12700" cap="flat">
                <a:noFill/>
                <a:miter lim="400000"/>
              </a:ln>
              <a:effectLst/>
            </p:spPr>
          </p:pic>
          <p:pic>
            <p:nvPicPr>
              <p:cNvPr id="616" name="Immagine 54" descr="Immagine 54"/>
              <p:cNvPicPr>
                <a:picLocks noChangeAspect="1"/>
              </p:cNvPicPr>
              <p:nvPr/>
            </p:nvPicPr>
            <p:blipFill>
              <a:blip r:embed="rId5">
                <a:extLst/>
              </a:blip>
              <a:srcRect l="0" t="0" r="0" b="14801"/>
              <a:stretch>
                <a:fillRect/>
              </a:stretch>
            </p:blipFill>
            <p:spPr>
              <a:xfrm>
                <a:off x="0" y="2124491"/>
                <a:ext cx="3955421" cy="341167"/>
              </a:xfrm>
              <a:prstGeom prst="rect">
                <a:avLst/>
              </a:prstGeom>
              <a:ln w="12700" cap="flat">
                <a:noFill/>
                <a:miter lim="400000"/>
              </a:ln>
              <a:effectLst/>
            </p:spPr>
          </p:pic>
        </p:grpSp>
        <p:sp>
          <p:nvSpPr>
            <p:cNvPr id="618" name="Rettangolo 64"/>
            <p:cNvSpPr txBox="1"/>
            <p:nvPr/>
          </p:nvSpPr>
          <p:spPr>
            <a:xfrm>
              <a:off x="2406238" y="501905"/>
              <a:ext cx="2873088" cy="4142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nSpc>
                  <a:spcPct val="80000"/>
                </a:lnSpc>
                <a:spcBef>
                  <a:spcPts val="1000"/>
                </a:spcBef>
                <a:defRPr b="1">
                  <a:solidFill>
                    <a:srgbClr val="660033"/>
                  </a:solidFill>
                  <a:latin typeface="Berlin Sans FB Demi"/>
                  <a:ea typeface="Berlin Sans FB Demi"/>
                  <a:cs typeface="Berlin Sans FB Demi"/>
                  <a:sym typeface="Berlin Sans FB Demi"/>
                </a:defRPr>
              </a:pPr>
              <a:r>
                <a:t>E</a:t>
              </a:r>
              <a:r>
                <a:rPr baseline="-25000"/>
                <a:t>e-</a:t>
              </a:r>
              <a:r>
                <a:t>+E</a:t>
              </a:r>
              <a:r>
                <a:rPr baseline="-25000"/>
                <a:t>e+</a:t>
              </a:r>
              <a:r>
                <a:t>+K</a:t>
              </a:r>
              <a:r>
                <a:rPr baseline="-25000"/>
                <a:t>nuc</a:t>
              </a:r>
              <a:r>
                <a:t> = E</a:t>
              </a:r>
              <a:r>
                <a:rPr b="0">
                  <a:latin typeface="Symbol"/>
                  <a:ea typeface="Symbol"/>
                  <a:cs typeface="Symbol"/>
                  <a:sym typeface="Symbol"/>
                </a:rPr>
                <a:t>g</a:t>
              </a:r>
              <a:r>
                <a:t> – 2 m</a:t>
              </a:r>
              <a:r>
                <a:rPr baseline="-25000"/>
                <a:t>e</a:t>
              </a:r>
              <a:r>
                <a:t>c</a:t>
              </a:r>
              <a:r>
                <a:rPr baseline="30000"/>
                <a:t>2</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577"/>
                                        </p:tgtEl>
                                        <p:attrNameLst>
                                          <p:attrName>style.visibility</p:attrName>
                                        </p:attrNameLst>
                                      </p:cBhvr>
                                      <p:to>
                                        <p:strVal val="visible"/>
                                      </p:to>
                                    </p:set>
                                    <p:animEffect filter="blinds(horizontal)" transition="in">
                                      <p:cBhvr>
                                        <p:cTn id="7" dur="500"/>
                                        <p:tgtEl>
                                          <p:spTgt spid="57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0" presetID="3" grpId="2" fill="hold">
                                  <p:stCondLst>
                                    <p:cond delay="0"/>
                                  </p:stCondLst>
                                  <p:iterate type="el" backwards="0">
                                    <p:tmAbs val="0"/>
                                  </p:iterate>
                                  <p:childTnLst>
                                    <p:set>
                                      <p:cBhvr>
                                        <p:cTn id="11" fill="hold"/>
                                        <p:tgtEl>
                                          <p:spTgt spid="612"/>
                                        </p:tgtEl>
                                        <p:attrNameLst>
                                          <p:attrName>style.visibility</p:attrName>
                                        </p:attrNameLst>
                                      </p:cBhvr>
                                      <p:to>
                                        <p:strVal val="visible"/>
                                      </p:to>
                                    </p:set>
                                    <p:animEffect filter="blinds(horizontal)" transition="in">
                                      <p:cBhvr>
                                        <p:cTn id="12" dur="500"/>
                                        <p:tgtEl>
                                          <p:spTgt spid="61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0" presetID="3" grpId="3" fill="hold">
                                  <p:stCondLst>
                                    <p:cond delay="0"/>
                                  </p:stCondLst>
                                  <p:iterate type="el" backwards="0">
                                    <p:tmAbs val="0"/>
                                  </p:iterate>
                                  <p:childTnLst>
                                    <p:set>
                                      <p:cBhvr>
                                        <p:cTn id="16" fill="hold"/>
                                        <p:tgtEl>
                                          <p:spTgt spid="619"/>
                                        </p:tgtEl>
                                        <p:attrNameLst>
                                          <p:attrName>style.visibility</p:attrName>
                                        </p:attrNameLst>
                                      </p:cBhvr>
                                      <p:to>
                                        <p:strVal val="visible"/>
                                      </p:to>
                                    </p:set>
                                    <p:animEffect filter="blinds(horizontal)" transition="in">
                                      <p:cBhvr>
                                        <p:cTn id="17" dur="500"/>
                                        <p:tgtEl>
                                          <p:spTgt spid="61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0" presetID="3" grpId="4" fill="hold">
                                  <p:stCondLst>
                                    <p:cond delay="0"/>
                                  </p:stCondLst>
                                  <p:iterate type="el" backwards="0">
                                    <p:tmAbs val="0"/>
                                  </p:iterate>
                                  <p:childTnLst>
                                    <p:set>
                                      <p:cBhvr>
                                        <p:cTn id="21" fill="hold"/>
                                        <p:tgtEl>
                                          <p:spTgt spid="578"/>
                                        </p:tgtEl>
                                        <p:attrNameLst>
                                          <p:attrName>style.visibility</p:attrName>
                                        </p:attrNameLst>
                                      </p:cBhvr>
                                      <p:to>
                                        <p:strVal val="visible"/>
                                      </p:to>
                                    </p:set>
                                    <p:animEffect filter="blinds(horizontal)" transition="in">
                                      <p:cBhvr>
                                        <p:cTn id="22" dur="500"/>
                                        <p:tgtEl>
                                          <p:spTgt spid="5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7" grpId="1"/>
      <p:bldP build="whole" bldLvl="1" animBg="1" rev="0" advAuto="0" spid="612" grpId="2"/>
      <p:bldP build="whole" bldLvl="1" animBg="1" rev="0" advAuto="0" spid="578" grpId="4"/>
      <p:bldP build="whole" bldLvl="1" animBg="1" rev="0" advAuto="0" spid="619" grpId="3"/>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1" name="CasellaDiTesto 1"/>
          <p:cNvSpPr txBox="1"/>
          <p:nvPr/>
        </p:nvSpPr>
        <p:spPr>
          <a:xfrm>
            <a:off x="2489536" y="686400"/>
            <a:ext cx="4164925" cy="3330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FF0000"/>
                </a:solidFill>
              </a:defRPr>
            </a:lvl1pPr>
          </a:lstStyle>
          <a:p>
            <a:pPr/>
            <a:r>
              <a:t>Particelle neutre: neutrone</a:t>
            </a:r>
          </a:p>
        </p:txBody>
      </p:sp>
      <p:sp>
        <p:nvSpPr>
          <p:cNvPr id="622" name="Text Box 6"/>
          <p:cNvSpPr txBox="1"/>
          <p:nvPr/>
        </p:nvSpPr>
        <p:spPr>
          <a:xfrm>
            <a:off x="298131" y="45049"/>
            <a:ext cx="8547736" cy="5493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000099"/>
                </a:solidFill>
              </a:defRPr>
            </a:lvl1pPr>
          </a:lstStyle>
          <a:p>
            <a:pPr/>
            <a:r>
              <a:t>Interazione particelle/onde materia</a:t>
            </a:r>
          </a:p>
        </p:txBody>
      </p:sp>
      <p:sp>
        <p:nvSpPr>
          <p:cNvPr id="623" name="Text Box 2"/>
          <p:cNvSpPr txBox="1"/>
          <p:nvPr/>
        </p:nvSpPr>
        <p:spPr>
          <a:xfrm>
            <a:off x="193335" y="1175655"/>
            <a:ext cx="7079320" cy="55025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defRPr b="1">
                <a:solidFill>
                  <a:srgbClr val="000099"/>
                </a:solidFill>
              </a:defRPr>
            </a:pPr>
            <a:r>
              <a:t>I neutroni vengono classificati in base all’energia</a:t>
            </a:r>
            <a:endParaRPr baseline="-25000" sz="2000">
              <a:latin typeface="Arial"/>
              <a:ea typeface="Arial"/>
              <a:cs typeface="Arial"/>
              <a:sym typeface="Arial"/>
            </a:endParaRPr>
          </a:p>
          <a:p>
            <a:pPr>
              <a:spcBef>
                <a:spcPts val="1000"/>
              </a:spcBef>
              <a:defRPr b="1">
                <a:solidFill>
                  <a:srgbClr val="000099"/>
                </a:solidFill>
              </a:defRPr>
            </a:pPr>
            <a:r>
              <a:t>Unica interazione possibile con i nuclei mediante la </a:t>
            </a:r>
            <a:r>
              <a:rPr>
                <a:solidFill>
                  <a:srgbClr val="3C3CCC"/>
                </a:solidFill>
              </a:rPr>
              <a:t>forza nucleare</a:t>
            </a:r>
            <a:r>
              <a:t>,  per dare</a:t>
            </a:r>
            <a:endParaRPr baseline="-25000" sz="2000">
              <a:latin typeface="Arial"/>
              <a:ea typeface="Arial"/>
              <a:cs typeface="Arial"/>
              <a:sym typeface="Arial"/>
            </a:endParaRPr>
          </a:p>
          <a:p>
            <a:pPr marL="457200" indent="-457200">
              <a:spcBef>
                <a:spcPts val="1000"/>
              </a:spcBef>
              <a:buSzPct val="100000"/>
              <a:buChar char="-"/>
              <a:defRPr b="1">
                <a:solidFill>
                  <a:srgbClr val="000099"/>
                </a:solidFill>
              </a:defRPr>
            </a:pPr>
            <a:r>
              <a:t>diffusione elastica </a:t>
            </a:r>
            <a:r>
              <a:rPr>
                <a:solidFill>
                  <a:srgbClr val="990000"/>
                </a:solidFill>
              </a:rPr>
              <a:t>n+A-&gt;n+A </a:t>
            </a:r>
            <a:r>
              <a:t>ed inelastica </a:t>
            </a:r>
            <a:r>
              <a:rPr>
                <a:solidFill>
                  <a:srgbClr val="990000"/>
                </a:solidFill>
              </a:rPr>
              <a:t>n+A-&gt;n+A* </a:t>
            </a:r>
            <a:r>
              <a:rPr>
                <a:solidFill>
                  <a:srgbClr val="3C3CCC"/>
                </a:solidFill>
              </a:rPr>
              <a:t>(H è il moderatore ideale) </a:t>
            </a:r>
            <a:endParaRPr baseline="-25000" sz="2000">
              <a:latin typeface="Arial"/>
              <a:ea typeface="Arial"/>
              <a:cs typeface="Arial"/>
              <a:sym typeface="Arial"/>
            </a:endParaRPr>
          </a:p>
          <a:p>
            <a:pPr marL="457200" indent="-457200">
              <a:lnSpc>
                <a:spcPct val="50000"/>
              </a:lnSpc>
              <a:spcBef>
                <a:spcPts val="1200"/>
              </a:spcBef>
              <a:buSzPct val="100000"/>
              <a:buChar char="-"/>
              <a:defRPr b="1">
                <a:solidFill>
                  <a:srgbClr val="000099"/>
                </a:solidFill>
              </a:defRPr>
            </a:pPr>
          </a:p>
          <a:p>
            <a:pPr marL="457200" indent="-457200">
              <a:spcBef>
                <a:spcPts val="1000"/>
              </a:spcBef>
              <a:buSzPct val="100000"/>
              <a:buChar char="-"/>
              <a:defRPr b="1">
                <a:solidFill>
                  <a:srgbClr val="000099"/>
                </a:solidFill>
              </a:defRPr>
            </a:pPr>
            <a:r>
              <a:t>cattura radiativa: Il nucleo cattura il neutrone assorbendo la sua energia ed emette particelle o </a:t>
            </a:r>
            <a:r>
              <a:rPr>
                <a:solidFill>
                  <a:srgbClr val="990000"/>
                </a:solidFill>
              </a:rPr>
              <a:t>γ</a:t>
            </a:r>
            <a:r>
              <a:rPr>
                <a:solidFill>
                  <a:srgbClr val="990000"/>
                </a:solidFill>
              </a:rPr>
              <a:t> </a:t>
            </a:r>
            <a:r>
              <a:t>oppure si spacca </a:t>
            </a:r>
            <a:endParaRPr baseline="-25000" sz="2000">
              <a:latin typeface="Arial"/>
              <a:ea typeface="Arial"/>
              <a:cs typeface="Arial"/>
              <a:sym typeface="Arial"/>
            </a:endParaRPr>
          </a:p>
          <a:p>
            <a:pPr>
              <a:spcBef>
                <a:spcPts val="1000"/>
              </a:spcBef>
              <a:defRPr b="1">
                <a:solidFill>
                  <a:srgbClr val="000099"/>
                </a:solidFill>
              </a:defRPr>
            </a:pPr>
            <a:r>
              <a:t>         </a:t>
            </a:r>
            <a:r>
              <a:rPr>
                <a:solidFill>
                  <a:srgbClr val="990000"/>
                </a:solidFill>
              </a:rPr>
              <a:t>n + p -&gt; d + </a:t>
            </a:r>
            <a:r>
              <a:rPr>
                <a:solidFill>
                  <a:srgbClr val="990000"/>
                </a:solidFill>
              </a:rPr>
              <a:t>γ</a:t>
            </a:r>
            <a:r>
              <a:rPr>
                <a:solidFill>
                  <a:srgbClr val="990000"/>
                </a:solidFill>
              </a:rPr>
              <a:t>, n + </a:t>
            </a:r>
            <a:r>
              <a:rPr baseline="30000">
                <a:solidFill>
                  <a:srgbClr val="990000"/>
                </a:solidFill>
              </a:rPr>
              <a:t>3</a:t>
            </a:r>
            <a:r>
              <a:rPr>
                <a:solidFill>
                  <a:srgbClr val="990000"/>
                </a:solidFill>
              </a:rPr>
              <a:t>He -&gt; </a:t>
            </a:r>
            <a:r>
              <a:rPr baseline="30000">
                <a:solidFill>
                  <a:srgbClr val="990000"/>
                </a:solidFill>
              </a:rPr>
              <a:t>3</a:t>
            </a:r>
            <a:r>
              <a:rPr>
                <a:solidFill>
                  <a:srgbClr val="990000"/>
                </a:solidFill>
              </a:rPr>
              <a:t>H + p  </a:t>
            </a:r>
            <a:endParaRPr baseline="-25000" sz="2000">
              <a:latin typeface="Arial"/>
              <a:ea typeface="Arial"/>
              <a:cs typeface="Arial"/>
              <a:sym typeface="Arial"/>
            </a:endParaRPr>
          </a:p>
          <a:p>
            <a:pPr marL="447675" indent="-447675">
              <a:lnSpc>
                <a:spcPct val="60000"/>
              </a:lnSpc>
              <a:spcBef>
                <a:spcPts val="1000"/>
              </a:spcBef>
              <a:defRPr b="1">
                <a:solidFill>
                  <a:srgbClr val="990000"/>
                </a:solidFill>
              </a:defRPr>
            </a:pPr>
            <a:r>
              <a:t>	n + </a:t>
            </a:r>
            <a:r>
              <a:rPr baseline="30000"/>
              <a:t>10</a:t>
            </a:r>
            <a:r>
              <a:t>B -&gt; </a:t>
            </a:r>
            <a:r>
              <a:t>α</a:t>
            </a:r>
            <a:r>
              <a:t> + </a:t>
            </a:r>
            <a:r>
              <a:rPr baseline="30000"/>
              <a:t>7</a:t>
            </a:r>
            <a:r>
              <a:t>Li, n + </a:t>
            </a:r>
            <a:r>
              <a:rPr baseline="30000"/>
              <a:t>6</a:t>
            </a:r>
            <a:r>
              <a:t>Li -&gt; </a:t>
            </a:r>
            <a:r>
              <a:t>α</a:t>
            </a:r>
            <a:r>
              <a:t> + </a:t>
            </a:r>
            <a:r>
              <a:rPr baseline="30000"/>
              <a:t>3</a:t>
            </a:r>
            <a:r>
              <a:t>He</a:t>
            </a:r>
            <a:endParaRPr baseline="-25000" sz="2000">
              <a:latin typeface="Arial"/>
              <a:ea typeface="Arial"/>
              <a:cs typeface="Arial"/>
              <a:sym typeface="Arial"/>
            </a:endParaRPr>
          </a:p>
          <a:p>
            <a:pPr marL="457200" indent="-457200">
              <a:lnSpc>
                <a:spcPct val="50000"/>
              </a:lnSpc>
              <a:spcBef>
                <a:spcPts val="1000"/>
              </a:spcBef>
              <a:buSzPct val="100000"/>
              <a:buChar char="-"/>
              <a:defRPr b="1">
                <a:solidFill>
                  <a:srgbClr val="000099"/>
                </a:solidFill>
              </a:defRPr>
            </a:pPr>
            <a:r>
              <a:t>fissione </a:t>
            </a:r>
            <a:r>
              <a:rPr>
                <a:solidFill>
                  <a:srgbClr val="990000"/>
                </a:solidFill>
              </a:rPr>
              <a:t>n + </a:t>
            </a:r>
            <a:r>
              <a:rPr baseline="30000">
                <a:solidFill>
                  <a:srgbClr val="990000"/>
                </a:solidFill>
              </a:rPr>
              <a:t>233,235,238</a:t>
            </a:r>
            <a:r>
              <a:rPr>
                <a:solidFill>
                  <a:srgbClr val="990000"/>
                </a:solidFill>
              </a:rPr>
              <a:t>U, </a:t>
            </a:r>
            <a:r>
              <a:rPr baseline="30000">
                <a:solidFill>
                  <a:srgbClr val="990000"/>
                </a:solidFill>
              </a:rPr>
              <a:t>209</a:t>
            </a:r>
            <a:r>
              <a:rPr>
                <a:solidFill>
                  <a:srgbClr val="990000"/>
                </a:solidFill>
              </a:rPr>
              <a:t>Bi, </a:t>
            </a:r>
            <a:r>
              <a:rPr baseline="30000">
                <a:solidFill>
                  <a:srgbClr val="990000"/>
                </a:solidFill>
              </a:rPr>
              <a:t>237</a:t>
            </a:r>
            <a:r>
              <a:rPr>
                <a:solidFill>
                  <a:srgbClr val="990000"/>
                </a:solidFill>
              </a:rPr>
              <a:t>Np, </a:t>
            </a:r>
            <a:r>
              <a:rPr baseline="30000">
                <a:solidFill>
                  <a:srgbClr val="990000"/>
                </a:solidFill>
              </a:rPr>
              <a:t>239,241</a:t>
            </a:r>
            <a:r>
              <a:rPr>
                <a:solidFill>
                  <a:srgbClr val="990000"/>
                </a:solidFill>
              </a:rPr>
              <a:t>Pu -&gt; </a:t>
            </a:r>
            <a:r>
              <a:rPr>
                <a:solidFill>
                  <a:srgbClr val="3C3CCC"/>
                </a:solidFill>
              </a:rPr>
              <a:t>fissione</a:t>
            </a:r>
            <a:endParaRPr baseline="-25000" sz="2000">
              <a:latin typeface="Arial"/>
              <a:ea typeface="Arial"/>
              <a:cs typeface="Arial"/>
              <a:sym typeface="Arial"/>
            </a:endParaRPr>
          </a:p>
          <a:p>
            <a:pPr marL="457200" indent="-457200">
              <a:lnSpc>
                <a:spcPct val="50000"/>
              </a:lnSpc>
              <a:spcBef>
                <a:spcPts val="1200"/>
              </a:spcBef>
              <a:buSzPct val="100000"/>
              <a:buChar char="-"/>
              <a:defRPr b="1">
                <a:solidFill>
                  <a:srgbClr val="000099"/>
                </a:solidFill>
              </a:defRPr>
            </a:pPr>
          </a:p>
          <a:p>
            <a:pPr marL="457200" indent="-457200">
              <a:spcBef>
                <a:spcPts val="1000"/>
              </a:spcBef>
              <a:buSzPct val="100000"/>
              <a:buChar char="-"/>
              <a:defRPr b="1">
                <a:solidFill>
                  <a:srgbClr val="000099"/>
                </a:solidFill>
              </a:defRPr>
            </a:pPr>
            <a:r>
              <a:t>Reazioni, importanti per neutroni veloci </a:t>
            </a:r>
            <a:r>
              <a:rPr>
                <a:solidFill>
                  <a:srgbClr val="990000"/>
                </a:solidFill>
              </a:rPr>
              <a:t>  </a:t>
            </a:r>
            <a:endParaRPr baseline="-25000" sz="2000">
              <a:latin typeface="Arial"/>
              <a:ea typeface="Arial"/>
              <a:cs typeface="Arial"/>
              <a:sym typeface="Arial"/>
            </a:endParaRPr>
          </a:p>
          <a:p>
            <a:pPr>
              <a:spcBef>
                <a:spcPts val="1000"/>
              </a:spcBef>
              <a:defRPr b="1">
                <a:solidFill>
                  <a:srgbClr val="990000"/>
                </a:solidFill>
              </a:defRPr>
            </a:pPr>
            <a:r>
              <a:t>         n + </a:t>
            </a:r>
            <a:r>
              <a:rPr baseline="30000"/>
              <a:t>12</a:t>
            </a:r>
            <a:r>
              <a:t>C -&gt; </a:t>
            </a:r>
            <a:r>
              <a:t>α</a:t>
            </a:r>
            <a:r>
              <a:t> + </a:t>
            </a:r>
            <a:r>
              <a:rPr baseline="30000"/>
              <a:t>9</a:t>
            </a:r>
            <a:r>
              <a:t>Be,  n + </a:t>
            </a:r>
            <a:r>
              <a:rPr baseline="30000"/>
              <a:t>12</a:t>
            </a:r>
            <a:r>
              <a:t>C -&gt; p + </a:t>
            </a:r>
            <a:r>
              <a:rPr baseline="30000"/>
              <a:t>12</a:t>
            </a:r>
            <a:r>
              <a:t>B, n + </a:t>
            </a:r>
            <a:r>
              <a:rPr baseline="30000"/>
              <a:t>12</a:t>
            </a:r>
            <a:r>
              <a:t>C -&gt; n’+ 3</a:t>
            </a:r>
            <a:r>
              <a:t>α</a:t>
            </a:r>
          </a:p>
          <a:p>
            <a:pPr>
              <a:lnSpc>
                <a:spcPct val="50000"/>
              </a:lnSpc>
              <a:spcBef>
                <a:spcPts val="1000"/>
              </a:spcBef>
              <a:defRPr b="1">
                <a:solidFill>
                  <a:srgbClr val="990000"/>
                </a:solidFill>
              </a:defRPr>
            </a:pPr>
            <a:r>
              <a:t>  </a:t>
            </a:r>
          </a:p>
        </p:txBody>
      </p:sp>
      <p:pic>
        <p:nvPicPr>
          <p:cNvPr id="624" name="Picture 8" descr="Picture 8"/>
          <p:cNvPicPr>
            <a:picLocks noChangeAspect="1"/>
          </p:cNvPicPr>
          <p:nvPr/>
        </p:nvPicPr>
        <p:blipFill>
          <a:blip r:embed="rId2">
            <a:extLst/>
          </a:blip>
          <a:stretch>
            <a:fillRect/>
          </a:stretch>
        </p:blipFill>
        <p:spPr>
          <a:xfrm>
            <a:off x="7318375" y="1498537"/>
            <a:ext cx="1573213" cy="2305051"/>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6" name="Text Box 11"/>
          <p:cNvSpPr txBox="1"/>
          <p:nvPr/>
        </p:nvSpPr>
        <p:spPr>
          <a:xfrm>
            <a:off x="298133" y="188913"/>
            <a:ext cx="8622347" cy="24793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defRPr b="1">
                <a:solidFill>
                  <a:srgbClr val="FF0000"/>
                </a:solidFill>
              </a:defRPr>
            </a:pPr>
            <a:r>
              <a:t>Rivelazione di particelle cariche </a:t>
            </a:r>
            <a:endParaRPr>
              <a:latin typeface="Arial"/>
              <a:ea typeface="Arial"/>
              <a:cs typeface="Arial"/>
              <a:sym typeface="Arial"/>
            </a:endParaRPr>
          </a:p>
          <a:p>
            <a:pPr>
              <a:spcBef>
                <a:spcPts val="1000"/>
              </a:spcBef>
              <a:defRPr b="1">
                <a:solidFill>
                  <a:srgbClr val="000099"/>
                </a:solidFill>
              </a:defRPr>
            </a:pPr>
            <a:r>
              <a:t>Processo di interazione con la materia in vari stati  gas - liquido - solido </a:t>
            </a:r>
            <a:endParaRPr>
              <a:latin typeface="Arial"/>
              <a:ea typeface="Arial"/>
              <a:cs typeface="Arial"/>
              <a:sym typeface="Arial"/>
            </a:endParaRPr>
          </a:p>
          <a:p>
            <a:pPr>
              <a:spcBef>
                <a:spcPts val="1000"/>
              </a:spcBef>
              <a:defRPr b="1">
                <a:solidFill>
                  <a:srgbClr val="3C3CCC"/>
                </a:solidFill>
              </a:defRPr>
            </a:pPr>
            <a:r>
              <a:t> eccitazione/ionizzazione -&gt; portatori di informazione </a:t>
            </a:r>
            <a:endParaRPr>
              <a:latin typeface="Arial"/>
              <a:ea typeface="Arial"/>
              <a:cs typeface="Arial"/>
              <a:sym typeface="Arial"/>
            </a:endParaRPr>
          </a:p>
          <a:p>
            <a:pPr>
              <a:spcBef>
                <a:spcPts val="1000"/>
              </a:spcBef>
              <a:defRPr b="1">
                <a:solidFill>
                  <a:srgbClr val="000099"/>
                </a:solidFill>
              </a:defRPr>
            </a:pPr>
            <a:r>
              <a:t>Processo continuo che avviene sempre nel mezzo: </a:t>
            </a:r>
            <a:endParaRPr>
              <a:latin typeface="Arial"/>
              <a:ea typeface="Arial"/>
              <a:cs typeface="Arial"/>
              <a:sym typeface="Arial"/>
            </a:endParaRPr>
          </a:p>
          <a:p>
            <a:pPr>
              <a:spcBef>
                <a:spcPts val="1000"/>
              </a:spcBef>
              <a:defRPr b="1">
                <a:solidFill>
                  <a:srgbClr val="3C3CCC"/>
                </a:solidFill>
              </a:defRPr>
            </a:pPr>
            <a:r>
              <a:t> -&gt;</a:t>
            </a:r>
            <a:r>
              <a:rPr>
                <a:solidFill>
                  <a:srgbClr val="000099"/>
                </a:solidFill>
              </a:rPr>
              <a:t> </a:t>
            </a:r>
            <a:r>
              <a:t>probabilità di rivelazione  </a:t>
            </a:r>
            <a:r>
              <a:rPr>
                <a:solidFill>
                  <a:srgbClr val="660033"/>
                </a:solidFill>
              </a:rPr>
              <a:t>~ 1</a:t>
            </a:r>
            <a:endParaRPr>
              <a:latin typeface="Arial"/>
              <a:ea typeface="Arial"/>
              <a:cs typeface="Arial"/>
              <a:sym typeface="Arial"/>
            </a:endParaRPr>
          </a:p>
          <a:p>
            <a:pPr>
              <a:spcBef>
                <a:spcPts val="1000"/>
              </a:spcBef>
              <a:defRPr b="1">
                <a:solidFill>
                  <a:srgbClr val="000099"/>
                </a:solidFill>
              </a:defRPr>
            </a:pPr>
            <a:r>
              <a:t>Misura dell’energia rilasciata nel rivelatore se il segnale è legato a quest’ultima</a:t>
            </a:r>
          </a:p>
        </p:txBody>
      </p:sp>
      <p:sp>
        <p:nvSpPr>
          <p:cNvPr id="627" name="Text Box 6"/>
          <p:cNvSpPr txBox="1"/>
          <p:nvPr/>
        </p:nvSpPr>
        <p:spPr>
          <a:xfrm>
            <a:off x="298132" y="2991380"/>
            <a:ext cx="8800149" cy="391428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defRPr b="1">
                <a:solidFill>
                  <a:srgbClr val="FF0000"/>
                </a:solidFill>
              </a:defRPr>
            </a:pPr>
            <a:r>
              <a:t>Rivelazione di particelle neutre </a:t>
            </a:r>
            <a:endParaRPr>
              <a:latin typeface="Arial"/>
              <a:ea typeface="Arial"/>
              <a:cs typeface="Arial"/>
              <a:sym typeface="Arial"/>
            </a:endParaRPr>
          </a:p>
          <a:p>
            <a:pPr>
              <a:lnSpc>
                <a:spcPct val="90000"/>
              </a:lnSpc>
              <a:spcBef>
                <a:spcPts val="1000"/>
              </a:spcBef>
              <a:defRPr b="1">
                <a:solidFill>
                  <a:srgbClr val="000099"/>
                </a:solidFill>
              </a:defRPr>
            </a:pPr>
            <a:r>
              <a:t>- Decadimento o conversione in particelle cariche </a:t>
            </a:r>
            <a:endParaRPr>
              <a:latin typeface="Arial"/>
              <a:ea typeface="Arial"/>
              <a:cs typeface="Arial"/>
              <a:sym typeface="Arial"/>
            </a:endParaRPr>
          </a:p>
          <a:p>
            <a:pPr>
              <a:lnSpc>
                <a:spcPct val="90000"/>
              </a:lnSpc>
              <a:spcBef>
                <a:spcPts val="1000"/>
              </a:spcBef>
              <a:defRPr b="1">
                <a:solidFill>
                  <a:srgbClr val="000099"/>
                </a:solidFill>
              </a:defRPr>
            </a:pPr>
            <a:r>
              <a:t>- Interazione con la materia con una data probabilità </a:t>
            </a:r>
            <a:endParaRPr>
              <a:latin typeface="Arial"/>
              <a:ea typeface="Arial"/>
              <a:cs typeface="Arial"/>
              <a:sym typeface="Arial"/>
            </a:endParaRPr>
          </a:p>
          <a:p>
            <a:pPr>
              <a:spcBef>
                <a:spcPts val="1000"/>
              </a:spcBef>
              <a:defRPr b="1">
                <a:solidFill>
                  <a:srgbClr val="000099"/>
                </a:solidFill>
              </a:defRPr>
            </a:pPr>
            <a:r>
              <a:t>Con l’interazione si generano particelle cariche</a:t>
            </a:r>
            <a:endParaRPr>
              <a:latin typeface="Arial"/>
              <a:ea typeface="Arial"/>
              <a:cs typeface="Arial"/>
              <a:sym typeface="Arial"/>
            </a:endParaRPr>
          </a:p>
          <a:p>
            <a:pPr>
              <a:lnSpc>
                <a:spcPct val="80000"/>
              </a:lnSpc>
              <a:spcBef>
                <a:spcPts val="1000"/>
              </a:spcBef>
              <a:defRPr b="1">
                <a:solidFill>
                  <a:srgbClr val="000099"/>
                </a:solidFill>
              </a:defRPr>
            </a:pPr>
            <a:r>
              <a:t>  gamma -&gt;  elettroni</a:t>
            </a:r>
            <a:endParaRPr>
              <a:latin typeface="Arial"/>
              <a:ea typeface="Arial"/>
              <a:cs typeface="Arial"/>
              <a:sym typeface="Arial"/>
            </a:endParaRPr>
          </a:p>
          <a:p>
            <a:pPr>
              <a:lnSpc>
                <a:spcPct val="80000"/>
              </a:lnSpc>
              <a:spcBef>
                <a:spcPts val="1000"/>
              </a:spcBef>
              <a:defRPr b="1">
                <a:solidFill>
                  <a:srgbClr val="000099"/>
                </a:solidFill>
              </a:defRPr>
            </a:pPr>
            <a:r>
              <a:t>  neutroni -&gt; particelle cariche pesanti o </a:t>
            </a:r>
            <a:r>
              <a:rPr>
                <a:solidFill>
                  <a:srgbClr val="660033"/>
                </a:solidFill>
              </a:rPr>
              <a:t>γ</a:t>
            </a:r>
            <a:endParaRPr>
              <a:solidFill>
                <a:srgbClr val="660033"/>
              </a:solidFill>
            </a:endParaRPr>
          </a:p>
          <a:p>
            <a:pPr>
              <a:spcBef>
                <a:spcPts val="1000"/>
              </a:spcBef>
              <a:defRPr b="1">
                <a:solidFill>
                  <a:srgbClr val="000099"/>
                </a:solidFill>
              </a:defRPr>
            </a:pPr>
            <a:r>
              <a:t>Due stadi:  </a:t>
            </a:r>
            <a:r>
              <a:rPr>
                <a:solidFill>
                  <a:srgbClr val="3C3CCC"/>
                </a:solidFill>
              </a:rPr>
              <a:t>decadimento/conversione –&gt; rivelazione</a:t>
            </a:r>
            <a:r>
              <a:t> </a:t>
            </a:r>
            <a:endParaRPr>
              <a:latin typeface="Arial"/>
              <a:ea typeface="Arial"/>
              <a:cs typeface="Arial"/>
              <a:sym typeface="Arial"/>
            </a:endParaRPr>
          </a:p>
          <a:p>
            <a:pPr>
              <a:spcBef>
                <a:spcPts val="1000"/>
              </a:spcBef>
              <a:defRPr b="1">
                <a:solidFill>
                  <a:srgbClr val="000099"/>
                </a:solidFill>
              </a:defRPr>
            </a:pPr>
            <a:r>
              <a:t> </a:t>
            </a:r>
            <a:r>
              <a:rPr>
                <a:solidFill>
                  <a:srgbClr val="3C3CCC"/>
                </a:solidFill>
              </a:rPr>
              <a:t>-&gt; probabilità di rivelazione</a:t>
            </a:r>
            <a:r>
              <a:t> </a:t>
            </a:r>
            <a:r>
              <a:rPr>
                <a:solidFill>
                  <a:srgbClr val="660033"/>
                </a:solidFill>
              </a:rPr>
              <a:t>&lt; 1</a:t>
            </a:r>
            <a:r>
              <a:rPr>
                <a:solidFill>
                  <a:srgbClr val="990000"/>
                </a:solidFill>
              </a:rPr>
              <a:t> </a:t>
            </a:r>
            <a:endParaRPr>
              <a:latin typeface="Arial"/>
              <a:ea typeface="Arial"/>
              <a:cs typeface="Arial"/>
              <a:sym typeface="Arial"/>
            </a:endParaRPr>
          </a:p>
          <a:p>
            <a:pPr>
              <a:spcBef>
                <a:spcPts val="1000"/>
              </a:spcBef>
              <a:defRPr b="1">
                <a:solidFill>
                  <a:srgbClr val="000099"/>
                </a:solidFill>
              </a:defRPr>
            </a:pPr>
            <a:r>
              <a:t>Misura corretta dell’energia solo se essa viene  rilasciata </a:t>
            </a:r>
            <a:r>
              <a:rPr>
                <a:solidFill>
                  <a:srgbClr val="3C3CCC"/>
                </a:solidFill>
              </a:rPr>
              <a:t>per intero</a:t>
            </a:r>
            <a:r>
              <a:t> nel processo di conversione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Text Box 6"/>
          <p:cNvSpPr txBox="1"/>
          <p:nvPr/>
        </p:nvSpPr>
        <p:spPr>
          <a:xfrm>
            <a:off x="298131" y="0"/>
            <a:ext cx="8547736" cy="5493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000099"/>
                </a:solidFill>
              </a:defRPr>
            </a:lvl1pPr>
          </a:lstStyle>
          <a:p>
            <a:pPr/>
            <a:r>
              <a:t>L’inizio della fisica nucleare</a:t>
            </a:r>
          </a:p>
        </p:txBody>
      </p:sp>
      <p:grpSp>
        <p:nvGrpSpPr>
          <p:cNvPr id="135" name="Gruppo 7"/>
          <p:cNvGrpSpPr/>
          <p:nvPr/>
        </p:nvGrpSpPr>
        <p:grpSpPr>
          <a:xfrm>
            <a:off x="0" y="3349416"/>
            <a:ext cx="6155267" cy="3339618"/>
            <a:chOff x="0" y="0"/>
            <a:chExt cx="6155266" cy="3339617"/>
          </a:xfrm>
        </p:grpSpPr>
        <p:pic>
          <p:nvPicPr>
            <p:cNvPr id="133" name="Immagine 1" descr="Immagine 1"/>
            <p:cNvPicPr>
              <a:picLocks noChangeAspect="1"/>
            </p:cNvPicPr>
            <p:nvPr/>
          </p:nvPicPr>
          <p:blipFill>
            <a:blip r:embed="rId2">
              <a:extLst/>
            </a:blip>
            <a:stretch>
              <a:fillRect/>
            </a:stretch>
          </p:blipFill>
          <p:spPr>
            <a:xfrm>
              <a:off x="0" y="0"/>
              <a:ext cx="6155267" cy="3339618"/>
            </a:xfrm>
            <a:prstGeom prst="rect">
              <a:avLst/>
            </a:prstGeom>
            <a:ln w="12700" cap="flat">
              <a:noFill/>
              <a:miter lim="400000"/>
            </a:ln>
            <a:effectLst/>
          </p:spPr>
        </p:pic>
        <p:sp>
          <p:nvSpPr>
            <p:cNvPr id="134" name="CasellaDiTesto 3"/>
            <p:cNvSpPr txBox="1"/>
            <p:nvPr/>
          </p:nvSpPr>
          <p:spPr>
            <a:xfrm>
              <a:off x="3123352" y="59977"/>
              <a:ext cx="990276" cy="280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400"/>
              </a:lvl1pPr>
            </a:lstStyle>
            <a:p>
              <a:pPr/>
              <a:r>
                <a:t>(1908-1913)</a:t>
              </a:r>
            </a:p>
          </p:txBody>
        </p:sp>
      </p:grpSp>
      <p:pic>
        <p:nvPicPr>
          <p:cNvPr id="136" name="Immagine 5" descr="Immagine 5"/>
          <p:cNvPicPr>
            <a:picLocks noChangeAspect="1"/>
          </p:cNvPicPr>
          <p:nvPr/>
        </p:nvPicPr>
        <p:blipFill>
          <a:blip r:embed="rId3">
            <a:extLst/>
          </a:blip>
          <a:srcRect l="0" t="48878" r="0" b="0"/>
          <a:stretch>
            <a:fillRect/>
          </a:stretch>
        </p:blipFill>
        <p:spPr>
          <a:xfrm>
            <a:off x="5981653" y="1126321"/>
            <a:ext cx="2052744" cy="1619591"/>
          </a:xfrm>
          <a:prstGeom prst="rect">
            <a:avLst/>
          </a:prstGeom>
          <a:ln w="12700">
            <a:miter lim="400000"/>
          </a:ln>
        </p:spPr>
      </p:pic>
      <p:pic>
        <p:nvPicPr>
          <p:cNvPr id="137" name="Immagine 6" descr="Immagine 6"/>
          <p:cNvPicPr>
            <a:picLocks noChangeAspect="1"/>
          </p:cNvPicPr>
          <p:nvPr/>
        </p:nvPicPr>
        <p:blipFill>
          <a:blip r:embed="rId3">
            <a:extLst/>
          </a:blip>
          <a:srcRect l="0" t="0" r="0" b="50979"/>
          <a:stretch>
            <a:fillRect/>
          </a:stretch>
        </p:blipFill>
        <p:spPr>
          <a:xfrm>
            <a:off x="1112811" y="1103676"/>
            <a:ext cx="1904763" cy="1441054"/>
          </a:xfrm>
          <a:prstGeom prst="rect">
            <a:avLst/>
          </a:prstGeom>
          <a:ln w="12700">
            <a:miter lim="400000"/>
          </a:ln>
        </p:spPr>
      </p:pic>
      <p:sp>
        <p:nvSpPr>
          <p:cNvPr id="138" name="CasellaDiTesto 8"/>
          <p:cNvSpPr txBox="1"/>
          <p:nvPr/>
        </p:nvSpPr>
        <p:spPr>
          <a:xfrm>
            <a:off x="3063293" y="1506041"/>
            <a:ext cx="2854961" cy="917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Primi del 1900</a:t>
            </a:r>
          </a:p>
          <a:p>
            <a:pPr algn="ctr"/>
            <a:r>
              <a:t>Atomo: </a:t>
            </a:r>
          </a:p>
          <a:p>
            <a:pPr algn="ctr"/>
            <a:r>
              <a:t>Panettone o planetario?</a:t>
            </a:r>
          </a:p>
        </p:txBody>
      </p:sp>
      <p:pic>
        <p:nvPicPr>
          <p:cNvPr id="139" name="Immagine 10" descr="Immagine 10"/>
          <p:cNvPicPr>
            <a:picLocks noChangeAspect="1"/>
          </p:cNvPicPr>
          <p:nvPr/>
        </p:nvPicPr>
        <p:blipFill>
          <a:blip r:embed="rId4">
            <a:extLst/>
          </a:blip>
          <a:stretch>
            <a:fillRect/>
          </a:stretch>
        </p:blipFill>
        <p:spPr>
          <a:xfrm>
            <a:off x="6333728" y="3610331"/>
            <a:ext cx="2412868" cy="258072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137"/>
                                        </p:tgtEl>
                                        <p:attrNameLst>
                                          <p:attrName>style.visibility</p:attrName>
                                        </p:attrNameLst>
                                      </p:cBhvr>
                                      <p:to>
                                        <p:strVal val="visible"/>
                                      </p:to>
                                    </p:set>
                                    <p:animEffect filter="blinds(horizontal)" transition="in">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0" presetID="3" grpId="2" fill="hold">
                                  <p:stCondLst>
                                    <p:cond delay="0"/>
                                  </p:stCondLst>
                                  <p:iterate type="el" backwards="0">
                                    <p:tmAbs val="0"/>
                                  </p:iterate>
                                  <p:childTnLst>
                                    <p:set>
                                      <p:cBhvr>
                                        <p:cTn id="11" fill="hold"/>
                                        <p:tgtEl>
                                          <p:spTgt spid="136"/>
                                        </p:tgtEl>
                                        <p:attrNameLst>
                                          <p:attrName>style.visibility</p:attrName>
                                        </p:attrNameLst>
                                      </p:cBhvr>
                                      <p:to>
                                        <p:strVal val="visible"/>
                                      </p:to>
                                    </p:set>
                                    <p:animEffect filter="blinds(horizontal)" transition="in">
                                      <p:cBhvr>
                                        <p:cTn id="12" dur="500"/>
                                        <p:tgtEl>
                                          <p:spTgt spid="13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0" presetID="3" grpId="3" fill="hold">
                                  <p:stCondLst>
                                    <p:cond delay="0"/>
                                  </p:stCondLst>
                                  <p:iterate type="el" backwards="0">
                                    <p:tmAbs val="0"/>
                                  </p:iterate>
                                  <p:childTnLst>
                                    <p:set>
                                      <p:cBhvr>
                                        <p:cTn id="16" fill="hold"/>
                                        <p:tgtEl>
                                          <p:spTgt spid="135"/>
                                        </p:tgtEl>
                                        <p:attrNameLst>
                                          <p:attrName>style.visibility</p:attrName>
                                        </p:attrNameLst>
                                      </p:cBhvr>
                                      <p:to>
                                        <p:strVal val="visible"/>
                                      </p:to>
                                    </p:set>
                                    <p:animEffect filter="blinds(horizontal)" transition="in">
                                      <p:cBhvr>
                                        <p:cTn id="17" dur="500"/>
                                        <p:tgtEl>
                                          <p:spTgt spid="13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0" presetID="3" grpId="4" fill="hold">
                                  <p:stCondLst>
                                    <p:cond delay="0"/>
                                  </p:stCondLst>
                                  <p:iterate type="el" backwards="0">
                                    <p:tmAbs val="0"/>
                                  </p:iterate>
                                  <p:childTnLst>
                                    <p:set>
                                      <p:cBhvr>
                                        <p:cTn id="21" fill="hold"/>
                                        <p:tgtEl>
                                          <p:spTgt spid="139"/>
                                        </p:tgtEl>
                                        <p:attrNameLst>
                                          <p:attrName>style.visibility</p:attrName>
                                        </p:attrNameLst>
                                      </p:cBhvr>
                                      <p:to>
                                        <p:strVal val="visible"/>
                                      </p:to>
                                    </p:set>
                                    <p:animEffect filter="blinds(horizontal)" transition="in">
                                      <p:cBhvr>
                                        <p:cTn id="22" dur="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 grpId="1"/>
      <p:bldP build="whole" bldLvl="1" animBg="1" rev="0" advAuto="0" spid="136" grpId="2"/>
      <p:bldP build="whole" bldLvl="1" animBg="1" rev="0" advAuto="0" spid="135" grpId="3"/>
      <p:bldP build="whole" bldLvl="1" animBg="1" rev="0" advAuto="0" spid="139" grpId="4"/>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9" name="Text Box 5"/>
          <p:cNvSpPr txBox="1"/>
          <p:nvPr/>
        </p:nvSpPr>
        <p:spPr>
          <a:xfrm>
            <a:off x="296545" y="206375"/>
            <a:ext cx="8547735" cy="574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900"/>
              </a:spcBef>
              <a:defRPr b="1" sz="3200">
                <a:solidFill>
                  <a:srgbClr val="000099"/>
                </a:solidFill>
                <a:latin typeface="Berlin Sans FB Demi"/>
                <a:ea typeface="Berlin Sans FB Demi"/>
                <a:cs typeface="Berlin Sans FB Demi"/>
                <a:sym typeface="Berlin Sans FB Demi"/>
              </a:defRPr>
            </a:lvl1pPr>
          </a:lstStyle>
          <a:p>
            <a:pPr/>
            <a:r>
              <a:t>Le proprietà dei semiconduttori</a:t>
            </a:r>
          </a:p>
        </p:txBody>
      </p:sp>
      <p:sp>
        <p:nvSpPr>
          <p:cNvPr id="630" name="Line 6"/>
          <p:cNvSpPr/>
          <p:nvPr/>
        </p:nvSpPr>
        <p:spPr>
          <a:xfrm>
            <a:off x="323849" y="765175"/>
            <a:ext cx="5808665" cy="0"/>
          </a:xfrm>
          <a:prstGeom prst="line">
            <a:avLst/>
          </a:prstGeom>
          <a:ln w="57150">
            <a:solidFill>
              <a:srgbClr val="000099"/>
            </a:solidFill>
          </a:ln>
        </p:spPr>
        <p:txBody>
          <a:bodyPr lIns="45719" rIns="45719"/>
          <a:lstStyle/>
          <a:p>
            <a:pPr/>
          </a:p>
        </p:txBody>
      </p:sp>
      <p:sp>
        <p:nvSpPr>
          <p:cNvPr id="631" name="Text Box 7"/>
          <p:cNvSpPr txBox="1"/>
          <p:nvPr/>
        </p:nvSpPr>
        <p:spPr>
          <a:xfrm>
            <a:off x="75218" y="790178"/>
            <a:ext cx="8993564" cy="588670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a:solidFill>
                  <a:srgbClr val="000099"/>
                </a:solidFill>
                <a:latin typeface="Berlin Sans FB Demi"/>
                <a:ea typeface="Berlin Sans FB Demi"/>
                <a:cs typeface="Berlin Sans FB Demi"/>
                <a:sym typeface="Berlin Sans FB Demi"/>
              </a:defRPr>
            </a:pPr>
            <a:r>
              <a:t>Solido: reticolo con elettroni in stati energetici raggruppati in bande</a:t>
            </a:r>
            <a:endParaRPr>
              <a:latin typeface="Arial"/>
              <a:ea typeface="Arial"/>
              <a:cs typeface="Arial"/>
              <a:sym typeface="Arial"/>
            </a:endParaRPr>
          </a:p>
          <a:p>
            <a:pPr>
              <a:lnSpc>
                <a:spcPct val="80000"/>
              </a:lnSpc>
              <a:spcBef>
                <a:spcPts val="1600"/>
              </a:spcBef>
              <a:defRPr b="1" sz="2800">
                <a:solidFill>
                  <a:srgbClr val="000099"/>
                </a:solidFill>
                <a:latin typeface="Berlin Sans FB Demi"/>
                <a:ea typeface="Berlin Sans FB Demi"/>
                <a:cs typeface="Berlin Sans FB Demi"/>
                <a:sym typeface="Berlin Sans FB Demi"/>
              </a:defRPr>
            </a:pPr>
            <a:r>
              <a:t> </a:t>
            </a:r>
            <a:r>
              <a:rPr>
                <a:solidFill>
                  <a:srgbClr val="3C3CCC"/>
                </a:solidFill>
              </a:rPr>
              <a:t>Banda di valenza</a:t>
            </a:r>
            <a:r>
              <a:t>: elettroni fissi nel reticolo </a:t>
            </a:r>
            <a:endParaRPr>
              <a:latin typeface="Arial"/>
              <a:ea typeface="Arial"/>
              <a:cs typeface="Arial"/>
              <a:sym typeface="Arial"/>
            </a:endParaRPr>
          </a:p>
          <a:p>
            <a:pPr>
              <a:lnSpc>
                <a:spcPct val="80000"/>
              </a:lnSpc>
              <a:spcBef>
                <a:spcPts val="1600"/>
              </a:spcBef>
              <a:defRPr b="1" sz="2800">
                <a:solidFill>
                  <a:srgbClr val="000099"/>
                </a:solidFill>
                <a:latin typeface="Berlin Sans FB Demi"/>
                <a:ea typeface="Berlin Sans FB Demi"/>
                <a:cs typeface="Berlin Sans FB Demi"/>
                <a:sym typeface="Berlin Sans FB Demi"/>
              </a:defRPr>
            </a:pPr>
            <a:r>
              <a:t> </a:t>
            </a:r>
            <a:r>
              <a:rPr>
                <a:solidFill>
                  <a:srgbClr val="3C3CCC"/>
                </a:solidFill>
              </a:rPr>
              <a:t>Banda di conduzione</a:t>
            </a:r>
            <a:r>
              <a:t>: elettroni liberi</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Metalli: bande praticamente sovrapposte, elettroni presenti in banda di conduzione </a:t>
            </a:r>
            <a:r>
              <a:rPr>
                <a:solidFill>
                  <a:srgbClr val="990000"/>
                </a:solidFill>
              </a:rPr>
              <a:t>n ≈ 10</a:t>
            </a:r>
            <a:r>
              <a:rPr baseline="30000">
                <a:solidFill>
                  <a:srgbClr val="990000"/>
                </a:solidFill>
              </a:rPr>
              <a:t>28</a:t>
            </a:r>
            <a:r>
              <a:rPr>
                <a:solidFill>
                  <a:srgbClr val="990000"/>
                </a:solidFill>
              </a:rPr>
              <a:t> el/m</a:t>
            </a:r>
            <a:r>
              <a:rPr baseline="30000">
                <a:solidFill>
                  <a:srgbClr val="990000"/>
                </a:solidFill>
              </a:rPr>
              <a:t>3</a:t>
            </a:r>
            <a:r>
              <a:t> </a:t>
            </a:r>
            <a:endParaRPr>
              <a:latin typeface="Arial"/>
              <a:ea typeface="Arial"/>
              <a:cs typeface="Arial"/>
              <a:sym typeface="Arial"/>
            </a:endParaRPr>
          </a:p>
          <a:p>
            <a:pPr>
              <a:lnSpc>
                <a:spcPct val="70000"/>
              </a:lnSpc>
              <a:spcBef>
                <a:spcPts val="1600"/>
              </a:spcBef>
              <a:defRPr b="1" sz="2800">
                <a:solidFill>
                  <a:srgbClr val="000099"/>
                </a:solidFill>
                <a:latin typeface="Berlin Sans FB Demi"/>
                <a:ea typeface="Berlin Sans FB Demi"/>
                <a:cs typeface="Berlin Sans FB Demi"/>
                <a:sym typeface="Berlin Sans FB Demi"/>
              </a:defRPr>
            </a:pPr>
            <a:r>
              <a:t> -&gt; passaggio agevole di corrente</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Isolanti: bande molto distanti separate da un gap energetico </a:t>
            </a:r>
            <a:r>
              <a:rPr>
                <a:solidFill>
                  <a:srgbClr val="990000"/>
                </a:solidFill>
              </a:rPr>
              <a:t>E</a:t>
            </a:r>
            <a:r>
              <a:rPr baseline="-25000">
                <a:solidFill>
                  <a:srgbClr val="990000"/>
                </a:solidFill>
              </a:rPr>
              <a:t>gap</a:t>
            </a:r>
            <a:r>
              <a:rPr>
                <a:solidFill>
                  <a:srgbClr val="990000"/>
                </a:solidFill>
              </a:rPr>
              <a:t>≈ 5 eV </a:t>
            </a:r>
            <a:r>
              <a:t>dove non vi sono stati permessi, non vi sono elettroni in conduzione</a:t>
            </a:r>
            <a:endParaRPr>
              <a:latin typeface="Arial"/>
              <a:ea typeface="Arial"/>
              <a:cs typeface="Arial"/>
              <a:sym typeface="Arial"/>
            </a:endParaRPr>
          </a:p>
          <a:p>
            <a:pPr>
              <a:lnSpc>
                <a:spcPct val="70000"/>
              </a:lnSpc>
              <a:spcBef>
                <a:spcPts val="1600"/>
              </a:spcBef>
              <a:defRPr b="1" sz="2800">
                <a:solidFill>
                  <a:srgbClr val="000099"/>
                </a:solidFill>
                <a:latin typeface="Berlin Sans FB Demi"/>
                <a:ea typeface="Berlin Sans FB Demi"/>
                <a:cs typeface="Berlin Sans FB Demi"/>
                <a:sym typeface="Berlin Sans FB Demi"/>
              </a:defRPr>
            </a:pPr>
            <a:r>
              <a:t> -&gt; passaggio di corrente bloccato</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3" name="Text Box 4"/>
          <p:cNvSpPr txBox="1"/>
          <p:nvPr/>
        </p:nvSpPr>
        <p:spPr>
          <a:xfrm>
            <a:off x="298133" y="188912"/>
            <a:ext cx="8547735"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900"/>
              </a:spcBef>
              <a:defRPr b="1" sz="2800">
                <a:solidFill>
                  <a:srgbClr val="000099"/>
                </a:solidFill>
                <a:latin typeface="Berlin Sans FB Demi"/>
                <a:ea typeface="Berlin Sans FB Demi"/>
                <a:cs typeface="Berlin Sans FB Demi"/>
                <a:sym typeface="Berlin Sans FB Demi"/>
              </a:defRPr>
            </a:pPr>
            <a:r>
              <a:t>Il drogaggio</a:t>
            </a:r>
            <a:r>
              <a:rPr sz="3200">
                <a:latin typeface="Berlin Sans FB"/>
                <a:ea typeface="Berlin Sans FB"/>
                <a:cs typeface="Berlin Sans FB"/>
                <a:sym typeface="Berlin Sans FB"/>
              </a:rPr>
              <a:t> </a:t>
            </a:r>
          </a:p>
        </p:txBody>
      </p:sp>
      <p:sp>
        <p:nvSpPr>
          <p:cNvPr id="634" name="Line 5"/>
          <p:cNvSpPr/>
          <p:nvPr/>
        </p:nvSpPr>
        <p:spPr>
          <a:xfrm flipV="1">
            <a:off x="323849" y="765174"/>
            <a:ext cx="2016126" cy="1589"/>
          </a:xfrm>
          <a:prstGeom prst="line">
            <a:avLst/>
          </a:prstGeom>
          <a:ln w="57150">
            <a:solidFill>
              <a:srgbClr val="000099"/>
            </a:solidFill>
          </a:ln>
        </p:spPr>
        <p:txBody>
          <a:bodyPr lIns="45719" rIns="45719"/>
          <a:lstStyle/>
          <a:p>
            <a:pPr/>
          </a:p>
        </p:txBody>
      </p:sp>
      <p:sp>
        <p:nvSpPr>
          <p:cNvPr id="635" name="Text Box 6"/>
          <p:cNvSpPr txBox="1"/>
          <p:nvPr/>
        </p:nvSpPr>
        <p:spPr>
          <a:xfrm>
            <a:off x="298133" y="930275"/>
            <a:ext cx="8547735" cy="276098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a:solidFill>
                  <a:srgbClr val="000099"/>
                </a:solidFill>
                <a:latin typeface="Berlin Sans FB Demi"/>
                <a:ea typeface="Berlin Sans FB Demi"/>
                <a:cs typeface="Berlin Sans FB Demi"/>
                <a:sym typeface="Berlin Sans FB Demi"/>
              </a:defRPr>
            </a:pPr>
            <a:r>
              <a:t>I semiconduttori vengono solitamente drogati con  l’aggiunta di impurità (oltre quelle già presenti)</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Effetto del drogaggio</a:t>
            </a:r>
            <a:endParaRPr>
              <a:latin typeface="Arial"/>
              <a:ea typeface="Arial"/>
              <a:cs typeface="Arial"/>
              <a:sym typeface="Arial"/>
            </a:endParaRPr>
          </a:p>
          <a:p>
            <a:pPr>
              <a:lnSpc>
                <a:spcPct val="70000"/>
              </a:lnSpc>
              <a:spcBef>
                <a:spcPts val="1600"/>
              </a:spcBef>
              <a:defRPr b="1" sz="2800">
                <a:solidFill>
                  <a:srgbClr val="000099"/>
                </a:solidFill>
                <a:latin typeface="Berlin Sans FB Demi"/>
                <a:ea typeface="Berlin Sans FB Demi"/>
                <a:cs typeface="Berlin Sans FB Demi"/>
                <a:sym typeface="Berlin Sans FB Demi"/>
              </a:defRPr>
            </a:pPr>
            <a:r>
              <a:t>- equilibrio delle cariche perturbato  </a:t>
            </a:r>
            <a:endParaRPr>
              <a:latin typeface="Arial"/>
              <a:ea typeface="Arial"/>
              <a:cs typeface="Arial"/>
              <a:sym typeface="Arial"/>
            </a:endParaRPr>
          </a:p>
          <a:p>
            <a:pPr>
              <a:lnSpc>
                <a:spcPct val="70000"/>
              </a:lnSpc>
              <a:spcBef>
                <a:spcPts val="1600"/>
              </a:spcBef>
              <a:defRPr b="1" sz="2800">
                <a:solidFill>
                  <a:srgbClr val="000099"/>
                </a:solidFill>
                <a:latin typeface="Berlin Sans FB Demi"/>
                <a:ea typeface="Berlin Sans FB Demi"/>
                <a:cs typeface="Berlin Sans FB Demi"/>
                <a:sym typeface="Berlin Sans FB Demi"/>
              </a:defRPr>
            </a:pPr>
            <a:r>
              <a:t>- livelli energetici presenti nella zona proibita</a:t>
            </a:r>
          </a:p>
        </p:txBody>
      </p:sp>
      <p:grpSp>
        <p:nvGrpSpPr>
          <p:cNvPr id="648" name="Group 7"/>
          <p:cNvGrpSpPr/>
          <p:nvPr/>
        </p:nvGrpSpPr>
        <p:grpSpPr>
          <a:xfrm>
            <a:off x="1088707" y="3933824"/>
            <a:ext cx="6580507" cy="1880951"/>
            <a:chOff x="0" y="0"/>
            <a:chExt cx="6580505" cy="1880949"/>
          </a:xfrm>
        </p:grpSpPr>
        <p:sp>
          <p:nvSpPr>
            <p:cNvPr id="636" name="Rectangle 8"/>
            <p:cNvSpPr/>
            <p:nvPr/>
          </p:nvSpPr>
          <p:spPr>
            <a:xfrm>
              <a:off x="51630" y="0"/>
              <a:ext cx="6528876" cy="431007"/>
            </a:xfrm>
            <a:prstGeom prst="rect">
              <a:avLst/>
            </a:prstGeom>
            <a:solidFill>
              <a:srgbClr val="FF66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p>
          </p:txBody>
        </p:sp>
        <p:sp>
          <p:nvSpPr>
            <p:cNvPr id="637" name="Rectangle 9"/>
            <p:cNvSpPr/>
            <p:nvPr/>
          </p:nvSpPr>
          <p:spPr>
            <a:xfrm>
              <a:off x="51630" y="1406128"/>
              <a:ext cx="6528876" cy="431007"/>
            </a:xfrm>
            <a:prstGeom prst="rect">
              <a:avLst/>
            </a:prstGeom>
            <a:solidFill>
              <a:srgbClr val="9900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p>
          </p:txBody>
        </p:sp>
        <p:sp>
          <p:nvSpPr>
            <p:cNvPr id="638" name="Text Box 10"/>
            <p:cNvSpPr txBox="1"/>
            <p:nvPr/>
          </p:nvSpPr>
          <p:spPr>
            <a:xfrm>
              <a:off x="97351" y="55959"/>
              <a:ext cx="3557111"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200"/>
                </a:spcBef>
                <a:defRPr b="1" sz="2000">
                  <a:solidFill>
                    <a:srgbClr val="000099"/>
                  </a:solidFill>
                  <a:latin typeface="Berlin Sans FB Demi"/>
                  <a:ea typeface="Berlin Sans FB Demi"/>
                  <a:cs typeface="Berlin Sans FB Demi"/>
                  <a:sym typeface="Berlin Sans FB Demi"/>
                </a:defRPr>
              </a:lvl1pPr>
            </a:lstStyle>
            <a:p>
              <a:pPr/>
              <a:r>
                <a:t>Banda conduzione</a:t>
              </a:r>
            </a:p>
          </p:txBody>
        </p:sp>
        <p:sp>
          <p:nvSpPr>
            <p:cNvPr id="639" name="Text Box 11"/>
            <p:cNvSpPr txBox="1"/>
            <p:nvPr/>
          </p:nvSpPr>
          <p:spPr>
            <a:xfrm>
              <a:off x="97351" y="1484709"/>
              <a:ext cx="3557111"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200"/>
                </a:spcBef>
                <a:defRPr b="1" sz="2000">
                  <a:solidFill>
                    <a:srgbClr val="000099"/>
                  </a:solidFill>
                  <a:latin typeface="Berlin Sans FB Demi"/>
                  <a:ea typeface="Berlin Sans FB Demi"/>
                  <a:cs typeface="Berlin Sans FB Demi"/>
                  <a:sym typeface="Berlin Sans FB Demi"/>
                </a:defRPr>
              </a:lvl1pPr>
            </a:lstStyle>
            <a:p>
              <a:pPr/>
              <a:r>
                <a:t>Banda valenza</a:t>
              </a:r>
            </a:p>
          </p:txBody>
        </p:sp>
        <p:sp>
          <p:nvSpPr>
            <p:cNvPr id="640" name="Line 12"/>
            <p:cNvSpPr/>
            <p:nvPr/>
          </p:nvSpPr>
          <p:spPr>
            <a:xfrm flipH="1">
              <a:off x="724623" y="433387"/>
              <a:ext cx="1" cy="971551"/>
            </a:xfrm>
            <a:prstGeom prst="line">
              <a:avLst/>
            </a:prstGeom>
            <a:noFill/>
            <a:ln w="25400" cap="flat">
              <a:solidFill>
                <a:srgbClr val="000099"/>
              </a:solidFill>
              <a:prstDash val="solid"/>
              <a:round/>
              <a:headEnd type="triangle" w="med" len="med"/>
              <a:tailEnd type="triangle" w="med" len="med"/>
            </a:ln>
            <a:effectLst/>
          </p:spPr>
          <p:txBody>
            <a:bodyPr wrap="square" lIns="45719" tIns="45719" rIns="45719" bIns="45719" numCol="1" anchor="t">
              <a:noAutofit/>
            </a:bodyPr>
            <a:lstStyle/>
            <a:p>
              <a:pPr/>
            </a:p>
          </p:txBody>
        </p:sp>
        <p:sp>
          <p:nvSpPr>
            <p:cNvPr id="641" name="Text Box 13"/>
            <p:cNvSpPr txBox="1"/>
            <p:nvPr/>
          </p:nvSpPr>
          <p:spPr>
            <a:xfrm>
              <a:off x="0" y="728662"/>
              <a:ext cx="869374"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spcBef>
                  <a:spcPts val="1200"/>
                </a:spcBef>
                <a:defRPr b="1" sz="2000">
                  <a:solidFill>
                    <a:srgbClr val="990000"/>
                  </a:solidFill>
                  <a:latin typeface="Berlin Sans FB Demi"/>
                  <a:ea typeface="Berlin Sans FB Demi"/>
                  <a:cs typeface="Berlin Sans FB Demi"/>
                  <a:sym typeface="Berlin Sans FB Demi"/>
                </a:defRPr>
              </a:pPr>
              <a:r>
                <a:t>E</a:t>
              </a:r>
              <a:r>
                <a:rPr baseline="-25000"/>
                <a:t>gap</a:t>
              </a:r>
            </a:p>
          </p:txBody>
        </p:sp>
        <p:sp>
          <p:nvSpPr>
            <p:cNvPr id="642" name="Line 14"/>
            <p:cNvSpPr/>
            <p:nvPr/>
          </p:nvSpPr>
          <p:spPr>
            <a:xfrm>
              <a:off x="4563643" y="486965"/>
              <a:ext cx="1439104" cy="1"/>
            </a:xfrm>
            <a:prstGeom prst="line">
              <a:avLst/>
            </a:prstGeom>
            <a:noFill/>
            <a:ln w="25400" cap="flat">
              <a:solidFill>
                <a:srgbClr val="000099"/>
              </a:solidFill>
              <a:prstDash val="solid"/>
              <a:round/>
            </a:ln>
            <a:effectLst/>
          </p:spPr>
          <p:txBody>
            <a:bodyPr wrap="square" lIns="45719" tIns="45719" rIns="45719" bIns="45719" numCol="1" anchor="t">
              <a:noAutofit/>
            </a:bodyPr>
            <a:lstStyle/>
            <a:p>
              <a:pPr/>
            </a:p>
          </p:txBody>
        </p:sp>
        <p:sp>
          <p:nvSpPr>
            <p:cNvPr id="643" name="Line 15"/>
            <p:cNvSpPr/>
            <p:nvPr/>
          </p:nvSpPr>
          <p:spPr>
            <a:xfrm>
              <a:off x="4563643" y="540543"/>
              <a:ext cx="1439104" cy="1"/>
            </a:xfrm>
            <a:prstGeom prst="line">
              <a:avLst/>
            </a:prstGeom>
            <a:noFill/>
            <a:ln w="25400" cap="flat">
              <a:solidFill>
                <a:srgbClr val="000099"/>
              </a:solidFill>
              <a:prstDash val="solid"/>
              <a:round/>
            </a:ln>
            <a:effectLst/>
          </p:spPr>
          <p:txBody>
            <a:bodyPr wrap="square" lIns="45719" tIns="45719" rIns="45719" bIns="45719" numCol="1" anchor="t">
              <a:noAutofit/>
            </a:bodyPr>
            <a:lstStyle/>
            <a:p>
              <a:pPr/>
            </a:p>
          </p:txBody>
        </p:sp>
        <p:sp>
          <p:nvSpPr>
            <p:cNvPr id="644" name="Line 16"/>
            <p:cNvSpPr/>
            <p:nvPr/>
          </p:nvSpPr>
          <p:spPr>
            <a:xfrm>
              <a:off x="4563643" y="594122"/>
              <a:ext cx="1439104" cy="1"/>
            </a:xfrm>
            <a:prstGeom prst="line">
              <a:avLst/>
            </a:prstGeom>
            <a:noFill/>
            <a:ln w="25400" cap="flat">
              <a:solidFill>
                <a:srgbClr val="000099"/>
              </a:solidFill>
              <a:prstDash val="solid"/>
              <a:round/>
            </a:ln>
            <a:effectLst/>
          </p:spPr>
          <p:txBody>
            <a:bodyPr wrap="square" lIns="45719" tIns="45719" rIns="45719" bIns="45719" numCol="1" anchor="t">
              <a:noAutofit/>
            </a:bodyPr>
            <a:lstStyle/>
            <a:p>
              <a:pPr/>
            </a:p>
          </p:txBody>
        </p:sp>
        <p:sp>
          <p:nvSpPr>
            <p:cNvPr id="645" name="Line 17"/>
            <p:cNvSpPr/>
            <p:nvPr/>
          </p:nvSpPr>
          <p:spPr>
            <a:xfrm>
              <a:off x="4563643" y="1243012"/>
              <a:ext cx="1439104" cy="1"/>
            </a:xfrm>
            <a:prstGeom prst="line">
              <a:avLst/>
            </a:prstGeom>
            <a:noFill/>
            <a:ln w="25400" cap="flat">
              <a:solidFill>
                <a:srgbClr val="000099"/>
              </a:solidFill>
              <a:prstDash val="solid"/>
              <a:round/>
            </a:ln>
            <a:effectLst/>
          </p:spPr>
          <p:txBody>
            <a:bodyPr wrap="square" lIns="45719" tIns="45719" rIns="45719" bIns="45719" numCol="1" anchor="t">
              <a:noAutofit/>
            </a:bodyPr>
            <a:lstStyle/>
            <a:p>
              <a:pPr/>
            </a:p>
          </p:txBody>
        </p:sp>
        <p:sp>
          <p:nvSpPr>
            <p:cNvPr id="646" name="Line 18"/>
            <p:cNvSpPr/>
            <p:nvPr/>
          </p:nvSpPr>
          <p:spPr>
            <a:xfrm>
              <a:off x="4563643" y="1350169"/>
              <a:ext cx="1439104" cy="1"/>
            </a:xfrm>
            <a:prstGeom prst="line">
              <a:avLst/>
            </a:prstGeom>
            <a:noFill/>
            <a:ln w="25400" cap="flat">
              <a:solidFill>
                <a:srgbClr val="000099"/>
              </a:solidFill>
              <a:prstDash val="solid"/>
              <a:round/>
            </a:ln>
            <a:effectLst/>
          </p:spPr>
          <p:txBody>
            <a:bodyPr wrap="square" lIns="45719" tIns="45719" rIns="45719" bIns="45719" numCol="1" anchor="t">
              <a:noAutofit/>
            </a:bodyPr>
            <a:lstStyle/>
            <a:p>
              <a:pPr/>
            </a:p>
          </p:txBody>
        </p:sp>
        <p:sp>
          <p:nvSpPr>
            <p:cNvPr id="647" name="Line 19"/>
            <p:cNvSpPr/>
            <p:nvPr/>
          </p:nvSpPr>
          <p:spPr>
            <a:xfrm>
              <a:off x="4563643" y="1295400"/>
              <a:ext cx="1439104" cy="1"/>
            </a:xfrm>
            <a:prstGeom prst="line">
              <a:avLst/>
            </a:prstGeom>
            <a:noFill/>
            <a:ln w="25400" cap="flat">
              <a:solidFill>
                <a:srgbClr val="000099"/>
              </a:solidFill>
              <a:prstDash val="solid"/>
              <a:round/>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0" name="Text Box 4"/>
          <p:cNvSpPr txBox="1"/>
          <p:nvPr/>
        </p:nvSpPr>
        <p:spPr>
          <a:xfrm>
            <a:off x="298133" y="188912"/>
            <a:ext cx="8620760" cy="63954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a:solidFill>
                  <a:srgbClr val="3C3CCC"/>
                </a:solidFill>
                <a:latin typeface="Berlin Sans FB Demi"/>
                <a:ea typeface="Berlin Sans FB Demi"/>
                <a:cs typeface="Berlin Sans FB Demi"/>
                <a:sym typeface="Berlin Sans FB Demi"/>
              </a:defRPr>
            </a:pPr>
            <a:r>
              <a:t>Drogante pentavalente</a:t>
            </a:r>
            <a:r>
              <a:rPr>
                <a:solidFill>
                  <a:srgbClr val="000099"/>
                </a:solidFill>
              </a:rPr>
              <a:t> </a:t>
            </a:r>
            <a:r>
              <a:rPr>
                <a:solidFill>
                  <a:srgbClr val="990000"/>
                </a:solidFill>
              </a:rPr>
              <a:t>(P, As, Sb)</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Elemento con un elettrone in più, debolmente legato </a:t>
            </a:r>
            <a:endParaRPr>
              <a:latin typeface="Arial"/>
              <a:ea typeface="Arial"/>
              <a:cs typeface="Arial"/>
              <a:sym typeface="Arial"/>
            </a:endParaRPr>
          </a:p>
          <a:p>
            <a:pPr>
              <a:lnSpc>
                <a:spcPct val="60000"/>
              </a:lnSpc>
              <a:spcBef>
                <a:spcPts val="1600"/>
              </a:spcBef>
              <a:defRPr b="1" sz="2800">
                <a:solidFill>
                  <a:srgbClr val="000099"/>
                </a:solidFill>
                <a:latin typeface="Berlin Sans FB Demi"/>
                <a:ea typeface="Berlin Sans FB Demi"/>
                <a:cs typeface="Berlin Sans FB Demi"/>
                <a:sym typeface="Berlin Sans FB Demi"/>
              </a:defRPr>
            </a:pPr>
            <a:r>
              <a:t>-&gt; livelli appena sotto la conduzione</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passaggio in banda di conduzione a </a:t>
            </a:r>
            <a:r>
              <a:rPr>
                <a:solidFill>
                  <a:srgbClr val="990000"/>
                </a:solidFill>
              </a:rPr>
              <a:t>T</a:t>
            </a:r>
            <a:r>
              <a:t> ambiente</a:t>
            </a:r>
            <a:endParaRPr>
              <a:latin typeface="Arial"/>
              <a:ea typeface="Arial"/>
              <a:cs typeface="Arial"/>
              <a:sym typeface="Arial"/>
            </a:endParaRPr>
          </a:p>
          <a:p>
            <a:pPr>
              <a:lnSpc>
                <a:spcPct val="80000"/>
              </a:lnSpc>
              <a:spcBef>
                <a:spcPts val="1600"/>
              </a:spcBef>
              <a:defRPr b="1" sz="2800">
                <a:solidFill>
                  <a:srgbClr val="000099"/>
                </a:solidFill>
                <a:latin typeface="Berlin Sans FB Demi"/>
                <a:ea typeface="Berlin Sans FB Demi"/>
                <a:cs typeface="Berlin Sans FB Demi"/>
                <a:sym typeface="Berlin Sans FB Demi"/>
              </a:defRPr>
            </a:pPr>
            <a:r>
              <a:t>-&gt; </a:t>
            </a:r>
            <a:r>
              <a:rPr>
                <a:solidFill>
                  <a:srgbClr val="3C3CCC"/>
                </a:solidFill>
              </a:rPr>
              <a:t>donore</a:t>
            </a:r>
            <a:r>
              <a:rPr>
                <a:solidFill>
                  <a:srgbClr val="006600"/>
                </a:solidFill>
              </a:rPr>
              <a:t> </a:t>
            </a:r>
            <a:r>
              <a:t>con concentrazione</a:t>
            </a:r>
            <a:r>
              <a:rPr>
                <a:solidFill>
                  <a:srgbClr val="006600"/>
                </a:solidFill>
              </a:rPr>
              <a:t> </a:t>
            </a:r>
            <a:r>
              <a:rPr>
                <a:solidFill>
                  <a:srgbClr val="990000"/>
                </a:solidFill>
              </a:rPr>
              <a:t>N</a:t>
            </a:r>
            <a:r>
              <a:rPr baseline="-25000">
                <a:solidFill>
                  <a:srgbClr val="990000"/>
                </a:solidFill>
              </a:rPr>
              <a:t>d</a:t>
            </a:r>
          </a:p>
          <a:p>
            <a:pPr>
              <a:spcBef>
                <a:spcPts val="1000"/>
              </a:spcBef>
              <a:defRPr b="1" sz="2800">
                <a:solidFill>
                  <a:srgbClr val="000099"/>
                </a:solidFill>
                <a:latin typeface="Berlin Sans FB Demi"/>
                <a:ea typeface="Berlin Sans FB Demi"/>
                <a:cs typeface="Berlin Sans FB Demi"/>
                <a:sym typeface="Berlin Sans FB Demi"/>
              </a:defRPr>
            </a:pPr>
          </a:p>
          <a:p>
            <a:pPr>
              <a:spcBef>
                <a:spcPts val="1000"/>
              </a:spcBef>
              <a:defRPr b="1" sz="2800">
                <a:solidFill>
                  <a:srgbClr val="000099"/>
                </a:solidFill>
                <a:latin typeface="Berlin Sans FB Demi"/>
                <a:ea typeface="Berlin Sans FB Demi"/>
                <a:cs typeface="Berlin Sans FB Demi"/>
                <a:sym typeface="Berlin Sans FB Demi"/>
              </a:defRPr>
            </a:pPr>
          </a:p>
          <a:p>
            <a:pPr>
              <a:spcBef>
                <a:spcPts val="1000"/>
              </a:spcBef>
              <a:defRPr b="1" sz="2800">
                <a:solidFill>
                  <a:srgbClr val="000099"/>
                </a:solidFill>
                <a:latin typeface="Berlin Sans FB Demi"/>
                <a:ea typeface="Berlin Sans FB Demi"/>
                <a:cs typeface="Berlin Sans FB Demi"/>
                <a:sym typeface="Berlin Sans FB Demi"/>
              </a:defRPr>
            </a:pPr>
          </a:p>
          <a:p>
            <a:pPr>
              <a:spcBef>
                <a:spcPts val="1600"/>
              </a:spcBef>
              <a:defRPr b="1" sz="2800">
                <a:solidFill>
                  <a:srgbClr val="000099"/>
                </a:solidFill>
                <a:latin typeface="Berlin Sans FB Demi"/>
                <a:ea typeface="Berlin Sans FB Demi"/>
                <a:cs typeface="Berlin Sans FB Demi"/>
                <a:sym typeface="Berlin Sans FB Demi"/>
              </a:defRPr>
            </a:pPr>
            <a:r>
              <a:t>-&gt; aumento delle cariche negative libere</a:t>
            </a:r>
            <a:endParaRPr>
              <a:latin typeface="Arial"/>
              <a:ea typeface="Arial"/>
              <a:cs typeface="Arial"/>
              <a:sym typeface="Arial"/>
            </a:endParaRPr>
          </a:p>
          <a:p>
            <a:pPr>
              <a:spcBef>
                <a:spcPts val="1600"/>
              </a:spcBef>
              <a:defRPr b="1" sz="2800">
                <a:solidFill>
                  <a:srgbClr val="990000"/>
                </a:solidFill>
                <a:latin typeface="Berlin Sans FB Demi"/>
                <a:ea typeface="Berlin Sans FB Demi"/>
                <a:cs typeface="Berlin Sans FB Demi"/>
                <a:sym typeface="Berlin Sans FB Demi"/>
              </a:defRPr>
            </a:pPr>
            <a:r>
              <a:t>      n = n</a:t>
            </a:r>
            <a:r>
              <a:rPr baseline="-25000"/>
              <a:t>i</a:t>
            </a:r>
            <a:r>
              <a:t> + N</a:t>
            </a:r>
            <a:r>
              <a:rPr baseline="-25000"/>
              <a:t>d </a:t>
            </a:r>
            <a:r>
              <a:t>≈</a:t>
            </a:r>
            <a:r>
              <a:rPr>
                <a:solidFill>
                  <a:srgbClr val="000099"/>
                </a:solidFill>
              </a:rPr>
              <a:t> </a:t>
            </a:r>
            <a:r>
              <a:t>N</a:t>
            </a:r>
            <a:r>
              <a:rPr baseline="-25000"/>
              <a:t>d</a:t>
            </a:r>
            <a:r>
              <a:t> = 10</a:t>
            </a:r>
            <a:r>
              <a:rPr baseline="30000"/>
              <a:t>15</a:t>
            </a:r>
            <a:r>
              <a:t> </a:t>
            </a:r>
            <a:r>
              <a:rPr>
                <a:solidFill>
                  <a:srgbClr val="000099"/>
                </a:solidFill>
              </a:rPr>
              <a:t>atomi/cm</a:t>
            </a:r>
            <a:r>
              <a:rPr baseline="30000">
                <a:solidFill>
                  <a:srgbClr val="000099"/>
                </a:solidFill>
              </a:rPr>
              <a:t>3</a:t>
            </a:r>
          </a:p>
        </p:txBody>
      </p:sp>
      <p:grpSp>
        <p:nvGrpSpPr>
          <p:cNvPr id="664" name="Group 22"/>
          <p:cNvGrpSpPr/>
          <p:nvPr/>
        </p:nvGrpSpPr>
        <p:grpSpPr>
          <a:xfrm>
            <a:off x="1118870" y="3528616"/>
            <a:ext cx="3655355" cy="1880950"/>
            <a:chOff x="0" y="0"/>
            <a:chExt cx="3655354" cy="1880948"/>
          </a:xfrm>
        </p:grpSpPr>
        <p:grpSp>
          <p:nvGrpSpPr>
            <p:cNvPr id="660" name="Group 18"/>
            <p:cNvGrpSpPr/>
            <p:nvPr/>
          </p:nvGrpSpPr>
          <p:grpSpPr>
            <a:xfrm>
              <a:off x="0" y="-1"/>
              <a:ext cx="3655355" cy="1880950"/>
              <a:chOff x="0" y="0"/>
              <a:chExt cx="3655354" cy="1880948"/>
            </a:xfrm>
          </p:grpSpPr>
          <p:sp>
            <p:nvSpPr>
              <p:cNvPr id="651" name="Rectangle 6"/>
              <p:cNvSpPr/>
              <p:nvPr/>
            </p:nvSpPr>
            <p:spPr>
              <a:xfrm>
                <a:off x="51654" y="0"/>
                <a:ext cx="2425892" cy="431007"/>
              </a:xfrm>
              <a:prstGeom prst="rect">
                <a:avLst/>
              </a:prstGeom>
              <a:solidFill>
                <a:srgbClr val="FF66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p>
            </p:txBody>
          </p:sp>
          <p:sp>
            <p:nvSpPr>
              <p:cNvPr id="652" name="Rectangle 7"/>
              <p:cNvSpPr/>
              <p:nvPr/>
            </p:nvSpPr>
            <p:spPr>
              <a:xfrm>
                <a:off x="51654" y="1406127"/>
                <a:ext cx="2425892" cy="431007"/>
              </a:xfrm>
              <a:prstGeom prst="rect">
                <a:avLst/>
              </a:prstGeom>
              <a:solidFill>
                <a:srgbClr val="9900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p>
            </p:txBody>
          </p:sp>
          <p:sp>
            <p:nvSpPr>
              <p:cNvPr id="653" name="Text Box 8"/>
              <p:cNvSpPr txBox="1"/>
              <p:nvPr/>
            </p:nvSpPr>
            <p:spPr>
              <a:xfrm>
                <a:off x="97374" y="55959"/>
                <a:ext cx="3557981"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200"/>
                  </a:spcBef>
                  <a:defRPr b="1" sz="2000">
                    <a:solidFill>
                      <a:srgbClr val="000099"/>
                    </a:solidFill>
                    <a:latin typeface="Berlin Sans FB Demi"/>
                    <a:ea typeface="Berlin Sans FB Demi"/>
                    <a:cs typeface="Berlin Sans FB Demi"/>
                    <a:sym typeface="Berlin Sans FB Demi"/>
                  </a:defRPr>
                </a:lvl1pPr>
              </a:lstStyle>
              <a:p>
                <a:pPr/>
                <a:r>
                  <a:t>Banda conduzione</a:t>
                </a:r>
              </a:p>
            </p:txBody>
          </p:sp>
          <p:sp>
            <p:nvSpPr>
              <p:cNvPr id="654" name="Text Box 9"/>
              <p:cNvSpPr txBox="1"/>
              <p:nvPr/>
            </p:nvSpPr>
            <p:spPr>
              <a:xfrm>
                <a:off x="97374" y="1484708"/>
                <a:ext cx="3557981"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200"/>
                  </a:spcBef>
                  <a:defRPr b="1" sz="2000">
                    <a:solidFill>
                      <a:srgbClr val="000099"/>
                    </a:solidFill>
                    <a:latin typeface="Berlin Sans FB Demi"/>
                    <a:ea typeface="Berlin Sans FB Demi"/>
                    <a:cs typeface="Berlin Sans FB Demi"/>
                    <a:sym typeface="Berlin Sans FB Demi"/>
                  </a:defRPr>
                </a:lvl1pPr>
              </a:lstStyle>
              <a:p>
                <a:pPr/>
                <a:r>
                  <a:t>Banda valenza</a:t>
                </a:r>
              </a:p>
            </p:txBody>
          </p:sp>
          <p:sp>
            <p:nvSpPr>
              <p:cNvPr id="655" name="Line 10"/>
              <p:cNvSpPr/>
              <p:nvPr/>
            </p:nvSpPr>
            <p:spPr>
              <a:xfrm flipH="1">
                <a:off x="724807" y="433387"/>
                <a:ext cx="1" cy="971550"/>
              </a:xfrm>
              <a:prstGeom prst="line">
                <a:avLst/>
              </a:prstGeom>
              <a:noFill/>
              <a:ln w="25400" cap="flat">
                <a:solidFill>
                  <a:srgbClr val="000099"/>
                </a:solidFill>
                <a:prstDash val="solid"/>
                <a:round/>
                <a:headEnd type="triangle" w="med" len="med"/>
                <a:tailEnd type="triangle" w="med" len="med"/>
              </a:ln>
              <a:effectLst/>
            </p:spPr>
            <p:txBody>
              <a:bodyPr wrap="square" lIns="45719" tIns="45719" rIns="45719" bIns="45719" numCol="1" anchor="t">
                <a:noAutofit/>
              </a:bodyPr>
              <a:lstStyle/>
              <a:p>
                <a:pPr/>
              </a:p>
            </p:txBody>
          </p:sp>
          <p:sp>
            <p:nvSpPr>
              <p:cNvPr id="656" name="Text Box 11"/>
              <p:cNvSpPr txBox="1"/>
              <p:nvPr/>
            </p:nvSpPr>
            <p:spPr>
              <a:xfrm>
                <a:off x="0" y="728662"/>
                <a:ext cx="869603"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spcBef>
                    <a:spcPts val="1200"/>
                  </a:spcBef>
                  <a:defRPr b="1" sz="2000">
                    <a:solidFill>
                      <a:srgbClr val="990000"/>
                    </a:solidFill>
                    <a:latin typeface="Berlin Sans FB Demi"/>
                    <a:ea typeface="Berlin Sans FB Demi"/>
                    <a:cs typeface="Berlin Sans FB Demi"/>
                    <a:sym typeface="Berlin Sans FB Demi"/>
                  </a:defRPr>
                </a:pPr>
                <a:r>
                  <a:t>E</a:t>
                </a:r>
                <a:r>
                  <a:rPr baseline="-25000"/>
                  <a:t>gap</a:t>
                </a:r>
              </a:p>
            </p:txBody>
          </p:sp>
          <p:sp>
            <p:nvSpPr>
              <p:cNvPr id="657" name="Line 12"/>
              <p:cNvSpPr/>
              <p:nvPr/>
            </p:nvSpPr>
            <p:spPr>
              <a:xfrm>
                <a:off x="1040215" y="486965"/>
                <a:ext cx="1439447" cy="1"/>
              </a:xfrm>
              <a:prstGeom prst="line">
                <a:avLst/>
              </a:prstGeom>
              <a:noFill/>
              <a:ln w="25400" cap="flat">
                <a:solidFill>
                  <a:srgbClr val="000099"/>
                </a:solidFill>
                <a:prstDash val="solid"/>
                <a:round/>
              </a:ln>
              <a:effectLst/>
            </p:spPr>
            <p:txBody>
              <a:bodyPr wrap="square" lIns="45719" tIns="45719" rIns="45719" bIns="45719" numCol="1" anchor="t">
                <a:noAutofit/>
              </a:bodyPr>
              <a:lstStyle/>
              <a:p>
                <a:pPr/>
              </a:p>
            </p:txBody>
          </p:sp>
          <p:sp>
            <p:nvSpPr>
              <p:cNvPr id="658" name="Line 13"/>
              <p:cNvSpPr/>
              <p:nvPr/>
            </p:nvSpPr>
            <p:spPr>
              <a:xfrm>
                <a:off x="1033864" y="540543"/>
                <a:ext cx="1439447" cy="1"/>
              </a:xfrm>
              <a:prstGeom prst="line">
                <a:avLst/>
              </a:prstGeom>
              <a:noFill/>
              <a:ln w="25400" cap="flat">
                <a:solidFill>
                  <a:srgbClr val="000099"/>
                </a:solidFill>
                <a:prstDash val="solid"/>
                <a:round/>
              </a:ln>
              <a:effectLst/>
            </p:spPr>
            <p:txBody>
              <a:bodyPr wrap="square" lIns="45719" tIns="45719" rIns="45719" bIns="45719" numCol="1" anchor="t">
                <a:noAutofit/>
              </a:bodyPr>
              <a:lstStyle/>
              <a:p>
                <a:pPr/>
              </a:p>
            </p:txBody>
          </p:sp>
          <p:sp>
            <p:nvSpPr>
              <p:cNvPr id="659" name="Line 14"/>
              <p:cNvSpPr/>
              <p:nvPr/>
            </p:nvSpPr>
            <p:spPr>
              <a:xfrm>
                <a:off x="1040215" y="594121"/>
                <a:ext cx="1439447" cy="1"/>
              </a:xfrm>
              <a:prstGeom prst="line">
                <a:avLst/>
              </a:prstGeom>
              <a:noFill/>
              <a:ln w="25400" cap="flat">
                <a:solidFill>
                  <a:srgbClr val="000099"/>
                </a:solidFill>
                <a:prstDash val="solid"/>
                <a:round/>
              </a:ln>
              <a:effectLst/>
            </p:spPr>
            <p:txBody>
              <a:bodyPr wrap="square" lIns="45719" tIns="45719" rIns="45719" bIns="45719" numCol="1" anchor="t">
                <a:noAutofit/>
              </a:bodyPr>
              <a:lstStyle/>
              <a:p>
                <a:pPr/>
              </a:p>
            </p:txBody>
          </p:sp>
        </p:grpSp>
        <p:sp>
          <p:nvSpPr>
            <p:cNvPr id="661" name="Line 19"/>
            <p:cNvSpPr/>
            <p:nvPr/>
          </p:nvSpPr>
          <p:spPr>
            <a:xfrm flipV="1">
              <a:off x="2001257" y="325041"/>
              <a:ext cx="1" cy="161925"/>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662" name="Line 20"/>
            <p:cNvSpPr/>
            <p:nvPr/>
          </p:nvSpPr>
          <p:spPr>
            <a:xfrm flipV="1">
              <a:off x="1808625" y="325040"/>
              <a:ext cx="1" cy="215504"/>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663" name="Line 21"/>
            <p:cNvSpPr/>
            <p:nvPr/>
          </p:nvSpPr>
          <p:spPr>
            <a:xfrm flipV="1">
              <a:off x="1615994" y="325041"/>
              <a:ext cx="1" cy="270272"/>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grpSp>
      <p:pic>
        <p:nvPicPr>
          <p:cNvPr id="665" name="Immagine 1" descr="Immagine 1"/>
          <p:cNvPicPr>
            <a:picLocks noChangeAspect="1"/>
          </p:cNvPicPr>
          <p:nvPr/>
        </p:nvPicPr>
        <p:blipFill>
          <a:blip r:embed="rId2">
            <a:extLst/>
          </a:blip>
          <a:stretch>
            <a:fillRect/>
          </a:stretch>
        </p:blipFill>
        <p:spPr>
          <a:xfrm>
            <a:off x="6001687" y="3213549"/>
            <a:ext cx="3117454" cy="1799776"/>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7" name="Text Box 4"/>
          <p:cNvSpPr txBox="1"/>
          <p:nvPr/>
        </p:nvSpPr>
        <p:spPr>
          <a:xfrm>
            <a:off x="298132" y="184150"/>
            <a:ext cx="8800149" cy="66867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a:solidFill>
                  <a:srgbClr val="3C3CCC"/>
                </a:solidFill>
                <a:latin typeface="Berlin Sans FB Demi"/>
                <a:ea typeface="Berlin Sans FB Demi"/>
                <a:cs typeface="Berlin Sans FB Demi"/>
                <a:sym typeface="Berlin Sans FB Demi"/>
              </a:defRPr>
            </a:pPr>
            <a:r>
              <a:t>Drogante trivalente</a:t>
            </a:r>
            <a:r>
              <a:rPr>
                <a:solidFill>
                  <a:srgbClr val="000099"/>
                </a:solidFill>
              </a:rPr>
              <a:t> </a:t>
            </a:r>
            <a:r>
              <a:rPr>
                <a:solidFill>
                  <a:srgbClr val="990000"/>
                </a:solidFill>
              </a:rPr>
              <a:t>(B)</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Elemento con un elettrone in meno, i cui atomi catturano un </a:t>
            </a:r>
            <a:r>
              <a:rPr>
                <a:solidFill>
                  <a:srgbClr val="990000"/>
                </a:solidFill>
              </a:rPr>
              <a:t>e</a:t>
            </a:r>
            <a:r>
              <a:t> che si mette nei livelli sopra la valenza        </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L’elettrone è bloccato nell’accettore e lascia una lacuna libera in valenza</a:t>
            </a:r>
            <a:endParaRPr>
              <a:latin typeface="Arial"/>
              <a:ea typeface="Arial"/>
              <a:cs typeface="Arial"/>
              <a:sym typeface="Arial"/>
            </a:endParaRPr>
          </a:p>
          <a:p>
            <a:pPr>
              <a:lnSpc>
                <a:spcPct val="60000"/>
              </a:lnSpc>
              <a:spcBef>
                <a:spcPts val="1600"/>
              </a:spcBef>
              <a:defRPr b="1" sz="2800">
                <a:solidFill>
                  <a:srgbClr val="000099"/>
                </a:solidFill>
                <a:latin typeface="Berlin Sans FB Demi"/>
                <a:ea typeface="Berlin Sans FB Demi"/>
                <a:cs typeface="Berlin Sans FB Demi"/>
                <a:sym typeface="Berlin Sans FB Demi"/>
              </a:defRPr>
            </a:pPr>
            <a:r>
              <a:t>-&gt; </a:t>
            </a:r>
            <a:r>
              <a:rPr>
                <a:solidFill>
                  <a:srgbClr val="3C3CCC"/>
                </a:solidFill>
              </a:rPr>
              <a:t>accettori</a:t>
            </a:r>
            <a:r>
              <a:rPr>
                <a:solidFill>
                  <a:srgbClr val="006600"/>
                </a:solidFill>
              </a:rPr>
              <a:t> </a:t>
            </a:r>
            <a:r>
              <a:t>con concentrazione</a:t>
            </a:r>
            <a:r>
              <a:rPr>
                <a:solidFill>
                  <a:srgbClr val="006600"/>
                </a:solidFill>
              </a:rPr>
              <a:t> </a:t>
            </a:r>
            <a:r>
              <a:rPr>
                <a:solidFill>
                  <a:srgbClr val="990000"/>
                </a:solidFill>
              </a:rPr>
              <a:t>N</a:t>
            </a:r>
            <a:r>
              <a:rPr baseline="-25000">
                <a:solidFill>
                  <a:srgbClr val="990000"/>
                </a:solidFill>
              </a:rPr>
              <a:t>a</a:t>
            </a:r>
            <a:endParaRPr>
              <a:latin typeface="Arial"/>
              <a:ea typeface="Arial"/>
              <a:cs typeface="Arial"/>
              <a:sym typeface="Arial"/>
            </a:endParaRPr>
          </a:p>
          <a:p>
            <a:pPr>
              <a:spcBef>
                <a:spcPts val="1000"/>
              </a:spcBef>
              <a:defRPr b="1" sz="2800">
                <a:solidFill>
                  <a:srgbClr val="000099"/>
                </a:solidFill>
                <a:latin typeface="Berlin Sans FB Demi"/>
                <a:ea typeface="Berlin Sans FB Demi"/>
                <a:cs typeface="Berlin Sans FB Demi"/>
                <a:sym typeface="Berlin Sans FB Demi"/>
              </a:defRPr>
            </a:pPr>
          </a:p>
          <a:p>
            <a:pPr>
              <a:spcBef>
                <a:spcPts val="1000"/>
              </a:spcBef>
              <a:defRPr b="1" sz="2800">
                <a:solidFill>
                  <a:srgbClr val="000099"/>
                </a:solidFill>
                <a:latin typeface="Berlin Sans FB Demi"/>
                <a:ea typeface="Berlin Sans FB Demi"/>
                <a:cs typeface="Berlin Sans FB Demi"/>
                <a:sym typeface="Berlin Sans FB Demi"/>
              </a:defRPr>
            </a:pPr>
          </a:p>
          <a:p>
            <a:pPr>
              <a:spcBef>
                <a:spcPts val="1000"/>
              </a:spcBef>
              <a:defRPr b="1" sz="2800">
                <a:solidFill>
                  <a:srgbClr val="000099"/>
                </a:solidFill>
                <a:latin typeface="Berlin Sans FB Demi"/>
                <a:ea typeface="Berlin Sans FB Demi"/>
                <a:cs typeface="Berlin Sans FB Demi"/>
                <a:sym typeface="Berlin Sans FB Demi"/>
              </a:defRPr>
            </a:pPr>
          </a:p>
          <a:p>
            <a:pPr>
              <a:spcBef>
                <a:spcPts val="1600"/>
              </a:spcBef>
              <a:defRPr b="1" sz="2800">
                <a:solidFill>
                  <a:srgbClr val="000099"/>
                </a:solidFill>
                <a:latin typeface="Berlin Sans FB Demi"/>
                <a:ea typeface="Berlin Sans FB Demi"/>
                <a:cs typeface="Berlin Sans FB Demi"/>
                <a:sym typeface="Berlin Sans FB Demi"/>
              </a:defRPr>
            </a:pPr>
            <a:r>
              <a:t>-&gt; aumento delle cariche positive libere</a:t>
            </a:r>
            <a:endParaRPr>
              <a:latin typeface="Arial"/>
              <a:ea typeface="Arial"/>
              <a:cs typeface="Arial"/>
              <a:sym typeface="Arial"/>
            </a:endParaRPr>
          </a:p>
          <a:p>
            <a:pPr>
              <a:lnSpc>
                <a:spcPct val="70000"/>
              </a:lnSpc>
              <a:spcBef>
                <a:spcPts val="1600"/>
              </a:spcBef>
              <a:defRPr b="1" sz="2800">
                <a:solidFill>
                  <a:srgbClr val="990000"/>
                </a:solidFill>
                <a:latin typeface="Berlin Sans FB Demi"/>
                <a:ea typeface="Berlin Sans FB Demi"/>
                <a:cs typeface="Berlin Sans FB Demi"/>
                <a:sym typeface="Berlin Sans FB Demi"/>
              </a:defRPr>
            </a:pPr>
            <a:r>
              <a:t>      p = p</a:t>
            </a:r>
            <a:r>
              <a:rPr baseline="-25000"/>
              <a:t>i</a:t>
            </a:r>
            <a:r>
              <a:t> + N</a:t>
            </a:r>
            <a:r>
              <a:rPr baseline="-25000"/>
              <a:t>a </a:t>
            </a:r>
            <a:r>
              <a:t>≈</a:t>
            </a:r>
            <a:r>
              <a:rPr>
                <a:solidFill>
                  <a:srgbClr val="000099"/>
                </a:solidFill>
              </a:rPr>
              <a:t> </a:t>
            </a:r>
            <a:r>
              <a:t>N</a:t>
            </a:r>
            <a:r>
              <a:rPr baseline="-25000"/>
              <a:t>a</a:t>
            </a:r>
            <a:r>
              <a:t> = 10</a:t>
            </a:r>
            <a:r>
              <a:rPr baseline="30000"/>
              <a:t>14</a:t>
            </a:r>
            <a:r>
              <a:t> </a:t>
            </a:r>
            <a:r>
              <a:rPr>
                <a:solidFill>
                  <a:srgbClr val="000099"/>
                </a:solidFill>
              </a:rPr>
              <a:t>atomi/cm</a:t>
            </a:r>
            <a:r>
              <a:rPr baseline="30000">
                <a:solidFill>
                  <a:srgbClr val="000099"/>
                </a:solidFill>
              </a:rPr>
              <a:t>3</a:t>
            </a:r>
          </a:p>
        </p:txBody>
      </p:sp>
      <p:grpSp>
        <p:nvGrpSpPr>
          <p:cNvPr id="679" name="Group 20"/>
          <p:cNvGrpSpPr/>
          <p:nvPr/>
        </p:nvGrpSpPr>
        <p:grpSpPr>
          <a:xfrm>
            <a:off x="760094" y="3856585"/>
            <a:ext cx="3655360" cy="1880951"/>
            <a:chOff x="0" y="0"/>
            <a:chExt cx="3655358" cy="1880949"/>
          </a:xfrm>
        </p:grpSpPr>
        <p:grpSp>
          <p:nvGrpSpPr>
            <p:cNvPr id="677" name="Group 19"/>
            <p:cNvGrpSpPr/>
            <p:nvPr/>
          </p:nvGrpSpPr>
          <p:grpSpPr>
            <a:xfrm>
              <a:off x="0" y="-1"/>
              <a:ext cx="3655359" cy="1880951"/>
              <a:chOff x="0" y="0"/>
              <a:chExt cx="3655358" cy="1880949"/>
            </a:xfrm>
          </p:grpSpPr>
          <p:sp>
            <p:nvSpPr>
              <p:cNvPr id="668" name="Rectangle 6"/>
              <p:cNvSpPr/>
              <p:nvPr/>
            </p:nvSpPr>
            <p:spPr>
              <a:xfrm>
                <a:off x="51654" y="0"/>
                <a:ext cx="3492779" cy="431007"/>
              </a:xfrm>
              <a:prstGeom prst="rect">
                <a:avLst/>
              </a:prstGeom>
              <a:solidFill>
                <a:srgbClr val="FF66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p>
            </p:txBody>
          </p:sp>
          <p:sp>
            <p:nvSpPr>
              <p:cNvPr id="669" name="Rectangle 7"/>
              <p:cNvSpPr/>
              <p:nvPr/>
            </p:nvSpPr>
            <p:spPr>
              <a:xfrm>
                <a:off x="51654" y="1406128"/>
                <a:ext cx="3503364" cy="431007"/>
              </a:xfrm>
              <a:prstGeom prst="rect">
                <a:avLst/>
              </a:prstGeom>
              <a:solidFill>
                <a:srgbClr val="9900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p>
            </p:txBody>
          </p:sp>
          <p:sp>
            <p:nvSpPr>
              <p:cNvPr id="670" name="Text Box 8"/>
              <p:cNvSpPr txBox="1"/>
              <p:nvPr/>
            </p:nvSpPr>
            <p:spPr>
              <a:xfrm>
                <a:off x="97374" y="55959"/>
                <a:ext cx="3557985"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200"/>
                  </a:spcBef>
                  <a:defRPr b="1" sz="2000">
                    <a:solidFill>
                      <a:srgbClr val="000099"/>
                    </a:solidFill>
                    <a:latin typeface="Berlin Sans FB Demi"/>
                    <a:ea typeface="Berlin Sans FB Demi"/>
                    <a:cs typeface="Berlin Sans FB Demi"/>
                    <a:sym typeface="Berlin Sans FB Demi"/>
                  </a:defRPr>
                </a:lvl1pPr>
              </a:lstStyle>
              <a:p>
                <a:pPr/>
                <a:r>
                  <a:t>Banda conduzione</a:t>
                </a:r>
              </a:p>
            </p:txBody>
          </p:sp>
          <p:sp>
            <p:nvSpPr>
              <p:cNvPr id="671" name="Text Box 9"/>
              <p:cNvSpPr txBox="1"/>
              <p:nvPr/>
            </p:nvSpPr>
            <p:spPr>
              <a:xfrm>
                <a:off x="97374" y="1484709"/>
                <a:ext cx="3557985"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200"/>
                  </a:spcBef>
                  <a:defRPr b="1" sz="2000">
                    <a:solidFill>
                      <a:srgbClr val="000099"/>
                    </a:solidFill>
                    <a:latin typeface="Berlin Sans FB Demi"/>
                    <a:ea typeface="Berlin Sans FB Demi"/>
                    <a:cs typeface="Berlin Sans FB Demi"/>
                    <a:sym typeface="Berlin Sans FB Demi"/>
                  </a:defRPr>
                </a:lvl1pPr>
              </a:lstStyle>
              <a:p>
                <a:pPr/>
                <a:r>
                  <a:t>Banda valenza</a:t>
                </a:r>
              </a:p>
            </p:txBody>
          </p:sp>
          <p:sp>
            <p:nvSpPr>
              <p:cNvPr id="672" name="Line 10"/>
              <p:cNvSpPr/>
              <p:nvPr/>
            </p:nvSpPr>
            <p:spPr>
              <a:xfrm flipH="1">
                <a:off x="724808" y="433387"/>
                <a:ext cx="1" cy="971551"/>
              </a:xfrm>
              <a:prstGeom prst="line">
                <a:avLst/>
              </a:prstGeom>
              <a:noFill/>
              <a:ln w="25400" cap="flat">
                <a:solidFill>
                  <a:srgbClr val="000099"/>
                </a:solidFill>
                <a:prstDash val="solid"/>
                <a:round/>
                <a:headEnd type="triangle" w="med" len="med"/>
                <a:tailEnd type="triangle" w="med" len="med"/>
              </a:ln>
              <a:effectLst/>
            </p:spPr>
            <p:txBody>
              <a:bodyPr wrap="square" lIns="45719" tIns="45719" rIns="45719" bIns="45719" numCol="1" anchor="t">
                <a:noAutofit/>
              </a:bodyPr>
              <a:lstStyle/>
              <a:p>
                <a:pPr/>
              </a:p>
            </p:txBody>
          </p:sp>
          <p:sp>
            <p:nvSpPr>
              <p:cNvPr id="673" name="Text Box 11"/>
              <p:cNvSpPr txBox="1"/>
              <p:nvPr/>
            </p:nvSpPr>
            <p:spPr>
              <a:xfrm>
                <a:off x="0" y="728662"/>
                <a:ext cx="869604"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spcBef>
                    <a:spcPts val="1200"/>
                  </a:spcBef>
                  <a:defRPr b="1" sz="2000">
                    <a:solidFill>
                      <a:srgbClr val="990000"/>
                    </a:solidFill>
                    <a:latin typeface="Berlin Sans FB Demi"/>
                    <a:ea typeface="Berlin Sans FB Demi"/>
                    <a:cs typeface="Berlin Sans FB Demi"/>
                    <a:sym typeface="Berlin Sans FB Demi"/>
                  </a:defRPr>
                </a:pPr>
                <a:r>
                  <a:t>E</a:t>
                </a:r>
                <a:r>
                  <a:rPr baseline="-25000"/>
                  <a:t>gap</a:t>
                </a:r>
              </a:p>
            </p:txBody>
          </p:sp>
          <p:sp>
            <p:nvSpPr>
              <p:cNvPr id="674" name="Line 15"/>
              <p:cNvSpPr/>
              <p:nvPr/>
            </p:nvSpPr>
            <p:spPr>
              <a:xfrm>
                <a:off x="2104984" y="1243012"/>
                <a:ext cx="1439449" cy="1"/>
              </a:xfrm>
              <a:prstGeom prst="line">
                <a:avLst/>
              </a:prstGeom>
              <a:noFill/>
              <a:ln w="25400" cap="flat">
                <a:solidFill>
                  <a:srgbClr val="000099"/>
                </a:solidFill>
                <a:prstDash val="solid"/>
                <a:round/>
              </a:ln>
              <a:effectLst/>
            </p:spPr>
            <p:txBody>
              <a:bodyPr wrap="square" lIns="45719" tIns="45719" rIns="45719" bIns="45719" numCol="1" anchor="t">
                <a:noAutofit/>
              </a:bodyPr>
              <a:lstStyle/>
              <a:p>
                <a:pPr/>
              </a:p>
            </p:txBody>
          </p:sp>
          <p:sp>
            <p:nvSpPr>
              <p:cNvPr id="675" name="Line 16"/>
              <p:cNvSpPr/>
              <p:nvPr/>
            </p:nvSpPr>
            <p:spPr>
              <a:xfrm>
                <a:off x="2104984" y="1350169"/>
                <a:ext cx="1439449" cy="1"/>
              </a:xfrm>
              <a:prstGeom prst="line">
                <a:avLst/>
              </a:prstGeom>
              <a:noFill/>
              <a:ln w="25400" cap="flat">
                <a:solidFill>
                  <a:srgbClr val="000099"/>
                </a:solidFill>
                <a:prstDash val="solid"/>
                <a:round/>
              </a:ln>
              <a:effectLst/>
            </p:spPr>
            <p:txBody>
              <a:bodyPr wrap="square" lIns="45719" tIns="45719" rIns="45719" bIns="45719" numCol="1" anchor="t">
                <a:noAutofit/>
              </a:bodyPr>
              <a:lstStyle/>
              <a:p>
                <a:pPr/>
              </a:p>
            </p:txBody>
          </p:sp>
          <p:sp>
            <p:nvSpPr>
              <p:cNvPr id="676" name="Line 17"/>
              <p:cNvSpPr/>
              <p:nvPr/>
            </p:nvSpPr>
            <p:spPr>
              <a:xfrm>
                <a:off x="2104984" y="1295400"/>
                <a:ext cx="1439449" cy="1"/>
              </a:xfrm>
              <a:prstGeom prst="line">
                <a:avLst/>
              </a:prstGeom>
              <a:noFill/>
              <a:ln w="25400" cap="flat">
                <a:solidFill>
                  <a:srgbClr val="000099"/>
                </a:solidFill>
                <a:prstDash val="solid"/>
                <a:round/>
              </a:ln>
              <a:effectLst/>
            </p:spPr>
            <p:txBody>
              <a:bodyPr wrap="square" lIns="45719" tIns="45719" rIns="45719" bIns="45719" numCol="1" anchor="t">
                <a:noAutofit/>
              </a:bodyPr>
              <a:lstStyle/>
              <a:p>
                <a:pPr/>
              </a:p>
            </p:txBody>
          </p:sp>
        </p:grpSp>
        <p:sp>
          <p:nvSpPr>
            <p:cNvPr id="678" name="Line 18"/>
            <p:cNvSpPr/>
            <p:nvPr/>
          </p:nvSpPr>
          <p:spPr>
            <a:xfrm flipV="1">
              <a:off x="2776021" y="1295401"/>
              <a:ext cx="1" cy="216694"/>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grpSp>
      <p:sp>
        <p:nvSpPr>
          <p:cNvPr id="680" name="Line 18"/>
          <p:cNvSpPr/>
          <p:nvPr/>
        </p:nvSpPr>
        <p:spPr>
          <a:xfrm flipV="1">
            <a:off x="3873500" y="4662488"/>
            <a:ext cx="3613" cy="269082"/>
          </a:xfrm>
          <a:prstGeom prst="line">
            <a:avLst/>
          </a:prstGeom>
          <a:ln>
            <a:solidFill>
              <a:srgbClr val="000000"/>
            </a:solidFill>
            <a:tailEnd type="triangle"/>
          </a:ln>
        </p:spPr>
        <p:txBody>
          <a:bodyPr lIns="45719" rIns="45719"/>
          <a:lstStyle/>
          <a:p>
            <a:pPr/>
          </a:p>
        </p:txBody>
      </p:sp>
      <p:sp>
        <p:nvSpPr>
          <p:cNvPr id="681" name="Line 18"/>
          <p:cNvSpPr/>
          <p:nvPr/>
        </p:nvSpPr>
        <p:spPr>
          <a:xfrm flipV="1">
            <a:off x="3709472" y="4769644"/>
            <a:ext cx="1" cy="216695"/>
          </a:xfrm>
          <a:prstGeom prst="line">
            <a:avLst/>
          </a:prstGeom>
          <a:ln>
            <a:solidFill>
              <a:srgbClr val="000000"/>
            </a:solidFill>
            <a:tailEnd type="triangle"/>
          </a:ln>
        </p:spPr>
        <p:txBody>
          <a:bodyPr lIns="45719" rIns="45719"/>
          <a:lstStyle/>
          <a:p>
            <a:pPr/>
          </a:p>
        </p:txBody>
      </p:sp>
      <p:pic>
        <p:nvPicPr>
          <p:cNvPr id="682" name="Immagine 1" descr="Immagine 1"/>
          <p:cNvPicPr>
            <a:picLocks noChangeAspect="1"/>
          </p:cNvPicPr>
          <p:nvPr/>
        </p:nvPicPr>
        <p:blipFill>
          <a:blip r:embed="rId2">
            <a:extLst/>
          </a:blip>
          <a:stretch>
            <a:fillRect/>
          </a:stretch>
        </p:blipFill>
        <p:spPr>
          <a:xfrm>
            <a:off x="5588187" y="3336080"/>
            <a:ext cx="3527211" cy="2021783"/>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4" name="Text Box 4"/>
          <p:cNvSpPr txBox="1"/>
          <p:nvPr/>
        </p:nvSpPr>
        <p:spPr>
          <a:xfrm>
            <a:off x="298133" y="188912"/>
            <a:ext cx="8547735"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900"/>
              </a:spcBef>
              <a:defRPr b="1" sz="3200">
                <a:solidFill>
                  <a:srgbClr val="000099"/>
                </a:solidFill>
                <a:latin typeface="Berlin Sans FB Demi"/>
                <a:ea typeface="Berlin Sans FB Demi"/>
                <a:cs typeface="Berlin Sans FB Demi"/>
                <a:sym typeface="Berlin Sans FB Demi"/>
              </a:defRPr>
            </a:lvl1pPr>
          </a:lstStyle>
          <a:p>
            <a:pPr/>
            <a:r>
              <a:t>Le giunzione n-p</a:t>
            </a:r>
          </a:p>
        </p:txBody>
      </p:sp>
      <p:sp>
        <p:nvSpPr>
          <p:cNvPr id="685" name="Line 5"/>
          <p:cNvSpPr/>
          <p:nvPr/>
        </p:nvSpPr>
        <p:spPr>
          <a:xfrm>
            <a:off x="347662" y="765175"/>
            <a:ext cx="3071814" cy="0"/>
          </a:xfrm>
          <a:prstGeom prst="line">
            <a:avLst/>
          </a:prstGeom>
          <a:ln w="57150">
            <a:solidFill>
              <a:srgbClr val="000099"/>
            </a:solidFill>
          </a:ln>
        </p:spPr>
        <p:txBody>
          <a:bodyPr lIns="45719" rIns="45719"/>
          <a:lstStyle/>
          <a:p>
            <a:pPr/>
          </a:p>
        </p:txBody>
      </p:sp>
      <p:sp>
        <p:nvSpPr>
          <p:cNvPr id="686" name="Text Box 6"/>
          <p:cNvSpPr txBox="1"/>
          <p:nvPr/>
        </p:nvSpPr>
        <p:spPr>
          <a:xfrm>
            <a:off x="298133" y="890587"/>
            <a:ext cx="8547735" cy="547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a:solidFill>
                  <a:srgbClr val="000099"/>
                </a:solidFill>
                <a:latin typeface="Berlin Sans FB Demi"/>
                <a:ea typeface="Berlin Sans FB Demi"/>
                <a:cs typeface="Berlin Sans FB Demi"/>
                <a:sym typeface="Berlin Sans FB Demi"/>
              </a:defRPr>
            </a:pPr>
            <a:r>
              <a:t>Unione di un materiale di tipo </a:t>
            </a:r>
            <a:r>
              <a:rPr>
                <a:solidFill>
                  <a:srgbClr val="990000"/>
                </a:solidFill>
              </a:rPr>
              <a:t>n</a:t>
            </a:r>
            <a:r>
              <a:t> con uno di tipo </a:t>
            </a:r>
            <a:r>
              <a:rPr>
                <a:solidFill>
                  <a:srgbClr val="990000"/>
                </a:solidFill>
              </a:rPr>
              <a:t>p</a:t>
            </a:r>
            <a:r>
              <a:t>, maggiormente drogato -&gt; </a:t>
            </a:r>
            <a:r>
              <a:rPr>
                <a:solidFill>
                  <a:srgbClr val="990000"/>
                </a:solidFill>
              </a:rPr>
              <a:t>p+  </a:t>
            </a:r>
            <a:r>
              <a:t>in modo che le cariche siano libere di migrare da uno all’altro</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  Tipo </a:t>
            </a:r>
            <a:r>
              <a:rPr>
                <a:solidFill>
                  <a:srgbClr val="990000"/>
                </a:solidFill>
              </a:rPr>
              <a:t>p</a:t>
            </a:r>
            <a:r>
              <a:t> -&gt; eccesso cariche libere </a:t>
            </a:r>
            <a:r>
              <a:rPr>
                <a:solidFill>
                  <a:srgbClr val="3C3CCC"/>
                </a:solidFill>
              </a:rPr>
              <a:t>positive</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  Tipo </a:t>
            </a:r>
            <a:r>
              <a:rPr>
                <a:solidFill>
                  <a:srgbClr val="990000"/>
                </a:solidFill>
              </a:rPr>
              <a:t>n</a:t>
            </a:r>
            <a:r>
              <a:t> -&gt; eccesso cariche libere </a:t>
            </a:r>
            <a:r>
              <a:rPr>
                <a:solidFill>
                  <a:srgbClr val="3C3CCC"/>
                </a:solidFill>
              </a:rPr>
              <a:t>negative</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Al contatto le cariche libere in eccesso migrano da un tipo all’altro -&gt; </a:t>
            </a:r>
            <a:r>
              <a:rPr>
                <a:solidFill>
                  <a:srgbClr val="3C3CCC"/>
                </a:solidFill>
              </a:rPr>
              <a:t>diffusione</a:t>
            </a:r>
            <a:r>
              <a:rPr>
                <a:solidFill>
                  <a:srgbClr val="006600"/>
                </a:solidFill>
              </a:rPr>
              <a:t> </a:t>
            </a:r>
            <a:r>
              <a:rPr>
                <a:solidFill>
                  <a:srgbClr val="3C3CCC"/>
                </a:solidFill>
              </a:rPr>
              <a:t>e ricombinazione</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Il processo si ferma quando si genera un campo elettrico che si oppone a tale moto</a:t>
            </a:r>
            <a:endParaRPr>
              <a:latin typeface="Arial"/>
              <a:ea typeface="Arial"/>
              <a:cs typeface="Arial"/>
              <a:sym typeface="Arial"/>
            </a:endParaRPr>
          </a:p>
          <a:p>
            <a:pPr>
              <a:lnSpc>
                <a:spcPct val="80000"/>
              </a:lnSpc>
              <a:spcBef>
                <a:spcPts val="1600"/>
              </a:spcBef>
              <a:defRPr b="1" sz="2800">
                <a:solidFill>
                  <a:srgbClr val="000099"/>
                </a:solidFill>
                <a:latin typeface="Berlin Sans FB Demi"/>
                <a:ea typeface="Berlin Sans FB Demi"/>
                <a:cs typeface="Berlin Sans FB Demi"/>
                <a:sym typeface="Berlin Sans FB Demi"/>
              </a:defRPr>
            </a:pPr>
            <a:r>
              <a:t> -&gt; </a:t>
            </a:r>
            <a:r>
              <a:rPr>
                <a:solidFill>
                  <a:srgbClr val="3C3CCC"/>
                </a:solidFill>
              </a:rPr>
              <a:t>equilibrio dinamico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8" name="Text Box 4"/>
          <p:cNvSpPr txBox="1"/>
          <p:nvPr/>
        </p:nvSpPr>
        <p:spPr>
          <a:xfrm>
            <a:off x="298133" y="188912"/>
            <a:ext cx="8452485" cy="19024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a:solidFill>
                  <a:srgbClr val="000099"/>
                </a:solidFill>
                <a:latin typeface="Berlin Sans FB Demi"/>
                <a:ea typeface="Berlin Sans FB Demi"/>
                <a:cs typeface="Berlin Sans FB Demi"/>
                <a:sym typeface="Berlin Sans FB Demi"/>
              </a:defRPr>
            </a:pPr>
            <a:r>
              <a:t>Regione di </a:t>
            </a:r>
            <a:r>
              <a:rPr>
                <a:solidFill>
                  <a:srgbClr val="3C3CCC"/>
                </a:solidFill>
              </a:rPr>
              <a:t>svuotamento</a:t>
            </a:r>
            <a:r>
              <a:t> dove le cariche libere si ricombinano lasciando solo le cariche fisse </a:t>
            </a:r>
            <a:endParaRPr>
              <a:latin typeface="Arial"/>
              <a:ea typeface="Arial"/>
              <a:cs typeface="Arial"/>
              <a:sym typeface="Arial"/>
            </a:endParaRPr>
          </a:p>
          <a:p>
            <a:pPr>
              <a:lnSpc>
                <a:spcPct val="70000"/>
              </a:lnSpc>
              <a:spcBef>
                <a:spcPts val="1600"/>
              </a:spcBef>
              <a:defRPr b="1" sz="2800">
                <a:solidFill>
                  <a:srgbClr val="000099"/>
                </a:solidFill>
                <a:latin typeface="Berlin Sans FB Demi"/>
                <a:ea typeface="Berlin Sans FB Demi"/>
                <a:cs typeface="Berlin Sans FB Demi"/>
                <a:sym typeface="Berlin Sans FB Demi"/>
              </a:defRPr>
            </a:pPr>
            <a:r>
              <a:t> -&gt; densità di carica fissa  -&gt; campo elettrico  -&gt; ddp </a:t>
            </a:r>
          </a:p>
        </p:txBody>
      </p:sp>
      <p:sp>
        <p:nvSpPr>
          <p:cNvPr id="689" name="Line 17"/>
          <p:cNvSpPr/>
          <p:nvPr/>
        </p:nvSpPr>
        <p:spPr>
          <a:xfrm>
            <a:off x="3803650" y="6075362"/>
            <a:ext cx="671514" cy="1"/>
          </a:xfrm>
          <a:prstGeom prst="line">
            <a:avLst/>
          </a:prstGeom>
          <a:ln>
            <a:solidFill>
              <a:srgbClr val="000000"/>
            </a:solidFill>
            <a:headEnd type="triangle"/>
            <a:tailEnd type="triangle"/>
          </a:ln>
        </p:spPr>
        <p:txBody>
          <a:bodyPr lIns="45719" rIns="45719"/>
          <a:lstStyle/>
          <a:p>
            <a:pPr/>
          </a:p>
        </p:txBody>
      </p:sp>
      <p:grpSp>
        <p:nvGrpSpPr>
          <p:cNvPr id="697" name="Group 23"/>
          <p:cNvGrpSpPr/>
          <p:nvPr/>
        </p:nvGrpSpPr>
        <p:grpSpPr>
          <a:xfrm>
            <a:off x="1116013" y="1700212"/>
            <a:ext cx="7442517" cy="4672375"/>
            <a:chOff x="0" y="0"/>
            <a:chExt cx="7442516" cy="4672373"/>
          </a:xfrm>
        </p:grpSpPr>
        <p:grpSp>
          <p:nvGrpSpPr>
            <p:cNvPr id="693" name="Group 22"/>
            <p:cNvGrpSpPr/>
            <p:nvPr/>
          </p:nvGrpSpPr>
          <p:grpSpPr>
            <a:xfrm>
              <a:off x="0" y="0"/>
              <a:ext cx="3482314" cy="4252784"/>
              <a:chOff x="0" y="0"/>
              <a:chExt cx="3482313" cy="4252783"/>
            </a:xfrm>
          </p:grpSpPr>
          <p:pic>
            <p:nvPicPr>
              <p:cNvPr id="690" name="Object 6" descr="Object 6"/>
              <p:cNvPicPr>
                <a:picLocks noChangeAspect="1"/>
              </p:cNvPicPr>
              <p:nvPr/>
            </p:nvPicPr>
            <p:blipFill>
              <a:blip r:embed="rId2">
                <a:extLst/>
              </a:blip>
              <a:stretch>
                <a:fillRect/>
              </a:stretch>
            </p:blipFill>
            <p:spPr>
              <a:xfrm>
                <a:off x="0" y="0"/>
                <a:ext cx="3482314" cy="4252784"/>
              </a:xfrm>
              <a:prstGeom prst="rect">
                <a:avLst/>
              </a:prstGeom>
              <a:ln w="12700" cap="flat">
                <a:noFill/>
                <a:miter lim="400000"/>
              </a:ln>
              <a:effectLst/>
            </p:spPr>
          </p:pic>
          <p:sp>
            <p:nvSpPr>
              <p:cNvPr id="691" name="Line 13"/>
              <p:cNvSpPr/>
              <p:nvPr/>
            </p:nvSpPr>
            <p:spPr>
              <a:xfrm flipH="1">
                <a:off x="1994536" y="3328855"/>
                <a:ext cx="462222" cy="1"/>
              </a:xfrm>
              <a:prstGeom prst="line">
                <a:avLst/>
              </a:prstGeom>
              <a:noFill/>
              <a:ln w="31750" cap="flat">
                <a:solidFill>
                  <a:srgbClr val="990000"/>
                </a:solidFill>
                <a:prstDash val="solid"/>
                <a:round/>
                <a:tailEnd type="triangle" w="med" len="med"/>
              </a:ln>
              <a:effectLst/>
            </p:spPr>
            <p:txBody>
              <a:bodyPr wrap="square" lIns="45719" tIns="45719" rIns="45719" bIns="45719" numCol="1" anchor="t">
                <a:noAutofit/>
              </a:bodyPr>
              <a:lstStyle/>
              <a:p>
                <a:pPr/>
              </a:p>
            </p:txBody>
          </p:sp>
          <p:sp>
            <p:nvSpPr>
              <p:cNvPr id="692" name="Rectangle 15"/>
              <p:cNvSpPr/>
              <p:nvPr/>
            </p:nvSpPr>
            <p:spPr>
              <a:xfrm>
                <a:off x="2076387" y="1068857"/>
                <a:ext cx="382778" cy="3135239"/>
              </a:xfrm>
              <a:prstGeom prst="rect">
                <a:avLst/>
              </a:prstGeom>
              <a:solidFill>
                <a:srgbClr val="E2F0D9">
                  <a:alpha val="47058"/>
                </a:srgb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p>
            </p:txBody>
          </p:sp>
        </p:grpSp>
        <p:sp>
          <p:nvSpPr>
            <p:cNvPr id="694" name="Text Box 18"/>
            <p:cNvSpPr txBox="1"/>
            <p:nvPr/>
          </p:nvSpPr>
          <p:spPr>
            <a:xfrm>
              <a:off x="1414330" y="4227873"/>
              <a:ext cx="1929578"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spcBef>
                  <a:spcPts val="1200"/>
                </a:spcBef>
                <a:defRPr b="1" sz="2000">
                  <a:solidFill>
                    <a:srgbClr val="990000"/>
                  </a:solidFill>
                  <a:latin typeface="Berlin Sans FB Demi"/>
                  <a:ea typeface="Berlin Sans FB Demi"/>
                  <a:cs typeface="Berlin Sans FB Demi"/>
                  <a:sym typeface="Berlin Sans FB Demi"/>
                </a:defRPr>
              </a:pPr>
              <a:r>
                <a:t>W = X</a:t>
              </a:r>
              <a:r>
                <a:rPr baseline="-25000"/>
                <a:t>p</a:t>
              </a:r>
              <a:r>
                <a:t> + X</a:t>
              </a:r>
              <a:r>
                <a:rPr baseline="-25000"/>
                <a:t>n</a:t>
              </a:r>
            </a:p>
          </p:txBody>
        </p:sp>
        <p:sp>
          <p:nvSpPr>
            <p:cNvPr id="695" name="Text Box 19"/>
            <p:cNvSpPr txBox="1"/>
            <p:nvPr/>
          </p:nvSpPr>
          <p:spPr>
            <a:xfrm>
              <a:off x="2962292" y="2087894"/>
              <a:ext cx="4480225" cy="8712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nSpc>
                  <a:spcPct val="90000"/>
                </a:lnSpc>
                <a:spcBef>
                  <a:spcPts val="1200"/>
                </a:spcBef>
                <a:defRPr b="1" sz="2000">
                  <a:solidFill>
                    <a:srgbClr val="000099"/>
                  </a:solidFill>
                  <a:latin typeface="Berlin Sans FB Demi"/>
                  <a:ea typeface="Berlin Sans FB Demi"/>
                  <a:cs typeface="Berlin Sans FB Demi"/>
                  <a:sym typeface="Berlin Sans FB Demi"/>
                </a:defRPr>
              </a:pPr>
              <a:r>
                <a:t>La densità di </a:t>
              </a:r>
              <a:r>
                <a:rPr>
                  <a:solidFill>
                    <a:srgbClr val="3C3CCC"/>
                  </a:solidFill>
                </a:rPr>
                <a:t>carica fissa </a:t>
              </a:r>
              <a:r>
                <a:t>è uniforme</a:t>
              </a:r>
              <a:r>
                <a:rPr>
                  <a:solidFill>
                    <a:srgbClr val="990000"/>
                  </a:solidFill>
                </a:rPr>
                <a:t>       </a:t>
              </a:r>
              <a:endParaRPr>
                <a:latin typeface="Arial"/>
                <a:ea typeface="Arial"/>
                <a:cs typeface="Arial"/>
                <a:sym typeface="Arial"/>
              </a:endParaRPr>
            </a:p>
            <a:p>
              <a:pPr>
                <a:lnSpc>
                  <a:spcPct val="40000"/>
                </a:lnSpc>
                <a:spcBef>
                  <a:spcPts val="1200"/>
                </a:spcBef>
                <a:defRPr sz="2000">
                  <a:solidFill>
                    <a:srgbClr val="990000"/>
                  </a:solidFill>
                  <a:latin typeface="Symbol"/>
                  <a:ea typeface="Symbol"/>
                  <a:cs typeface="Symbol"/>
                  <a:sym typeface="Symbol"/>
                </a:defRPr>
              </a:pPr>
              <a:r>
                <a:t>r</a:t>
              </a:r>
              <a:r>
                <a:rPr b="1">
                  <a:latin typeface="Berlin Sans FB Demi"/>
                  <a:ea typeface="Berlin Sans FB Demi"/>
                  <a:cs typeface="Berlin Sans FB Demi"/>
                  <a:sym typeface="Berlin Sans FB Demi"/>
                </a:rPr>
                <a:t>(x)=qN</a:t>
              </a:r>
              <a:r>
                <a:rPr b="1" baseline="-25000">
                  <a:latin typeface="Berlin Sans FB Demi"/>
                  <a:ea typeface="Berlin Sans FB Demi"/>
                  <a:cs typeface="Berlin Sans FB Demi"/>
                  <a:sym typeface="Berlin Sans FB Demi"/>
                </a:rPr>
                <a:t>d</a:t>
              </a:r>
              <a:r>
                <a:rPr b="1" sz="1600">
                  <a:solidFill>
                    <a:srgbClr val="33CC33"/>
                  </a:solidFill>
                  <a:latin typeface="Berlin Sans FB Demi"/>
                  <a:ea typeface="Berlin Sans FB Demi"/>
                  <a:cs typeface="Berlin Sans FB Demi"/>
                  <a:sym typeface="Berlin Sans FB Demi"/>
                </a:rPr>
                <a:t>    </a:t>
              </a:r>
              <a:r>
                <a:t>r</a:t>
              </a:r>
              <a:r>
                <a:rPr b="1">
                  <a:latin typeface="Berlin Sans FB Demi"/>
                  <a:ea typeface="Berlin Sans FB Demi"/>
                  <a:cs typeface="Berlin Sans FB Demi"/>
                  <a:sym typeface="Berlin Sans FB Demi"/>
                </a:rPr>
                <a:t>(x)=qN</a:t>
              </a:r>
              <a:r>
                <a:rPr b="1" baseline="-25000">
                  <a:latin typeface="Berlin Sans FB Demi"/>
                  <a:ea typeface="Berlin Sans FB Demi"/>
                  <a:cs typeface="Berlin Sans FB Demi"/>
                  <a:sym typeface="Berlin Sans FB Demi"/>
                </a:rPr>
                <a:t>a</a:t>
              </a:r>
              <a:r>
                <a:rPr b="1" sz="1600">
                  <a:solidFill>
                    <a:srgbClr val="33CC33"/>
                  </a:solidFill>
                  <a:latin typeface="Berlin Sans FB Demi"/>
                  <a:ea typeface="Berlin Sans FB Demi"/>
                  <a:cs typeface="Berlin Sans FB Demi"/>
                  <a:sym typeface="Berlin Sans FB Demi"/>
                </a:rPr>
                <a:t> </a:t>
              </a:r>
            </a:p>
          </p:txBody>
        </p:sp>
        <p:sp>
          <p:nvSpPr>
            <p:cNvPr id="696" name="Text Box 20"/>
            <p:cNvSpPr txBox="1"/>
            <p:nvPr/>
          </p:nvSpPr>
          <p:spPr>
            <a:xfrm>
              <a:off x="2991181" y="3096741"/>
              <a:ext cx="3299392" cy="718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nSpc>
                  <a:spcPct val="90000"/>
                </a:lnSpc>
                <a:spcBef>
                  <a:spcPts val="1200"/>
                </a:spcBef>
                <a:defRPr b="1" sz="2000">
                  <a:solidFill>
                    <a:srgbClr val="000099"/>
                  </a:solidFill>
                  <a:latin typeface="Berlin Sans FB Demi"/>
                  <a:ea typeface="Berlin Sans FB Demi"/>
                  <a:cs typeface="Berlin Sans FB Demi"/>
                  <a:sym typeface="Berlin Sans FB Demi"/>
                </a:defRPr>
              </a:pPr>
              <a:r>
                <a:t>Campo elettrico lineare con pendenza</a:t>
              </a:r>
              <a:r>
                <a:rPr>
                  <a:solidFill>
                    <a:srgbClr val="990000"/>
                  </a:solidFill>
                </a:rPr>
                <a:t> </a:t>
              </a:r>
              <a:r>
                <a:rPr>
                  <a:solidFill>
                    <a:srgbClr val="990000"/>
                  </a:solidFill>
                </a:rPr>
                <a:t>~</a:t>
              </a:r>
              <a:r>
                <a:rPr>
                  <a:solidFill>
                    <a:srgbClr val="990000"/>
                  </a:solidFill>
                </a:rPr>
                <a:t> N</a:t>
              </a:r>
              <a:r>
                <a:rPr baseline="-25000">
                  <a:solidFill>
                    <a:srgbClr val="990000"/>
                  </a:solidFill>
                </a:rPr>
                <a:t>d</a:t>
              </a:r>
              <a:r>
                <a:rPr sz="1600">
                  <a:solidFill>
                    <a:srgbClr val="33CC33"/>
                  </a:solidFill>
                </a:rPr>
                <a:t> </a:t>
              </a:r>
              <a:r>
                <a:rPr>
                  <a:solidFill>
                    <a:srgbClr val="990000"/>
                  </a:solidFill>
                </a:rPr>
                <a:t>e N</a:t>
              </a:r>
              <a:r>
                <a:rPr baseline="-25000">
                  <a:solidFill>
                    <a:srgbClr val="990000"/>
                  </a:solidFill>
                </a:rPr>
                <a:t>a</a:t>
              </a:r>
              <a:r>
                <a:rPr sz="1600">
                  <a:solidFill>
                    <a:srgbClr val="33CC33"/>
                  </a:solidFill>
                </a:rPr>
                <a:t> </a:t>
              </a:r>
            </a:p>
          </p:txBody>
        </p:sp>
      </p:grpSp>
      <p:sp>
        <p:nvSpPr>
          <p:cNvPr id="698" name="Line 21"/>
          <p:cNvSpPr/>
          <p:nvPr/>
        </p:nvSpPr>
        <p:spPr>
          <a:xfrm>
            <a:off x="5795962" y="4652962"/>
            <a:ext cx="1" cy="269876"/>
          </a:xfrm>
          <a:prstGeom prst="line">
            <a:avLst/>
          </a:prstGeom>
          <a:ln w="76200">
            <a:solidFill>
              <a:srgbClr val="3C3CCC"/>
            </a:solidFill>
            <a:tailEnd type="triangle"/>
          </a:ln>
        </p:spPr>
        <p:txBody>
          <a:bodyPr lIns="45719" rIns="45719"/>
          <a:lstStyle/>
          <a:p>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0" name="Text Box 4"/>
          <p:cNvSpPr txBox="1"/>
          <p:nvPr/>
        </p:nvSpPr>
        <p:spPr>
          <a:xfrm>
            <a:off x="298133" y="188912"/>
            <a:ext cx="8547735"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900"/>
              </a:spcBef>
              <a:defRPr b="1" sz="3200">
                <a:solidFill>
                  <a:srgbClr val="000099"/>
                </a:solidFill>
                <a:latin typeface="Berlin Sans FB Demi"/>
                <a:ea typeface="Berlin Sans FB Demi"/>
                <a:cs typeface="Berlin Sans FB Demi"/>
                <a:sym typeface="Berlin Sans FB Demi"/>
              </a:defRPr>
            </a:lvl1pPr>
          </a:lstStyle>
          <a:p>
            <a:pPr/>
            <a:r>
              <a:t>La polarizzazione</a:t>
            </a:r>
          </a:p>
        </p:txBody>
      </p:sp>
      <p:sp>
        <p:nvSpPr>
          <p:cNvPr id="701" name="Line 5"/>
          <p:cNvSpPr/>
          <p:nvPr/>
        </p:nvSpPr>
        <p:spPr>
          <a:xfrm>
            <a:off x="347662" y="766444"/>
            <a:ext cx="3287714" cy="1"/>
          </a:xfrm>
          <a:prstGeom prst="line">
            <a:avLst/>
          </a:prstGeom>
          <a:ln w="57150">
            <a:solidFill>
              <a:srgbClr val="000099"/>
            </a:solidFill>
          </a:ln>
        </p:spPr>
        <p:txBody>
          <a:bodyPr lIns="45719" rIns="45719"/>
          <a:lstStyle/>
          <a:p>
            <a:pPr/>
          </a:p>
        </p:txBody>
      </p:sp>
      <p:sp>
        <p:nvSpPr>
          <p:cNvPr id="702" name="Text Box 6"/>
          <p:cNvSpPr txBox="1"/>
          <p:nvPr/>
        </p:nvSpPr>
        <p:spPr>
          <a:xfrm>
            <a:off x="298133" y="890587"/>
            <a:ext cx="8547735" cy="57196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a:solidFill>
                  <a:srgbClr val="000099"/>
                </a:solidFill>
                <a:latin typeface="Berlin Sans FB Demi"/>
                <a:ea typeface="Berlin Sans FB Demi"/>
                <a:cs typeface="Berlin Sans FB Demi"/>
                <a:sym typeface="Berlin Sans FB Demi"/>
              </a:defRPr>
            </a:pPr>
            <a:r>
              <a:t>Se ai capi di una giunzione </a:t>
            </a:r>
            <a:r>
              <a:rPr>
                <a:solidFill>
                  <a:srgbClr val="990000"/>
                </a:solidFill>
              </a:rPr>
              <a:t>n-p</a:t>
            </a:r>
            <a:r>
              <a:t> viene posta una tensione </a:t>
            </a:r>
            <a:r>
              <a:rPr>
                <a:solidFill>
                  <a:srgbClr val="990000"/>
                </a:solidFill>
              </a:rPr>
              <a:t>V</a:t>
            </a:r>
            <a:r>
              <a:rPr baseline="-25000">
                <a:solidFill>
                  <a:srgbClr val="990000"/>
                </a:solidFill>
              </a:rPr>
              <a:t>e</a:t>
            </a:r>
            <a:r>
              <a:t> ossia vengono iniettate delle cariche:</a:t>
            </a:r>
            <a:endParaRPr>
              <a:latin typeface="Arial"/>
              <a:ea typeface="Arial"/>
              <a:cs typeface="Arial"/>
              <a:sym typeface="Arial"/>
            </a:endParaRPr>
          </a:p>
          <a:p>
            <a:pPr>
              <a:spcBef>
                <a:spcPts val="1000"/>
              </a:spcBef>
              <a:defRPr b="1" sz="2800">
                <a:solidFill>
                  <a:srgbClr val="000099"/>
                </a:solidFill>
                <a:latin typeface="Berlin Sans FB Demi"/>
                <a:ea typeface="Berlin Sans FB Demi"/>
                <a:cs typeface="Berlin Sans FB Demi"/>
                <a:sym typeface="Berlin Sans FB Demi"/>
              </a:defRPr>
            </a:pPr>
          </a:p>
          <a:p>
            <a:pPr>
              <a:spcBef>
                <a:spcPts val="1000"/>
              </a:spcBef>
              <a:defRPr b="1" sz="1200">
                <a:solidFill>
                  <a:srgbClr val="000099"/>
                </a:solidFill>
                <a:latin typeface="Berlin Sans FB Demi"/>
                <a:ea typeface="Berlin Sans FB Demi"/>
                <a:cs typeface="Berlin Sans FB Demi"/>
                <a:sym typeface="Berlin Sans FB Demi"/>
              </a:defRPr>
            </a:pPr>
          </a:p>
          <a:p>
            <a:pPr>
              <a:spcBef>
                <a:spcPts val="1000"/>
              </a:spcBef>
              <a:defRPr b="1" sz="2800">
                <a:solidFill>
                  <a:srgbClr val="000099"/>
                </a:solidFill>
                <a:latin typeface="Berlin Sans FB Demi"/>
                <a:ea typeface="Berlin Sans FB Demi"/>
                <a:cs typeface="Berlin Sans FB Demi"/>
                <a:sym typeface="Berlin Sans FB Demi"/>
              </a:defRPr>
            </a:pPr>
          </a:p>
          <a:p>
            <a:pPr>
              <a:spcBef>
                <a:spcPts val="1600"/>
              </a:spcBef>
              <a:defRPr b="1" sz="2800">
                <a:solidFill>
                  <a:srgbClr val="3C3CCC"/>
                </a:solidFill>
                <a:latin typeface="Berlin Sans FB Demi"/>
                <a:ea typeface="Berlin Sans FB Demi"/>
                <a:cs typeface="Berlin Sans FB Demi"/>
                <a:sym typeface="Berlin Sans FB Demi"/>
              </a:defRPr>
            </a:pPr>
            <a:r>
              <a:t>- polarizzazione diretta:  </a:t>
            </a:r>
            <a:r>
              <a:rPr>
                <a:solidFill>
                  <a:srgbClr val="990000"/>
                </a:solidFill>
              </a:rPr>
              <a:t>p</a:t>
            </a:r>
            <a:r>
              <a:rPr>
                <a:solidFill>
                  <a:srgbClr val="000099"/>
                </a:solidFill>
              </a:rPr>
              <a:t> positivo e </a:t>
            </a:r>
            <a:r>
              <a:rPr>
                <a:solidFill>
                  <a:srgbClr val="990000"/>
                </a:solidFill>
              </a:rPr>
              <a:t>n</a:t>
            </a:r>
            <a:r>
              <a:rPr>
                <a:solidFill>
                  <a:srgbClr val="000099"/>
                </a:solidFill>
              </a:rPr>
              <a:t> negativo</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Il moto della cariche maggioritarie è favorito-&gt; </a:t>
            </a:r>
            <a:r>
              <a:rPr>
                <a:solidFill>
                  <a:srgbClr val="3C3CCC"/>
                </a:solidFill>
              </a:rPr>
              <a:t>alta corrente </a:t>
            </a:r>
            <a:r>
              <a:t>anche a piccole</a:t>
            </a:r>
            <a:r>
              <a:rPr>
                <a:solidFill>
                  <a:srgbClr val="990000"/>
                </a:solidFill>
              </a:rPr>
              <a:t> V</a:t>
            </a:r>
            <a:r>
              <a:rPr baseline="-25000">
                <a:solidFill>
                  <a:srgbClr val="990000"/>
                </a:solidFill>
              </a:rPr>
              <a:t>e</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Lo svuotamento si riduce ed la ddp si abbassa a </a:t>
            </a:r>
            <a:r>
              <a:rPr>
                <a:solidFill>
                  <a:srgbClr val="990000"/>
                </a:solidFill>
              </a:rPr>
              <a:t>V</a:t>
            </a:r>
            <a:r>
              <a:rPr baseline="-25000">
                <a:solidFill>
                  <a:srgbClr val="990000"/>
                </a:solidFill>
              </a:rPr>
              <a:t>i</a:t>
            </a:r>
            <a:r>
              <a:rPr>
                <a:solidFill>
                  <a:srgbClr val="990000"/>
                </a:solidFill>
              </a:rPr>
              <a:t>-V</a:t>
            </a:r>
            <a:r>
              <a:rPr baseline="-25000">
                <a:solidFill>
                  <a:srgbClr val="990000"/>
                </a:solidFill>
              </a:rPr>
              <a:t>e</a:t>
            </a:r>
            <a:r>
              <a:t> </a:t>
            </a:r>
            <a:endParaRPr>
              <a:latin typeface="Arial"/>
              <a:ea typeface="Arial"/>
              <a:cs typeface="Arial"/>
              <a:sym typeface="Arial"/>
            </a:endParaRPr>
          </a:p>
        </p:txBody>
      </p:sp>
      <p:grpSp>
        <p:nvGrpSpPr>
          <p:cNvPr id="712" name="Group 16"/>
          <p:cNvGrpSpPr/>
          <p:nvPr/>
        </p:nvGrpSpPr>
        <p:grpSpPr>
          <a:xfrm>
            <a:off x="2244725" y="1773238"/>
            <a:ext cx="4198938" cy="1727201"/>
            <a:chOff x="0" y="0"/>
            <a:chExt cx="4198937" cy="1727199"/>
          </a:xfrm>
        </p:grpSpPr>
        <p:pic>
          <p:nvPicPr>
            <p:cNvPr id="703" name="Picture 7" descr="Picture 7"/>
            <p:cNvPicPr>
              <a:picLocks noChangeAspect="1"/>
            </p:cNvPicPr>
            <p:nvPr/>
          </p:nvPicPr>
          <p:blipFill>
            <a:blip r:embed="rId2">
              <a:extLst/>
            </a:blip>
            <a:stretch>
              <a:fillRect/>
            </a:stretch>
          </p:blipFill>
          <p:spPr>
            <a:xfrm>
              <a:off x="161976" y="-1"/>
              <a:ext cx="3794887" cy="1128162"/>
            </a:xfrm>
            <a:prstGeom prst="rect">
              <a:avLst/>
            </a:prstGeom>
            <a:ln w="12700" cap="flat">
              <a:noFill/>
              <a:miter lim="400000"/>
            </a:ln>
            <a:effectLst/>
          </p:spPr>
        </p:pic>
        <p:sp>
          <p:nvSpPr>
            <p:cNvPr id="704" name="Line 8"/>
            <p:cNvSpPr/>
            <p:nvPr/>
          </p:nvSpPr>
          <p:spPr>
            <a:xfrm flipH="1" flipV="1">
              <a:off x="0" y="527230"/>
              <a:ext cx="404053" cy="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05" name="Line 9"/>
            <p:cNvSpPr/>
            <p:nvPr/>
          </p:nvSpPr>
          <p:spPr>
            <a:xfrm flipH="1">
              <a:off x="0" y="527230"/>
              <a:ext cx="1" cy="85793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06" name="Line 10"/>
            <p:cNvSpPr/>
            <p:nvPr/>
          </p:nvSpPr>
          <p:spPr>
            <a:xfrm>
              <a:off x="0" y="1385161"/>
              <a:ext cx="1210377" cy="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07" name="Line 11"/>
            <p:cNvSpPr/>
            <p:nvPr/>
          </p:nvSpPr>
          <p:spPr>
            <a:xfrm flipH="1">
              <a:off x="1210376" y="1043122"/>
              <a:ext cx="1" cy="684078"/>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08" name="Line 12"/>
            <p:cNvSpPr/>
            <p:nvPr/>
          </p:nvSpPr>
          <p:spPr>
            <a:xfrm>
              <a:off x="1372353" y="1213197"/>
              <a:ext cx="1" cy="343929"/>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09" name="Line 13"/>
            <p:cNvSpPr/>
            <p:nvPr/>
          </p:nvSpPr>
          <p:spPr>
            <a:xfrm>
              <a:off x="1372353" y="1385161"/>
              <a:ext cx="2826585" cy="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10" name="Line 14"/>
            <p:cNvSpPr/>
            <p:nvPr/>
          </p:nvSpPr>
          <p:spPr>
            <a:xfrm>
              <a:off x="3794885" y="527230"/>
              <a:ext cx="404053" cy="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11" name="Line 15"/>
            <p:cNvSpPr/>
            <p:nvPr/>
          </p:nvSpPr>
          <p:spPr>
            <a:xfrm>
              <a:off x="4198937" y="527230"/>
              <a:ext cx="1" cy="85793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grpSp>
      <p:sp>
        <p:nvSpPr>
          <p:cNvPr id="713" name="CasellaDiTesto 1"/>
          <p:cNvSpPr txBox="1"/>
          <p:nvPr/>
        </p:nvSpPr>
        <p:spPr>
          <a:xfrm>
            <a:off x="2940135" y="1632629"/>
            <a:ext cx="312613" cy="3330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p</a:t>
            </a:r>
          </a:p>
        </p:txBody>
      </p:sp>
      <p:sp>
        <p:nvSpPr>
          <p:cNvPr id="714" name="CasellaDiTesto 15"/>
          <p:cNvSpPr txBox="1"/>
          <p:nvPr/>
        </p:nvSpPr>
        <p:spPr>
          <a:xfrm>
            <a:off x="4874064" y="1688201"/>
            <a:ext cx="312613" cy="3330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n</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6" name="Text Box 4"/>
          <p:cNvSpPr txBox="1"/>
          <p:nvPr/>
        </p:nvSpPr>
        <p:spPr>
          <a:xfrm>
            <a:off x="298133" y="188912"/>
            <a:ext cx="8547735" cy="59806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defRPr b="1" sz="1200">
                <a:solidFill>
                  <a:srgbClr val="990000"/>
                </a:solidFill>
                <a:latin typeface="Garamond"/>
                <a:ea typeface="Garamond"/>
                <a:cs typeface="Garamond"/>
                <a:sym typeface="Garamond"/>
              </a:defRPr>
            </a:pPr>
          </a:p>
          <a:p>
            <a:pPr>
              <a:spcBef>
                <a:spcPts val="1000"/>
              </a:spcBef>
              <a:defRPr b="1" sz="1200">
                <a:solidFill>
                  <a:srgbClr val="990000"/>
                </a:solidFill>
                <a:latin typeface="Garamond"/>
                <a:ea typeface="Garamond"/>
                <a:cs typeface="Garamond"/>
                <a:sym typeface="Garamond"/>
              </a:defRPr>
            </a:pPr>
          </a:p>
          <a:p>
            <a:pPr>
              <a:spcBef>
                <a:spcPts val="1000"/>
              </a:spcBef>
              <a:defRPr b="1" sz="1200">
                <a:solidFill>
                  <a:srgbClr val="990000"/>
                </a:solidFill>
                <a:latin typeface="Garamond"/>
                <a:ea typeface="Garamond"/>
                <a:cs typeface="Garamond"/>
                <a:sym typeface="Garamond"/>
              </a:defRPr>
            </a:pPr>
          </a:p>
          <a:p>
            <a:pPr>
              <a:spcBef>
                <a:spcPts val="1000"/>
              </a:spcBef>
              <a:defRPr b="1" sz="2800">
                <a:solidFill>
                  <a:srgbClr val="000099"/>
                </a:solidFill>
                <a:latin typeface="Garamond"/>
                <a:ea typeface="Garamond"/>
                <a:cs typeface="Garamond"/>
                <a:sym typeface="Garamond"/>
              </a:defRPr>
            </a:pPr>
          </a:p>
          <a:p>
            <a:pPr>
              <a:spcBef>
                <a:spcPts val="1600"/>
              </a:spcBef>
              <a:defRPr b="1" sz="2800">
                <a:solidFill>
                  <a:srgbClr val="3C3CCC"/>
                </a:solidFill>
                <a:latin typeface="Berlin Sans FB Demi"/>
                <a:ea typeface="Berlin Sans FB Demi"/>
                <a:cs typeface="Berlin Sans FB Demi"/>
                <a:sym typeface="Berlin Sans FB Demi"/>
              </a:defRPr>
            </a:pPr>
            <a:r>
              <a:t>- polarizzazione inversa: </a:t>
            </a:r>
            <a:r>
              <a:rPr>
                <a:solidFill>
                  <a:srgbClr val="990000"/>
                </a:solidFill>
              </a:rPr>
              <a:t>n</a:t>
            </a:r>
            <a:r>
              <a:rPr>
                <a:solidFill>
                  <a:srgbClr val="000099"/>
                </a:solidFill>
              </a:rPr>
              <a:t> positivo e </a:t>
            </a:r>
            <a:r>
              <a:rPr>
                <a:solidFill>
                  <a:srgbClr val="990000"/>
                </a:solidFill>
              </a:rPr>
              <a:t>p</a:t>
            </a:r>
            <a:r>
              <a:rPr>
                <a:solidFill>
                  <a:srgbClr val="000099"/>
                </a:solidFill>
              </a:rPr>
              <a:t> negativo</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Il moto delle cariche maggioritarie è bloccato dal campo interno  -&gt; bassa corrente anche ad alte</a:t>
            </a:r>
            <a:r>
              <a:rPr>
                <a:solidFill>
                  <a:srgbClr val="990000"/>
                </a:solidFill>
              </a:rPr>
              <a:t> V</a:t>
            </a:r>
            <a:r>
              <a:t> </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Le cariche iniettate fanno aumentare la zona di svuotamento </a:t>
            </a:r>
            <a:r>
              <a:rPr>
                <a:solidFill>
                  <a:srgbClr val="990000"/>
                </a:solidFill>
              </a:rPr>
              <a:t>W</a:t>
            </a:r>
            <a:r>
              <a:t> ed il potenziale diventa  </a:t>
            </a:r>
            <a:r>
              <a:rPr>
                <a:solidFill>
                  <a:srgbClr val="990000"/>
                </a:solidFill>
              </a:rPr>
              <a:t>V</a:t>
            </a:r>
            <a:r>
              <a:rPr baseline="-25000">
                <a:solidFill>
                  <a:srgbClr val="990000"/>
                </a:solidFill>
              </a:rPr>
              <a:t>i</a:t>
            </a:r>
            <a:r>
              <a:rPr>
                <a:solidFill>
                  <a:srgbClr val="990000"/>
                </a:solidFill>
              </a:rPr>
              <a:t> + V</a:t>
            </a:r>
            <a:r>
              <a:rPr baseline="-25000">
                <a:solidFill>
                  <a:srgbClr val="990000"/>
                </a:solidFill>
              </a:rPr>
              <a:t>e</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Il campo elettrico si estende mantenendo la sua pendenza all’interno della </a:t>
            </a:r>
            <a:endParaRPr>
              <a:latin typeface="Arial"/>
              <a:ea typeface="Arial"/>
              <a:cs typeface="Arial"/>
              <a:sym typeface="Arial"/>
            </a:endParaRPr>
          </a:p>
          <a:p>
            <a:pPr>
              <a:lnSpc>
                <a:spcPct val="70000"/>
              </a:lnSpc>
              <a:spcBef>
                <a:spcPts val="1600"/>
              </a:spcBef>
              <a:defRPr b="1" sz="2800">
                <a:solidFill>
                  <a:srgbClr val="000099"/>
                </a:solidFill>
                <a:latin typeface="Berlin Sans FB Demi"/>
                <a:ea typeface="Berlin Sans FB Demi"/>
                <a:cs typeface="Berlin Sans FB Demi"/>
                <a:sym typeface="Berlin Sans FB Demi"/>
              </a:defRPr>
            </a:pPr>
            <a:r>
              <a:t>giunzione</a:t>
            </a:r>
          </a:p>
        </p:txBody>
      </p:sp>
      <p:grpSp>
        <p:nvGrpSpPr>
          <p:cNvPr id="721" name="Group 21"/>
          <p:cNvGrpSpPr/>
          <p:nvPr/>
        </p:nvGrpSpPr>
        <p:grpSpPr>
          <a:xfrm>
            <a:off x="5364162" y="5229225"/>
            <a:ext cx="2447926" cy="738188"/>
            <a:chOff x="0" y="0"/>
            <a:chExt cx="2447925" cy="738187"/>
          </a:xfrm>
        </p:grpSpPr>
        <p:pic>
          <p:nvPicPr>
            <p:cNvPr id="717" name="Picture 17" descr="Picture 17"/>
            <p:cNvPicPr>
              <a:picLocks noChangeAspect="1"/>
            </p:cNvPicPr>
            <p:nvPr/>
          </p:nvPicPr>
          <p:blipFill>
            <a:blip r:embed="rId2">
              <a:extLst/>
            </a:blip>
            <a:stretch>
              <a:fillRect/>
            </a:stretch>
          </p:blipFill>
          <p:spPr>
            <a:xfrm>
              <a:off x="0" y="0"/>
              <a:ext cx="2447925" cy="502974"/>
            </a:xfrm>
            <a:prstGeom prst="rect">
              <a:avLst/>
            </a:prstGeom>
            <a:ln w="12700" cap="flat">
              <a:noFill/>
              <a:miter lim="400000"/>
            </a:ln>
            <a:effectLst/>
          </p:spPr>
        </p:pic>
        <p:sp>
          <p:nvSpPr>
            <p:cNvPr id="718" name="Line 18"/>
            <p:cNvSpPr/>
            <p:nvPr/>
          </p:nvSpPr>
          <p:spPr>
            <a:xfrm flipH="1">
              <a:off x="1198761" y="235214"/>
              <a:ext cx="1" cy="502974"/>
            </a:xfrm>
            <a:prstGeom prst="line">
              <a:avLst/>
            </a:prstGeom>
            <a:noFill/>
            <a:ln w="31750" cap="flat">
              <a:solidFill>
                <a:srgbClr val="000000"/>
              </a:solidFill>
              <a:prstDash val="solid"/>
              <a:round/>
            </a:ln>
            <a:effectLst/>
          </p:spPr>
          <p:txBody>
            <a:bodyPr wrap="square" lIns="45719" tIns="45719" rIns="45719" bIns="45719" numCol="1" anchor="t">
              <a:noAutofit/>
            </a:bodyPr>
            <a:lstStyle/>
            <a:p>
              <a:pPr/>
            </a:p>
          </p:txBody>
        </p:sp>
        <p:sp>
          <p:nvSpPr>
            <p:cNvPr id="719" name="Line 19"/>
            <p:cNvSpPr/>
            <p:nvPr/>
          </p:nvSpPr>
          <p:spPr>
            <a:xfrm flipV="1">
              <a:off x="1198761" y="235214"/>
              <a:ext cx="679753" cy="335070"/>
            </a:xfrm>
            <a:prstGeom prst="line">
              <a:avLst/>
            </a:prstGeom>
            <a:noFill/>
            <a:ln w="31750" cap="flat">
              <a:solidFill>
                <a:srgbClr val="990000"/>
              </a:solidFill>
              <a:prstDash val="dash"/>
              <a:round/>
            </a:ln>
            <a:effectLst/>
          </p:spPr>
          <p:txBody>
            <a:bodyPr wrap="square" lIns="45719" tIns="45719" rIns="45719" bIns="45719" numCol="1" anchor="t">
              <a:noAutofit/>
            </a:bodyPr>
            <a:lstStyle/>
            <a:p>
              <a:pPr/>
            </a:p>
          </p:txBody>
        </p:sp>
        <p:sp>
          <p:nvSpPr>
            <p:cNvPr id="720" name="Line 20"/>
            <p:cNvSpPr/>
            <p:nvPr/>
          </p:nvSpPr>
          <p:spPr>
            <a:xfrm>
              <a:off x="889535" y="235214"/>
              <a:ext cx="309226" cy="335070"/>
            </a:xfrm>
            <a:prstGeom prst="line">
              <a:avLst/>
            </a:prstGeom>
            <a:noFill/>
            <a:ln w="28575" cap="flat">
              <a:solidFill>
                <a:srgbClr val="990000"/>
              </a:solidFill>
              <a:prstDash val="dash"/>
              <a:round/>
            </a:ln>
            <a:effectLst/>
          </p:spPr>
          <p:txBody>
            <a:bodyPr wrap="square" lIns="45719" tIns="45719" rIns="45719" bIns="45719" numCol="1" anchor="t">
              <a:noAutofit/>
            </a:bodyPr>
            <a:lstStyle/>
            <a:p>
              <a:pPr/>
            </a:p>
          </p:txBody>
        </p:sp>
      </p:grpSp>
      <p:grpSp>
        <p:nvGrpSpPr>
          <p:cNvPr id="731" name="Group 16"/>
          <p:cNvGrpSpPr/>
          <p:nvPr/>
        </p:nvGrpSpPr>
        <p:grpSpPr>
          <a:xfrm>
            <a:off x="2411412" y="260350"/>
            <a:ext cx="4176714" cy="1584325"/>
            <a:chOff x="0" y="0"/>
            <a:chExt cx="4176712" cy="1584324"/>
          </a:xfrm>
        </p:grpSpPr>
        <p:pic>
          <p:nvPicPr>
            <p:cNvPr id="722" name="Picture 6" descr="Picture 6"/>
            <p:cNvPicPr>
              <a:picLocks noChangeAspect="1"/>
            </p:cNvPicPr>
            <p:nvPr/>
          </p:nvPicPr>
          <p:blipFill>
            <a:blip r:embed="rId3">
              <a:extLst/>
            </a:blip>
            <a:stretch>
              <a:fillRect/>
            </a:stretch>
          </p:blipFill>
          <p:spPr>
            <a:xfrm>
              <a:off x="161119" y="0"/>
              <a:ext cx="3774800" cy="1043976"/>
            </a:xfrm>
            <a:prstGeom prst="rect">
              <a:avLst/>
            </a:prstGeom>
            <a:ln w="12700" cap="flat">
              <a:noFill/>
              <a:miter lim="400000"/>
            </a:ln>
            <a:effectLst/>
          </p:spPr>
        </p:pic>
        <p:sp>
          <p:nvSpPr>
            <p:cNvPr id="723" name="Line 7"/>
            <p:cNvSpPr/>
            <p:nvPr/>
          </p:nvSpPr>
          <p:spPr>
            <a:xfrm flipH="1" flipV="1">
              <a:off x="0" y="487888"/>
              <a:ext cx="401914" cy="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24" name="Line 8"/>
            <p:cNvSpPr/>
            <p:nvPr/>
          </p:nvSpPr>
          <p:spPr>
            <a:xfrm flipH="1">
              <a:off x="-1" y="487888"/>
              <a:ext cx="1" cy="79391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25" name="Line 9"/>
            <p:cNvSpPr/>
            <p:nvPr/>
          </p:nvSpPr>
          <p:spPr>
            <a:xfrm>
              <a:off x="-1" y="1281799"/>
              <a:ext cx="1203970" cy="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26" name="Line 10"/>
            <p:cNvSpPr/>
            <p:nvPr/>
          </p:nvSpPr>
          <p:spPr>
            <a:xfrm flipH="1">
              <a:off x="1365088" y="951294"/>
              <a:ext cx="1" cy="63303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27" name="Line 11"/>
            <p:cNvSpPr/>
            <p:nvPr/>
          </p:nvSpPr>
          <p:spPr>
            <a:xfrm>
              <a:off x="1203969" y="1110426"/>
              <a:ext cx="1" cy="318264"/>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28" name="Line 12"/>
            <p:cNvSpPr/>
            <p:nvPr/>
          </p:nvSpPr>
          <p:spPr>
            <a:xfrm>
              <a:off x="1365089" y="1281799"/>
              <a:ext cx="2811623" cy="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29" name="Line 13"/>
            <p:cNvSpPr/>
            <p:nvPr/>
          </p:nvSpPr>
          <p:spPr>
            <a:xfrm>
              <a:off x="3774798" y="487888"/>
              <a:ext cx="401914" cy="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30" name="Line 14"/>
            <p:cNvSpPr/>
            <p:nvPr/>
          </p:nvSpPr>
          <p:spPr>
            <a:xfrm>
              <a:off x="4176712" y="487888"/>
              <a:ext cx="1" cy="79391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grpSp>
      <p:sp>
        <p:nvSpPr>
          <p:cNvPr id="732" name="CasellaDiTesto 17"/>
          <p:cNvSpPr txBox="1"/>
          <p:nvPr/>
        </p:nvSpPr>
        <p:spPr>
          <a:xfrm>
            <a:off x="3273509" y="61003"/>
            <a:ext cx="312613"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p</a:t>
            </a:r>
          </a:p>
        </p:txBody>
      </p:sp>
      <p:sp>
        <p:nvSpPr>
          <p:cNvPr id="733" name="CasellaDiTesto 18"/>
          <p:cNvSpPr txBox="1"/>
          <p:nvPr/>
        </p:nvSpPr>
        <p:spPr>
          <a:xfrm>
            <a:off x="5207439" y="116575"/>
            <a:ext cx="312613"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n</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5" name="Text Box 4"/>
          <p:cNvSpPr txBox="1"/>
          <p:nvPr/>
        </p:nvSpPr>
        <p:spPr>
          <a:xfrm>
            <a:off x="298133" y="188912"/>
            <a:ext cx="8547735"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900"/>
              </a:spcBef>
              <a:defRPr b="1" sz="3200">
                <a:solidFill>
                  <a:srgbClr val="000099"/>
                </a:solidFill>
                <a:latin typeface="Berlin Sans FB Demi"/>
                <a:ea typeface="Berlin Sans FB Demi"/>
                <a:cs typeface="Berlin Sans FB Demi"/>
                <a:sym typeface="Berlin Sans FB Demi"/>
              </a:defRPr>
            </a:lvl1pPr>
          </a:lstStyle>
          <a:p>
            <a:pPr/>
            <a:r>
              <a:t>La rivelazione</a:t>
            </a:r>
          </a:p>
        </p:txBody>
      </p:sp>
      <p:sp>
        <p:nvSpPr>
          <p:cNvPr id="736" name="Line 5"/>
          <p:cNvSpPr/>
          <p:nvPr/>
        </p:nvSpPr>
        <p:spPr>
          <a:xfrm>
            <a:off x="347662" y="766444"/>
            <a:ext cx="2640014" cy="1"/>
          </a:xfrm>
          <a:prstGeom prst="line">
            <a:avLst/>
          </a:prstGeom>
          <a:ln w="57150">
            <a:solidFill>
              <a:srgbClr val="000099"/>
            </a:solidFill>
          </a:ln>
        </p:spPr>
        <p:txBody>
          <a:bodyPr lIns="45719" rIns="45719"/>
          <a:lstStyle/>
          <a:p>
            <a:pPr/>
          </a:p>
        </p:txBody>
      </p:sp>
      <p:sp>
        <p:nvSpPr>
          <p:cNvPr id="737" name="Text Box 6"/>
          <p:cNvSpPr txBox="1"/>
          <p:nvPr/>
        </p:nvSpPr>
        <p:spPr>
          <a:xfrm>
            <a:off x="298133" y="890587"/>
            <a:ext cx="8547735" cy="55463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a:solidFill>
                  <a:srgbClr val="000099"/>
                </a:solidFill>
                <a:latin typeface="Berlin Sans FB Demi"/>
                <a:ea typeface="Berlin Sans FB Demi"/>
                <a:cs typeface="Berlin Sans FB Demi"/>
                <a:sym typeface="Berlin Sans FB Demi"/>
              </a:defRPr>
            </a:pPr>
            <a:r>
              <a:t>Se delle particelle cariche attraversano la zona di svuotamento vi lasciano energia -&gt; ionizzazione</a:t>
            </a:r>
            <a:endParaRPr>
              <a:latin typeface="Arial"/>
              <a:ea typeface="Arial"/>
              <a:cs typeface="Arial"/>
              <a:sym typeface="Arial"/>
            </a:endParaRPr>
          </a:p>
          <a:p>
            <a:pPr>
              <a:lnSpc>
                <a:spcPct val="70000"/>
              </a:lnSpc>
              <a:spcBef>
                <a:spcPts val="1600"/>
              </a:spcBef>
              <a:defRPr b="1" sz="2800">
                <a:solidFill>
                  <a:srgbClr val="000099"/>
                </a:solidFill>
                <a:latin typeface="Berlin Sans FB Demi"/>
                <a:ea typeface="Berlin Sans FB Demi"/>
                <a:cs typeface="Berlin Sans FB Demi"/>
                <a:sym typeface="Berlin Sans FB Demi"/>
              </a:defRPr>
            </a:pPr>
            <a:r>
              <a:t>  Coppie </a:t>
            </a:r>
            <a:r>
              <a:rPr>
                <a:solidFill>
                  <a:srgbClr val="3C3CCC"/>
                </a:solidFill>
              </a:rPr>
              <a:t>elettrone/lacuna</a:t>
            </a:r>
            <a:r>
              <a:rPr>
                <a:solidFill>
                  <a:srgbClr val="990000"/>
                </a:solidFill>
              </a:rPr>
              <a:t>    n coppie = Energia/w</a:t>
            </a:r>
            <a:endParaRPr>
              <a:latin typeface="Arial"/>
              <a:ea typeface="Arial"/>
              <a:cs typeface="Arial"/>
              <a:sym typeface="Arial"/>
            </a:endParaRPr>
          </a:p>
          <a:p>
            <a:pPr>
              <a:lnSpc>
                <a:spcPct val="70000"/>
              </a:lnSpc>
              <a:spcBef>
                <a:spcPts val="1600"/>
              </a:spcBef>
              <a:defRPr b="1" sz="2800">
                <a:solidFill>
                  <a:srgbClr val="990000"/>
                </a:solidFill>
                <a:latin typeface="Berlin Sans FB Demi"/>
                <a:ea typeface="Berlin Sans FB Demi"/>
                <a:cs typeface="Berlin Sans FB Demi"/>
                <a:sym typeface="Berlin Sans FB Demi"/>
              </a:defRPr>
            </a:pPr>
            <a:r>
              <a:t>  w</a:t>
            </a:r>
            <a:r>
              <a:rPr>
                <a:solidFill>
                  <a:srgbClr val="006600"/>
                </a:solidFill>
              </a:rPr>
              <a:t> </a:t>
            </a:r>
            <a:r>
              <a:rPr>
                <a:solidFill>
                  <a:srgbClr val="3C3CCC"/>
                </a:solidFill>
              </a:rPr>
              <a:t>= Energia media di ionizzazione </a:t>
            </a:r>
            <a:endParaRPr>
              <a:latin typeface="Arial"/>
              <a:ea typeface="Arial"/>
              <a:cs typeface="Arial"/>
              <a:sym typeface="Arial"/>
            </a:endParaRPr>
          </a:p>
          <a:p>
            <a:pPr>
              <a:lnSpc>
                <a:spcPct val="70000"/>
              </a:lnSpc>
              <a:spcBef>
                <a:spcPts val="1600"/>
              </a:spcBef>
              <a:defRPr b="1" sz="2800">
                <a:solidFill>
                  <a:srgbClr val="000099"/>
                </a:solidFill>
                <a:latin typeface="Berlin Sans FB Demi"/>
                <a:ea typeface="Berlin Sans FB Demi"/>
                <a:cs typeface="Berlin Sans FB Demi"/>
                <a:sym typeface="Berlin Sans FB Demi"/>
              </a:defRPr>
            </a:pPr>
            <a:r>
              <a:t>  Silicio</a:t>
            </a:r>
            <a:r>
              <a:rPr>
                <a:solidFill>
                  <a:srgbClr val="990000"/>
                </a:solidFill>
              </a:rPr>
              <a:t> w = 3,6 eV     </a:t>
            </a:r>
            <a:r>
              <a:t>Germanio</a:t>
            </a:r>
            <a:r>
              <a:rPr>
                <a:solidFill>
                  <a:srgbClr val="990000"/>
                </a:solidFill>
              </a:rPr>
              <a:t> w = 3 eV</a:t>
            </a:r>
            <a:endParaRPr>
              <a:latin typeface="Arial"/>
              <a:ea typeface="Arial"/>
              <a:cs typeface="Arial"/>
              <a:sym typeface="Arial"/>
            </a:endParaRPr>
          </a:p>
          <a:p>
            <a:pPr>
              <a:lnSpc>
                <a:spcPct val="80000"/>
              </a:lnSpc>
              <a:spcBef>
                <a:spcPts val="1600"/>
              </a:spcBef>
              <a:defRPr b="1" sz="2800">
                <a:solidFill>
                  <a:srgbClr val="000099"/>
                </a:solidFill>
                <a:latin typeface="Berlin Sans FB Demi"/>
                <a:ea typeface="Berlin Sans FB Demi"/>
                <a:cs typeface="Berlin Sans FB Demi"/>
                <a:sym typeface="Berlin Sans FB Demi"/>
              </a:defRPr>
            </a:pPr>
            <a:r>
              <a:t>  -&gt; portatori liberi in una zona vuota</a:t>
            </a:r>
            <a:endParaRPr>
              <a:latin typeface="Arial"/>
              <a:ea typeface="Arial"/>
              <a:cs typeface="Arial"/>
              <a:sym typeface="Arial"/>
            </a:endParaRPr>
          </a:p>
          <a:p>
            <a:pPr>
              <a:spcBef>
                <a:spcPts val="1000"/>
              </a:spcBef>
              <a:defRPr b="1" sz="800">
                <a:solidFill>
                  <a:srgbClr val="000099"/>
                </a:solidFill>
                <a:latin typeface="Berlin Sans FB Demi"/>
                <a:ea typeface="Berlin Sans FB Demi"/>
                <a:cs typeface="Berlin Sans FB Demi"/>
                <a:sym typeface="Berlin Sans FB Demi"/>
              </a:defRPr>
            </a:pPr>
          </a:p>
          <a:p>
            <a:pPr>
              <a:spcBef>
                <a:spcPts val="1600"/>
              </a:spcBef>
              <a:defRPr b="1" sz="2800">
                <a:solidFill>
                  <a:srgbClr val="000099"/>
                </a:solidFill>
                <a:latin typeface="Berlin Sans FB Demi"/>
                <a:ea typeface="Berlin Sans FB Demi"/>
                <a:cs typeface="Berlin Sans FB Demi"/>
                <a:sym typeface="Berlin Sans FB Demi"/>
              </a:defRPr>
            </a:pPr>
            <a:r>
              <a:t>Tali coppie si muovono sotto l’effetto del campo elettrico della giunzione (</a:t>
            </a:r>
            <a:r>
              <a:rPr>
                <a:solidFill>
                  <a:srgbClr val="990000"/>
                </a:solidFill>
              </a:rPr>
              <a:t>V</a:t>
            </a:r>
            <a:r>
              <a:rPr baseline="-25000">
                <a:solidFill>
                  <a:srgbClr val="990000"/>
                </a:solidFill>
              </a:rPr>
              <a:t>i</a:t>
            </a:r>
            <a:r>
              <a:t> o </a:t>
            </a:r>
            <a:r>
              <a:rPr>
                <a:solidFill>
                  <a:srgbClr val="990000"/>
                </a:solidFill>
              </a:rPr>
              <a:t>V</a:t>
            </a:r>
            <a:r>
              <a:rPr baseline="-25000">
                <a:solidFill>
                  <a:srgbClr val="990000"/>
                </a:solidFill>
              </a:rPr>
              <a:t>t</a:t>
            </a:r>
            <a:r>
              <a:t>) verso i poli di segno opposto </a:t>
            </a:r>
            <a:r>
              <a:rPr>
                <a:solidFill>
                  <a:srgbClr val="006600"/>
                </a:solidFill>
              </a:rPr>
              <a:t>         </a:t>
            </a:r>
            <a:r>
              <a:rPr>
                <a:solidFill>
                  <a:srgbClr val="3C3CCC"/>
                </a:solidFill>
              </a:rPr>
              <a:t>elettroni</a:t>
            </a:r>
            <a:r>
              <a:t> -&gt; </a:t>
            </a:r>
            <a:r>
              <a:rPr>
                <a:solidFill>
                  <a:srgbClr val="990000"/>
                </a:solidFill>
              </a:rPr>
              <a:t>n</a:t>
            </a:r>
            <a:r>
              <a:t>    </a:t>
            </a:r>
            <a:r>
              <a:rPr>
                <a:solidFill>
                  <a:srgbClr val="3C3CCC"/>
                </a:solidFill>
              </a:rPr>
              <a:t>lacune </a:t>
            </a:r>
            <a:r>
              <a:t>-&gt; </a:t>
            </a:r>
            <a:r>
              <a:rPr>
                <a:solidFill>
                  <a:srgbClr val="990000"/>
                </a:solidFill>
              </a:rPr>
              <a:t>p+</a:t>
            </a:r>
            <a:r>
              <a:t> </a:t>
            </a:r>
            <a:endParaRPr>
              <a:latin typeface="Arial"/>
              <a:ea typeface="Arial"/>
              <a:cs typeface="Arial"/>
              <a:sym typeface="Arial"/>
            </a:endParaRPr>
          </a:p>
          <a:p>
            <a:pPr>
              <a:lnSpc>
                <a:spcPct val="80000"/>
              </a:lnSpc>
              <a:spcBef>
                <a:spcPts val="1600"/>
              </a:spcBef>
              <a:defRPr b="1" sz="2800">
                <a:solidFill>
                  <a:srgbClr val="000099"/>
                </a:solidFill>
                <a:latin typeface="Berlin Sans FB Demi"/>
                <a:ea typeface="Berlin Sans FB Demi"/>
                <a:cs typeface="Berlin Sans FB Demi"/>
                <a:sym typeface="Berlin Sans FB Demi"/>
              </a:defRPr>
            </a:pPr>
            <a:r>
              <a:t>  -&gt; segnale di corrente misurabile</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9" name="Text Box 2"/>
          <p:cNvSpPr txBox="1"/>
          <p:nvPr/>
        </p:nvSpPr>
        <p:spPr>
          <a:xfrm>
            <a:off x="298133" y="188912"/>
            <a:ext cx="8547735" cy="637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b="1" sz="3600">
                <a:solidFill>
                  <a:srgbClr val="000099"/>
                </a:solidFill>
                <a:latin typeface="Berlin Sans FB Demi"/>
                <a:ea typeface="Berlin Sans FB Demi"/>
                <a:cs typeface="Berlin Sans FB Demi"/>
                <a:sym typeface="Berlin Sans FB Demi"/>
              </a:defRPr>
            </a:lvl1pPr>
          </a:lstStyle>
          <a:p>
            <a:pPr/>
            <a:r>
              <a:t>I Rivelatori a Scintillazione </a:t>
            </a:r>
          </a:p>
        </p:txBody>
      </p:sp>
      <p:sp>
        <p:nvSpPr>
          <p:cNvPr id="740" name="Text Box 5"/>
          <p:cNvSpPr txBox="1"/>
          <p:nvPr/>
        </p:nvSpPr>
        <p:spPr>
          <a:xfrm>
            <a:off x="296545" y="1557337"/>
            <a:ext cx="8547735" cy="58166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a:solidFill>
                  <a:srgbClr val="000099"/>
                </a:solidFill>
                <a:latin typeface="Berlin Sans FB Demi"/>
                <a:ea typeface="Berlin Sans FB Demi"/>
                <a:cs typeface="Berlin Sans FB Demi"/>
                <a:sym typeface="Berlin Sans FB Demi"/>
              </a:defRPr>
            </a:pPr>
            <a:r>
              <a:t>Principio di base: </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 le particelle cariche (primarie o secondarie) </a:t>
            </a:r>
            <a:endParaRPr>
              <a:latin typeface="Arial"/>
              <a:ea typeface="Arial"/>
              <a:cs typeface="Arial"/>
              <a:sym typeface="Arial"/>
            </a:endParaRPr>
          </a:p>
          <a:p>
            <a:pPr>
              <a:lnSpc>
                <a:spcPct val="50000"/>
              </a:lnSpc>
              <a:spcBef>
                <a:spcPts val="1600"/>
              </a:spcBef>
              <a:defRPr b="1" sz="2800">
                <a:solidFill>
                  <a:srgbClr val="000099"/>
                </a:solidFill>
                <a:latin typeface="Berlin Sans FB Demi"/>
                <a:ea typeface="Berlin Sans FB Demi"/>
                <a:cs typeface="Berlin Sans FB Demi"/>
                <a:sym typeface="Berlin Sans FB Demi"/>
              </a:defRPr>
            </a:pPr>
            <a:r>
              <a:t>   rilasciano energia </a:t>
            </a:r>
            <a:r>
              <a:rPr>
                <a:solidFill>
                  <a:srgbClr val="660033"/>
                </a:solidFill>
              </a:rPr>
              <a:t>E</a:t>
            </a:r>
            <a:r>
              <a:t> eccitando il mezzo rivelatore</a:t>
            </a:r>
            <a:endParaRPr>
              <a:latin typeface="Arial"/>
              <a:ea typeface="Arial"/>
              <a:cs typeface="Arial"/>
              <a:sym typeface="Arial"/>
            </a:endParaRPr>
          </a:p>
          <a:p>
            <a:pPr>
              <a:lnSpc>
                <a:spcPct val="80000"/>
              </a:lnSpc>
              <a:spcBef>
                <a:spcPts val="1600"/>
              </a:spcBef>
              <a:defRPr b="1" sz="2800">
                <a:solidFill>
                  <a:srgbClr val="000099"/>
                </a:solidFill>
                <a:latin typeface="Berlin Sans FB Demi"/>
                <a:ea typeface="Berlin Sans FB Demi"/>
                <a:cs typeface="Berlin Sans FB Demi"/>
                <a:sym typeface="Berlin Sans FB Demi"/>
              </a:defRPr>
            </a:pPr>
            <a:r>
              <a:t>- il mezzo si diseccita emettendo luce  </a:t>
            </a:r>
            <a:r>
              <a:rPr>
                <a:solidFill>
                  <a:srgbClr val="660033"/>
                </a:solidFill>
              </a:rPr>
              <a:t>~</a:t>
            </a:r>
            <a:r>
              <a:t> </a:t>
            </a:r>
            <a:r>
              <a:rPr>
                <a:solidFill>
                  <a:srgbClr val="660033"/>
                </a:solidFill>
              </a:rPr>
              <a:t>100eV/fotone</a:t>
            </a:r>
            <a:endParaRPr>
              <a:latin typeface="Arial"/>
              <a:ea typeface="Arial"/>
              <a:cs typeface="Arial"/>
              <a:sym typeface="Arial"/>
            </a:endParaRPr>
          </a:p>
          <a:p>
            <a:pPr>
              <a:lnSpc>
                <a:spcPct val="80000"/>
              </a:lnSpc>
              <a:spcBef>
                <a:spcPts val="1600"/>
              </a:spcBef>
              <a:defRPr b="1" sz="2800">
                <a:solidFill>
                  <a:srgbClr val="000099"/>
                </a:solidFill>
                <a:latin typeface="Berlin Sans FB Demi"/>
                <a:ea typeface="Berlin Sans FB Demi"/>
                <a:cs typeface="Berlin Sans FB Demi"/>
                <a:sym typeface="Berlin Sans FB Demi"/>
              </a:defRPr>
            </a:pPr>
            <a:r>
              <a:t>- la luce viene raccolta e trasformata in un segnale</a:t>
            </a:r>
            <a:endParaRPr>
              <a:latin typeface="Arial"/>
              <a:ea typeface="Arial"/>
              <a:cs typeface="Arial"/>
              <a:sym typeface="Arial"/>
            </a:endParaRPr>
          </a:p>
          <a:p>
            <a:pPr>
              <a:lnSpc>
                <a:spcPct val="60000"/>
              </a:lnSpc>
              <a:spcBef>
                <a:spcPts val="1600"/>
              </a:spcBef>
              <a:defRPr b="1" sz="2800">
                <a:solidFill>
                  <a:srgbClr val="000099"/>
                </a:solidFill>
                <a:latin typeface="Berlin Sans FB Demi"/>
                <a:ea typeface="Berlin Sans FB Demi"/>
                <a:cs typeface="Berlin Sans FB Demi"/>
                <a:sym typeface="Berlin Sans FB Demi"/>
              </a:defRPr>
            </a:pPr>
            <a:r>
              <a:t>   che contiene varie informazioni </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Mezzi scintillanti </a:t>
            </a:r>
            <a:r>
              <a:rPr>
                <a:solidFill>
                  <a:srgbClr val="3C3CCC"/>
                </a:solidFill>
              </a:rPr>
              <a:t>organici</a:t>
            </a:r>
            <a:r>
              <a:t> ed </a:t>
            </a:r>
            <a:r>
              <a:rPr>
                <a:solidFill>
                  <a:srgbClr val="3C3CCC"/>
                </a:solidFill>
              </a:rPr>
              <a:t>inorganici</a:t>
            </a:r>
            <a:r>
              <a:t>, in vari stati fisici (gas, liquidi, solidi) </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Strumenti di lettura della luce di vario genere </a:t>
            </a:r>
          </a:p>
        </p:txBody>
      </p:sp>
      <p:sp>
        <p:nvSpPr>
          <p:cNvPr id="741" name="Text Box 3"/>
          <p:cNvSpPr txBox="1"/>
          <p:nvPr/>
        </p:nvSpPr>
        <p:spPr>
          <a:xfrm>
            <a:off x="298133" y="904875"/>
            <a:ext cx="8547735" cy="574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900"/>
              </a:spcBef>
              <a:defRPr b="1" sz="3200">
                <a:solidFill>
                  <a:srgbClr val="000099"/>
                </a:solidFill>
                <a:latin typeface="Berlin Sans FB Demi"/>
                <a:ea typeface="Berlin Sans FB Demi"/>
                <a:cs typeface="Berlin Sans FB Demi"/>
                <a:sym typeface="Berlin Sans FB Demi"/>
              </a:defRPr>
            </a:lvl1pPr>
          </a:lstStyle>
          <a:p>
            <a:pPr/>
            <a:r>
              <a:t>Introduzione</a:t>
            </a:r>
          </a:p>
        </p:txBody>
      </p:sp>
      <p:sp>
        <p:nvSpPr>
          <p:cNvPr id="742" name="Line 4"/>
          <p:cNvSpPr/>
          <p:nvPr/>
        </p:nvSpPr>
        <p:spPr>
          <a:xfrm>
            <a:off x="347663" y="1484312"/>
            <a:ext cx="2279651" cy="1"/>
          </a:xfrm>
          <a:prstGeom prst="line">
            <a:avLst/>
          </a:prstGeom>
          <a:ln w="57150">
            <a:solidFill>
              <a:srgbClr val="000099"/>
            </a:solidFill>
          </a:ln>
        </p:spPr>
        <p:txBody>
          <a:bodyPr lIns="45719" rIns="45719"/>
          <a:lstStyle/>
          <a:p>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5pZj0u_XMbc" descr="5pZj0u_XMbc"/>
          <p:cNvPicPr>
            <a:picLocks noChangeAspect="0"/>
          </p:cNvPicPr>
          <p:nvPr>
            <a:videoFile xmlns:mc="http://schemas.openxmlformats.org/markup-compatibility/2006" r:link="rId2" mc:Ignorable="aiw"/>
          </p:nvPr>
        </p:nvPicPr>
        <p:blipFill>
          <a:blip r:embed="rId3">
            <a:extLst/>
          </a:blip>
          <a:stretch>
            <a:fillRect/>
          </a:stretch>
        </p:blipFill>
        <p:spPr>
          <a:xfrm>
            <a:off x="80509" y="880532"/>
            <a:ext cx="4711230" cy="2650068"/>
          </a:xfrm>
          <a:prstGeom prst="rect">
            <a:avLst/>
          </a:prstGeom>
        </p:spPr>
      </p:pic>
      <p:sp>
        <p:nvSpPr>
          <p:cNvPr id="142" name="Text Box 6"/>
          <p:cNvSpPr txBox="1"/>
          <p:nvPr/>
        </p:nvSpPr>
        <p:spPr>
          <a:xfrm>
            <a:off x="298131" y="0"/>
            <a:ext cx="8547736" cy="5493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000099"/>
                </a:solidFill>
              </a:defRPr>
            </a:lvl1pPr>
          </a:lstStyle>
          <a:p>
            <a:pPr/>
            <a:r>
              <a:t>L’esperimento di Rutherford</a:t>
            </a:r>
          </a:p>
        </p:txBody>
      </p:sp>
      <p:pic>
        <p:nvPicPr>
          <p:cNvPr id="143" name="Immagine 4" descr="Immagine 4"/>
          <p:cNvPicPr>
            <a:picLocks noChangeAspect="1"/>
          </p:cNvPicPr>
          <p:nvPr/>
        </p:nvPicPr>
        <p:blipFill>
          <a:blip r:embed="rId4">
            <a:extLst/>
          </a:blip>
          <a:stretch>
            <a:fillRect/>
          </a:stretch>
        </p:blipFill>
        <p:spPr>
          <a:xfrm>
            <a:off x="4868331" y="916514"/>
            <a:ext cx="4267205" cy="1657352"/>
          </a:xfrm>
          <a:prstGeom prst="rect">
            <a:avLst/>
          </a:prstGeom>
          <a:ln w="12700">
            <a:miter lim="400000"/>
          </a:ln>
        </p:spPr>
      </p:pic>
      <p:sp>
        <p:nvSpPr>
          <p:cNvPr id="144" name="Rettangolo 5"/>
          <p:cNvSpPr txBox="1"/>
          <p:nvPr/>
        </p:nvSpPr>
        <p:spPr>
          <a:xfrm>
            <a:off x="4914053" y="2733614"/>
            <a:ext cx="4184229" cy="20591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lvl1pPr>
          </a:lstStyle>
          <a:p>
            <a:pPr/>
            <a:r>
              <a:t>http://www.dmf.unicatt.it/~sangalet/PLS/Buone_pratiche/Esperimento_Rutherford.pdf</a:t>
            </a:r>
          </a:p>
        </p:txBody>
      </p:sp>
      <p:sp>
        <p:nvSpPr>
          <p:cNvPr id="145" name="CasellaDiTesto 6"/>
          <p:cNvSpPr txBox="1"/>
          <p:nvPr/>
        </p:nvSpPr>
        <p:spPr>
          <a:xfrm>
            <a:off x="1032085" y="3886196"/>
            <a:ext cx="7079827" cy="29619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a:pPr>
            <a:r>
              <a:t>IERI: </a:t>
            </a:r>
            <a:r>
              <a:rPr b="0"/>
              <a:t>Uomo che guarda lampi di luce su uno schermo in una stanza buia…</a:t>
            </a:r>
            <a:r>
              <a:rPr b="0" u="sng"/>
              <a:t>situazione non facile</a:t>
            </a:r>
            <a:endParaRPr b="0" u="sng"/>
          </a:p>
          <a:p>
            <a:pPr algn="ctr"/>
          </a:p>
          <a:p>
            <a:pPr algn="ctr"/>
          </a:p>
          <a:p>
            <a:pPr algn="ctr">
              <a:defRPr b="1"/>
            </a:pPr>
            <a:r>
              <a:t>OGGI</a:t>
            </a:r>
            <a:r>
              <a:rPr b="0"/>
              <a:t>: Sistemi-elettronici digitali che processano i lampi di luce o gli impulsi di corrente prodotti nei </a:t>
            </a:r>
            <a:r>
              <a:t>rivelatori</a:t>
            </a:r>
            <a:r>
              <a:rPr b="0"/>
              <a:t> avvisandoci dell’arrivo di un nucleo e fornendoci, a seconda dei casi, quante più informazioni su di esso </a:t>
            </a:r>
            <a:r>
              <a:rPr b="0" u="sng"/>
              <a:t>situazione anch’essa non facile</a:t>
            </a:r>
          </a:p>
          <a:p>
            <a:pPr algn="ctr"/>
          </a:p>
        </p:txBody>
      </p:sp>
      <p:sp>
        <p:nvSpPr>
          <p:cNvPr id="146" name="Connettore 1 8"/>
          <p:cNvSpPr/>
          <p:nvPr/>
        </p:nvSpPr>
        <p:spPr>
          <a:xfrm flipV="1">
            <a:off x="5079998" y="1905000"/>
            <a:ext cx="3996269" cy="16934"/>
          </a:xfrm>
          <a:prstGeom prst="line">
            <a:avLst/>
          </a:prstGeom>
          <a:ln w="19050">
            <a:solidFill>
              <a:srgbClr val="FF0000"/>
            </a:solidFill>
            <a:miter/>
          </a:ln>
        </p:spPr>
        <p:txBody>
          <a:bodyPr lIns="45719" rIns="45719"/>
          <a:lstStyle/>
          <a:p>
            <a:pPr/>
          </a:p>
        </p:txBody>
      </p:sp>
      <p:sp>
        <p:nvSpPr>
          <p:cNvPr id="147" name="Connettore 1 10"/>
          <p:cNvSpPr/>
          <p:nvPr/>
        </p:nvSpPr>
        <p:spPr>
          <a:xfrm flipV="1">
            <a:off x="4978398" y="2081681"/>
            <a:ext cx="1278469" cy="2"/>
          </a:xfrm>
          <a:prstGeom prst="line">
            <a:avLst/>
          </a:prstGeom>
          <a:ln w="19050">
            <a:solidFill>
              <a:srgbClr val="FF0000"/>
            </a:solidFill>
            <a:miter/>
          </a:ln>
        </p:spPr>
        <p:txBody>
          <a:bodyPr lIns="45719" rIns="45719"/>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1" fill="hold"/>
                                        <p:tgtEl>
                                          <p:spTgt spid="141"/>
                                        </p:tgtEl>
                                      </p:cBhvr>
                                    </p:cmd>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0" presetID="3" grpId="2" fill="hold">
                                  <p:stCondLst>
                                    <p:cond delay="0"/>
                                  </p:stCondLst>
                                  <p:iterate type="el" backwards="0">
                                    <p:tmAbs val="0"/>
                                  </p:iterate>
                                  <p:childTnLst>
                                    <p:set>
                                      <p:cBhvr>
                                        <p:cTn id="10" fill="hold"/>
                                        <p:tgtEl>
                                          <p:spTgt spid="145"/>
                                        </p:tgtEl>
                                        <p:attrNameLst>
                                          <p:attrName>style.visibility</p:attrName>
                                        </p:attrNameLst>
                                      </p:cBhvr>
                                      <p:to>
                                        <p:strVal val="visible"/>
                                      </p:to>
                                    </p:set>
                                    <p:animEffect filter="blinds(horizontal)" transition="in">
                                      <p:cBhvr>
                                        <p:cTn id="11" dur="5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12" fill="hold" display="0">
                  <p:stCondLst>
                    <p:cond delay="indefinite"/>
                  </p:stCondLst>
                </p:cTn>
                <p:tgtEl>
                  <p:spTgt spid="141"/>
                </p:tgtEl>
              </p:cMediaNode>
            </p:video>
            <p:seq concurrent="1" prevAc="none" nextAc="seek">
              <p:cTn id="13" evtFilter="cancelBubble" nodeType="interactiveSeq" restart="whenNotActive" fill="hold">
                <p:stCondLst>
                  <p:cond delay="0" evt="onClick">
                    <p:tgtEl>
                      <p:spTgt spid="141"/>
                    </p:tgtEl>
                  </p:cond>
                </p:stCondLst>
                <p:endSync delay="0" evt="end">
                  <p:rtn val="all"/>
                </p:endSync>
                <p:childTnLst>
                  <p:par>
                    <p:cTn id="14" fill="hold">
                      <p:stCondLst>
                        <p:cond delay="0"/>
                      </p:stCondLst>
                      <p:childTnLst>
                        <p:par>
                          <p:cTn id="15" fill="hold">
                            <p:stCondLst>
                              <p:cond delay="0"/>
                            </p:stCondLst>
                            <p:childTnLst>
                              <p:par>
                                <p:cTn id="16" presetClass="mediacall" nodeType="clickEffect" presetSubtype="0" presetID="2" fill="hold">
                                  <p:stCondLst>
                                    <p:cond delay="0"/>
                                  </p:stCondLst>
                                  <p:childTnLst>
                                    <p:cmd type="call" cmd="togglePause">
                                      <p:cBhvr>
                                        <p:cTn id="17" dur="1" fill="hold"/>
                                        <p:tgtEl>
                                          <p:spTgt spid="141"/>
                                        </p:tgtEl>
                                      </p:cBhvr>
                                    </p:cmd>
                                  </p:childTnLst>
                                </p:cTn>
                              </p:par>
                            </p:childTnLst>
                          </p:cTn>
                        </p:par>
                      </p:childTnLst>
                    </p:cTn>
                  </p:par>
                </p:childTnLst>
              </p:cTn>
              <p:nextCondLst>
                <p:cond delay="0" evt="onClick">
                  <p:tgtEl>
                    <p:spTgt spid="141"/>
                  </p:tgtEl>
                </p:cond>
              </p:nextCondLst>
            </p:seq>
          </p:childTnLst>
        </p:cTn>
      </p:par>
    </p:tnLst>
    <p:bldLst>
      <p:bldP build="whole" bldLvl="1" animBg="1" rev="0" advAuto="0" spid="145" grpId="2"/>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4" name="Text Box 2"/>
          <p:cNvSpPr txBox="1"/>
          <p:nvPr/>
        </p:nvSpPr>
        <p:spPr>
          <a:xfrm>
            <a:off x="137398" y="-40640"/>
            <a:ext cx="8547736" cy="69392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a:solidFill>
                  <a:srgbClr val="000099"/>
                </a:solidFill>
                <a:latin typeface="Berlin Sans FB Demi"/>
                <a:ea typeface="Berlin Sans FB Demi"/>
                <a:cs typeface="Berlin Sans FB Demi"/>
                <a:sym typeface="Berlin Sans FB Demi"/>
              </a:defRPr>
            </a:pPr>
            <a:r>
              <a:t>Scintillatore </a:t>
            </a:r>
            <a:r>
              <a:rPr>
                <a:solidFill>
                  <a:srgbClr val="3C3CCC"/>
                </a:solidFill>
              </a:rPr>
              <a:t>ideale</a:t>
            </a:r>
            <a:r>
              <a:t>:</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 Alta efficienza e linearità nella conversione </a:t>
            </a:r>
            <a:r>
              <a:rPr>
                <a:solidFill>
                  <a:srgbClr val="660033"/>
                </a:solidFill>
              </a:rPr>
              <a:t>E</a:t>
            </a:r>
            <a:r>
              <a:t> - luce </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 Trasparenza alla luce prodotta</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 Semplicità di manipolazione e lavorazione</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 Indice di rifrazione simile allo strumento per la </a:t>
            </a:r>
            <a:endParaRPr>
              <a:latin typeface="Arial"/>
              <a:ea typeface="Arial"/>
              <a:cs typeface="Arial"/>
              <a:sym typeface="Arial"/>
            </a:endParaRPr>
          </a:p>
          <a:p>
            <a:pPr>
              <a:lnSpc>
                <a:spcPct val="60000"/>
              </a:lnSpc>
              <a:spcBef>
                <a:spcPts val="1600"/>
              </a:spcBef>
              <a:defRPr b="1" sz="2800">
                <a:solidFill>
                  <a:srgbClr val="000099"/>
                </a:solidFill>
                <a:latin typeface="Berlin Sans FB Demi"/>
                <a:ea typeface="Berlin Sans FB Demi"/>
                <a:cs typeface="Berlin Sans FB Demi"/>
                <a:sym typeface="Berlin Sans FB Demi"/>
              </a:defRPr>
            </a:pPr>
            <a:r>
              <a:t>   rivelazione della luce per migliore accoppiamento </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 Spettro di emissione in luce accoppiato con la </a:t>
            </a:r>
            <a:endParaRPr>
              <a:latin typeface="Arial"/>
              <a:ea typeface="Arial"/>
              <a:cs typeface="Arial"/>
              <a:sym typeface="Arial"/>
            </a:endParaRPr>
          </a:p>
          <a:p>
            <a:pPr>
              <a:lnSpc>
                <a:spcPct val="60000"/>
              </a:lnSpc>
              <a:spcBef>
                <a:spcPts val="1600"/>
              </a:spcBef>
              <a:defRPr b="1" sz="2800">
                <a:solidFill>
                  <a:srgbClr val="000099"/>
                </a:solidFill>
                <a:latin typeface="Berlin Sans FB Demi"/>
                <a:ea typeface="Berlin Sans FB Demi"/>
                <a:cs typeface="Berlin Sans FB Demi"/>
                <a:sym typeface="Berlin Sans FB Demi"/>
              </a:defRPr>
            </a:pPr>
            <a:r>
              <a:t>   sensibilità dello strumento di lettura</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 Tempi brevi di emissione della luce</a:t>
            </a:r>
            <a:endParaRPr>
              <a:latin typeface="Arial"/>
              <a:ea typeface="Arial"/>
              <a:cs typeface="Arial"/>
              <a:sym typeface="Arial"/>
            </a:endParaRPr>
          </a:p>
          <a:p>
            <a:pPr>
              <a:spcBef>
                <a:spcPts val="1000"/>
              </a:spcBef>
              <a:defRPr b="1" sz="800">
                <a:solidFill>
                  <a:srgbClr val="000099"/>
                </a:solidFill>
                <a:latin typeface="Berlin Sans FB Demi"/>
                <a:ea typeface="Berlin Sans FB Demi"/>
                <a:cs typeface="Berlin Sans FB Demi"/>
                <a:sym typeface="Berlin Sans FB Demi"/>
              </a:defRPr>
            </a:pPr>
          </a:p>
          <a:p>
            <a:pPr>
              <a:spcBef>
                <a:spcPts val="1600"/>
              </a:spcBef>
              <a:defRPr b="1" sz="2800">
                <a:solidFill>
                  <a:srgbClr val="000099"/>
                </a:solidFill>
                <a:latin typeface="Berlin Sans FB Demi"/>
                <a:ea typeface="Berlin Sans FB Demi"/>
                <a:cs typeface="Berlin Sans FB Demi"/>
                <a:sym typeface="Berlin Sans FB Demi"/>
              </a:defRPr>
            </a:pPr>
            <a:r>
              <a:t>Compromesso tra esigenze e prestazioni</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6" name="Text Box 3"/>
          <p:cNvSpPr txBox="1"/>
          <p:nvPr/>
        </p:nvSpPr>
        <p:spPr>
          <a:xfrm>
            <a:off x="148114" y="-175419"/>
            <a:ext cx="8547736" cy="6780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a:solidFill>
                  <a:srgbClr val="000099"/>
                </a:solidFill>
                <a:latin typeface="Berlin Sans FB Demi"/>
                <a:ea typeface="Berlin Sans FB Demi"/>
                <a:cs typeface="Berlin Sans FB Demi"/>
                <a:sym typeface="Berlin Sans FB Demi"/>
              </a:defRPr>
            </a:pPr>
            <a:r>
              <a:t>Gli </a:t>
            </a:r>
            <a:r>
              <a:rPr>
                <a:solidFill>
                  <a:srgbClr val="3C3CCC"/>
                </a:solidFill>
              </a:rPr>
              <a:t>spettri di emissione </a:t>
            </a:r>
            <a:r>
              <a:t>variano in base al materiale </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Alcuni scintillatori inorganici più comuni </a:t>
            </a:r>
            <a:endParaRPr>
              <a:latin typeface="Arial"/>
              <a:ea typeface="Arial"/>
              <a:cs typeface="Arial"/>
              <a:sym typeface="Arial"/>
            </a:endParaRPr>
          </a:p>
          <a:p>
            <a:pPr>
              <a:spcBef>
                <a:spcPts val="1600"/>
              </a:spcBef>
              <a:defRPr b="1" sz="2800">
                <a:solidFill>
                  <a:srgbClr val="3C3CCC"/>
                </a:solidFill>
                <a:latin typeface="Berlin Sans FB Demi"/>
                <a:ea typeface="Berlin Sans FB Demi"/>
                <a:cs typeface="Berlin Sans FB Demi"/>
                <a:sym typeface="Berlin Sans FB Demi"/>
              </a:defRPr>
            </a:pPr>
            <a:r>
              <a:t>Ioduro di sodio </a:t>
            </a:r>
            <a:r>
              <a:rPr>
                <a:solidFill>
                  <a:srgbClr val="660033"/>
                </a:solidFill>
              </a:rPr>
              <a:t>NaI(Tl)</a:t>
            </a:r>
            <a:r>
              <a:rPr>
                <a:solidFill>
                  <a:srgbClr val="000099"/>
                </a:solidFill>
              </a:rPr>
              <a:t> </a:t>
            </a:r>
            <a:endParaRPr>
              <a:latin typeface="Arial"/>
              <a:ea typeface="Arial"/>
              <a:cs typeface="Arial"/>
              <a:sym typeface="Arial"/>
            </a:endParaRPr>
          </a:p>
          <a:p>
            <a:pPr>
              <a:lnSpc>
                <a:spcPct val="50000"/>
              </a:lnSpc>
              <a:spcBef>
                <a:spcPts val="1600"/>
              </a:spcBef>
              <a:defRPr b="1" sz="2800">
                <a:solidFill>
                  <a:srgbClr val="000099"/>
                </a:solidFill>
                <a:latin typeface="Berlin Sans FB Demi"/>
                <a:ea typeface="Berlin Sans FB Demi"/>
                <a:cs typeface="Berlin Sans FB Demi"/>
                <a:sym typeface="Berlin Sans FB Demi"/>
              </a:defRPr>
            </a:pPr>
            <a:r>
              <a:t>  elevata resa di luce</a:t>
            </a:r>
            <a:endParaRPr>
              <a:latin typeface="Arial"/>
              <a:ea typeface="Arial"/>
              <a:cs typeface="Arial"/>
              <a:sym typeface="Arial"/>
            </a:endParaRPr>
          </a:p>
          <a:p>
            <a:pPr>
              <a:lnSpc>
                <a:spcPct val="50000"/>
              </a:lnSpc>
              <a:spcBef>
                <a:spcPts val="1600"/>
              </a:spcBef>
              <a:defRPr b="1" sz="2800">
                <a:solidFill>
                  <a:srgbClr val="000099"/>
                </a:solidFill>
                <a:latin typeface="Berlin Sans FB Demi"/>
                <a:ea typeface="Berlin Sans FB Demi"/>
                <a:cs typeface="Berlin Sans FB Demi"/>
                <a:sym typeface="Berlin Sans FB Demi"/>
              </a:defRPr>
            </a:pPr>
            <a:r>
              <a:t>  igroscopico, fragile</a:t>
            </a:r>
            <a:endParaRPr>
              <a:latin typeface="Arial"/>
              <a:ea typeface="Arial"/>
              <a:cs typeface="Arial"/>
              <a:sym typeface="Arial"/>
            </a:endParaRPr>
          </a:p>
          <a:p>
            <a:pPr>
              <a:spcBef>
                <a:spcPts val="1600"/>
              </a:spcBef>
              <a:defRPr b="1" sz="2800">
                <a:solidFill>
                  <a:srgbClr val="3C3CCC"/>
                </a:solidFill>
                <a:latin typeface="Berlin Sans FB Demi"/>
                <a:ea typeface="Berlin Sans FB Demi"/>
                <a:cs typeface="Berlin Sans FB Demi"/>
                <a:sym typeface="Berlin Sans FB Demi"/>
              </a:defRPr>
            </a:pPr>
            <a:r>
              <a:t>Ioduro di cesio </a:t>
            </a:r>
            <a:r>
              <a:rPr>
                <a:solidFill>
                  <a:srgbClr val="660033"/>
                </a:solidFill>
              </a:rPr>
              <a:t>CsI(Tl)</a:t>
            </a:r>
            <a:endParaRPr>
              <a:latin typeface="Arial"/>
              <a:ea typeface="Arial"/>
              <a:cs typeface="Arial"/>
              <a:sym typeface="Arial"/>
            </a:endParaRPr>
          </a:p>
          <a:p>
            <a:pPr>
              <a:lnSpc>
                <a:spcPct val="50000"/>
              </a:lnSpc>
              <a:spcBef>
                <a:spcPts val="1600"/>
              </a:spcBef>
              <a:defRPr b="1" sz="2800">
                <a:solidFill>
                  <a:srgbClr val="000099"/>
                </a:solidFill>
                <a:latin typeface="Berlin Sans FB Demi"/>
                <a:ea typeface="Berlin Sans FB Demi"/>
                <a:cs typeface="Berlin Sans FB Demi"/>
                <a:sym typeface="Berlin Sans FB Demi"/>
              </a:defRPr>
            </a:pPr>
            <a:r>
              <a:t>  alti </a:t>
            </a:r>
            <a:r>
              <a:rPr>
                <a:solidFill>
                  <a:srgbClr val="660033"/>
                </a:solidFill>
              </a:rPr>
              <a:t>Z</a:t>
            </a:r>
            <a:r>
              <a:t> e </a:t>
            </a:r>
            <a:r>
              <a:rPr b="0">
                <a:solidFill>
                  <a:srgbClr val="660033"/>
                </a:solidFill>
                <a:latin typeface="Symbol"/>
                <a:ea typeface="Symbol"/>
                <a:cs typeface="Symbol"/>
                <a:sym typeface="Symbol"/>
              </a:rPr>
              <a:t>r</a:t>
            </a:r>
            <a:r>
              <a:t> </a:t>
            </a:r>
            <a:endParaRPr>
              <a:latin typeface="Arial"/>
              <a:ea typeface="Arial"/>
              <a:cs typeface="Arial"/>
              <a:sym typeface="Arial"/>
            </a:endParaRPr>
          </a:p>
          <a:p>
            <a:pPr>
              <a:lnSpc>
                <a:spcPct val="50000"/>
              </a:lnSpc>
              <a:spcBef>
                <a:spcPts val="1600"/>
              </a:spcBef>
              <a:defRPr b="1" sz="2800">
                <a:solidFill>
                  <a:srgbClr val="000099"/>
                </a:solidFill>
                <a:latin typeface="Berlin Sans FB Demi"/>
                <a:ea typeface="Berlin Sans FB Demi"/>
                <a:cs typeface="Berlin Sans FB Demi"/>
                <a:sym typeface="Berlin Sans FB Demi"/>
              </a:defRPr>
            </a:pPr>
            <a:r>
              <a:t>  componenti lenta/veloce </a:t>
            </a:r>
            <a:endParaRPr>
              <a:latin typeface="Arial"/>
              <a:ea typeface="Arial"/>
              <a:cs typeface="Arial"/>
              <a:sym typeface="Arial"/>
            </a:endParaRPr>
          </a:p>
          <a:p>
            <a:pPr>
              <a:lnSpc>
                <a:spcPct val="50000"/>
              </a:lnSpc>
              <a:spcBef>
                <a:spcPts val="1600"/>
              </a:spcBef>
              <a:defRPr b="1" sz="2800">
                <a:solidFill>
                  <a:srgbClr val="000099"/>
                </a:solidFill>
                <a:latin typeface="Berlin Sans FB Demi"/>
                <a:ea typeface="Berlin Sans FB Demi"/>
                <a:cs typeface="Berlin Sans FB Demi"/>
                <a:sym typeface="Berlin Sans FB Demi"/>
              </a:defRPr>
            </a:pPr>
            <a:r>
              <a:t>  facile lavorazione, resistenza </a:t>
            </a:r>
            <a:endParaRPr>
              <a:latin typeface="Arial"/>
              <a:ea typeface="Arial"/>
              <a:cs typeface="Arial"/>
              <a:sym typeface="Arial"/>
            </a:endParaRPr>
          </a:p>
          <a:p>
            <a:pPr>
              <a:lnSpc>
                <a:spcPct val="50000"/>
              </a:lnSpc>
              <a:spcBef>
                <a:spcPts val="1600"/>
              </a:spcBef>
              <a:defRPr b="1" sz="2800">
                <a:solidFill>
                  <a:srgbClr val="000099"/>
                </a:solidFill>
                <a:latin typeface="Berlin Sans FB Demi"/>
                <a:ea typeface="Berlin Sans FB Demi"/>
                <a:cs typeface="Berlin Sans FB Demi"/>
                <a:sym typeface="Berlin Sans FB Demi"/>
              </a:defRPr>
            </a:pPr>
            <a:r>
              <a:t>  spettro luce spostato ad alta </a:t>
            </a:r>
            <a:r>
              <a:rPr b="0">
                <a:solidFill>
                  <a:srgbClr val="660033"/>
                </a:solidFill>
                <a:latin typeface="Symbol"/>
                <a:ea typeface="Symbol"/>
                <a:cs typeface="Symbol"/>
                <a:sym typeface="Symbol"/>
              </a:rPr>
              <a:t>l</a:t>
            </a:r>
            <a:r>
              <a:t> </a:t>
            </a:r>
            <a:endParaRPr>
              <a:latin typeface="Arial"/>
              <a:ea typeface="Arial"/>
              <a:cs typeface="Arial"/>
              <a:sym typeface="Arial"/>
            </a:endParaRPr>
          </a:p>
          <a:p>
            <a:pPr>
              <a:spcBef>
                <a:spcPts val="1600"/>
              </a:spcBef>
              <a:defRPr b="1" sz="2800">
                <a:solidFill>
                  <a:srgbClr val="3C3CCC"/>
                </a:solidFill>
                <a:latin typeface="Berlin Sans FB Demi"/>
                <a:ea typeface="Berlin Sans FB Demi"/>
                <a:cs typeface="Berlin Sans FB Demi"/>
                <a:sym typeface="Berlin Sans FB Demi"/>
              </a:defRPr>
            </a:pPr>
            <a:r>
              <a:t>Fluoruro di Bario </a:t>
            </a:r>
            <a:r>
              <a:rPr>
                <a:solidFill>
                  <a:srgbClr val="660033"/>
                </a:solidFill>
              </a:rPr>
              <a:t>BaF2</a:t>
            </a:r>
            <a:endParaRPr>
              <a:latin typeface="Arial"/>
              <a:ea typeface="Arial"/>
              <a:cs typeface="Arial"/>
              <a:sym typeface="Arial"/>
            </a:endParaRPr>
          </a:p>
          <a:p>
            <a:pPr>
              <a:lnSpc>
                <a:spcPct val="50000"/>
              </a:lnSpc>
              <a:spcBef>
                <a:spcPts val="1600"/>
              </a:spcBef>
              <a:defRPr b="1" sz="2800">
                <a:solidFill>
                  <a:srgbClr val="000099"/>
                </a:solidFill>
                <a:latin typeface="Berlin Sans FB Demi"/>
                <a:ea typeface="Berlin Sans FB Demi"/>
                <a:cs typeface="Berlin Sans FB Demi"/>
                <a:sym typeface="Berlin Sans FB Demi"/>
              </a:defRPr>
            </a:pPr>
            <a:r>
              <a:t>  alto </a:t>
            </a:r>
            <a:r>
              <a:rPr>
                <a:solidFill>
                  <a:srgbClr val="660033"/>
                </a:solidFill>
              </a:rPr>
              <a:t>Z</a:t>
            </a:r>
            <a:r>
              <a:t>, componenti lenta/veloce</a:t>
            </a:r>
          </a:p>
        </p:txBody>
      </p:sp>
      <p:grpSp>
        <p:nvGrpSpPr>
          <p:cNvPr id="749" name="Gruppo 4"/>
          <p:cNvGrpSpPr/>
          <p:nvPr/>
        </p:nvGrpSpPr>
        <p:grpSpPr>
          <a:xfrm>
            <a:off x="4500562" y="1412874"/>
            <a:ext cx="4321176" cy="2736851"/>
            <a:chOff x="0" y="0"/>
            <a:chExt cx="4321175" cy="2736849"/>
          </a:xfrm>
        </p:grpSpPr>
        <p:pic>
          <p:nvPicPr>
            <p:cNvPr id="747" name="Picture 5" descr="Picture 5"/>
            <p:cNvPicPr>
              <a:picLocks noChangeAspect="1"/>
            </p:cNvPicPr>
            <p:nvPr/>
          </p:nvPicPr>
          <p:blipFill>
            <a:blip r:embed="rId2">
              <a:extLst/>
            </a:blip>
            <a:stretch>
              <a:fillRect/>
            </a:stretch>
          </p:blipFill>
          <p:spPr>
            <a:xfrm>
              <a:off x="1356494" y="1965747"/>
              <a:ext cx="2964681" cy="771103"/>
            </a:xfrm>
            <a:prstGeom prst="rect">
              <a:avLst/>
            </a:prstGeom>
            <a:ln w="12700" cap="flat">
              <a:noFill/>
              <a:miter lim="400000"/>
            </a:ln>
            <a:effectLst/>
          </p:spPr>
        </p:pic>
        <p:pic>
          <p:nvPicPr>
            <p:cNvPr id="748" name="Picture 2" descr="Picture 2"/>
            <p:cNvPicPr>
              <a:picLocks noChangeAspect="1"/>
            </p:cNvPicPr>
            <p:nvPr/>
          </p:nvPicPr>
          <p:blipFill>
            <a:blip r:embed="rId3">
              <a:extLst/>
            </a:blip>
            <a:stretch>
              <a:fillRect/>
            </a:stretch>
          </p:blipFill>
          <p:spPr>
            <a:xfrm>
              <a:off x="-1" y="0"/>
              <a:ext cx="4104349" cy="2396995"/>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1" name="Text Box 2"/>
          <p:cNvSpPr txBox="1"/>
          <p:nvPr/>
        </p:nvSpPr>
        <p:spPr>
          <a:xfrm>
            <a:off x="40958" y="936228"/>
            <a:ext cx="8547735"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a:solidFill>
                  <a:srgbClr val="000099"/>
                </a:solidFill>
                <a:latin typeface="Berlin Sans FB Demi"/>
                <a:ea typeface="Berlin Sans FB Demi"/>
                <a:cs typeface="Berlin Sans FB Demi"/>
                <a:sym typeface="Berlin Sans FB Demi"/>
              </a:defRPr>
            </a:pPr>
            <a:r>
              <a:t>Parte dell’energia è convertita in luce ma molta si perde eccitazione non radiativa </a:t>
            </a:r>
            <a:endParaRPr>
              <a:latin typeface="Arial"/>
              <a:ea typeface="Arial"/>
              <a:cs typeface="Arial"/>
              <a:sym typeface="Arial"/>
            </a:endParaRPr>
          </a:p>
          <a:p>
            <a:pPr>
              <a:spcBef>
                <a:spcPts val="1600"/>
              </a:spcBef>
              <a:defRPr b="1" sz="2800">
                <a:solidFill>
                  <a:srgbClr val="3C3CCC"/>
                </a:solidFill>
                <a:latin typeface="Berlin Sans FB Demi"/>
                <a:ea typeface="Berlin Sans FB Demi"/>
                <a:cs typeface="Berlin Sans FB Demi"/>
                <a:sym typeface="Berlin Sans FB Demi"/>
              </a:defRPr>
            </a:pPr>
            <a:r>
              <a:t>Efficienza di conversione </a:t>
            </a:r>
            <a:endParaRPr>
              <a:latin typeface="Arial"/>
              <a:ea typeface="Arial"/>
              <a:cs typeface="Arial"/>
              <a:sym typeface="Arial"/>
            </a:endParaRPr>
          </a:p>
          <a:p>
            <a:pPr>
              <a:spcBef>
                <a:spcPts val="1600"/>
              </a:spcBef>
              <a:defRPr b="1" sz="2800">
                <a:solidFill>
                  <a:srgbClr val="660033"/>
                </a:solidFill>
                <a:latin typeface="Berlin Sans FB Demi"/>
                <a:ea typeface="Berlin Sans FB Demi"/>
                <a:cs typeface="Berlin Sans FB Demi"/>
                <a:sym typeface="Berlin Sans FB Demi"/>
              </a:defRPr>
            </a:pPr>
            <a:r>
              <a:t>S</a:t>
            </a:r>
            <a:r>
              <a:rPr>
                <a:solidFill>
                  <a:srgbClr val="000099"/>
                </a:solidFill>
              </a:rPr>
              <a:t> = frazione di energia convertita il luce </a:t>
            </a:r>
            <a:endParaRPr>
              <a:latin typeface="Arial"/>
              <a:ea typeface="Arial"/>
              <a:cs typeface="Arial"/>
              <a:sym typeface="Arial"/>
            </a:endParaRPr>
          </a:p>
          <a:p>
            <a:pPr>
              <a:spcBef>
                <a:spcPts val="1000"/>
              </a:spcBef>
              <a:defRPr b="1" sz="800">
                <a:solidFill>
                  <a:srgbClr val="000099"/>
                </a:solidFill>
                <a:latin typeface="Berlin Sans FB Demi"/>
                <a:ea typeface="Berlin Sans FB Demi"/>
                <a:cs typeface="Berlin Sans FB Demi"/>
                <a:sym typeface="Berlin Sans FB Demi"/>
              </a:defRPr>
            </a:pPr>
          </a:p>
          <a:p>
            <a:pPr>
              <a:spcBef>
                <a:spcPts val="1600"/>
              </a:spcBef>
              <a:defRPr b="1" sz="2800">
                <a:solidFill>
                  <a:srgbClr val="000099"/>
                </a:solidFill>
                <a:latin typeface="Berlin Sans FB Demi"/>
                <a:ea typeface="Berlin Sans FB Demi"/>
                <a:cs typeface="Berlin Sans FB Demi"/>
                <a:sym typeface="Berlin Sans FB Demi"/>
              </a:defRPr>
            </a:pPr>
            <a:r>
              <a:t>Se </a:t>
            </a:r>
            <a:r>
              <a:rPr>
                <a:solidFill>
                  <a:srgbClr val="660033"/>
                </a:solidFill>
              </a:rPr>
              <a:t>S</a:t>
            </a:r>
            <a:r>
              <a:t> non è costante la risposta </a:t>
            </a:r>
            <a:r>
              <a:rPr>
                <a:solidFill>
                  <a:srgbClr val="660033"/>
                </a:solidFill>
              </a:rPr>
              <a:t>L(E)</a:t>
            </a:r>
            <a:r>
              <a:t> dello scintillatore non è lineare</a:t>
            </a:r>
            <a:endParaRPr>
              <a:latin typeface="Arial"/>
              <a:ea typeface="Arial"/>
              <a:cs typeface="Arial"/>
              <a:sym typeface="Arial"/>
            </a:endParaRPr>
          </a:p>
          <a:p>
            <a:pPr>
              <a:spcBef>
                <a:spcPts val="1000"/>
              </a:spcBef>
              <a:defRPr b="1" sz="1200">
                <a:solidFill>
                  <a:srgbClr val="000099"/>
                </a:solidFill>
                <a:latin typeface="Berlin Sans FB Demi"/>
                <a:ea typeface="Berlin Sans FB Demi"/>
                <a:cs typeface="Berlin Sans FB Demi"/>
                <a:sym typeface="Berlin Sans FB Demi"/>
              </a:defRPr>
            </a:pPr>
          </a:p>
          <a:p>
            <a:pPr>
              <a:lnSpc>
                <a:spcPct val="70000"/>
              </a:lnSpc>
              <a:spcBef>
                <a:spcPts val="1600"/>
              </a:spcBef>
              <a:defRPr b="1" sz="2800">
                <a:solidFill>
                  <a:srgbClr val="000099"/>
                </a:solidFill>
                <a:latin typeface="Berlin Sans FB Demi"/>
                <a:ea typeface="Berlin Sans FB Demi"/>
                <a:cs typeface="Berlin Sans FB Demi"/>
                <a:sym typeface="Berlin Sans FB Demi"/>
              </a:defRPr>
            </a:pPr>
            <a:r>
              <a:t>Inoltre tale risposta dipende </a:t>
            </a:r>
            <a:endParaRPr>
              <a:latin typeface="Arial"/>
              <a:ea typeface="Arial"/>
              <a:cs typeface="Arial"/>
              <a:sym typeface="Arial"/>
            </a:endParaRPr>
          </a:p>
          <a:p>
            <a:pPr>
              <a:lnSpc>
                <a:spcPct val="70000"/>
              </a:lnSpc>
              <a:spcBef>
                <a:spcPts val="1600"/>
              </a:spcBef>
              <a:defRPr b="1" sz="2800">
                <a:solidFill>
                  <a:srgbClr val="000099"/>
                </a:solidFill>
                <a:latin typeface="Berlin Sans FB Demi"/>
                <a:ea typeface="Berlin Sans FB Demi"/>
                <a:cs typeface="Berlin Sans FB Demi"/>
                <a:sym typeface="Berlin Sans FB Demi"/>
              </a:defRPr>
            </a:pPr>
            <a:r>
              <a:t>dal tipo di particella </a:t>
            </a:r>
            <a:endParaRPr>
              <a:latin typeface="Arial"/>
              <a:ea typeface="Arial"/>
              <a:cs typeface="Arial"/>
              <a:sym typeface="Arial"/>
            </a:endParaRPr>
          </a:p>
          <a:p>
            <a:pPr>
              <a:lnSpc>
                <a:spcPct val="70000"/>
              </a:lnSpc>
              <a:spcBef>
                <a:spcPts val="1600"/>
              </a:spcBef>
              <a:defRPr b="1" sz="2800">
                <a:solidFill>
                  <a:srgbClr val="000099"/>
                </a:solidFill>
                <a:latin typeface="Berlin Sans FB Demi"/>
                <a:ea typeface="Berlin Sans FB Demi"/>
                <a:cs typeface="Berlin Sans FB Demi"/>
                <a:sym typeface="Berlin Sans FB Demi"/>
              </a:defRPr>
            </a:pPr>
            <a:r>
              <a:t>Es.: </a:t>
            </a:r>
            <a:r>
              <a:rPr>
                <a:solidFill>
                  <a:srgbClr val="660033"/>
                </a:solidFill>
              </a:rPr>
              <a:t>NE102</a:t>
            </a:r>
          </a:p>
        </p:txBody>
      </p:sp>
      <p:pic>
        <p:nvPicPr>
          <p:cNvPr id="752" name="Object 3" descr="Object 3"/>
          <p:cNvPicPr>
            <a:picLocks noChangeAspect="1"/>
          </p:cNvPicPr>
          <p:nvPr/>
        </p:nvPicPr>
        <p:blipFill>
          <a:blip r:embed="rId2">
            <a:extLst/>
          </a:blip>
          <a:stretch>
            <a:fillRect/>
          </a:stretch>
        </p:blipFill>
        <p:spPr>
          <a:xfrm>
            <a:off x="6818313" y="1849437"/>
            <a:ext cx="2016126" cy="720726"/>
          </a:xfrm>
          <a:prstGeom prst="rect">
            <a:avLst/>
          </a:prstGeom>
          <a:ln w="12700">
            <a:miter lim="400000"/>
          </a:ln>
        </p:spPr>
      </p:pic>
      <p:pic>
        <p:nvPicPr>
          <p:cNvPr id="753" name="Picture 5" descr="Picture 5"/>
          <p:cNvPicPr>
            <a:picLocks noChangeAspect="1"/>
          </p:cNvPicPr>
          <p:nvPr/>
        </p:nvPicPr>
        <p:blipFill>
          <a:blip r:embed="rId3">
            <a:extLst/>
          </a:blip>
          <a:stretch>
            <a:fillRect/>
          </a:stretch>
        </p:blipFill>
        <p:spPr>
          <a:xfrm>
            <a:off x="5849540" y="4103291"/>
            <a:ext cx="2715828" cy="2560637"/>
          </a:xfrm>
          <a:prstGeom prst="rect">
            <a:avLst/>
          </a:prstGeom>
          <a:ln w="12700">
            <a:miter lim="400000"/>
          </a:ln>
        </p:spPr>
      </p:pic>
      <p:sp>
        <p:nvSpPr>
          <p:cNvPr id="754" name="Text Box 2"/>
          <p:cNvSpPr txBox="1"/>
          <p:nvPr/>
        </p:nvSpPr>
        <p:spPr>
          <a:xfrm>
            <a:off x="298133" y="188912"/>
            <a:ext cx="8547735"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900"/>
              </a:spcBef>
              <a:defRPr b="1" sz="3200">
                <a:solidFill>
                  <a:srgbClr val="000099"/>
                </a:solidFill>
                <a:latin typeface="Berlin Sans FB Demi"/>
                <a:ea typeface="Berlin Sans FB Demi"/>
                <a:cs typeface="Berlin Sans FB Demi"/>
                <a:sym typeface="Berlin Sans FB Demi"/>
              </a:defRPr>
            </a:lvl1pPr>
          </a:lstStyle>
          <a:p>
            <a:pPr/>
            <a:r>
              <a:t>Risposta di scintillazione</a:t>
            </a:r>
          </a:p>
        </p:txBody>
      </p:sp>
      <p:sp>
        <p:nvSpPr>
          <p:cNvPr id="755" name="Line 3"/>
          <p:cNvSpPr/>
          <p:nvPr/>
        </p:nvSpPr>
        <p:spPr>
          <a:xfrm>
            <a:off x="347663" y="766444"/>
            <a:ext cx="4368801" cy="1"/>
          </a:xfrm>
          <a:prstGeom prst="line">
            <a:avLst/>
          </a:prstGeom>
          <a:ln w="57150">
            <a:solidFill>
              <a:srgbClr val="000099"/>
            </a:solidFill>
          </a:ln>
        </p:spPr>
        <p:txBody>
          <a:bodyPr lIns="45719" rIns="45719"/>
          <a:lstStyle/>
          <a:p>
            <a:pP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7" name="Text Box 2"/>
          <p:cNvSpPr txBox="1"/>
          <p:nvPr/>
        </p:nvSpPr>
        <p:spPr>
          <a:xfrm>
            <a:off x="298133" y="188912"/>
            <a:ext cx="8547735"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900"/>
              </a:spcBef>
              <a:defRPr b="1" sz="3200">
                <a:solidFill>
                  <a:srgbClr val="000099"/>
                </a:solidFill>
                <a:latin typeface="Berlin Sans FB Demi"/>
                <a:ea typeface="Berlin Sans FB Demi"/>
                <a:cs typeface="Berlin Sans FB Demi"/>
                <a:sym typeface="Berlin Sans FB Demi"/>
              </a:defRPr>
            </a:lvl1pPr>
          </a:lstStyle>
          <a:p>
            <a:pPr/>
            <a:r>
              <a:t>La raccolta della luce</a:t>
            </a:r>
          </a:p>
        </p:txBody>
      </p:sp>
      <p:sp>
        <p:nvSpPr>
          <p:cNvPr id="758" name="Line 3"/>
          <p:cNvSpPr/>
          <p:nvPr/>
        </p:nvSpPr>
        <p:spPr>
          <a:xfrm>
            <a:off x="347663" y="766444"/>
            <a:ext cx="3863976" cy="1"/>
          </a:xfrm>
          <a:prstGeom prst="line">
            <a:avLst/>
          </a:prstGeom>
          <a:ln w="57150">
            <a:solidFill>
              <a:srgbClr val="000099"/>
            </a:solidFill>
          </a:ln>
        </p:spPr>
        <p:txBody>
          <a:bodyPr lIns="45719" rIns="45719"/>
          <a:lstStyle/>
          <a:p>
            <a:pPr/>
          </a:p>
        </p:txBody>
      </p:sp>
      <p:sp>
        <p:nvSpPr>
          <p:cNvPr id="759" name="Text Box 4"/>
          <p:cNvSpPr txBox="1"/>
          <p:nvPr/>
        </p:nvSpPr>
        <p:spPr>
          <a:xfrm>
            <a:off x="298133" y="890587"/>
            <a:ext cx="8547735" cy="46786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a:solidFill>
                  <a:srgbClr val="000099"/>
                </a:solidFill>
                <a:latin typeface="Berlin Sans FB Demi"/>
                <a:ea typeface="Berlin Sans FB Demi"/>
                <a:cs typeface="Berlin Sans FB Demi"/>
                <a:sym typeface="Berlin Sans FB Demi"/>
              </a:defRPr>
            </a:pPr>
            <a:r>
              <a:t>La luce prodotta viene raccolta in uno strumento di lettura che genera un segnale -&gt; tempo, energia, Z/A</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Emissione </a:t>
            </a:r>
            <a:r>
              <a:rPr>
                <a:solidFill>
                  <a:srgbClr val="3C3CCC"/>
                </a:solidFill>
              </a:rPr>
              <a:t>isotropa</a:t>
            </a:r>
            <a:r>
              <a:t> della luce lungo la traccia  </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Una parte della luce raggiunge subito lo strumento, una parte per eventuali riflessioni successive nelle pareti</a:t>
            </a:r>
            <a:endParaRPr>
              <a:latin typeface="Arial"/>
              <a:ea typeface="Arial"/>
              <a:cs typeface="Arial"/>
              <a:sym typeface="Arial"/>
            </a:endParaRPr>
          </a:p>
          <a:p>
            <a:pPr>
              <a:spcBef>
                <a:spcPts val="1000"/>
              </a:spcBef>
              <a:defRPr b="1" sz="2800">
                <a:solidFill>
                  <a:srgbClr val="000099"/>
                </a:solidFill>
                <a:latin typeface="Berlin Sans FB Demi"/>
                <a:ea typeface="Berlin Sans FB Demi"/>
                <a:cs typeface="Berlin Sans FB Demi"/>
                <a:sym typeface="Berlin Sans FB Demi"/>
              </a:defRPr>
            </a:pPr>
          </a:p>
        </p:txBody>
      </p:sp>
      <p:grpSp>
        <p:nvGrpSpPr>
          <p:cNvPr id="770" name="Group 5"/>
          <p:cNvGrpSpPr/>
          <p:nvPr/>
        </p:nvGrpSpPr>
        <p:grpSpPr>
          <a:xfrm>
            <a:off x="2408237" y="4788297"/>
            <a:ext cx="3935414" cy="971551"/>
            <a:chOff x="0" y="0"/>
            <a:chExt cx="3935412" cy="971550"/>
          </a:xfrm>
        </p:grpSpPr>
        <p:sp>
          <p:nvSpPr>
            <p:cNvPr id="760" name="Rectangle 6"/>
            <p:cNvSpPr/>
            <p:nvPr/>
          </p:nvSpPr>
          <p:spPr>
            <a:xfrm>
              <a:off x="1344264" y="0"/>
              <a:ext cx="1727433" cy="971550"/>
            </a:xfrm>
            <a:prstGeom prst="rect">
              <a:avLst/>
            </a:prstGeom>
            <a:solidFill>
              <a:srgbClr val="FFCC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p>
          </p:txBody>
        </p:sp>
        <p:sp>
          <p:nvSpPr>
            <p:cNvPr id="761" name="Line 7"/>
            <p:cNvSpPr/>
            <p:nvPr/>
          </p:nvSpPr>
          <p:spPr>
            <a:xfrm>
              <a:off x="-1" y="485775"/>
              <a:ext cx="2688529" cy="0"/>
            </a:xfrm>
            <a:prstGeom prst="line">
              <a:avLst/>
            </a:prstGeom>
            <a:noFill/>
            <a:ln w="25400" cap="flat">
              <a:solidFill>
                <a:srgbClr val="000099"/>
              </a:solidFill>
              <a:prstDash val="solid"/>
              <a:round/>
              <a:tailEnd type="triangle" w="med" len="med"/>
            </a:ln>
            <a:effectLst/>
          </p:spPr>
          <p:txBody>
            <a:bodyPr wrap="square" lIns="45719" tIns="45719" rIns="45719" bIns="45719" numCol="1" anchor="t">
              <a:noAutofit/>
            </a:bodyPr>
            <a:lstStyle/>
            <a:p>
              <a:pPr/>
            </a:p>
          </p:txBody>
        </p:sp>
        <p:sp>
          <p:nvSpPr>
            <p:cNvPr id="762" name="Rectangle 8"/>
            <p:cNvSpPr/>
            <p:nvPr/>
          </p:nvSpPr>
          <p:spPr>
            <a:xfrm>
              <a:off x="3071696" y="161925"/>
              <a:ext cx="863717" cy="647700"/>
            </a:xfrm>
            <a:prstGeom prst="rect">
              <a:avLst/>
            </a:prstGeom>
            <a:solidFill>
              <a:srgbClr val="9900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p>
          </p:txBody>
        </p:sp>
        <p:sp>
          <p:nvSpPr>
            <p:cNvPr id="763" name="Line 9"/>
            <p:cNvSpPr/>
            <p:nvPr/>
          </p:nvSpPr>
          <p:spPr>
            <a:xfrm flipV="1">
              <a:off x="2303243" y="323849"/>
              <a:ext cx="768454" cy="161927"/>
            </a:xfrm>
            <a:prstGeom prst="line">
              <a:avLst/>
            </a:prstGeom>
            <a:noFill/>
            <a:ln w="19050" cap="flat">
              <a:solidFill>
                <a:srgbClr val="006600"/>
              </a:solidFill>
              <a:prstDash val="dashDot"/>
              <a:round/>
              <a:tailEnd type="triangle" w="med" len="med"/>
            </a:ln>
            <a:effectLst/>
          </p:spPr>
          <p:txBody>
            <a:bodyPr wrap="square" lIns="45719" tIns="45719" rIns="45719" bIns="45719" numCol="1" anchor="t">
              <a:noAutofit/>
            </a:bodyPr>
            <a:lstStyle/>
            <a:p>
              <a:pPr/>
            </a:p>
          </p:txBody>
        </p:sp>
        <p:sp>
          <p:nvSpPr>
            <p:cNvPr id="764" name="Line 10"/>
            <p:cNvSpPr/>
            <p:nvPr/>
          </p:nvSpPr>
          <p:spPr>
            <a:xfrm>
              <a:off x="1920074" y="485775"/>
              <a:ext cx="383170" cy="485775"/>
            </a:xfrm>
            <a:prstGeom prst="line">
              <a:avLst/>
            </a:prstGeom>
            <a:noFill/>
            <a:ln w="19050" cap="flat">
              <a:solidFill>
                <a:srgbClr val="006600"/>
              </a:solidFill>
              <a:prstDash val="dashDot"/>
              <a:round/>
              <a:tailEnd type="triangle" w="med" len="med"/>
            </a:ln>
            <a:effectLst/>
          </p:spPr>
          <p:txBody>
            <a:bodyPr wrap="square" lIns="45719" tIns="45719" rIns="45719" bIns="45719" numCol="1" anchor="t">
              <a:noAutofit/>
            </a:bodyPr>
            <a:lstStyle/>
            <a:p>
              <a:pPr/>
            </a:p>
          </p:txBody>
        </p:sp>
        <p:sp>
          <p:nvSpPr>
            <p:cNvPr id="765" name="Line 11"/>
            <p:cNvSpPr/>
            <p:nvPr/>
          </p:nvSpPr>
          <p:spPr>
            <a:xfrm flipV="1">
              <a:off x="2303243" y="702468"/>
              <a:ext cx="768454" cy="269082"/>
            </a:xfrm>
            <a:prstGeom prst="line">
              <a:avLst/>
            </a:prstGeom>
            <a:noFill/>
            <a:ln w="19050" cap="flat">
              <a:solidFill>
                <a:srgbClr val="006600"/>
              </a:solidFill>
              <a:prstDash val="dashDot"/>
              <a:round/>
              <a:tailEnd type="triangle" w="med" len="med"/>
            </a:ln>
            <a:effectLst/>
          </p:spPr>
          <p:txBody>
            <a:bodyPr wrap="square" lIns="45719" tIns="45719" rIns="45719" bIns="45719" numCol="1" anchor="t">
              <a:noAutofit/>
            </a:bodyPr>
            <a:lstStyle/>
            <a:p>
              <a:pPr/>
            </a:p>
          </p:txBody>
        </p:sp>
        <p:sp>
          <p:nvSpPr>
            <p:cNvPr id="766" name="Line 12"/>
            <p:cNvSpPr/>
            <p:nvPr/>
          </p:nvSpPr>
          <p:spPr>
            <a:xfrm flipH="1" flipV="1">
              <a:off x="2015338" y="0"/>
              <a:ext cx="287906" cy="485775"/>
            </a:xfrm>
            <a:prstGeom prst="line">
              <a:avLst/>
            </a:prstGeom>
            <a:noFill/>
            <a:ln w="19050" cap="flat">
              <a:solidFill>
                <a:srgbClr val="006600"/>
              </a:solidFill>
              <a:prstDash val="dashDot"/>
              <a:round/>
              <a:tailEnd type="triangle" w="med" len="med"/>
            </a:ln>
            <a:effectLst/>
          </p:spPr>
          <p:txBody>
            <a:bodyPr wrap="square" lIns="45719" tIns="45719" rIns="45719" bIns="45719" numCol="1" anchor="t">
              <a:noAutofit/>
            </a:bodyPr>
            <a:lstStyle/>
            <a:p>
              <a:pPr/>
            </a:p>
          </p:txBody>
        </p:sp>
        <p:sp>
          <p:nvSpPr>
            <p:cNvPr id="767" name="Line 13"/>
            <p:cNvSpPr/>
            <p:nvPr/>
          </p:nvSpPr>
          <p:spPr>
            <a:xfrm>
              <a:off x="2015337" y="485774"/>
              <a:ext cx="1056359" cy="108348"/>
            </a:xfrm>
            <a:prstGeom prst="line">
              <a:avLst/>
            </a:prstGeom>
            <a:noFill/>
            <a:ln w="19050" cap="flat">
              <a:solidFill>
                <a:srgbClr val="006600"/>
              </a:solidFill>
              <a:prstDash val="dashDot"/>
              <a:round/>
              <a:tailEnd type="triangle" w="med" len="med"/>
            </a:ln>
            <a:effectLst/>
          </p:spPr>
          <p:txBody>
            <a:bodyPr wrap="square" lIns="45719" tIns="45719" rIns="45719" bIns="45719" numCol="1" anchor="t">
              <a:noAutofit/>
            </a:bodyPr>
            <a:lstStyle/>
            <a:p>
              <a:pPr/>
            </a:p>
          </p:txBody>
        </p:sp>
        <p:sp>
          <p:nvSpPr>
            <p:cNvPr id="768" name="Line 14"/>
            <p:cNvSpPr/>
            <p:nvPr/>
          </p:nvSpPr>
          <p:spPr>
            <a:xfrm flipH="1">
              <a:off x="1344264" y="0"/>
              <a:ext cx="671074" cy="215503"/>
            </a:xfrm>
            <a:prstGeom prst="line">
              <a:avLst/>
            </a:prstGeom>
            <a:noFill/>
            <a:ln w="19050" cap="flat">
              <a:solidFill>
                <a:srgbClr val="006600"/>
              </a:solidFill>
              <a:prstDash val="dashDot"/>
              <a:round/>
              <a:tailEnd type="triangle" w="med" len="med"/>
            </a:ln>
            <a:effectLst/>
          </p:spPr>
          <p:txBody>
            <a:bodyPr wrap="square" lIns="45719" tIns="45719" rIns="45719" bIns="45719" numCol="1" anchor="t">
              <a:noAutofit/>
            </a:bodyPr>
            <a:lstStyle/>
            <a:p>
              <a:pPr/>
            </a:p>
          </p:txBody>
        </p:sp>
        <p:sp>
          <p:nvSpPr>
            <p:cNvPr id="769" name="Line 15"/>
            <p:cNvSpPr/>
            <p:nvPr/>
          </p:nvSpPr>
          <p:spPr>
            <a:xfrm>
              <a:off x="1344264" y="215503"/>
              <a:ext cx="1727433" cy="54769"/>
            </a:xfrm>
            <a:prstGeom prst="line">
              <a:avLst/>
            </a:prstGeom>
            <a:noFill/>
            <a:ln w="19050" cap="flat">
              <a:solidFill>
                <a:srgbClr val="006600"/>
              </a:solidFill>
              <a:prstDash val="dashDot"/>
              <a:round/>
              <a:tailEnd type="triangle" w="med" len="med"/>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2" name="Text Box 2"/>
          <p:cNvSpPr txBox="1"/>
          <p:nvPr/>
        </p:nvSpPr>
        <p:spPr>
          <a:xfrm>
            <a:off x="201692" y="-89662"/>
            <a:ext cx="8547736" cy="70373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a:solidFill>
                  <a:srgbClr val="000099"/>
                </a:solidFill>
                <a:latin typeface="Berlin Sans FB Demi"/>
                <a:ea typeface="Berlin Sans FB Demi"/>
                <a:cs typeface="Berlin Sans FB Demi"/>
                <a:sym typeface="Berlin Sans FB Demi"/>
              </a:defRPr>
            </a:pPr>
            <a:r>
              <a:t>Scintillatore avvolto in materiale riflettente </a:t>
            </a:r>
            <a:r>
              <a:rPr>
                <a:solidFill>
                  <a:srgbClr val="3C3CCC"/>
                </a:solidFill>
              </a:rPr>
              <a:t>speculare </a:t>
            </a:r>
            <a:r>
              <a:t>(alluminio) o </a:t>
            </a:r>
            <a:r>
              <a:rPr>
                <a:solidFill>
                  <a:srgbClr val="3C3CCC"/>
                </a:solidFill>
              </a:rPr>
              <a:t>diffuso </a:t>
            </a:r>
            <a:r>
              <a:t>(teflon bianco)</a:t>
            </a:r>
            <a:endParaRPr>
              <a:latin typeface="Arial"/>
              <a:ea typeface="Arial"/>
              <a:cs typeface="Arial"/>
              <a:sym typeface="Arial"/>
            </a:endParaRPr>
          </a:p>
          <a:p>
            <a:pPr>
              <a:spcBef>
                <a:spcPts val="1000"/>
              </a:spcBef>
              <a:defRPr b="1" sz="2800">
                <a:solidFill>
                  <a:srgbClr val="000099"/>
                </a:solidFill>
                <a:latin typeface="Berlin Sans FB Demi"/>
                <a:ea typeface="Berlin Sans FB Demi"/>
                <a:cs typeface="Berlin Sans FB Demi"/>
                <a:sym typeface="Berlin Sans FB Demi"/>
              </a:defRPr>
            </a:pPr>
          </a:p>
          <a:p>
            <a:pPr>
              <a:spcBef>
                <a:spcPts val="1000"/>
              </a:spcBef>
              <a:defRPr b="1" sz="2000">
                <a:solidFill>
                  <a:srgbClr val="000099"/>
                </a:solidFill>
                <a:latin typeface="Berlin Sans FB Demi"/>
                <a:ea typeface="Berlin Sans FB Demi"/>
                <a:cs typeface="Berlin Sans FB Demi"/>
                <a:sym typeface="Berlin Sans FB Demi"/>
              </a:defRPr>
            </a:pPr>
          </a:p>
          <a:p>
            <a:pPr>
              <a:spcBef>
                <a:spcPts val="1600"/>
              </a:spcBef>
              <a:defRPr b="1" sz="2800">
                <a:solidFill>
                  <a:srgbClr val="000099"/>
                </a:solidFill>
                <a:latin typeface="Berlin Sans FB Demi"/>
                <a:ea typeface="Berlin Sans FB Demi"/>
                <a:cs typeface="Berlin Sans FB Demi"/>
                <a:sym typeface="Berlin Sans FB Demi"/>
              </a:defRPr>
            </a:pPr>
            <a:r>
              <a:t>Finitura della superficie che può essere liscia o rugosa </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Avvolgimento esterno con materiale nero per impedire l’ingresso della luce dall’esterno</a:t>
            </a:r>
            <a:endParaRPr>
              <a:latin typeface="Arial"/>
              <a:ea typeface="Arial"/>
              <a:cs typeface="Arial"/>
              <a:sym typeface="Arial"/>
            </a:endParaRPr>
          </a:p>
          <a:p>
            <a:pPr>
              <a:spcBef>
                <a:spcPts val="1000"/>
              </a:spcBef>
              <a:defRPr b="1" sz="800">
                <a:solidFill>
                  <a:srgbClr val="000099"/>
                </a:solidFill>
                <a:latin typeface="Berlin Sans FB Demi"/>
                <a:ea typeface="Berlin Sans FB Demi"/>
                <a:cs typeface="Berlin Sans FB Demi"/>
                <a:sym typeface="Berlin Sans FB Demi"/>
              </a:defRPr>
            </a:pPr>
          </a:p>
          <a:p>
            <a:pPr>
              <a:spcBef>
                <a:spcPts val="1600"/>
              </a:spcBef>
              <a:defRPr b="1" sz="2800">
                <a:solidFill>
                  <a:srgbClr val="000099"/>
                </a:solidFill>
                <a:latin typeface="Berlin Sans FB Demi"/>
                <a:ea typeface="Berlin Sans FB Demi"/>
                <a:cs typeface="Berlin Sans FB Demi"/>
                <a:sym typeface="Berlin Sans FB Demi"/>
              </a:defRPr>
            </a:pPr>
            <a:r>
              <a:t>Accoppiamento cristallo/fotolettore con indici di rifrazione simili -&gt; </a:t>
            </a:r>
            <a:r>
              <a:rPr>
                <a:solidFill>
                  <a:srgbClr val="660033"/>
                </a:solidFill>
              </a:rPr>
              <a:t>n</a:t>
            </a:r>
            <a:r>
              <a:rPr baseline="-25000">
                <a:solidFill>
                  <a:srgbClr val="660033"/>
                </a:solidFill>
              </a:rPr>
              <a:t>c</a:t>
            </a:r>
            <a:r>
              <a:rPr>
                <a:solidFill>
                  <a:srgbClr val="660033"/>
                </a:solidFill>
              </a:rPr>
              <a:t> &lt; n</a:t>
            </a:r>
            <a:r>
              <a:rPr baseline="-25000">
                <a:solidFill>
                  <a:srgbClr val="660033"/>
                </a:solidFill>
              </a:rPr>
              <a:t>f</a:t>
            </a:r>
            <a:r>
              <a:rPr>
                <a:solidFill>
                  <a:srgbClr val="660033"/>
                </a:solidFill>
              </a:rPr>
              <a:t>  </a:t>
            </a:r>
            <a:r>
              <a:t>per evitare la riflessione totale per i fotoni in uscita </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Una eventuale interfaccia deve avere </a:t>
            </a:r>
            <a:r>
              <a:rPr>
                <a:solidFill>
                  <a:srgbClr val="660033"/>
                </a:solidFill>
              </a:rPr>
              <a:t>n</a:t>
            </a:r>
            <a:r>
              <a:t> intermedio</a:t>
            </a:r>
          </a:p>
        </p:txBody>
      </p:sp>
      <p:pic>
        <p:nvPicPr>
          <p:cNvPr id="773" name="Picture 19" descr="Picture 19"/>
          <p:cNvPicPr>
            <a:picLocks noChangeAspect="1"/>
          </p:cNvPicPr>
          <p:nvPr/>
        </p:nvPicPr>
        <p:blipFill>
          <a:blip r:embed="rId2">
            <a:extLst/>
          </a:blip>
          <a:stretch>
            <a:fillRect/>
          </a:stretch>
        </p:blipFill>
        <p:spPr>
          <a:xfrm>
            <a:off x="539750" y="1268412"/>
            <a:ext cx="3455988" cy="781051"/>
          </a:xfrm>
          <a:prstGeom prst="rect">
            <a:avLst/>
          </a:prstGeom>
          <a:ln w="12700">
            <a:miter lim="400000"/>
          </a:ln>
        </p:spPr>
      </p:pic>
      <p:pic>
        <p:nvPicPr>
          <p:cNvPr id="774" name="Picture 20" descr="Picture 20"/>
          <p:cNvPicPr>
            <a:picLocks noChangeAspect="1"/>
          </p:cNvPicPr>
          <p:nvPr/>
        </p:nvPicPr>
        <p:blipFill>
          <a:blip r:embed="rId3">
            <a:extLst/>
          </a:blip>
          <a:stretch>
            <a:fillRect/>
          </a:stretch>
        </p:blipFill>
        <p:spPr>
          <a:xfrm>
            <a:off x="4572000" y="1279525"/>
            <a:ext cx="4067175" cy="781050"/>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6" name="Text Box 2"/>
          <p:cNvSpPr txBox="1"/>
          <p:nvPr/>
        </p:nvSpPr>
        <p:spPr>
          <a:xfrm>
            <a:off x="298133" y="188912"/>
            <a:ext cx="8547735"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900"/>
              </a:spcBef>
              <a:defRPr b="1" sz="3200">
                <a:solidFill>
                  <a:srgbClr val="000099"/>
                </a:solidFill>
                <a:latin typeface="Berlin Sans FB Demi"/>
                <a:ea typeface="Berlin Sans FB Demi"/>
                <a:cs typeface="Berlin Sans FB Demi"/>
                <a:sym typeface="Berlin Sans FB Demi"/>
              </a:defRPr>
            </a:lvl1pPr>
          </a:lstStyle>
          <a:p>
            <a:pPr/>
            <a:r>
              <a:t>Fotosensori 1: Fotomoltiplicatori</a:t>
            </a:r>
          </a:p>
        </p:txBody>
      </p:sp>
      <p:sp>
        <p:nvSpPr>
          <p:cNvPr id="777" name="Line 3"/>
          <p:cNvSpPr/>
          <p:nvPr/>
        </p:nvSpPr>
        <p:spPr>
          <a:xfrm>
            <a:off x="347663" y="766444"/>
            <a:ext cx="5737226" cy="1"/>
          </a:xfrm>
          <a:prstGeom prst="line">
            <a:avLst/>
          </a:prstGeom>
          <a:ln w="57150">
            <a:solidFill>
              <a:srgbClr val="000099"/>
            </a:solidFill>
          </a:ln>
        </p:spPr>
        <p:txBody>
          <a:bodyPr lIns="45719" rIns="45719"/>
          <a:lstStyle/>
          <a:p>
            <a:pPr/>
          </a:p>
        </p:txBody>
      </p:sp>
      <p:sp>
        <p:nvSpPr>
          <p:cNvPr id="778" name="Text Box 4"/>
          <p:cNvSpPr txBox="1"/>
          <p:nvPr/>
        </p:nvSpPr>
        <p:spPr>
          <a:xfrm>
            <a:off x="298132" y="719137"/>
            <a:ext cx="8547736" cy="60960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a:solidFill>
                  <a:srgbClr val="000099"/>
                </a:solidFill>
                <a:latin typeface="Berlin Sans FB Demi"/>
                <a:ea typeface="Berlin Sans FB Demi"/>
                <a:cs typeface="Berlin Sans FB Demi"/>
                <a:sym typeface="Berlin Sans FB Demi"/>
              </a:defRPr>
            </a:pPr>
            <a:r>
              <a:t>La luce raccolta può generare un segnale elettrico grazie ad un </a:t>
            </a:r>
            <a:r>
              <a:rPr>
                <a:solidFill>
                  <a:srgbClr val="3C3CCC"/>
                </a:solidFill>
              </a:rPr>
              <a:t>fotomoltiplicatore-fototubo</a:t>
            </a:r>
            <a:r>
              <a:t> </a:t>
            </a:r>
            <a:r>
              <a:rPr>
                <a:solidFill>
                  <a:srgbClr val="660033"/>
                </a:solidFill>
              </a:rPr>
              <a:t>PMT</a:t>
            </a:r>
            <a:endParaRPr>
              <a:latin typeface="Arial"/>
              <a:ea typeface="Arial"/>
              <a:cs typeface="Arial"/>
              <a:sym typeface="Arial"/>
            </a:endParaRPr>
          </a:p>
          <a:p>
            <a:pPr>
              <a:spcBef>
                <a:spcPts val="1000"/>
              </a:spcBef>
              <a:defRPr b="1" sz="2800">
                <a:solidFill>
                  <a:srgbClr val="000099"/>
                </a:solidFill>
                <a:latin typeface="Berlin Sans FB Demi"/>
                <a:ea typeface="Berlin Sans FB Demi"/>
                <a:cs typeface="Berlin Sans FB Demi"/>
                <a:sym typeface="Berlin Sans FB Demi"/>
              </a:defRPr>
            </a:pPr>
          </a:p>
          <a:p>
            <a:pPr>
              <a:spcBef>
                <a:spcPts val="1000"/>
              </a:spcBef>
              <a:defRPr b="1" sz="2800">
                <a:solidFill>
                  <a:srgbClr val="000099"/>
                </a:solidFill>
                <a:latin typeface="Berlin Sans FB Demi"/>
                <a:ea typeface="Berlin Sans FB Demi"/>
                <a:cs typeface="Berlin Sans FB Demi"/>
                <a:sym typeface="Berlin Sans FB Demi"/>
              </a:defRPr>
            </a:pPr>
          </a:p>
          <a:p>
            <a:pPr>
              <a:spcBef>
                <a:spcPts val="1000"/>
              </a:spcBef>
              <a:defRPr b="1" sz="2800">
                <a:solidFill>
                  <a:srgbClr val="000099"/>
                </a:solidFill>
                <a:latin typeface="Berlin Sans FB Demi"/>
                <a:ea typeface="Berlin Sans FB Demi"/>
                <a:cs typeface="Berlin Sans FB Demi"/>
                <a:sym typeface="Berlin Sans FB Demi"/>
              </a:defRPr>
            </a:pPr>
          </a:p>
          <a:p>
            <a:pPr>
              <a:spcBef>
                <a:spcPts val="1000"/>
              </a:spcBef>
              <a:defRPr b="1" sz="1600">
                <a:solidFill>
                  <a:srgbClr val="000099"/>
                </a:solidFill>
                <a:latin typeface="Berlin Sans FB Demi"/>
                <a:ea typeface="Berlin Sans FB Demi"/>
                <a:cs typeface="Berlin Sans FB Demi"/>
                <a:sym typeface="Berlin Sans FB Demi"/>
              </a:defRPr>
            </a:pPr>
          </a:p>
          <a:p>
            <a:pPr>
              <a:spcBef>
                <a:spcPts val="1600"/>
              </a:spcBef>
              <a:defRPr b="1" sz="2800">
                <a:solidFill>
                  <a:srgbClr val="000099"/>
                </a:solidFill>
                <a:latin typeface="Berlin Sans FB Demi"/>
                <a:ea typeface="Berlin Sans FB Demi"/>
                <a:cs typeface="Berlin Sans FB Demi"/>
                <a:sym typeface="Berlin Sans FB Demi"/>
              </a:defRPr>
            </a:pPr>
            <a:r>
              <a:t>Tubo sotto vuoto con:</a:t>
            </a:r>
            <a:endParaRPr>
              <a:latin typeface="Arial"/>
              <a:ea typeface="Arial"/>
              <a:cs typeface="Arial"/>
              <a:sym typeface="Arial"/>
            </a:endParaRPr>
          </a:p>
          <a:p>
            <a:pPr>
              <a:lnSpc>
                <a:spcPct val="70000"/>
              </a:lnSpc>
              <a:spcBef>
                <a:spcPts val="1600"/>
              </a:spcBef>
              <a:defRPr b="1" sz="2800">
                <a:solidFill>
                  <a:srgbClr val="000099"/>
                </a:solidFill>
                <a:latin typeface="Berlin Sans FB Demi"/>
                <a:ea typeface="Berlin Sans FB Demi"/>
                <a:cs typeface="Berlin Sans FB Demi"/>
                <a:sym typeface="Berlin Sans FB Demi"/>
              </a:defRPr>
            </a:pPr>
            <a:r>
              <a:t> </a:t>
            </a:r>
            <a:r>
              <a:rPr>
                <a:solidFill>
                  <a:srgbClr val="3C3CCC"/>
                </a:solidFill>
              </a:rPr>
              <a:t>Fotocatodo</a:t>
            </a:r>
            <a:r>
              <a:t> -&gt; produce elettrone per e.f.</a:t>
            </a:r>
            <a:endParaRPr>
              <a:latin typeface="Arial"/>
              <a:ea typeface="Arial"/>
              <a:cs typeface="Arial"/>
              <a:sym typeface="Arial"/>
            </a:endParaRPr>
          </a:p>
          <a:p>
            <a:pPr>
              <a:lnSpc>
                <a:spcPct val="70000"/>
              </a:lnSpc>
              <a:spcBef>
                <a:spcPts val="1600"/>
              </a:spcBef>
              <a:defRPr b="1" sz="2800">
                <a:solidFill>
                  <a:srgbClr val="000099"/>
                </a:solidFill>
                <a:latin typeface="Berlin Sans FB Demi"/>
                <a:ea typeface="Berlin Sans FB Demi"/>
                <a:cs typeface="Berlin Sans FB Demi"/>
                <a:sym typeface="Berlin Sans FB Demi"/>
              </a:defRPr>
            </a:pPr>
            <a:r>
              <a:t> </a:t>
            </a:r>
            <a:r>
              <a:rPr>
                <a:solidFill>
                  <a:srgbClr val="3C3CCC"/>
                </a:solidFill>
              </a:rPr>
              <a:t>Dinodi</a:t>
            </a:r>
            <a:r>
              <a:t> -&gt; moltiplicazione di elettroni </a:t>
            </a:r>
            <a:endParaRPr>
              <a:latin typeface="Arial"/>
              <a:ea typeface="Arial"/>
              <a:cs typeface="Arial"/>
              <a:sym typeface="Arial"/>
            </a:endParaRPr>
          </a:p>
          <a:p>
            <a:pPr>
              <a:lnSpc>
                <a:spcPct val="70000"/>
              </a:lnSpc>
              <a:spcBef>
                <a:spcPts val="1600"/>
              </a:spcBef>
              <a:defRPr b="1" sz="2800">
                <a:solidFill>
                  <a:srgbClr val="000099"/>
                </a:solidFill>
                <a:latin typeface="Berlin Sans FB Demi"/>
                <a:ea typeface="Berlin Sans FB Demi"/>
                <a:cs typeface="Berlin Sans FB Demi"/>
                <a:sym typeface="Berlin Sans FB Demi"/>
              </a:defRPr>
            </a:pPr>
            <a:r>
              <a:t> </a:t>
            </a:r>
            <a:r>
              <a:rPr>
                <a:solidFill>
                  <a:srgbClr val="3C3CCC"/>
                </a:solidFill>
              </a:rPr>
              <a:t>Anodo</a:t>
            </a:r>
            <a:r>
              <a:t> -&gt; raccolta elettroni e produzione del segnale</a:t>
            </a:r>
          </a:p>
        </p:txBody>
      </p:sp>
      <p:pic>
        <p:nvPicPr>
          <p:cNvPr id="779" name="Picture 5" descr="Picture 5"/>
          <p:cNvPicPr>
            <a:picLocks noChangeAspect="1"/>
          </p:cNvPicPr>
          <p:nvPr/>
        </p:nvPicPr>
        <p:blipFill>
          <a:blip r:embed="rId2">
            <a:extLst/>
          </a:blip>
          <a:stretch>
            <a:fillRect/>
          </a:stretch>
        </p:blipFill>
        <p:spPr>
          <a:xfrm>
            <a:off x="1403350" y="1936750"/>
            <a:ext cx="6000750" cy="213995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1" name="Text Box 2"/>
          <p:cNvSpPr txBox="1"/>
          <p:nvPr/>
        </p:nvSpPr>
        <p:spPr>
          <a:xfrm>
            <a:off x="298133" y="188912"/>
            <a:ext cx="8547735"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900"/>
              </a:spcBef>
              <a:defRPr b="1" sz="3200">
                <a:solidFill>
                  <a:srgbClr val="000099"/>
                </a:solidFill>
                <a:latin typeface="Berlin Sans FB Demi"/>
                <a:ea typeface="Berlin Sans FB Demi"/>
                <a:cs typeface="Berlin Sans FB Demi"/>
                <a:sym typeface="Berlin Sans FB Demi"/>
              </a:defRPr>
            </a:lvl1pPr>
          </a:lstStyle>
          <a:p>
            <a:pPr/>
            <a:r>
              <a:t>Fotosensori 2: Rivelatori a Semiconduttore</a:t>
            </a:r>
          </a:p>
        </p:txBody>
      </p:sp>
      <p:sp>
        <p:nvSpPr>
          <p:cNvPr id="782" name="Line 3"/>
          <p:cNvSpPr/>
          <p:nvPr/>
        </p:nvSpPr>
        <p:spPr>
          <a:xfrm>
            <a:off x="347663" y="766444"/>
            <a:ext cx="7537451" cy="1"/>
          </a:xfrm>
          <a:prstGeom prst="line">
            <a:avLst/>
          </a:prstGeom>
          <a:ln w="57150">
            <a:solidFill>
              <a:srgbClr val="000099"/>
            </a:solidFill>
          </a:ln>
        </p:spPr>
        <p:txBody>
          <a:bodyPr lIns="45719" rIns="45719"/>
          <a:lstStyle/>
          <a:p>
            <a:pPr/>
          </a:p>
        </p:txBody>
      </p:sp>
      <p:sp>
        <p:nvSpPr>
          <p:cNvPr id="783" name="Text Box 4"/>
          <p:cNvSpPr txBox="1"/>
          <p:nvPr/>
        </p:nvSpPr>
        <p:spPr>
          <a:xfrm>
            <a:off x="298131" y="1341437"/>
            <a:ext cx="8547736" cy="33731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a:solidFill>
                  <a:srgbClr val="000099"/>
                </a:solidFill>
                <a:latin typeface="Berlin Sans FB Demi"/>
                <a:ea typeface="Berlin Sans FB Demi"/>
                <a:cs typeface="Berlin Sans FB Demi"/>
                <a:sym typeface="Berlin Sans FB Demi"/>
              </a:defRPr>
            </a:pPr>
            <a:r>
              <a:t>I rivelatori a semiconduttore possono essere utilizzati per la lettura della </a:t>
            </a:r>
            <a:r>
              <a:rPr>
                <a:solidFill>
                  <a:srgbClr val="3C3CCC"/>
                </a:solidFill>
              </a:rPr>
              <a:t>luce di scintillazione </a:t>
            </a:r>
            <a:endParaRPr>
              <a:latin typeface="Arial"/>
              <a:ea typeface="Arial"/>
              <a:cs typeface="Arial"/>
              <a:sym typeface="Arial"/>
            </a:endParaRPr>
          </a:p>
          <a:p>
            <a:pPr>
              <a:spcBef>
                <a:spcPts val="1000"/>
              </a:spcBef>
              <a:defRPr b="1" sz="800">
                <a:solidFill>
                  <a:srgbClr val="000099"/>
                </a:solidFill>
                <a:latin typeface="Berlin Sans FB Demi"/>
                <a:ea typeface="Berlin Sans FB Demi"/>
                <a:cs typeface="Berlin Sans FB Demi"/>
                <a:sym typeface="Berlin Sans FB Demi"/>
              </a:defRPr>
            </a:pPr>
          </a:p>
          <a:p>
            <a:pPr>
              <a:spcBef>
                <a:spcPts val="1600"/>
              </a:spcBef>
              <a:defRPr b="1" sz="2800">
                <a:solidFill>
                  <a:srgbClr val="3C3CCC"/>
                </a:solidFill>
                <a:latin typeface="Berlin Sans FB Demi"/>
                <a:ea typeface="Berlin Sans FB Demi"/>
                <a:cs typeface="Berlin Sans FB Demi"/>
                <a:sym typeface="Berlin Sans FB Demi"/>
              </a:defRPr>
            </a:pPr>
            <a:r>
              <a:t>Fotodiodi </a:t>
            </a:r>
            <a:r>
              <a:rPr>
                <a:solidFill>
                  <a:srgbClr val="000099"/>
                </a:solidFill>
              </a:rPr>
              <a:t>(Photo Diode </a:t>
            </a:r>
            <a:r>
              <a:rPr>
                <a:solidFill>
                  <a:srgbClr val="660033"/>
                </a:solidFill>
              </a:rPr>
              <a:t>PD</a:t>
            </a:r>
            <a:r>
              <a:rPr>
                <a:solidFill>
                  <a:srgbClr val="000099"/>
                </a:solidFill>
              </a:rPr>
              <a:t>)</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I fotoni incidono su una </a:t>
            </a:r>
            <a:r>
              <a:rPr>
                <a:solidFill>
                  <a:srgbClr val="3C3CCC"/>
                </a:solidFill>
              </a:rPr>
              <a:t>giunzione</a:t>
            </a:r>
            <a:r>
              <a:t> </a:t>
            </a:r>
            <a:r>
              <a:rPr>
                <a:solidFill>
                  <a:srgbClr val="660033"/>
                </a:solidFill>
              </a:rPr>
              <a:t>pn</a:t>
            </a:r>
            <a:r>
              <a:t> generando coppie </a:t>
            </a:r>
            <a:r>
              <a:rPr>
                <a:solidFill>
                  <a:srgbClr val="3C3CCC"/>
                </a:solidFill>
              </a:rPr>
              <a:t>elettrone-lacuna</a:t>
            </a:r>
            <a:r>
              <a:t> che sono raccolte dal campo elettrico presente nella giunzione</a:t>
            </a:r>
          </a:p>
        </p:txBody>
      </p:sp>
      <p:pic>
        <p:nvPicPr>
          <p:cNvPr id="784" name="Picture 3" descr="Picture 3"/>
          <p:cNvPicPr>
            <a:picLocks noChangeAspect="1"/>
          </p:cNvPicPr>
          <p:nvPr/>
        </p:nvPicPr>
        <p:blipFill>
          <a:blip r:embed="rId2">
            <a:extLst/>
          </a:blip>
          <a:stretch>
            <a:fillRect/>
          </a:stretch>
        </p:blipFill>
        <p:spPr>
          <a:xfrm>
            <a:off x="3457575" y="4897437"/>
            <a:ext cx="2009775" cy="1762126"/>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6" name="Text Box 2"/>
          <p:cNvSpPr txBox="1"/>
          <p:nvPr/>
        </p:nvSpPr>
        <p:spPr>
          <a:xfrm>
            <a:off x="298132" y="1637"/>
            <a:ext cx="8547736" cy="685472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defRPr b="1" sz="2800">
                <a:solidFill>
                  <a:srgbClr val="000099"/>
                </a:solidFill>
                <a:latin typeface="Berlin Sans FB Demi"/>
                <a:ea typeface="Berlin Sans FB Demi"/>
                <a:cs typeface="Berlin Sans FB Demi"/>
                <a:sym typeface="Berlin Sans FB Demi"/>
              </a:defRPr>
            </a:pPr>
          </a:p>
          <a:p>
            <a:pPr>
              <a:spcBef>
                <a:spcPts val="1000"/>
              </a:spcBef>
              <a:defRPr b="1" sz="2800">
                <a:solidFill>
                  <a:srgbClr val="000099"/>
                </a:solidFill>
                <a:latin typeface="Berlin Sans FB Demi"/>
                <a:ea typeface="Berlin Sans FB Demi"/>
                <a:cs typeface="Berlin Sans FB Demi"/>
                <a:sym typeface="Berlin Sans FB Demi"/>
              </a:defRPr>
            </a:pPr>
          </a:p>
          <a:p>
            <a:pPr>
              <a:spcBef>
                <a:spcPts val="1000"/>
              </a:spcBef>
              <a:defRPr b="1" sz="2800">
                <a:solidFill>
                  <a:srgbClr val="000099"/>
                </a:solidFill>
                <a:latin typeface="Berlin Sans FB Demi"/>
                <a:ea typeface="Berlin Sans FB Demi"/>
                <a:cs typeface="Berlin Sans FB Demi"/>
                <a:sym typeface="Berlin Sans FB Demi"/>
              </a:defRPr>
            </a:pPr>
          </a:p>
          <a:p>
            <a:pPr>
              <a:spcBef>
                <a:spcPts val="1000"/>
              </a:spcBef>
              <a:defRPr b="1" sz="2000">
                <a:solidFill>
                  <a:srgbClr val="000099"/>
                </a:solidFill>
                <a:latin typeface="Berlin Sans FB Demi"/>
                <a:ea typeface="Berlin Sans FB Demi"/>
                <a:cs typeface="Berlin Sans FB Demi"/>
                <a:sym typeface="Berlin Sans FB Demi"/>
              </a:defRPr>
            </a:pPr>
          </a:p>
          <a:p>
            <a:pPr>
              <a:spcBef>
                <a:spcPts val="1600"/>
              </a:spcBef>
              <a:defRPr b="1" sz="2800">
                <a:solidFill>
                  <a:srgbClr val="000099"/>
                </a:solidFill>
                <a:latin typeface="Berlin Sans FB Demi"/>
                <a:ea typeface="Berlin Sans FB Demi"/>
                <a:cs typeface="Berlin Sans FB Demi"/>
                <a:sym typeface="Berlin Sans FB Demi"/>
              </a:defRPr>
            </a:pPr>
            <a:r>
              <a:t>Caratteristiche </a:t>
            </a:r>
            <a:endParaRPr>
              <a:latin typeface="Arial"/>
              <a:ea typeface="Arial"/>
              <a:cs typeface="Arial"/>
              <a:sym typeface="Arial"/>
            </a:endParaRPr>
          </a:p>
          <a:p>
            <a:pPr>
              <a:lnSpc>
                <a:spcPct val="80000"/>
              </a:lnSpc>
              <a:spcBef>
                <a:spcPts val="1600"/>
              </a:spcBef>
              <a:defRPr b="1" sz="2800">
                <a:solidFill>
                  <a:srgbClr val="000099"/>
                </a:solidFill>
                <a:latin typeface="Berlin Sans FB Demi"/>
                <a:ea typeface="Berlin Sans FB Demi"/>
                <a:cs typeface="Berlin Sans FB Demi"/>
                <a:sym typeface="Berlin Sans FB Demi"/>
              </a:defRPr>
            </a:pPr>
            <a:r>
              <a:t>- </a:t>
            </a:r>
            <a:r>
              <a:rPr>
                <a:solidFill>
                  <a:srgbClr val="660033"/>
                </a:solidFill>
              </a:rPr>
              <a:t>QE</a:t>
            </a:r>
            <a:r>
              <a:t> molto elevata su un vasto dominio di </a:t>
            </a:r>
            <a:r>
              <a:rPr b="0">
                <a:solidFill>
                  <a:srgbClr val="660033"/>
                </a:solidFill>
                <a:latin typeface="Symbol"/>
                <a:ea typeface="Symbol"/>
                <a:cs typeface="Symbol"/>
                <a:sym typeface="Symbol"/>
              </a:rPr>
              <a:t>l</a:t>
            </a:r>
            <a:endParaRPr>
              <a:latin typeface="Arial"/>
              <a:ea typeface="Arial"/>
              <a:cs typeface="Arial"/>
              <a:sym typeface="Arial"/>
            </a:endParaRPr>
          </a:p>
          <a:p>
            <a:pPr>
              <a:lnSpc>
                <a:spcPct val="80000"/>
              </a:lnSpc>
              <a:spcBef>
                <a:spcPts val="1600"/>
              </a:spcBef>
              <a:defRPr b="1" sz="2800">
                <a:solidFill>
                  <a:srgbClr val="000099"/>
                </a:solidFill>
                <a:latin typeface="Berlin Sans FB Demi"/>
                <a:ea typeface="Berlin Sans FB Demi"/>
                <a:cs typeface="Berlin Sans FB Demi"/>
                <a:sym typeface="Berlin Sans FB Demi"/>
              </a:defRPr>
            </a:pPr>
            <a:r>
              <a:t>- basse tensioni operative  </a:t>
            </a:r>
            <a:r>
              <a:rPr>
                <a:solidFill>
                  <a:srgbClr val="660033"/>
                </a:solidFill>
              </a:rPr>
              <a:t>&lt;</a:t>
            </a:r>
            <a:r>
              <a:t> </a:t>
            </a:r>
            <a:r>
              <a:rPr>
                <a:solidFill>
                  <a:srgbClr val="660033"/>
                </a:solidFill>
              </a:rPr>
              <a:t>100 V</a:t>
            </a:r>
            <a:endParaRPr>
              <a:latin typeface="Arial"/>
              <a:ea typeface="Arial"/>
              <a:cs typeface="Arial"/>
              <a:sym typeface="Arial"/>
            </a:endParaRPr>
          </a:p>
          <a:p>
            <a:pPr>
              <a:lnSpc>
                <a:spcPct val="80000"/>
              </a:lnSpc>
              <a:spcBef>
                <a:spcPts val="1600"/>
              </a:spcBef>
              <a:defRPr b="1" sz="2800">
                <a:solidFill>
                  <a:srgbClr val="000099"/>
                </a:solidFill>
                <a:latin typeface="Berlin Sans FB Demi"/>
                <a:ea typeface="Berlin Sans FB Demi"/>
                <a:cs typeface="Berlin Sans FB Demi"/>
                <a:sym typeface="Berlin Sans FB Demi"/>
              </a:defRPr>
            </a:pPr>
            <a:r>
              <a:t>- segnale proporzionale al numero di fotoni senza</a:t>
            </a:r>
            <a:endParaRPr>
              <a:latin typeface="Arial"/>
              <a:ea typeface="Arial"/>
              <a:cs typeface="Arial"/>
              <a:sym typeface="Arial"/>
            </a:endParaRPr>
          </a:p>
          <a:p>
            <a:pPr>
              <a:lnSpc>
                <a:spcPct val="50000"/>
              </a:lnSpc>
              <a:spcBef>
                <a:spcPts val="1600"/>
              </a:spcBef>
              <a:defRPr b="1" sz="2800">
                <a:solidFill>
                  <a:srgbClr val="000099"/>
                </a:solidFill>
                <a:latin typeface="Berlin Sans FB Demi"/>
                <a:ea typeface="Berlin Sans FB Demi"/>
                <a:cs typeface="Berlin Sans FB Demi"/>
                <a:sym typeface="Berlin Sans FB Demi"/>
              </a:defRPr>
            </a:pPr>
            <a:r>
              <a:t>   alcuna moltiplicazione </a:t>
            </a:r>
            <a:endParaRPr>
              <a:latin typeface="Arial"/>
              <a:ea typeface="Arial"/>
              <a:cs typeface="Arial"/>
              <a:sym typeface="Arial"/>
            </a:endParaRPr>
          </a:p>
          <a:p>
            <a:pPr>
              <a:lnSpc>
                <a:spcPct val="80000"/>
              </a:lnSpc>
              <a:spcBef>
                <a:spcPts val="1600"/>
              </a:spcBef>
              <a:defRPr b="1" sz="2800">
                <a:solidFill>
                  <a:srgbClr val="000099"/>
                </a:solidFill>
                <a:latin typeface="Berlin Sans FB Demi"/>
                <a:ea typeface="Berlin Sans FB Demi"/>
                <a:cs typeface="Berlin Sans FB Demi"/>
                <a:sym typeface="Berlin Sans FB Demi"/>
              </a:defRPr>
            </a:pPr>
            <a:r>
              <a:t>   -&gt; stabile ma non adatto a basso numero di fotoni </a:t>
            </a:r>
            <a:endParaRPr>
              <a:latin typeface="Arial"/>
              <a:ea typeface="Arial"/>
              <a:cs typeface="Arial"/>
              <a:sym typeface="Arial"/>
            </a:endParaRPr>
          </a:p>
          <a:p>
            <a:pPr>
              <a:spcBef>
                <a:spcPts val="1600"/>
              </a:spcBef>
              <a:defRPr b="1" sz="2800">
                <a:solidFill>
                  <a:srgbClr val="000099"/>
                </a:solidFill>
                <a:latin typeface="Berlin Sans FB Demi"/>
                <a:ea typeface="Berlin Sans FB Demi"/>
                <a:cs typeface="Berlin Sans FB Demi"/>
                <a:sym typeface="Berlin Sans FB Demi"/>
              </a:defRPr>
            </a:pPr>
            <a:r>
              <a:t>Infiniti esempi di utilizzo in fisica nucleare e subnucl </a:t>
            </a:r>
          </a:p>
        </p:txBody>
      </p:sp>
      <p:pic>
        <p:nvPicPr>
          <p:cNvPr id="787" name="Picture 2" descr="Picture 2"/>
          <p:cNvPicPr>
            <a:picLocks noChangeAspect="1"/>
          </p:cNvPicPr>
          <p:nvPr/>
        </p:nvPicPr>
        <p:blipFill>
          <a:blip r:embed="rId2">
            <a:extLst/>
          </a:blip>
          <a:stretch>
            <a:fillRect/>
          </a:stretch>
        </p:blipFill>
        <p:spPr>
          <a:xfrm>
            <a:off x="3635375" y="433387"/>
            <a:ext cx="2592389" cy="1903413"/>
          </a:xfrm>
          <a:prstGeom prst="rect">
            <a:avLst/>
          </a:prstGeom>
          <a:ln w="12700">
            <a:miter lim="400000"/>
          </a:ln>
        </p:spPr>
      </p:pic>
      <p:pic>
        <p:nvPicPr>
          <p:cNvPr id="788" name="Picture 5" descr="Picture 5"/>
          <p:cNvPicPr>
            <a:picLocks noChangeAspect="1"/>
          </p:cNvPicPr>
          <p:nvPr/>
        </p:nvPicPr>
        <p:blipFill>
          <a:blip r:embed="rId3">
            <a:extLst/>
          </a:blip>
          <a:stretch>
            <a:fillRect/>
          </a:stretch>
        </p:blipFill>
        <p:spPr>
          <a:xfrm>
            <a:off x="7262814" y="1542256"/>
            <a:ext cx="1512888" cy="809626"/>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90" name="Picture 2" descr="Picture 2"/>
          <p:cNvPicPr>
            <a:picLocks noChangeAspect="1"/>
          </p:cNvPicPr>
          <p:nvPr/>
        </p:nvPicPr>
        <p:blipFill>
          <a:blip r:embed="rId2">
            <a:extLst/>
          </a:blip>
          <a:srcRect l="0" t="0" r="0" b="6074"/>
          <a:stretch>
            <a:fillRect/>
          </a:stretch>
        </p:blipFill>
        <p:spPr>
          <a:xfrm>
            <a:off x="0" y="1981200"/>
            <a:ext cx="4067175" cy="3573463"/>
          </a:xfrm>
          <a:prstGeom prst="rect">
            <a:avLst/>
          </a:prstGeom>
          <a:ln w="12700">
            <a:miter lim="400000"/>
          </a:ln>
        </p:spPr>
      </p:pic>
      <p:graphicFrame>
        <p:nvGraphicFramePr>
          <p:cNvPr id="791" name="Group 3"/>
          <p:cNvGraphicFramePr/>
          <p:nvPr/>
        </p:nvGraphicFramePr>
        <p:xfrm>
          <a:off x="3851275" y="1151636"/>
          <a:ext cx="5256213" cy="344964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70012"/>
                <a:gridCol w="3886200"/>
              </a:tblGrid>
              <a:tr h="365125">
                <a:tc>
                  <a:txBody>
                    <a:bodyPr/>
                    <a:lstStyle/>
                    <a:p>
                      <a:pPr algn="l">
                        <a:spcBef>
                          <a:spcPts val="300"/>
                        </a:spcBef>
                        <a:defRPr sz="1800"/>
                      </a:pPr>
                      <a:r>
                        <a:rPr b="1" sz="1400">
                          <a:solidFill>
                            <a:srgbClr val="A50021"/>
                          </a:solidFill>
                          <a:latin typeface="Arial"/>
                          <a:ea typeface="Arial"/>
                          <a:cs typeface="Arial"/>
                          <a:sym typeface="Arial"/>
                        </a:rPr>
                        <a:t>Granularity</a:t>
                      </a:r>
                    </a:p>
                  </a:txBody>
                  <a:tcPr marL="45720" marR="45720" marT="45720" marB="45720"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300"/>
                        </a:spcBef>
                        <a:defRPr b="1" sz="1400">
                          <a:latin typeface="Arial"/>
                          <a:ea typeface="Arial"/>
                          <a:cs typeface="Arial"/>
                          <a:sym typeface="Arial"/>
                        </a:defRPr>
                      </a:pPr>
                      <a:r>
                        <a:t>1192 telescopes</a:t>
                      </a:r>
                    </a:p>
                    <a:p>
                      <a:pPr algn="l">
                        <a:spcBef>
                          <a:spcPts val="300"/>
                        </a:spcBef>
                        <a:defRPr b="1" sz="1400">
                          <a:latin typeface="Arial"/>
                          <a:ea typeface="Arial"/>
                          <a:cs typeface="Arial"/>
                          <a:sym typeface="Arial"/>
                        </a:defRPr>
                      </a:pPr>
                      <a:r>
                        <a:t>Si (300</a:t>
                      </a:r>
                      <a:r>
                        <a:rPr b="0">
                          <a:latin typeface="Symbol"/>
                          <a:ea typeface="Symbol"/>
                          <a:cs typeface="Symbol"/>
                          <a:sym typeface="Symbol"/>
                        </a:rPr>
                        <a:t>m</a:t>
                      </a:r>
                      <a:r>
                        <a:t>m) +CsI(Tl)</a:t>
                      </a:r>
                    </a:p>
                  </a:txBody>
                  <a:tcPr marL="45720" marR="45720" marT="45720" marB="45720"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420688">
                <a:tc>
                  <a:txBody>
                    <a:bodyPr/>
                    <a:lstStyle/>
                    <a:p>
                      <a:pPr algn="l">
                        <a:spcBef>
                          <a:spcPts val="300"/>
                        </a:spcBef>
                        <a:defRPr sz="1800"/>
                      </a:pPr>
                      <a:r>
                        <a:rPr b="1" sz="1400">
                          <a:solidFill>
                            <a:srgbClr val="A50021"/>
                          </a:solidFill>
                          <a:latin typeface="Arial"/>
                          <a:ea typeface="Arial"/>
                          <a:cs typeface="Arial"/>
                          <a:sym typeface="Arial"/>
                        </a:rPr>
                        <a:t>Geometry</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b="1" sz="1400">
                          <a:latin typeface="Arial"/>
                          <a:ea typeface="Arial"/>
                          <a:cs typeface="Arial"/>
                          <a:sym typeface="Arial"/>
                        </a:defRPr>
                      </a:pPr>
                      <a:r>
                        <a:t>RINGS: 688 telescopes    100-350 cm</a:t>
                      </a:r>
                      <a:endParaRPr sz="2800"/>
                    </a:p>
                    <a:p>
                      <a:pPr algn="l">
                        <a:spcBef>
                          <a:spcPts val="300"/>
                        </a:spcBef>
                        <a:defRPr b="1" sz="1400">
                          <a:latin typeface="Arial"/>
                          <a:ea typeface="Arial"/>
                          <a:cs typeface="Arial"/>
                          <a:sym typeface="Arial"/>
                        </a:defRPr>
                      </a:pPr>
                      <a:r>
                        <a:t>SPHERE:  504 telescopes     40 cm</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615950">
                <a:tc>
                  <a:txBody>
                    <a:bodyPr/>
                    <a:lstStyle/>
                    <a:p>
                      <a:pPr algn="l">
                        <a:spcBef>
                          <a:spcPts val="300"/>
                        </a:spcBef>
                        <a:defRPr sz="1800"/>
                      </a:pPr>
                      <a:r>
                        <a:rPr b="1" sz="1400">
                          <a:solidFill>
                            <a:srgbClr val="A50021"/>
                          </a:solidFill>
                          <a:latin typeface="Arial"/>
                          <a:ea typeface="Arial"/>
                          <a:cs typeface="Arial"/>
                          <a:sym typeface="Arial"/>
                        </a:rPr>
                        <a:t>Angular range</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b="1" sz="1400">
                          <a:latin typeface="Arial"/>
                          <a:ea typeface="Arial"/>
                          <a:cs typeface="Arial"/>
                          <a:sym typeface="Arial"/>
                        </a:defRPr>
                      </a:pPr>
                      <a:r>
                        <a:t>RINGS:          </a:t>
                      </a:r>
                      <a:r>
                        <a:t>1°&lt; </a:t>
                      </a:r>
                      <a:r>
                        <a:rPr b="0">
                          <a:latin typeface="Symbol"/>
                          <a:ea typeface="Symbol"/>
                          <a:cs typeface="Symbol"/>
                          <a:sym typeface="Symbol"/>
                        </a:rPr>
                        <a:t>q</a:t>
                      </a:r>
                      <a:r>
                        <a:t> &lt; 30°        </a:t>
                      </a:r>
                    </a:p>
                    <a:p>
                      <a:pPr algn="l">
                        <a:spcBef>
                          <a:spcPts val="300"/>
                        </a:spcBef>
                        <a:defRPr b="1" sz="1400">
                          <a:latin typeface="Arial"/>
                          <a:ea typeface="Arial"/>
                          <a:cs typeface="Arial"/>
                          <a:sym typeface="Arial"/>
                        </a:defRPr>
                      </a:pPr>
                      <a:r>
                        <a:t>SPHERE:     </a:t>
                      </a:r>
                      <a:r>
                        <a:t>30°&lt; </a:t>
                      </a:r>
                      <a:r>
                        <a:rPr b="0">
                          <a:latin typeface="Symbol"/>
                          <a:ea typeface="Symbol"/>
                          <a:cs typeface="Symbol"/>
                          <a:sym typeface="Symbol"/>
                        </a:rPr>
                        <a:t>q</a:t>
                      </a:r>
                      <a:r>
                        <a:t> &lt; 176°       94% of 4</a:t>
                      </a:r>
                      <a:r>
                        <a:rPr b="0">
                          <a:latin typeface="Symbol"/>
                          <a:ea typeface="Symbol"/>
                          <a:cs typeface="Symbol"/>
                          <a:sym typeface="Symbol"/>
                        </a:rPr>
                        <a:t>p</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814388">
                <a:tc>
                  <a:txBody>
                    <a:bodyPr/>
                    <a:lstStyle/>
                    <a:p>
                      <a:pPr algn="l">
                        <a:spcBef>
                          <a:spcPts val="300"/>
                        </a:spcBef>
                        <a:defRPr sz="1800"/>
                      </a:pPr>
                      <a:r>
                        <a:rPr b="1" sz="1400">
                          <a:solidFill>
                            <a:srgbClr val="A50021"/>
                          </a:solidFill>
                          <a:latin typeface="Arial"/>
                          <a:ea typeface="Arial"/>
                          <a:cs typeface="Arial"/>
                          <a:sym typeface="Arial"/>
                        </a:rPr>
                        <a:t>Identification method</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b="1" sz="1400">
                          <a:latin typeface="Arial"/>
                          <a:ea typeface="Arial"/>
                          <a:cs typeface="Arial"/>
                          <a:sym typeface="Arial"/>
                        </a:defRPr>
                      </a:pPr>
                      <a:r>
                        <a:rPr b="0">
                          <a:latin typeface="Symbol"/>
                          <a:ea typeface="Symbol"/>
                          <a:cs typeface="Symbol"/>
                          <a:sym typeface="Symbol"/>
                        </a:rPr>
                        <a:t>D</a:t>
                      </a:r>
                      <a:r>
                        <a:t>E-E</a:t>
                      </a:r>
                    </a:p>
                    <a:p>
                      <a:pPr algn="l">
                        <a:spcBef>
                          <a:spcPts val="300"/>
                        </a:spcBef>
                        <a:defRPr b="1" sz="1400">
                          <a:latin typeface="Arial"/>
                          <a:ea typeface="Arial"/>
                          <a:cs typeface="Arial"/>
                          <a:sym typeface="Arial"/>
                        </a:defRPr>
                      </a:pPr>
                      <a:r>
                        <a:t>E-TOF                  </a:t>
                      </a:r>
                      <a:endParaRPr sz="2800"/>
                    </a:p>
                    <a:p>
                      <a:pPr algn="l">
                        <a:spcBef>
                          <a:spcPts val="300"/>
                        </a:spcBef>
                        <a:defRPr b="1" sz="1400">
                          <a:latin typeface="Arial"/>
                          <a:ea typeface="Arial"/>
                          <a:cs typeface="Arial"/>
                          <a:sym typeface="Arial"/>
                        </a:defRPr>
                      </a:pPr>
                      <a:r>
                        <a:t>PSD in CsI(Tl)  </a:t>
                      </a:r>
                      <a:endParaRPr sz="2800"/>
                    </a:p>
                    <a:p>
                      <a:pPr algn="l">
                        <a:spcBef>
                          <a:spcPts val="300"/>
                        </a:spcBef>
                        <a:defRPr b="1" sz="1400">
                          <a:latin typeface="Arial"/>
                          <a:ea typeface="Arial"/>
                          <a:cs typeface="Arial"/>
                          <a:sym typeface="Arial"/>
                        </a:defRPr>
                      </a:pPr>
                      <a:r>
                        <a:t>PSD in Si (upgrade 2008)</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812800">
                <a:tc>
                  <a:txBody>
                    <a:bodyPr/>
                    <a:lstStyle/>
                    <a:p>
                      <a:pPr algn="l">
                        <a:spcBef>
                          <a:spcPts val="300"/>
                        </a:spcBef>
                        <a:defRPr b="1" sz="1400">
                          <a:solidFill>
                            <a:srgbClr val="A50021"/>
                          </a:solidFill>
                          <a:latin typeface="Arial"/>
                          <a:ea typeface="Arial"/>
                          <a:cs typeface="Arial"/>
                          <a:sym typeface="Arial"/>
                        </a:defRPr>
                      </a:pPr>
                      <a:r>
                        <a:t>Experimental observables</a:t>
                      </a:r>
                      <a:endParaRPr sz="2800"/>
                    </a:p>
                    <a:p>
                      <a:pPr algn="l">
                        <a:spcBef>
                          <a:spcPts val="300"/>
                        </a:spcBef>
                        <a:defRPr b="1" sz="1400">
                          <a:solidFill>
                            <a:srgbClr val="A50021"/>
                          </a:solidFill>
                          <a:latin typeface="Arial"/>
                          <a:ea typeface="Arial"/>
                          <a:cs typeface="Arial"/>
                          <a:sym typeface="Arial"/>
                        </a:defRPr>
                      </a:pPr>
                      <a:r>
                        <a:t>and </a:t>
                      </a:r>
                      <a:endParaRPr sz="2800"/>
                    </a:p>
                    <a:p>
                      <a:pPr algn="l">
                        <a:spcBef>
                          <a:spcPts val="300"/>
                        </a:spcBef>
                        <a:defRPr b="1" sz="1400">
                          <a:solidFill>
                            <a:srgbClr val="A50021"/>
                          </a:solidFill>
                          <a:latin typeface="Arial"/>
                          <a:ea typeface="Arial"/>
                          <a:cs typeface="Arial"/>
                          <a:sym typeface="Arial"/>
                        </a:defRPr>
                      </a:pPr>
                      <a:r>
                        <a:t>performances</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300"/>
                        </a:spcBef>
                        <a:defRPr b="1" sz="1400">
                          <a:latin typeface="Arial"/>
                          <a:ea typeface="Arial"/>
                          <a:cs typeface="Arial"/>
                          <a:sym typeface="Arial"/>
                        </a:defRPr>
                      </a:pPr>
                      <a:r>
                        <a:t>TOF  </a:t>
                      </a:r>
                      <a:r>
                        <a:rPr b="0">
                          <a:latin typeface="Symbol"/>
                          <a:ea typeface="Symbol"/>
                          <a:cs typeface="Symbol"/>
                          <a:sym typeface="Symbol"/>
                        </a:rPr>
                        <a:t>d</a:t>
                      </a:r>
                      <a:r>
                        <a:t>t </a:t>
                      </a:r>
                      <a:r>
                        <a:rPr b="0">
                          <a:latin typeface="Symbol"/>
                          <a:ea typeface="Symbol"/>
                          <a:cs typeface="Symbol"/>
                          <a:sym typeface="Symbol"/>
                        </a:rPr>
                        <a:t>£ </a:t>
                      </a:r>
                      <a:r>
                        <a:t>1 ns</a:t>
                      </a:r>
                      <a:endParaRPr sz="2800"/>
                    </a:p>
                    <a:p>
                      <a:pPr algn="l">
                        <a:spcBef>
                          <a:spcPts val="300"/>
                        </a:spcBef>
                        <a:defRPr sz="1400">
                          <a:latin typeface="Symbol"/>
                          <a:ea typeface="Symbol"/>
                          <a:cs typeface="Symbol"/>
                          <a:sym typeface="Symbol"/>
                        </a:defRPr>
                      </a:pPr>
                      <a:r>
                        <a:t>d</a:t>
                      </a:r>
                      <a:r>
                        <a:rPr b="1">
                          <a:latin typeface="Arial"/>
                          <a:ea typeface="Arial"/>
                          <a:cs typeface="Arial"/>
                          <a:sym typeface="Arial"/>
                        </a:rPr>
                        <a:t>E/E     LCP (Light Charge Particles) </a:t>
                      </a:r>
                      <a:r>
                        <a:t>»  </a:t>
                      </a:r>
                      <a:r>
                        <a:rPr b="1">
                          <a:latin typeface="Arial"/>
                          <a:ea typeface="Arial"/>
                          <a:cs typeface="Arial"/>
                          <a:sym typeface="Arial"/>
                        </a:rPr>
                        <a:t>2%</a:t>
                      </a:r>
                      <a:endParaRPr sz="2800">
                        <a:latin typeface="Arial"/>
                        <a:ea typeface="Arial"/>
                        <a:cs typeface="Arial"/>
                        <a:sym typeface="Arial"/>
                      </a:endParaRPr>
                    </a:p>
                    <a:p>
                      <a:pPr algn="l">
                        <a:spcBef>
                          <a:spcPts val="300"/>
                        </a:spcBef>
                        <a:defRPr sz="1400">
                          <a:latin typeface="Symbol"/>
                          <a:ea typeface="Symbol"/>
                          <a:cs typeface="Symbol"/>
                          <a:sym typeface="Symbol"/>
                        </a:defRPr>
                      </a:pPr>
                      <a:r>
                        <a:t>d</a:t>
                      </a:r>
                      <a:r>
                        <a:rPr b="1">
                          <a:latin typeface="Arial"/>
                          <a:ea typeface="Arial"/>
                          <a:cs typeface="Arial"/>
                          <a:sym typeface="Arial"/>
                        </a:rPr>
                        <a:t>E/E       HI   (Heavy Ions) </a:t>
                      </a:r>
                      <a:r>
                        <a:t>£  </a:t>
                      </a:r>
                      <a:r>
                        <a:rPr b="1">
                          <a:latin typeface="Arial"/>
                          <a:ea typeface="Arial"/>
                          <a:cs typeface="Arial"/>
                          <a:sym typeface="Arial"/>
                        </a:rPr>
                        <a:t>1%</a:t>
                      </a:r>
                      <a:endParaRPr b="1">
                        <a:latin typeface="Arial"/>
                        <a:ea typeface="Arial"/>
                        <a:cs typeface="Arial"/>
                        <a:sym typeface="Arial"/>
                      </a:endParaRPr>
                    </a:p>
                    <a:p>
                      <a:pPr algn="l">
                        <a:spcBef>
                          <a:spcPts val="300"/>
                        </a:spcBef>
                        <a:defRPr b="1" sz="1400">
                          <a:latin typeface="Arial"/>
                          <a:ea typeface="Arial"/>
                          <a:cs typeface="Arial"/>
                          <a:sym typeface="Arial"/>
                        </a:defRPr>
                      </a:pPr>
                      <a:r>
                        <a:t>Energy, Velocity, A, Z, angular distributions</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420688">
                <a:tc>
                  <a:txBody>
                    <a:bodyPr/>
                    <a:lstStyle/>
                    <a:p>
                      <a:pPr algn="l">
                        <a:spcBef>
                          <a:spcPts val="300"/>
                        </a:spcBef>
                        <a:defRPr sz="1800"/>
                      </a:pPr>
                      <a:r>
                        <a:rPr b="1" sz="1400">
                          <a:solidFill>
                            <a:srgbClr val="A50021"/>
                          </a:solidFill>
                          <a:latin typeface="Arial"/>
                          <a:ea typeface="Arial"/>
                          <a:cs typeface="Arial"/>
                          <a:sym typeface="Arial"/>
                        </a:rPr>
                        <a:t>Detection threshold</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300"/>
                        </a:spcBef>
                        <a:defRPr b="1" sz="1400">
                          <a:latin typeface="Arial"/>
                          <a:ea typeface="Arial"/>
                          <a:cs typeface="Arial"/>
                          <a:sym typeface="Arial"/>
                        </a:defRPr>
                      </a:pPr>
                      <a:r>
                        <a:rPr b="0">
                          <a:latin typeface="Symbol"/>
                          <a:ea typeface="Symbol"/>
                          <a:cs typeface="Symbol"/>
                          <a:sym typeface="Symbol"/>
                        </a:rPr>
                        <a:t>»</a:t>
                      </a:r>
                      <a:r>
                        <a:t> 1 MeV/A for H.I.</a:t>
                      </a:r>
                      <a:endParaRPr sz="2800"/>
                    </a:p>
                    <a:p>
                      <a:pPr algn="l">
                        <a:spcBef>
                          <a:spcPts val="300"/>
                        </a:spcBef>
                        <a:defRPr b="1" sz="1400">
                          <a:latin typeface="Arial"/>
                          <a:ea typeface="Arial"/>
                          <a:cs typeface="Arial"/>
                          <a:sym typeface="Arial"/>
                        </a:defRPr>
                      </a:pPr>
                      <a:r>
                        <a:rPr b="0">
                          <a:latin typeface="Symbol"/>
                          <a:ea typeface="Symbol"/>
                          <a:cs typeface="Symbol"/>
                          <a:sym typeface="Symbol"/>
                        </a:rPr>
                        <a:t>» </a:t>
                      </a:r>
                      <a:r>
                        <a:t>2 MeV/A  for LCP</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28575">
                      <a:solidFill>
                        <a:srgbClr val="000000"/>
                      </a:solidFill>
                    </a:lnB>
                    <a:noFill/>
                  </a:tcPr>
                </a:tc>
              </a:tr>
            </a:tbl>
          </a:graphicData>
        </a:graphic>
      </p:graphicFrame>
      <p:pic>
        <p:nvPicPr>
          <p:cNvPr id="792" name="Picture 33" descr="Picture 33"/>
          <p:cNvPicPr>
            <a:picLocks noChangeAspect="1"/>
          </p:cNvPicPr>
          <p:nvPr/>
        </p:nvPicPr>
        <p:blipFill>
          <a:blip r:embed="rId3">
            <a:extLst/>
          </a:blip>
          <a:stretch>
            <a:fillRect/>
          </a:stretch>
        </p:blipFill>
        <p:spPr>
          <a:xfrm>
            <a:off x="269875" y="1065287"/>
            <a:ext cx="2286000" cy="1571626"/>
          </a:xfrm>
          <a:prstGeom prst="rect">
            <a:avLst/>
          </a:prstGeom>
          <a:ln w="12700">
            <a:miter lim="400000"/>
          </a:ln>
        </p:spPr>
      </p:pic>
      <p:sp>
        <p:nvSpPr>
          <p:cNvPr id="793" name="Text Box 34"/>
          <p:cNvSpPr txBox="1"/>
          <p:nvPr/>
        </p:nvSpPr>
        <p:spPr>
          <a:xfrm>
            <a:off x="198120" y="30162"/>
            <a:ext cx="8900160"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800">
                <a:solidFill>
                  <a:srgbClr val="0000FF"/>
                </a:solidFill>
                <a:latin typeface="Comic Sans MS"/>
                <a:ea typeface="Comic Sans MS"/>
                <a:cs typeface="Comic Sans MS"/>
                <a:sym typeface="Comic Sans MS"/>
              </a:defRPr>
            </a:pPr>
            <a:r>
              <a:t>CHIMERA </a:t>
            </a:r>
          </a:p>
          <a:p>
            <a:pPr algn="ctr">
              <a:defRPr b="1" sz="2400">
                <a:solidFill>
                  <a:srgbClr val="0000FF"/>
                </a:solidFill>
                <a:latin typeface="Comic Sans MS"/>
                <a:ea typeface="Comic Sans MS"/>
                <a:cs typeface="Comic Sans MS"/>
                <a:sym typeface="Comic Sans MS"/>
              </a:defRPr>
            </a:pPr>
            <a:r>
              <a:t>Charge Heavy Ion Mass and Energy Resolving  Array</a:t>
            </a:r>
          </a:p>
        </p:txBody>
      </p:sp>
      <p:sp>
        <p:nvSpPr>
          <p:cNvPr id="794" name="Line 35"/>
          <p:cNvSpPr/>
          <p:nvPr/>
        </p:nvSpPr>
        <p:spPr>
          <a:xfrm flipH="1">
            <a:off x="3563937" y="2133599"/>
            <a:ext cx="287338" cy="287339"/>
          </a:xfrm>
          <a:prstGeom prst="line">
            <a:avLst/>
          </a:prstGeom>
          <a:ln w="76200">
            <a:solidFill>
              <a:srgbClr val="FF0000"/>
            </a:solidFill>
            <a:tailEnd type="triangle"/>
          </a:ln>
        </p:spPr>
        <p:txBody>
          <a:bodyPr lIns="45719" rIns="45719"/>
          <a:lstStyle/>
          <a:p>
            <a:pPr/>
          </a:p>
        </p:txBody>
      </p:sp>
      <p:sp>
        <p:nvSpPr>
          <p:cNvPr id="795" name="Rectangle 36"/>
          <p:cNvSpPr/>
          <p:nvPr/>
        </p:nvSpPr>
        <p:spPr>
          <a:xfrm flipH="1">
            <a:off x="3203575" y="2565400"/>
            <a:ext cx="73025" cy="215900"/>
          </a:xfrm>
          <a:prstGeom prst="rect">
            <a:avLst/>
          </a:prstGeom>
          <a:solidFill>
            <a:srgbClr val="00B050"/>
          </a:solidFill>
          <a:ln>
            <a:solidFill>
              <a:srgbClr val="000000"/>
            </a:solidFill>
            <a:miter/>
          </a:ln>
        </p:spPr>
        <p:txBody>
          <a:bodyPr lIns="45719" rIns="45719" anchor="ctr"/>
          <a:lstStyle/>
          <a:p>
            <a:pPr>
              <a:defRPr baseline="-25000" sz="2800">
                <a:solidFill>
                  <a:schemeClr val="accent2"/>
                </a:solidFill>
                <a:latin typeface="Times New Roman"/>
                <a:ea typeface="Times New Roman"/>
                <a:cs typeface="Times New Roman"/>
                <a:sym typeface="Times New Roman"/>
              </a:defRPr>
            </a:pPr>
          </a:p>
        </p:txBody>
      </p:sp>
      <p:sp>
        <p:nvSpPr>
          <p:cNvPr id="796" name="Line 37"/>
          <p:cNvSpPr/>
          <p:nvPr/>
        </p:nvSpPr>
        <p:spPr>
          <a:xfrm flipV="1">
            <a:off x="611187" y="2565399"/>
            <a:ext cx="1368427" cy="1150939"/>
          </a:xfrm>
          <a:prstGeom prst="line">
            <a:avLst/>
          </a:prstGeom>
          <a:ln>
            <a:solidFill>
              <a:srgbClr val="FF0000"/>
            </a:solidFill>
          </a:ln>
        </p:spPr>
        <p:txBody>
          <a:bodyPr lIns="45719" rIns="45719"/>
          <a:lstStyle/>
          <a:p>
            <a:pPr/>
          </a:p>
        </p:txBody>
      </p:sp>
      <p:sp>
        <p:nvSpPr>
          <p:cNvPr id="797" name="Text Box 38"/>
          <p:cNvSpPr txBox="1"/>
          <p:nvPr/>
        </p:nvSpPr>
        <p:spPr>
          <a:xfrm>
            <a:off x="153670" y="3644900"/>
            <a:ext cx="629285"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b="1">
                <a:solidFill>
                  <a:srgbClr val="FF0000"/>
                </a:solidFill>
                <a:latin typeface="Times New Roman"/>
                <a:ea typeface="Times New Roman"/>
                <a:cs typeface="Times New Roman"/>
                <a:sym typeface="Times New Roman"/>
              </a:defRPr>
            </a:lvl1pPr>
          </a:lstStyle>
          <a:p>
            <a:pPr/>
            <a:r>
              <a:t>1° </a:t>
            </a:r>
          </a:p>
        </p:txBody>
      </p:sp>
      <p:sp>
        <p:nvSpPr>
          <p:cNvPr id="798" name="Text Box 39"/>
          <p:cNvSpPr txBox="1"/>
          <p:nvPr/>
        </p:nvSpPr>
        <p:spPr>
          <a:xfrm>
            <a:off x="1952308" y="2341563"/>
            <a:ext cx="629286"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b="1">
                <a:solidFill>
                  <a:srgbClr val="FF0000"/>
                </a:solidFill>
                <a:latin typeface="Times New Roman"/>
                <a:ea typeface="Times New Roman"/>
                <a:cs typeface="Times New Roman"/>
                <a:sym typeface="Times New Roman"/>
              </a:defRPr>
            </a:lvl1pPr>
          </a:lstStyle>
          <a:p>
            <a:pPr/>
            <a:r>
              <a:t>30° </a:t>
            </a:r>
          </a:p>
        </p:txBody>
      </p:sp>
      <p:sp>
        <p:nvSpPr>
          <p:cNvPr id="799" name="Line 40"/>
          <p:cNvSpPr/>
          <p:nvPr/>
        </p:nvSpPr>
        <p:spPr>
          <a:xfrm>
            <a:off x="611188" y="3716337"/>
            <a:ext cx="144462" cy="73026"/>
          </a:xfrm>
          <a:prstGeom prst="line">
            <a:avLst/>
          </a:prstGeom>
          <a:ln>
            <a:solidFill>
              <a:srgbClr val="FF0000"/>
            </a:solidFill>
          </a:ln>
        </p:spPr>
        <p:txBody>
          <a:bodyPr lIns="45719" rIns="45719"/>
          <a:lstStyle/>
          <a:p>
            <a:pPr/>
          </a:p>
        </p:txBody>
      </p:sp>
      <p:sp>
        <p:nvSpPr>
          <p:cNvPr id="800" name="Line 41"/>
          <p:cNvSpPr/>
          <p:nvPr/>
        </p:nvSpPr>
        <p:spPr>
          <a:xfrm>
            <a:off x="1979613" y="2565400"/>
            <a:ext cx="215901" cy="142875"/>
          </a:xfrm>
          <a:prstGeom prst="line">
            <a:avLst/>
          </a:prstGeom>
          <a:ln>
            <a:solidFill>
              <a:srgbClr val="FF0000"/>
            </a:solidFill>
          </a:ln>
        </p:spPr>
        <p:txBody>
          <a:bodyPr lIns="45719" rIns="45719"/>
          <a:lstStyle/>
          <a:p>
            <a:pPr/>
          </a:p>
        </p:txBody>
      </p:sp>
      <p:sp>
        <p:nvSpPr>
          <p:cNvPr id="801" name="Text Box 37"/>
          <p:cNvSpPr txBox="1"/>
          <p:nvPr/>
        </p:nvSpPr>
        <p:spPr>
          <a:xfrm>
            <a:off x="71925" y="5822188"/>
            <a:ext cx="9204961" cy="37495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200"/>
              </a:spcBef>
              <a:defRPr b="1" sz="2000">
                <a:latin typeface="Times New Roman"/>
                <a:ea typeface="Times New Roman"/>
                <a:cs typeface="Times New Roman"/>
                <a:sym typeface="Times New Roman"/>
              </a:defRPr>
            </a:pPr>
            <a:r>
              <a:t>Dynamical range : from fusion, fusion-fission to multifragmentation reaction</a:t>
            </a:r>
            <a:r>
              <a:rPr sz="1800">
                <a:latin typeface="+mj-lt"/>
                <a:ea typeface="+mj-ea"/>
                <a:cs typeface="+mj-cs"/>
                <a:sym typeface="Calibri"/>
              </a:rPr>
              <a:t> </a:t>
            </a:r>
          </a:p>
        </p:txBody>
      </p:sp>
      <p:sp>
        <p:nvSpPr>
          <p:cNvPr id="802" name="CasellaDiTesto 13"/>
          <p:cNvSpPr txBox="1"/>
          <p:nvPr/>
        </p:nvSpPr>
        <p:spPr>
          <a:xfrm>
            <a:off x="388617" y="6108129"/>
            <a:ext cx="6880863" cy="7380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solidFill>
                  <a:srgbClr val="00B050"/>
                </a:solidFill>
              </a:defRPr>
            </a:pPr>
            <a:r>
              <a:t>A. Pagano et al, Nucl. Phys A 734, 504 (2004)</a:t>
            </a:r>
          </a:p>
          <a:p>
            <a:pPr>
              <a:defRPr sz="1400">
                <a:solidFill>
                  <a:srgbClr val="00B050"/>
                </a:solidFill>
              </a:defRPr>
            </a:pPr>
            <a:r>
              <a:t>A. Pagano, Nucl. Phys. News 22, 28 (2012) and references therein. </a:t>
            </a:r>
          </a:p>
          <a:p>
            <a:pPr>
              <a:defRPr sz="1400">
                <a:solidFill>
                  <a:srgbClr val="00B050"/>
                </a:solidFill>
              </a:defRPr>
            </a:pPr>
            <a:r>
              <a:t>E. De Filippo &amp; A. Pagano EPJA 50 (2014) </a:t>
            </a:r>
            <a:r>
              <a:t>and references therein.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801"/>
                                        </p:tgtEl>
                                        <p:attrNameLst>
                                          <p:attrName>style.visibility</p:attrName>
                                        </p:attrNameLst>
                                      </p:cBhvr>
                                      <p:to>
                                        <p:strVal val="visible"/>
                                      </p:to>
                                    </p:set>
                                    <p:animEffect filter="fade" transition="in">
                                      <p:cBhvr>
                                        <p:cTn id="7" dur="500"/>
                                        <p:tgtEl>
                                          <p:spTgt spid="8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1"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4" name="Text Box 4"/>
          <p:cNvSpPr txBox="1"/>
          <p:nvPr/>
        </p:nvSpPr>
        <p:spPr>
          <a:xfrm>
            <a:off x="296544" y="173980"/>
            <a:ext cx="8406449" cy="586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solidFill>
                  <a:srgbClr val="0000FF"/>
                </a:solidFill>
                <a:latin typeface="Comic Sans MS"/>
                <a:ea typeface="Comic Sans MS"/>
                <a:cs typeface="Comic Sans MS"/>
                <a:sym typeface="Comic Sans MS"/>
              </a:defRPr>
            </a:lvl1pPr>
          </a:lstStyle>
          <a:p>
            <a:pPr/>
            <a:r>
              <a:t>CHIMERA identification methods: Z and A</a:t>
            </a:r>
          </a:p>
        </p:txBody>
      </p:sp>
      <p:grpSp>
        <p:nvGrpSpPr>
          <p:cNvPr id="835" name="Gruppo 79"/>
          <p:cNvGrpSpPr/>
          <p:nvPr/>
        </p:nvGrpSpPr>
        <p:grpSpPr>
          <a:xfrm>
            <a:off x="611561" y="941989"/>
            <a:ext cx="7834608" cy="5712811"/>
            <a:chOff x="0" y="0"/>
            <a:chExt cx="7834607" cy="5712810"/>
          </a:xfrm>
        </p:grpSpPr>
        <p:grpSp>
          <p:nvGrpSpPr>
            <p:cNvPr id="807" name="Gruppo 36"/>
            <p:cNvGrpSpPr/>
            <p:nvPr/>
          </p:nvGrpSpPr>
          <p:grpSpPr>
            <a:xfrm>
              <a:off x="0" y="2921005"/>
              <a:ext cx="3169443" cy="2791805"/>
              <a:chOff x="0" y="0"/>
              <a:chExt cx="3169442" cy="2791804"/>
            </a:xfrm>
          </p:grpSpPr>
          <p:pic>
            <p:nvPicPr>
              <p:cNvPr id="805" name="Picture 2" descr="Picture 2"/>
              <p:cNvPicPr>
                <a:picLocks noChangeAspect="1"/>
              </p:cNvPicPr>
              <p:nvPr/>
            </p:nvPicPr>
            <p:blipFill>
              <a:blip r:embed="rId2">
                <a:extLst/>
              </a:blip>
              <a:stretch>
                <a:fillRect/>
              </a:stretch>
            </p:blipFill>
            <p:spPr>
              <a:xfrm>
                <a:off x="0" y="0"/>
                <a:ext cx="3169443" cy="2791805"/>
              </a:xfrm>
              <a:prstGeom prst="rect">
                <a:avLst/>
              </a:prstGeom>
              <a:ln w="12700" cap="flat">
                <a:noFill/>
                <a:miter lim="400000"/>
              </a:ln>
              <a:effectLst/>
            </p:spPr>
          </p:pic>
          <p:sp>
            <p:nvSpPr>
              <p:cNvPr id="806" name="Rectangle 60"/>
              <p:cNvSpPr txBox="1"/>
              <p:nvPr/>
            </p:nvSpPr>
            <p:spPr>
              <a:xfrm>
                <a:off x="2201845" y="1448643"/>
                <a:ext cx="459939"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solidFill>
                      <a:srgbClr val="AC0000"/>
                    </a:solidFill>
                    <a:latin typeface="Berlin Sans FB Demi"/>
                    <a:ea typeface="Berlin Sans FB Demi"/>
                    <a:cs typeface="Berlin Sans FB Demi"/>
                    <a:sym typeface="Berlin Sans FB Demi"/>
                  </a:defRPr>
                </a:lvl1pPr>
              </a:lstStyle>
              <a:p>
                <a:pPr/>
                <a:r>
                  <a:t>Z=6</a:t>
                </a:r>
              </a:p>
            </p:txBody>
          </p:sp>
        </p:grpSp>
        <p:grpSp>
          <p:nvGrpSpPr>
            <p:cNvPr id="834" name="Gruppo 73"/>
            <p:cNvGrpSpPr/>
            <p:nvPr/>
          </p:nvGrpSpPr>
          <p:grpSpPr>
            <a:xfrm>
              <a:off x="0" y="-1"/>
              <a:ext cx="7834608" cy="5712812"/>
              <a:chOff x="0" y="0"/>
              <a:chExt cx="7834608" cy="5712810"/>
            </a:xfrm>
          </p:grpSpPr>
          <p:grpSp>
            <p:nvGrpSpPr>
              <p:cNvPr id="812" name="Gruppo 34"/>
              <p:cNvGrpSpPr/>
              <p:nvPr/>
            </p:nvGrpSpPr>
            <p:grpSpPr>
              <a:xfrm>
                <a:off x="0" y="0"/>
                <a:ext cx="3181046" cy="2822329"/>
                <a:chOff x="0" y="0"/>
                <a:chExt cx="3181045" cy="2822328"/>
              </a:xfrm>
            </p:grpSpPr>
            <p:pic>
              <p:nvPicPr>
                <p:cNvPr id="808" name="Picture 24" descr="Picture 24"/>
                <p:cNvPicPr>
                  <a:picLocks noChangeAspect="1"/>
                </p:cNvPicPr>
                <p:nvPr/>
              </p:nvPicPr>
              <p:blipFill>
                <a:blip r:embed="rId3">
                  <a:extLst/>
                </a:blip>
                <a:stretch>
                  <a:fillRect/>
                </a:stretch>
              </p:blipFill>
              <p:spPr>
                <a:xfrm>
                  <a:off x="0" y="0"/>
                  <a:ext cx="3181046" cy="2822329"/>
                </a:xfrm>
                <a:prstGeom prst="rect">
                  <a:avLst/>
                </a:prstGeom>
                <a:ln w="12700" cap="flat">
                  <a:noFill/>
                  <a:miter lim="400000"/>
                </a:ln>
                <a:effectLst/>
              </p:spPr>
            </p:pic>
            <p:sp>
              <p:nvSpPr>
                <p:cNvPr id="809" name="Rectangle 114"/>
                <p:cNvSpPr txBox="1"/>
                <p:nvPr/>
              </p:nvSpPr>
              <p:spPr>
                <a:xfrm>
                  <a:off x="440267" y="218049"/>
                  <a:ext cx="608173"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solidFill>
                        <a:srgbClr val="AC0000"/>
                      </a:solidFill>
                      <a:latin typeface="Tw Cen MT"/>
                      <a:ea typeface="Tw Cen MT"/>
                      <a:cs typeface="Tw Cen MT"/>
                      <a:sym typeface="Tw Cen MT"/>
                    </a:defRPr>
                  </a:lvl1pPr>
                </a:lstStyle>
                <a:p>
                  <a:pPr/>
                  <a:r>
                    <a:t>E-TOF</a:t>
                  </a:r>
                </a:p>
              </p:txBody>
            </p:sp>
            <p:sp>
              <p:nvSpPr>
                <p:cNvPr id="810" name="Line 28"/>
                <p:cNvSpPr/>
                <p:nvPr/>
              </p:nvSpPr>
              <p:spPr>
                <a:xfrm>
                  <a:off x="1471859" y="1087266"/>
                  <a:ext cx="662324" cy="289770"/>
                </a:xfrm>
                <a:prstGeom prst="line">
                  <a:avLst/>
                </a:prstGeom>
                <a:noFill/>
                <a:ln w="22225" cap="flat">
                  <a:solidFill>
                    <a:srgbClr val="002060"/>
                  </a:solidFill>
                  <a:prstDash val="solid"/>
                  <a:round/>
                  <a:tailEnd type="triangle" w="med" len="med"/>
                </a:ln>
                <a:effectLst/>
              </p:spPr>
              <p:txBody>
                <a:bodyPr wrap="square" lIns="45719" tIns="45719" rIns="45719" bIns="45719" numCol="1" anchor="t">
                  <a:noAutofit/>
                </a:bodyPr>
                <a:lstStyle/>
                <a:p>
                  <a:pPr/>
                </a:p>
              </p:txBody>
            </p:sp>
            <p:sp>
              <p:nvSpPr>
                <p:cNvPr id="811" name="Rectangle 60"/>
                <p:cNvSpPr txBox="1"/>
                <p:nvPr/>
              </p:nvSpPr>
              <p:spPr>
                <a:xfrm>
                  <a:off x="604663" y="870438"/>
                  <a:ext cx="595174"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solidFill>
                        <a:srgbClr val="AC0000"/>
                      </a:solidFill>
                      <a:latin typeface="Tw Cen MT"/>
                      <a:ea typeface="Tw Cen MT"/>
                      <a:cs typeface="Tw Cen MT"/>
                      <a:sym typeface="Tw Cen MT"/>
                    </a:defRPr>
                  </a:lvl1pPr>
                </a:lstStyle>
                <a:p>
                  <a:pPr/>
                  <a:r>
                    <a:t>A=15</a:t>
                  </a:r>
                </a:p>
              </p:txBody>
            </p:sp>
          </p:grpSp>
          <p:grpSp>
            <p:nvGrpSpPr>
              <p:cNvPr id="816" name="Gruppo 37"/>
              <p:cNvGrpSpPr/>
              <p:nvPr/>
            </p:nvGrpSpPr>
            <p:grpSpPr>
              <a:xfrm>
                <a:off x="4653560" y="2902331"/>
                <a:ext cx="3181045" cy="2810480"/>
                <a:chOff x="0" y="0"/>
                <a:chExt cx="3181043" cy="2810478"/>
              </a:xfrm>
            </p:grpSpPr>
            <p:pic>
              <p:nvPicPr>
                <p:cNvPr id="813" name="Picture 14" descr="Picture 14"/>
                <p:cNvPicPr>
                  <a:picLocks noChangeAspect="1"/>
                </p:cNvPicPr>
                <p:nvPr/>
              </p:nvPicPr>
              <p:blipFill>
                <a:blip r:embed="rId4">
                  <a:extLst/>
                </a:blip>
                <a:stretch>
                  <a:fillRect/>
                </a:stretch>
              </p:blipFill>
              <p:spPr>
                <a:xfrm>
                  <a:off x="0" y="0"/>
                  <a:ext cx="3181044" cy="2810479"/>
                </a:xfrm>
                <a:prstGeom prst="rect">
                  <a:avLst/>
                </a:prstGeom>
                <a:ln w="12700" cap="flat">
                  <a:noFill/>
                  <a:miter lim="400000"/>
                </a:ln>
                <a:effectLst/>
              </p:spPr>
            </p:pic>
            <p:sp>
              <p:nvSpPr>
                <p:cNvPr id="814" name="Rectangle 112"/>
                <p:cNvSpPr txBox="1"/>
                <p:nvPr/>
              </p:nvSpPr>
              <p:spPr>
                <a:xfrm>
                  <a:off x="590258" y="277882"/>
                  <a:ext cx="491392"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solidFill>
                        <a:srgbClr val="AC0000"/>
                      </a:solidFill>
                      <a:latin typeface="Tw Cen MT"/>
                      <a:ea typeface="Tw Cen MT"/>
                      <a:cs typeface="Tw Cen MT"/>
                      <a:sym typeface="Tw Cen MT"/>
                    </a:defRPr>
                  </a:lvl1pPr>
                </a:lstStyle>
                <a:p>
                  <a:pPr/>
                  <a:r>
                    <a:t>DE-E</a:t>
                  </a:r>
                </a:p>
              </p:txBody>
            </p:sp>
            <p:sp>
              <p:nvSpPr>
                <p:cNvPr id="815" name="Rectangle 60"/>
                <p:cNvSpPr txBox="1"/>
                <p:nvPr/>
              </p:nvSpPr>
              <p:spPr>
                <a:xfrm>
                  <a:off x="2394427" y="845957"/>
                  <a:ext cx="573843"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solidFill>
                        <a:srgbClr val="AC0000"/>
                      </a:solidFill>
                      <a:latin typeface="Tw Cen MT"/>
                      <a:ea typeface="Tw Cen MT"/>
                      <a:cs typeface="Tw Cen MT"/>
                      <a:sym typeface="Tw Cen MT"/>
                    </a:defRPr>
                  </a:lvl1pPr>
                </a:lstStyle>
                <a:p>
                  <a:pPr/>
                  <a:r>
                    <a:t>Z=50</a:t>
                  </a:r>
                </a:p>
              </p:txBody>
            </p:sp>
          </p:grpSp>
          <p:grpSp>
            <p:nvGrpSpPr>
              <p:cNvPr id="832" name="Group 70"/>
              <p:cNvGrpSpPr/>
              <p:nvPr/>
            </p:nvGrpSpPr>
            <p:grpSpPr>
              <a:xfrm>
                <a:off x="4653562" y="0"/>
                <a:ext cx="3181047" cy="2822329"/>
                <a:chOff x="0" y="0"/>
                <a:chExt cx="3181045" cy="2822328"/>
              </a:xfrm>
            </p:grpSpPr>
            <p:grpSp>
              <p:nvGrpSpPr>
                <p:cNvPr id="830" name="Gruppo 72"/>
                <p:cNvGrpSpPr/>
                <p:nvPr/>
              </p:nvGrpSpPr>
              <p:grpSpPr>
                <a:xfrm>
                  <a:off x="0" y="0"/>
                  <a:ext cx="3181046" cy="2822329"/>
                  <a:chOff x="0" y="0"/>
                  <a:chExt cx="3181045" cy="2822328"/>
                </a:xfrm>
              </p:grpSpPr>
              <p:grpSp>
                <p:nvGrpSpPr>
                  <p:cNvPr id="826" name="Group 18"/>
                  <p:cNvGrpSpPr/>
                  <p:nvPr/>
                </p:nvGrpSpPr>
                <p:grpSpPr>
                  <a:xfrm>
                    <a:off x="0" y="0"/>
                    <a:ext cx="3181046" cy="2822329"/>
                    <a:chOff x="0" y="0"/>
                    <a:chExt cx="3181045" cy="2822328"/>
                  </a:xfrm>
                </p:grpSpPr>
                <p:pic>
                  <p:nvPicPr>
                    <p:cNvPr id="817" name="Picture 19" descr="Picture 19"/>
                    <p:cNvPicPr>
                      <a:picLocks noChangeAspect="1"/>
                    </p:cNvPicPr>
                    <p:nvPr/>
                  </p:nvPicPr>
                  <p:blipFill>
                    <a:blip r:embed="rId5">
                      <a:extLst/>
                    </a:blip>
                    <a:stretch>
                      <a:fillRect/>
                    </a:stretch>
                  </p:blipFill>
                  <p:spPr>
                    <a:xfrm>
                      <a:off x="0" y="0"/>
                      <a:ext cx="3181046" cy="2822329"/>
                    </a:xfrm>
                    <a:prstGeom prst="rect">
                      <a:avLst/>
                    </a:prstGeom>
                    <a:ln w="12700" cap="flat">
                      <a:noFill/>
                      <a:miter lim="400000"/>
                    </a:ln>
                    <a:effectLst/>
                  </p:spPr>
                </p:pic>
                <p:sp>
                  <p:nvSpPr>
                    <p:cNvPr id="818" name="Text Box 20"/>
                    <p:cNvSpPr txBox="1"/>
                    <p:nvPr/>
                  </p:nvSpPr>
                  <p:spPr>
                    <a:xfrm>
                      <a:off x="1566609" y="1457817"/>
                      <a:ext cx="18502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spcBef>
                          <a:spcPts val="700"/>
                        </a:spcBef>
                        <a:defRPr b="1" sz="1200">
                          <a:solidFill>
                            <a:srgbClr val="AC0000"/>
                          </a:solidFill>
                          <a:latin typeface="Tw Cen MT"/>
                          <a:ea typeface="Tw Cen MT"/>
                          <a:cs typeface="Tw Cen MT"/>
                          <a:sym typeface="Tw Cen MT"/>
                        </a:defRPr>
                      </a:lvl1pPr>
                    </a:lstStyle>
                    <a:p>
                      <a:pPr/>
                      <a:r>
                        <a:t>p</a:t>
                      </a:r>
                    </a:p>
                  </p:txBody>
                </p:sp>
                <p:sp>
                  <p:nvSpPr>
                    <p:cNvPr id="819" name="Text Box 21"/>
                    <p:cNvSpPr txBox="1"/>
                    <p:nvPr/>
                  </p:nvSpPr>
                  <p:spPr>
                    <a:xfrm>
                      <a:off x="1976706" y="1060875"/>
                      <a:ext cx="106741"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spcBef>
                          <a:spcPts val="700"/>
                        </a:spcBef>
                        <a:defRPr b="1" sz="1200">
                          <a:solidFill>
                            <a:srgbClr val="AC0000"/>
                          </a:solidFill>
                          <a:latin typeface="Tw Cen MT"/>
                          <a:ea typeface="Tw Cen MT"/>
                          <a:cs typeface="Tw Cen MT"/>
                          <a:sym typeface="Tw Cen MT"/>
                        </a:defRPr>
                      </a:lvl1pPr>
                    </a:lstStyle>
                    <a:p>
                      <a:pPr/>
                      <a:r>
                        <a:t>t</a:t>
                      </a:r>
                    </a:p>
                  </p:txBody>
                </p:sp>
                <p:sp>
                  <p:nvSpPr>
                    <p:cNvPr id="820" name="Text Box 22"/>
                    <p:cNvSpPr txBox="1"/>
                    <p:nvPr/>
                  </p:nvSpPr>
                  <p:spPr>
                    <a:xfrm>
                      <a:off x="1771411" y="1239163"/>
                      <a:ext cx="106741"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spcBef>
                          <a:spcPts val="700"/>
                        </a:spcBef>
                        <a:defRPr b="1" sz="1200">
                          <a:solidFill>
                            <a:srgbClr val="AC0000"/>
                          </a:solidFill>
                          <a:latin typeface="Tw Cen MT"/>
                          <a:ea typeface="Tw Cen MT"/>
                          <a:cs typeface="Tw Cen MT"/>
                          <a:sym typeface="Tw Cen MT"/>
                        </a:defRPr>
                      </a:lvl1pPr>
                    </a:lstStyle>
                    <a:p>
                      <a:pPr/>
                      <a:r>
                        <a:t>d</a:t>
                      </a:r>
                    </a:p>
                  </p:txBody>
                </p:sp>
                <p:sp>
                  <p:nvSpPr>
                    <p:cNvPr id="821" name="Text Box 23"/>
                    <p:cNvSpPr txBox="1"/>
                    <p:nvPr/>
                  </p:nvSpPr>
                  <p:spPr>
                    <a:xfrm>
                      <a:off x="2057240" y="515920"/>
                      <a:ext cx="327804"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spcBef>
                          <a:spcPts val="700"/>
                        </a:spcBef>
                        <a:defRPr b="1" baseline="30000" sz="1200">
                          <a:solidFill>
                            <a:srgbClr val="AC0000"/>
                          </a:solidFill>
                          <a:latin typeface="Tw Cen MT"/>
                          <a:ea typeface="Tw Cen MT"/>
                          <a:cs typeface="Tw Cen MT"/>
                          <a:sym typeface="Tw Cen MT"/>
                        </a:defRPr>
                      </a:pPr>
                      <a:r>
                        <a:t>4</a:t>
                      </a:r>
                      <a:r>
                        <a:rPr baseline="0"/>
                        <a:t>He</a:t>
                      </a:r>
                    </a:p>
                  </p:txBody>
                </p:sp>
                <p:sp>
                  <p:nvSpPr>
                    <p:cNvPr id="822" name="Text Box 24"/>
                    <p:cNvSpPr txBox="1"/>
                    <p:nvPr/>
                  </p:nvSpPr>
                  <p:spPr>
                    <a:xfrm>
                      <a:off x="1899712" y="371271"/>
                      <a:ext cx="327805"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spcBef>
                          <a:spcPts val="700"/>
                        </a:spcBef>
                        <a:defRPr b="1" baseline="30000" sz="1200">
                          <a:solidFill>
                            <a:srgbClr val="AC0000"/>
                          </a:solidFill>
                          <a:latin typeface="Tw Cen MT"/>
                          <a:ea typeface="Tw Cen MT"/>
                          <a:cs typeface="Tw Cen MT"/>
                          <a:sym typeface="Tw Cen MT"/>
                        </a:defRPr>
                      </a:pPr>
                      <a:r>
                        <a:t>6</a:t>
                      </a:r>
                      <a:r>
                        <a:rPr baseline="0"/>
                        <a:t>He</a:t>
                      </a:r>
                    </a:p>
                  </p:txBody>
                </p:sp>
                <p:sp>
                  <p:nvSpPr>
                    <p:cNvPr id="823" name="Text Box 25"/>
                    <p:cNvSpPr txBox="1"/>
                    <p:nvPr/>
                  </p:nvSpPr>
                  <p:spPr>
                    <a:xfrm>
                      <a:off x="1782591" y="742984"/>
                      <a:ext cx="50919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spcBef>
                          <a:spcPts val="700"/>
                        </a:spcBef>
                        <a:defRPr b="1" baseline="30000" sz="1200">
                          <a:solidFill>
                            <a:srgbClr val="AC0000"/>
                          </a:solidFill>
                          <a:latin typeface="Tw Cen MT"/>
                          <a:ea typeface="Tw Cen MT"/>
                          <a:cs typeface="Tw Cen MT"/>
                          <a:sym typeface="Tw Cen MT"/>
                        </a:defRPr>
                      </a:pPr>
                      <a:r>
                        <a:t>3</a:t>
                      </a:r>
                      <a:r>
                        <a:rPr baseline="0"/>
                        <a:t>He</a:t>
                      </a:r>
                    </a:p>
                  </p:txBody>
                </p:sp>
                <p:sp>
                  <p:nvSpPr>
                    <p:cNvPr id="824" name="Text Box 26"/>
                    <p:cNvSpPr txBox="1"/>
                    <p:nvPr/>
                  </p:nvSpPr>
                  <p:spPr>
                    <a:xfrm>
                      <a:off x="1656879" y="589926"/>
                      <a:ext cx="208767"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spcBef>
                          <a:spcPts val="700"/>
                        </a:spcBef>
                        <a:defRPr b="1" sz="1200">
                          <a:solidFill>
                            <a:srgbClr val="AC0000"/>
                          </a:solidFill>
                          <a:latin typeface="Tw Cen MT"/>
                          <a:ea typeface="Tw Cen MT"/>
                          <a:cs typeface="Tw Cen MT"/>
                          <a:sym typeface="Tw Cen MT"/>
                        </a:defRPr>
                      </a:lvl1pPr>
                    </a:lstStyle>
                    <a:p>
                      <a:pPr/>
                      <a:r>
                        <a:t>Li</a:t>
                      </a:r>
                    </a:p>
                  </p:txBody>
                </p:sp>
                <p:sp>
                  <p:nvSpPr>
                    <p:cNvPr id="825" name="Text Box 27"/>
                    <p:cNvSpPr txBox="1"/>
                    <p:nvPr/>
                  </p:nvSpPr>
                  <p:spPr>
                    <a:xfrm>
                      <a:off x="1344823" y="371271"/>
                      <a:ext cx="319644"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spcBef>
                          <a:spcPts val="700"/>
                        </a:spcBef>
                        <a:defRPr b="1" sz="1200">
                          <a:solidFill>
                            <a:srgbClr val="AC0000"/>
                          </a:solidFill>
                          <a:latin typeface="Tw Cen MT"/>
                          <a:ea typeface="Tw Cen MT"/>
                          <a:cs typeface="Tw Cen MT"/>
                          <a:sym typeface="Tw Cen MT"/>
                        </a:defRPr>
                      </a:lvl1pPr>
                    </a:lstStyle>
                    <a:p>
                      <a:pPr/>
                      <a:r>
                        <a:t>H.I.</a:t>
                      </a:r>
                    </a:p>
                  </p:txBody>
                </p:sp>
              </p:grpSp>
              <p:grpSp>
                <p:nvGrpSpPr>
                  <p:cNvPr id="829" name="Group 28"/>
                  <p:cNvGrpSpPr/>
                  <p:nvPr/>
                </p:nvGrpSpPr>
                <p:grpSpPr>
                  <a:xfrm>
                    <a:off x="1823817" y="1669860"/>
                    <a:ext cx="12774" cy="486464"/>
                    <a:chOff x="0" y="0"/>
                    <a:chExt cx="12772" cy="486463"/>
                  </a:xfrm>
                </p:grpSpPr>
                <p:sp>
                  <p:nvSpPr>
                    <p:cNvPr id="827" name="Line 30"/>
                    <p:cNvSpPr/>
                    <p:nvPr/>
                  </p:nvSpPr>
                  <p:spPr>
                    <a:xfrm>
                      <a:off x="0" y="486463"/>
                      <a:ext cx="12700" cy="1"/>
                    </a:xfrm>
                    <a:prstGeom prst="line">
                      <a:avLst/>
                    </a:prstGeom>
                    <a:noFill/>
                    <a:ln w="31750" cap="flat">
                      <a:solidFill>
                        <a:schemeClr val="accent2"/>
                      </a:solidFill>
                      <a:prstDash val="solid"/>
                      <a:round/>
                      <a:tailEnd type="triangle" w="med" len="med"/>
                    </a:ln>
                    <a:effectLst/>
                  </p:spPr>
                  <p:txBody>
                    <a:bodyPr wrap="square" lIns="45719" tIns="45719" rIns="45719" bIns="45719" numCol="1" anchor="t">
                      <a:noAutofit/>
                    </a:bodyPr>
                    <a:lstStyle/>
                    <a:p>
                      <a:pPr/>
                    </a:p>
                  </p:txBody>
                </p:sp>
                <p:sp>
                  <p:nvSpPr>
                    <p:cNvPr id="828" name="Line 51"/>
                    <p:cNvSpPr/>
                    <p:nvPr/>
                  </p:nvSpPr>
                  <p:spPr>
                    <a:xfrm>
                      <a:off x="72" y="0"/>
                      <a:ext cx="12701" cy="0"/>
                    </a:xfrm>
                    <a:prstGeom prst="line">
                      <a:avLst/>
                    </a:prstGeom>
                    <a:noFill/>
                    <a:ln w="22225" cap="flat">
                      <a:solidFill>
                        <a:srgbClr val="0066CC"/>
                      </a:solidFill>
                      <a:prstDash val="solid"/>
                      <a:round/>
                    </a:ln>
                    <a:effectLst/>
                  </p:spPr>
                  <p:txBody>
                    <a:bodyPr wrap="square" lIns="45719" tIns="45719" rIns="45719" bIns="45719" numCol="1" anchor="t">
                      <a:noAutofit/>
                    </a:bodyPr>
                    <a:lstStyle/>
                    <a:p>
                      <a:pPr/>
                    </a:p>
                  </p:txBody>
                </p:sp>
              </p:grpSp>
            </p:grpSp>
            <p:sp>
              <p:nvSpPr>
                <p:cNvPr id="831" name="Rectangle 117"/>
                <p:cNvSpPr txBox="1"/>
                <p:nvPr/>
              </p:nvSpPr>
              <p:spPr>
                <a:xfrm>
                  <a:off x="1752539" y="2148229"/>
                  <a:ext cx="964466"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solidFill>
                        <a:srgbClr val="AC0000"/>
                      </a:solidFill>
                      <a:latin typeface="Tw Cen MT"/>
                      <a:ea typeface="Tw Cen MT"/>
                      <a:cs typeface="Tw Cen MT"/>
                      <a:sym typeface="Tw Cen MT"/>
                    </a:defRPr>
                  </a:lvl1pPr>
                </a:lstStyle>
                <a:p>
                  <a:pPr/>
                  <a:r>
                    <a:t>PSD in CsI</a:t>
                  </a:r>
                </a:p>
              </p:txBody>
            </p:sp>
          </p:grpSp>
          <p:sp>
            <p:nvSpPr>
              <p:cNvPr id="833" name="Rectangle 116"/>
              <p:cNvSpPr txBox="1"/>
              <p:nvPr/>
            </p:nvSpPr>
            <p:spPr>
              <a:xfrm>
                <a:off x="596518" y="3263458"/>
                <a:ext cx="856021"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solidFill>
                      <a:srgbClr val="AC0000"/>
                    </a:solidFill>
                    <a:latin typeface="Tw Cen MT"/>
                    <a:ea typeface="Tw Cen MT"/>
                    <a:cs typeface="Tw Cen MT"/>
                    <a:sym typeface="Tw Cen MT"/>
                  </a:defRPr>
                </a:lvl1pPr>
              </a:lstStyle>
              <a:p>
                <a:pPr/>
                <a:r>
                  <a:t>PSD in Si</a:t>
                </a:r>
              </a:p>
            </p:txBody>
          </p:sp>
        </p:grpSp>
      </p:grpSp>
      <p:pic>
        <p:nvPicPr>
          <p:cNvPr id="836" name="Picture 33" descr="Picture 33"/>
          <p:cNvPicPr>
            <a:picLocks noChangeAspect="1"/>
          </p:cNvPicPr>
          <p:nvPr/>
        </p:nvPicPr>
        <p:blipFill>
          <a:blip r:embed="rId6">
            <a:extLst/>
          </a:blip>
          <a:stretch>
            <a:fillRect/>
          </a:stretch>
        </p:blipFill>
        <p:spPr>
          <a:xfrm>
            <a:off x="3642502" y="3140967"/>
            <a:ext cx="1937610" cy="1332107"/>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Text Box 2"/>
          <p:cNvSpPr txBox="1"/>
          <p:nvPr/>
        </p:nvSpPr>
        <p:spPr>
          <a:xfrm>
            <a:off x="799646" y="2597369"/>
            <a:ext cx="7214739" cy="3401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000">
                <a:solidFill>
                  <a:srgbClr val="000099"/>
                </a:solidFill>
              </a:defRPr>
            </a:lvl1pPr>
          </a:lstStyle>
          <a:p>
            <a:pPr/>
            <a:r>
              <a:t>Collisioni tra Ioni Pesanti (centrali):…una schematizzazione bruta</a:t>
            </a:r>
          </a:p>
        </p:txBody>
      </p:sp>
      <p:sp>
        <p:nvSpPr>
          <p:cNvPr id="150" name="Rectangle 3"/>
          <p:cNvSpPr txBox="1"/>
          <p:nvPr/>
        </p:nvSpPr>
        <p:spPr>
          <a:xfrm>
            <a:off x="4510323" y="3278554"/>
            <a:ext cx="4677410" cy="140946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300"/>
              </a:spcBef>
              <a:defRPr b="1" sz="1600">
                <a:solidFill>
                  <a:srgbClr val="FF0000"/>
                </a:solidFill>
                <a:effectLst>
                  <a:outerShdw sx="100000" sy="100000" kx="0" ky="0" algn="b" rotWithShape="0" blurRad="38100" dist="38100" dir="2700000">
                    <a:schemeClr val="accent3">
                      <a:lumOff val="10616"/>
                    </a:schemeClr>
                  </a:outerShdw>
                </a:effectLst>
                <a:latin typeface="Berlin Sans FB Demi"/>
                <a:ea typeface="Berlin Sans FB Demi"/>
                <a:cs typeface="Berlin Sans FB Demi"/>
                <a:sym typeface="Berlin Sans FB Demi"/>
              </a:defRPr>
            </a:pPr>
            <a:r>
              <a:t>Basse energie</a:t>
            </a:r>
            <a:r>
              <a:t> </a:t>
            </a:r>
            <a:r>
              <a:rPr>
                <a:solidFill>
                  <a:srgbClr val="000099"/>
                </a:solidFill>
              </a:rPr>
              <a:t>(E/A &lt; 10 MeV/A), si forma un nucleo composto eccitato che si diseccita emettendo particelle leggere, neutroni e  gamma  (p, n, d, t, </a:t>
            </a:r>
            <a:r>
              <a:rPr b="0">
                <a:solidFill>
                  <a:srgbClr val="000099"/>
                </a:solidFill>
                <a:latin typeface="Symbol"/>
                <a:ea typeface="Symbol"/>
                <a:cs typeface="Symbol"/>
                <a:sym typeface="Symbol"/>
              </a:rPr>
              <a:t>a</a:t>
            </a:r>
            <a:r>
              <a:rPr>
                <a:solidFill>
                  <a:srgbClr val="000099"/>
                </a:solidFill>
              </a:rPr>
              <a:t>, </a:t>
            </a:r>
            <a:r>
              <a:rPr b="0">
                <a:solidFill>
                  <a:srgbClr val="000099"/>
                </a:solidFill>
                <a:latin typeface="Symbol"/>
                <a:ea typeface="Symbol"/>
                <a:cs typeface="Symbol"/>
                <a:sym typeface="Symbol"/>
              </a:rPr>
              <a:t>g</a:t>
            </a:r>
            <a:r>
              <a:rPr>
                <a:solidFill>
                  <a:srgbClr val="000099"/>
                </a:solidFill>
              </a:rPr>
              <a:t>), oppure fissionandosi </a:t>
            </a:r>
            <a:endParaRPr>
              <a:solidFill>
                <a:srgbClr val="000099"/>
              </a:solidFill>
            </a:endParaRPr>
          </a:p>
        </p:txBody>
      </p:sp>
      <p:grpSp>
        <p:nvGrpSpPr>
          <p:cNvPr id="167" name="Group 23"/>
          <p:cNvGrpSpPr/>
          <p:nvPr/>
        </p:nvGrpSpPr>
        <p:grpSpPr>
          <a:xfrm>
            <a:off x="106226" y="3021934"/>
            <a:ext cx="4064712" cy="1582796"/>
            <a:chOff x="0" y="0"/>
            <a:chExt cx="4064711" cy="1582794"/>
          </a:xfrm>
        </p:grpSpPr>
        <p:pic>
          <p:nvPicPr>
            <p:cNvPr id="151" name="Picture 24" descr="Picture 24"/>
            <p:cNvPicPr>
              <a:picLocks noChangeAspect="1"/>
            </p:cNvPicPr>
            <p:nvPr/>
          </p:nvPicPr>
          <p:blipFill>
            <a:blip r:embed="rId2">
              <a:extLst/>
            </a:blip>
            <a:stretch>
              <a:fillRect/>
            </a:stretch>
          </p:blipFill>
          <p:spPr>
            <a:xfrm rot="1800000">
              <a:off x="3527425" y="588066"/>
              <a:ext cx="504825" cy="265114"/>
            </a:xfrm>
            <a:prstGeom prst="rect">
              <a:avLst/>
            </a:prstGeom>
            <a:ln w="12700" cap="flat">
              <a:noFill/>
              <a:miter lim="400000"/>
            </a:ln>
            <a:effectLst/>
          </p:spPr>
        </p:pic>
        <p:grpSp>
          <p:nvGrpSpPr>
            <p:cNvPr id="160" name="Group 25"/>
            <p:cNvGrpSpPr/>
            <p:nvPr/>
          </p:nvGrpSpPr>
          <p:grpSpPr>
            <a:xfrm>
              <a:off x="0" y="372166"/>
              <a:ext cx="3783129" cy="1210629"/>
              <a:chOff x="0" y="0"/>
              <a:chExt cx="3783128" cy="1210627"/>
            </a:xfrm>
          </p:grpSpPr>
          <p:sp>
            <p:nvSpPr>
              <p:cNvPr id="152" name="Oval 26"/>
              <p:cNvSpPr/>
              <p:nvPr/>
            </p:nvSpPr>
            <p:spPr>
              <a:xfrm>
                <a:off x="0" y="25400"/>
                <a:ext cx="533400" cy="5334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sp>
            <p:nvSpPr>
              <p:cNvPr id="153" name="Oval 27"/>
              <p:cNvSpPr/>
              <p:nvPr/>
            </p:nvSpPr>
            <p:spPr>
              <a:xfrm>
                <a:off x="381000" y="25400"/>
                <a:ext cx="533400" cy="533401"/>
              </a:xfrm>
              <a:prstGeom prst="ellipse">
                <a:avLst/>
              </a:prstGeom>
              <a:solidFill>
                <a:srgbClr val="FF0000">
                  <a:alpha val="50000"/>
                </a:srgbClr>
              </a:solidFill>
              <a:ln w="9525" cap="flat">
                <a:solidFill>
                  <a:srgbClr val="000000"/>
                </a:solidFill>
                <a:prstDash val="solid"/>
                <a:round/>
              </a:ln>
              <a:effectLst/>
            </p:spPr>
            <p:txBody>
              <a:bodyPr wrap="square" lIns="45719" tIns="45719" rIns="45719" bIns="45719" numCol="1" anchor="ctr">
                <a:noAutofit/>
              </a:bodyPr>
              <a:lstStyle/>
              <a:p>
                <a:pPr/>
              </a:p>
            </p:txBody>
          </p:sp>
          <p:sp>
            <p:nvSpPr>
              <p:cNvPr id="154" name="Line 28"/>
              <p:cNvSpPr/>
              <p:nvPr/>
            </p:nvSpPr>
            <p:spPr>
              <a:xfrm>
                <a:off x="990600" y="254000"/>
                <a:ext cx="457200" cy="0"/>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155" name="Text Box 29"/>
              <p:cNvSpPr txBox="1"/>
              <p:nvPr/>
            </p:nvSpPr>
            <p:spPr>
              <a:xfrm>
                <a:off x="1469064" y="763587"/>
                <a:ext cx="857584" cy="44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defRPr b="1" sz="1200">
                    <a:solidFill>
                      <a:srgbClr val="000099"/>
                    </a:solidFill>
                    <a:latin typeface="Berlin Sans FB Demi"/>
                    <a:ea typeface="Berlin Sans FB Demi"/>
                    <a:cs typeface="Berlin Sans FB Demi"/>
                    <a:sym typeface="Berlin Sans FB Demi"/>
                  </a:defRPr>
                </a:pPr>
                <a:r>
                  <a:t>Nucleo</a:t>
                </a:r>
              </a:p>
              <a:p>
                <a:pPr algn="ctr">
                  <a:defRPr b="1" sz="1200">
                    <a:solidFill>
                      <a:srgbClr val="000099"/>
                    </a:solidFill>
                    <a:latin typeface="Berlin Sans FB Demi"/>
                    <a:ea typeface="Berlin Sans FB Demi"/>
                    <a:cs typeface="Berlin Sans FB Demi"/>
                    <a:sym typeface="Berlin Sans FB Demi"/>
                  </a:defRPr>
                </a:pPr>
                <a:r>
                  <a:t>Composto</a:t>
                </a:r>
              </a:p>
            </p:txBody>
          </p:sp>
          <p:sp>
            <p:nvSpPr>
              <p:cNvPr id="156" name="Line 30"/>
              <p:cNvSpPr/>
              <p:nvPr/>
            </p:nvSpPr>
            <p:spPr>
              <a:xfrm>
                <a:off x="2286000" y="330200"/>
                <a:ext cx="304800" cy="0"/>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157" name="Oval 31"/>
              <p:cNvSpPr/>
              <p:nvPr/>
            </p:nvSpPr>
            <p:spPr>
              <a:xfrm>
                <a:off x="2895600" y="25400"/>
                <a:ext cx="609600" cy="609601"/>
              </a:xfrm>
              <a:prstGeom prst="ellipse">
                <a:avLst/>
              </a:prstGeom>
              <a:solidFill>
                <a:srgbClr val="FFFF00">
                  <a:alpha val="50000"/>
                </a:srgbClr>
              </a:solidFill>
              <a:ln w="9525" cap="flat">
                <a:solidFill>
                  <a:srgbClr val="000000"/>
                </a:solidFill>
                <a:prstDash val="solid"/>
                <a:round/>
              </a:ln>
              <a:effectLst/>
            </p:spPr>
            <p:txBody>
              <a:bodyPr wrap="square" lIns="45719" tIns="45719" rIns="45719" bIns="45719" numCol="1" anchor="ctr">
                <a:noAutofit/>
              </a:bodyPr>
              <a:lstStyle/>
              <a:p>
                <a:pPr/>
              </a:p>
            </p:txBody>
          </p:sp>
          <p:sp>
            <p:nvSpPr>
              <p:cNvPr id="158" name="Text Box 32"/>
              <p:cNvSpPr txBox="1"/>
              <p:nvPr/>
            </p:nvSpPr>
            <p:spPr>
              <a:xfrm>
                <a:off x="2704983" y="665162"/>
                <a:ext cx="1078146" cy="44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defRPr b="1" sz="1200">
                    <a:solidFill>
                      <a:srgbClr val="000099"/>
                    </a:solidFill>
                    <a:latin typeface="Berlin Sans FB Demi"/>
                    <a:ea typeface="Berlin Sans FB Demi"/>
                    <a:cs typeface="Berlin Sans FB Demi"/>
                    <a:sym typeface="Berlin Sans FB Demi"/>
                  </a:defRPr>
                </a:pPr>
                <a:r>
                  <a:t>Residuo di </a:t>
                </a:r>
              </a:p>
              <a:p>
                <a:pPr algn="ctr">
                  <a:defRPr b="1" sz="1200">
                    <a:solidFill>
                      <a:srgbClr val="000099"/>
                    </a:solidFill>
                    <a:latin typeface="Berlin Sans FB Demi"/>
                    <a:ea typeface="Berlin Sans FB Demi"/>
                    <a:cs typeface="Berlin Sans FB Demi"/>
                    <a:sym typeface="Berlin Sans FB Demi"/>
                  </a:defRPr>
                </a:pPr>
                <a:r>
                  <a:t>evaporazione</a:t>
                </a:r>
              </a:p>
            </p:txBody>
          </p:sp>
          <p:sp>
            <p:nvSpPr>
              <p:cNvPr id="159" name="Oval 33"/>
              <p:cNvSpPr/>
              <p:nvPr/>
            </p:nvSpPr>
            <p:spPr>
              <a:xfrm>
                <a:off x="1511300" y="0"/>
                <a:ext cx="720727" cy="720727"/>
              </a:xfrm>
              <a:prstGeom prst="ellipse">
                <a:avLst/>
              </a:prstGeom>
              <a:blipFill rotWithShape="1">
                <a:blip r:embed="rId3"/>
                <a:srcRect l="0" t="0" r="0" b="0"/>
                <a:tile tx="0" ty="0" sx="100000" sy="100000" flip="none" algn="tl"/>
              </a:blipFill>
              <a:ln w="9525" cap="flat">
                <a:solidFill>
                  <a:srgbClr val="000000"/>
                </a:solidFill>
                <a:prstDash val="solid"/>
                <a:round/>
              </a:ln>
              <a:effectLst/>
            </p:spPr>
            <p:txBody>
              <a:bodyPr wrap="square" lIns="45719" tIns="45719" rIns="45719" bIns="45719" numCol="1" anchor="ctr">
                <a:noAutofit/>
              </a:bodyPr>
              <a:lstStyle/>
              <a:p>
                <a:pPr/>
              </a:p>
            </p:txBody>
          </p:sp>
        </p:grpSp>
        <p:sp>
          <p:nvSpPr>
            <p:cNvPr id="161" name="Oval 34"/>
            <p:cNvSpPr/>
            <p:nvPr/>
          </p:nvSpPr>
          <p:spPr>
            <a:xfrm>
              <a:off x="2879725" y="300729"/>
              <a:ext cx="71439" cy="71439"/>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sp>
          <p:nvSpPr>
            <p:cNvPr id="162" name="Oval 35"/>
            <p:cNvSpPr/>
            <p:nvPr/>
          </p:nvSpPr>
          <p:spPr>
            <a:xfrm>
              <a:off x="3382962" y="227704"/>
              <a:ext cx="73027" cy="73027"/>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p>
          </p:txBody>
        </p:sp>
        <p:sp>
          <p:nvSpPr>
            <p:cNvPr id="163" name="Oval 36"/>
            <p:cNvSpPr/>
            <p:nvPr/>
          </p:nvSpPr>
          <p:spPr>
            <a:xfrm>
              <a:off x="3671887" y="1019866"/>
              <a:ext cx="144463" cy="144463"/>
            </a:xfrm>
            <a:prstGeom prst="ellipse">
              <a:avLst/>
            </a:prstGeom>
            <a:solidFill>
              <a:srgbClr val="00FF00"/>
            </a:solidFill>
            <a:ln w="9525" cap="flat">
              <a:solidFill>
                <a:srgbClr val="000000"/>
              </a:solidFill>
              <a:prstDash val="solid"/>
              <a:round/>
            </a:ln>
            <a:effectLst/>
          </p:spPr>
          <p:txBody>
            <a:bodyPr wrap="square" lIns="45719" tIns="45719" rIns="45719" bIns="45719" numCol="1" anchor="ctr">
              <a:noAutofit/>
            </a:bodyPr>
            <a:lstStyle/>
            <a:p>
              <a:pPr/>
            </a:p>
          </p:txBody>
        </p:sp>
        <p:sp>
          <p:nvSpPr>
            <p:cNvPr id="164" name="Oval 37"/>
            <p:cNvSpPr/>
            <p:nvPr/>
          </p:nvSpPr>
          <p:spPr>
            <a:xfrm>
              <a:off x="2735262" y="588066"/>
              <a:ext cx="73027" cy="73027"/>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p>
          </p:txBody>
        </p:sp>
        <p:sp>
          <p:nvSpPr>
            <p:cNvPr id="165" name="Oval 38"/>
            <p:cNvSpPr/>
            <p:nvPr/>
          </p:nvSpPr>
          <p:spPr>
            <a:xfrm>
              <a:off x="2735262" y="948429"/>
              <a:ext cx="73027" cy="73027"/>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p>
          </p:txBody>
        </p:sp>
        <p:pic>
          <p:nvPicPr>
            <p:cNvPr id="166" name="Picture 39" descr="Picture 39"/>
            <p:cNvPicPr>
              <a:picLocks noChangeAspect="1"/>
            </p:cNvPicPr>
            <p:nvPr/>
          </p:nvPicPr>
          <p:blipFill>
            <a:blip r:embed="rId2">
              <a:extLst/>
            </a:blip>
            <a:stretch>
              <a:fillRect/>
            </a:stretch>
          </p:blipFill>
          <p:spPr>
            <a:xfrm rot="19740000">
              <a:off x="3024187" y="84829"/>
              <a:ext cx="385763" cy="203201"/>
            </a:xfrm>
            <a:prstGeom prst="rect">
              <a:avLst/>
            </a:prstGeom>
            <a:ln w="12700" cap="flat">
              <a:noFill/>
              <a:miter lim="400000"/>
            </a:ln>
            <a:effectLst/>
          </p:spPr>
        </p:pic>
      </p:grpSp>
      <p:grpSp>
        <p:nvGrpSpPr>
          <p:cNvPr id="187" name="Group 40"/>
          <p:cNvGrpSpPr/>
          <p:nvPr/>
        </p:nvGrpSpPr>
        <p:grpSpPr>
          <a:xfrm>
            <a:off x="142738" y="4670493"/>
            <a:ext cx="3650140" cy="2131336"/>
            <a:chOff x="0" y="0"/>
            <a:chExt cx="3650138" cy="2131335"/>
          </a:xfrm>
        </p:grpSpPr>
        <p:grpSp>
          <p:nvGrpSpPr>
            <p:cNvPr id="184" name="Group 41"/>
            <p:cNvGrpSpPr/>
            <p:nvPr/>
          </p:nvGrpSpPr>
          <p:grpSpPr>
            <a:xfrm>
              <a:off x="-1" y="500020"/>
              <a:ext cx="3650140" cy="1631316"/>
              <a:chOff x="0" y="0"/>
              <a:chExt cx="3650138" cy="1631315"/>
            </a:xfrm>
          </p:grpSpPr>
          <p:sp>
            <p:nvSpPr>
              <p:cNvPr id="168" name="Oval 42"/>
              <p:cNvSpPr/>
              <p:nvPr/>
            </p:nvSpPr>
            <p:spPr>
              <a:xfrm>
                <a:off x="381000" y="76200"/>
                <a:ext cx="533401" cy="533400"/>
              </a:xfrm>
              <a:prstGeom prst="ellipse">
                <a:avLst/>
              </a:prstGeom>
              <a:solidFill>
                <a:srgbClr val="FF3300">
                  <a:alpha val="50000"/>
                </a:srgbClr>
              </a:solidFill>
              <a:ln w="9525" cap="flat">
                <a:solidFill>
                  <a:srgbClr val="000000"/>
                </a:solidFill>
                <a:prstDash val="solid"/>
                <a:round/>
              </a:ln>
              <a:effectLst/>
            </p:spPr>
            <p:txBody>
              <a:bodyPr wrap="square" lIns="45719" tIns="45719" rIns="45719" bIns="45719" numCol="1" anchor="ctr">
                <a:noAutofit/>
              </a:bodyPr>
              <a:lstStyle/>
              <a:p>
                <a:pPr/>
              </a:p>
            </p:txBody>
          </p:sp>
          <p:sp>
            <p:nvSpPr>
              <p:cNvPr id="169" name="Oval 43"/>
              <p:cNvSpPr/>
              <p:nvPr/>
            </p:nvSpPr>
            <p:spPr>
              <a:xfrm>
                <a:off x="0" y="76200"/>
                <a:ext cx="533400" cy="533400"/>
              </a:xfrm>
              <a:prstGeom prst="ellipse">
                <a:avLst/>
              </a:prstGeom>
              <a:solidFill>
                <a:schemeClr val="accent1">
                  <a:alpha val="50000"/>
                </a:schemeClr>
              </a:solidFill>
              <a:ln w="9525" cap="flat">
                <a:solidFill>
                  <a:srgbClr val="000000"/>
                </a:solidFill>
                <a:prstDash val="solid"/>
                <a:round/>
              </a:ln>
              <a:effectLst/>
            </p:spPr>
            <p:txBody>
              <a:bodyPr wrap="square" lIns="45719" tIns="45719" rIns="45719" bIns="45719" numCol="1" anchor="ctr">
                <a:noAutofit/>
              </a:bodyPr>
              <a:lstStyle/>
              <a:p>
                <a:pPr/>
              </a:p>
            </p:txBody>
          </p:sp>
          <p:sp>
            <p:nvSpPr>
              <p:cNvPr id="170" name="Line 44"/>
              <p:cNvSpPr/>
              <p:nvPr/>
            </p:nvSpPr>
            <p:spPr>
              <a:xfrm>
                <a:off x="990600" y="304800"/>
                <a:ext cx="381001" cy="0"/>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182" name="Group 45"/>
              <p:cNvGrpSpPr/>
              <p:nvPr/>
            </p:nvGrpSpPr>
            <p:grpSpPr>
              <a:xfrm>
                <a:off x="1600200" y="0"/>
                <a:ext cx="838201" cy="838200"/>
                <a:chOff x="0" y="0"/>
                <a:chExt cx="838200" cy="838200"/>
              </a:xfrm>
            </p:grpSpPr>
            <p:sp>
              <p:nvSpPr>
                <p:cNvPr id="171" name="Oval 46"/>
                <p:cNvSpPr/>
                <p:nvPr/>
              </p:nvSpPr>
              <p:spPr>
                <a:xfrm>
                  <a:off x="76200" y="76200"/>
                  <a:ext cx="228601" cy="228600"/>
                </a:xfrm>
                <a:prstGeom prst="ellipse">
                  <a:avLst/>
                </a:prstGeom>
                <a:solidFill>
                  <a:srgbClr val="00CCFF">
                    <a:alpha val="50000"/>
                  </a:srgbClr>
                </a:solidFill>
                <a:ln w="9525" cap="flat">
                  <a:solidFill>
                    <a:srgbClr val="000000"/>
                  </a:solidFill>
                  <a:prstDash val="solid"/>
                  <a:round/>
                </a:ln>
                <a:effectLst/>
              </p:spPr>
              <p:txBody>
                <a:bodyPr wrap="square" lIns="45719" tIns="45719" rIns="45719" bIns="45719" numCol="1" anchor="ctr">
                  <a:noAutofit/>
                </a:bodyPr>
                <a:lstStyle/>
                <a:p>
                  <a:pPr/>
                </a:p>
              </p:txBody>
            </p:sp>
            <p:sp>
              <p:nvSpPr>
                <p:cNvPr id="172" name="Oval 47"/>
                <p:cNvSpPr/>
                <p:nvPr/>
              </p:nvSpPr>
              <p:spPr>
                <a:xfrm>
                  <a:off x="0" y="457200"/>
                  <a:ext cx="228600" cy="228600"/>
                </a:xfrm>
                <a:prstGeom prst="ellipse">
                  <a:avLst/>
                </a:prstGeom>
                <a:solidFill>
                  <a:srgbClr val="000000">
                    <a:alpha val="50000"/>
                  </a:srgbClr>
                </a:solidFill>
                <a:ln w="9525" cap="flat">
                  <a:solidFill>
                    <a:srgbClr val="000000"/>
                  </a:solidFill>
                  <a:prstDash val="solid"/>
                  <a:round/>
                </a:ln>
                <a:effectLst/>
              </p:spPr>
              <p:txBody>
                <a:bodyPr wrap="square" lIns="45719" tIns="45719" rIns="45719" bIns="45719" numCol="1" anchor="ctr">
                  <a:noAutofit/>
                </a:bodyPr>
                <a:lstStyle/>
                <a:p>
                  <a:pPr/>
                </a:p>
              </p:txBody>
            </p:sp>
            <p:sp>
              <p:nvSpPr>
                <p:cNvPr id="173" name="Oval 48"/>
                <p:cNvSpPr/>
                <p:nvPr/>
              </p:nvSpPr>
              <p:spPr>
                <a:xfrm>
                  <a:off x="457200" y="152400"/>
                  <a:ext cx="228601" cy="228600"/>
                </a:xfrm>
                <a:prstGeom prst="ellipse">
                  <a:avLst/>
                </a:prstGeom>
                <a:solidFill>
                  <a:srgbClr val="993366">
                    <a:alpha val="50000"/>
                  </a:srgbClr>
                </a:solidFill>
                <a:ln w="9525" cap="flat">
                  <a:solidFill>
                    <a:srgbClr val="000000"/>
                  </a:solidFill>
                  <a:prstDash val="solid"/>
                  <a:round/>
                </a:ln>
                <a:effectLst/>
              </p:spPr>
              <p:txBody>
                <a:bodyPr wrap="square" lIns="45719" tIns="45719" rIns="45719" bIns="45719" numCol="1" anchor="ctr">
                  <a:noAutofit/>
                </a:bodyPr>
                <a:lstStyle/>
                <a:p>
                  <a:pPr/>
                </a:p>
              </p:txBody>
            </p:sp>
            <p:sp>
              <p:nvSpPr>
                <p:cNvPr id="174" name="Oval 49"/>
                <p:cNvSpPr/>
                <p:nvPr/>
              </p:nvSpPr>
              <p:spPr>
                <a:xfrm>
                  <a:off x="381000" y="609600"/>
                  <a:ext cx="228601" cy="228600"/>
                </a:xfrm>
                <a:prstGeom prst="ellipse">
                  <a:avLst/>
                </a:prstGeom>
                <a:solidFill>
                  <a:srgbClr val="FFCC00">
                    <a:alpha val="50000"/>
                  </a:srgbClr>
                </a:solidFill>
                <a:ln w="9525" cap="flat">
                  <a:solidFill>
                    <a:srgbClr val="000000"/>
                  </a:solidFill>
                  <a:prstDash val="solid"/>
                  <a:round/>
                </a:ln>
                <a:effectLst/>
              </p:spPr>
              <p:txBody>
                <a:bodyPr wrap="square" lIns="45719" tIns="45719" rIns="45719" bIns="45719" numCol="1" anchor="ctr">
                  <a:noAutofit/>
                </a:bodyPr>
                <a:lstStyle/>
                <a:p>
                  <a:pPr/>
                </a:p>
              </p:txBody>
            </p:sp>
            <p:sp>
              <p:nvSpPr>
                <p:cNvPr id="175" name="Oval 50"/>
                <p:cNvSpPr/>
                <p:nvPr/>
              </p:nvSpPr>
              <p:spPr>
                <a:xfrm>
                  <a:off x="304800" y="381000"/>
                  <a:ext cx="76201" cy="762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sp>
              <p:nvSpPr>
                <p:cNvPr id="176" name="Oval 51"/>
                <p:cNvSpPr/>
                <p:nvPr/>
              </p:nvSpPr>
              <p:spPr>
                <a:xfrm>
                  <a:off x="685800" y="457200"/>
                  <a:ext cx="76201" cy="762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sp>
              <p:nvSpPr>
                <p:cNvPr id="177" name="Oval 52"/>
                <p:cNvSpPr/>
                <p:nvPr/>
              </p:nvSpPr>
              <p:spPr>
                <a:xfrm>
                  <a:off x="228600" y="762000"/>
                  <a:ext cx="76201" cy="762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sp>
              <p:nvSpPr>
                <p:cNvPr id="178" name="Oval 53"/>
                <p:cNvSpPr/>
                <p:nvPr/>
              </p:nvSpPr>
              <p:spPr>
                <a:xfrm>
                  <a:off x="762000" y="76200"/>
                  <a:ext cx="76201" cy="762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sp>
              <p:nvSpPr>
                <p:cNvPr id="179" name="Oval 54"/>
                <p:cNvSpPr/>
                <p:nvPr/>
              </p:nvSpPr>
              <p:spPr>
                <a:xfrm>
                  <a:off x="0" y="304800"/>
                  <a:ext cx="76200" cy="762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sp>
              <p:nvSpPr>
                <p:cNvPr id="180" name="Oval 55"/>
                <p:cNvSpPr/>
                <p:nvPr/>
              </p:nvSpPr>
              <p:spPr>
                <a:xfrm>
                  <a:off x="457200" y="0"/>
                  <a:ext cx="76201" cy="762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sp>
              <p:nvSpPr>
                <p:cNvPr id="181" name="Oval 56"/>
                <p:cNvSpPr/>
                <p:nvPr/>
              </p:nvSpPr>
              <p:spPr>
                <a:xfrm>
                  <a:off x="762000" y="685800"/>
                  <a:ext cx="76201" cy="762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grpSp>
          <p:sp>
            <p:nvSpPr>
              <p:cNvPr id="183" name="Text Box 57"/>
              <p:cNvSpPr txBox="1"/>
              <p:nvPr/>
            </p:nvSpPr>
            <p:spPr>
              <a:xfrm>
                <a:off x="1717198" y="1006475"/>
                <a:ext cx="1932941"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defRPr b="1" sz="1200">
                    <a:solidFill>
                      <a:srgbClr val="000099"/>
                    </a:solidFill>
                    <a:latin typeface="Berlin Sans FB Demi"/>
                    <a:ea typeface="Berlin Sans FB Demi"/>
                    <a:cs typeface="Berlin Sans FB Demi"/>
                    <a:sym typeface="Berlin Sans FB Demi"/>
                  </a:defRPr>
                </a:pPr>
                <a:r>
                  <a:t>Frammenti di massa </a:t>
                </a:r>
              </a:p>
              <a:p>
                <a:pPr algn="ctr">
                  <a:defRPr b="1" sz="1200">
                    <a:solidFill>
                      <a:srgbClr val="000099"/>
                    </a:solidFill>
                    <a:latin typeface="Berlin Sans FB Demi"/>
                    <a:ea typeface="Berlin Sans FB Demi"/>
                    <a:cs typeface="Berlin Sans FB Demi"/>
                    <a:sym typeface="Berlin Sans FB Demi"/>
                  </a:defRPr>
                </a:pPr>
                <a:r>
                  <a:t>Intermedia e protoni</a:t>
                </a:r>
              </a:p>
              <a:p>
                <a:pPr algn="ctr">
                  <a:defRPr b="1" sz="1200">
                    <a:solidFill>
                      <a:srgbClr val="000099"/>
                    </a:solidFill>
                    <a:latin typeface="Berlin Sans FB Demi"/>
                    <a:ea typeface="Berlin Sans FB Demi"/>
                    <a:cs typeface="Berlin Sans FB Demi"/>
                    <a:sym typeface="Berlin Sans FB Demi"/>
                  </a:defRPr>
                </a:pPr>
                <a:r>
                  <a:t>neutroni, alfa, deutoni … </a:t>
                </a:r>
              </a:p>
            </p:txBody>
          </p:sp>
        </p:grpSp>
        <p:pic>
          <p:nvPicPr>
            <p:cNvPr id="185" name="Picture 58" descr="Picture 58"/>
            <p:cNvPicPr>
              <a:picLocks noChangeAspect="1"/>
            </p:cNvPicPr>
            <p:nvPr/>
          </p:nvPicPr>
          <p:blipFill>
            <a:blip r:embed="rId2">
              <a:extLst/>
            </a:blip>
            <a:stretch>
              <a:fillRect/>
            </a:stretch>
          </p:blipFill>
          <p:spPr>
            <a:xfrm rot="2700000">
              <a:off x="2328862" y="834982"/>
              <a:ext cx="504826" cy="265114"/>
            </a:xfrm>
            <a:prstGeom prst="rect">
              <a:avLst/>
            </a:prstGeom>
            <a:ln w="12700" cap="flat">
              <a:noFill/>
              <a:miter lim="400000"/>
            </a:ln>
            <a:effectLst/>
          </p:spPr>
        </p:pic>
        <p:pic>
          <p:nvPicPr>
            <p:cNvPr id="186" name="Picture 59" descr="Picture 59"/>
            <p:cNvPicPr>
              <a:picLocks noChangeAspect="1"/>
            </p:cNvPicPr>
            <p:nvPr/>
          </p:nvPicPr>
          <p:blipFill>
            <a:blip r:embed="rId2">
              <a:extLst/>
            </a:blip>
            <a:stretch>
              <a:fillRect/>
            </a:stretch>
          </p:blipFill>
          <p:spPr>
            <a:xfrm rot="18900000">
              <a:off x="1727200" y="139657"/>
              <a:ext cx="504826" cy="265114"/>
            </a:xfrm>
            <a:prstGeom prst="rect">
              <a:avLst/>
            </a:prstGeom>
            <a:ln w="12700" cap="flat">
              <a:noFill/>
              <a:miter lim="400000"/>
            </a:ln>
            <a:effectLst/>
          </p:spPr>
        </p:pic>
      </p:grpSp>
      <p:sp>
        <p:nvSpPr>
          <p:cNvPr id="188" name="Text Box 60"/>
          <p:cNvSpPr txBox="1"/>
          <p:nvPr/>
        </p:nvSpPr>
        <p:spPr>
          <a:xfrm>
            <a:off x="4249420" y="5465903"/>
            <a:ext cx="4804410" cy="11333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300"/>
              </a:spcBef>
              <a:defRPr b="1" sz="1600">
                <a:solidFill>
                  <a:srgbClr val="FF0000"/>
                </a:solidFill>
                <a:effectLst>
                  <a:outerShdw sx="100000" sy="100000" kx="0" ky="0" algn="b" rotWithShape="0" blurRad="38100" dist="38100" dir="2700000">
                    <a:schemeClr val="accent3">
                      <a:lumOff val="10616"/>
                    </a:schemeClr>
                  </a:outerShdw>
                </a:effectLst>
                <a:latin typeface="Berlin Sans FB Demi"/>
                <a:ea typeface="Berlin Sans FB Demi"/>
                <a:cs typeface="Berlin Sans FB Demi"/>
                <a:sym typeface="Berlin Sans FB Demi"/>
              </a:defRPr>
            </a:pPr>
            <a:r>
              <a:t>Energie Intermedie</a:t>
            </a:r>
            <a:r>
              <a:rPr>
                <a:solidFill>
                  <a:srgbClr val="000000"/>
                </a:solidFill>
              </a:rPr>
              <a:t> </a:t>
            </a:r>
            <a:r>
              <a:rPr>
                <a:solidFill>
                  <a:srgbClr val="000099"/>
                </a:solidFill>
              </a:rPr>
              <a:t>(10 MeV/A &lt; E/A &lt;100 MeV/A), produzione di particelle leggere (p, n, d, t, </a:t>
            </a:r>
            <a:r>
              <a:rPr b="0">
                <a:solidFill>
                  <a:srgbClr val="000099"/>
                </a:solidFill>
                <a:latin typeface="Symbol"/>
                <a:ea typeface="Symbol"/>
                <a:cs typeface="Symbol"/>
                <a:sym typeface="Symbol"/>
              </a:rPr>
              <a:t>a</a:t>
            </a:r>
            <a:r>
              <a:rPr>
                <a:solidFill>
                  <a:srgbClr val="000099"/>
                </a:solidFill>
              </a:rPr>
              <a:t>, </a:t>
            </a:r>
            <a:r>
              <a:rPr b="0">
                <a:solidFill>
                  <a:srgbClr val="000099"/>
                </a:solidFill>
                <a:latin typeface="Symbol"/>
                <a:ea typeface="Symbol"/>
                <a:cs typeface="Symbol"/>
                <a:sym typeface="Symbol"/>
              </a:rPr>
              <a:t>g</a:t>
            </a:r>
            <a:r>
              <a:rPr>
                <a:solidFill>
                  <a:srgbClr val="000099"/>
                </a:solidFill>
              </a:rPr>
              <a:t>) e di diversi nuclei di piccola taglia (C, N, O, Al)</a:t>
            </a:r>
            <a:endParaRPr>
              <a:solidFill>
                <a:srgbClr val="000099"/>
              </a:solidFill>
            </a:endParaRPr>
          </a:p>
          <a:p>
            <a:pPr algn="ctr">
              <a:spcBef>
                <a:spcPts val="300"/>
              </a:spcBef>
              <a:defRPr b="1" sz="1600">
                <a:solidFill>
                  <a:srgbClr val="000099"/>
                </a:solidFill>
                <a:latin typeface="Berlin Sans FB Demi"/>
                <a:ea typeface="Berlin Sans FB Demi"/>
                <a:cs typeface="Berlin Sans FB Demi"/>
                <a:sym typeface="Berlin Sans FB Demi"/>
              </a:defRPr>
            </a:pPr>
            <a:r>
              <a:t>(multiframmentazione)</a:t>
            </a:r>
          </a:p>
        </p:txBody>
      </p:sp>
      <p:sp>
        <p:nvSpPr>
          <p:cNvPr id="189" name="Text Box 6"/>
          <p:cNvSpPr txBox="1"/>
          <p:nvPr/>
        </p:nvSpPr>
        <p:spPr>
          <a:xfrm>
            <a:off x="298131" y="30336"/>
            <a:ext cx="8547736" cy="258659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1600">
                <a:solidFill>
                  <a:srgbClr val="000099"/>
                </a:solidFill>
              </a:defRPr>
            </a:pPr>
            <a:r>
              <a:t>Fisica nucleare e particellare, molta varietà in base all’energie in gioco (dal KeV al TeV)</a:t>
            </a:r>
            <a:endParaRPr>
              <a:latin typeface="Arial"/>
              <a:ea typeface="Arial"/>
              <a:cs typeface="Arial"/>
              <a:sym typeface="Arial"/>
            </a:endParaRPr>
          </a:p>
          <a:p>
            <a:pPr algn="ctr">
              <a:defRPr b="1" sz="1600">
                <a:solidFill>
                  <a:srgbClr val="000099"/>
                </a:solidFill>
              </a:defRPr>
            </a:pPr>
          </a:p>
          <a:p>
            <a:pPr algn="ctr">
              <a:defRPr b="1" sz="1600">
                <a:solidFill>
                  <a:srgbClr val="000099"/>
                </a:solidFill>
              </a:defRPr>
            </a:pPr>
          </a:p>
          <a:p>
            <a:pPr algn="ctr">
              <a:defRPr b="1" sz="1600">
                <a:solidFill>
                  <a:srgbClr val="000099"/>
                </a:solidFill>
              </a:defRPr>
            </a:pPr>
          </a:p>
          <a:p>
            <a:pPr algn="ctr">
              <a:defRPr b="1" sz="1600">
                <a:solidFill>
                  <a:srgbClr val="000099"/>
                </a:solidFill>
              </a:defRPr>
            </a:pPr>
          </a:p>
          <a:p>
            <a:pPr algn="ctr">
              <a:defRPr b="1" sz="1600">
                <a:solidFill>
                  <a:srgbClr val="000099"/>
                </a:solidFill>
              </a:defRPr>
            </a:pPr>
          </a:p>
          <a:p>
            <a:pPr algn="ctr">
              <a:defRPr b="1" sz="1600">
                <a:solidFill>
                  <a:srgbClr val="000099"/>
                </a:solidFill>
              </a:defRPr>
            </a:pPr>
          </a:p>
          <a:p>
            <a:pPr algn="ctr">
              <a:defRPr b="1" sz="1600">
                <a:solidFill>
                  <a:srgbClr val="000099"/>
                </a:solidFill>
              </a:defRPr>
            </a:pPr>
          </a:p>
          <a:p>
            <a:pPr algn="ctr">
              <a:defRPr b="1" sz="1600">
                <a:solidFill>
                  <a:srgbClr val="000099"/>
                </a:solidFill>
              </a:defRPr>
            </a:pPr>
          </a:p>
          <a:p>
            <a:pPr algn="ctr">
              <a:defRPr b="1" sz="1600">
                <a:solidFill>
                  <a:srgbClr val="FF0000"/>
                </a:solidFill>
              </a:defRPr>
            </a:pPr>
            <a:r>
              <a:t>Focalizziamoci però, in maniera non esaustiva,  su ciò di cui abbiamo esperienza ai LNS</a:t>
            </a:r>
          </a:p>
        </p:txBody>
      </p:sp>
      <p:pic>
        <p:nvPicPr>
          <p:cNvPr id="190" name="Immagine 1" descr="Immagine 1"/>
          <p:cNvPicPr>
            <a:picLocks noChangeAspect="1"/>
          </p:cNvPicPr>
          <p:nvPr/>
        </p:nvPicPr>
        <p:blipFill>
          <a:blip r:embed="rId4">
            <a:extLst/>
          </a:blip>
          <a:stretch>
            <a:fillRect/>
          </a:stretch>
        </p:blipFill>
        <p:spPr>
          <a:xfrm>
            <a:off x="252411" y="478158"/>
            <a:ext cx="7757585" cy="1755801"/>
          </a:xfrm>
          <a:prstGeom prst="rect">
            <a:avLst/>
          </a:prstGeom>
          <a:ln w="12700">
            <a:miter lim="400000"/>
          </a:ln>
        </p:spPr>
      </p:pic>
      <p:sp>
        <p:nvSpPr>
          <p:cNvPr id="191" name="Rettangolo 3"/>
          <p:cNvSpPr/>
          <p:nvPr/>
        </p:nvSpPr>
        <p:spPr>
          <a:xfrm>
            <a:off x="2085838" y="1883248"/>
            <a:ext cx="419101" cy="203201"/>
          </a:xfrm>
          <a:prstGeom prst="rect">
            <a:avLst/>
          </a:prstGeom>
          <a:ln w="31750">
            <a:solidFill>
              <a:srgbClr val="FF0000"/>
            </a:solidFill>
            <a:miter/>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189"/>
                                        </p:tgtEl>
                                        <p:attrNameLst>
                                          <p:attrName>style.visibility</p:attrName>
                                        </p:attrNameLst>
                                      </p:cBhvr>
                                      <p:to>
                                        <p:strVal val="visible"/>
                                      </p:to>
                                    </p:set>
                                    <p:animEffect filter="blinds(horizontal)" transition="in">
                                      <p:cBhvr>
                                        <p:cTn id="7" dur="500"/>
                                        <p:tgtEl>
                                          <p:spTgt spid="189"/>
                                        </p:tgtEl>
                                      </p:cBhvr>
                                    </p:animEffect>
                                  </p:childTnLst>
                                </p:cTn>
                              </p:par>
                            </p:childTnLst>
                          </p:cTn>
                        </p:par>
                        <p:par>
                          <p:cTn id="8" fill="hold">
                            <p:stCondLst>
                              <p:cond delay="500"/>
                            </p:stCondLst>
                            <p:childTnLst>
                              <p:par>
                                <p:cTn id="9" presetClass="entr" nodeType="afterEffect" presetSubtype="10" presetID="3" grpId="2" fill="hold">
                                  <p:stCondLst>
                                    <p:cond delay="0"/>
                                  </p:stCondLst>
                                  <p:iterate type="el" backwards="0">
                                    <p:tmAbs val="0"/>
                                  </p:iterate>
                                  <p:childTnLst>
                                    <p:set>
                                      <p:cBhvr>
                                        <p:cTn id="10" fill="hold"/>
                                        <p:tgtEl>
                                          <p:spTgt spid="191"/>
                                        </p:tgtEl>
                                        <p:attrNameLst>
                                          <p:attrName>style.visibility</p:attrName>
                                        </p:attrNameLst>
                                      </p:cBhvr>
                                      <p:to>
                                        <p:strVal val="visible"/>
                                      </p:to>
                                    </p:set>
                                    <p:animEffect filter="blinds(horizontal)" transition="in">
                                      <p:cBhvr>
                                        <p:cTn id="11" dur="500"/>
                                        <p:tgtEl>
                                          <p:spTgt spid="191"/>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10" presetID="3" grpId="3" fill="hold">
                                  <p:stCondLst>
                                    <p:cond delay="0"/>
                                  </p:stCondLst>
                                  <p:iterate type="el" backwards="0">
                                    <p:tmAbs val="0"/>
                                  </p:iterate>
                                  <p:childTnLst>
                                    <p:set>
                                      <p:cBhvr>
                                        <p:cTn id="15" fill="hold"/>
                                        <p:tgtEl>
                                          <p:spTgt spid="149"/>
                                        </p:tgtEl>
                                        <p:attrNameLst>
                                          <p:attrName>style.visibility</p:attrName>
                                        </p:attrNameLst>
                                      </p:cBhvr>
                                      <p:to>
                                        <p:strVal val="visible"/>
                                      </p:to>
                                    </p:set>
                                    <p:animEffect filter="blinds(horizontal)" transition="in">
                                      <p:cBhvr>
                                        <p:cTn id="16" dur="500"/>
                                        <p:tgtEl>
                                          <p:spTgt spid="149"/>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10" presetID="3" grpId="4" fill="hold">
                                  <p:stCondLst>
                                    <p:cond delay="0"/>
                                  </p:stCondLst>
                                  <p:iterate type="el" backwards="0">
                                    <p:tmAbs val="0"/>
                                  </p:iterate>
                                  <p:childTnLst>
                                    <p:set>
                                      <p:cBhvr>
                                        <p:cTn id="20" fill="hold"/>
                                        <p:tgtEl>
                                          <p:spTgt spid="167"/>
                                        </p:tgtEl>
                                        <p:attrNameLst>
                                          <p:attrName>style.visibility</p:attrName>
                                        </p:attrNameLst>
                                      </p:cBhvr>
                                      <p:to>
                                        <p:strVal val="visible"/>
                                      </p:to>
                                    </p:set>
                                    <p:animEffect filter="blinds(horizontal)" transition="in">
                                      <p:cBhvr>
                                        <p:cTn id="21" dur="500"/>
                                        <p:tgtEl>
                                          <p:spTgt spid="167"/>
                                        </p:tgtEl>
                                      </p:cBhvr>
                                    </p:animEffect>
                                  </p:childTnLst>
                                </p:cTn>
                              </p:par>
                            </p:childTnLst>
                          </p:cTn>
                        </p:par>
                        <p:par>
                          <p:cTn id="22" fill="hold">
                            <p:stCondLst>
                              <p:cond delay="500"/>
                            </p:stCondLst>
                            <p:childTnLst>
                              <p:par>
                                <p:cTn id="23" presetClass="entr" nodeType="afterEffect" presetSubtype="10" presetID="3" grpId="5" fill="hold">
                                  <p:stCondLst>
                                    <p:cond delay="0"/>
                                  </p:stCondLst>
                                  <p:iterate type="el" backwards="0">
                                    <p:tmAbs val="0"/>
                                  </p:iterate>
                                  <p:childTnLst>
                                    <p:set>
                                      <p:cBhvr>
                                        <p:cTn id="24" fill="hold"/>
                                        <p:tgtEl>
                                          <p:spTgt spid="150"/>
                                        </p:tgtEl>
                                        <p:attrNameLst>
                                          <p:attrName>style.visibility</p:attrName>
                                        </p:attrNameLst>
                                      </p:cBhvr>
                                      <p:to>
                                        <p:strVal val="visible"/>
                                      </p:to>
                                    </p:set>
                                    <p:animEffect filter="blinds(horizontal)" transition="in">
                                      <p:cBhvr>
                                        <p:cTn id="25" dur="500"/>
                                        <p:tgtEl>
                                          <p:spTgt spid="150"/>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10" presetID="3" grpId="6" fill="hold">
                                  <p:stCondLst>
                                    <p:cond delay="0"/>
                                  </p:stCondLst>
                                  <p:iterate type="el" backwards="0">
                                    <p:tmAbs val="0"/>
                                  </p:iterate>
                                  <p:childTnLst>
                                    <p:set>
                                      <p:cBhvr>
                                        <p:cTn id="29" fill="hold"/>
                                        <p:tgtEl>
                                          <p:spTgt spid="187"/>
                                        </p:tgtEl>
                                        <p:attrNameLst>
                                          <p:attrName>style.visibility</p:attrName>
                                        </p:attrNameLst>
                                      </p:cBhvr>
                                      <p:to>
                                        <p:strVal val="visible"/>
                                      </p:to>
                                    </p:set>
                                    <p:animEffect filter="blinds(horizontal)" transition="in">
                                      <p:cBhvr>
                                        <p:cTn id="30" dur="500"/>
                                        <p:tgtEl>
                                          <p:spTgt spid="187"/>
                                        </p:tgtEl>
                                      </p:cBhvr>
                                    </p:animEffect>
                                  </p:childTnLst>
                                </p:cTn>
                              </p:par>
                            </p:childTnLst>
                          </p:cTn>
                        </p:par>
                        <p:par>
                          <p:cTn id="31" fill="hold">
                            <p:stCondLst>
                              <p:cond delay="500"/>
                            </p:stCondLst>
                            <p:childTnLst>
                              <p:par>
                                <p:cTn id="32" presetClass="entr" nodeType="afterEffect" presetSubtype="10" presetID="3" grpId="7" fill="hold">
                                  <p:stCondLst>
                                    <p:cond delay="0"/>
                                  </p:stCondLst>
                                  <p:iterate type="el" backwards="0">
                                    <p:tmAbs val="0"/>
                                  </p:iterate>
                                  <p:childTnLst>
                                    <p:set>
                                      <p:cBhvr>
                                        <p:cTn id="33" fill="hold"/>
                                        <p:tgtEl>
                                          <p:spTgt spid="188"/>
                                        </p:tgtEl>
                                        <p:attrNameLst>
                                          <p:attrName>style.visibility</p:attrName>
                                        </p:attrNameLst>
                                      </p:cBhvr>
                                      <p:to>
                                        <p:strVal val="visible"/>
                                      </p:to>
                                    </p:set>
                                    <p:animEffect filter="blinds(horizontal)" transition="in">
                                      <p:cBhvr>
                                        <p:cTn id="34" dur="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5"/>
      <p:bldP build="whole" bldLvl="1" animBg="1" rev="0" advAuto="0" spid="149" grpId="3"/>
      <p:bldP build="whole" bldLvl="1" animBg="1" rev="0" advAuto="0" spid="187" grpId="6"/>
      <p:bldP build="whole" bldLvl="1" animBg="1" rev="0" advAuto="0" spid="189" grpId="1"/>
      <p:bldP build="whole" bldLvl="1" animBg="1" rev="0" advAuto="0" spid="167" grpId="4"/>
      <p:bldP build="whole" bldLvl="1" animBg="1" rev="0" advAuto="0" spid="191" grpId="2"/>
      <p:bldP build="whole" bldLvl="1" animBg="1" rev="0" advAuto="0" spid="188" grpId="7"/>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8" name="object 2"/>
          <p:cNvSpPr txBox="1"/>
          <p:nvPr>
            <p:ph type="title"/>
          </p:nvPr>
        </p:nvSpPr>
        <p:spPr>
          <a:xfrm>
            <a:off x="616126" y="181445"/>
            <a:ext cx="7122301" cy="458228"/>
          </a:xfrm>
          <a:prstGeom prst="rect">
            <a:avLst/>
          </a:prstGeom>
        </p:spPr>
        <p:txBody>
          <a:bodyPr lIns="0" tIns="0" rIns="0" bIns="0"/>
          <a:lstStyle/>
          <a:p>
            <a:pPr indent="11516">
              <a:lnSpc>
                <a:spcPct val="100000"/>
              </a:lnSpc>
              <a:defRPr spc="-100" sz="2900">
                <a:latin typeface="Arial"/>
                <a:ea typeface="Arial"/>
                <a:cs typeface="Arial"/>
                <a:sym typeface="Arial"/>
              </a:defRPr>
            </a:pPr>
            <a:r>
              <a:t>Isotopic identification with the </a:t>
            </a:r>
            <a:r>
              <a:rPr spc="0"/>
              <a:t>ΔE-E </a:t>
            </a:r>
            <a:r>
              <a:t>method</a:t>
            </a:r>
          </a:p>
        </p:txBody>
      </p:sp>
      <p:sp>
        <p:nvSpPr>
          <p:cNvPr id="839" name="object 3"/>
          <p:cNvSpPr txBox="1"/>
          <p:nvPr/>
        </p:nvSpPr>
        <p:spPr>
          <a:xfrm>
            <a:off x="625337" y="971405"/>
            <a:ext cx="4011154" cy="69584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516">
              <a:lnSpc>
                <a:spcPts val="1800"/>
              </a:lnSpc>
              <a:defRPr b="1" spc="-5" sz="1600">
                <a:latin typeface="Arial"/>
                <a:ea typeface="Arial"/>
                <a:cs typeface="Arial"/>
                <a:sym typeface="Arial"/>
              </a:defRPr>
            </a:pPr>
            <a:r>
              <a:t>Stopping power</a:t>
            </a:r>
          </a:p>
          <a:p>
            <a:pPr marR="4606" indent="11516">
              <a:lnSpc>
                <a:spcPts val="1800"/>
              </a:lnSpc>
              <a:spcBef>
                <a:spcPts val="100"/>
              </a:spcBef>
              <a:defRPr spc="-9" sz="1600">
                <a:latin typeface="Arial"/>
                <a:ea typeface="Arial"/>
                <a:cs typeface="Arial"/>
                <a:sym typeface="Arial"/>
              </a:defRPr>
            </a:pPr>
            <a:r>
              <a:t>Stopping power depends </a:t>
            </a:r>
            <a:r>
              <a:rPr spc="-5"/>
              <a:t>on the </a:t>
            </a:r>
            <a:r>
              <a:t>charge </a:t>
            </a:r>
            <a:r>
              <a:rPr spc="0"/>
              <a:t>(Z),  </a:t>
            </a:r>
            <a:r>
              <a:rPr spc="-5"/>
              <a:t>mass </a:t>
            </a:r>
            <a:r>
              <a:rPr spc="0"/>
              <a:t>(A), </a:t>
            </a:r>
            <a:r>
              <a:t>and energy </a:t>
            </a:r>
            <a:r>
              <a:rPr spc="0"/>
              <a:t>(E) </a:t>
            </a:r>
            <a:r>
              <a:rPr spc="-5"/>
              <a:t>of the</a:t>
            </a:r>
            <a:r>
              <a:rPr spc="9"/>
              <a:t> </a:t>
            </a:r>
            <a:r>
              <a:t>particle</a:t>
            </a:r>
          </a:p>
        </p:txBody>
      </p:sp>
      <p:sp>
        <p:nvSpPr>
          <p:cNvPr id="840" name="object 4"/>
          <p:cNvSpPr txBox="1"/>
          <p:nvPr/>
        </p:nvSpPr>
        <p:spPr>
          <a:xfrm>
            <a:off x="636854" y="4239810"/>
            <a:ext cx="4064705" cy="19720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700"/>
              </a:lnSpc>
              <a:defRPr b="1" spc="-5" sz="1600">
                <a:latin typeface="Arial"/>
                <a:ea typeface="Arial"/>
                <a:cs typeface="Arial"/>
                <a:sym typeface="Arial"/>
              </a:defRPr>
            </a:pPr>
            <a:r>
              <a:t>ΔE-E method</a:t>
            </a:r>
          </a:p>
          <a:p>
            <a:pPr marR="389251">
              <a:lnSpc>
                <a:spcPct val="93300"/>
              </a:lnSpc>
              <a:defRPr spc="-9" sz="1600">
                <a:latin typeface="Arial"/>
                <a:ea typeface="Arial"/>
                <a:cs typeface="Arial"/>
                <a:sym typeface="Arial"/>
              </a:defRPr>
            </a:pPr>
            <a:r>
              <a:t>Divide </a:t>
            </a:r>
            <a:r>
              <a:rPr spc="-5"/>
              <a:t>the material in ΔE </a:t>
            </a:r>
            <a:r>
              <a:t>and </a:t>
            </a:r>
            <a:r>
              <a:rPr spc="0"/>
              <a:t>E </a:t>
            </a:r>
            <a:r>
              <a:rPr spc="-5"/>
              <a:t>layers  In the ΔE-E </a:t>
            </a:r>
            <a:r>
              <a:t>plot, </a:t>
            </a:r>
            <a:r>
              <a:rPr spc="-5"/>
              <a:t>particles </a:t>
            </a:r>
            <a:r>
              <a:t>populate lines  </a:t>
            </a:r>
            <a:r>
              <a:rPr spc="-5"/>
              <a:t>characteristic </a:t>
            </a:r>
            <a:r>
              <a:t>of their charge and</a:t>
            </a:r>
            <a:r>
              <a:rPr spc="14"/>
              <a:t> </a:t>
            </a:r>
            <a:r>
              <a:rPr spc="-5"/>
              <a:t>mass</a:t>
            </a:r>
          </a:p>
          <a:p>
            <a:pPr>
              <a:defRPr sz="1400">
                <a:latin typeface="Times New Roman"/>
                <a:ea typeface="Times New Roman"/>
                <a:cs typeface="Times New Roman"/>
                <a:sym typeface="Times New Roman"/>
              </a:defRPr>
            </a:pPr>
          </a:p>
          <a:p>
            <a:pPr>
              <a:lnSpc>
                <a:spcPts val="1800"/>
              </a:lnSpc>
              <a:defRPr b="1" spc="-9" sz="1600">
                <a:latin typeface="Arial"/>
                <a:ea typeface="Arial"/>
                <a:cs typeface="Arial"/>
                <a:sym typeface="Arial"/>
              </a:defRPr>
            </a:pPr>
            <a:r>
              <a:t>Performances</a:t>
            </a:r>
          </a:p>
          <a:p>
            <a:pPr>
              <a:lnSpc>
                <a:spcPts val="1800"/>
              </a:lnSpc>
              <a:defRPr spc="-5" sz="1600">
                <a:latin typeface="Arial"/>
                <a:ea typeface="Arial"/>
                <a:cs typeface="Arial"/>
                <a:sym typeface="Arial"/>
              </a:defRPr>
            </a:pPr>
            <a:r>
              <a:t>No limit in </a:t>
            </a:r>
            <a:r>
              <a:rPr spc="-9"/>
              <a:t>charge </a:t>
            </a:r>
            <a:r>
              <a:rPr spc="0"/>
              <a:t>ID </a:t>
            </a:r>
            <a:r>
              <a:t>(up </a:t>
            </a:r>
            <a:r>
              <a:rPr spc="0"/>
              <a:t>to</a:t>
            </a:r>
            <a:r>
              <a:rPr spc="-18"/>
              <a:t> </a:t>
            </a:r>
            <a:r>
              <a:t>Z~92)</a:t>
            </a:r>
          </a:p>
          <a:p>
            <a:pPr>
              <a:lnSpc>
                <a:spcPts val="1800"/>
              </a:lnSpc>
              <a:defRPr spc="-9" sz="1600">
                <a:latin typeface="Arial"/>
                <a:ea typeface="Arial"/>
                <a:cs typeface="Arial"/>
                <a:sym typeface="Arial"/>
              </a:defRPr>
            </a:pPr>
            <a:r>
              <a:t>Energy </a:t>
            </a:r>
            <a:r>
              <a:rPr spc="-5"/>
              <a:t>straggling limits mass ID (Z&lt;25-30)  </a:t>
            </a:r>
            <a:r>
              <a:t>Limited number </a:t>
            </a:r>
            <a:r>
              <a:rPr spc="-5"/>
              <a:t>of isotopes </a:t>
            </a:r>
            <a:r>
              <a:rPr spc="0"/>
              <a:t>(~7) </a:t>
            </a:r>
            <a:r>
              <a:t>per</a:t>
            </a:r>
            <a:r>
              <a:rPr spc="14"/>
              <a:t> </a:t>
            </a:r>
            <a:r>
              <a:t>element</a:t>
            </a:r>
          </a:p>
        </p:txBody>
      </p:sp>
      <p:sp>
        <p:nvSpPr>
          <p:cNvPr id="841" name="object 5"/>
          <p:cNvSpPr/>
          <p:nvPr/>
        </p:nvSpPr>
        <p:spPr>
          <a:xfrm>
            <a:off x="325912" y="4246662"/>
            <a:ext cx="261423" cy="261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48" y="21600"/>
                </a:moveTo>
                <a:lnTo>
                  <a:pt x="0" y="21600"/>
                </a:lnTo>
                <a:lnTo>
                  <a:pt x="0" y="0"/>
                </a:lnTo>
                <a:lnTo>
                  <a:pt x="21600" y="0"/>
                </a:lnTo>
                <a:lnTo>
                  <a:pt x="21600" y="21600"/>
                </a:lnTo>
                <a:lnTo>
                  <a:pt x="10848" y="21600"/>
                </a:lnTo>
                <a:close/>
              </a:path>
            </a:pathLst>
          </a:custGeom>
          <a:ln w="3175">
            <a:solidFill>
              <a:srgbClr val="6666FF"/>
            </a:solidFill>
          </a:ln>
        </p:spPr>
        <p:txBody>
          <a:bodyPr lIns="45719" rIns="45719"/>
          <a:lstStyle/>
          <a:p>
            <a:pPr>
              <a:defRPr sz="1600"/>
            </a:pPr>
          </a:p>
        </p:txBody>
      </p:sp>
      <p:sp>
        <p:nvSpPr>
          <p:cNvPr id="842" name="object 6"/>
          <p:cNvSpPr/>
          <p:nvPr/>
        </p:nvSpPr>
        <p:spPr>
          <a:xfrm>
            <a:off x="325912" y="5422484"/>
            <a:ext cx="261423" cy="2602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48" y="21600"/>
                </a:moveTo>
                <a:lnTo>
                  <a:pt x="0" y="21600"/>
                </a:lnTo>
                <a:lnTo>
                  <a:pt x="0" y="0"/>
                </a:lnTo>
                <a:lnTo>
                  <a:pt x="21600" y="0"/>
                </a:lnTo>
                <a:lnTo>
                  <a:pt x="21600" y="21600"/>
                </a:lnTo>
                <a:lnTo>
                  <a:pt x="10848" y="21600"/>
                </a:lnTo>
                <a:close/>
              </a:path>
            </a:pathLst>
          </a:custGeom>
          <a:ln w="3175">
            <a:solidFill>
              <a:srgbClr val="6666FF"/>
            </a:solidFill>
          </a:ln>
        </p:spPr>
        <p:txBody>
          <a:bodyPr lIns="45719" rIns="45719"/>
          <a:lstStyle/>
          <a:p>
            <a:pPr>
              <a:defRPr sz="1600"/>
            </a:pPr>
          </a:p>
        </p:txBody>
      </p:sp>
      <p:sp>
        <p:nvSpPr>
          <p:cNvPr id="843" name="object 7"/>
          <p:cNvSpPr/>
          <p:nvPr/>
        </p:nvSpPr>
        <p:spPr>
          <a:xfrm>
            <a:off x="325912" y="1015167"/>
            <a:ext cx="261423" cy="261423"/>
          </a:xfrm>
          <a:prstGeom prst="rect">
            <a:avLst/>
          </a:prstGeom>
          <a:solidFill>
            <a:srgbClr val="6666FF"/>
          </a:solidFill>
          <a:ln w="12700">
            <a:miter lim="400000"/>
          </a:ln>
        </p:spPr>
        <p:txBody>
          <a:bodyPr lIns="45719" rIns="45719"/>
          <a:lstStyle/>
          <a:p>
            <a:pPr>
              <a:defRPr sz="1600"/>
            </a:pPr>
          </a:p>
        </p:txBody>
      </p:sp>
      <p:sp>
        <p:nvSpPr>
          <p:cNvPr id="844" name="object 8"/>
          <p:cNvSpPr/>
          <p:nvPr/>
        </p:nvSpPr>
        <p:spPr>
          <a:xfrm>
            <a:off x="325912" y="1015167"/>
            <a:ext cx="261423" cy="261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48" y="21600"/>
                </a:moveTo>
                <a:lnTo>
                  <a:pt x="0" y="21600"/>
                </a:lnTo>
                <a:lnTo>
                  <a:pt x="0" y="0"/>
                </a:lnTo>
                <a:lnTo>
                  <a:pt x="21600" y="0"/>
                </a:lnTo>
                <a:lnTo>
                  <a:pt x="21600" y="21600"/>
                </a:lnTo>
                <a:lnTo>
                  <a:pt x="10848" y="21600"/>
                </a:lnTo>
                <a:close/>
              </a:path>
            </a:pathLst>
          </a:custGeom>
          <a:ln w="3175">
            <a:solidFill>
              <a:srgbClr val="6666FF"/>
            </a:solidFill>
          </a:ln>
        </p:spPr>
        <p:txBody>
          <a:bodyPr lIns="45719" rIns="45719"/>
          <a:lstStyle/>
          <a:p>
            <a:pPr>
              <a:defRPr sz="1600"/>
            </a:pPr>
          </a:p>
        </p:txBody>
      </p:sp>
      <p:sp>
        <p:nvSpPr>
          <p:cNvPr id="845" name="object 9"/>
          <p:cNvSpPr/>
          <p:nvPr/>
        </p:nvSpPr>
        <p:spPr>
          <a:xfrm>
            <a:off x="702655" y="2511439"/>
            <a:ext cx="2122417" cy="1115642"/>
          </a:xfrm>
          <a:prstGeom prst="rect">
            <a:avLst/>
          </a:prstGeom>
          <a:blipFill>
            <a:blip r:embed="rId2"/>
            <a:stretch>
              <a:fillRect/>
            </a:stretch>
          </a:blipFill>
          <a:ln w="12700">
            <a:miter lim="400000"/>
          </a:ln>
        </p:spPr>
        <p:txBody>
          <a:bodyPr lIns="45719" rIns="45719"/>
          <a:lstStyle/>
          <a:p>
            <a:pPr>
              <a:defRPr sz="1600"/>
            </a:pPr>
          </a:p>
        </p:txBody>
      </p:sp>
      <p:sp>
        <p:nvSpPr>
          <p:cNvPr id="846" name="object 10"/>
          <p:cNvSpPr/>
          <p:nvPr/>
        </p:nvSpPr>
        <p:spPr>
          <a:xfrm>
            <a:off x="699044" y="2385616"/>
            <a:ext cx="2709804" cy="1238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5" y="21600"/>
                </a:moveTo>
                <a:lnTo>
                  <a:pt x="0" y="21600"/>
                </a:lnTo>
                <a:lnTo>
                  <a:pt x="0" y="0"/>
                </a:lnTo>
                <a:lnTo>
                  <a:pt x="21600" y="0"/>
                </a:lnTo>
                <a:lnTo>
                  <a:pt x="21600" y="21600"/>
                </a:lnTo>
                <a:lnTo>
                  <a:pt x="10795" y="21600"/>
                </a:lnTo>
                <a:close/>
              </a:path>
            </a:pathLst>
          </a:custGeom>
          <a:ln w="17970">
            <a:solidFill>
              <a:srgbClr val="000000"/>
            </a:solidFill>
          </a:ln>
        </p:spPr>
        <p:txBody>
          <a:bodyPr lIns="45719" rIns="45719"/>
          <a:lstStyle/>
          <a:p>
            <a:pPr>
              <a:defRPr sz="1600"/>
            </a:pPr>
          </a:p>
        </p:txBody>
      </p:sp>
      <p:sp>
        <p:nvSpPr>
          <p:cNvPr id="847" name="object 11"/>
          <p:cNvSpPr txBox="1"/>
          <p:nvPr/>
        </p:nvSpPr>
        <p:spPr>
          <a:xfrm>
            <a:off x="1460275" y="2716136"/>
            <a:ext cx="323611" cy="30011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b="1" sz="700">
                <a:latin typeface="Arial"/>
                <a:ea typeface="Arial"/>
                <a:cs typeface="Arial"/>
                <a:sym typeface="Arial"/>
              </a:defRPr>
            </a:pPr>
            <a:r>
              <a:t>2</a:t>
            </a:r>
            <a:r>
              <a:rPr spc="9"/>
              <a:t>0</a:t>
            </a:r>
            <a:r>
              <a:rPr baseline="-17857" spc="6" sz="1900"/>
              <a:t>N</a:t>
            </a:r>
            <a:r>
              <a:rPr baseline="-17857" sz="1900"/>
              <a:t>e</a:t>
            </a:r>
          </a:p>
        </p:txBody>
      </p:sp>
      <p:sp>
        <p:nvSpPr>
          <p:cNvPr id="848" name="object 12"/>
          <p:cNvSpPr txBox="1"/>
          <p:nvPr/>
        </p:nvSpPr>
        <p:spPr>
          <a:xfrm>
            <a:off x="2837633" y="3303472"/>
            <a:ext cx="233208" cy="3001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700">
                <a:latin typeface="Arial"/>
                <a:ea typeface="Arial"/>
                <a:cs typeface="Arial"/>
                <a:sym typeface="Arial"/>
              </a:defRPr>
            </a:pPr>
            <a:r>
              <a:t>1</a:t>
            </a:r>
            <a:r>
              <a:rPr spc="9"/>
              <a:t>2</a:t>
            </a:r>
            <a:r>
              <a:rPr baseline="-17857" sz="1900"/>
              <a:t>C</a:t>
            </a:r>
          </a:p>
        </p:txBody>
      </p:sp>
      <p:sp>
        <p:nvSpPr>
          <p:cNvPr id="849" name="object 13"/>
          <p:cNvSpPr txBox="1"/>
          <p:nvPr/>
        </p:nvSpPr>
        <p:spPr>
          <a:xfrm>
            <a:off x="638006" y="3617867"/>
            <a:ext cx="11286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1516">
              <a:defRPr sz="1200">
                <a:latin typeface="Arial"/>
                <a:ea typeface="Arial"/>
                <a:cs typeface="Arial"/>
                <a:sym typeface="Arial"/>
              </a:defRPr>
            </a:lvl1pPr>
          </a:lstStyle>
          <a:p>
            <a:pPr/>
            <a:r>
              <a:t>0</a:t>
            </a:r>
          </a:p>
        </p:txBody>
      </p:sp>
      <p:sp>
        <p:nvSpPr>
          <p:cNvPr id="850" name="object 14"/>
          <p:cNvSpPr txBox="1"/>
          <p:nvPr/>
        </p:nvSpPr>
        <p:spPr>
          <a:xfrm>
            <a:off x="3355869" y="3650114"/>
            <a:ext cx="11286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1516">
              <a:defRPr sz="1200">
                <a:latin typeface="Arial"/>
                <a:ea typeface="Arial"/>
                <a:cs typeface="Arial"/>
                <a:sym typeface="Arial"/>
              </a:defRPr>
            </a:lvl1pPr>
          </a:lstStyle>
          <a:p>
            <a:pPr/>
            <a:r>
              <a:t>1</a:t>
            </a:r>
          </a:p>
        </p:txBody>
      </p:sp>
      <p:sp>
        <p:nvSpPr>
          <p:cNvPr id="851" name="object 15"/>
          <p:cNvSpPr txBox="1"/>
          <p:nvPr/>
        </p:nvSpPr>
        <p:spPr>
          <a:xfrm rot="16200000">
            <a:off x="338338" y="2786676"/>
            <a:ext cx="435896" cy="1745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516">
              <a:lnSpc>
                <a:spcPts val="1400"/>
              </a:lnSpc>
              <a:defRPr spc="-14" sz="1200">
                <a:latin typeface="Arial"/>
                <a:ea typeface="Arial"/>
                <a:cs typeface="Arial"/>
                <a:sym typeface="Arial"/>
              </a:defRPr>
            </a:pPr>
            <a:r>
              <a:t>d</a:t>
            </a:r>
            <a:r>
              <a:rPr spc="-9"/>
              <a:t>E</a:t>
            </a:r>
            <a:r>
              <a:rPr spc="5"/>
              <a:t>/</a:t>
            </a:r>
            <a:r>
              <a:rPr spc="-5"/>
              <a:t>d</a:t>
            </a:r>
            <a:r>
              <a:rPr spc="0"/>
              <a:t>x</a:t>
            </a:r>
          </a:p>
        </p:txBody>
      </p:sp>
      <p:sp>
        <p:nvSpPr>
          <p:cNvPr id="852" name="object 16"/>
          <p:cNvSpPr txBox="1"/>
          <p:nvPr/>
        </p:nvSpPr>
        <p:spPr>
          <a:xfrm>
            <a:off x="1304805" y="3650114"/>
            <a:ext cx="1300199"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516">
              <a:defRPr spc="-5" sz="1200">
                <a:latin typeface="Arial"/>
                <a:ea typeface="Arial"/>
                <a:cs typeface="Arial"/>
                <a:sym typeface="Arial"/>
              </a:defRPr>
            </a:pPr>
            <a:r>
              <a:t>Range in</a:t>
            </a:r>
            <a:r>
              <a:rPr spc="-36"/>
              <a:t> </a:t>
            </a:r>
            <a:r>
              <a:t>detector</a:t>
            </a:r>
          </a:p>
        </p:txBody>
      </p:sp>
      <p:sp>
        <p:nvSpPr>
          <p:cNvPr id="853" name="object 17"/>
          <p:cNvSpPr txBox="1"/>
          <p:nvPr/>
        </p:nvSpPr>
        <p:spPr>
          <a:xfrm>
            <a:off x="2319396" y="2552605"/>
            <a:ext cx="175626" cy="27106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9" sz="1600">
                <a:latin typeface="Lucida Sans Unicode"/>
                <a:ea typeface="Lucida Sans Unicode"/>
                <a:cs typeface="Lucida Sans Unicode"/>
                <a:sym typeface="Lucida Sans Unicode"/>
              </a:defRPr>
            </a:lvl1pPr>
          </a:lstStyle>
          <a:p>
            <a:pPr/>
            <a:r>
              <a:t>−</a:t>
            </a:r>
          </a:p>
        </p:txBody>
      </p:sp>
      <p:sp>
        <p:nvSpPr>
          <p:cNvPr id="854" name="object 18"/>
          <p:cNvSpPr txBox="1"/>
          <p:nvPr/>
        </p:nvSpPr>
        <p:spPr>
          <a:xfrm>
            <a:off x="2777748" y="2552605"/>
            <a:ext cx="158927" cy="18623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381" sz="1600">
                <a:latin typeface="Lucida Sans Unicode"/>
                <a:ea typeface="Lucida Sans Unicode"/>
                <a:cs typeface="Lucida Sans Unicode"/>
                <a:sym typeface="Lucida Sans Unicode"/>
              </a:defRPr>
            </a:lvl1pPr>
          </a:lstStyle>
          <a:p>
            <a:pPr/>
            <a:r>
              <a:t>∝</a:t>
            </a:r>
          </a:p>
        </p:txBody>
      </p:sp>
      <p:sp>
        <p:nvSpPr>
          <p:cNvPr id="855" name="object 19"/>
          <p:cNvSpPr txBox="1"/>
          <p:nvPr/>
        </p:nvSpPr>
        <p:spPr>
          <a:xfrm>
            <a:off x="2509416" y="2431682"/>
            <a:ext cx="807875" cy="2289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tabLst>
                <a:tab pos="469900" algn="l"/>
              </a:tabLst>
              <a:defRPr i="1" spc="-9" sz="1600" u="sng">
                <a:uFill>
                  <a:solidFill>
                    <a:srgbClr val="000000"/>
                  </a:solidFill>
                </a:uFill>
                <a:latin typeface="Times New Roman"/>
                <a:ea typeface="Times New Roman"/>
                <a:cs typeface="Times New Roman"/>
                <a:sym typeface="Times New Roman"/>
              </a:defRPr>
            </a:pPr>
            <a:r>
              <a:t>dE</a:t>
            </a:r>
            <a:r>
              <a:rPr u="none">
                <a:uFillTx/>
              </a:rPr>
              <a:t>	AZ</a:t>
            </a:r>
            <a:r>
              <a:rPr spc="-317" u="none">
                <a:uFillTx/>
              </a:rPr>
              <a:t> </a:t>
            </a:r>
            <a:r>
              <a:rPr baseline="47619" i="0" spc="14" sz="1400" u="none">
                <a:uFillTx/>
              </a:rPr>
              <a:t>2</a:t>
            </a:r>
          </a:p>
        </p:txBody>
      </p:sp>
      <p:sp>
        <p:nvSpPr>
          <p:cNvPr id="856" name="object 20"/>
          <p:cNvSpPr/>
          <p:nvPr/>
        </p:nvSpPr>
        <p:spPr>
          <a:xfrm>
            <a:off x="2950494" y="2695982"/>
            <a:ext cx="362767" cy="1"/>
          </a:xfrm>
          <a:prstGeom prst="line">
            <a:avLst/>
          </a:prstGeom>
          <a:ln w="11430">
            <a:solidFill>
              <a:srgbClr val="000000"/>
            </a:solidFill>
          </a:ln>
        </p:spPr>
        <p:txBody>
          <a:bodyPr lIns="45719" rIns="45719"/>
          <a:lstStyle/>
          <a:p>
            <a:pPr/>
          </a:p>
        </p:txBody>
      </p:sp>
      <p:sp>
        <p:nvSpPr>
          <p:cNvPr id="857" name="object 21"/>
          <p:cNvSpPr txBox="1"/>
          <p:nvPr/>
        </p:nvSpPr>
        <p:spPr>
          <a:xfrm>
            <a:off x="2518629" y="2690801"/>
            <a:ext cx="690408" cy="2199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tabLst>
                <a:tab pos="546100" algn="l"/>
              </a:tabLst>
              <a:defRPr i="1" spc="-5" sz="1600">
                <a:latin typeface="Times New Roman"/>
                <a:ea typeface="Times New Roman"/>
                <a:cs typeface="Times New Roman"/>
                <a:sym typeface="Times New Roman"/>
              </a:defRPr>
            </a:pPr>
            <a:r>
              <a:t>dx	</a:t>
            </a:r>
            <a:r>
              <a:rPr spc="-9"/>
              <a:t>E</a:t>
            </a:r>
          </a:p>
        </p:txBody>
      </p:sp>
      <p:sp>
        <p:nvSpPr>
          <p:cNvPr id="858" name="object 22"/>
          <p:cNvSpPr/>
          <p:nvPr/>
        </p:nvSpPr>
        <p:spPr>
          <a:xfrm>
            <a:off x="130135" y="4116527"/>
            <a:ext cx="4700983" cy="2480629"/>
          </a:xfrm>
          <a:prstGeom prst="rect">
            <a:avLst/>
          </a:prstGeom>
          <a:solidFill>
            <a:srgbClr val="FFFFFF"/>
          </a:solidFill>
          <a:ln w="12700">
            <a:miter lim="400000"/>
          </a:ln>
        </p:spPr>
        <p:txBody>
          <a:bodyPr lIns="45719" rIns="45719"/>
          <a:lstStyle/>
          <a:p>
            <a:pPr>
              <a:defRPr sz="1600"/>
            </a:pP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0" name="object 2"/>
          <p:cNvSpPr txBox="1"/>
          <p:nvPr>
            <p:ph type="title"/>
          </p:nvPr>
        </p:nvSpPr>
        <p:spPr>
          <a:xfrm>
            <a:off x="616126" y="181445"/>
            <a:ext cx="7122301" cy="458228"/>
          </a:xfrm>
          <a:prstGeom prst="rect">
            <a:avLst/>
          </a:prstGeom>
        </p:spPr>
        <p:txBody>
          <a:bodyPr lIns="0" tIns="0" rIns="0" bIns="0"/>
          <a:lstStyle/>
          <a:p>
            <a:pPr indent="11516">
              <a:lnSpc>
                <a:spcPct val="100000"/>
              </a:lnSpc>
              <a:defRPr spc="-100" sz="2900">
                <a:latin typeface="Arial"/>
                <a:ea typeface="Arial"/>
                <a:cs typeface="Arial"/>
                <a:sym typeface="Arial"/>
              </a:defRPr>
            </a:pPr>
            <a:r>
              <a:t>Isotopic identification with the </a:t>
            </a:r>
            <a:r>
              <a:rPr spc="0"/>
              <a:t>ΔE-E </a:t>
            </a:r>
            <a:r>
              <a:t>method</a:t>
            </a:r>
          </a:p>
        </p:txBody>
      </p:sp>
      <p:sp>
        <p:nvSpPr>
          <p:cNvPr id="861" name="object 3"/>
          <p:cNvSpPr txBox="1"/>
          <p:nvPr/>
        </p:nvSpPr>
        <p:spPr>
          <a:xfrm>
            <a:off x="625338" y="4220173"/>
            <a:ext cx="3691575" cy="87801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516">
              <a:lnSpc>
                <a:spcPts val="1800"/>
              </a:lnSpc>
              <a:defRPr b="1" spc="-5" sz="1600">
                <a:latin typeface="Arial"/>
                <a:ea typeface="Arial"/>
                <a:cs typeface="Arial"/>
                <a:sym typeface="Arial"/>
              </a:defRPr>
            </a:pPr>
            <a:r>
              <a:t>ΔE-E method</a:t>
            </a:r>
          </a:p>
          <a:p>
            <a:pPr marR="4606" indent="11516">
              <a:lnSpc>
                <a:spcPct val="93300"/>
              </a:lnSpc>
              <a:defRPr spc="-9" sz="1600">
                <a:latin typeface="Arial"/>
                <a:ea typeface="Arial"/>
                <a:cs typeface="Arial"/>
                <a:sym typeface="Arial"/>
              </a:defRPr>
            </a:pPr>
            <a:r>
              <a:t>Divide </a:t>
            </a:r>
            <a:r>
              <a:rPr spc="-5"/>
              <a:t>the material in ΔE </a:t>
            </a:r>
            <a:r>
              <a:t>and </a:t>
            </a:r>
            <a:r>
              <a:rPr spc="0"/>
              <a:t>E </a:t>
            </a:r>
            <a:r>
              <a:rPr spc="-5"/>
              <a:t>layers  In the ΔE-E </a:t>
            </a:r>
            <a:r>
              <a:t>plot, </a:t>
            </a:r>
            <a:r>
              <a:rPr spc="-5"/>
              <a:t>particles </a:t>
            </a:r>
            <a:r>
              <a:t>populate lines  </a:t>
            </a:r>
            <a:r>
              <a:rPr spc="-5"/>
              <a:t>characteristic </a:t>
            </a:r>
            <a:r>
              <a:t>of their charge and</a:t>
            </a:r>
            <a:r>
              <a:rPr spc="14"/>
              <a:t> </a:t>
            </a:r>
            <a:r>
              <a:rPr spc="-5"/>
              <a:t>mass</a:t>
            </a:r>
          </a:p>
        </p:txBody>
      </p:sp>
      <p:sp>
        <p:nvSpPr>
          <p:cNvPr id="862" name="object 4"/>
          <p:cNvSpPr txBox="1"/>
          <p:nvPr/>
        </p:nvSpPr>
        <p:spPr>
          <a:xfrm>
            <a:off x="636854" y="5400661"/>
            <a:ext cx="4064705" cy="911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700"/>
              </a:lnSpc>
              <a:defRPr b="1" spc="-9" sz="1600">
                <a:latin typeface="Arial"/>
                <a:ea typeface="Arial"/>
                <a:cs typeface="Arial"/>
                <a:sym typeface="Arial"/>
              </a:defRPr>
            </a:pPr>
            <a:r>
              <a:t>Performances</a:t>
            </a:r>
          </a:p>
          <a:p>
            <a:pPr>
              <a:lnSpc>
                <a:spcPts val="1800"/>
              </a:lnSpc>
              <a:defRPr spc="-5" sz="1600">
                <a:latin typeface="Arial"/>
                <a:ea typeface="Arial"/>
                <a:cs typeface="Arial"/>
                <a:sym typeface="Arial"/>
              </a:defRPr>
            </a:pPr>
            <a:r>
              <a:t>No limit in </a:t>
            </a:r>
            <a:r>
              <a:rPr spc="-9"/>
              <a:t>charge </a:t>
            </a:r>
            <a:r>
              <a:rPr spc="0"/>
              <a:t>ID </a:t>
            </a:r>
            <a:r>
              <a:t>(up </a:t>
            </a:r>
            <a:r>
              <a:rPr spc="0"/>
              <a:t>to</a:t>
            </a:r>
            <a:r>
              <a:rPr spc="-18"/>
              <a:t> </a:t>
            </a:r>
            <a:r>
              <a:t>Z~92)</a:t>
            </a:r>
          </a:p>
          <a:p>
            <a:pPr>
              <a:lnSpc>
                <a:spcPts val="1800"/>
              </a:lnSpc>
              <a:spcBef>
                <a:spcPts val="100"/>
              </a:spcBef>
              <a:defRPr spc="-9" sz="1600">
                <a:latin typeface="Arial"/>
                <a:ea typeface="Arial"/>
                <a:cs typeface="Arial"/>
                <a:sym typeface="Arial"/>
              </a:defRPr>
            </a:pPr>
            <a:r>
              <a:t>Energy </a:t>
            </a:r>
            <a:r>
              <a:rPr spc="-5"/>
              <a:t>straggling limits mass ID (Z&lt;25-30)  </a:t>
            </a:r>
            <a:r>
              <a:t>Limited number </a:t>
            </a:r>
            <a:r>
              <a:rPr spc="-5"/>
              <a:t>of isotopes </a:t>
            </a:r>
            <a:r>
              <a:rPr spc="0"/>
              <a:t>(~7) </a:t>
            </a:r>
            <a:r>
              <a:t>per</a:t>
            </a:r>
            <a:r>
              <a:rPr spc="14"/>
              <a:t> </a:t>
            </a:r>
            <a:r>
              <a:t>element</a:t>
            </a:r>
          </a:p>
        </p:txBody>
      </p:sp>
      <p:sp>
        <p:nvSpPr>
          <p:cNvPr id="863" name="object 5"/>
          <p:cNvSpPr txBox="1"/>
          <p:nvPr/>
        </p:nvSpPr>
        <p:spPr>
          <a:xfrm rot="16200000">
            <a:off x="3919399" y="2493399"/>
            <a:ext cx="2337249" cy="2462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516">
              <a:lnSpc>
                <a:spcPts val="1700"/>
              </a:lnSpc>
              <a:defRPr baseline="1735" spc="-14" sz="2100">
                <a:latin typeface="Arial"/>
                <a:ea typeface="Arial"/>
                <a:cs typeface="Arial"/>
                <a:sym typeface="Arial"/>
              </a:defRPr>
            </a:pPr>
            <a:r>
              <a:t>Energy </a:t>
            </a:r>
            <a:r>
              <a:rPr spc="-6"/>
              <a:t>l</a:t>
            </a:r>
            <a:r>
              <a:rPr baseline="0" spc="-5" sz="1400"/>
              <a:t>oss </a:t>
            </a:r>
            <a:r>
              <a:rPr baseline="0" spc="0" sz="1400"/>
              <a:t>in </a:t>
            </a:r>
            <a:r>
              <a:rPr baseline="0" spc="-5" sz="1400"/>
              <a:t>the first</a:t>
            </a:r>
            <a:r>
              <a:rPr baseline="0" spc="-63" sz="1400"/>
              <a:t> </a:t>
            </a:r>
            <a:r>
              <a:rPr baseline="0" spc="-5" sz="1400"/>
              <a:t>stage</a:t>
            </a:r>
          </a:p>
        </p:txBody>
      </p:sp>
      <p:sp>
        <p:nvSpPr>
          <p:cNvPr id="864" name="object 6"/>
          <p:cNvSpPr txBox="1"/>
          <p:nvPr/>
        </p:nvSpPr>
        <p:spPr>
          <a:xfrm>
            <a:off x="6223448" y="4145317"/>
            <a:ext cx="1352599" cy="1973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516">
              <a:defRPr spc="-5" sz="1400">
                <a:latin typeface="Arial"/>
                <a:ea typeface="Arial"/>
                <a:cs typeface="Arial"/>
                <a:sym typeface="Arial"/>
              </a:defRPr>
            </a:pPr>
            <a:r>
              <a:t>Residual</a:t>
            </a:r>
            <a:r>
              <a:rPr spc="-73"/>
              <a:t> </a:t>
            </a:r>
            <a:r>
              <a:t>energy</a:t>
            </a:r>
          </a:p>
        </p:txBody>
      </p:sp>
      <p:sp>
        <p:nvSpPr>
          <p:cNvPr id="865" name="object 7"/>
          <p:cNvSpPr/>
          <p:nvPr/>
        </p:nvSpPr>
        <p:spPr>
          <a:xfrm flipV="1">
            <a:off x="5229584" y="1149909"/>
            <a:ext cx="1" cy="2998864"/>
          </a:xfrm>
          <a:prstGeom prst="line">
            <a:avLst/>
          </a:prstGeom>
          <a:ln w="17970">
            <a:solidFill>
              <a:srgbClr val="000000"/>
            </a:solidFill>
          </a:ln>
        </p:spPr>
        <p:txBody>
          <a:bodyPr lIns="45719" rIns="45719"/>
          <a:lstStyle/>
          <a:p>
            <a:pPr/>
          </a:p>
        </p:txBody>
      </p:sp>
      <p:sp>
        <p:nvSpPr>
          <p:cNvPr id="866" name="object 8"/>
          <p:cNvSpPr/>
          <p:nvPr/>
        </p:nvSpPr>
        <p:spPr>
          <a:xfrm>
            <a:off x="5181215" y="1019774"/>
            <a:ext cx="97890" cy="135894"/>
          </a:xfrm>
          <a:prstGeom prst="rect">
            <a:avLst/>
          </a:prstGeom>
          <a:blipFill>
            <a:blip r:embed="rId2"/>
            <a:stretch>
              <a:fillRect/>
            </a:stretch>
          </a:blipFill>
          <a:ln w="12700">
            <a:miter lim="400000"/>
          </a:ln>
        </p:spPr>
        <p:txBody>
          <a:bodyPr lIns="45719" rIns="45719"/>
          <a:lstStyle/>
          <a:p>
            <a:pPr>
              <a:defRPr sz="1600"/>
            </a:pPr>
          </a:p>
        </p:txBody>
      </p:sp>
      <p:sp>
        <p:nvSpPr>
          <p:cNvPr id="867" name="object 9"/>
          <p:cNvSpPr/>
          <p:nvPr/>
        </p:nvSpPr>
        <p:spPr>
          <a:xfrm>
            <a:off x="5229585" y="4148773"/>
            <a:ext cx="3101360" cy="1"/>
          </a:xfrm>
          <a:prstGeom prst="line">
            <a:avLst/>
          </a:prstGeom>
          <a:ln w="17970">
            <a:solidFill>
              <a:srgbClr val="000000"/>
            </a:solidFill>
          </a:ln>
        </p:spPr>
        <p:txBody>
          <a:bodyPr lIns="45719" rIns="45719"/>
          <a:lstStyle/>
          <a:p>
            <a:pPr/>
          </a:p>
        </p:txBody>
      </p:sp>
      <p:sp>
        <p:nvSpPr>
          <p:cNvPr id="868" name="object 10"/>
          <p:cNvSpPr/>
          <p:nvPr/>
        </p:nvSpPr>
        <p:spPr>
          <a:xfrm>
            <a:off x="8325185" y="4099252"/>
            <a:ext cx="135894" cy="97890"/>
          </a:xfrm>
          <a:prstGeom prst="rect">
            <a:avLst/>
          </a:prstGeom>
          <a:blipFill>
            <a:blip r:embed="rId3"/>
            <a:stretch>
              <a:fillRect/>
            </a:stretch>
          </a:blipFill>
          <a:ln w="12700">
            <a:miter lim="400000"/>
          </a:ln>
        </p:spPr>
        <p:txBody>
          <a:bodyPr lIns="45719" rIns="45719"/>
          <a:lstStyle/>
          <a:p>
            <a:pPr>
              <a:defRPr sz="1600"/>
            </a:pPr>
          </a:p>
        </p:txBody>
      </p:sp>
      <p:sp>
        <p:nvSpPr>
          <p:cNvPr id="869" name="object 11"/>
          <p:cNvSpPr txBox="1"/>
          <p:nvPr/>
        </p:nvSpPr>
        <p:spPr>
          <a:xfrm>
            <a:off x="5332081" y="2032063"/>
            <a:ext cx="336279" cy="30011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516">
              <a:defRPr b="1" spc="9" sz="700">
                <a:latin typeface="Arial"/>
                <a:ea typeface="Arial"/>
                <a:cs typeface="Arial"/>
                <a:sym typeface="Arial"/>
              </a:defRPr>
            </a:pPr>
            <a:r>
              <a:t>2</a:t>
            </a:r>
            <a:r>
              <a:rPr spc="14"/>
              <a:t>0</a:t>
            </a:r>
            <a:r>
              <a:rPr baseline="-17857" spc="6" sz="1900"/>
              <a:t>N</a:t>
            </a:r>
            <a:r>
              <a:rPr baseline="-17857" spc="0" sz="1900"/>
              <a:t>e</a:t>
            </a:r>
          </a:p>
        </p:txBody>
      </p:sp>
      <p:sp>
        <p:nvSpPr>
          <p:cNvPr id="870" name="object 12"/>
          <p:cNvSpPr/>
          <p:nvPr/>
        </p:nvSpPr>
        <p:spPr>
          <a:xfrm>
            <a:off x="5345900" y="2255482"/>
            <a:ext cx="65643" cy="65643"/>
          </a:xfrm>
          <a:prstGeom prst="rect">
            <a:avLst/>
          </a:prstGeom>
          <a:blipFill>
            <a:blip r:embed="rId4"/>
            <a:stretch>
              <a:fillRect/>
            </a:stretch>
          </a:blipFill>
          <a:ln w="12700">
            <a:miter lim="400000"/>
          </a:ln>
        </p:spPr>
        <p:txBody>
          <a:bodyPr lIns="45719" rIns="45719"/>
          <a:lstStyle/>
          <a:p>
            <a:pPr>
              <a:defRPr sz="1600"/>
            </a:pPr>
          </a:p>
        </p:txBody>
      </p:sp>
      <p:sp>
        <p:nvSpPr>
          <p:cNvPr id="871" name="object 13"/>
          <p:cNvSpPr/>
          <p:nvPr/>
        </p:nvSpPr>
        <p:spPr>
          <a:xfrm>
            <a:off x="5773156" y="3718061"/>
            <a:ext cx="32247" cy="333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lnTo>
                  <a:pt x="6509" y="907"/>
                </a:lnTo>
                <a:lnTo>
                  <a:pt x="3085" y="3352"/>
                </a:lnTo>
                <a:lnTo>
                  <a:pt x="819" y="6913"/>
                </a:lnTo>
                <a:lnTo>
                  <a:pt x="0" y="11173"/>
                </a:lnTo>
                <a:lnTo>
                  <a:pt x="0" y="17131"/>
                </a:lnTo>
                <a:lnTo>
                  <a:pt x="4628" y="21600"/>
                </a:lnTo>
                <a:lnTo>
                  <a:pt x="16971" y="21600"/>
                </a:lnTo>
                <a:lnTo>
                  <a:pt x="21600" y="17131"/>
                </a:lnTo>
                <a:lnTo>
                  <a:pt x="21600" y="11173"/>
                </a:lnTo>
                <a:lnTo>
                  <a:pt x="20780" y="6913"/>
                </a:lnTo>
                <a:lnTo>
                  <a:pt x="18514" y="3352"/>
                </a:lnTo>
                <a:lnTo>
                  <a:pt x="15091" y="907"/>
                </a:lnTo>
                <a:lnTo>
                  <a:pt x="10799" y="0"/>
                </a:lnTo>
                <a:close/>
              </a:path>
            </a:pathLst>
          </a:custGeom>
          <a:solidFill>
            <a:srgbClr val="101010"/>
          </a:solidFill>
          <a:ln w="12700">
            <a:miter lim="400000"/>
          </a:ln>
        </p:spPr>
        <p:txBody>
          <a:bodyPr lIns="45719" rIns="45719"/>
          <a:lstStyle/>
          <a:p>
            <a:pPr>
              <a:defRPr sz="1600"/>
            </a:pPr>
          </a:p>
        </p:txBody>
      </p:sp>
      <p:sp>
        <p:nvSpPr>
          <p:cNvPr id="872" name="object 14"/>
          <p:cNvSpPr/>
          <p:nvPr/>
        </p:nvSpPr>
        <p:spPr>
          <a:xfrm>
            <a:off x="5773156" y="3718061"/>
            <a:ext cx="32247" cy="333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lnTo>
                  <a:pt x="15091" y="907"/>
                </a:lnTo>
                <a:lnTo>
                  <a:pt x="18514" y="3351"/>
                </a:lnTo>
                <a:lnTo>
                  <a:pt x="20780" y="6913"/>
                </a:lnTo>
                <a:lnTo>
                  <a:pt x="21600" y="11173"/>
                </a:lnTo>
                <a:lnTo>
                  <a:pt x="21600" y="17131"/>
                </a:lnTo>
                <a:lnTo>
                  <a:pt x="16971" y="21600"/>
                </a:lnTo>
                <a:lnTo>
                  <a:pt x="4628" y="21600"/>
                </a:lnTo>
                <a:lnTo>
                  <a:pt x="0" y="17131"/>
                </a:lnTo>
                <a:lnTo>
                  <a:pt x="0" y="11173"/>
                </a:lnTo>
                <a:lnTo>
                  <a:pt x="819" y="6913"/>
                </a:lnTo>
                <a:lnTo>
                  <a:pt x="3085" y="3352"/>
                </a:lnTo>
                <a:lnTo>
                  <a:pt x="6509" y="907"/>
                </a:lnTo>
                <a:lnTo>
                  <a:pt x="10799" y="0"/>
                </a:lnTo>
                <a:close/>
              </a:path>
            </a:pathLst>
          </a:custGeom>
          <a:ln w="3175">
            <a:solidFill>
              <a:srgbClr val="000000"/>
            </a:solidFill>
          </a:ln>
        </p:spPr>
        <p:txBody>
          <a:bodyPr lIns="45719" rIns="45719"/>
          <a:lstStyle/>
          <a:p>
            <a:pPr>
              <a:defRPr sz="1600"/>
            </a:pPr>
          </a:p>
        </p:txBody>
      </p:sp>
      <p:sp>
        <p:nvSpPr>
          <p:cNvPr id="873" name="object 17"/>
          <p:cNvSpPr txBox="1"/>
          <p:nvPr/>
        </p:nvSpPr>
        <p:spPr>
          <a:xfrm>
            <a:off x="5841105" y="3657022"/>
            <a:ext cx="244724" cy="30011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516">
              <a:defRPr sz="700">
                <a:latin typeface="Arial"/>
                <a:ea typeface="Arial"/>
                <a:cs typeface="Arial"/>
                <a:sym typeface="Arial"/>
              </a:defRPr>
            </a:pPr>
            <a:r>
              <a:t>1</a:t>
            </a:r>
            <a:r>
              <a:rPr spc="9"/>
              <a:t>2</a:t>
            </a:r>
            <a:r>
              <a:rPr baseline="-17857" sz="1900"/>
              <a:t>C</a:t>
            </a:r>
          </a:p>
        </p:txBody>
      </p:sp>
      <p:sp>
        <p:nvSpPr>
          <p:cNvPr id="874" name="object 18"/>
          <p:cNvSpPr/>
          <p:nvPr/>
        </p:nvSpPr>
        <p:spPr>
          <a:xfrm>
            <a:off x="325912" y="4246662"/>
            <a:ext cx="261423" cy="261423"/>
          </a:xfrm>
          <a:prstGeom prst="rect">
            <a:avLst/>
          </a:prstGeom>
          <a:solidFill>
            <a:srgbClr val="6666FF"/>
          </a:solidFill>
          <a:ln w="12700">
            <a:miter lim="400000"/>
          </a:ln>
        </p:spPr>
        <p:txBody>
          <a:bodyPr lIns="45719" rIns="45719"/>
          <a:lstStyle/>
          <a:p>
            <a:pPr>
              <a:defRPr sz="1600"/>
            </a:pPr>
          </a:p>
        </p:txBody>
      </p:sp>
      <p:sp>
        <p:nvSpPr>
          <p:cNvPr id="875" name="object 19"/>
          <p:cNvSpPr/>
          <p:nvPr/>
        </p:nvSpPr>
        <p:spPr>
          <a:xfrm>
            <a:off x="325912" y="4246662"/>
            <a:ext cx="261423" cy="261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48" y="21600"/>
                </a:moveTo>
                <a:lnTo>
                  <a:pt x="0" y="21600"/>
                </a:lnTo>
                <a:lnTo>
                  <a:pt x="0" y="0"/>
                </a:lnTo>
                <a:lnTo>
                  <a:pt x="21600" y="0"/>
                </a:lnTo>
                <a:lnTo>
                  <a:pt x="21600" y="21600"/>
                </a:lnTo>
                <a:lnTo>
                  <a:pt x="10848" y="21600"/>
                </a:lnTo>
                <a:close/>
              </a:path>
            </a:pathLst>
          </a:custGeom>
          <a:ln w="3175">
            <a:solidFill>
              <a:srgbClr val="6666FF"/>
            </a:solidFill>
          </a:ln>
        </p:spPr>
        <p:txBody>
          <a:bodyPr lIns="45719" rIns="45719"/>
          <a:lstStyle/>
          <a:p>
            <a:pPr>
              <a:defRPr sz="1600"/>
            </a:pPr>
          </a:p>
        </p:txBody>
      </p:sp>
      <p:sp>
        <p:nvSpPr>
          <p:cNvPr id="876" name="object 20"/>
          <p:cNvSpPr/>
          <p:nvPr/>
        </p:nvSpPr>
        <p:spPr>
          <a:xfrm>
            <a:off x="325912" y="5422484"/>
            <a:ext cx="261423" cy="2602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48" y="21600"/>
                </a:moveTo>
                <a:lnTo>
                  <a:pt x="0" y="21600"/>
                </a:lnTo>
                <a:lnTo>
                  <a:pt x="0" y="0"/>
                </a:lnTo>
                <a:lnTo>
                  <a:pt x="21600" y="0"/>
                </a:lnTo>
                <a:lnTo>
                  <a:pt x="21600" y="21600"/>
                </a:lnTo>
                <a:lnTo>
                  <a:pt x="10848" y="21600"/>
                </a:lnTo>
                <a:close/>
              </a:path>
            </a:pathLst>
          </a:custGeom>
          <a:ln w="3175">
            <a:solidFill>
              <a:srgbClr val="6666FF"/>
            </a:solidFill>
          </a:ln>
        </p:spPr>
        <p:txBody>
          <a:bodyPr lIns="45719" rIns="45719"/>
          <a:lstStyle/>
          <a:p>
            <a:pPr>
              <a:defRPr sz="1600"/>
            </a:pPr>
          </a:p>
        </p:txBody>
      </p:sp>
      <p:sp>
        <p:nvSpPr>
          <p:cNvPr id="877" name="object 21"/>
          <p:cNvSpPr/>
          <p:nvPr/>
        </p:nvSpPr>
        <p:spPr>
          <a:xfrm>
            <a:off x="325912" y="1015167"/>
            <a:ext cx="261423" cy="261423"/>
          </a:xfrm>
          <a:prstGeom prst="rect">
            <a:avLst/>
          </a:prstGeom>
          <a:solidFill>
            <a:srgbClr val="6666FF"/>
          </a:solidFill>
          <a:ln w="12700">
            <a:miter lim="400000"/>
          </a:ln>
        </p:spPr>
        <p:txBody>
          <a:bodyPr lIns="45719" rIns="45719"/>
          <a:lstStyle/>
          <a:p>
            <a:pPr>
              <a:defRPr sz="1600"/>
            </a:pPr>
          </a:p>
        </p:txBody>
      </p:sp>
      <p:sp>
        <p:nvSpPr>
          <p:cNvPr id="878" name="object 22"/>
          <p:cNvSpPr/>
          <p:nvPr/>
        </p:nvSpPr>
        <p:spPr>
          <a:xfrm>
            <a:off x="325912" y="1015167"/>
            <a:ext cx="261423" cy="261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48" y="21600"/>
                </a:moveTo>
                <a:lnTo>
                  <a:pt x="0" y="21600"/>
                </a:lnTo>
                <a:lnTo>
                  <a:pt x="0" y="0"/>
                </a:lnTo>
                <a:lnTo>
                  <a:pt x="21600" y="0"/>
                </a:lnTo>
                <a:lnTo>
                  <a:pt x="21600" y="21600"/>
                </a:lnTo>
                <a:lnTo>
                  <a:pt x="10848" y="21600"/>
                </a:lnTo>
                <a:close/>
              </a:path>
            </a:pathLst>
          </a:custGeom>
          <a:ln w="3175">
            <a:solidFill>
              <a:srgbClr val="6666FF"/>
            </a:solidFill>
          </a:ln>
        </p:spPr>
        <p:txBody>
          <a:bodyPr lIns="45719" rIns="45719"/>
          <a:lstStyle/>
          <a:p>
            <a:pPr>
              <a:defRPr sz="1600"/>
            </a:pPr>
          </a:p>
        </p:txBody>
      </p:sp>
      <p:sp>
        <p:nvSpPr>
          <p:cNvPr id="879" name="object 23"/>
          <p:cNvSpPr/>
          <p:nvPr/>
        </p:nvSpPr>
        <p:spPr>
          <a:xfrm>
            <a:off x="754321" y="2287727"/>
            <a:ext cx="315550" cy="1"/>
          </a:xfrm>
          <a:prstGeom prst="line">
            <a:avLst/>
          </a:prstGeom>
          <a:ln w="3175">
            <a:solidFill>
              <a:srgbClr val="000000"/>
            </a:solidFill>
          </a:ln>
        </p:spPr>
        <p:txBody>
          <a:bodyPr lIns="45719" rIns="45719"/>
          <a:lstStyle/>
          <a:p>
            <a:pPr/>
          </a:p>
        </p:txBody>
      </p:sp>
      <p:sp>
        <p:nvSpPr>
          <p:cNvPr id="880" name="object 24"/>
          <p:cNvSpPr/>
          <p:nvPr/>
        </p:nvSpPr>
        <p:spPr>
          <a:xfrm>
            <a:off x="667950" y="2255482"/>
            <a:ext cx="90980" cy="65643"/>
          </a:xfrm>
          <a:prstGeom prst="rect">
            <a:avLst/>
          </a:prstGeom>
          <a:blipFill>
            <a:blip r:embed="rId5"/>
            <a:stretch>
              <a:fillRect/>
            </a:stretch>
          </a:blipFill>
          <a:ln w="12700">
            <a:miter lim="400000"/>
          </a:ln>
        </p:spPr>
        <p:txBody>
          <a:bodyPr lIns="45719" rIns="45719"/>
          <a:lstStyle/>
          <a:p>
            <a:pPr>
              <a:defRPr sz="1600"/>
            </a:pPr>
          </a:p>
        </p:txBody>
      </p:sp>
      <p:sp>
        <p:nvSpPr>
          <p:cNvPr id="881" name="object 25"/>
          <p:cNvSpPr/>
          <p:nvPr/>
        </p:nvSpPr>
        <p:spPr>
          <a:xfrm>
            <a:off x="1066415" y="2255482"/>
            <a:ext cx="90980" cy="65643"/>
          </a:xfrm>
          <a:prstGeom prst="rect">
            <a:avLst/>
          </a:prstGeom>
          <a:blipFill>
            <a:blip r:embed="rId6"/>
            <a:stretch>
              <a:fillRect/>
            </a:stretch>
          </a:blipFill>
          <a:ln w="12700">
            <a:miter lim="400000"/>
          </a:ln>
        </p:spPr>
        <p:txBody>
          <a:bodyPr lIns="45719" rIns="45719"/>
          <a:lstStyle/>
          <a:p>
            <a:pPr>
              <a:defRPr sz="1600"/>
            </a:pPr>
          </a:p>
        </p:txBody>
      </p:sp>
      <p:sp>
        <p:nvSpPr>
          <p:cNvPr id="882" name="object 26"/>
          <p:cNvSpPr/>
          <p:nvPr/>
        </p:nvSpPr>
        <p:spPr>
          <a:xfrm>
            <a:off x="661039" y="2452410"/>
            <a:ext cx="2746655" cy="1174672"/>
          </a:xfrm>
          <a:prstGeom prst="rect">
            <a:avLst/>
          </a:prstGeom>
          <a:blipFill>
            <a:blip r:embed="rId7"/>
            <a:stretch>
              <a:fillRect/>
            </a:stretch>
          </a:blipFill>
          <a:ln w="12700">
            <a:miter lim="400000"/>
          </a:ln>
        </p:spPr>
        <p:txBody>
          <a:bodyPr lIns="45719" rIns="45719"/>
          <a:lstStyle/>
          <a:p>
            <a:pPr>
              <a:defRPr sz="1600"/>
            </a:pPr>
          </a:p>
        </p:txBody>
      </p:sp>
      <p:sp>
        <p:nvSpPr>
          <p:cNvPr id="883" name="object 27"/>
          <p:cNvSpPr/>
          <p:nvPr/>
        </p:nvSpPr>
        <p:spPr>
          <a:xfrm>
            <a:off x="699044" y="2385616"/>
            <a:ext cx="2709804" cy="1238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5" y="21600"/>
                </a:moveTo>
                <a:lnTo>
                  <a:pt x="0" y="21600"/>
                </a:lnTo>
                <a:lnTo>
                  <a:pt x="0" y="0"/>
                </a:lnTo>
                <a:lnTo>
                  <a:pt x="21600" y="0"/>
                </a:lnTo>
                <a:lnTo>
                  <a:pt x="21600" y="21600"/>
                </a:lnTo>
                <a:lnTo>
                  <a:pt x="10795" y="21600"/>
                </a:lnTo>
                <a:close/>
              </a:path>
            </a:pathLst>
          </a:custGeom>
          <a:ln w="17970">
            <a:solidFill>
              <a:srgbClr val="000000"/>
            </a:solidFill>
          </a:ln>
        </p:spPr>
        <p:txBody>
          <a:bodyPr lIns="45719" rIns="45719"/>
          <a:lstStyle/>
          <a:p>
            <a:pPr>
              <a:defRPr sz="1600"/>
            </a:pPr>
          </a:p>
        </p:txBody>
      </p:sp>
      <p:sp>
        <p:nvSpPr>
          <p:cNvPr id="884" name="object 28"/>
          <p:cNvSpPr txBox="1"/>
          <p:nvPr/>
        </p:nvSpPr>
        <p:spPr>
          <a:xfrm>
            <a:off x="1460275" y="2716136"/>
            <a:ext cx="323611" cy="30011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b="1" sz="700">
                <a:latin typeface="Arial"/>
                <a:ea typeface="Arial"/>
                <a:cs typeface="Arial"/>
                <a:sym typeface="Arial"/>
              </a:defRPr>
            </a:pPr>
            <a:r>
              <a:t>2</a:t>
            </a:r>
            <a:r>
              <a:rPr spc="9"/>
              <a:t>0</a:t>
            </a:r>
            <a:r>
              <a:rPr baseline="-17857" spc="6" sz="1900"/>
              <a:t>N</a:t>
            </a:r>
            <a:r>
              <a:rPr baseline="-17857" sz="1900"/>
              <a:t>e</a:t>
            </a:r>
          </a:p>
        </p:txBody>
      </p:sp>
      <p:sp>
        <p:nvSpPr>
          <p:cNvPr id="885" name="object 29"/>
          <p:cNvSpPr txBox="1"/>
          <p:nvPr/>
        </p:nvSpPr>
        <p:spPr>
          <a:xfrm>
            <a:off x="2837633" y="3303472"/>
            <a:ext cx="233208" cy="3001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700">
                <a:latin typeface="Arial"/>
                <a:ea typeface="Arial"/>
                <a:cs typeface="Arial"/>
                <a:sym typeface="Arial"/>
              </a:defRPr>
            </a:pPr>
            <a:r>
              <a:t>1</a:t>
            </a:r>
            <a:r>
              <a:rPr spc="9"/>
              <a:t>2</a:t>
            </a:r>
            <a:r>
              <a:rPr baseline="-17857" sz="1900"/>
              <a:t>C</a:t>
            </a:r>
          </a:p>
        </p:txBody>
      </p:sp>
      <p:sp>
        <p:nvSpPr>
          <p:cNvPr id="886" name="object 30"/>
          <p:cNvSpPr txBox="1"/>
          <p:nvPr/>
        </p:nvSpPr>
        <p:spPr>
          <a:xfrm>
            <a:off x="638006" y="3617867"/>
            <a:ext cx="11286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1516">
              <a:defRPr sz="1200">
                <a:latin typeface="Arial"/>
                <a:ea typeface="Arial"/>
                <a:cs typeface="Arial"/>
                <a:sym typeface="Arial"/>
              </a:defRPr>
            </a:lvl1pPr>
          </a:lstStyle>
          <a:p>
            <a:pPr/>
            <a:r>
              <a:t>0</a:t>
            </a:r>
          </a:p>
        </p:txBody>
      </p:sp>
      <p:sp>
        <p:nvSpPr>
          <p:cNvPr id="887" name="object 31"/>
          <p:cNvSpPr txBox="1"/>
          <p:nvPr/>
        </p:nvSpPr>
        <p:spPr>
          <a:xfrm>
            <a:off x="3355869" y="3650114"/>
            <a:ext cx="11286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1516">
              <a:defRPr sz="1200">
                <a:latin typeface="Arial"/>
                <a:ea typeface="Arial"/>
                <a:cs typeface="Arial"/>
                <a:sym typeface="Arial"/>
              </a:defRPr>
            </a:lvl1pPr>
          </a:lstStyle>
          <a:p>
            <a:pPr/>
            <a:r>
              <a:t>1</a:t>
            </a:r>
          </a:p>
        </p:txBody>
      </p:sp>
      <p:sp>
        <p:nvSpPr>
          <p:cNvPr id="888" name="object 32"/>
          <p:cNvSpPr txBox="1"/>
          <p:nvPr/>
        </p:nvSpPr>
        <p:spPr>
          <a:xfrm rot="16200000">
            <a:off x="338338" y="2786676"/>
            <a:ext cx="435896" cy="1745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516">
              <a:lnSpc>
                <a:spcPts val="1400"/>
              </a:lnSpc>
              <a:defRPr spc="-14" sz="1200">
                <a:latin typeface="Arial"/>
                <a:ea typeface="Arial"/>
                <a:cs typeface="Arial"/>
                <a:sym typeface="Arial"/>
              </a:defRPr>
            </a:pPr>
            <a:r>
              <a:t>d</a:t>
            </a:r>
            <a:r>
              <a:rPr spc="-9"/>
              <a:t>E</a:t>
            </a:r>
            <a:r>
              <a:rPr spc="5"/>
              <a:t>/</a:t>
            </a:r>
            <a:r>
              <a:rPr spc="-5"/>
              <a:t>d</a:t>
            </a:r>
            <a:r>
              <a:rPr spc="0"/>
              <a:t>x</a:t>
            </a:r>
          </a:p>
        </p:txBody>
      </p:sp>
      <p:sp>
        <p:nvSpPr>
          <p:cNvPr id="889" name="object 33"/>
          <p:cNvSpPr txBox="1"/>
          <p:nvPr/>
        </p:nvSpPr>
        <p:spPr>
          <a:xfrm>
            <a:off x="1304805" y="3650114"/>
            <a:ext cx="1300199"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516">
              <a:defRPr spc="-5" sz="1200">
                <a:latin typeface="Arial"/>
                <a:ea typeface="Arial"/>
                <a:cs typeface="Arial"/>
                <a:sym typeface="Arial"/>
              </a:defRPr>
            </a:pPr>
            <a:r>
              <a:t>Range in</a:t>
            </a:r>
            <a:r>
              <a:rPr spc="-36"/>
              <a:t> </a:t>
            </a:r>
            <a:r>
              <a:t>detector</a:t>
            </a:r>
          </a:p>
        </p:txBody>
      </p:sp>
      <p:sp>
        <p:nvSpPr>
          <p:cNvPr id="890" name="object 34"/>
          <p:cNvSpPr/>
          <p:nvPr/>
        </p:nvSpPr>
        <p:spPr>
          <a:xfrm>
            <a:off x="1188488" y="2385616"/>
            <a:ext cx="2220358" cy="1238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0" y="21600"/>
                </a:lnTo>
                <a:lnTo>
                  <a:pt x="0" y="0"/>
                </a:lnTo>
                <a:lnTo>
                  <a:pt x="21600" y="0"/>
                </a:lnTo>
                <a:lnTo>
                  <a:pt x="21600" y="21600"/>
                </a:lnTo>
                <a:lnTo>
                  <a:pt x="10800" y="21600"/>
                </a:lnTo>
                <a:close/>
              </a:path>
            </a:pathLst>
          </a:custGeom>
          <a:ln w="35941">
            <a:solidFill>
              <a:srgbClr val="000098"/>
            </a:solidFill>
          </a:ln>
        </p:spPr>
        <p:txBody>
          <a:bodyPr lIns="45719" rIns="45719"/>
          <a:lstStyle/>
          <a:p>
            <a:pPr>
              <a:defRPr sz="1600"/>
            </a:pPr>
          </a:p>
        </p:txBody>
      </p:sp>
      <p:sp>
        <p:nvSpPr>
          <p:cNvPr id="891" name="object 35"/>
          <p:cNvSpPr txBox="1"/>
          <p:nvPr/>
        </p:nvSpPr>
        <p:spPr>
          <a:xfrm>
            <a:off x="3844164" y="2864698"/>
            <a:ext cx="506721"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1516">
              <a:defRPr spc="-5" sz="1600">
                <a:latin typeface="Arial"/>
                <a:ea typeface="Arial"/>
                <a:cs typeface="Arial"/>
                <a:sym typeface="Arial"/>
              </a:defRPr>
            </a:lvl1pPr>
          </a:lstStyle>
          <a:p>
            <a:pPr/>
            <a:r>
              <a:t>E-ΔE</a:t>
            </a:r>
          </a:p>
        </p:txBody>
      </p:sp>
      <p:sp>
        <p:nvSpPr>
          <p:cNvPr id="892" name="object 36"/>
          <p:cNvSpPr/>
          <p:nvPr/>
        </p:nvSpPr>
        <p:spPr>
          <a:xfrm flipH="1">
            <a:off x="3418058" y="3006348"/>
            <a:ext cx="392708" cy="1"/>
          </a:xfrm>
          <a:prstGeom prst="line">
            <a:avLst/>
          </a:prstGeom>
          <a:ln w="3175">
            <a:solidFill>
              <a:srgbClr val="000000"/>
            </a:solidFill>
          </a:ln>
        </p:spPr>
        <p:txBody>
          <a:bodyPr lIns="45719" rIns="45719"/>
          <a:lstStyle/>
          <a:p>
            <a:pPr/>
          </a:p>
        </p:txBody>
      </p:sp>
      <p:sp>
        <p:nvSpPr>
          <p:cNvPr id="893" name="object 37"/>
          <p:cNvSpPr/>
          <p:nvPr/>
        </p:nvSpPr>
        <p:spPr>
          <a:xfrm>
            <a:off x="3513645" y="2876213"/>
            <a:ext cx="195779" cy="261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10752"/>
                </a:lnTo>
                <a:lnTo>
                  <a:pt x="0" y="0"/>
                </a:lnTo>
                <a:close/>
              </a:path>
            </a:pathLst>
          </a:custGeom>
          <a:solidFill>
            <a:srgbClr val="FFFFFF"/>
          </a:solidFill>
          <a:ln w="12700">
            <a:miter lim="400000"/>
          </a:ln>
        </p:spPr>
        <p:txBody>
          <a:bodyPr lIns="45719" rIns="45719"/>
          <a:lstStyle/>
          <a:p>
            <a:pPr>
              <a:defRPr sz="1600"/>
            </a:pPr>
          </a:p>
        </p:txBody>
      </p:sp>
      <p:sp>
        <p:nvSpPr>
          <p:cNvPr id="894" name="object 38"/>
          <p:cNvSpPr/>
          <p:nvPr/>
        </p:nvSpPr>
        <p:spPr>
          <a:xfrm>
            <a:off x="3513645" y="2876213"/>
            <a:ext cx="195779" cy="261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52"/>
                </a:moveTo>
                <a:lnTo>
                  <a:pt x="0" y="21600"/>
                </a:lnTo>
                <a:lnTo>
                  <a:pt x="0" y="0"/>
                </a:lnTo>
                <a:lnTo>
                  <a:pt x="21600" y="10752"/>
                </a:lnTo>
                <a:close/>
              </a:path>
            </a:pathLst>
          </a:custGeom>
          <a:ln w="3175">
            <a:solidFill>
              <a:srgbClr val="000000"/>
            </a:solidFill>
          </a:ln>
        </p:spPr>
        <p:txBody>
          <a:bodyPr lIns="45719" rIns="45719"/>
          <a:lstStyle/>
          <a:p>
            <a:pPr>
              <a:defRPr sz="1600"/>
            </a:pPr>
          </a:p>
        </p:txBody>
      </p:sp>
      <p:sp>
        <p:nvSpPr>
          <p:cNvPr id="895" name="object 41"/>
          <p:cNvSpPr txBox="1"/>
          <p:nvPr/>
        </p:nvSpPr>
        <p:spPr>
          <a:xfrm>
            <a:off x="625337" y="971405"/>
            <a:ext cx="4011154" cy="12506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516">
              <a:lnSpc>
                <a:spcPts val="1800"/>
              </a:lnSpc>
              <a:defRPr b="1" spc="-5" sz="1600">
                <a:latin typeface="Arial"/>
                <a:ea typeface="Arial"/>
                <a:cs typeface="Arial"/>
                <a:sym typeface="Arial"/>
              </a:defRPr>
            </a:pPr>
            <a:r>
              <a:t>Stopping power</a:t>
            </a:r>
          </a:p>
          <a:p>
            <a:pPr marR="4606" indent="11516">
              <a:lnSpc>
                <a:spcPts val="1800"/>
              </a:lnSpc>
              <a:spcBef>
                <a:spcPts val="100"/>
              </a:spcBef>
              <a:defRPr spc="-9" sz="1600">
                <a:latin typeface="Arial"/>
                <a:ea typeface="Arial"/>
                <a:cs typeface="Arial"/>
                <a:sym typeface="Arial"/>
              </a:defRPr>
            </a:pPr>
            <a:r>
              <a:t>Stopping power depends </a:t>
            </a:r>
            <a:r>
              <a:rPr spc="-5"/>
              <a:t>on the </a:t>
            </a:r>
            <a:r>
              <a:t>charge </a:t>
            </a:r>
            <a:r>
              <a:rPr spc="0"/>
              <a:t>(Z),  </a:t>
            </a:r>
            <a:r>
              <a:rPr spc="-5"/>
              <a:t>mass </a:t>
            </a:r>
            <a:r>
              <a:rPr spc="0"/>
              <a:t>(A), </a:t>
            </a:r>
            <a:r>
              <a:t>and energy </a:t>
            </a:r>
            <a:r>
              <a:rPr spc="0"/>
              <a:t>(E) </a:t>
            </a:r>
            <a:r>
              <a:rPr spc="-5"/>
              <a:t>of the</a:t>
            </a:r>
            <a:r>
              <a:rPr spc="9"/>
              <a:t> </a:t>
            </a:r>
            <a:r>
              <a:t>particle</a:t>
            </a:r>
          </a:p>
          <a:p>
            <a:pPr>
              <a:defRPr sz="2200">
                <a:latin typeface="Times New Roman"/>
                <a:ea typeface="Times New Roman"/>
                <a:cs typeface="Times New Roman"/>
                <a:sym typeface="Times New Roman"/>
              </a:defRPr>
            </a:pPr>
          </a:p>
          <a:p>
            <a:pPr indent="173897">
              <a:tabLst>
                <a:tab pos="3225800" algn="l"/>
              </a:tabLst>
              <a:defRPr spc="-5" sz="1600">
                <a:latin typeface="Arial"/>
                <a:ea typeface="Arial"/>
                <a:cs typeface="Arial"/>
                <a:sym typeface="Arial"/>
              </a:defRPr>
            </a:pPr>
            <a:r>
              <a:t>Δx	ΔE</a:t>
            </a:r>
          </a:p>
        </p:txBody>
      </p:sp>
      <p:sp>
        <p:nvSpPr>
          <p:cNvPr id="896" name="object 42"/>
          <p:cNvSpPr/>
          <p:nvPr/>
        </p:nvSpPr>
        <p:spPr>
          <a:xfrm flipH="1" flipV="1">
            <a:off x="1157396" y="2157591"/>
            <a:ext cx="2653373" cy="1"/>
          </a:xfrm>
          <a:prstGeom prst="line">
            <a:avLst/>
          </a:prstGeom>
          <a:ln w="3175">
            <a:solidFill>
              <a:srgbClr val="000000"/>
            </a:solidFill>
          </a:ln>
        </p:spPr>
        <p:txBody>
          <a:bodyPr lIns="45719" rIns="45719"/>
          <a:lstStyle/>
          <a:p>
            <a:pPr/>
          </a:p>
        </p:txBody>
      </p:sp>
      <p:sp>
        <p:nvSpPr>
          <p:cNvPr id="897" name="object 43"/>
          <p:cNvSpPr/>
          <p:nvPr/>
        </p:nvSpPr>
        <p:spPr>
          <a:xfrm>
            <a:off x="3513644" y="2027457"/>
            <a:ext cx="196930" cy="261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10752"/>
                </a:lnTo>
                <a:lnTo>
                  <a:pt x="0" y="0"/>
                </a:lnTo>
                <a:close/>
              </a:path>
            </a:pathLst>
          </a:custGeom>
          <a:solidFill>
            <a:srgbClr val="FFFFFF"/>
          </a:solidFill>
          <a:ln w="12700">
            <a:miter lim="400000"/>
          </a:ln>
        </p:spPr>
        <p:txBody>
          <a:bodyPr lIns="45719" rIns="45719"/>
          <a:lstStyle/>
          <a:p>
            <a:pPr>
              <a:defRPr sz="1600"/>
            </a:pPr>
          </a:p>
        </p:txBody>
      </p:sp>
      <p:sp>
        <p:nvSpPr>
          <p:cNvPr id="898" name="object 44"/>
          <p:cNvSpPr/>
          <p:nvPr/>
        </p:nvSpPr>
        <p:spPr>
          <a:xfrm>
            <a:off x="3513644" y="2027457"/>
            <a:ext cx="196930" cy="261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52"/>
                </a:moveTo>
                <a:lnTo>
                  <a:pt x="0" y="21600"/>
                </a:lnTo>
                <a:lnTo>
                  <a:pt x="0" y="0"/>
                </a:lnTo>
                <a:lnTo>
                  <a:pt x="21600" y="10752"/>
                </a:lnTo>
                <a:close/>
              </a:path>
            </a:pathLst>
          </a:custGeom>
          <a:ln w="3175">
            <a:solidFill>
              <a:srgbClr val="000000"/>
            </a:solidFill>
          </a:ln>
        </p:spPr>
        <p:txBody>
          <a:bodyPr lIns="45719" rIns="45719"/>
          <a:lstStyle/>
          <a:p>
            <a:pPr>
              <a:defRPr sz="1600"/>
            </a:pPr>
          </a:p>
        </p:txBody>
      </p:sp>
      <p:sp>
        <p:nvSpPr>
          <p:cNvPr id="899" name="object 47"/>
          <p:cNvSpPr/>
          <p:nvPr/>
        </p:nvSpPr>
        <p:spPr>
          <a:xfrm flipV="1">
            <a:off x="1157394" y="2157592"/>
            <a:ext cx="1" cy="229175"/>
          </a:xfrm>
          <a:prstGeom prst="line">
            <a:avLst/>
          </a:prstGeom>
          <a:ln w="3175">
            <a:solidFill>
              <a:srgbClr val="000000"/>
            </a:solidFill>
          </a:ln>
        </p:spPr>
        <p:txBody>
          <a:bodyPr lIns="45719" rIns="45719"/>
          <a:lstStyle/>
          <a:p>
            <a:pPr/>
          </a:p>
        </p:txBody>
      </p:sp>
      <p:sp>
        <p:nvSpPr>
          <p:cNvPr id="900" name="object 48"/>
          <p:cNvSpPr/>
          <p:nvPr/>
        </p:nvSpPr>
        <p:spPr>
          <a:xfrm>
            <a:off x="699044" y="2385616"/>
            <a:ext cx="458352" cy="1238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0" y="21600"/>
                </a:lnTo>
                <a:lnTo>
                  <a:pt x="0" y="0"/>
                </a:lnTo>
                <a:lnTo>
                  <a:pt x="21600" y="0"/>
                </a:lnTo>
                <a:lnTo>
                  <a:pt x="21600" y="21600"/>
                </a:lnTo>
                <a:lnTo>
                  <a:pt x="10800" y="21600"/>
                </a:lnTo>
                <a:close/>
              </a:path>
            </a:pathLst>
          </a:custGeom>
          <a:ln w="35941">
            <a:solidFill>
              <a:srgbClr val="6666FF"/>
            </a:solidFill>
          </a:ln>
        </p:spPr>
        <p:txBody>
          <a:bodyPr lIns="45719" rIns="45719"/>
          <a:lstStyle/>
          <a:p>
            <a:pPr>
              <a:defRPr sz="1600"/>
            </a:pPr>
          </a:p>
        </p:txBody>
      </p:sp>
      <p:sp>
        <p:nvSpPr>
          <p:cNvPr id="901" name="object 49"/>
          <p:cNvSpPr txBox="1"/>
          <p:nvPr/>
        </p:nvSpPr>
        <p:spPr>
          <a:xfrm>
            <a:off x="2319396" y="2552605"/>
            <a:ext cx="175626" cy="27106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9" sz="1600">
                <a:latin typeface="Lucida Sans Unicode"/>
                <a:ea typeface="Lucida Sans Unicode"/>
                <a:cs typeface="Lucida Sans Unicode"/>
                <a:sym typeface="Lucida Sans Unicode"/>
              </a:defRPr>
            </a:lvl1pPr>
          </a:lstStyle>
          <a:p>
            <a:pPr/>
            <a:r>
              <a:t>−</a:t>
            </a:r>
          </a:p>
        </p:txBody>
      </p:sp>
      <p:sp>
        <p:nvSpPr>
          <p:cNvPr id="902" name="object 50"/>
          <p:cNvSpPr txBox="1"/>
          <p:nvPr/>
        </p:nvSpPr>
        <p:spPr>
          <a:xfrm>
            <a:off x="2777748" y="2552605"/>
            <a:ext cx="158927" cy="18623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381" sz="1600">
                <a:latin typeface="Lucida Sans Unicode"/>
                <a:ea typeface="Lucida Sans Unicode"/>
                <a:cs typeface="Lucida Sans Unicode"/>
                <a:sym typeface="Lucida Sans Unicode"/>
              </a:defRPr>
            </a:lvl1pPr>
          </a:lstStyle>
          <a:p>
            <a:pPr/>
            <a:r>
              <a:t>∝</a:t>
            </a:r>
          </a:p>
        </p:txBody>
      </p:sp>
      <p:sp>
        <p:nvSpPr>
          <p:cNvPr id="903" name="object 51"/>
          <p:cNvSpPr txBox="1"/>
          <p:nvPr/>
        </p:nvSpPr>
        <p:spPr>
          <a:xfrm>
            <a:off x="2509416" y="2431682"/>
            <a:ext cx="807875" cy="2289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tabLst>
                <a:tab pos="469900" algn="l"/>
              </a:tabLst>
              <a:defRPr i="1" spc="-9" sz="1600" u="sng">
                <a:uFill>
                  <a:solidFill>
                    <a:srgbClr val="000000"/>
                  </a:solidFill>
                </a:uFill>
                <a:latin typeface="Times New Roman"/>
                <a:ea typeface="Times New Roman"/>
                <a:cs typeface="Times New Roman"/>
                <a:sym typeface="Times New Roman"/>
              </a:defRPr>
            </a:pPr>
            <a:r>
              <a:t>dE</a:t>
            </a:r>
            <a:r>
              <a:rPr u="none">
                <a:uFillTx/>
              </a:rPr>
              <a:t>	AZ</a:t>
            </a:r>
            <a:r>
              <a:rPr spc="-317" u="none">
                <a:uFillTx/>
              </a:rPr>
              <a:t> </a:t>
            </a:r>
            <a:r>
              <a:rPr baseline="47619" i="0" spc="14" sz="1400" u="none">
                <a:uFillTx/>
              </a:rPr>
              <a:t>2</a:t>
            </a:r>
          </a:p>
        </p:txBody>
      </p:sp>
      <p:sp>
        <p:nvSpPr>
          <p:cNvPr id="904" name="object 52"/>
          <p:cNvSpPr/>
          <p:nvPr/>
        </p:nvSpPr>
        <p:spPr>
          <a:xfrm>
            <a:off x="2950494" y="2695982"/>
            <a:ext cx="362767" cy="1"/>
          </a:xfrm>
          <a:prstGeom prst="line">
            <a:avLst/>
          </a:prstGeom>
          <a:ln w="11430">
            <a:solidFill>
              <a:srgbClr val="000000"/>
            </a:solidFill>
          </a:ln>
        </p:spPr>
        <p:txBody>
          <a:bodyPr lIns="45719" rIns="45719"/>
          <a:lstStyle/>
          <a:p>
            <a:pPr/>
          </a:p>
        </p:txBody>
      </p:sp>
      <p:sp>
        <p:nvSpPr>
          <p:cNvPr id="905" name="object 53"/>
          <p:cNvSpPr txBox="1"/>
          <p:nvPr/>
        </p:nvSpPr>
        <p:spPr>
          <a:xfrm>
            <a:off x="2518629" y="2690801"/>
            <a:ext cx="690408" cy="2199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tabLst>
                <a:tab pos="546100" algn="l"/>
              </a:tabLst>
              <a:defRPr i="1" spc="-5" sz="1600">
                <a:latin typeface="Times New Roman"/>
                <a:ea typeface="Times New Roman"/>
                <a:cs typeface="Times New Roman"/>
                <a:sym typeface="Times New Roman"/>
              </a:defRPr>
            </a:pPr>
            <a:r>
              <a:t>dx	</a:t>
            </a:r>
            <a:r>
              <a:rPr spc="-9"/>
              <a:t>E</a:t>
            </a:r>
          </a:p>
        </p:txBody>
      </p:sp>
      <p:sp>
        <p:nvSpPr>
          <p:cNvPr id="906" name="object 54"/>
          <p:cNvSpPr/>
          <p:nvPr/>
        </p:nvSpPr>
        <p:spPr>
          <a:xfrm>
            <a:off x="130135" y="5291197"/>
            <a:ext cx="4700983" cy="1305959"/>
          </a:xfrm>
          <a:prstGeom prst="rect">
            <a:avLst/>
          </a:prstGeom>
          <a:solidFill>
            <a:srgbClr val="FFFFFF"/>
          </a:solidFill>
          <a:ln w="12700">
            <a:miter lim="400000"/>
          </a:ln>
        </p:spPr>
        <p:txBody>
          <a:bodyPr lIns="45719" rIns="45719"/>
          <a:lstStyle/>
          <a:p>
            <a:pPr>
              <a:defRPr sz="1600"/>
            </a:pP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8" name="object 2"/>
          <p:cNvSpPr txBox="1"/>
          <p:nvPr>
            <p:ph type="title"/>
          </p:nvPr>
        </p:nvSpPr>
        <p:spPr>
          <a:xfrm>
            <a:off x="616126" y="181445"/>
            <a:ext cx="7122301" cy="458228"/>
          </a:xfrm>
          <a:prstGeom prst="rect">
            <a:avLst/>
          </a:prstGeom>
        </p:spPr>
        <p:txBody>
          <a:bodyPr lIns="0" tIns="0" rIns="0" bIns="0"/>
          <a:lstStyle/>
          <a:p>
            <a:pPr indent="11516">
              <a:lnSpc>
                <a:spcPct val="100000"/>
              </a:lnSpc>
              <a:defRPr spc="-100" sz="2900">
                <a:latin typeface="Arial"/>
                <a:ea typeface="Arial"/>
                <a:cs typeface="Arial"/>
                <a:sym typeface="Arial"/>
              </a:defRPr>
            </a:pPr>
            <a:r>
              <a:t>Isotopic identification with the </a:t>
            </a:r>
            <a:r>
              <a:rPr spc="0"/>
              <a:t>ΔE-E </a:t>
            </a:r>
            <a:r>
              <a:t>method</a:t>
            </a:r>
          </a:p>
        </p:txBody>
      </p:sp>
      <p:sp>
        <p:nvSpPr>
          <p:cNvPr id="909" name="object 3"/>
          <p:cNvSpPr txBox="1"/>
          <p:nvPr/>
        </p:nvSpPr>
        <p:spPr>
          <a:xfrm>
            <a:off x="625338" y="4220173"/>
            <a:ext cx="3691575" cy="87801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516">
              <a:lnSpc>
                <a:spcPts val="1800"/>
              </a:lnSpc>
              <a:defRPr b="1" spc="-5" sz="1600">
                <a:latin typeface="Arial"/>
                <a:ea typeface="Arial"/>
                <a:cs typeface="Arial"/>
                <a:sym typeface="Arial"/>
              </a:defRPr>
            </a:pPr>
            <a:r>
              <a:t>ΔE-E method</a:t>
            </a:r>
          </a:p>
          <a:p>
            <a:pPr marR="4606" indent="11516">
              <a:lnSpc>
                <a:spcPct val="93300"/>
              </a:lnSpc>
              <a:defRPr spc="-9" sz="1600">
                <a:latin typeface="Arial"/>
                <a:ea typeface="Arial"/>
                <a:cs typeface="Arial"/>
                <a:sym typeface="Arial"/>
              </a:defRPr>
            </a:pPr>
            <a:r>
              <a:t>Divide </a:t>
            </a:r>
            <a:r>
              <a:rPr spc="-5"/>
              <a:t>the material in ΔE </a:t>
            </a:r>
            <a:r>
              <a:t>and </a:t>
            </a:r>
            <a:r>
              <a:rPr spc="0"/>
              <a:t>E </a:t>
            </a:r>
            <a:r>
              <a:rPr spc="-5"/>
              <a:t>layers  In the ΔE-E </a:t>
            </a:r>
            <a:r>
              <a:t>plot, </a:t>
            </a:r>
            <a:r>
              <a:rPr spc="-5"/>
              <a:t>particles </a:t>
            </a:r>
            <a:r>
              <a:t>populate lines  </a:t>
            </a:r>
            <a:r>
              <a:rPr spc="-5"/>
              <a:t>characteristic </a:t>
            </a:r>
            <a:r>
              <a:t>of their charge and</a:t>
            </a:r>
            <a:r>
              <a:rPr spc="14"/>
              <a:t> </a:t>
            </a:r>
            <a:r>
              <a:rPr spc="-5"/>
              <a:t>mass</a:t>
            </a:r>
          </a:p>
        </p:txBody>
      </p:sp>
      <p:sp>
        <p:nvSpPr>
          <p:cNvPr id="910" name="object 4"/>
          <p:cNvSpPr txBox="1"/>
          <p:nvPr/>
        </p:nvSpPr>
        <p:spPr>
          <a:xfrm>
            <a:off x="636854" y="5400661"/>
            <a:ext cx="4064705" cy="911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700"/>
              </a:lnSpc>
              <a:defRPr b="1" spc="-9" sz="1600">
                <a:latin typeface="Arial"/>
                <a:ea typeface="Arial"/>
                <a:cs typeface="Arial"/>
                <a:sym typeface="Arial"/>
              </a:defRPr>
            </a:pPr>
            <a:r>
              <a:t>Performances</a:t>
            </a:r>
          </a:p>
          <a:p>
            <a:pPr>
              <a:lnSpc>
                <a:spcPts val="1800"/>
              </a:lnSpc>
              <a:defRPr spc="-5" sz="1600">
                <a:latin typeface="Arial"/>
                <a:ea typeface="Arial"/>
                <a:cs typeface="Arial"/>
                <a:sym typeface="Arial"/>
              </a:defRPr>
            </a:pPr>
            <a:r>
              <a:t>No limit in </a:t>
            </a:r>
            <a:r>
              <a:rPr spc="-9"/>
              <a:t>charge </a:t>
            </a:r>
            <a:r>
              <a:rPr spc="0"/>
              <a:t>ID </a:t>
            </a:r>
            <a:r>
              <a:t>(up </a:t>
            </a:r>
            <a:r>
              <a:rPr spc="0"/>
              <a:t>to</a:t>
            </a:r>
            <a:r>
              <a:rPr spc="-18"/>
              <a:t> </a:t>
            </a:r>
            <a:r>
              <a:t>Z~92)</a:t>
            </a:r>
          </a:p>
          <a:p>
            <a:pPr>
              <a:lnSpc>
                <a:spcPts val="1800"/>
              </a:lnSpc>
              <a:spcBef>
                <a:spcPts val="100"/>
              </a:spcBef>
              <a:defRPr spc="-9" sz="1600">
                <a:latin typeface="Arial"/>
                <a:ea typeface="Arial"/>
                <a:cs typeface="Arial"/>
                <a:sym typeface="Arial"/>
              </a:defRPr>
            </a:pPr>
            <a:r>
              <a:t>Energy </a:t>
            </a:r>
            <a:r>
              <a:rPr spc="-5"/>
              <a:t>straggling limits mass ID (Z&lt;25-30)  </a:t>
            </a:r>
            <a:r>
              <a:t>Limited number </a:t>
            </a:r>
            <a:r>
              <a:rPr spc="-5"/>
              <a:t>of isotopes </a:t>
            </a:r>
            <a:r>
              <a:rPr spc="0"/>
              <a:t>(~7) </a:t>
            </a:r>
            <a:r>
              <a:t>per</a:t>
            </a:r>
            <a:r>
              <a:rPr spc="14"/>
              <a:t> </a:t>
            </a:r>
            <a:r>
              <a:t>element</a:t>
            </a:r>
          </a:p>
        </p:txBody>
      </p:sp>
      <p:sp>
        <p:nvSpPr>
          <p:cNvPr id="911" name="object 5"/>
          <p:cNvSpPr/>
          <p:nvPr/>
        </p:nvSpPr>
        <p:spPr>
          <a:xfrm>
            <a:off x="5238975" y="1164881"/>
            <a:ext cx="3110396" cy="2985792"/>
          </a:xfrm>
          <a:prstGeom prst="rect">
            <a:avLst/>
          </a:prstGeom>
          <a:blipFill>
            <a:blip r:embed="rId2"/>
            <a:stretch>
              <a:fillRect/>
            </a:stretch>
          </a:blipFill>
          <a:ln w="12700">
            <a:miter lim="400000"/>
          </a:ln>
        </p:spPr>
        <p:txBody>
          <a:bodyPr lIns="45719" rIns="45719"/>
          <a:lstStyle/>
          <a:p>
            <a:pPr>
              <a:defRPr sz="1600"/>
            </a:pPr>
          </a:p>
        </p:txBody>
      </p:sp>
      <p:sp>
        <p:nvSpPr>
          <p:cNvPr id="912" name="object 6"/>
          <p:cNvSpPr/>
          <p:nvPr/>
        </p:nvSpPr>
        <p:spPr>
          <a:xfrm>
            <a:off x="7345142" y="2875061"/>
            <a:ext cx="1387724" cy="1142425"/>
          </a:xfrm>
          <a:prstGeom prst="rect">
            <a:avLst/>
          </a:prstGeom>
          <a:blipFill>
            <a:blip r:embed="rId3"/>
            <a:stretch>
              <a:fillRect/>
            </a:stretch>
          </a:blipFill>
          <a:ln w="12700">
            <a:miter lim="400000"/>
          </a:ln>
        </p:spPr>
        <p:txBody>
          <a:bodyPr lIns="45719" rIns="45719"/>
          <a:lstStyle/>
          <a:p>
            <a:pPr>
              <a:defRPr sz="1600"/>
            </a:pPr>
          </a:p>
        </p:txBody>
      </p:sp>
      <p:sp>
        <p:nvSpPr>
          <p:cNvPr id="913" name="object 7"/>
          <p:cNvSpPr/>
          <p:nvPr/>
        </p:nvSpPr>
        <p:spPr>
          <a:xfrm>
            <a:off x="7345142" y="2875060"/>
            <a:ext cx="1469490" cy="11435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0" y="21600"/>
                </a:lnTo>
                <a:lnTo>
                  <a:pt x="0" y="0"/>
                </a:lnTo>
                <a:lnTo>
                  <a:pt x="21600" y="0"/>
                </a:lnTo>
                <a:lnTo>
                  <a:pt x="21600" y="21600"/>
                </a:lnTo>
                <a:lnTo>
                  <a:pt x="10800" y="21600"/>
                </a:lnTo>
                <a:close/>
              </a:path>
            </a:pathLst>
          </a:custGeom>
          <a:ln w="10782">
            <a:solidFill>
              <a:srgbClr val="000000"/>
            </a:solidFill>
          </a:ln>
        </p:spPr>
        <p:txBody>
          <a:bodyPr lIns="45719" rIns="45719"/>
          <a:lstStyle/>
          <a:p>
            <a:pPr>
              <a:defRPr sz="1600"/>
            </a:pPr>
          </a:p>
        </p:txBody>
      </p:sp>
      <p:sp>
        <p:nvSpPr>
          <p:cNvPr id="914" name="object 8"/>
          <p:cNvSpPr/>
          <p:nvPr/>
        </p:nvSpPr>
        <p:spPr>
          <a:xfrm>
            <a:off x="6659916" y="2712680"/>
            <a:ext cx="587336" cy="3915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0" y="21600"/>
                </a:lnTo>
                <a:lnTo>
                  <a:pt x="0" y="0"/>
                </a:lnTo>
                <a:lnTo>
                  <a:pt x="21600" y="0"/>
                </a:lnTo>
                <a:lnTo>
                  <a:pt x="21600" y="21600"/>
                </a:lnTo>
                <a:lnTo>
                  <a:pt x="10800" y="21600"/>
                </a:lnTo>
                <a:close/>
              </a:path>
            </a:pathLst>
          </a:custGeom>
          <a:ln w="10782">
            <a:solidFill>
              <a:srgbClr val="000000"/>
            </a:solidFill>
          </a:ln>
        </p:spPr>
        <p:txBody>
          <a:bodyPr lIns="45719" rIns="45719"/>
          <a:lstStyle/>
          <a:p>
            <a:pPr>
              <a:defRPr sz="1600"/>
            </a:pPr>
          </a:p>
        </p:txBody>
      </p:sp>
      <p:sp>
        <p:nvSpPr>
          <p:cNvPr id="915" name="object 9"/>
          <p:cNvSpPr/>
          <p:nvPr/>
        </p:nvSpPr>
        <p:spPr>
          <a:xfrm>
            <a:off x="7247253" y="2712682"/>
            <a:ext cx="1567379" cy="162382"/>
          </a:xfrm>
          <a:prstGeom prst="line">
            <a:avLst/>
          </a:prstGeom>
          <a:ln w="3175">
            <a:solidFill>
              <a:srgbClr val="000000"/>
            </a:solidFill>
          </a:ln>
        </p:spPr>
        <p:txBody>
          <a:bodyPr lIns="45719" rIns="45719"/>
          <a:lstStyle/>
          <a:p>
            <a:pPr/>
          </a:p>
        </p:txBody>
      </p:sp>
      <p:sp>
        <p:nvSpPr>
          <p:cNvPr id="916" name="object 10"/>
          <p:cNvSpPr/>
          <p:nvPr/>
        </p:nvSpPr>
        <p:spPr>
          <a:xfrm>
            <a:off x="6659918" y="3104236"/>
            <a:ext cx="685225" cy="914401"/>
          </a:xfrm>
          <a:prstGeom prst="line">
            <a:avLst/>
          </a:prstGeom>
          <a:ln w="3175">
            <a:solidFill>
              <a:srgbClr val="000000"/>
            </a:solidFill>
          </a:ln>
        </p:spPr>
        <p:txBody>
          <a:bodyPr lIns="45719" rIns="45719"/>
          <a:lstStyle/>
          <a:p>
            <a:pPr/>
          </a:p>
        </p:txBody>
      </p:sp>
      <p:sp>
        <p:nvSpPr>
          <p:cNvPr id="917" name="object 11"/>
          <p:cNvSpPr txBox="1"/>
          <p:nvPr/>
        </p:nvSpPr>
        <p:spPr>
          <a:xfrm rot="16200000">
            <a:off x="3919399" y="2493399"/>
            <a:ext cx="2337249" cy="2462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516">
              <a:lnSpc>
                <a:spcPts val="1700"/>
              </a:lnSpc>
              <a:defRPr baseline="1735" spc="-14" sz="2100">
                <a:latin typeface="Arial"/>
                <a:ea typeface="Arial"/>
                <a:cs typeface="Arial"/>
                <a:sym typeface="Arial"/>
              </a:defRPr>
            </a:pPr>
            <a:r>
              <a:t>Energy </a:t>
            </a:r>
            <a:r>
              <a:rPr spc="-6"/>
              <a:t>l</a:t>
            </a:r>
            <a:r>
              <a:rPr baseline="0" spc="-5" sz="1400"/>
              <a:t>oss </a:t>
            </a:r>
            <a:r>
              <a:rPr baseline="0" spc="0" sz="1400"/>
              <a:t>in </a:t>
            </a:r>
            <a:r>
              <a:rPr baseline="0" spc="-5" sz="1400"/>
              <a:t>the first</a:t>
            </a:r>
            <a:r>
              <a:rPr baseline="0" spc="-63" sz="1400"/>
              <a:t> </a:t>
            </a:r>
            <a:r>
              <a:rPr baseline="0" spc="-5" sz="1400"/>
              <a:t>stage</a:t>
            </a:r>
          </a:p>
        </p:txBody>
      </p:sp>
      <p:sp>
        <p:nvSpPr>
          <p:cNvPr id="918" name="object 12"/>
          <p:cNvSpPr txBox="1"/>
          <p:nvPr/>
        </p:nvSpPr>
        <p:spPr>
          <a:xfrm>
            <a:off x="6223448" y="4145317"/>
            <a:ext cx="1352599" cy="1973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516">
              <a:defRPr spc="-5" sz="1400">
                <a:latin typeface="Arial"/>
                <a:ea typeface="Arial"/>
                <a:cs typeface="Arial"/>
                <a:sym typeface="Arial"/>
              </a:defRPr>
            </a:pPr>
            <a:r>
              <a:t>Residual</a:t>
            </a:r>
            <a:r>
              <a:rPr spc="-73"/>
              <a:t> </a:t>
            </a:r>
            <a:r>
              <a:t>energy</a:t>
            </a:r>
          </a:p>
        </p:txBody>
      </p:sp>
      <p:sp>
        <p:nvSpPr>
          <p:cNvPr id="919" name="object 13"/>
          <p:cNvSpPr/>
          <p:nvPr/>
        </p:nvSpPr>
        <p:spPr>
          <a:xfrm flipV="1">
            <a:off x="5229584" y="1149909"/>
            <a:ext cx="1" cy="2998864"/>
          </a:xfrm>
          <a:prstGeom prst="line">
            <a:avLst/>
          </a:prstGeom>
          <a:ln w="17970">
            <a:solidFill>
              <a:srgbClr val="000000"/>
            </a:solidFill>
          </a:ln>
        </p:spPr>
        <p:txBody>
          <a:bodyPr lIns="45719" rIns="45719"/>
          <a:lstStyle/>
          <a:p>
            <a:pPr/>
          </a:p>
        </p:txBody>
      </p:sp>
      <p:sp>
        <p:nvSpPr>
          <p:cNvPr id="920" name="object 14"/>
          <p:cNvSpPr/>
          <p:nvPr/>
        </p:nvSpPr>
        <p:spPr>
          <a:xfrm>
            <a:off x="5181215" y="1019774"/>
            <a:ext cx="97890" cy="135894"/>
          </a:xfrm>
          <a:prstGeom prst="rect">
            <a:avLst/>
          </a:prstGeom>
          <a:blipFill>
            <a:blip r:embed="rId4"/>
            <a:stretch>
              <a:fillRect/>
            </a:stretch>
          </a:blipFill>
          <a:ln w="12700">
            <a:miter lim="400000"/>
          </a:ln>
        </p:spPr>
        <p:txBody>
          <a:bodyPr lIns="45719" rIns="45719"/>
          <a:lstStyle/>
          <a:p>
            <a:pPr>
              <a:defRPr sz="1600"/>
            </a:pPr>
          </a:p>
        </p:txBody>
      </p:sp>
      <p:sp>
        <p:nvSpPr>
          <p:cNvPr id="921" name="object 15"/>
          <p:cNvSpPr/>
          <p:nvPr/>
        </p:nvSpPr>
        <p:spPr>
          <a:xfrm>
            <a:off x="5229585" y="4148773"/>
            <a:ext cx="3101360" cy="1"/>
          </a:xfrm>
          <a:prstGeom prst="line">
            <a:avLst/>
          </a:prstGeom>
          <a:ln w="17970">
            <a:solidFill>
              <a:srgbClr val="000000"/>
            </a:solidFill>
          </a:ln>
        </p:spPr>
        <p:txBody>
          <a:bodyPr lIns="45719" rIns="45719"/>
          <a:lstStyle/>
          <a:p>
            <a:pPr/>
          </a:p>
        </p:txBody>
      </p:sp>
      <p:sp>
        <p:nvSpPr>
          <p:cNvPr id="922" name="object 16"/>
          <p:cNvSpPr/>
          <p:nvPr/>
        </p:nvSpPr>
        <p:spPr>
          <a:xfrm>
            <a:off x="8325185" y="4099252"/>
            <a:ext cx="135894" cy="97890"/>
          </a:xfrm>
          <a:prstGeom prst="rect">
            <a:avLst/>
          </a:prstGeom>
          <a:blipFill>
            <a:blip r:embed="rId5"/>
            <a:stretch>
              <a:fillRect/>
            </a:stretch>
          </a:blipFill>
          <a:ln w="12700">
            <a:miter lim="400000"/>
          </a:ln>
        </p:spPr>
        <p:txBody>
          <a:bodyPr lIns="45719" rIns="45719"/>
          <a:lstStyle/>
          <a:p>
            <a:pPr>
              <a:defRPr sz="1600"/>
            </a:pPr>
          </a:p>
        </p:txBody>
      </p:sp>
      <p:sp>
        <p:nvSpPr>
          <p:cNvPr id="923" name="object 17"/>
          <p:cNvSpPr txBox="1"/>
          <p:nvPr/>
        </p:nvSpPr>
        <p:spPr>
          <a:xfrm>
            <a:off x="5332081" y="2032063"/>
            <a:ext cx="336279" cy="30011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516">
              <a:defRPr b="1" spc="9" sz="700">
                <a:latin typeface="Arial"/>
                <a:ea typeface="Arial"/>
                <a:cs typeface="Arial"/>
                <a:sym typeface="Arial"/>
              </a:defRPr>
            </a:pPr>
            <a:r>
              <a:t>2</a:t>
            </a:r>
            <a:r>
              <a:rPr spc="14"/>
              <a:t>0</a:t>
            </a:r>
            <a:r>
              <a:rPr baseline="-17857" spc="6" sz="1900"/>
              <a:t>N</a:t>
            </a:r>
            <a:r>
              <a:rPr baseline="-17857" spc="0" sz="1900"/>
              <a:t>e</a:t>
            </a:r>
          </a:p>
        </p:txBody>
      </p:sp>
      <p:sp>
        <p:nvSpPr>
          <p:cNvPr id="924" name="object 18"/>
          <p:cNvSpPr/>
          <p:nvPr/>
        </p:nvSpPr>
        <p:spPr>
          <a:xfrm>
            <a:off x="5345900" y="2255482"/>
            <a:ext cx="65643" cy="65643"/>
          </a:xfrm>
          <a:prstGeom prst="rect">
            <a:avLst/>
          </a:prstGeom>
          <a:blipFill>
            <a:blip r:embed="rId6"/>
            <a:stretch>
              <a:fillRect/>
            </a:stretch>
          </a:blipFill>
          <a:ln w="12700">
            <a:miter lim="400000"/>
          </a:ln>
        </p:spPr>
        <p:txBody>
          <a:bodyPr lIns="45719" rIns="45719"/>
          <a:lstStyle/>
          <a:p>
            <a:pPr>
              <a:defRPr sz="1600"/>
            </a:pPr>
          </a:p>
        </p:txBody>
      </p:sp>
      <p:sp>
        <p:nvSpPr>
          <p:cNvPr id="925" name="object 19"/>
          <p:cNvSpPr/>
          <p:nvPr/>
        </p:nvSpPr>
        <p:spPr>
          <a:xfrm>
            <a:off x="5773156" y="3718061"/>
            <a:ext cx="32247" cy="333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lnTo>
                  <a:pt x="6509" y="907"/>
                </a:lnTo>
                <a:lnTo>
                  <a:pt x="3085" y="3352"/>
                </a:lnTo>
                <a:lnTo>
                  <a:pt x="819" y="6913"/>
                </a:lnTo>
                <a:lnTo>
                  <a:pt x="0" y="11173"/>
                </a:lnTo>
                <a:lnTo>
                  <a:pt x="0" y="17131"/>
                </a:lnTo>
                <a:lnTo>
                  <a:pt x="4628" y="21600"/>
                </a:lnTo>
                <a:lnTo>
                  <a:pt x="16971" y="21600"/>
                </a:lnTo>
                <a:lnTo>
                  <a:pt x="21600" y="17131"/>
                </a:lnTo>
                <a:lnTo>
                  <a:pt x="21600" y="11173"/>
                </a:lnTo>
                <a:lnTo>
                  <a:pt x="20780" y="6913"/>
                </a:lnTo>
                <a:lnTo>
                  <a:pt x="18514" y="3352"/>
                </a:lnTo>
                <a:lnTo>
                  <a:pt x="15091" y="907"/>
                </a:lnTo>
                <a:lnTo>
                  <a:pt x="10799" y="0"/>
                </a:lnTo>
                <a:close/>
              </a:path>
            </a:pathLst>
          </a:custGeom>
          <a:solidFill>
            <a:srgbClr val="101010"/>
          </a:solidFill>
          <a:ln w="12700">
            <a:miter lim="400000"/>
          </a:ln>
        </p:spPr>
        <p:txBody>
          <a:bodyPr lIns="45719" rIns="45719"/>
          <a:lstStyle/>
          <a:p>
            <a:pPr>
              <a:defRPr sz="1600"/>
            </a:pPr>
          </a:p>
        </p:txBody>
      </p:sp>
      <p:sp>
        <p:nvSpPr>
          <p:cNvPr id="926" name="object 20"/>
          <p:cNvSpPr/>
          <p:nvPr/>
        </p:nvSpPr>
        <p:spPr>
          <a:xfrm>
            <a:off x="5773156" y="3718061"/>
            <a:ext cx="32247" cy="333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lnTo>
                  <a:pt x="15091" y="907"/>
                </a:lnTo>
                <a:lnTo>
                  <a:pt x="18514" y="3351"/>
                </a:lnTo>
                <a:lnTo>
                  <a:pt x="20780" y="6913"/>
                </a:lnTo>
                <a:lnTo>
                  <a:pt x="21600" y="11173"/>
                </a:lnTo>
                <a:lnTo>
                  <a:pt x="21600" y="17131"/>
                </a:lnTo>
                <a:lnTo>
                  <a:pt x="16971" y="21600"/>
                </a:lnTo>
                <a:lnTo>
                  <a:pt x="4628" y="21600"/>
                </a:lnTo>
                <a:lnTo>
                  <a:pt x="0" y="17131"/>
                </a:lnTo>
                <a:lnTo>
                  <a:pt x="0" y="11173"/>
                </a:lnTo>
                <a:lnTo>
                  <a:pt x="819" y="6913"/>
                </a:lnTo>
                <a:lnTo>
                  <a:pt x="3085" y="3352"/>
                </a:lnTo>
                <a:lnTo>
                  <a:pt x="6509" y="907"/>
                </a:lnTo>
                <a:lnTo>
                  <a:pt x="10799" y="0"/>
                </a:lnTo>
                <a:close/>
              </a:path>
            </a:pathLst>
          </a:custGeom>
          <a:ln w="3175">
            <a:solidFill>
              <a:srgbClr val="000000"/>
            </a:solidFill>
          </a:ln>
        </p:spPr>
        <p:txBody>
          <a:bodyPr lIns="45719" rIns="45719"/>
          <a:lstStyle/>
          <a:p>
            <a:pPr>
              <a:defRPr sz="1600"/>
            </a:pPr>
          </a:p>
        </p:txBody>
      </p:sp>
      <p:sp>
        <p:nvSpPr>
          <p:cNvPr id="927" name="object 23"/>
          <p:cNvSpPr txBox="1"/>
          <p:nvPr/>
        </p:nvSpPr>
        <p:spPr>
          <a:xfrm>
            <a:off x="5841105" y="3657022"/>
            <a:ext cx="244724" cy="30011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516">
              <a:defRPr sz="700">
                <a:latin typeface="Arial"/>
                <a:ea typeface="Arial"/>
                <a:cs typeface="Arial"/>
                <a:sym typeface="Arial"/>
              </a:defRPr>
            </a:pPr>
            <a:r>
              <a:t>1</a:t>
            </a:r>
            <a:r>
              <a:rPr spc="9"/>
              <a:t>2</a:t>
            </a:r>
            <a:r>
              <a:rPr baseline="-17857" sz="1900"/>
              <a:t>C</a:t>
            </a:r>
          </a:p>
        </p:txBody>
      </p:sp>
      <p:sp>
        <p:nvSpPr>
          <p:cNvPr id="928" name="object 24"/>
          <p:cNvSpPr/>
          <p:nvPr/>
        </p:nvSpPr>
        <p:spPr>
          <a:xfrm>
            <a:off x="325912" y="4246662"/>
            <a:ext cx="261423" cy="261423"/>
          </a:xfrm>
          <a:prstGeom prst="rect">
            <a:avLst/>
          </a:prstGeom>
          <a:solidFill>
            <a:srgbClr val="6666FF"/>
          </a:solidFill>
          <a:ln w="12700">
            <a:miter lim="400000"/>
          </a:ln>
        </p:spPr>
        <p:txBody>
          <a:bodyPr lIns="45719" rIns="45719"/>
          <a:lstStyle/>
          <a:p>
            <a:pPr>
              <a:defRPr sz="1600"/>
            </a:pPr>
          </a:p>
        </p:txBody>
      </p:sp>
      <p:sp>
        <p:nvSpPr>
          <p:cNvPr id="929" name="object 25"/>
          <p:cNvSpPr/>
          <p:nvPr/>
        </p:nvSpPr>
        <p:spPr>
          <a:xfrm>
            <a:off x="325912" y="4246662"/>
            <a:ext cx="261423" cy="261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48" y="21600"/>
                </a:moveTo>
                <a:lnTo>
                  <a:pt x="0" y="21600"/>
                </a:lnTo>
                <a:lnTo>
                  <a:pt x="0" y="0"/>
                </a:lnTo>
                <a:lnTo>
                  <a:pt x="21600" y="0"/>
                </a:lnTo>
                <a:lnTo>
                  <a:pt x="21600" y="21600"/>
                </a:lnTo>
                <a:lnTo>
                  <a:pt x="10848" y="21600"/>
                </a:lnTo>
                <a:close/>
              </a:path>
            </a:pathLst>
          </a:custGeom>
          <a:ln w="3175">
            <a:solidFill>
              <a:srgbClr val="6666FF"/>
            </a:solidFill>
          </a:ln>
        </p:spPr>
        <p:txBody>
          <a:bodyPr lIns="45719" rIns="45719"/>
          <a:lstStyle/>
          <a:p>
            <a:pPr>
              <a:defRPr sz="1600"/>
            </a:pPr>
          </a:p>
        </p:txBody>
      </p:sp>
      <p:sp>
        <p:nvSpPr>
          <p:cNvPr id="930" name="object 26"/>
          <p:cNvSpPr/>
          <p:nvPr/>
        </p:nvSpPr>
        <p:spPr>
          <a:xfrm>
            <a:off x="325912" y="5422484"/>
            <a:ext cx="261423" cy="2602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48" y="21600"/>
                </a:moveTo>
                <a:lnTo>
                  <a:pt x="0" y="21600"/>
                </a:lnTo>
                <a:lnTo>
                  <a:pt x="0" y="0"/>
                </a:lnTo>
                <a:lnTo>
                  <a:pt x="21600" y="0"/>
                </a:lnTo>
                <a:lnTo>
                  <a:pt x="21600" y="21600"/>
                </a:lnTo>
                <a:lnTo>
                  <a:pt x="10848" y="21600"/>
                </a:lnTo>
                <a:close/>
              </a:path>
            </a:pathLst>
          </a:custGeom>
          <a:ln w="3175">
            <a:solidFill>
              <a:srgbClr val="6666FF"/>
            </a:solidFill>
          </a:ln>
        </p:spPr>
        <p:txBody>
          <a:bodyPr lIns="45719" rIns="45719"/>
          <a:lstStyle/>
          <a:p>
            <a:pPr>
              <a:defRPr sz="1600"/>
            </a:pPr>
          </a:p>
        </p:txBody>
      </p:sp>
      <p:sp>
        <p:nvSpPr>
          <p:cNvPr id="931" name="object 27"/>
          <p:cNvSpPr/>
          <p:nvPr/>
        </p:nvSpPr>
        <p:spPr>
          <a:xfrm>
            <a:off x="325912" y="1015167"/>
            <a:ext cx="261423" cy="261423"/>
          </a:xfrm>
          <a:prstGeom prst="rect">
            <a:avLst/>
          </a:prstGeom>
          <a:solidFill>
            <a:srgbClr val="6666FF"/>
          </a:solidFill>
          <a:ln w="12700">
            <a:miter lim="400000"/>
          </a:ln>
        </p:spPr>
        <p:txBody>
          <a:bodyPr lIns="45719" rIns="45719"/>
          <a:lstStyle/>
          <a:p>
            <a:pPr>
              <a:defRPr sz="1600"/>
            </a:pPr>
          </a:p>
        </p:txBody>
      </p:sp>
      <p:sp>
        <p:nvSpPr>
          <p:cNvPr id="932" name="object 28"/>
          <p:cNvSpPr/>
          <p:nvPr/>
        </p:nvSpPr>
        <p:spPr>
          <a:xfrm>
            <a:off x="325912" y="1015167"/>
            <a:ext cx="261423" cy="261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48" y="21600"/>
                </a:moveTo>
                <a:lnTo>
                  <a:pt x="0" y="21600"/>
                </a:lnTo>
                <a:lnTo>
                  <a:pt x="0" y="0"/>
                </a:lnTo>
                <a:lnTo>
                  <a:pt x="21600" y="0"/>
                </a:lnTo>
                <a:lnTo>
                  <a:pt x="21600" y="21600"/>
                </a:lnTo>
                <a:lnTo>
                  <a:pt x="10848" y="21600"/>
                </a:lnTo>
                <a:close/>
              </a:path>
            </a:pathLst>
          </a:custGeom>
          <a:ln w="3175">
            <a:solidFill>
              <a:srgbClr val="6666FF"/>
            </a:solidFill>
          </a:ln>
        </p:spPr>
        <p:txBody>
          <a:bodyPr lIns="45719" rIns="45719"/>
          <a:lstStyle/>
          <a:p>
            <a:pPr>
              <a:defRPr sz="1600"/>
            </a:pPr>
          </a:p>
        </p:txBody>
      </p:sp>
      <p:sp>
        <p:nvSpPr>
          <p:cNvPr id="933" name="object 29"/>
          <p:cNvSpPr/>
          <p:nvPr/>
        </p:nvSpPr>
        <p:spPr>
          <a:xfrm>
            <a:off x="754321" y="2287727"/>
            <a:ext cx="315550" cy="1"/>
          </a:xfrm>
          <a:prstGeom prst="line">
            <a:avLst/>
          </a:prstGeom>
          <a:ln w="3175">
            <a:solidFill>
              <a:srgbClr val="000000"/>
            </a:solidFill>
          </a:ln>
        </p:spPr>
        <p:txBody>
          <a:bodyPr lIns="45719" rIns="45719"/>
          <a:lstStyle/>
          <a:p>
            <a:pPr/>
          </a:p>
        </p:txBody>
      </p:sp>
      <p:sp>
        <p:nvSpPr>
          <p:cNvPr id="934" name="object 30"/>
          <p:cNvSpPr/>
          <p:nvPr/>
        </p:nvSpPr>
        <p:spPr>
          <a:xfrm>
            <a:off x="667950" y="2255482"/>
            <a:ext cx="90980" cy="65643"/>
          </a:xfrm>
          <a:prstGeom prst="rect">
            <a:avLst/>
          </a:prstGeom>
          <a:blipFill>
            <a:blip r:embed="rId7"/>
            <a:stretch>
              <a:fillRect/>
            </a:stretch>
          </a:blipFill>
          <a:ln w="12700">
            <a:miter lim="400000"/>
          </a:ln>
        </p:spPr>
        <p:txBody>
          <a:bodyPr lIns="45719" rIns="45719"/>
          <a:lstStyle/>
          <a:p>
            <a:pPr>
              <a:defRPr sz="1600"/>
            </a:pPr>
          </a:p>
        </p:txBody>
      </p:sp>
      <p:sp>
        <p:nvSpPr>
          <p:cNvPr id="935" name="object 31"/>
          <p:cNvSpPr/>
          <p:nvPr/>
        </p:nvSpPr>
        <p:spPr>
          <a:xfrm>
            <a:off x="1066415" y="2255482"/>
            <a:ext cx="90980" cy="65643"/>
          </a:xfrm>
          <a:prstGeom prst="rect">
            <a:avLst/>
          </a:prstGeom>
          <a:blipFill>
            <a:blip r:embed="rId8"/>
            <a:stretch>
              <a:fillRect/>
            </a:stretch>
          </a:blipFill>
          <a:ln w="12700">
            <a:miter lim="400000"/>
          </a:ln>
        </p:spPr>
        <p:txBody>
          <a:bodyPr lIns="45719" rIns="45719"/>
          <a:lstStyle/>
          <a:p>
            <a:pPr>
              <a:defRPr sz="1600"/>
            </a:pPr>
          </a:p>
        </p:txBody>
      </p:sp>
      <p:sp>
        <p:nvSpPr>
          <p:cNvPr id="936" name="object 32"/>
          <p:cNvSpPr/>
          <p:nvPr/>
        </p:nvSpPr>
        <p:spPr>
          <a:xfrm>
            <a:off x="661039" y="2452410"/>
            <a:ext cx="2746655" cy="1174672"/>
          </a:xfrm>
          <a:prstGeom prst="rect">
            <a:avLst/>
          </a:prstGeom>
          <a:blipFill>
            <a:blip r:embed="rId9"/>
            <a:stretch>
              <a:fillRect/>
            </a:stretch>
          </a:blipFill>
          <a:ln w="12700">
            <a:miter lim="400000"/>
          </a:ln>
        </p:spPr>
        <p:txBody>
          <a:bodyPr lIns="45719" rIns="45719"/>
          <a:lstStyle/>
          <a:p>
            <a:pPr>
              <a:defRPr sz="1600"/>
            </a:pPr>
          </a:p>
        </p:txBody>
      </p:sp>
      <p:sp>
        <p:nvSpPr>
          <p:cNvPr id="937" name="object 33"/>
          <p:cNvSpPr/>
          <p:nvPr/>
        </p:nvSpPr>
        <p:spPr>
          <a:xfrm>
            <a:off x="699044" y="2385616"/>
            <a:ext cx="2709804" cy="1238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5" y="21600"/>
                </a:moveTo>
                <a:lnTo>
                  <a:pt x="0" y="21600"/>
                </a:lnTo>
                <a:lnTo>
                  <a:pt x="0" y="0"/>
                </a:lnTo>
                <a:lnTo>
                  <a:pt x="21600" y="0"/>
                </a:lnTo>
                <a:lnTo>
                  <a:pt x="21600" y="21600"/>
                </a:lnTo>
                <a:lnTo>
                  <a:pt x="10795" y="21600"/>
                </a:lnTo>
                <a:close/>
              </a:path>
            </a:pathLst>
          </a:custGeom>
          <a:ln w="17970">
            <a:solidFill>
              <a:srgbClr val="000000"/>
            </a:solidFill>
          </a:ln>
        </p:spPr>
        <p:txBody>
          <a:bodyPr lIns="45719" rIns="45719"/>
          <a:lstStyle/>
          <a:p>
            <a:pPr>
              <a:defRPr sz="1600"/>
            </a:pPr>
          </a:p>
        </p:txBody>
      </p:sp>
      <p:sp>
        <p:nvSpPr>
          <p:cNvPr id="938" name="object 34"/>
          <p:cNvSpPr txBox="1"/>
          <p:nvPr/>
        </p:nvSpPr>
        <p:spPr>
          <a:xfrm>
            <a:off x="1460275" y="2716136"/>
            <a:ext cx="323611" cy="30011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b="1" sz="700">
                <a:latin typeface="Arial"/>
                <a:ea typeface="Arial"/>
                <a:cs typeface="Arial"/>
                <a:sym typeface="Arial"/>
              </a:defRPr>
            </a:pPr>
            <a:r>
              <a:t>2</a:t>
            </a:r>
            <a:r>
              <a:rPr spc="9"/>
              <a:t>0</a:t>
            </a:r>
            <a:r>
              <a:rPr baseline="-17857" spc="6" sz="1900"/>
              <a:t>N</a:t>
            </a:r>
            <a:r>
              <a:rPr baseline="-17857" sz="1900"/>
              <a:t>e</a:t>
            </a:r>
          </a:p>
        </p:txBody>
      </p:sp>
      <p:sp>
        <p:nvSpPr>
          <p:cNvPr id="939" name="object 35"/>
          <p:cNvSpPr txBox="1"/>
          <p:nvPr/>
        </p:nvSpPr>
        <p:spPr>
          <a:xfrm>
            <a:off x="2837633" y="3303472"/>
            <a:ext cx="233208" cy="3001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700">
                <a:latin typeface="Arial"/>
                <a:ea typeface="Arial"/>
                <a:cs typeface="Arial"/>
                <a:sym typeface="Arial"/>
              </a:defRPr>
            </a:pPr>
            <a:r>
              <a:t>1</a:t>
            </a:r>
            <a:r>
              <a:rPr spc="9"/>
              <a:t>2</a:t>
            </a:r>
            <a:r>
              <a:rPr baseline="-17857" sz="1900"/>
              <a:t>C</a:t>
            </a:r>
          </a:p>
        </p:txBody>
      </p:sp>
      <p:sp>
        <p:nvSpPr>
          <p:cNvPr id="940" name="object 36"/>
          <p:cNvSpPr txBox="1"/>
          <p:nvPr/>
        </p:nvSpPr>
        <p:spPr>
          <a:xfrm>
            <a:off x="638006" y="3617867"/>
            <a:ext cx="11286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1516">
              <a:defRPr sz="1200">
                <a:latin typeface="Arial"/>
                <a:ea typeface="Arial"/>
                <a:cs typeface="Arial"/>
                <a:sym typeface="Arial"/>
              </a:defRPr>
            </a:lvl1pPr>
          </a:lstStyle>
          <a:p>
            <a:pPr/>
            <a:r>
              <a:t>0</a:t>
            </a:r>
          </a:p>
        </p:txBody>
      </p:sp>
      <p:sp>
        <p:nvSpPr>
          <p:cNvPr id="941" name="object 37"/>
          <p:cNvSpPr txBox="1"/>
          <p:nvPr/>
        </p:nvSpPr>
        <p:spPr>
          <a:xfrm>
            <a:off x="3355869" y="3650114"/>
            <a:ext cx="11286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1516">
              <a:defRPr sz="1200">
                <a:latin typeface="Arial"/>
                <a:ea typeface="Arial"/>
                <a:cs typeface="Arial"/>
                <a:sym typeface="Arial"/>
              </a:defRPr>
            </a:lvl1pPr>
          </a:lstStyle>
          <a:p>
            <a:pPr/>
            <a:r>
              <a:t>1</a:t>
            </a:r>
          </a:p>
        </p:txBody>
      </p:sp>
      <p:sp>
        <p:nvSpPr>
          <p:cNvPr id="942" name="object 38"/>
          <p:cNvSpPr txBox="1"/>
          <p:nvPr/>
        </p:nvSpPr>
        <p:spPr>
          <a:xfrm rot="16200000">
            <a:off x="338338" y="2786676"/>
            <a:ext cx="435896" cy="1745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516">
              <a:lnSpc>
                <a:spcPts val="1400"/>
              </a:lnSpc>
              <a:defRPr spc="-14" sz="1200">
                <a:latin typeface="Arial"/>
                <a:ea typeface="Arial"/>
                <a:cs typeface="Arial"/>
                <a:sym typeface="Arial"/>
              </a:defRPr>
            </a:pPr>
            <a:r>
              <a:t>d</a:t>
            </a:r>
            <a:r>
              <a:rPr spc="-9"/>
              <a:t>E</a:t>
            </a:r>
            <a:r>
              <a:rPr spc="5"/>
              <a:t>/</a:t>
            </a:r>
            <a:r>
              <a:rPr spc="-5"/>
              <a:t>d</a:t>
            </a:r>
            <a:r>
              <a:rPr spc="0"/>
              <a:t>x</a:t>
            </a:r>
          </a:p>
        </p:txBody>
      </p:sp>
      <p:sp>
        <p:nvSpPr>
          <p:cNvPr id="943" name="object 39"/>
          <p:cNvSpPr txBox="1"/>
          <p:nvPr/>
        </p:nvSpPr>
        <p:spPr>
          <a:xfrm>
            <a:off x="1304805" y="3650114"/>
            <a:ext cx="1300199"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516">
              <a:defRPr spc="-5" sz="1200">
                <a:latin typeface="Arial"/>
                <a:ea typeface="Arial"/>
                <a:cs typeface="Arial"/>
                <a:sym typeface="Arial"/>
              </a:defRPr>
            </a:pPr>
            <a:r>
              <a:t>Range in</a:t>
            </a:r>
            <a:r>
              <a:rPr spc="-36"/>
              <a:t> </a:t>
            </a:r>
            <a:r>
              <a:t>detector</a:t>
            </a:r>
          </a:p>
        </p:txBody>
      </p:sp>
      <p:sp>
        <p:nvSpPr>
          <p:cNvPr id="944" name="object 40"/>
          <p:cNvSpPr/>
          <p:nvPr/>
        </p:nvSpPr>
        <p:spPr>
          <a:xfrm>
            <a:off x="1188488" y="2385616"/>
            <a:ext cx="2220358" cy="1238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0" y="21600"/>
                </a:lnTo>
                <a:lnTo>
                  <a:pt x="0" y="0"/>
                </a:lnTo>
                <a:lnTo>
                  <a:pt x="21600" y="0"/>
                </a:lnTo>
                <a:lnTo>
                  <a:pt x="21600" y="21600"/>
                </a:lnTo>
                <a:lnTo>
                  <a:pt x="10800" y="21600"/>
                </a:lnTo>
                <a:close/>
              </a:path>
            </a:pathLst>
          </a:custGeom>
          <a:ln w="35941">
            <a:solidFill>
              <a:srgbClr val="000098"/>
            </a:solidFill>
          </a:ln>
        </p:spPr>
        <p:txBody>
          <a:bodyPr lIns="45719" rIns="45719"/>
          <a:lstStyle/>
          <a:p>
            <a:pPr>
              <a:defRPr sz="1600"/>
            </a:pPr>
          </a:p>
        </p:txBody>
      </p:sp>
      <p:sp>
        <p:nvSpPr>
          <p:cNvPr id="945" name="object 41"/>
          <p:cNvSpPr txBox="1"/>
          <p:nvPr/>
        </p:nvSpPr>
        <p:spPr>
          <a:xfrm>
            <a:off x="3844164" y="2864698"/>
            <a:ext cx="506721"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1516">
              <a:defRPr spc="-5" sz="1600">
                <a:latin typeface="Arial"/>
                <a:ea typeface="Arial"/>
                <a:cs typeface="Arial"/>
                <a:sym typeface="Arial"/>
              </a:defRPr>
            </a:lvl1pPr>
          </a:lstStyle>
          <a:p>
            <a:pPr/>
            <a:r>
              <a:t>E-ΔE</a:t>
            </a:r>
          </a:p>
        </p:txBody>
      </p:sp>
      <p:sp>
        <p:nvSpPr>
          <p:cNvPr id="946" name="object 42"/>
          <p:cNvSpPr/>
          <p:nvPr/>
        </p:nvSpPr>
        <p:spPr>
          <a:xfrm flipH="1">
            <a:off x="3418058" y="3006348"/>
            <a:ext cx="392708" cy="1"/>
          </a:xfrm>
          <a:prstGeom prst="line">
            <a:avLst/>
          </a:prstGeom>
          <a:ln w="3175">
            <a:solidFill>
              <a:srgbClr val="000000"/>
            </a:solidFill>
          </a:ln>
        </p:spPr>
        <p:txBody>
          <a:bodyPr lIns="45719" rIns="45719"/>
          <a:lstStyle/>
          <a:p>
            <a:pPr/>
          </a:p>
        </p:txBody>
      </p:sp>
      <p:sp>
        <p:nvSpPr>
          <p:cNvPr id="947" name="object 43"/>
          <p:cNvSpPr/>
          <p:nvPr/>
        </p:nvSpPr>
        <p:spPr>
          <a:xfrm>
            <a:off x="3513645" y="2876213"/>
            <a:ext cx="195779" cy="261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10752"/>
                </a:lnTo>
                <a:lnTo>
                  <a:pt x="0" y="0"/>
                </a:lnTo>
                <a:close/>
              </a:path>
            </a:pathLst>
          </a:custGeom>
          <a:solidFill>
            <a:srgbClr val="FFFFFF"/>
          </a:solidFill>
          <a:ln w="12700">
            <a:miter lim="400000"/>
          </a:ln>
        </p:spPr>
        <p:txBody>
          <a:bodyPr lIns="45719" rIns="45719"/>
          <a:lstStyle/>
          <a:p>
            <a:pPr>
              <a:defRPr sz="1600"/>
            </a:pPr>
          </a:p>
        </p:txBody>
      </p:sp>
      <p:sp>
        <p:nvSpPr>
          <p:cNvPr id="948" name="object 44"/>
          <p:cNvSpPr/>
          <p:nvPr/>
        </p:nvSpPr>
        <p:spPr>
          <a:xfrm>
            <a:off x="3513645" y="2876213"/>
            <a:ext cx="195779" cy="261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52"/>
                </a:moveTo>
                <a:lnTo>
                  <a:pt x="0" y="21600"/>
                </a:lnTo>
                <a:lnTo>
                  <a:pt x="0" y="0"/>
                </a:lnTo>
                <a:lnTo>
                  <a:pt x="21600" y="10752"/>
                </a:lnTo>
                <a:close/>
              </a:path>
            </a:pathLst>
          </a:custGeom>
          <a:ln w="3175">
            <a:solidFill>
              <a:srgbClr val="000000"/>
            </a:solidFill>
          </a:ln>
        </p:spPr>
        <p:txBody>
          <a:bodyPr lIns="45719" rIns="45719"/>
          <a:lstStyle/>
          <a:p>
            <a:pPr>
              <a:defRPr sz="1600"/>
            </a:pPr>
          </a:p>
        </p:txBody>
      </p:sp>
      <p:sp>
        <p:nvSpPr>
          <p:cNvPr id="949" name="object 47"/>
          <p:cNvSpPr txBox="1"/>
          <p:nvPr/>
        </p:nvSpPr>
        <p:spPr>
          <a:xfrm>
            <a:off x="625337" y="971405"/>
            <a:ext cx="4011154" cy="12506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516">
              <a:lnSpc>
                <a:spcPts val="1800"/>
              </a:lnSpc>
              <a:defRPr b="1" spc="-5" sz="1600">
                <a:latin typeface="Arial"/>
                <a:ea typeface="Arial"/>
                <a:cs typeface="Arial"/>
                <a:sym typeface="Arial"/>
              </a:defRPr>
            </a:pPr>
            <a:r>
              <a:t>Stopping power</a:t>
            </a:r>
          </a:p>
          <a:p>
            <a:pPr marR="4606" indent="11516">
              <a:lnSpc>
                <a:spcPts val="1800"/>
              </a:lnSpc>
              <a:spcBef>
                <a:spcPts val="100"/>
              </a:spcBef>
              <a:defRPr spc="-9" sz="1600">
                <a:latin typeface="Arial"/>
                <a:ea typeface="Arial"/>
                <a:cs typeface="Arial"/>
                <a:sym typeface="Arial"/>
              </a:defRPr>
            </a:pPr>
            <a:r>
              <a:t>Stopping power depends </a:t>
            </a:r>
            <a:r>
              <a:rPr spc="-5"/>
              <a:t>on the </a:t>
            </a:r>
            <a:r>
              <a:t>charge </a:t>
            </a:r>
            <a:r>
              <a:rPr spc="0"/>
              <a:t>(Z),  </a:t>
            </a:r>
            <a:r>
              <a:rPr spc="-5"/>
              <a:t>mass </a:t>
            </a:r>
            <a:r>
              <a:rPr spc="0"/>
              <a:t>(A), </a:t>
            </a:r>
            <a:r>
              <a:t>and energy </a:t>
            </a:r>
            <a:r>
              <a:rPr spc="0"/>
              <a:t>(E) </a:t>
            </a:r>
            <a:r>
              <a:rPr spc="-5"/>
              <a:t>of the</a:t>
            </a:r>
            <a:r>
              <a:rPr spc="9"/>
              <a:t> </a:t>
            </a:r>
            <a:r>
              <a:t>particle</a:t>
            </a:r>
          </a:p>
          <a:p>
            <a:pPr>
              <a:defRPr sz="2200">
                <a:latin typeface="Times New Roman"/>
                <a:ea typeface="Times New Roman"/>
                <a:cs typeface="Times New Roman"/>
                <a:sym typeface="Times New Roman"/>
              </a:defRPr>
            </a:pPr>
          </a:p>
          <a:p>
            <a:pPr indent="173897">
              <a:tabLst>
                <a:tab pos="3225800" algn="l"/>
              </a:tabLst>
              <a:defRPr spc="-5" sz="1600">
                <a:latin typeface="Arial"/>
                <a:ea typeface="Arial"/>
                <a:cs typeface="Arial"/>
                <a:sym typeface="Arial"/>
              </a:defRPr>
            </a:pPr>
            <a:r>
              <a:t>Δx	ΔE</a:t>
            </a:r>
          </a:p>
        </p:txBody>
      </p:sp>
      <p:sp>
        <p:nvSpPr>
          <p:cNvPr id="950" name="object 48"/>
          <p:cNvSpPr/>
          <p:nvPr/>
        </p:nvSpPr>
        <p:spPr>
          <a:xfrm flipH="1" flipV="1">
            <a:off x="1157396" y="2157591"/>
            <a:ext cx="2653373" cy="1"/>
          </a:xfrm>
          <a:prstGeom prst="line">
            <a:avLst/>
          </a:prstGeom>
          <a:ln w="3175">
            <a:solidFill>
              <a:srgbClr val="000000"/>
            </a:solidFill>
          </a:ln>
        </p:spPr>
        <p:txBody>
          <a:bodyPr lIns="45719" rIns="45719"/>
          <a:lstStyle/>
          <a:p>
            <a:pPr/>
          </a:p>
        </p:txBody>
      </p:sp>
      <p:sp>
        <p:nvSpPr>
          <p:cNvPr id="951" name="object 49"/>
          <p:cNvSpPr/>
          <p:nvPr/>
        </p:nvSpPr>
        <p:spPr>
          <a:xfrm>
            <a:off x="3513644" y="2027457"/>
            <a:ext cx="196930" cy="261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10752"/>
                </a:lnTo>
                <a:lnTo>
                  <a:pt x="0" y="0"/>
                </a:lnTo>
                <a:close/>
              </a:path>
            </a:pathLst>
          </a:custGeom>
          <a:solidFill>
            <a:srgbClr val="FFFFFF"/>
          </a:solidFill>
          <a:ln w="12700">
            <a:miter lim="400000"/>
          </a:ln>
        </p:spPr>
        <p:txBody>
          <a:bodyPr lIns="45719" rIns="45719"/>
          <a:lstStyle/>
          <a:p>
            <a:pPr>
              <a:defRPr sz="1600"/>
            </a:pPr>
          </a:p>
        </p:txBody>
      </p:sp>
      <p:sp>
        <p:nvSpPr>
          <p:cNvPr id="952" name="object 50"/>
          <p:cNvSpPr/>
          <p:nvPr/>
        </p:nvSpPr>
        <p:spPr>
          <a:xfrm>
            <a:off x="3513644" y="2027457"/>
            <a:ext cx="196930" cy="261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52"/>
                </a:moveTo>
                <a:lnTo>
                  <a:pt x="0" y="21600"/>
                </a:lnTo>
                <a:lnTo>
                  <a:pt x="0" y="0"/>
                </a:lnTo>
                <a:lnTo>
                  <a:pt x="21600" y="10752"/>
                </a:lnTo>
                <a:close/>
              </a:path>
            </a:pathLst>
          </a:custGeom>
          <a:ln w="3175">
            <a:solidFill>
              <a:srgbClr val="000000"/>
            </a:solidFill>
          </a:ln>
        </p:spPr>
        <p:txBody>
          <a:bodyPr lIns="45719" rIns="45719"/>
          <a:lstStyle/>
          <a:p>
            <a:pPr>
              <a:defRPr sz="1600"/>
            </a:pPr>
          </a:p>
        </p:txBody>
      </p:sp>
      <p:sp>
        <p:nvSpPr>
          <p:cNvPr id="953" name="object 53"/>
          <p:cNvSpPr/>
          <p:nvPr/>
        </p:nvSpPr>
        <p:spPr>
          <a:xfrm flipV="1">
            <a:off x="1157394" y="2157592"/>
            <a:ext cx="1" cy="229175"/>
          </a:xfrm>
          <a:prstGeom prst="line">
            <a:avLst/>
          </a:prstGeom>
          <a:ln w="3175">
            <a:solidFill>
              <a:srgbClr val="000000"/>
            </a:solidFill>
          </a:ln>
        </p:spPr>
        <p:txBody>
          <a:bodyPr lIns="45719" rIns="45719"/>
          <a:lstStyle/>
          <a:p>
            <a:pPr/>
          </a:p>
        </p:txBody>
      </p:sp>
      <p:sp>
        <p:nvSpPr>
          <p:cNvPr id="954" name="object 54"/>
          <p:cNvSpPr/>
          <p:nvPr/>
        </p:nvSpPr>
        <p:spPr>
          <a:xfrm>
            <a:off x="699044" y="2385616"/>
            <a:ext cx="458352" cy="1238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lnTo>
                  <a:pt x="0" y="21600"/>
                </a:lnTo>
                <a:lnTo>
                  <a:pt x="0" y="0"/>
                </a:lnTo>
                <a:lnTo>
                  <a:pt x="21600" y="0"/>
                </a:lnTo>
                <a:lnTo>
                  <a:pt x="21600" y="21600"/>
                </a:lnTo>
                <a:lnTo>
                  <a:pt x="10800" y="21600"/>
                </a:lnTo>
                <a:close/>
              </a:path>
            </a:pathLst>
          </a:custGeom>
          <a:ln w="35941">
            <a:solidFill>
              <a:srgbClr val="6666FF"/>
            </a:solidFill>
          </a:ln>
        </p:spPr>
        <p:txBody>
          <a:bodyPr lIns="45719" rIns="45719"/>
          <a:lstStyle/>
          <a:p>
            <a:pPr>
              <a:defRPr sz="1600"/>
            </a:pPr>
          </a:p>
        </p:txBody>
      </p:sp>
      <p:sp>
        <p:nvSpPr>
          <p:cNvPr id="955" name="object 55"/>
          <p:cNvSpPr txBox="1"/>
          <p:nvPr/>
        </p:nvSpPr>
        <p:spPr>
          <a:xfrm>
            <a:off x="2319396" y="2552605"/>
            <a:ext cx="175626" cy="27106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9" sz="1600">
                <a:latin typeface="Lucida Sans Unicode"/>
                <a:ea typeface="Lucida Sans Unicode"/>
                <a:cs typeface="Lucida Sans Unicode"/>
                <a:sym typeface="Lucida Sans Unicode"/>
              </a:defRPr>
            </a:lvl1pPr>
          </a:lstStyle>
          <a:p>
            <a:pPr/>
            <a:r>
              <a:t>−</a:t>
            </a:r>
          </a:p>
        </p:txBody>
      </p:sp>
      <p:sp>
        <p:nvSpPr>
          <p:cNvPr id="956" name="object 56"/>
          <p:cNvSpPr txBox="1"/>
          <p:nvPr/>
        </p:nvSpPr>
        <p:spPr>
          <a:xfrm>
            <a:off x="2777748" y="2552605"/>
            <a:ext cx="158927" cy="18623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381" sz="1600">
                <a:latin typeface="Lucida Sans Unicode"/>
                <a:ea typeface="Lucida Sans Unicode"/>
                <a:cs typeface="Lucida Sans Unicode"/>
                <a:sym typeface="Lucida Sans Unicode"/>
              </a:defRPr>
            </a:lvl1pPr>
          </a:lstStyle>
          <a:p>
            <a:pPr/>
            <a:r>
              <a:t>∝</a:t>
            </a:r>
          </a:p>
        </p:txBody>
      </p:sp>
      <p:sp>
        <p:nvSpPr>
          <p:cNvPr id="957" name="object 57"/>
          <p:cNvSpPr txBox="1"/>
          <p:nvPr/>
        </p:nvSpPr>
        <p:spPr>
          <a:xfrm>
            <a:off x="2509416" y="2431682"/>
            <a:ext cx="807875" cy="2289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tabLst>
                <a:tab pos="469900" algn="l"/>
              </a:tabLst>
              <a:defRPr i="1" spc="-9" sz="1600" u="sng">
                <a:uFill>
                  <a:solidFill>
                    <a:srgbClr val="000000"/>
                  </a:solidFill>
                </a:uFill>
                <a:latin typeface="Times New Roman"/>
                <a:ea typeface="Times New Roman"/>
                <a:cs typeface="Times New Roman"/>
                <a:sym typeface="Times New Roman"/>
              </a:defRPr>
            </a:pPr>
            <a:r>
              <a:t>dE</a:t>
            </a:r>
            <a:r>
              <a:rPr u="none">
                <a:uFillTx/>
              </a:rPr>
              <a:t>	AZ</a:t>
            </a:r>
            <a:r>
              <a:rPr spc="-317" u="none">
                <a:uFillTx/>
              </a:rPr>
              <a:t> </a:t>
            </a:r>
            <a:r>
              <a:rPr baseline="47619" i="0" spc="14" sz="1400" u="none">
                <a:uFillTx/>
              </a:rPr>
              <a:t>2</a:t>
            </a:r>
          </a:p>
        </p:txBody>
      </p:sp>
      <p:sp>
        <p:nvSpPr>
          <p:cNvPr id="958" name="object 58"/>
          <p:cNvSpPr/>
          <p:nvPr/>
        </p:nvSpPr>
        <p:spPr>
          <a:xfrm>
            <a:off x="2950494" y="2695982"/>
            <a:ext cx="362767" cy="1"/>
          </a:xfrm>
          <a:prstGeom prst="line">
            <a:avLst/>
          </a:prstGeom>
          <a:ln w="11430">
            <a:solidFill>
              <a:srgbClr val="000000"/>
            </a:solidFill>
          </a:ln>
        </p:spPr>
        <p:txBody>
          <a:bodyPr lIns="45719" rIns="45719"/>
          <a:lstStyle/>
          <a:p>
            <a:pPr/>
          </a:p>
        </p:txBody>
      </p:sp>
      <p:sp>
        <p:nvSpPr>
          <p:cNvPr id="959" name="object 59"/>
          <p:cNvSpPr txBox="1"/>
          <p:nvPr/>
        </p:nvSpPr>
        <p:spPr>
          <a:xfrm>
            <a:off x="2518629" y="2690801"/>
            <a:ext cx="690408" cy="2199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tabLst>
                <a:tab pos="546100" algn="l"/>
              </a:tabLst>
              <a:defRPr i="1" spc="-5" sz="1600">
                <a:latin typeface="Times New Roman"/>
                <a:ea typeface="Times New Roman"/>
                <a:cs typeface="Times New Roman"/>
                <a:sym typeface="Times New Roman"/>
              </a:defRPr>
            </a:pPr>
            <a:r>
              <a:t>dx	</a:t>
            </a:r>
            <a:r>
              <a:rPr spc="-9"/>
              <a:t>E</a:t>
            </a:r>
          </a:p>
        </p:txBody>
      </p:sp>
      <p:sp>
        <p:nvSpPr>
          <p:cNvPr id="960" name="object 60"/>
          <p:cNvSpPr txBox="1"/>
          <p:nvPr/>
        </p:nvSpPr>
        <p:spPr>
          <a:xfrm>
            <a:off x="5326322" y="976011"/>
            <a:ext cx="3128999" cy="1728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516">
              <a:defRPr spc="-9" sz="1200">
                <a:latin typeface="Arial"/>
                <a:ea typeface="Arial"/>
                <a:cs typeface="Arial"/>
                <a:sym typeface="Arial"/>
              </a:defRPr>
            </a:pPr>
            <a:r>
              <a:t>Ca+Ca@35AMeVA </a:t>
            </a:r>
            <a:r>
              <a:rPr spc="-18"/>
              <a:t>FAZIA </a:t>
            </a:r>
            <a:r>
              <a:t>(Camaiani’s</a:t>
            </a:r>
            <a:r>
              <a:rPr spc="-145"/>
              <a:t> </a:t>
            </a:r>
            <a:r>
              <a:rPr spc="0"/>
              <a:t>talk)</a:t>
            </a:r>
          </a:p>
        </p:txBody>
      </p:sp>
      <p:sp>
        <p:nvSpPr>
          <p:cNvPr id="961" name="object 61"/>
          <p:cNvSpPr/>
          <p:nvPr/>
        </p:nvSpPr>
        <p:spPr>
          <a:xfrm>
            <a:off x="130135" y="5291197"/>
            <a:ext cx="4700983" cy="1305959"/>
          </a:xfrm>
          <a:prstGeom prst="rect">
            <a:avLst/>
          </a:prstGeom>
          <a:solidFill>
            <a:srgbClr val="FFFFFF"/>
          </a:solidFill>
          <a:ln w="12700">
            <a:miter lim="400000"/>
          </a:ln>
        </p:spPr>
        <p:txBody>
          <a:bodyPr lIns="45719" rIns="45719"/>
          <a:lstStyle/>
          <a:p>
            <a:pPr>
              <a:defRPr sz="1600"/>
            </a:pP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71" name="Gruppo 73"/>
          <p:cNvGrpSpPr/>
          <p:nvPr/>
        </p:nvGrpSpPr>
        <p:grpSpPr>
          <a:xfrm>
            <a:off x="301090" y="-819473"/>
            <a:ext cx="3750035" cy="5157641"/>
            <a:chOff x="0" y="0"/>
            <a:chExt cx="3750033" cy="5157639"/>
          </a:xfrm>
        </p:grpSpPr>
        <p:grpSp>
          <p:nvGrpSpPr>
            <p:cNvPr id="967" name="Gruppo 37"/>
            <p:cNvGrpSpPr/>
            <p:nvPr/>
          </p:nvGrpSpPr>
          <p:grpSpPr>
            <a:xfrm>
              <a:off x="0" y="1571713"/>
              <a:ext cx="3750034" cy="3585927"/>
              <a:chOff x="0" y="0"/>
              <a:chExt cx="3750033" cy="3585925"/>
            </a:xfrm>
          </p:grpSpPr>
          <p:pic>
            <p:nvPicPr>
              <p:cNvPr id="963" name="Picture 14" descr="Picture 14"/>
              <p:cNvPicPr>
                <a:picLocks noChangeAspect="1"/>
              </p:cNvPicPr>
              <p:nvPr/>
            </p:nvPicPr>
            <p:blipFill>
              <a:blip r:embed="rId2">
                <a:extLst/>
              </a:blip>
              <a:stretch>
                <a:fillRect/>
              </a:stretch>
            </p:blipFill>
            <p:spPr>
              <a:xfrm>
                <a:off x="0" y="0"/>
                <a:ext cx="3750034" cy="3585926"/>
              </a:xfrm>
              <a:prstGeom prst="rect">
                <a:avLst/>
              </a:prstGeom>
              <a:ln w="12700" cap="flat">
                <a:noFill/>
                <a:miter lim="400000"/>
              </a:ln>
              <a:effectLst/>
            </p:spPr>
          </p:pic>
          <p:sp>
            <p:nvSpPr>
              <p:cNvPr id="964" name="Rectangle 112"/>
              <p:cNvSpPr txBox="1"/>
              <p:nvPr/>
            </p:nvSpPr>
            <p:spPr>
              <a:xfrm>
                <a:off x="687660" y="354553"/>
                <a:ext cx="491392"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solidFill>
                      <a:srgbClr val="AC0000"/>
                    </a:solidFill>
                    <a:latin typeface="Tw Cen MT"/>
                    <a:ea typeface="Tw Cen MT"/>
                    <a:cs typeface="Tw Cen MT"/>
                    <a:sym typeface="Tw Cen MT"/>
                  </a:defRPr>
                </a:lvl1pPr>
              </a:lstStyle>
              <a:p>
                <a:pPr/>
                <a:r>
                  <a:t>DE-E</a:t>
                </a:r>
              </a:p>
            </p:txBody>
          </p:sp>
          <p:sp>
            <p:nvSpPr>
              <p:cNvPr id="965" name="Rectangle 49"/>
              <p:cNvSpPr txBox="1"/>
              <p:nvPr/>
            </p:nvSpPr>
            <p:spPr>
              <a:xfrm>
                <a:off x="1443527" y="2854134"/>
                <a:ext cx="1978284"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solidFill>
                      <a:srgbClr val="AC0000"/>
                    </a:solidFill>
                    <a:latin typeface="Tw Cen MT"/>
                    <a:ea typeface="Tw Cen MT"/>
                    <a:cs typeface="Tw Cen MT"/>
                    <a:sym typeface="Tw Cen MT"/>
                  </a:defRPr>
                </a:lvl1pPr>
              </a:lstStyle>
              <a:p>
                <a:pPr/>
                <a:r>
                  <a:t>DZ/Z ≈ 1.2% (FWHM)</a:t>
                </a:r>
              </a:p>
            </p:txBody>
          </p:sp>
          <p:sp>
            <p:nvSpPr>
              <p:cNvPr id="966" name="Rectangle 60"/>
              <p:cNvSpPr txBox="1"/>
              <p:nvPr/>
            </p:nvSpPr>
            <p:spPr>
              <a:xfrm>
                <a:off x="2814539" y="1079368"/>
                <a:ext cx="573842"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600">
                    <a:solidFill>
                      <a:srgbClr val="AC0000"/>
                    </a:solidFill>
                    <a:latin typeface="Tw Cen MT"/>
                    <a:ea typeface="Tw Cen MT"/>
                    <a:cs typeface="Tw Cen MT"/>
                    <a:sym typeface="Tw Cen MT"/>
                  </a:defRPr>
                </a:lvl1pPr>
              </a:lstStyle>
              <a:p>
                <a:pPr/>
                <a:r>
                  <a:t>Z=50</a:t>
                </a:r>
              </a:p>
            </p:txBody>
          </p:sp>
        </p:grpSp>
        <p:grpSp>
          <p:nvGrpSpPr>
            <p:cNvPr id="970" name="Group 28"/>
            <p:cNvGrpSpPr/>
            <p:nvPr/>
          </p:nvGrpSpPr>
          <p:grpSpPr>
            <a:xfrm>
              <a:off x="2150426" y="0"/>
              <a:ext cx="12787" cy="620541"/>
              <a:chOff x="0" y="0"/>
              <a:chExt cx="12786" cy="620540"/>
            </a:xfrm>
          </p:grpSpPr>
          <p:sp>
            <p:nvSpPr>
              <p:cNvPr id="968" name="Line 30"/>
              <p:cNvSpPr/>
              <p:nvPr/>
            </p:nvSpPr>
            <p:spPr>
              <a:xfrm>
                <a:off x="0" y="620540"/>
                <a:ext cx="12700" cy="1"/>
              </a:xfrm>
              <a:prstGeom prst="line">
                <a:avLst/>
              </a:prstGeom>
              <a:noFill/>
              <a:ln w="31750" cap="flat">
                <a:solidFill>
                  <a:schemeClr val="accent2"/>
                </a:solidFill>
                <a:prstDash val="solid"/>
                <a:round/>
                <a:tailEnd type="triangle" w="med" len="med"/>
              </a:ln>
              <a:effectLst/>
            </p:spPr>
            <p:txBody>
              <a:bodyPr wrap="square" lIns="45719" tIns="45719" rIns="45719" bIns="45719" numCol="1" anchor="t">
                <a:noAutofit/>
              </a:bodyPr>
              <a:lstStyle/>
              <a:p>
                <a:pPr/>
              </a:p>
            </p:txBody>
          </p:sp>
          <p:sp>
            <p:nvSpPr>
              <p:cNvPr id="969" name="Line 51"/>
              <p:cNvSpPr/>
              <p:nvPr/>
            </p:nvSpPr>
            <p:spPr>
              <a:xfrm>
                <a:off x="86" y="0"/>
                <a:ext cx="12701" cy="0"/>
              </a:xfrm>
              <a:prstGeom prst="line">
                <a:avLst/>
              </a:prstGeom>
              <a:noFill/>
              <a:ln w="22225" cap="flat">
                <a:solidFill>
                  <a:srgbClr val="0066CC"/>
                </a:solidFill>
                <a:prstDash val="solid"/>
                <a:round/>
              </a:ln>
              <a:effectLst/>
            </p:spPr>
            <p:txBody>
              <a:bodyPr wrap="square" lIns="45719" tIns="45719" rIns="45719" bIns="45719" numCol="1" anchor="t">
                <a:noAutofit/>
              </a:bodyPr>
              <a:lstStyle/>
              <a:p>
                <a:pPr/>
              </a:p>
            </p:txBody>
          </p:sp>
        </p:grpSp>
      </p:grpSp>
      <p:pic>
        <p:nvPicPr>
          <p:cNvPr id="972" name="Picture 19" descr="Picture 19"/>
          <p:cNvPicPr>
            <a:picLocks noChangeAspect="1"/>
          </p:cNvPicPr>
          <p:nvPr/>
        </p:nvPicPr>
        <p:blipFill>
          <a:blip r:embed="rId3">
            <a:extLst/>
          </a:blip>
          <a:stretch>
            <a:fillRect/>
          </a:stretch>
        </p:blipFill>
        <p:spPr>
          <a:xfrm>
            <a:off x="4585606" y="2852936"/>
            <a:ext cx="3832412" cy="3888433"/>
          </a:xfrm>
          <a:prstGeom prst="rect">
            <a:avLst/>
          </a:prstGeom>
          <a:ln>
            <a:solidFill>
              <a:srgbClr val="000000"/>
            </a:solidFill>
            <a:miter/>
          </a:ln>
        </p:spPr>
      </p:pic>
      <p:pic>
        <p:nvPicPr>
          <p:cNvPr id="973" name="Oggetto 1" descr="Oggetto 1"/>
          <p:cNvPicPr>
            <a:picLocks noChangeAspect="1"/>
          </p:cNvPicPr>
          <p:nvPr/>
        </p:nvPicPr>
        <p:blipFill>
          <a:blip r:embed="rId4">
            <a:extLst/>
          </a:blip>
          <a:stretch>
            <a:fillRect/>
          </a:stretch>
        </p:blipFill>
        <p:spPr>
          <a:xfrm>
            <a:off x="773831" y="5420071"/>
            <a:ext cx="2286001" cy="457201"/>
          </a:xfrm>
          <a:prstGeom prst="rect">
            <a:avLst/>
          </a:prstGeom>
          <a:ln w="12700">
            <a:miter lim="400000"/>
          </a:ln>
        </p:spPr>
      </p:pic>
      <p:sp>
        <p:nvSpPr>
          <p:cNvPr id="974" name="CasellaDiTesto 2"/>
          <p:cNvSpPr txBox="1"/>
          <p:nvPr/>
        </p:nvSpPr>
        <p:spPr>
          <a:xfrm>
            <a:off x="369248" y="5013176"/>
            <a:ext cx="3292936" cy="3727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600"/>
              </a:spcBef>
              <a:defRPr sz="2000">
                <a:solidFill>
                  <a:srgbClr val="FF0000"/>
                </a:solidFill>
                <a:latin typeface="Times New Roman"/>
                <a:ea typeface="Times New Roman"/>
                <a:cs typeface="Times New Roman"/>
                <a:sym typeface="Times New Roman"/>
              </a:defRPr>
            </a:lvl1pPr>
          </a:lstStyle>
          <a:p>
            <a:pPr/>
            <a:r>
              <a:t>Dalla formula di Bethe – Bloch</a:t>
            </a:r>
          </a:p>
        </p:txBody>
      </p:sp>
      <p:sp>
        <p:nvSpPr>
          <p:cNvPr id="975" name="Rettangolo 5"/>
          <p:cNvSpPr/>
          <p:nvPr/>
        </p:nvSpPr>
        <p:spPr>
          <a:xfrm>
            <a:off x="5580112" y="511767"/>
            <a:ext cx="360041" cy="1477073"/>
          </a:xfrm>
          <a:prstGeom prst="rect">
            <a:avLst/>
          </a:prstGeom>
          <a:solidFill>
            <a:srgbClr val="0000FF"/>
          </a:solidFill>
          <a:ln w="12700">
            <a:solidFill>
              <a:srgbClr val="42719B"/>
            </a:solidFill>
            <a:miter/>
          </a:ln>
        </p:spPr>
        <p:txBody>
          <a:bodyPr lIns="45719" rIns="45719" anchor="ctr"/>
          <a:lstStyle/>
          <a:p>
            <a:pPr algn="ctr">
              <a:defRPr>
                <a:solidFill>
                  <a:srgbClr val="FFFFFF"/>
                </a:solidFill>
              </a:defRPr>
            </a:pPr>
          </a:p>
        </p:txBody>
      </p:sp>
      <p:sp>
        <p:nvSpPr>
          <p:cNvPr id="976" name="Rettangolo 6"/>
          <p:cNvSpPr/>
          <p:nvPr/>
        </p:nvSpPr>
        <p:spPr>
          <a:xfrm>
            <a:off x="6372199" y="511768"/>
            <a:ext cx="1800201" cy="1477074"/>
          </a:xfrm>
          <a:prstGeom prst="rect">
            <a:avLst/>
          </a:prstGeom>
          <a:solidFill>
            <a:srgbClr val="FF0000"/>
          </a:solidFill>
          <a:ln w="12700">
            <a:solidFill>
              <a:srgbClr val="42719B"/>
            </a:solidFill>
            <a:miter/>
          </a:ln>
        </p:spPr>
        <p:txBody>
          <a:bodyPr lIns="45719" rIns="45719" anchor="ctr"/>
          <a:lstStyle/>
          <a:p>
            <a:pPr algn="ctr">
              <a:defRPr>
                <a:solidFill>
                  <a:srgbClr val="FFFFFF"/>
                </a:solidFill>
              </a:defRPr>
            </a:pPr>
          </a:p>
        </p:txBody>
      </p:sp>
      <p:sp>
        <p:nvSpPr>
          <p:cNvPr id="977" name="Connettore 2 8"/>
          <p:cNvSpPr/>
          <p:nvPr/>
        </p:nvSpPr>
        <p:spPr>
          <a:xfrm>
            <a:off x="4860032" y="1250304"/>
            <a:ext cx="2160241" cy="1"/>
          </a:xfrm>
          <a:prstGeom prst="line">
            <a:avLst/>
          </a:prstGeom>
          <a:ln w="57150">
            <a:solidFill>
              <a:srgbClr val="00B050"/>
            </a:solidFill>
            <a:miter/>
            <a:tailEnd type="triangle"/>
          </a:ln>
        </p:spPr>
        <p:txBody>
          <a:bodyPr lIns="45719" rIns="45719"/>
          <a:lstStyle/>
          <a:p>
            <a:pPr/>
          </a:p>
        </p:txBody>
      </p:sp>
      <p:sp>
        <p:nvSpPr>
          <p:cNvPr id="978" name="CasellaDiTesto 10"/>
          <p:cNvSpPr txBox="1"/>
          <p:nvPr/>
        </p:nvSpPr>
        <p:spPr>
          <a:xfrm>
            <a:off x="5625832" y="107339"/>
            <a:ext cx="2500849"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rgbClr val="0000FF"/>
                </a:solidFill>
                <a:latin typeface="Times New Roman"/>
                <a:ea typeface="Times New Roman"/>
                <a:cs typeface="Times New Roman"/>
                <a:sym typeface="Times New Roman"/>
              </a:defRPr>
            </a:pPr>
            <a:r>
              <a:t>Si                   </a:t>
            </a:r>
            <a:r>
              <a:rPr>
                <a:solidFill>
                  <a:srgbClr val="FF0000"/>
                </a:solidFill>
              </a:rPr>
              <a:t>CsI(Tl)</a:t>
            </a:r>
          </a:p>
        </p:txBody>
      </p:sp>
      <p:sp>
        <p:nvSpPr>
          <p:cNvPr id="979" name="CasellaDiTesto 12"/>
          <p:cNvSpPr txBox="1"/>
          <p:nvPr/>
        </p:nvSpPr>
        <p:spPr>
          <a:xfrm>
            <a:off x="5337800" y="2069475"/>
            <a:ext cx="3034499"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atin typeface="Times New Roman"/>
                <a:ea typeface="Times New Roman"/>
                <a:cs typeface="Times New Roman"/>
                <a:sym typeface="Times New Roman"/>
              </a:defRPr>
            </a:lvl1pPr>
          </a:lstStyle>
          <a:p>
            <a:pPr/>
            <a:r>
              <a:t>  ∆E                 E</a:t>
            </a:r>
          </a:p>
        </p:txBody>
      </p:sp>
      <p:sp>
        <p:nvSpPr>
          <p:cNvPr id="980" name="Text Box 51"/>
          <p:cNvSpPr txBox="1"/>
          <p:nvPr/>
        </p:nvSpPr>
        <p:spPr>
          <a:xfrm>
            <a:off x="-38418" y="20470"/>
            <a:ext cx="5306507" cy="510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solidFill>
                  <a:srgbClr val="0000FF"/>
                </a:solidFill>
                <a:latin typeface="Comic Sans MS"/>
                <a:ea typeface="Comic Sans MS"/>
                <a:cs typeface="Comic Sans MS"/>
                <a:sym typeface="Comic Sans MS"/>
              </a:defRPr>
            </a:lvl1pPr>
          </a:lstStyle>
          <a:p>
            <a:pPr/>
            <a:r>
              <a:t>IDENTIFICAZIONE IN CARICA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972"/>
                                        </p:tgtEl>
                                        <p:attrNameLst>
                                          <p:attrName>style.visibility</p:attrName>
                                        </p:attrNameLst>
                                      </p:cBhvr>
                                      <p:to>
                                        <p:strVal val="visible"/>
                                      </p:to>
                                    </p:set>
                                    <p:animEffect filter="blinds(horizontal)" transition="in">
                                      <p:cBhvr>
                                        <p:cTn id="7" dur="500"/>
                                        <p:tgtEl>
                                          <p:spTgt spid="9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72" grpId="1"/>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2" name="Rettangolo 5"/>
          <p:cNvSpPr/>
          <p:nvPr/>
        </p:nvSpPr>
        <p:spPr>
          <a:xfrm>
            <a:off x="5580112" y="511767"/>
            <a:ext cx="360041" cy="1477073"/>
          </a:xfrm>
          <a:prstGeom prst="rect">
            <a:avLst/>
          </a:prstGeom>
          <a:solidFill>
            <a:srgbClr val="0000FF"/>
          </a:solidFill>
          <a:ln w="12700">
            <a:solidFill>
              <a:srgbClr val="42719B"/>
            </a:solidFill>
            <a:miter/>
          </a:ln>
        </p:spPr>
        <p:txBody>
          <a:bodyPr lIns="45719" rIns="45719" anchor="ctr"/>
          <a:lstStyle/>
          <a:p>
            <a:pPr algn="ctr">
              <a:defRPr>
                <a:solidFill>
                  <a:srgbClr val="FFFFFF"/>
                </a:solidFill>
              </a:defRPr>
            </a:pPr>
          </a:p>
        </p:txBody>
      </p:sp>
      <p:sp>
        <p:nvSpPr>
          <p:cNvPr id="983" name="Rettangolo 6"/>
          <p:cNvSpPr/>
          <p:nvPr/>
        </p:nvSpPr>
        <p:spPr>
          <a:xfrm>
            <a:off x="6372199" y="511768"/>
            <a:ext cx="1800201" cy="1477074"/>
          </a:xfrm>
          <a:prstGeom prst="rect">
            <a:avLst/>
          </a:prstGeom>
          <a:solidFill>
            <a:srgbClr val="FF0000"/>
          </a:solidFill>
          <a:ln w="12700">
            <a:solidFill>
              <a:srgbClr val="42719B"/>
            </a:solidFill>
            <a:miter/>
          </a:ln>
        </p:spPr>
        <p:txBody>
          <a:bodyPr lIns="45719" rIns="45719" anchor="ctr"/>
          <a:lstStyle/>
          <a:p>
            <a:pPr algn="ctr">
              <a:defRPr>
                <a:solidFill>
                  <a:srgbClr val="FFFFFF"/>
                </a:solidFill>
              </a:defRPr>
            </a:pPr>
          </a:p>
        </p:txBody>
      </p:sp>
      <p:sp>
        <p:nvSpPr>
          <p:cNvPr id="984" name="Connettore 2 8"/>
          <p:cNvSpPr/>
          <p:nvPr/>
        </p:nvSpPr>
        <p:spPr>
          <a:xfrm>
            <a:off x="4860032" y="1250304"/>
            <a:ext cx="900101" cy="1"/>
          </a:xfrm>
          <a:prstGeom prst="line">
            <a:avLst/>
          </a:prstGeom>
          <a:ln w="57150">
            <a:solidFill>
              <a:srgbClr val="00B050"/>
            </a:solidFill>
            <a:miter/>
            <a:tailEnd type="triangle"/>
          </a:ln>
        </p:spPr>
        <p:txBody>
          <a:bodyPr lIns="45719" rIns="45719"/>
          <a:lstStyle/>
          <a:p>
            <a:pPr/>
          </a:p>
        </p:txBody>
      </p:sp>
      <p:sp>
        <p:nvSpPr>
          <p:cNvPr id="985" name="CasellaDiTesto 10"/>
          <p:cNvSpPr txBox="1"/>
          <p:nvPr/>
        </p:nvSpPr>
        <p:spPr>
          <a:xfrm>
            <a:off x="5625832" y="107339"/>
            <a:ext cx="2500849"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rgbClr val="0000FF"/>
                </a:solidFill>
                <a:latin typeface="Times New Roman"/>
                <a:ea typeface="Times New Roman"/>
                <a:cs typeface="Times New Roman"/>
                <a:sym typeface="Times New Roman"/>
              </a:defRPr>
            </a:pPr>
            <a:r>
              <a:t>Si                   </a:t>
            </a:r>
            <a:r>
              <a:rPr>
                <a:solidFill>
                  <a:srgbClr val="FF0000"/>
                </a:solidFill>
              </a:rPr>
              <a:t>CsI(Tl)</a:t>
            </a:r>
          </a:p>
        </p:txBody>
      </p:sp>
      <p:sp>
        <p:nvSpPr>
          <p:cNvPr id="986" name="CasellaDiTesto 12"/>
          <p:cNvSpPr txBox="1"/>
          <p:nvPr/>
        </p:nvSpPr>
        <p:spPr>
          <a:xfrm>
            <a:off x="5337800" y="2069475"/>
            <a:ext cx="3760480"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atin typeface="Times New Roman"/>
                <a:ea typeface="Times New Roman"/>
                <a:cs typeface="Times New Roman"/>
                <a:sym typeface="Times New Roman"/>
              </a:defRPr>
            </a:lvl1pPr>
          </a:lstStyle>
          <a:p>
            <a:pPr/>
            <a:r>
              <a:t>  E- Rise Time (PSD_Silicio)                 </a:t>
            </a:r>
          </a:p>
        </p:txBody>
      </p:sp>
      <p:sp>
        <p:nvSpPr>
          <p:cNvPr id="987" name="Text Box 51"/>
          <p:cNvSpPr txBox="1"/>
          <p:nvPr/>
        </p:nvSpPr>
        <p:spPr>
          <a:xfrm>
            <a:off x="-206816" y="100927"/>
            <a:ext cx="5381168" cy="510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solidFill>
                  <a:srgbClr val="0000FF"/>
                </a:solidFill>
                <a:latin typeface="Comic Sans MS"/>
                <a:ea typeface="Comic Sans MS"/>
                <a:cs typeface="Comic Sans MS"/>
                <a:sym typeface="Comic Sans MS"/>
              </a:defRPr>
            </a:lvl1pPr>
          </a:lstStyle>
          <a:p>
            <a:pPr/>
            <a:r>
              <a:t>IDENTIFICAZIONE IN CARICA  </a:t>
            </a:r>
          </a:p>
        </p:txBody>
      </p:sp>
      <p:pic>
        <p:nvPicPr>
          <p:cNvPr id="988" name="Oggetto 4" descr="Oggetto 4"/>
          <p:cNvPicPr>
            <a:picLocks noChangeAspect="1"/>
          </p:cNvPicPr>
          <p:nvPr/>
        </p:nvPicPr>
        <p:blipFill>
          <a:blip r:embed="rId2">
            <a:extLst/>
          </a:blip>
          <a:stretch>
            <a:fillRect/>
          </a:stretch>
        </p:blipFill>
        <p:spPr>
          <a:xfrm>
            <a:off x="258944" y="1628799"/>
            <a:ext cx="4735332" cy="4661527"/>
          </a:xfrm>
          <a:prstGeom prst="rect">
            <a:avLst/>
          </a:prstGeom>
          <a:ln w="12700">
            <a:miter lim="400000"/>
          </a:ln>
        </p:spPr>
      </p:pic>
      <p:sp>
        <p:nvSpPr>
          <p:cNvPr id="989" name="CasellaDiTesto 7"/>
          <p:cNvSpPr txBox="1"/>
          <p:nvPr/>
        </p:nvSpPr>
        <p:spPr>
          <a:xfrm>
            <a:off x="5625832" y="2564903"/>
            <a:ext cx="2572857"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Times New Roman"/>
                <a:ea typeface="Times New Roman"/>
                <a:cs typeface="Times New Roman"/>
                <a:sym typeface="Times New Roman"/>
              </a:defRPr>
            </a:lvl1pPr>
          </a:lstStyle>
          <a:p>
            <a:pPr/>
            <a:r>
              <a:t>Rise time = f (Z, E)</a:t>
            </a:r>
          </a:p>
        </p:txBody>
      </p:sp>
      <p:pic>
        <p:nvPicPr>
          <p:cNvPr id="990" name="Picture 2" descr="Picture 2"/>
          <p:cNvPicPr>
            <a:picLocks noChangeAspect="1"/>
          </p:cNvPicPr>
          <p:nvPr/>
        </p:nvPicPr>
        <p:blipFill>
          <a:blip r:embed="rId3">
            <a:extLst/>
          </a:blip>
          <a:stretch>
            <a:fillRect/>
          </a:stretch>
        </p:blipFill>
        <p:spPr>
          <a:xfrm>
            <a:off x="5580112" y="3067804"/>
            <a:ext cx="2223294" cy="1585333"/>
          </a:xfrm>
          <a:prstGeom prst="rect">
            <a:avLst/>
          </a:prstGeom>
          <a:ln w="12700">
            <a:miter lim="400000"/>
          </a:ln>
        </p:spPr>
      </p:pic>
      <p:sp>
        <p:nvSpPr>
          <p:cNvPr id="991" name="Rettangolo 9"/>
          <p:cNvSpPr txBox="1"/>
          <p:nvPr/>
        </p:nvSpPr>
        <p:spPr>
          <a:xfrm>
            <a:off x="5265792" y="4948308"/>
            <a:ext cx="4013017" cy="12342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defRPr b="1">
                <a:latin typeface="Times New Roman"/>
                <a:ea typeface="Times New Roman"/>
                <a:cs typeface="Times New Roman"/>
                <a:sym typeface="Times New Roman"/>
              </a:defRPr>
            </a:pPr>
            <a:r>
              <a:t>Rise time measurement with  two CFD with different fractions: </a:t>
            </a:r>
            <a:r>
              <a:rPr>
                <a:solidFill>
                  <a:srgbClr val="FF0000"/>
                </a:solidFill>
                <a:effectLst>
                  <a:outerShdw sx="100000" sy="100000" kx="0" ky="0" algn="b" rotWithShape="0" blurRad="38100" dist="38100" dir="2700000">
                    <a:srgbClr val="000000">
                      <a:alpha val="43137"/>
                    </a:srgbClr>
                  </a:outerShdw>
                </a:effectLst>
              </a:rPr>
              <a:t>30%</a:t>
            </a:r>
            <a:r>
              <a:t> and </a:t>
            </a:r>
            <a:r>
              <a:rPr>
                <a:solidFill>
                  <a:srgbClr val="FF0000"/>
                </a:solidFill>
                <a:effectLst>
                  <a:outerShdw sx="100000" sy="100000" kx="0" ky="0" algn="b" rotWithShape="0" blurRad="38100" dist="38100" dir="2700000">
                    <a:srgbClr val="000000">
                      <a:alpha val="43137"/>
                    </a:srgbClr>
                  </a:outerShdw>
                </a:effectLst>
              </a:rPr>
              <a:t>90%</a:t>
            </a:r>
            <a:endParaRPr>
              <a:solidFill>
                <a:srgbClr val="FF0000"/>
              </a:solidFill>
              <a:effectLst>
                <a:outerShdw sx="100000" sy="100000" kx="0" ky="0" algn="b" rotWithShape="0" blurRad="38100" dist="38100" dir="2700000">
                  <a:srgbClr val="000000">
                    <a:alpha val="43137"/>
                  </a:srgbClr>
                </a:outerShdw>
              </a:effectLst>
            </a:endParaRPr>
          </a:p>
          <a:p>
            <a:pPr>
              <a:lnSpc>
                <a:spcPct val="80000"/>
              </a:lnSpc>
              <a:spcBef>
                <a:spcPts val="1000"/>
              </a:spcBef>
              <a:defRPr b="1">
                <a:latin typeface="Times New Roman"/>
                <a:ea typeface="Times New Roman"/>
                <a:cs typeface="Times New Roman"/>
                <a:sym typeface="Times New Roman"/>
              </a:defRPr>
            </a:pPr>
            <a:r>
              <a:t>time difference </a:t>
            </a:r>
            <a:r>
              <a:rPr>
                <a:solidFill>
                  <a:srgbClr val="FF0000"/>
                </a:solidFill>
              </a:rPr>
              <a:t>t90%-t30%</a:t>
            </a:r>
            <a:r>
              <a:t> is prop. to  signal </a:t>
            </a:r>
            <a:r>
              <a:rPr>
                <a:solidFill>
                  <a:srgbClr val="FF0000"/>
                </a:solidFill>
              </a:rPr>
              <a:t>rise time  </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3" name="Rettangolo 5"/>
          <p:cNvSpPr/>
          <p:nvPr/>
        </p:nvSpPr>
        <p:spPr>
          <a:xfrm>
            <a:off x="5580112" y="511767"/>
            <a:ext cx="360041" cy="1477073"/>
          </a:xfrm>
          <a:prstGeom prst="rect">
            <a:avLst/>
          </a:prstGeom>
          <a:solidFill>
            <a:srgbClr val="0000FF"/>
          </a:solidFill>
          <a:ln w="12700">
            <a:solidFill>
              <a:srgbClr val="42719B"/>
            </a:solidFill>
            <a:miter/>
          </a:ln>
        </p:spPr>
        <p:txBody>
          <a:bodyPr lIns="45719" rIns="45719" anchor="ctr"/>
          <a:lstStyle/>
          <a:p>
            <a:pPr algn="ctr">
              <a:defRPr>
                <a:solidFill>
                  <a:srgbClr val="FFFFFF"/>
                </a:solidFill>
              </a:defRPr>
            </a:pPr>
          </a:p>
        </p:txBody>
      </p:sp>
      <p:sp>
        <p:nvSpPr>
          <p:cNvPr id="994" name="Rettangolo 6"/>
          <p:cNvSpPr/>
          <p:nvPr/>
        </p:nvSpPr>
        <p:spPr>
          <a:xfrm>
            <a:off x="6372199" y="511768"/>
            <a:ext cx="1800201" cy="1477074"/>
          </a:xfrm>
          <a:prstGeom prst="rect">
            <a:avLst/>
          </a:prstGeom>
          <a:solidFill>
            <a:srgbClr val="FF0000"/>
          </a:solidFill>
          <a:ln w="12700">
            <a:solidFill>
              <a:srgbClr val="42719B"/>
            </a:solidFill>
            <a:miter/>
          </a:ln>
        </p:spPr>
        <p:txBody>
          <a:bodyPr lIns="45719" rIns="45719" anchor="ctr"/>
          <a:lstStyle/>
          <a:p>
            <a:pPr algn="ctr">
              <a:defRPr>
                <a:solidFill>
                  <a:srgbClr val="FFFFFF"/>
                </a:solidFill>
              </a:defRPr>
            </a:pPr>
          </a:p>
        </p:txBody>
      </p:sp>
      <p:sp>
        <p:nvSpPr>
          <p:cNvPr id="995" name="Connettore 2 8"/>
          <p:cNvSpPr/>
          <p:nvPr/>
        </p:nvSpPr>
        <p:spPr>
          <a:xfrm>
            <a:off x="4860032" y="1250304"/>
            <a:ext cx="900101" cy="1"/>
          </a:xfrm>
          <a:prstGeom prst="line">
            <a:avLst/>
          </a:prstGeom>
          <a:ln w="57150">
            <a:solidFill>
              <a:srgbClr val="00B050"/>
            </a:solidFill>
            <a:miter/>
            <a:tailEnd type="triangle"/>
          </a:ln>
        </p:spPr>
        <p:txBody>
          <a:bodyPr lIns="45719" rIns="45719"/>
          <a:lstStyle/>
          <a:p>
            <a:pPr/>
          </a:p>
        </p:txBody>
      </p:sp>
      <p:sp>
        <p:nvSpPr>
          <p:cNvPr id="996" name="CasellaDiTesto 10"/>
          <p:cNvSpPr txBox="1"/>
          <p:nvPr/>
        </p:nvSpPr>
        <p:spPr>
          <a:xfrm>
            <a:off x="5625832" y="107339"/>
            <a:ext cx="2500849"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rgbClr val="0000FF"/>
                </a:solidFill>
                <a:latin typeface="Times New Roman"/>
                <a:ea typeface="Times New Roman"/>
                <a:cs typeface="Times New Roman"/>
                <a:sym typeface="Times New Roman"/>
              </a:defRPr>
            </a:pPr>
            <a:r>
              <a:t>Si                   </a:t>
            </a:r>
            <a:r>
              <a:rPr>
                <a:solidFill>
                  <a:srgbClr val="FF0000"/>
                </a:solidFill>
              </a:rPr>
              <a:t>CsI(Tl)</a:t>
            </a:r>
          </a:p>
        </p:txBody>
      </p:sp>
      <p:sp>
        <p:nvSpPr>
          <p:cNvPr id="997" name="Text Box 51"/>
          <p:cNvSpPr txBox="1"/>
          <p:nvPr/>
        </p:nvSpPr>
        <p:spPr>
          <a:xfrm>
            <a:off x="153223" y="163512"/>
            <a:ext cx="4948873" cy="421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b="1" sz="2400">
                <a:solidFill>
                  <a:srgbClr val="0033CC"/>
                </a:solidFill>
                <a:latin typeface="Times New Roman"/>
                <a:ea typeface="Times New Roman"/>
                <a:cs typeface="Times New Roman"/>
                <a:sym typeface="Times New Roman"/>
              </a:defRPr>
            </a:pPr>
            <a:r>
              <a:t>IDENTIFICAZIONE IN MASSA</a:t>
            </a:r>
            <a:r>
              <a:rPr b="0" sz="1800">
                <a:solidFill>
                  <a:srgbClr val="000000"/>
                </a:solidFill>
                <a:latin typeface="Tahoma"/>
                <a:ea typeface="Tahoma"/>
                <a:cs typeface="Tahoma"/>
                <a:sym typeface="Tahoma"/>
              </a:rPr>
              <a:t>  </a:t>
            </a:r>
          </a:p>
        </p:txBody>
      </p:sp>
      <p:grpSp>
        <p:nvGrpSpPr>
          <p:cNvPr id="1007" name="Gruppo 38"/>
          <p:cNvGrpSpPr/>
          <p:nvPr/>
        </p:nvGrpSpPr>
        <p:grpSpPr>
          <a:xfrm>
            <a:off x="271263" y="1484312"/>
            <a:ext cx="4372745" cy="4435840"/>
            <a:chOff x="0" y="0"/>
            <a:chExt cx="4372743" cy="4435839"/>
          </a:xfrm>
        </p:grpSpPr>
        <p:grpSp>
          <p:nvGrpSpPr>
            <p:cNvPr id="1004" name="Group 37"/>
            <p:cNvGrpSpPr/>
            <p:nvPr/>
          </p:nvGrpSpPr>
          <p:grpSpPr>
            <a:xfrm>
              <a:off x="0" y="0"/>
              <a:ext cx="4372744" cy="4435840"/>
              <a:chOff x="0" y="0"/>
              <a:chExt cx="4372743" cy="4435839"/>
            </a:xfrm>
          </p:grpSpPr>
          <p:pic>
            <p:nvPicPr>
              <p:cNvPr id="998" name="Picture 38" descr="Picture 38"/>
              <p:cNvPicPr>
                <a:picLocks noChangeAspect="1"/>
              </p:cNvPicPr>
              <p:nvPr/>
            </p:nvPicPr>
            <p:blipFill>
              <a:blip r:embed="rId2">
                <a:extLst/>
              </a:blip>
              <a:stretch>
                <a:fillRect/>
              </a:stretch>
            </p:blipFill>
            <p:spPr>
              <a:xfrm>
                <a:off x="0" y="0"/>
                <a:ext cx="4372744" cy="4402138"/>
              </a:xfrm>
              <a:prstGeom prst="rect">
                <a:avLst/>
              </a:prstGeom>
              <a:ln w="38100" cap="flat">
                <a:solidFill>
                  <a:srgbClr val="000000"/>
                </a:solidFill>
                <a:prstDash val="solid"/>
                <a:miter lim="800000"/>
              </a:ln>
              <a:effectLst/>
            </p:spPr>
          </p:pic>
          <p:sp>
            <p:nvSpPr>
              <p:cNvPr id="999" name="Text Box 39"/>
              <p:cNvSpPr txBox="1"/>
              <p:nvPr/>
            </p:nvSpPr>
            <p:spPr>
              <a:xfrm rot="16200000">
                <a:off x="-386761" y="939845"/>
                <a:ext cx="1082286" cy="30734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800"/>
                  </a:spcBef>
                  <a:defRPr sz="1400">
                    <a:latin typeface="Tahoma"/>
                    <a:ea typeface="Tahoma"/>
                    <a:cs typeface="Tahoma"/>
                    <a:sym typeface="Tahoma"/>
                  </a:defRPr>
                </a:lvl1pPr>
              </a:lstStyle>
              <a:p>
                <a:pPr/>
                <a:r>
                  <a:t>Energia</a:t>
                </a:r>
              </a:p>
            </p:txBody>
          </p:sp>
          <p:sp>
            <p:nvSpPr>
              <p:cNvPr id="1000" name="Rectangle 40"/>
              <p:cNvSpPr/>
              <p:nvPr/>
            </p:nvSpPr>
            <p:spPr>
              <a:xfrm>
                <a:off x="2260389" y="192312"/>
                <a:ext cx="1484627" cy="317246"/>
              </a:xfrm>
              <a:prstGeom prst="rect">
                <a:avLst/>
              </a:prstGeom>
              <a:no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p>
            </p:txBody>
          </p:sp>
          <p:grpSp>
            <p:nvGrpSpPr>
              <p:cNvPr id="1003" name="Text Box 41"/>
              <p:cNvGrpSpPr/>
              <p:nvPr/>
            </p:nvGrpSpPr>
            <p:grpSpPr>
              <a:xfrm>
                <a:off x="3487377" y="4094717"/>
                <a:ext cx="644809" cy="341123"/>
                <a:chOff x="0" y="0"/>
                <a:chExt cx="644808" cy="341122"/>
              </a:xfrm>
            </p:grpSpPr>
            <p:sp>
              <p:nvSpPr>
                <p:cNvPr id="1001" name="Rettangolo"/>
                <p:cNvSpPr/>
                <p:nvPr/>
              </p:nvSpPr>
              <p:spPr>
                <a:xfrm>
                  <a:off x="0" y="0"/>
                  <a:ext cx="644809" cy="255482"/>
                </a:xfrm>
                <a:prstGeom prst="rect">
                  <a:avLst/>
                </a:prstGeom>
                <a:solidFill>
                  <a:srgbClr val="FFFFFF"/>
                </a:solidFill>
                <a:ln w="12700" cap="flat">
                  <a:noFill/>
                  <a:miter lim="400000"/>
                </a:ln>
                <a:effectLst/>
              </p:spPr>
              <p:txBody>
                <a:bodyPr wrap="square" lIns="45719" tIns="45719" rIns="45719" bIns="45719" numCol="1" anchor="t">
                  <a:noAutofit/>
                </a:bodyPr>
                <a:lstStyle/>
                <a:p>
                  <a:pPr>
                    <a:spcBef>
                      <a:spcPts val="1900"/>
                    </a:spcBef>
                    <a:defRPr sz="1400">
                      <a:latin typeface="Tahoma"/>
                      <a:ea typeface="Tahoma"/>
                      <a:cs typeface="Tahoma"/>
                      <a:sym typeface="Tahoma"/>
                    </a:defRPr>
                  </a:pPr>
                </a:p>
              </p:txBody>
            </p:sp>
            <p:sp>
              <p:nvSpPr>
                <p:cNvPr id="1002" name="t2-t1"/>
                <p:cNvSpPr txBox="1"/>
                <p:nvPr/>
              </p:nvSpPr>
              <p:spPr>
                <a:xfrm>
                  <a:off x="45719" y="0"/>
                  <a:ext cx="553370" cy="3411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spcBef>
                      <a:spcPts val="800"/>
                    </a:spcBef>
                    <a:defRPr sz="1400">
                      <a:latin typeface="Tahoma"/>
                      <a:ea typeface="Tahoma"/>
                      <a:cs typeface="Tahoma"/>
                      <a:sym typeface="Tahoma"/>
                    </a:defRPr>
                  </a:pPr>
                  <a:r>
                    <a:t>t</a:t>
                  </a:r>
                  <a:r>
                    <a:rPr baseline="-25000"/>
                    <a:t>2</a:t>
                  </a:r>
                  <a:r>
                    <a:t>-t</a:t>
                  </a:r>
                  <a:r>
                    <a:rPr baseline="-25000"/>
                    <a:t>1</a:t>
                  </a:r>
                </a:p>
              </p:txBody>
            </p:sp>
          </p:grpSp>
        </p:grpSp>
        <p:sp>
          <p:nvSpPr>
            <p:cNvPr id="1005" name="Freeform 42"/>
            <p:cNvSpPr/>
            <p:nvPr/>
          </p:nvSpPr>
          <p:spPr>
            <a:xfrm>
              <a:off x="774340" y="2837953"/>
              <a:ext cx="2175930" cy="880562"/>
            </a:xfrm>
            <a:custGeom>
              <a:avLst/>
              <a:gdLst/>
              <a:ahLst/>
              <a:cxnLst>
                <a:cxn ang="0">
                  <a:pos x="wd2" y="hd2"/>
                </a:cxn>
                <a:cxn ang="5400000">
                  <a:pos x="wd2" y="hd2"/>
                </a:cxn>
                <a:cxn ang="10800000">
                  <a:pos x="wd2" y="hd2"/>
                </a:cxn>
                <a:cxn ang="16200000">
                  <a:pos x="wd2" y="hd2"/>
                </a:cxn>
              </a:cxnLst>
              <a:rect l="0" t="0" r="r" b="b"/>
              <a:pathLst>
                <a:path w="21303" h="20750" fill="norm" stroke="1" extrusionOk="0">
                  <a:moveTo>
                    <a:pt x="0" y="20750"/>
                  </a:moveTo>
                  <a:cubicBezTo>
                    <a:pt x="237" y="20750"/>
                    <a:pt x="878" y="20750"/>
                    <a:pt x="1435" y="20717"/>
                  </a:cubicBezTo>
                  <a:cubicBezTo>
                    <a:pt x="1993" y="20684"/>
                    <a:pt x="2634" y="20684"/>
                    <a:pt x="3386" y="20552"/>
                  </a:cubicBezTo>
                  <a:cubicBezTo>
                    <a:pt x="4139" y="20419"/>
                    <a:pt x="4877" y="20287"/>
                    <a:pt x="5923" y="19989"/>
                  </a:cubicBezTo>
                  <a:cubicBezTo>
                    <a:pt x="6968" y="19692"/>
                    <a:pt x="8431" y="19328"/>
                    <a:pt x="9699" y="18765"/>
                  </a:cubicBezTo>
                  <a:cubicBezTo>
                    <a:pt x="10967" y="18203"/>
                    <a:pt x="12166" y="18005"/>
                    <a:pt x="13503" y="16582"/>
                  </a:cubicBezTo>
                  <a:cubicBezTo>
                    <a:pt x="14841" y="15160"/>
                    <a:pt x="16430" y="12944"/>
                    <a:pt x="17684" y="10330"/>
                  </a:cubicBezTo>
                  <a:cubicBezTo>
                    <a:pt x="18938" y="7717"/>
                    <a:pt x="20457" y="2458"/>
                    <a:pt x="21029" y="804"/>
                  </a:cubicBezTo>
                  <a:cubicBezTo>
                    <a:pt x="21600" y="-850"/>
                    <a:pt x="21098" y="572"/>
                    <a:pt x="21112" y="506"/>
                  </a:cubicBezTo>
                </a:path>
              </a:pathLst>
            </a:custGeom>
            <a:noFill/>
            <a:ln w="63500" cap="rnd">
              <a:solidFill>
                <a:srgbClr val="FF0000"/>
              </a:solidFill>
              <a:prstDash val="sysDot"/>
              <a:round/>
            </a:ln>
            <a:effectLst/>
          </p:spPr>
          <p:txBody>
            <a:bodyPr wrap="square" lIns="45719" tIns="45719" rIns="45719" bIns="45719" numCol="1" anchor="t">
              <a:noAutofit/>
            </a:bodyPr>
            <a:lstStyle/>
            <a:p>
              <a:pPr/>
            </a:p>
          </p:txBody>
        </p:sp>
        <p:sp>
          <p:nvSpPr>
            <p:cNvPr id="1006" name="Text Box 43"/>
            <p:cNvSpPr txBox="1"/>
            <p:nvPr/>
          </p:nvSpPr>
          <p:spPr>
            <a:xfrm>
              <a:off x="1853462" y="2866442"/>
              <a:ext cx="684324"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000"/>
                </a:spcBef>
                <a:defRPr b="1">
                  <a:solidFill>
                    <a:srgbClr val="FF0000"/>
                  </a:solidFill>
                  <a:latin typeface="Tahoma"/>
                  <a:ea typeface="Tahoma"/>
                  <a:cs typeface="Tahoma"/>
                  <a:sym typeface="Tahoma"/>
                </a:defRPr>
              </a:lvl1pPr>
            </a:lstStyle>
            <a:p>
              <a:pPr/>
              <a:r>
                <a:t>M=7</a:t>
              </a:r>
            </a:p>
          </p:txBody>
        </p:sp>
      </p:grpSp>
      <p:pic>
        <p:nvPicPr>
          <p:cNvPr id="1008" name="Schermata 2023-10-19 alle 11.27.25.png" descr="Schermata 2023-10-19 alle 11.27.25.png"/>
          <p:cNvPicPr>
            <a:picLocks noChangeAspect="1"/>
          </p:cNvPicPr>
          <p:nvPr/>
        </p:nvPicPr>
        <p:blipFill>
          <a:blip r:embed="rId3">
            <a:extLst/>
          </a:blip>
          <a:stretch>
            <a:fillRect/>
          </a:stretch>
        </p:blipFill>
        <p:spPr>
          <a:xfrm>
            <a:off x="5070414" y="2074036"/>
            <a:ext cx="3757818" cy="4560385"/>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0" name="Rettangolo 3"/>
          <p:cNvSpPr/>
          <p:nvPr/>
        </p:nvSpPr>
        <p:spPr>
          <a:xfrm>
            <a:off x="460375" y="5517231"/>
            <a:ext cx="3463553" cy="1152129"/>
          </a:xfrm>
          <a:prstGeom prst="rect">
            <a:avLst/>
          </a:prstGeom>
          <a:ln w="12700">
            <a:solidFill>
              <a:srgbClr val="42719B"/>
            </a:solidFill>
            <a:miter/>
          </a:ln>
        </p:spPr>
        <p:txBody>
          <a:bodyPr lIns="45719" rIns="45719" anchor="ctr"/>
          <a:lstStyle/>
          <a:p>
            <a:pPr algn="ctr">
              <a:defRPr>
                <a:solidFill>
                  <a:srgbClr val="FFFFFF"/>
                </a:solidFill>
              </a:defRPr>
            </a:pPr>
          </a:p>
        </p:txBody>
      </p:sp>
      <p:sp>
        <p:nvSpPr>
          <p:cNvPr id="1011" name="Rettangolo 5"/>
          <p:cNvSpPr/>
          <p:nvPr/>
        </p:nvSpPr>
        <p:spPr>
          <a:xfrm>
            <a:off x="5580112" y="511767"/>
            <a:ext cx="360041" cy="1477073"/>
          </a:xfrm>
          <a:prstGeom prst="rect">
            <a:avLst/>
          </a:prstGeom>
          <a:solidFill>
            <a:srgbClr val="0000FF"/>
          </a:solidFill>
          <a:ln w="12700">
            <a:solidFill>
              <a:srgbClr val="42719B"/>
            </a:solidFill>
            <a:miter/>
          </a:ln>
        </p:spPr>
        <p:txBody>
          <a:bodyPr lIns="45719" rIns="45719" anchor="ctr"/>
          <a:lstStyle/>
          <a:p>
            <a:pPr algn="ctr">
              <a:defRPr>
                <a:solidFill>
                  <a:srgbClr val="FFFFFF"/>
                </a:solidFill>
              </a:defRPr>
            </a:pPr>
          </a:p>
        </p:txBody>
      </p:sp>
      <p:sp>
        <p:nvSpPr>
          <p:cNvPr id="1012" name="Rettangolo 6"/>
          <p:cNvSpPr/>
          <p:nvPr/>
        </p:nvSpPr>
        <p:spPr>
          <a:xfrm>
            <a:off x="6372199" y="511768"/>
            <a:ext cx="1800201" cy="1477074"/>
          </a:xfrm>
          <a:prstGeom prst="rect">
            <a:avLst/>
          </a:prstGeom>
          <a:solidFill>
            <a:srgbClr val="FF0000"/>
          </a:solidFill>
          <a:ln w="12700">
            <a:solidFill>
              <a:srgbClr val="42719B"/>
            </a:solidFill>
            <a:miter/>
          </a:ln>
        </p:spPr>
        <p:txBody>
          <a:bodyPr lIns="45719" rIns="45719" anchor="ctr"/>
          <a:lstStyle/>
          <a:p>
            <a:pPr algn="ctr">
              <a:defRPr>
                <a:solidFill>
                  <a:srgbClr val="FFFFFF"/>
                </a:solidFill>
              </a:defRPr>
            </a:pPr>
          </a:p>
        </p:txBody>
      </p:sp>
      <p:sp>
        <p:nvSpPr>
          <p:cNvPr id="1013" name="Connettore 2 8"/>
          <p:cNvSpPr/>
          <p:nvPr/>
        </p:nvSpPr>
        <p:spPr>
          <a:xfrm>
            <a:off x="4860032" y="1250304"/>
            <a:ext cx="2160241" cy="1"/>
          </a:xfrm>
          <a:prstGeom prst="line">
            <a:avLst/>
          </a:prstGeom>
          <a:ln w="57150">
            <a:solidFill>
              <a:srgbClr val="00B050"/>
            </a:solidFill>
            <a:miter/>
            <a:tailEnd type="triangle"/>
          </a:ln>
        </p:spPr>
        <p:txBody>
          <a:bodyPr lIns="45719" rIns="45719"/>
          <a:lstStyle/>
          <a:p>
            <a:pPr/>
          </a:p>
        </p:txBody>
      </p:sp>
      <p:sp>
        <p:nvSpPr>
          <p:cNvPr id="1014" name="CasellaDiTesto 10"/>
          <p:cNvSpPr txBox="1"/>
          <p:nvPr/>
        </p:nvSpPr>
        <p:spPr>
          <a:xfrm>
            <a:off x="5625832" y="107339"/>
            <a:ext cx="2500849"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rgbClr val="0000FF"/>
                </a:solidFill>
                <a:latin typeface="Times New Roman"/>
                <a:ea typeface="Times New Roman"/>
                <a:cs typeface="Times New Roman"/>
                <a:sym typeface="Times New Roman"/>
              </a:defRPr>
            </a:pPr>
            <a:r>
              <a:t>Si                   </a:t>
            </a:r>
            <a:r>
              <a:rPr>
                <a:solidFill>
                  <a:srgbClr val="FF0000"/>
                </a:solidFill>
              </a:rPr>
              <a:t>CsI(Tl)</a:t>
            </a:r>
          </a:p>
        </p:txBody>
      </p:sp>
      <p:sp>
        <p:nvSpPr>
          <p:cNvPr id="1015" name="CasellaDiTesto 12"/>
          <p:cNvSpPr txBox="1"/>
          <p:nvPr/>
        </p:nvSpPr>
        <p:spPr>
          <a:xfrm>
            <a:off x="5337800" y="2069475"/>
            <a:ext cx="3436952" cy="7642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latin typeface="Times New Roman"/>
                <a:ea typeface="Times New Roman"/>
                <a:cs typeface="Times New Roman"/>
                <a:sym typeface="Times New Roman"/>
              </a:defRPr>
            </a:pPr>
            <a:r>
              <a:t>E Fast- E Slow</a:t>
            </a:r>
          </a:p>
          <a:p>
            <a:pPr>
              <a:defRPr b="1" sz="2400">
                <a:latin typeface="Times New Roman"/>
                <a:ea typeface="Times New Roman"/>
                <a:cs typeface="Times New Roman"/>
                <a:sym typeface="Times New Roman"/>
              </a:defRPr>
            </a:pPr>
            <a:r>
              <a:t>PSD CsI(Tl)</a:t>
            </a:r>
          </a:p>
        </p:txBody>
      </p:sp>
      <p:sp>
        <p:nvSpPr>
          <p:cNvPr id="1016" name="Text Box 51"/>
          <p:cNvSpPr txBox="1"/>
          <p:nvPr/>
        </p:nvSpPr>
        <p:spPr>
          <a:xfrm>
            <a:off x="153223" y="163512"/>
            <a:ext cx="4948873" cy="421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b="1" sz="2400">
                <a:solidFill>
                  <a:srgbClr val="0033CC"/>
                </a:solidFill>
                <a:latin typeface="Times New Roman"/>
                <a:ea typeface="Times New Roman"/>
                <a:cs typeface="Times New Roman"/>
                <a:sym typeface="Times New Roman"/>
              </a:defRPr>
            </a:pPr>
            <a:r>
              <a:t>IDENTIFICAZIONE LCP (A,Z)</a:t>
            </a:r>
            <a:r>
              <a:rPr b="0" sz="1800">
                <a:solidFill>
                  <a:srgbClr val="000000"/>
                </a:solidFill>
                <a:latin typeface="Tahoma"/>
                <a:ea typeface="Tahoma"/>
                <a:cs typeface="Tahoma"/>
                <a:sym typeface="Tahoma"/>
              </a:rPr>
              <a:t>  </a:t>
            </a:r>
          </a:p>
        </p:txBody>
      </p:sp>
      <p:pic>
        <p:nvPicPr>
          <p:cNvPr id="1017" name="Picture 19" descr="Picture 19"/>
          <p:cNvPicPr>
            <a:picLocks noChangeAspect="1"/>
          </p:cNvPicPr>
          <p:nvPr/>
        </p:nvPicPr>
        <p:blipFill>
          <a:blip r:embed="rId2">
            <a:extLst/>
          </a:blip>
          <a:stretch>
            <a:fillRect/>
          </a:stretch>
        </p:blipFill>
        <p:spPr>
          <a:xfrm>
            <a:off x="307975" y="1052736"/>
            <a:ext cx="3988688" cy="3538895"/>
          </a:xfrm>
          <a:prstGeom prst="rect">
            <a:avLst/>
          </a:prstGeom>
          <a:ln w="12700">
            <a:miter lim="400000"/>
          </a:ln>
        </p:spPr>
      </p:pic>
      <p:pic>
        <p:nvPicPr>
          <p:cNvPr id="1018" name="Picture 2" descr="Picture 2"/>
          <p:cNvPicPr>
            <a:picLocks noChangeAspect="1"/>
          </p:cNvPicPr>
          <p:nvPr/>
        </p:nvPicPr>
        <p:blipFill>
          <a:blip r:embed="rId3">
            <a:extLst/>
          </a:blip>
          <a:stretch>
            <a:fillRect/>
          </a:stretch>
        </p:blipFill>
        <p:spPr>
          <a:xfrm>
            <a:off x="4852763" y="2996951"/>
            <a:ext cx="4111725" cy="3453955"/>
          </a:xfrm>
          <a:prstGeom prst="rect">
            <a:avLst/>
          </a:prstGeom>
          <a:ln w="12700">
            <a:miter lim="400000"/>
          </a:ln>
        </p:spPr>
      </p:pic>
      <p:grpSp>
        <p:nvGrpSpPr>
          <p:cNvPr id="1040" name="Gruppo 53"/>
          <p:cNvGrpSpPr/>
          <p:nvPr/>
        </p:nvGrpSpPr>
        <p:grpSpPr>
          <a:xfrm>
            <a:off x="611560" y="6042519"/>
            <a:ext cx="3191726" cy="534229"/>
            <a:chOff x="0" y="0"/>
            <a:chExt cx="3191725" cy="534227"/>
          </a:xfrm>
        </p:grpSpPr>
        <p:sp>
          <p:nvSpPr>
            <p:cNvPr id="1019" name="Freeform 111"/>
            <p:cNvSpPr/>
            <p:nvPr/>
          </p:nvSpPr>
          <p:spPr>
            <a:xfrm>
              <a:off x="74135" y="14681"/>
              <a:ext cx="356979" cy="519547"/>
            </a:xfrm>
            <a:custGeom>
              <a:avLst/>
              <a:gdLst/>
              <a:ahLst/>
              <a:cxnLst>
                <a:cxn ang="0">
                  <a:pos x="wd2" y="hd2"/>
                </a:cxn>
                <a:cxn ang="5400000">
                  <a:pos x="wd2" y="hd2"/>
                </a:cxn>
                <a:cxn ang="10800000">
                  <a:pos x="wd2" y="hd2"/>
                </a:cxn>
                <a:cxn ang="16200000">
                  <a:pos x="wd2" y="hd2"/>
                </a:cxn>
              </a:cxnLst>
              <a:rect l="0" t="0" r="r" b="b"/>
              <a:pathLst>
                <a:path w="20894" h="20776" fill="norm" stroke="1" extrusionOk="0">
                  <a:moveTo>
                    <a:pt x="0" y="0"/>
                  </a:moveTo>
                  <a:cubicBezTo>
                    <a:pt x="350" y="1669"/>
                    <a:pt x="1399" y="6798"/>
                    <a:pt x="2057" y="9981"/>
                  </a:cubicBezTo>
                  <a:cubicBezTo>
                    <a:pt x="2715" y="13164"/>
                    <a:pt x="3333" y="17397"/>
                    <a:pt x="3950" y="19035"/>
                  </a:cubicBezTo>
                  <a:cubicBezTo>
                    <a:pt x="4567" y="20673"/>
                    <a:pt x="4999" y="21600"/>
                    <a:pt x="5760" y="19777"/>
                  </a:cubicBezTo>
                  <a:cubicBezTo>
                    <a:pt x="6521" y="17954"/>
                    <a:pt x="7365" y="11124"/>
                    <a:pt x="8558" y="8158"/>
                  </a:cubicBezTo>
                  <a:cubicBezTo>
                    <a:pt x="9751" y="5191"/>
                    <a:pt x="10944" y="3152"/>
                    <a:pt x="12981" y="1916"/>
                  </a:cubicBezTo>
                  <a:cubicBezTo>
                    <a:pt x="15017" y="680"/>
                    <a:pt x="19872" y="896"/>
                    <a:pt x="20736" y="742"/>
                  </a:cubicBezTo>
                  <a:cubicBezTo>
                    <a:pt x="21600" y="587"/>
                    <a:pt x="18658" y="927"/>
                    <a:pt x="18103" y="989"/>
                  </a:cubicBezTo>
                </a:path>
              </a:pathLst>
            </a:custGeom>
            <a:noFill/>
            <a:ln w="25400" cap="flat">
              <a:solidFill>
                <a:srgbClr val="006600"/>
              </a:solidFill>
              <a:prstDash val="solid"/>
              <a:round/>
            </a:ln>
            <a:effectLst/>
          </p:spPr>
          <p:txBody>
            <a:bodyPr wrap="square" lIns="45719" tIns="45719" rIns="45719" bIns="45719" numCol="1" anchor="t">
              <a:noAutofit/>
            </a:bodyPr>
            <a:lstStyle/>
            <a:p>
              <a:pPr/>
            </a:p>
          </p:txBody>
        </p:sp>
        <p:sp>
          <p:nvSpPr>
            <p:cNvPr id="1020" name="Freeform 111"/>
            <p:cNvSpPr/>
            <p:nvPr/>
          </p:nvSpPr>
          <p:spPr>
            <a:xfrm>
              <a:off x="1330356" y="14681"/>
              <a:ext cx="500401" cy="519547"/>
            </a:xfrm>
            <a:custGeom>
              <a:avLst/>
              <a:gdLst/>
              <a:ahLst/>
              <a:cxnLst>
                <a:cxn ang="0">
                  <a:pos x="wd2" y="hd2"/>
                </a:cxn>
                <a:cxn ang="5400000">
                  <a:pos x="wd2" y="hd2"/>
                </a:cxn>
                <a:cxn ang="10800000">
                  <a:pos x="wd2" y="hd2"/>
                </a:cxn>
                <a:cxn ang="16200000">
                  <a:pos x="wd2" y="hd2"/>
                </a:cxn>
              </a:cxnLst>
              <a:rect l="0" t="0" r="r" b="b"/>
              <a:pathLst>
                <a:path w="20894" h="20776" fill="norm" stroke="1" extrusionOk="0">
                  <a:moveTo>
                    <a:pt x="0" y="0"/>
                  </a:moveTo>
                  <a:cubicBezTo>
                    <a:pt x="350" y="1669"/>
                    <a:pt x="1399" y="6798"/>
                    <a:pt x="2057" y="9981"/>
                  </a:cubicBezTo>
                  <a:cubicBezTo>
                    <a:pt x="2715" y="13164"/>
                    <a:pt x="3333" y="17397"/>
                    <a:pt x="3950" y="19035"/>
                  </a:cubicBezTo>
                  <a:cubicBezTo>
                    <a:pt x="4567" y="20673"/>
                    <a:pt x="4999" y="21600"/>
                    <a:pt x="5760" y="19777"/>
                  </a:cubicBezTo>
                  <a:cubicBezTo>
                    <a:pt x="6521" y="17954"/>
                    <a:pt x="7365" y="11124"/>
                    <a:pt x="8558" y="8158"/>
                  </a:cubicBezTo>
                  <a:cubicBezTo>
                    <a:pt x="9751" y="5191"/>
                    <a:pt x="10944" y="3152"/>
                    <a:pt x="12981" y="1916"/>
                  </a:cubicBezTo>
                  <a:cubicBezTo>
                    <a:pt x="15017" y="680"/>
                    <a:pt x="19872" y="896"/>
                    <a:pt x="20736" y="742"/>
                  </a:cubicBezTo>
                  <a:cubicBezTo>
                    <a:pt x="21600" y="587"/>
                    <a:pt x="18658" y="927"/>
                    <a:pt x="18103" y="989"/>
                  </a:cubicBezTo>
                </a:path>
              </a:pathLst>
            </a:custGeom>
            <a:noFill/>
            <a:ln w="25400" cap="flat">
              <a:solidFill>
                <a:srgbClr val="006600"/>
              </a:solidFill>
              <a:prstDash val="solid"/>
              <a:round/>
            </a:ln>
            <a:effectLst/>
          </p:spPr>
          <p:txBody>
            <a:bodyPr wrap="square" lIns="45719" tIns="45719" rIns="45719" bIns="45719" numCol="1" anchor="t">
              <a:noAutofit/>
            </a:bodyPr>
            <a:lstStyle/>
            <a:p>
              <a:pPr/>
            </a:p>
          </p:txBody>
        </p:sp>
        <p:sp>
          <p:nvSpPr>
            <p:cNvPr id="1021" name="Freeform 111"/>
            <p:cNvSpPr/>
            <p:nvPr/>
          </p:nvSpPr>
          <p:spPr>
            <a:xfrm>
              <a:off x="2512442" y="0"/>
              <a:ext cx="679284" cy="519546"/>
            </a:xfrm>
            <a:custGeom>
              <a:avLst/>
              <a:gdLst/>
              <a:ahLst/>
              <a:cxnLst>
                <a:cxn ang="0">
                  <a:pos x="wd2" y="hd2"/>
                </a:cxn>
                <a:cxn ang="5400000">
                  <a:pos x="wd2" y="hd2"/>
                </a:cxn>
                <a:cxn ang="10800000">
                  <a:pos x="wd2" y="hd2"/>
                </a:cxn>
                <a:cxn ang="16200000">
                  <a:pos x="wd2" y="hd2"/>
                </a:cxn>
              </a:cxnLst>
              <a:rect l="0" t="0" r="r" b="b"/>
              <a:pathLst>
                <a:path w="20894" h="20776" fill="norm" stroke="1" extrusionOk="0">
                  <a:moveTo>
                    <a:pt x="0" y="0"/>
                  </a:moveTo>
                  <a:cubicBezTo>
                    <a:pt x="350" y="1669"/>
                    <a:pt x="1399" y="6798"/>
                    <a:pt x="2057" y="9981"/>
                  </a:cubicBezTo>
                  <a:cubicBezTo>
                    <a:pt x="2715" y="13164"/>
                    <a:pt x="3333" y="17397"/>
                    <a:pt x="3950" y="19035"/>
                  </a:cubicBezTo>
                  <a:cubicBezTo>
                    <a:pt x="4567" y="20673"/>
                    <a:pt x="4999" y="21600"/>
                    <a:pt x="5760" y="19777"/>
                  </a:cubicBezTo>
                  <a:cubicBezTo>
                    <a:pt x="6521" y="17954"/>
                    <a:pt x="7365" y="11124"/>
                    <a:pt x="8558" y="8158"/>
                  </a:cubicBezTo>
                  <a:cubicBezTo>
                    <a:pt x="9751" y="5191"/>
                    <a:pt x="10944" y="3152"/>
                    <a:pt x="12981" y="1916"/>
                  </a:cubicBezTo>
                  <a:cubicBezTo>
                    <a:pt x="15017" y="680"/>
                    <a:pt x="19872" y="896"/>
                    <a:pt x="20736" y="742"/>
                  </a:cubicBezTo>
                  <a:cubicBezTo>
                    <a:pt x="21600" y="587"/>
                    <a:pt x="18658" y="927"/>
                    <a:pt x="18103" y="989"/>
                  </a:cubicBezTo>
                </a:path>
              </a:pathLst>
            </a:custGeom>
            <a:noFill/>
            <a:ln w="25400" cap="flat">
              <a:solidFill>
                <a:srgbClr val="006600"/>
              </a:solidFill>
              <a:prstDash val="solid"/>
              <a:round/>
            </a:ln>
            <a:effectLst/>
          </p:spPr>
          <p:txBody>
            <a:bodyPr wrap="square" lIns="45719" tIns="45719" rIns="45719" bIns="45719" numCol="1" anchor="t">
              <a:noAutofit/>
            </a:bodyPr>
            <a:lstStyle/>
            <a:p>
              <a:pPr/>
            </a:p>
          </p:txBody>
        </p:sp>
        <p:grpSp>
          <p:nvGrpSpPr>
            <p:cNvPr id="1024" name="Gruppo 22"/>
            <p:cNvGrpSpPr/>
            <p:nvPr/>
          </p:nvGrpSpPr>
          <p:grpSpPr>
            <a:xfrm>
              <a:off x="0" y="29364"/>
              <a:ext cx="221590" cy="210188"/>
              <a:chOff x="0" y="0"/>
              <a:chExt cx="221589" cy="210187"/>
            </a:xfrm>
          </p:grpSpPr>
          <p:sp>
            <p:nvSpPr>
              <p:cNvPr id="1022" name="Connettore 4 74"/>
              <p:cNvSpPr/>
              <p:nvPr/>
            </p:nvSpPr>
            <p:spPr>
              <a:xfrm>
                <a:off x="0" y="-1"/>
                <a:ext cx="123016" cy="210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noFill/>
              <a:ln w="25400" cap="flat">
                <a:solidFill>
                  <a:srgbClr val="FF9900"/>
                </a:solidFill>
                <a:prstDash val="solid"/>
                <a:miter lim="800000"/>
              </a:ln>
              <a:effectLst/>
            </p:spPr>
            <p:txBody>
              <a:bodyPr wrap="square" lIns="45719" tIns="45719" rIns="45719" bIns="45719" numCol="1" anchor="ctr">
                <a:noAutofit/>
              </a:bodyPr>
              <a:lstStyle/>
              <a:p>
                <a:pPr/>
              </a:p>
            </p:txBody>
          </p:sp>
          <p:sp>
            <p:nvSpPr>
              <p:cNvPr id="1023" name="Connettore 4 75"/>
              <p:cNvSpPr/>
              <p:nvPr/>
            </p:nvSpPr>
            <p:spPr>
              <a:xfrm flipH="1" rot="10800000">
                <a:off x="123015" y="0"/>
                <a:ext cx="98575" cy="210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noFill/>
              <a:ln w="25400" cap="flat">
                <a:solidFill>
                  <a:srgbClr val="FF9900"/>
                </a:solidFill>
                <a:prstDash val="solid"/>
                <a:miter lim="800000"/>
              </a:ln>
              <a:effectLst/>
            </p:spPr>
            <p:txBody>
              <a:bodyPr wrap="square" lIns="45719" tIns="45719" rIns="45719" bIns="45719" numCol="1" anchor="ctr">
                <a:noAutofit/>
              </a:bodyPr>
              <a:lstStyle/>
              <a:p>
                <a:pPr/>
              </a:p>
            </p:txBody>
          </p:sp>
        </p:grpSp>
        <p:grpSp>
          <p:nvGrpSpPr>
            <p:cNvPr id="1027" name="Gruppo 23"/>
            <p:cNvGrpSpPr/>
            <p:nvPr/>
          </p:nvGrpSpPr>
          <p:grpSpPr>
            <a:xfrm>
              <a:off x="184930" y="29364"/>
              <a:ext cx="332386" cy="210188"/>
              <a:chOff x="0" y="0"/>
              <a:chExt cx="332384" cy="210187"/>
            </a:xfrm>
          </p:grpSpPr>
          <p:sp>
            <p:nvSpPr>
              <p:cNvPr id="1025" name="Connettore 4 72"/>
              <p:cNvSpPr/>
              <p:nvPr/>
            </p:nvSpPr>
            <p:spPr>
              <a:xfrm>
                <a:off x="-1" y="-1"/>
                <a:ext cx="184930" cy="210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noFill/>
              <a:ln w="25400" cap="flat">
                <a:solidFill>
                  <a:srgbClr val="00B0F0"/>
                </a:solidFill>
                <a:prstDash val="solid"/>
                <a:miter lim="800000"/>
              </a:ln>
              <a:effectLst/>
            </p:spPr>
            <p:txBody>
              <a:bodyPr wrap="square" lIns="45719" tIns="45719" rIns="45719" bIns="45719" numCol="1" anchor="ctr">
                <a:noAutofit/>
              </a:bodyPr>
              <a:lstStyle/>
              <a:p>
                <a:pPr/>
              </a:p>
            </p:txBody>
          </p:sp>
          <p:sp>
            <p:nvSpPr>
              <p:cNvPr id="1026" name="Connettore 4 73"/>
              <p:cNvSpPr/>
              <p:nvPr/>
            </p:nvSpPr>
            <p:spPr>
              <a:xfrm flipH="1" rot="10800000">
                <a:off x="184929" y="0"/>
                <a:ext cx="147456" cy="210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noFill/>
              <a:ln w="25400" cap="flat">
                <a:solidFill>
                  <a:srgbClr val="00B0F0"/>
                </a:solidFill>
                <a:prstDash val="solid"/>
                <a:miter lim="800000"/>
              </a:ln>
              <a:effectLst/>
            </p:spPr>
            <p:txBody>
              <a:bodyPr wrap="square" lIns="45719" tIns="45719" rIns="45719" bIns="45719" numCol="1" anchor="ctr">
                <a:noAutofit/>
              </a:bodyPr>
              <a:lstStyle/>
              <a:p>
                <a:pPr/>
              </a:p>
            </p:txBody>
          </p:sp>
        </p:grpSp>
        <p:grpSp>
          <p:nvGrpSpPr>
            <p:cNvPr id="1030" name="Gruppo 26"/>
            <p:cNvGrpSpPr/>
            <p:nvPr/>
          </p:nvGrpSpPr>
          <p:grpSpPr>
            <a:xfrm>
              <a:off x="1280661" y="29364"/>
              <a:ext cx="221590" cy="210188"/>
              <a:chOff x="0" y="0"/>
              <a:chExt cx="221589" cy="210187"/>
            </a:xfrm>
          </p:grpSpPr>
          <p:sp>
            <p:nvSpPr>
              <p:cNvPr id="1028" name="Connettore 4 70"/>
              <p:cNvSpPr/>
              <p:nvPr/>
            </p:nvSpPr>
            <p:spPr>
              <a:xfrm>
                <a:off x="0" y="-1"/>
                <a:ext cx="123016" cy="210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noFill/>
              <a:ln w="25400" cap="flat">
                <a:solidFill>
                  <a:srgbClr val="FF9900"/>
                </a:solidFill>
                <a:prstDash val="solid"/>
                <a:miter lim="800000"/>
              </a:ln>
              <a:effectLst/>
            </p:spPr>
            <p:txBody>
              <a:bodyPr wrap="square" lIns="45719" tIns="45719" rIns="45719" bIns="45719" numCol="1" anchor="ctr">
                <a:noAutofit/>
              </a:bodyPr>
              <a:lstStyle/>
              <a:p>
                <a:pPr/>
              </a:p>
            </p:txBody>
          </p:sp>
          <p:sp>
            <p:nvSpPr>
              <p:cNvPr id="1029" name="Connettore 4 71"/>
              <p:cNvSpPr/>
              <p:nvPr/>
            </p:nvSpPr>
            <p:spPr>
              <a:xfrm flipH="1" rot="10800000">
                <a:off x="123015" y="0"/>
                <a:ext cx="98575" cy="210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noFill/>
              <a:ln w="25400" cap="flat">
                <a:solidFill>
                  <a:srgbClr val="FF9900"/>
                </a:solidFill>
                <a:prstDash val="solid"/>
                <a:miter lim="800000"/>
              </a:ln>
              <a:effectLst/>
            </p:spPr>
            <p:txBody>
              <a:bodyPr wrap="square" lIns="45719" tIns="45719" rIns="45719" bIns="45719" numCol="1" anchor="ctr">
                <a:noAutofit/>
              </a:bodyPr>
              <a:lstStyle/>
              <a:p>
                <a:pPr/>
              </a:p>
            </p:txBody>
          </p:sp>
        </p:grpSp>
        <p:grpSp>
          <p:nvGrpSpPr>
            <p:cNvPr id="1033" name="Gruppo 29"/>
            <p:cNvGrpSpPr/>
            <p:nvPr/>
          </p:nvGrpSpPr>
          <p:grpSpPr>
            <a:xfrm>
              <a:off x="1464776" y="29364"/>
              <a:ext cx="333201" cy="210188"/>
              <a:chOff x="0" y="0"/>
              <a:chExt cx="333200" cy="210187"/>
            </a:xfrm>
          </p:grpSpPr>
          <p:sp>
            <p:nvSpPr>
              <p:cNvPr id="1031" name="Connettore 4 68"/>
              <p:cNvSpPr/>
              <p:nvPr/>
            </p:nvSpPr>
            <p:spPr>
              <a:xfrm>
                <a:off x="0" y="-1"/>
                <a:ext cx="184930" cy="210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noFill/>
              <a:ln w="25400" cap="flat">
                <a:solidFill>
                  <a:srgbClr val="00B0F0"/>
                </a:solidFill>
                <a:prstDash val="solid"/>
                <a:miter lim="800000"/>
              </a:ln>
              <a:effectLst/>
            </p:spPr>
            <p:txBody>
              <a:bodyPr wrap="square" lIns="45719" tIns="45719" rIns="45719" bIns="45719" numCol="1" anchor="ctr">
                <a:noAutofit/>
              </a:bodyPr>
              <a:lstStyle/>
              <a:p>
                <a:pPr/>
              </a:p>
            </p:txBody>
          </p:sp>
          <p:sp>
            <p:nvSpPr>
              <p:cNvPr id="1032" name="Connettore 4 69"/>
              <p:cNvSpPr/>
              <p:nvPr/>
            </p:nvSpPr>
            <p:spPr>
              <a:xfrm flipH="1" rot="10800000">
                <a:off x="184930" y="0"/>
                <a:ext cx="148271" cy="210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noFill/>
              <a:ln w="25400" cap="flat">
                <a:solidFill>
                  <a:srgbClr val="00B0F0"/>
                </a:solidFill>
                <a:prstDash val="solid"/>
                <a:miter lim="800000"/>
              </a:ln>
              <a:effectLst/>
            </p:spPr>
            <p:txBody>
              <a:bodyPr wrap="square" lIns="45719" tIns="45719" rIns="45719" bIns="45719" numCol="1" anchor="ctr">
                <a:noAutofit/>
              </a:bodyPr>
              <a:lstStyle/>
              <a:p>
                <a:pPr/>
              </a:p>
            </p:txBody>
          </p:sp>
        </p:grpSp>
        <p:grpSp>
          <p:nvGrpSpPr>
            <p:cNvPr id="1036" name="Gruppo 32"/>
            <p:cNvGrpSpPr/>
            <p:nvPr/>
          </p:nvGrpSpPr>
          <p:grpSpPr>
            <a:xfrm>
              <a:off x="2469265" y="6181"/>
              <a:ext cx="221591" cy="210189"/>
              <a:chOff x="0" y="0"/>
              <a:chExt cx="221589" cy="210187"/>
            </a:xfrm>
          </p:grpSpPr>
          <p:sp>
            <p:nvSpPr>
              <p:cNvPr id="1034" name="Connettore 4 66"/>
              <p:cNvSpPr/>
              <p:nvPr/>
            </p:nvSpPr>
            <p:spPr>
              <a:xfrm>
                <a:off x="0" y="-1"/>
                <a:ext cx="123015" cy="210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noFill/>
              <a:ln w="25400" cap="flat">
                <a:solidFill>
                  <a:srgbClr val="FF9900"/>
                </a:solidFill>
                <a:prstDash val="solid"/>
                <a:miter lim="800000"/>
              </a:ln>
              <a:effectLst/>
            </p:spPr>
            <p:txBody>
              <a:bodyPr wrap="square" lIns="45719" tIns="45719" rIns="45719" bIns="45719" numCol="1" anchor="ctr">
                <a:noAutofit/>
              </a:bodyPr>
              <a:lstStyle/>
              <a:p>
                <a:pPr/>
              </a:p>
            </p:txBody>
          </p:sp>
          <p:sp>
            <p:nvSpPr>
              <p:cNvPr id="1035" name="Connettore 4 67"/>
              <p:cNvSpPr/>
              <p:nvPr/>
            </p:nvSpPr>
            <p:spPr>
              <a:xfrm flipH="1" rot="10800000">
                <a:off x="123014" y="0"/>
                <a:ext cx="98576" cy="210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noFill/>
              <a:ln w="25400" cap="flat">
                <a:solidFill>
                  <a:srgbClr val="FF9900"/>
                </a:solidFill>
                <a:prstDash val="solid"/>
                <a:miter lim="800000"/>
              </a:ln>
              <a:effectLst/>
            </p:spPr>
            <p:txBody>
              <a:bodyPr wrap="square" lIns="45719" tIns="45719" rIns="45719" bIns="45719" numCol="1" anchor="ctr">
                <a:noAutofit/>
              </a:bodyPr>
              <a:lstStyle/>
              <a:p>
                <a:pPr/>
              </a:p>
            </p:txBody>
          </p:sp>
        </p:grpSp>
        <p:grpSp>
          <p:nvGrpSpPr>
            <p:cNvPr id="1039" name="Gruppo 35"/>
            <p:cNvGrpSpPr/>
            <p:nvPr/>
          </p:nvGrpSpPr>
          <p:grpSpPr>
            <a:xfrm>
              <a:off x="2654194" y="6181"/>
              <a:ext cx="332387" cy="210189"/>
              <a:chOff x="0" y="0"/>
              <a:chExt cx="332385" cy="210187"/>
            </a:xfrm>
          </p:grpSpPr>
          <p:sp>
            <p:nvSpPr>
              <p:cNvPr id="1037" name="Connettore 4 64"/>
              <p:cNvSpPr/>
              <p:nvPr/>
            </p:nvSpPr>
            <p:spPr>
              <a:xfrm>
                <a:off x="-1" y="-1"/>
                <a:ext cx="184931" cy="210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noFill/>
              <a:ln w="25400" cap="flat">
                <a:solidFill>
                  <a:srgbClr val="00B0F0"/>
                </a:solidFill>
                <a:prstDash val="solid"/>
                <a:miter lim="800000"/>
              </a:ln>
              <a:effectLst/>
            </p:spPr>
            <p:txBody>
              <a:bodyPr wrap="square" lIns="45719" tIns="45719" rIns="45719" bIns="45719" numCol="1" anchor="ctr">
                <a:noAutofit/>
              </a:bodyPr>
              <a:lstStyle/>
              <a:p>
                <a:pPr/>
              </a:p>
            </p:txBody>
          </p:sp>
          <p:sp>
            <p:nvSpPr>
              <p:cNvPr id="1038" name="Connettore 4 65"/>
              <p:cNvSpPr/>
              <p:nvPr/>
            </p:nvSpPr>
            <p:spPr>
              <a:xfrm flipH="1" rot="10800000">
                <a:off x="184930" y="0"/>
                <a:ext cx="147456" cy="210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noFill/>
              <a:ln w="25400" cap="flat">
                <a:solidFill>
                  <a:srgbClr val="00B0F0"/>
                </a:solidFill>
                <a:prstDash val="solid"/>
                <a:miter lim="800000"/>
              </a:ln>
              <a:effectLst/>
            </p:spPr>
            <p:txBody>
              <a:bodyPr wrap="square" lIns="45719" tIns="45719" rIns="45719" bIns="45719" numCol="1" anchor="ctr">
                <a:noAutofit/>
              </a:bodyPr>
              <a:lstStyle/>
              <a:p>
                <a:pPr/>
              </a:p>
            </p:txBody>
          </p:sp>
        </p:grpSp>
      </p:grpSp>
      <p:sp>
        <p:nvSpPr>
          <p:cNvPr id="1041" name="CasellaDiTesto 4"/>
          <p:cNvSpPr txBox="1"/>
          <p:nvPr/>
        </p:nvSpPr>
        <p:spPr>
          <a:xfrm>
            <a:off x="657279" y="5589239"/>
            <a:ext cx="3004906" cy="31140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600">
                <a:solidFill>
                  <a:srgbClr val="FF0000"/>
                </a:solidFill>
                <a:latin typeface="Times New Roman"/>
                <a:ea typeface="Times New Roman"/>
                <a:cs typeface="Times New Roman"/>
                <a:sym typeface="Times New Roman"/>
              </a:defRPr>
            </a:lvl1pPr>
          </a:lstStyle>
          <a:p>
            <a:pPr/>
            <a:r>
              <a:t> Li                      He                  H</a:t>
            </a:r>
          </a:p>
        </p:txBody>
      </p:sp>
      <p:pic>
        <p:nvPicPr>
          <p:cNvPr id="1042" name="Immagine 36" descr="Immagine 36"/>
          <p:cNvPicPr>
            <a:picLocks noChangeAspect="1"/>
          </p:cNvPicPr>
          <p:nvPr/>
        </p:nvPicPr>
        <p:blipFill>
          <a:blip r:embed="rId4">
            <a:extLst/>
          </a:blip>
          <a:stretch>
            <a:fillRect/>
          </a:stretch>
        </p:blipFill>
        <p:spPr>
          <a:xfrm>
            <a:off x="9684567" y="1161813"/>
            <a:ext cx="6852199" cy="3832974"/>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4" name="Text Box 51"/>
          <p:cNvSpPr txBox="1"/>
          <p:nvPr/>
        </p:nvSpPr>
        <p:spPr>
          <a:xfrm>
            <a:off x="2165293" y="0"/>
            <a:ext cx="4948873"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b="1" sz="2400">
                <a:solidFill>
                  <a:srgbClr val="0033CC"/>
                </a:solidFill>
                <a:latin typeface="Times New Roman"/>
                <a:ea typeface="Times New Roman"/>
                <a:cs typeface="Times New Roman"/>
                <a:sym typeface="Times New Roman"/>
              </a:defRPr>
            </a:lvl1pPr>
          </a:lstStyle>
          <a:p>
            <a:pPr/>
            <a:r>
              <a:t>Catene elettroniche (front-end)</a:t>
            </a:r>
          </a:p>
        </p:txBody>
      </p:sp>
      <p:pic>
        <p:nvPicPr>
          <p:cNvPr id="1045" name="Immagine 3" descr="Immagine 3"/>
          <p:cNvPicPr>
            <a:picLocks noChangeAspect="1"/>
          </p:cNvPicPr>
          <p:nvPr/>
        </p:nvPicPr>
        <p:blipFill>
          <a:blip r:embed="rId2">
            <a:extLst/>
          </a:blip>
          <a:stretch>
            <a:fillRect/>
          </a:stretch>
        </p:blipFill>
        <p:spPr>
          <a:xfrm>
            <a:off x="681374" y="1142020"/>
            <a:ext cx="5361902" cy="3234001"/>
          </a:xfrm>
          <a:prstGeom prst="rect">
            <a:avLst/>
          </a:prstGeom>
          <a:ln w="12700">
            <a:miter lim="400000"/>
          </a:ln>
        </p:spPr>
      </p:pic>
      <p:sp>
        <p:nvSpPr>
          <p:cNvPr id="1046" name="CasellaDiTesto 4"/>
          <p:cNvSpPr txBox="1"/>
          <p:nvPr/>
        </p:nvSpPr>
        <p:spPr>
          <a:xfrm>
            <a:off x="6088995" y="1834674"/>
            <a:ext cx="2518408" cy="12093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a:solidFill>
                  <a:srgbClr val="FF0000"/>
                </a:solidFill>
              </a:defRPr>
            </a:pPr>
            <a:r>
              <a:t>Trigger mainly based on Silicon multiplicity </a:t>
            </a:r>
          </a:p>
          <a:p>
            <a:pPr algn="ctr">
              <a:defRPr>
                <a:solidFill>
                  <a:srgbClr val="FF0000"/>
                </a:solidFill>
              </a:defRPr>
            </a:pPr>
            <a:r>
              <a:t>with geometry modularity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1045"/>
                                        </p:tgtEl>
                                        <p:attrNameLst>
                                          <p:attrName>style.visibility</p:attrName>
                                        </p:attrNameLst>
                                      </p:cBhvr>
                                      <p:to>
                                        <p:strVal val="visible"/>
                                      </p:to>
                                    </p:set>
                                    <p:animEffect filter="blinds(horizontal)" transition="in">
                                      <p:cBhvr>
                                        <p:cTn id="7" dur="500"/>
                                        <p:tgtEl>
                                          <p:spTgt spid="10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45" grpId="1"/>
    </p:bld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8" name="CasellaDiTesto 1"/>
          <p:cNvSpPr txBox="1"/>
          <p:nvPr/>
        </p:nvSpPr>
        <p:spPr>
          <a:xfrm>
            <a:off x="2153920" y="2853266"/>
            <a:ext cx="4836160" cy="11118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8000">
                <a:solidFill>
                  <a:srgbClr val="FF0000"/>
                </a:solidFill>
              </a:defRPr>
            </a:lvl1pPr>
          </a:lstStyle>
          <a:p>
            <a:pPr/>
            <a:r>
              <a:t>THE END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Immagine 2" descr="Immagine 2"/>
          <p:cNvPicPr>
            <a:picLocks noChangeAspect="1"/>
          </p:cNvPicPr>
          <p:nvPr/>
        </p:nvPicPr>
        <p:blipFill>
          <a:blip r:embed="rId2">
            <a:extLst/>
          </a:blip>
          <a:stretch>
            <a:fillRect/>
          </a:stretch>
        </p:blipFill>
        <p:spPr>
          <a:xfrm>
            <a:off x="719377" y="2950642"/>
            <a:ext cx="7705246" cy="3392889"/>
          </a:xfrm>
          <a:prstGeom prst="rect">
            <a:avLst/>
          </a:prstGeom>
          <a:ln w="12700">
            <a:miter lim="400000"/>
          </a:ln>
        </p:spPr>
      </p:pic>
      <p:graphicFrame>
        <p:nvGraphicFramePr>
          <p:cNvPr id="194" name="Tabella 3"/>
          <p:cNvGraphicFramePr/>
          <p:nvPr/>
        </p:nvGraphicFramePr>
        <p:xfrm>
          <a:off x="9572236" y="3878438"/>
          <a:ext cx="3896592" cy="1189129"/>
        </p:xfrm>
        <a:graphic xmlns:a="http://schemas.openxmlformats.org/drawingml/2006/main">
          <a:graphicData uri="http://schemas.openxmlformats.org/drawingml/2006/table">
            <a:tbl>
              <a:tblPr firstCol="1" firstRow="1" lastCol="0" lastRow="1" bandCol="0" bandRow="1" rtl="0">
                <a:tableStyleId>{4C3C2611-4C71-4FC5-86AE-919BDF0F9419}</a:tableStyleId>
              </a:tblPr>
              <a:tblGrid>
                <a:gridCol w="1018790"/>
                <a:gridCol w="1018791"/>
                <a:gridCol w="984773"/>
                <a:gridCol w="874237"/>
              </a:tblGrid>
              <a:tr h="395116">
                <a:tc>
                  <a:txBody>
                    <a:bodyPr/>
                    <a:lstStyle/>
                    <a:p>
                      <a:pPr algn="ctr">
                        <a:lnSpc>
                          <a:spcPts val="600"/>
                        </a:lnSpc>
                        <a:defRPr b="0" sz="1800">
                          <a:solidFill>
                            <a:srgbClr val="000000"/>
                          </a:solidFill>
                        </a:defRPr>
                      </a:pPr>
                      <a:r>
                        <a:rPr b="1" sz="1500">
                          <a:solidFill>
                            <a:srgbClr val="203864"/>
                          </a:solidFill>
                          <a:latin typeface="Times New Roman"/>
                          <a:ea typeface="Times New Roman"/>
                          <a:cs typeface="Times New Roman"/>
                          <a:sym typeface="Times New Roman"/>
                        </a:rPr>
                        <a:t> </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c>
                  <a:txBody>
                    <a:bodyPr/>
                    <a:lstStyle/>
                    <a:p>
                      <a:pPr marR="171450" algn="ctr">
                        <a:lnSpc>
                          <a:spcPct val="115000"/>
                        </a:lnSpc>
                        <a:defRPr sz="1500">
                          <a:solidFill>
                            <a:srgbClr val="203864"/>
                          </a:solidFill>
                          <a:latin typeface="Times New Roman"/>
                          <a:ea typeface="Times New Roman"/>
                          <a:cs typeface="Times New Roman"/>
                          <a:sym typeface="Times New Roman"/>
                        </a:defRPr>
                      </a:pPr>
                      <a:r>
                        <a:t>  σ</a:t>
                      </a:r>
                      <a:r>
                        <a:rPr baseline="-25000"/>
                        <a:t>ER</a:t>
                      </a:r>
                      <a:r>
                        <a:t>(mb)</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c>
                  <a:txBody>
                    <a:bodyPr/>
                    <a:lstStyle/>
                    <a:p>
                      <a:pPr marR="171450" algn="ctr">
                        <a:lnSpc>
                          <a:spcPct val="115000"/>
                        </a:lnSpc>
                        <a:defRPr sz="1500">
                          <a:solidFill>
                            <a:srgbClr val="203864"/>
                          </a:solidFill>
                          <a:latin typeface="Times New Roman"/>
                          <a:ea typeface="Times New Roman"/>
                          <a:cs typeface="Times New Roman"/>
                          <a:sym typeface="Times New Roman"/>
                        </a:defRPr>
                      </a:pPr>
                      <a:r>
                        <a:t>  σ</a:t>
                      </a:r>
                      <a:r>
                        <a:rPr baseline="-25000"/>
                        <a:t>FL</a:t>
                      </a:r>
                      <a:r>
                        <a:t>(mb)</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c>
                  <a:txBody>
                    <a:bodyPr/>
                    <a:lstStyle/>
                    <a:p>
                      <a:pPr marR="171450" algn="ctr">
                        <a:lnSpc>
                          <a:spcPct val="115000"/>
                        </a:lnSpc>
                        <a:defRPr sz="1500">
                          <a:solidFill>
                            <a:srgbClr val="203864"/>
                          </a:solidFill>
                          <a:latin typeface="Times New Roman"/>
                          <a:ea typeface="Times New Roman"/>
                          <a:cs typeface="Times New Roman"/>
                          <a:sym typeface="Times New Roman"/>
                        </a:defRPr>
                      </a:pPr>
                      <a:r>
                        <a:t> σ</a:t>
                      </a:r>
                      <a:r>
                        <a:rPr baseline="-25000"/>
                        <a:t>Fus</a:t>
                      </a:r>
                      <a:r>
                        <a:t>(mb)</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r>
              <a:tr h="417399">
                <a:tc>
                  <a:txBody>
                    <a:bodyPr/>
                    <a:lstStyle/>
                    <a:p>
                      <a:pPr indent="76200" algn="ctr">
                        <a:lnSpc>
                          <a:spcPts val="2000"/>
                        </a:lnSpc>
                        <a:tabLst>
                          <a:tab pos="889000" algn="l"/>
                        </a:tabLst>
                        <a:defRPr baseline="30000" sz="1500">
                          <a:solidFill>
                            <a:srgbClr val="203864"/>
                          </a:solidFill>
                          <a:latin typeface="Times New Roman"/>
                          <a:ea typeface="Times New Roman"/>
                          <a:cs typeface="Times New Roman"/>
                          <a:sym typeface="Times New Roman"/>
                        </a:defRPr>
                      </a:pPr>
                      <a:r>
                        <a:t>78</a:t>
                      </a:r>
                      <a:r>
                        <a:rPr baseline="0"/>
                        <a:t>Kr+</a:t>
                      </a:r>
                      <a:r>
                        <a:t>40</a:t>
                      </a:r>
                      <a:r>
                        <a:rPr baseline="0"/>
                        <a:t>Ca</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c>
                  <a:txBody>
                    <a:bodyPr/>
                    <a:lstStyle/>
                    <a:p>
                      <a:pPr algn="ctr">
                        <a:lnSpc>
                          <a:spcPts val="2000"/>
                        </a:lnSpc>
                        <a:tabLst>
                          <a:tab pos="889000" algn="l"/>
                        </a:tabLst>
                        <a:defRPr sz="1800"/>
                      </a:pPr>
                      <a:r>
                        <a:rPr b="1" sz="1500">
                          <a:solidFill>
                            <a:srgbClr val="203864"/>
                          </a:solidFill>
                          <a:latin typeface="Times New Roman"/>
                          <a:ea typeface="Times New Roman"/>
                          <a:cs typeface="Times New Roman"/>
                          <a:sym typeface="Times New Roman"/>
                        </a:rPr>
                        <a:t>455±70</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c>
                  <a:txBody>
                    <a:bodyPr/>
                    <a:lstStyle/>
                    <a:p>
                      <a:pPr algn="ctr">
                        <a:lnSpc>
                          <a:spcPts val="2000"/>
                        </a:lnSpc>
                        <a:defRPr sz="1800"/>
                      </a:pPr>
                      <a:r>
                        <a:rPr b="1" sz="1500">
                          <a:solidFill>
                            <a:srgbClr val="203864"/>
                          </a:solidFill>
                          <a:latin typeface="Times New Roman"/>
                          <a:ea typeface="Times New Roman"/>
                          <a:cs typeface="Times New Roman"/>
                          <a:sym typeface="Times New Roman"/>
                        </a:rPr>
                        <a:t>850±120</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c>
                  <a:txBody>
                    <a:bodyPr/>
                    <a:lstStyle/>
                    <a:p>
                      <a:pPr algn="l">
                        <a:lnSpc>
                          <a:spcPts val="2000"/>
                        </a:lnSpc>
                        <a:defRPr sz="1800"/>
                      </a:pPr>
                      <a:r>
                        <a:rPr b="1" sz="1500">
                          <a:solidFill>
                            <a:srgbClr val="203864"/>
                          </a:solidFill>
                          <a:latin typeface="Times New Roman"/>
                          <a:ea typeface="Times New Roman"/>
                          <a:cs typeface="Times New Roman"/>
                          <a:sym typeface="Times New Roman"/>
                        </a:rPr>
                        <a:t>1305±190</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r>
              <a:tr h="376613">
                <a:tc>
                  <a:txBody>
                    <a:bodyPr/>
                    <a:lstStyle/>
                    <a:p>
                      <a:pPr indent="76200" algn="ctr">
                        <a:lnSpc>
                          <a:spcPts val="1700"/>
                        </a:lnSpc>
                        <a:tabLst>
                          <a:tab pos="889000" algn="l"/>
                        </a:tabLst>
                        <a:defRPr baseline="30000" sz="1500">
                          <a:solidFill>
                            <a:srgbClr val="203864"/>
                          </a:solidFill>
                          <a:latin typeface="Times New Roman"/>
                          <a:ea typeface="Times New Roman"/>
                          <a:cs typeface="Times New Roman"/>
                          <a:sym typeface="Times New Roman"/>
                        </a:defRPr>
                      </a:pPr>
                      <a:r>
                        <a:t>86</a:t>
                      </a:r>
                      <a:r>
                        <a:rPr baseline="0"/>
                        <a:t>Kr+</a:t>
                      </a:r>
                      <a:r>
                        <a:t>48</a:t>
                      </a:r>
                      <a:r>
                        <a:rPr baseline="0"/>
                        <a:t>Ca</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c>
                  <a:txBody>
                    <a:bodyPr/>
                    <a:lstStyle/>
                    <a:p>
                      <a:pPr algn="ctr">
                        <a:lnSpc>
                          <a:spcPts val="1700"/>
                        </a:lnSpc>
                        <a:tabLst>
                          <a:tab pos="889000" algn="l"/>
                        </a:tabLst>
                        <a:defRPr b="0" sz="1800">
                          <a:solidFill>
                            <a:srgbClr val="000000"/>
                          </a:solidFill>
                        </a:defRPr>
                      </a:pPr>
                      <a:r>
                        <a:rPr b="1" sz="1500">
                          <a:solidFill>
                            <a:srgbClr val="203864"/>
                          </a:solidFill>
                          <a:latin typeface="Times New Roman"/>
                          <a:ea typeface="Times New Roman"/>
                          <a:cs typeface="Times New Roman"/>
                          <a:sym typeface="Times New Roman"/>
                        </a:rPr>
                        <a:t>400±60</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c>
                  <a:txBody>
                    <a:bodyPr/>
                    <a:lstStyle/>
                    <a:p>
                      <a:pPr algn="ctr">
                        <a:lnSpc>
                          <a:spcPts val="1700"/>
                        </a:lnSpc>
                        <a:defRPr b="0" sz="1800">
                          <a:solidFill>
                            <a:srgbClr val="000000"/>
                          </a:solidFill>
                        </a:defRPr>
                      </a:pPr>
                      <a:r>
                        <a:rPr b="1" sz="1500">
                          <a:solidFill>
                            <a:srgbClr val="203864"/>
                          </a:solidFill>
                          <a:latin typeface="Times New Roman"/>
                          <a:ea typeface="Times New Roman"/>
                          <a:cs typeface="Times New Roman"/>
                          <a:sym typeface="Times New Roman"/>
                        </a:rPr>
                        <a:t>530±85</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c>
                  <a:txBody>
                    <a:bodyPr/>
                    <a:lstStyle/>
                    <a:p>
                      <a:pPr algn="l">
                        <a:lnSpc>
                          <a:spcPts val="1700"/>
                        </a:lnSpc>
                        <a:defRPr b="0" sz="1800">
                          <a:solidFill>
                            <a:srgbClr val="000000"/>
                          </a:solidFill>
                        </a:defRPr>
                      </a:pPr>
                      <a:r>
                        <a:rPr b="1" sz="1500">
                          <a:solidFill>
                            <a:srgbClr val="203864"/>
                          </a:solidFill>
                          <a:latin typeface="Times New Roman"/>
                          <a:ea typeface="Times New Roman"/>
                          <a:cs typeface="Times New Roman"/>
                          <a:sym typeface="Times New Roman"/>
                        </a:rPr>
                        <a:t>930±145</a:t>
                      </a:r>
                    </a:p>
                  </a:txBody>
                  <a:tcPr marL="0" marR="0" marT="0" marB="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r>
            </a:tbl>
          </a:graphicData>
        </a:graphic>
      </p:graphicFrame>
      <p:sp>
        <p:nvSpPr>
          <p:cNvPr id="195" name="Rettangolo 4"/>
          <p:cNvSpPr txBox="1"/>
          <p:nvPr/>
        </p:nvSpPr>
        <p:spPr>
          <a:xfrm>
            <a:off x="153999" y="418795"/>
            <a:ext cx="4480561" cy="9411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defRPr b="1" baseline="30000" sz="2100">
                <a:solidFill>
                  <a:srgbClr val="203864"/>
                </a:solidFill>
                <a:latin typeface="Times New Roman"/>
                <a:ea typeface="Times New Roman"/>
                <a:cs typeface="Times New Roman"/>
                <a:sym typeface="Times New Roman"/>
              </a:defRPr>
            </a:pPr>
            <a:r>
              <a:t>78</a:t>
            </a:r>
            <a:r>
              <a:rPr baseline="0"/>
              <a:t>Kr + </a:t>
            </a:r>
            <a:r>
              <a:t>40</a:t>
            </a:r>
            <a:r>
              <a:rPr baseline="0"/>
              <a:t>Ca -&gt; </a:t>
            </a:r>
            <a:r>
              <a:t>118</a:t>
            </a:r>
            <a:r>
              <a:rPr baseline="0"/>
              <a:t>Ba</a:t>
            </a:r>
            <a:r>
              <a:t>*</a:t>
            </a:r>
            <a:r>
              <a:rPr baseline="0"/>
              <a:t>  </a:t>
            </a:r>
            <a:endParaRPr baseline="0"/>
          </a:p>
          <a:p>
            <a:pPr>
              <a:lnSpc>
                <a:spcPct val="150000"/>
              </a:lnSpc>
              <a:defRPr b="1" baseline="30000" sz="2100">
                <a:solidFill>
                  <a:srgbClr val="203864"/>
                </a:solidFill>
                <a:latin typeface="Times New Roman"/>
                <a:ea typeface="Times New Roman"/>
                <a:cs typeface="Times New Roman"/>
                <a:sym typeface="Times New Roman"/>
              </a:defRPr>
            </a:pPr>
            <a:r>
              <a:t>86</a:t>
            </a:r>
            <a:r>
              <a:rPr baseline="0"/>
              <a:t>Kr + </a:t>
            </a:r>
            <a:r>
              <a:t>48</a:t>
            </a:r>
            <a:r>
              <a:rPr baseline="0"/>
              <a:t>Ca -&gt; </a:t>
            </a:r>
            <a:r>
              <a:t>134</a:t>
            </a:r>
            <a:r>
              <a:rPr baseline="0"/>
              <a:t>Ba</a:t>
            </a:r>
            <a:r>
              <a:rPr sz="2700"/>
              <a:t>*</a:t>
            </a:r>
          </a:p>
        </p:txBody>
      </p:sp>
      <p:sp>
        <p:nvSpPr>
          <p:cNvPr id="196" name="Rettangolo 5"/>
          <p:cNvSpPr txBox="1"/>
          <p:nvPr/>
        </p:nvSpPr>
        <p:spPr>
          <a:xfrm>
            <a:off x="2675959" y="677762"/>
            <a:ext cx="1538007" cy="29924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ct val="150000"/>
              </a:lnSpc>
              <a:defRPr b="1" sz="1500">
                <a:solidFill>
                  <a:srgbClr val="FF0000"/>
                </a:solidFill>
                <a:latin typeface="Times New Roman"/>
                <a:ea typeface="Times New Roman"/>
                <a:cs typeface="Times New Roman"/>
                <a:sym typeface="Times New Roman"/>
              </a:defRPr>
            </a:lvl1pPr>
          </a:lstStyle>
          <a:p>
            <a:pPr/>
            <a:r>
              <a:t>@E/A=10 MeV/A</a:t>
            </a:r>
          </a:p>
        </p:txBody>
      </p:sp>
      <p:sp>
        <p:nvSpPr>
          <p:cNvPr id="197" name="CasellaDiTesto 7"/>
          <p:cNvSpPr txBox="1"/>
          <p:nvPr/>
        </p:nvSpPr>
        <p:spPr>
          <a:xfrm rot="16200000">
            <a:off x="-1149305" y="2987433"/>
            <a:ext cx="2702978"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solidFill>
                  <a:srgbClr val="FF0000"/>
                </a:solidFill>
                <a:latin typeface="Times New Roman"/>
                <a:ea typeface="Times New Roman"/>
                <a:cs typeface="Times New Roman"/>
                <a:sym typeface="Times New Roman"/>
              </a:defRPr>
            </a:lvl1pPr>
          </a:lstStyle>
          <a:p>
            <a:pPr/>
            <a:r>
              <a:t>ISODEC Experiment</a:t>
            </a:r>
          </a:p>
        </p:txBody>
      </p:sp>
      <p:graphicFrame>
        <p:nvGraphicFramePr>
          <p:cNvPr id="198" name="Tabella 9"/>
          <p:cNvGraphicFramePr/>
          <p:nvPr/>
        </p:nvGraphicFramePr>
        <p:xfrm>
          <a:off x="10482461" y="2262348"/>
          <a:ext cx="3558918" cy="107887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415088"/>
                <a:gridCol w="1083584"/>
                <a:gridCol w="1060245"/>
              </a:tblGrid>
              <a:tr h="353229">
                <a:tc>
                  <a:txBody>
                    <a:bodyPr/>
                    <a:lstStyle/>
                    <a:p>
                      <a:pPr algn="l">
                        <a:defRPr b="1" sz="2400">
                          <a:solidFill>
                            <a:srgbClr val="222A35"/>
                          </a:solidFill>
                          <a:latin typeface="Times New Roman"/>
                          <a:ea typeface="Times New Roman"/>
                          <a:cs typeface="Times New Roman"/>
                          <a:sym typeface="Times New Roman"/>
                        </a:defRPr>
                      </a:pPr>
                    </a:p>
                  </a:txBody>
                  <a:tcPr marL="34290" marR="34290" marT="34290" marB="3429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c>
                  <a:txBody>
                    <a:bodyPr/>
                    <a:lstStyle/>
                    <a:p>
                      <a:pPr algn="l">
                        <a:defRPr b="1" baseline="30000" sz="1400">
                          <a:solidFill>
                            <a:srgbClr val="222A35"/>
                          </a:solidFill>
                          <a:latin typeface="Times New Roman"/>
                          <a:ea typeface="Times New Roman"/>
                          <a:cs typeface="Times New Roman"/>
                          <a:sym typeface="Times New Roman"/>
                        </a:defRPr>
                      </a:pPr>
                      <a:r>
                        <a:t>118</a:t>
                      </a:r>
                      <a:r>
                        <a:rPr baseline="0"/>
                        <a:t>Ba</a:t>
                      </a:r>
                    </a:p>
                  </a:txBody>
                  <a:tcPr marL="34290" marR="34290" marT="34290" marB="3429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c>
                  <a:txBody>
                    <a:bodyPr/>
                    <a:lstStyle/>
                    <a:p>
                      <a:pPr algn="l">
                        <a:defRPr b="1" baseline="30000" sz="1400">
                          <a:solidFill>
                            <a:srgbClr val="222A35"/>
                          </a:solidFill>
                          <a:latin typeface="Times New Roman"/>
                          <a:ea typeface="Times New Roman"/>
                          <a:cs typeface="Times New Roman"/>
                          <a:sym typeface="Times New Roman"/>
                        </a:defRPr>
                      </a:pPr>
                      <a:r>
                        <a:t>134</a:t>
                      </a:r>
                      <a:r>
                        <a:rPr baseline="0"/>
                        <a:t>Ba</a:t>
                      </a:r>
                    </a:p>
                  </a:txBody>
                  <a:tcPr marL="34290" marR="34290" marT="34290" marB="3429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r>
              <a:tr h="383137">
                <a:tc>
                  <a:txBody>
                    <a:bodyPr/>
                    <a:lstStyle/>
                    <a:p>
                      <a:pPr algn="l">
                        <a:defRPr sz="1800"/>
                      </a:pPr>
                      <a:r>
                        <a:rPr b="1" sz="1600">
                          <a:solidFill>
                            <a:srgbClr val="222A35"/>
                          </a:solidFill>
                          <a:latin typeface="Times New Roman"/>
                          <a:ea typeface="Times New Roman"/>
                          <a:cs typeface="Times New Roman"/>
                          <a:sym typeface="Times New Roman"/>
                        </a:rPr>
                        <a:t>E*(MeV)</a:t>
                      </a:r>
                    </a:p>
                  </a:txBody>
                  <a:tcPr marL="34290" marR="34290" marT="34290" marB="3429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c>
                  <a:txBody>
                    <a:bodyPr/>
                    <a:lstStyle/>
                    <a:p>
                      <a:pPr algn="l">
                        <a:defRPr sz="1800"/>
                      </a:pPr>
                      <a:r>
                        <a:rPr b="1" sz="1400">
                          <a:solidFill>
                            <a:srgbClr val="222A35"/>
                          </a:solidFill>
                          <a:latin typeface="Times New Roman"/>
                          <a:ea typeface="Times New Roman"/>
                          <a:cs typeface="Times New Roman"/>
                          <a:sym typeface="Times New Roman"/>
                        </a:rPr>
                        <a:t>215</a:t>
                      </a:r>
                    </a:p>
                  </a:txBody>
                  <a:tcPr marL="34290" marR="34290" marT="34290" marB="3429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c>
                  <a:txBody>
                    <a:bodyPr/>
                    <a:lstStyle/>
                    <a:p>
                      <a:pPr algn="l">
                        <a:defRPr sz="1800"/>
                      </a:pPr>
                      <a:r>
                        <a:rPr b="1" sz="1400">
                          <a:solidFill>
                            <a:srgbClr val="222A35"/>
                          </a:solidFill>
                          <a:latin typeface="Times New Roman"/>
                          <a:ea typeface="Times New Roman"/>
                          <a:cs typeface="Times New Roman"/>
                          <a:sym typeface="Times New Roman"/>
                        </a:rPr>
                        <a:t>270</a:t>
                      </a:r>
                    </a:p>
                  </a:txBody>
                  <a:tcPr marL="34290" marR="34290" marT="34290" marB="3429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r>
              <a:tr h="342503">
                <a:tc>
                  <a:txBody>
                    <a:bodyPr/>
                    <a:lstStyle/>
                    <a:p>
                      <a:pPr algn="l">
                        <a:defRPr b="1" sz="1600">
                          <a:solidFill>
                            <a:srgbClr val="222A35"/>
                          </a:solidFill>
                          <a:latin typeface="Times New Roman"/>
                          <a:ea typeface="Times New Roman"/>
                          <a:cs typeface="Times New Roman"/>
                          <a:sym typeface="Times New Roman"/>
                        </a:defRPr>
                      </a:pPr>
                      <a:r>
                        <a:t>(N/Z)</a:t>
                      </a:r>
                      <a:r>
                        <a:rPr baseline="-25000"/>
                        <a:t>tot</a:t>
                      </a:r>
                    </a:p>
                  </a:txBody>
                  <a:tcPr marL="34290" marR="34290" marT="34290" marB="3429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c>
                  <a:txBody>
                    <a:bodyPr/>
                    <a:lstStyle/>
                    <a:p>
                      <a:pPr algn="l">
                        <a:defRPr sz="1800"/>
                      </a:pPr>
                      <a:r>
                        <a:rPr b="1" sz="1400">
                          <a:solidFill>
                            <a:srgbClr val="222A35"/>
                          </a:solidFill>
                          <a:latin typeface="Times New Roman"/>
                          <a:ea typeface="Times New Roman"/>
                          <a:cs typeface="Times New Roman"/>
                          <a:sym typeface="Times New Roman"/>
                        </a:rPr>
                        <a:t>1.11</a:t>
                      </a:r>
                    </a:p>
                  </a:txBody>
                  <a:tcPr marL="34290" marR="34290" marT="34290" marB="3429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c>
                  <a:txBody>
                    <a:bodyPr/>
                    <a:lstStyle/>
                    <a:p>
                      <a:pPr algn="l">
                        <a:defRPr sz="1800"/>
                      </a:pPr>
                      <a:r>
                        <a:rPr b="1" sz="1400">
                          <a:solidFill>
                            <a:srgbClr val="222A35"/>
                          </a:solidFill>
                          <a:latin typeface="Times New Roman"/>
                          <a:ea typeface="Times New Roman"/>
                          <a:cs typeface="Times New Roman"/>
                          <a:sym typeface="Times New Roman"/>
                        </a:rPr>
                        <a:t>1.39</a:t>
                      </a:r>
                    </a:p>
                  </a:txBody>
                  <a:tcPr marL="34290" marR="34290" marT="34290" marB="3429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0099CC"/>
                        </a:gs>
                        <a:gs pos="61000">
                          <a:srgbClr val="00FFFF"/>
                        </a:gs>
                        <a:gs pos="99000">
                          <a:srgbClr val="1F4E79"/>
                        </a:gs>
                      </a:gsLst>
                      <a:lin ang="5400000" scaled="0"/>
                    </a:gradFill>
                  </a:tcPr>
                </a:tc>
              </a:tr>
            </a:tbl>
          </a:graphicData>
        </a:graphic>
      </p:graphicFrame>
      <p:sp>
        <p:nvSpPr>
          <p:cNvPr id="199" name="Title 1"/>
          <p:cNvSpPr txBox="1"/>
          <p:nvPr/>
        </p:nvSpPr>
        <p:spPr>
          <a:xfrm>
            <a:off x="45719" y="14604"/>
            <a:ext cx="9052561" cy="447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spcBef>
                <a:spcPts val="1200"/>
              </a:spcBef>
              <a:defRPr b="1" sz="2000">
                <a:solidFill>
                  <a:srgbClr val="1508B8"/>
                </a:solidFill>
                <a:latin typeface="Comic Sans MS"/>
                <a:ea typeface="Comic Sans MS"/>
                <a:cs typeface="Comic Sans MS"/>
                <a:sym typeface="Comic Sans MS"/>
              </a:defRPr>
            </a:lvl1pPr>
          </a:lstStyle>
          <a:p>
            <a:pPr/>
            <a:r>
              <a:t>ISODEC experiment</a:t>
            </a:r>
          </a:p>
        </p:txBody>
      </p:sp>
      <p:sp>
        <p:nvSpPr>
          <p:cNvPr id="200" name="CasellaDiTesto 11"/>
          <p:cNvSpPr txBox="1"/>
          <p:nvPr/>
        </p:nvSpPr>
        <p:spPr>
          <a:xfrm>
            <a:off x="268040" y="6400095"/>
            <a:ext cx="5952814" cy="50939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solidFill>
                  <a:srgbClr val="00B050"/>
                </a:solidFill>
              </a:defRPr>
            </a:pPr>
            <a:r>
              <a:t>S. Pirrone et al., EPJ Web of Conf. 122, 13001 (2016)</a:t>
            </a:r>
          </a:p>
          <a:p>
            <a:pPr>
              <a:defRPr sz="1400">
                <a:solidFill>
                  <a:srgbClr val="00B050"/>
                </a:solidFill>
              </a:defRPr>
            </a:pPr>
            <a:r>
              <a:t>B. Gnoffo et al., Nuovo Cimento C 39, 403 (2016).</a:t>
            </a:r>
          </a:p>
        </p:txBody>
      </p:sp>
      <p:sp>
        <p:nvSpPr>
          <p:cNvPr id="201" name="Oval 26"/>
          <p:cNvSpPr/>
          <p:nvPr/>
        </p:nvSpPr>
        <p:spPr>
          <a:xfrm>
            <a:off x="3684392" y="1378437"/>
            <a:ext cx="533401" cy="533401"/>
          </a:xfrm>
          <a:prstGeom prst="ellipse">
            <a:avLst/>
          </a:prstGeom>
          <a:solidFill>
            <a:schemeClr val="accent1"/>
          </a:solidFill>
          <a:ln>
            <a:solidFill>
              <a:srgbClr val="000000"/>
            </a:solidFill>
          </a:ln>
        </p:spPr>
        <p:txBody>
          <a:bodyPr lIns="45719" rIns="45719" anchor="ctr"/>
          <a:lstStyle/>
          <a:p>
            <a:pPr/>
          </a:p>
        </p:txBody>
      </p:sp>
      <p:sp>
        <p:nvSpPr>
          <p:cNvPr id="202" name="Oval 27"/>
          <p:cNvSpPr/>
          <p:nvPr/>
        </p:nvSpPr>
        <p:spPr>
          <a:xfrm>
            <a:off x="4065392" y="1378437"/>
            <a:ext cx="533401" cy="533401"/>
          </a:xfrm>
          <a:prstGeom prst="ellipse">
            <a:avLst/>
          </a:prstGeom>
          <a:solidFill>
            <a:srgbClr val="FF0000">
              <a:alpha val="50000"/>
            </a:srgbClr>
          </a:solidFill>
          <a:ln>
            <a:solidFill>
              <a:srgbClr val="000000"/>
            </a:solidFill>
          </a:ln>
        </p:spPr>
        <p:txBody>
          <a:bodyPr lIns="45719" rIns="45719" anchor="ctr"/>
          <a:lstStyle/>
          <a:p>
            <a:pPr/>
          </a:p>
        </p:txBody>
      </p:sp>
      <p:sp>
        <p:nvSpPr>
          <p:cNvPr id="203" name="Line 28"/>
          <p:cNvSpPr/>
          <p:nvPr/>
        </p:nvSpPr>
        <p:spPr>
          <a:xfrm>
            <a:off x="4674992" y="1607037"/>
            <a:ext cx="457201" cy="1"/>
          </a:xfrm>
          <a:prstGeom prst="line">
            <a:avLst/>
          </a:prstGeom>
          <a:ln>
            <a:solidFill>
              <a:srgbClr val="000000"/>
            </a:solidFill>
            <a:tailEnd type="triangle"/>
          </a:ln>
        </p:spPr>
        <p:txBody>
          <a:bodyPr lIns="45719" rIns="45719"/>
          <a:lstStyle/>
          <a:p>
            <a:pPr/>
          </a:p>
        </p:txBody>
      </p:sp>
      <p:sp>
        <p:nvSpPr>
          <p:cNvPr id="204" name="Text Box 29"/>
          <p:cNvSpPr txBox="1"/>
          <p:nvPr/>
        </p:nvSpPr>
        <p:spPr>
          <a:xfrm>
            <a:off x="5153457" y="2116626"/>
            <a:ext cx="857584"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1200">
                <a:solidFill>
                  <a:srgbClr val="000099"/>
                </a:solidFill>
                <a:latin typeface="Berlin Sans FB Demi"/>
                <a:ea typeface="Berlin Sans FB Demi"/>
                <a:cs typeface="Berlin Sans FB Demi"/>
                <a:sym typeface="Berlin Sans FB Demi"/>
              </a:defRPr>
            </a:pPr>
            <a:r>
              <a:t>Nucleo</a:t>
            </a:r>
          </a:p>
          <a:p>
            <a:pPr algn="ctr">
              <a:defRPr b="1" sz="1200">
                <a:solidFill>
                  <a:srgbClr val="000099"/>
                </a:solidFill>
                <a:latin typeface="Berlin Sans FB Demi"/>
                <a:ea typeface="Berlin Sans FB Demi"/>
                <a:cs typeface="Berlin Sans FB Demi"/>
                <a:sym typeface="Berlin Sans FB Demi"/>
              </a:defRPr>
            </a:pPr>
            <a:r>
              <a:t>Composto</a:t>
            </a:r>
          </a:p>
        </p:txBody>
      </p:sp>
      <p:sp>
        <p:nvSpPr>
          <p:cNvPr id="205" name="Oval 33"/>
          <p:cNvSpPr/>
          <p:nvPr/>
        </p:nvSpPr>
        <p:spPr>
          <a:xfrm>
            <a:off x="5195692" y="1353037"/>
            <a:ext cx="720727" cy="720727"/>
          </a:xfrm>
          <a:prstGeom prst="ellipse">
            <a:avLst/>
          </a:prstGeom>
          <a:blipFill>
            <a:blip r:embed="rId3"/>
          </a:blipFill>
          <a:ln>
            <a:solidFill>
              <a:srgbClr val="000000"/>
            </a:solidFill>
          </a:ln>
        </p:spPr>
        <p:txBody>
          <a:bodyPr lIns="45719" rIns="45719" anchor="ctr"/>
          <a:lstStyle/>
          <a:p>
            <a:pPr/>
          </a:p>
        </p:txBody>
      </p:sp>
      <p:grpSp>
        <p:nvGrpSpPr>
          <p:cNvPr id="216" name="Gruppo 1"/>
          <p:cNvGrpSpPr/>
          <p:nvPr/>
        </p:nvGrpSpPr>
        <p:grpSpPr>
          <a:xfrm>
            <a:off x="5925127" y="202995"/>
            <a:ext cx="1846098" cy="1282758"/>
            <a:chOff x="0" y="0"/>
            <a:chExt cx="1846097" cy="1282757"/>
          </a:xfrm>
        </p:grpSpPr>
        <p:pic>
          <p:nvPicPr>
            <p:cNvPr id="206" name="Picture 24" descr="Picture 24"/>
            <p:cNvPicPr>
              <a:picLocks noChangeAspect="1"/>
            </p:cNvPicPr>
            <p:nvPr/>
          </p:nvPicPr>
          <p:blipFill>
            <a:blip r:embed="rId4">
              <a:extLst/>
            </a:blip>
            <a:stretch>
              <a:fillRect/>
            </a:stretch>
          </p:blipFill>
          <p:spPr>
            <a:xfrm rot="1800000">
              <a:off x="1308811" y="434386"/>
              <a:ext cx="504826" cy="265114"/>
            </a:xfrm>
            <a:prstGeom prst="rect">
              <a:avLst/>
            </a:prstGeom>
            <a:ln w="12700" cap="flat">
              <a:noFill/>
              <a:miter lim="400000"/>
            </a:ln>
            <a:effectLst/>
          </p:spPr>
        </p:pic>
        <p:sp>
          <p:nvSpPr>
            <p:cNvPr id="207" name="Line 30"/>
            <p:cNvSpPr/>
            <p:nvPr/>
          </p:nvSpPr>
          <p:spPr>
            <a:xfrm flipV="1">
              <a:off x="-1" y="662679"/>
              <a:ext cx="455614" cy="512764"/>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208" name="Oval 31"/>
            <p:cNvSpPr/>
            <p:nvPr/>
          </p:nvSpPr>
          <p:spPr>
            <a:xfrm>
              <a:off x="679450" y="195954"/>
              <a:ext cx="609600" cy="609601"/>
            </a:xfrm>
            <a:prstGeom prst="ellipse">
              <a:avLst/>
            </a:prstGeom>
            <a:solidFill>
              <a:srgbClr val="FFFF00">
                <a:alpha val="50000"/>
              </a:srgbClr>
            </a:solidFill>
            <a:ln w="9525" cap="flat">
              <a:solidFill>
                <a:srgbClr val="000000"/>
              </a:solidFill>
              <a:prstDash val="solid"/>
              <a:round/>
            </a:ln>
            <a:effectLst/>
          </p:spPr>
          <p:txBody>
            <a:bodyPr wrap="square" lIns="45719" tIns="45719" rIns="45719" bIns="45719" numCol="1" anchor="ctr">
              <a:noAutofit/>
            </a:bodyPr>
            <a:lstStyle/>
            <a:p>
              <a:pPr/>
            </a:p>
          </p:txBody>
        </p:sp>
        <p:sp>
          <p:nvSpPr>
            <p:cNvPr id="209" name="Text Box 32"/>
            <p:cNvSpPr txBox="1"/>
            <p:nvPr/>
          </p:nvSpPr>
          <p:spPr>
            <a:xfrm>
              <a:off x="488833" y="835717"/>
              <a:ext cx="1078146" cy="44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defRPr b="1" sz="1200">
                  <a:solidFill>
                    <a:srgbClr val="000099"/>
                  </a:solidFill>
                  <a:latin typeface="Berlin Sans FB Demi"/>
                  <a:ea typeface="Berlin Sans FB Demi"/>
                  <a:cs typeface="Berlin Sans FB Demi"/>
                  <a:sym typeface="Berlin Sans FB Demi"/>
                </a:defRPr>
              </a:pPr>
              <a:r>
                <a:t>Residuo di </a:t>
              </a:r>
            </a:p>
            <a:p>
              <a:pPr algn="ctr">
                <a:defRPr b="1" sz="1200">
                  <a:solidFill>
                    <a:srgbClr val="000099"/>
                  </a:solidFill>
                  <a:latin typeface="Berlin Sans FB Demi"/>
                  <a:ea typeface="Berlin Sans FB Demi"/>
                  <a:cs typeface="Berlin Sans FB Demi"/>
                  <a:sym typeface="Berlin Sans FB Demi"/>
                </a:defRPr>
              </a:pPr>
              <a:r>
                <a:t>evaporazione</a:t>
              </a:r>
            </a:p>
          </p:txBody>
        </p:sp>
        <p:sp>
          <p:nvSpPr>
            <p:cNvPr id="210" name="Oval 34"/>
            <p:cNvSpPr/>
            <p:nvPr/>
          </p:nvSpPr>
          <p:spPr>
            <a:xfrm>
              <a:off x="785811" y="40379"/>
              <a:ext cx="71439" cy="71439"/>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sp>
          <p:nvSpPr>
            <p:cNvPr id="211" name="Oval 35"/>
            <p:cNvSpPr/>
            <p:nvPr/>
          </p:nvSpPr>
          <p:spPr>
            <a:xfrm>
              <a:off x="1166812" y="26091"/>
              <a:ext cx="73027" cy="73027"/>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p>
          </p:txBody>
        </p:sp>
        <p:sp>
          <p:nvSpPr>
            <p:cNvPr id="212" name="Oval 36"/>
            <p:cNvSpPr/>
            <p:nvPr/>
          </p:nvSpPr>
          <p:spPr>
            <a:xfrm>
              <a:off x="1455737" y="818254"/>
              <a:ext cx="144465" cy="144465"/>
            </a:xfrm>
            <a:prstGeom prst="ellipse">
              <a:avLst/>
            </a:prstGeom>
            <a:solidFill>
              <a:srgbClr val="00FF00"/>
            </a:solidFill>
            <a:ln w="9525" cap="flat">
              <a:solidFill>
                <a:srgbClr val="000000"/>
              </a:solidFill>
              <a:prstDash val="solid"/>
              <a:round/>
            </a:ln>
            <a:effectLst/>
          </p:spPr>
          <p:txBody>
            <a:bodyPr wrap="square" lIns="45719" tIns="45719" rIns="45719" bIns="45719" numCol="1" anchor="ctr">
              <a:noAutofit/>
            </a:bodyPr>
            <a:lstStyle/>
            <a:p>
              <a:pPr/>
            </a:p>
          </p:txBody>
        </p:sp>
        <p:sp>
          <p:nvSpPr>
            <p:cNvPr id="213" name="Oval 37"/>
            <p:cNvSpPr/>
            <p:nvPr/>
          </p:nvSpPr>
          <p:spPr>
            <a:xfrm>
              <a:off x="494506" y="397299"/>
              <a:ext cx="73027" cy="73027"/>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p>
          </p:txBody>
        </p:sp>
        <p:sp>
          <p:nvSpPr>
            <p:cNvPr id="214" name="Oval 38"/>
            <p:cNvSpPr/>
            <p:nvPr/>
          </p:nvSpPr>
          <p:spPr>
            <a:xfrm>
              <a:off x="528827" y="720199"/>
              <a:ext cx="73027" cy="73027"/>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p>
          </p:txBody>
        </p:sp>
        <p:pic>
          <p:nvPicPr>
            <p:cNvPr id="215" name="Picture 39" descr="Picture 39"/>
            <p:cNvPicPr>
              <a:picLocks noChangeAspect="1"/>
            </p:cNvPicPr>
            <p:nvPr/>
          </p:nvPicPr>
          <p:blipFill>
            <a:blip r:embed="rId4">
              <a:extLst/>
            </a:blip>
            <a:stretch>
              <a:fillRect/>
            </a:stretch>
          </p:blipFill>
          <p:spPr>
            <a:xfrm rot="19740000">
              <a:off x="1250950" y="84829"/>
              <a:ext cx="385764" cy="203201"/>
            </a:xfrm>
            <a:prstGeom prst="rect">
              <a:avLst/>
            </a:prstGeom>
            <a:ln w="12700" cap="flat">
              <a:noFill/>
              <a:miter lim="400000"/>
            </a:ln>
            <a:effectLst/>
          </p:spPr>
        </p:pic>
      </p:grpSp>
      <p:grpSp>
        <p:nvGrpSpPr>
          <p:cNvPr id="223" name="Gruppo 6"/>
          <p:cNvGrpSpPr/>
          <p:nvPr/>
        </p:nvGrpSpPr>
        <p:grpSpPr>
          <a:xfrm>
            <a:off x="5979917" y="1641468"/>
            <a:ext cx="1724851" cy="1192653"/>
            <a:chOff x="0" y="0"/>
            <a:chExt cx="1724850" cy="1192652"/>
          </a:xfrm>
        </p:grpSpPr>
        <p:sp>
          <p:nvSpPr>
            <p:cNvPr id="217" name="Line 30"/>
            <p:cNvSpPr/>
            <p:nvPr/>
          </p:nvSpPr>
          <p:spPr>
            <a:xfrm>
              <a:off x="0" y="113207"/>
              <a:ext cx="615951" cy="224328"/>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218" name="Oval 26"/>
            <p:cNvSpPr/>
            <p:nvPr/>
          </p:nvSpPr>
          <p:spPr>
            <a:xfrm>
              <a:off x="431007" y="443986"/>
              <a:ext cx="533401" cy="533401"/>
            </a:xfrm>
            <a:prstGeom prst="ellipse">
              <a:avLst/>
            </a:prstGeom>
            <a:solidFill>
              <a:schemeClr val="accent4"/>
            </a:solidFill>
            <a:ln w="9525" cap="flat">
              <a:solidFill>
                <a:srgbClr val="000000"/>
              </a:solidFill>
              <a:prstDash val="solid"/>
              <a:round/>
            </a:ln>
            <a:effectLst/>
          </p:spPr>
          <p:txBody>
            <a:bodyPr wrap="square" lIns="45719" tIns="45719" rIns="45719" bIns="45719" numCol="1" anchor="ctr">
              <a:noAutofit/>
            </a:bodyPr>
            <a:lstStyle/>
            <a:p>
              <a:pPr/>
            </a:p>
          </p:txBody>
        </p:sp>
        <p:sp>
          <p:nvSpPr>
            <p:cNvPr id="219" name="Oval 27"/>
            <p:cNvSpPr/>
            <p:nvPr/>
          </p:nvSpPr>
          <p:spPr>
            <a:xfrm>
              <a:off x="830262" y="0"/>
              <a:ext cx="533401" cy="533400"/>
            </a:xfrm>
            <a:prstGeom prst="ellipse">
              <a:avLst/>
            </a:prstGeom>
            <a:solidFill>
              <a:srgbClr val="7030A0">
                <a:alpha val="50000"/>
              </a:srgbClr>
            </a:solidFill>
            <a:ln w="9525" cap="flat">
              <a:solidFill>
                <a:srgbClr val="000000"/>
              </a:solidFill>
              <a:prstDash val="solid"/>
              <a:round/>
            </a:ln>
            <a:effectLst/>
          </p:spPr>
          <p:txBody>
            <a:bodyPr wrap="square" lIns="45719" tIns="45719" rIns="45719" bIns="45719" numCol="1" anchor="ctr">
              <a:noAutofit/>
            </a:bodyPr>
            <a:lstStyle/>
            <a:p>
              <a:pPr/>
            </a:p>
          </p:txBody>
        </p:sp>
        <p:sp>
          <p:nvSpPr>
            <p:cNvPr id="220" name="Text Box 32"/>
            <p:cNvSpPr txBox="1"/>
            <p:nvPr/>
          </p:nvSpPr>
          <p:spPr>
            <a:xfrm>
              <a:off x="1002478" y="923412"/>
              <a:ext cx="72237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200">
                  <a:solidFill>
                    <a:srgbClr val="000099"/>
                  </a:solidFill>
                  <a:latin typeface="Berlin Sans FB Demi"/>
                  <a:ea typeface="Berlin Sans FB Demi"/>
                  <a:cs typeface="Berlin Sans FB Demi"/>
                  <a:sym typeface="Berlin Sans FB Demi"/>
                </a:defRPr>
              </a:lvl1pPr>
            </a:lstStyle>
            <a:p>
              <a:pPr/>
              <a:r>
                <a:t>Fissione</a:t>
              </a:r>
            </a:p>
          </p:txBody>
        </p:sp>
        <p:pic>
          <p:nvPicPr>
            <p:cNvPr id="221" name="Picture 24" descr="Picture 24"/>
            <p:cNvPicPr>
              <a:picLocks noChangeAspect="1"/>
            </p:cNvPicPr>
            <p:nvPr/>
          </p:nvPicPr>
          <p:blipFill>
            <a:blip r:embed="rId4">
              <a:extLst/>
            </a:blip>
            <a:stretch>
              <a:fillRect/>
            </a:stretch>
          </p:blipFill>
          <p:spPr>
            <a:xfrm rot="1800000">
              <a:off x="1069416" y="540741"/>
              <a:ext cx="504826" cy="265115"/>
            </a:xfrm>
            <a:prstGeom prst="rect">
              <a:avLst/>
            </a:prstGeom>
            <a:ln w="12700" cap="flat">
              <a:noFill/>
              <a:miter lim="400000"/>
            </a:ln>
            <a:effectLst/>
          </p:spPr>
        </p:pic>
        <p:sp>
          <p:nvSpPr>
            <p:cNvPr id="222" name="Oval 35"/>
            <p:cNvSpPr/>
            <p:nvPr/>
          </p:nvSpPr>
          <p:spPr>
            <a:xfrm>
              <a:off x="1645062" y="302811"/>
              <a:ext cx="73027" cy="73027"/>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216"/>
                                        </p:tgtEl>
                                        <p:attrNameLst>
                                          <p:attrName>style.visibility</p:attrName>
                                        </p:attrNameLst>
                                      </p:cBhvr>
                                      <p:to>
                                        <p:strVal val="visible"/>
                                      </p:to>
                                    </p:set>
                                    <p:animEffect filter="blinds(horizontal)" transition="in">
                                      <p:cBhvr>
                                        <p:cTn id="7" dur="500"/>
                                        <p:tgtEl>
                                          <p:spTgt spid="21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0" presetID="3" grpId="2" fill="hold">
                                  <p:stCondLst>
                                    <p:cond delay="0"/>
                                  </p:stCondLst>
                                  <p:iterate type="el" backwards="0">
                                    <p:tmAbs val="0"/>
                                  </p:iterate>
                                  <p:childTnLst>
                                    <p:set>
                                      <p:cBhvr>
                                        <p:cTn id="11" fill="hold"/>
                                        <p:tgtEl>
                                          <p:spTgt spid="223"/>
                                        </p:tgtEl>
                                        <p:attrNameLst>
                                          <p:attrName>style.visibility</p:attrName>
                                        </p:attrNameLst>
                                      </p:cBhvr>
                                      <p:to>
                                        <p:strVal val="visible"/>
                                      </p:to>
                                    </p:set>
                                    <p:animEffect filter="blinds(horizontal)" transition="in">
                                      <p:cBhvr>
                                        <p:cTn id="12" dur="5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0" presetID="3" grpId="3" fill="hold">
                                  <p:stCondLst>
                                    <p:cond delay="0"/>
                                  </p:stCondLst>
                                  <p:iterate type="el" backwards="0">
                                    <p:tmAbs val="0"/>
                                  </p:iterate>
                                  <p:childTnLst>
                                    <p:set>
                                      <p:cBhvr>
                                        <p:cTn id="16" fill="hold"/>
                                        <p:tgtEl>
                                          <p:spTgt spid="193"/>
                                        </p:tgtEl>
                                        <p:attrNameLst>
                                          <p:attrName>style.visibility</p:attrName>
                                        </p:attrNameLst>
                                      </p:cBhvr>
                                      <p:to>
                                        <p:strVal val="visible"/>
                                      </p:to>
                                    </p:set>
                                    <p:animEffect filter="blinds(horizontal)" transition="in">
                                      <p:cBhvr>
                                        <p:cTn id="17" dur="5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3" grpId="3"/>
      <p:bldP build="whole" bldLvl="1" animBg="1" rev="0" advAuto="0" spid="216" grpId="1"/>
      <p:bldP build="whole" bldLvl="1" animBg="1" rev="0" advAuto="0" spid="223" grpId="2"/>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lide Number Placeholder 3"/>
          <p:cNvSpPr txBox="1"/>
          <p:nvPr>
            <p:ph type="sldNum" sz="quarter" idx="4294967295"/>
          </p:nvPr>
        </p:nvSpPr>
        <p:spPr>
          <a:xfrm>
            <a:off x="8265159" y="6248400"/>
            <a:ext cx="193041" cy="287087"/>
          </a:xfrm>
          <a:prstGeom prst="rect">
            <a:avLst/>
          </a:prstGeom>
          <a:extLst>
            <a:ext uri="{C572A759-6A51-4108-AA02-DFA0A04FC94B}">
              <ma14:wrappingTextBoxFlag xmlns:ma14="http://schemas.microsoft.com/office/mac/drawingml/2011/main" val="1"/>
            </a:ext>
          </a:extLst>
        </p:spPr>
        <p:txBody>
          <a:bodyPr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
        <p:nvSpPr>
          <p:cNvPr id="226" name="Text Box 2"/>
          <p:cNvSpPr txBox="1"/>
          <p:nvPr/>
        </p:nvSpPr>
        <p:spPr>
          <a:xfrm>
            <a:off x="45719" y="0"/>
            <a:ext cx="8944611" cy="447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200"/>
              </a:spcBef>
              <a:defRPr b="1" sz="2000">
                <a:solidFill>
                  <a:srgbClr val="1508B8"/>
                </a:solidFill>
                <a:latin typeface="Comic Sans MS"/>
                <a:ea typeface="Comic Sans MS"/>
                <a:cs typeface="Comic Sans MS"/>
                <a:sym typeface="Comic Sans MS"/>
              </a:defRPr>
            </a:lvl1pPr>
          </a:lstStyle>
          <a:p>
            <a:pPr/>
            <a:r>
              <a:t>IMF emission mechanism in ternary events</a:t>
            </a:r>
          </a:p>
        </p:txBody>
      </p:sp>
      <p:sp>
        <p:nvSpPr>
          <p:cNvPr id="227" name="Text Box 11"/>
          <p:cNvSpPr txBox="1"/>
          <p:nvPr/>
        </p:nvSpPr>
        <p:spPr>
          <a:xfrm>
            <a:off x="889806" y="2468846"/>
            <a:ext cx="2503487" cy="348430"/>
          </a:xfrm>
          <a:prstGeom prst="rect">
            <a:avLst/>
          </a:prstGeom>
          <a:solidFill>
            <a:srgbClr val="FFCC99"/>
          </a:solidFill>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defRPr baseline="30000">
                <a:solidFill>
                  <a:srgbClr val="3333CC"/>
                </a:solidFill>
                <a:latin typeface="Times New Roman"/>
                <a:ea typeface="Times New Roman"/>
                <a:cs typeface="Times New Roman"/>
                <a:sym typeface="Times New Roman"/>
              </a:defRPr>
            </a:pPr>
            <a:r>
              <a:t>124</a:t>
            </a:r>
            <a:r>
              <a:rPr baseline="0"/>
              <a:t>Sn+</a:t>
            </a:r>
            <a:r>
              <a:t>64</a:t>
            </a:r>
            <a:r>
              <a:rPr baseline="0"/>
              <a:t>Ni   35  AMeV</a:t>
            </a:r>
            <a:r>
              <a:rPr baseline="0">
                <a:solidFill>
                  <a:srgbClr val="FF3300"/>
                </a:solidFill>
              </a:rPr>
              <a:t>  </a:t>
            </a:r>
          </a:p>
        </p:txBody>
      </p:sp>
      <p:grpSp>
        <p:nvGrpSpPr>
          <p:cNvPr id="230" name="Gruppo 46"/>
          <p:cNvGrpSpPr/>
          <p:nvPr/>
        </p:nvGrpSpPr>
        <p:grpSpPr>
          <a:xfrm>
            <a:off x="204299" y="3174211"/>
            <a:ext cx="4131736" cy="2798235"/>
            <a:chOff x="0" y="0"/>
            <a:chExt cx="4131735" cy="2798234"/>
          </a:xfrm>
        </p:grpSpPr>
        <p:pic>
          <p:nvPicPr>
            <p:cNvPr id="228" name="Immagine 44" descr="Immagine 44"/>
            <p:cNvPicPr>
              <a:picLocks noChangeAspect="1"/>
            </p:cNvPicPr>
            <p:nvPr/>
          </p:nvPicPr>
          <p:blipFill>
            <a:blip r:embed="rId2">
              <a:extLst/>
            </a:blip>
            <a:srcRect l="11445" t="0" r="7171" b="0"/>
            <a:stretch>
              <a:fillRect/>
            </a:stretch>
          </p:blipFill>
          <p:spPr>
            <a:xfrm>
              <a:off x="0" y="216959"/>
              <a:ext cx="4131736" cy="2581276"/>
            </a:xfrm>
            <a:prstGeom prst="rect">
              <a:avLst/>
            </a:prstGeom>
            <a:ln w="12700" cap="flat">
              <a:noFill/>
              <a:miter lim="400000"/>
            </a:ln>
            <a:effectLst/>
          </p:spPr>
        </p:pic>
        <p:sp>
          <p:nvSpPr>
            <p:cNvPr id="229" name="CasellaDiTesto 45"/>
            <p:cNvSpPr txBox="1"/>
            <p:nvPr/>
          </p:nvSpPr>
          <p:spPr>
            <a:xfrm>
              <a:off x="261431" y="-1"/>
              <a:ext cx="3561398" cy="3330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r>
                <a:t>M. Colonna (LNS) SMF calculation</a:t>
              </a:r>
            </a:p>
          </p:txBody>
        </p:sp>
      </p:grpSp>
      <p:grpSp>
        <p:nvGrpSpPr>
          <p:cNvPr id="238" name="Gruppo 14"/>
          <p:cNvGrpSpPr/>
          <p:nvPr/>
        </p:nvGrpSpPr>
        <p:grpSpPr>
          <a:xfrm>
            <a:off x="4530745" y="473577"/>
            <a:ext cx="4558348" cy="6346007"/>
            <a:chOff x="0" y="0"/>
            <a:chExt cx="4558347" cy="6346005"/>
          </a:xfrm>
        </p:grpSpPr>
        <p:pic>
          <p:nvPicPr>
            <p:cNvPr id="231" name="Picture 2" descr="Picture 2"/>
            <p:cNvPicPr>
              <a:picLocks noChangeAspect="1"/>
            </p:cNvPicPr>
            <p:nvPr/>
          </p:nvPicPr>
          <p:blipFill>
            <a:blip r:embed="rId3">
              <a:extLst/>
            </a:blip>
            <a:srcRect l="7129" t="0" r="0" b="0"/>
            <a:stretch>
              <a:fillRect/>
            </a:stretch>
          </p:blipFill>
          <p:spPr>
            <a:xfrm>
              <a:off x="748029" y="7938"/>
              <a:ext cx="3743327" cy="3902076"/>
            </a:xfrm>
            <a:prstGeom prst="rect">
              <a:avLst/>
            </a:prstGeom>
            <a:ln w="12700" cap="flat">
              <a:noFill/>
              <a:miter lim="400000"/>
            </a:ln>
            <a:effectLst/>
          </p:spPr>
        </p:pic>
        <p:sp>
          <p:nvSpPr>
            <p:cNvPr id="232" name="Text Box 39"/>
            <p:cNvSpPr txBox="1"/>
            <p:nvPr/>
          </p:nvSpPr>
          <p:spPr>
            <a:xfrm>
              <a:off x="0" y="5766885"/>
              <a:ext cx="4558348" cy="5791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nSpc>
                  <a:spcPct val="70000"/>
                </a:lnSpc>
                <a:spcBef>
                  <a:spcPts val="700"/>
                </a:spcBef>
                <a:defRPr b="1" sz="1300">
                  <a:solidFill>
                    <a:srgbClr val="008E40"/>
                  </a:solidFill>
                  <a:latin typeface="Comic Sans MS"/>
                  <a:ea typeface="Comic Sans MS"/>
                  <a:cs typeface="Comic Sans MS"/>
                  <a:sym typeface="Comic Sans MS"/>
                </a:defRPr>
              </a:pPr>
              <a:r>
                <a:t>E. De Filippo et al,. Phys. Rev. C71 044602 (2005) </a:t>
              </a:r>
              <a:endParaRPr>
                <a:latin typeface="Arial"/>
                <a:ea typeface="Arial"/>
                <a:cs typeface="Arial"/>
                <a:sym typeface="Arial"/>
              </a:endParaRPr>
            </a:p>
            <a:p>
              <a:pPr>
                <a:lnSpc>
                  <a:spcPct val="70000"/>
                </a:lnSpc>
                <a:spcBef>
                  <a:spcPts val="700"/>
                </a:spcBef>
                <a:defRPr b="1" sz="1300">
                  <a:solidFill>
                    <a:srgbClr val="008E40"/>
                  </a:solidFill>
                  <a:latin typeface="Comic Sans MS"/>
                  <a:ea typeface="Comic Sans MS"/>
                  <a:cs typeface="Comic Sans MS"/>
                  <a:sym typeface="Comic Sans MS"/>
                </a:defRPr>
              </a:pPr>
              <a:r>
                <a:t>E. De Filippo et al.,  Phys. Rev. C86 014610 (2012) </a:t>
              </a:r>
            </a:p>
          </p:txBody>
        </p:sp>
        <p:sp>
          <p:nvSpPr>
            <p:cNvPr id="233" name="Text Box 4"/>
            <p:cNvSpPr txBox="1"/>
            <p:nvPr/>
          </p:nvSpPr>
          <p:spPr>
            <a:xfrm>
              <a:off x="1557336" y="0"/>
              <a:ext cx="2572386" cy="7013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spcBef>
                  <a:spcPts val="600"/>
                </a:spcBef>
                <a:defRPr b="1" baseline="30000"/>
              </a:pPr>
              <a:r>
                <a:t>124</a:t>
              </a:r>
              <a:r>
                <a:rPr baseline="0"/>
                <a:t>Sn+</a:t>
              </a:r>
              <a:r>
                <a:t>64</a:t>
              </a:r>
              <a:r>
                <a:rPr baseline="0"/>
                <a:t>Ni 35 AMeV</a:t>
              </a:r>
            </a:p>
            <a:p>
              <a:pPr>
                <a:spcBef>
                  <a:spcPts val="600"/>
                </a:spcBef>
                <a:defRPr b="1"/>
              </a:pPr>
              <a:r>
                <a:t>REVERSE (2000)  </a:t>
              </a:r>
            </a:p>
          </p:txBody>
        </p:sp>
        <p:sp>
          <p:nvSpPr>
            <p:cNvPr id="234" name="Text Box 7"/>
            <p:cNvSpPr txBox="1"/>
            <p:nvPr/>
          </p:nvSpPr>
          <p:spPr>
            <a:xfrm>
              <a:off x="0" y="4107946"/>
              <a:ext cx="4158298" cy="12363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lnSpc>
                  <a:spcPct val="60000"/>
                </a:lnSpc>
                <a:spcBef>
                  <a:spcPts val="1000"/>
                </a:spcBef>
                <a:defRPr sz="1700"/>
              </a:pPr>
              <a:r>
                <a:t>Semi-peripheral collisions:</a:t>
              </a:r>
              <a:endParaRPr>
                <a:latin typeface="Arial"/>
                <a:ea typeface="Arial"/>
                <a:cs typeface="Arial"/>
                <a:sym typeface="Arial"/>
              </a:endParaRPr>
            </a:p>
            <a:p>
              <a:pPr algn="ctr">
                <a:lnSpc>
                  <a:spcPct val="60000"/>
                </a:lnSpc>
                <a:spcBef>
                  <a:spcPts val="1000"/>
                </a:spcBef>
                <a:buSzPct val="100000"/>
                <a:buChar char="•"/>
                <a:defRPr sz="1700">
                  <a:solidFill>
                    <a:srgbClr val="FF3300"/>
                  </a:solidFill>
                </a:defRPr>
              </a:pPr>
              <a:r>
                <a:t> Projectile-Like Fragment (PLF) </a:t>
              </a:r>
              <a:endParaRPr>
                <a:latin typeface="Arial"/>
                <a:ea typeface="Arial"/>
                <a:cs typeface="Arial"/>
                <a:sym typeface="Arial"/>
              </a:endParaRPr>
            </a:p>
            <a:p>
              <a:pPr algn="ctr">
                <a:lnSpc>
                  <a:spcPct val="60000"/>
                </a:lnSpc>
                <a:spcBef>
                  <a:spcPts val="1000"/>
                </a:spcBef>
                <a:buSzPct val="100000"/>
                <a:buChar char="•"/>
                <a:defRPr sz="1700">
                  <a:solidFill>
                    <a:srgbClr val="FF3300"/>
                  </a:solidFill>
                </a:defRPr>
              </a:pPr>
              <a:r>
                <a:t> </a:t>
              </a:r>
              <a:r>
                <a:rPr>
                  <a:solidFill>
                    <a:srgbClr val="FF33CC"/>
                  </a:solidFill>
                </a:rPr>
                <a:t>Target-Like Fragment (TLF)</a:t>
              </a:r>
              <a:endParaRPr>
                <a:latin typeface="Arial"/>
                <a:ea typeface="Arial"/>
                <a:cs typeface="Arial"/>
                <a:sym typeface="Arial"/>
              </a:endParaRPr>
            </a:p>
            <a:p>
              <a:pPr algn="ctr">
                <a:lnSpc>
                  <a:spcPct val="80000"/>
                </a:lnSpc>
                <a:spcBef>
                  <a:spcPts val="1000"/>
                </a:spcBef>
                <a:buSzPct val="100000"/>
                <a:buChar char="•"/>
                <a:defRPr sz="1700"/>
              </a:pPr>
              <a:r>
                <a:t> Intermediate Mass Fragments (IMF)</a:t>
              </a:r>
            </a:p>
          </p:txBody>
        </p:sp>
        <p:sp>
          <p:nvSpPr>
            <p:cNvPr id="235" name="Text Box 3"/>
            <p:cNvSpPr txBox="1"/>
            <p:nvPr/>
          </p:nvSpPr>
          <p:spPr>
            <a:xfrm>
              <a:off x="2312985" y="690281"/>
              <a:ext cx="1061086" cy="4447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600"/>
                </a:spcBef>
                <a:defRPr sz="2800">
                  <a:solidFill>
                    <a:srgbClr val="00B0F0"/>
                  </a:solidFill>
                </a:defRPr>
              </a:lvl1pPr>
            </a:lstStyle>
            <a:p>
              <a:pPr/>
              <a:r>
                <a:t>PLF</a:t>
              </a:r>
            </a:p>
          </p:txBody>
        </p:sp>
        <p:sp>
          <p:nvSpPr>
            <p:cNvPr id="236" name="Text Box 5"/>
            <p:cNvSpPr txBox="1"/>
            <p:nvPr/>
          </p:nvSpPr>
          <p:spPr>
            <a:xfrm>
              <a:off x="1311275" y="1538287"/>
              <a:ext cx="843598" cy="4447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600"/>
                </a:spcBef>
                <a:defRPr sz="2800">
                  <a:solidFill>
                    <a:srgbClr val="FF0000"/>
                  </a:solidFill>
                </a:defRPr>
              </a:lvl1pPr>
            </a:lstStyle>
            <a:p>
              <a:pPr/>
              <a:r>
                <a:t>TLF</a:t>
              </a:r>
            </a:p>
          </p:txBody>
        </p:sp>
        <p:sp>
          <p:nvSpPr>
            <p:cNvPr id="237" name="Text Box 6"/>
            <p:cNvSpPr txBox="1"/>
            <p:nvPr/>
          </p:nvSpPr>
          <p:spPr>
            <a:xfrm>
              <a:off x="2246312" y="2725706"/>
              <a:ext cx="989649" cy="4447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600"/>
                </a:spcBef>
                <a:defRPr sz="2800"/>
              </a:lvl1pPr>
            </a:lstStyle>
            <a:p>
              <a:pPr/>
              <a:r>
                <a:t>IMF</a:t>
              </a:r>
            </a:p>
          </p:txBody>
        </p:sp>
      </p:grpSp>
      <p:grpSp>
        <p:nvGrpSpPr>
          <p:cNvPr id="241" name="Oval 42"/>
          <p:cNvGrpSpPr/>
          <p:nvPr/>
        </p:nvGrpSpPr>
        <p:grpSpPr>
          <a:xfrm>
            <a:off x="682844" y="1153557"/>
            <a:ext cx="533401" cy="533401"/>
            <a:chOff x="0" y="0"/>
            <a:chExt cx="533400" cy="533400"/>
          </a:xfrm>
        </p:grpSpPr>
        <p:sp>
          <p:nvSpPr>
            <p:cNvPr id="239" name="Cerchio"/>
            <p:cNvSpPr/>
            <p:nvPr/>
          </p:nvSpPr>
          <p:spPr>
            <a:xfrm>
              <a:off x="0" y="0"/>
              <a:ext cx="533400" cy="533400"/>
            </a:xfrm>
            <a:prstGeom prst="ellipse">
              <a:avLst/>
            </a:prstGeom>
            <a:solidFill>
              <a:srgbClr val="FF3300">
                <a:alpha val="50000"/>
              </a:srgbClr>
            </a:solidFill>
            <a:ln w="9525" cap="flat">
              <a:solidFill>
                <a:srgbClr val="000000"/>
              </a:solidFill>
              <a:prstDash val="solid"/>
              <a:round/>
            </a:ln>
            <a:effectLst/>
          </p:spPr>
          <p:txBody>
            <a:bodyPr wrap="square" lIns="45719" tIns="45719" rIns="45719" bIns="45719" numCol="1" anchor="ctr">
              <a:noAutofit/>
            </a:bodyPr>
            <a:lstStyle/>
            <a:p>
              <a:pPr/>
            </a:p>
          </p:txBody>
        </p:sp>
        <p:sp>
          <p:nvSpPr>
            <p:cNvPr id="240" name="T"/>
            <p:cNvSpPr txBox="1"/>
            <p:nvPr/>
          </p:nvSpPr>
          <p:spPr>
            <a:xfrm>
              <a:off x="128597" y="100156"/>
              <a:ext cx="215539"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r>
                <a:t>T</a:t>
              </a:r>
            </a:p>
          </p:txBody>
        </p:sp>
      </p:grpSp>
      <p:grpSp>
        <p:nvGrpSpPr>
          <p:cNvPr id="244" name="Oval 43"/>
          <p:cNvGrpSpPr/>
          <p:nvPr/>
        </p:nvGrpSpPr>
        <p:grpSpPr>
          <a:xfrm>
            <a:off x="181194" y="756682"/>
            <a:ext cx="533401" cy="533401"/>
            <a:chOff x="0" y="0"/>
            <a:chExt cx="533400" cy="533400"/>
          </a:xfrm>
        </p:grpSpPr>
        <p:sp>
          <p:nvSpPr>
            <p:cNvPr id="242" name="Cerchio"/>
            <p:cNvSpPr/>
            <p:nvPr/>
          </p:nvSpPr>
          <p:spPr>
            <a:xfrm>
              <a:off x="0" y="0"/>
              <a:ext cx="533400" cy="533400"/>
            </a:xfrm>
            <a:prstGeom prst="ellipse">
              <a:avLst/>
            </a:prstGeom>
            <a:solidFill>
              <a:schemeClr val="accent1">
                <a:alpha val="50000"/>
              </a:schemeClr>
            </a:solidFill>
            <a:ln w="9525" cap="flat">
              <a:solidFill>
                <a:srgbClr val="000000"/>
              </a:solidFill>
              <a:prstDash val="solid"/>
              <a:round/>
            </a:ln>
            <a:effectLst/>
          </p:spPr>
          <p:txBody>
            <a:bodyPr wrap="square" lIns="45719" tIns="45719" rIns="45719" bIns="45719" numCol="1" anchor="ctr">
              <a:noAutofit/>
            </a:bodyPr>
            <a:lstStyle/>
            <a:p>
              <a:pPr/>
            </a:p>
          </p:txBody>
        </p:sp>
        <p:sp>
          <p:nvSpPr>
            <p:cNvPr id="243" name="P"/>
            <p:cNvSpPr txBox="1"/>
            <p:nvPr/>
          </p:nvSpPr>
          <p:spPr>
            <a:xfrm>
              <a:off x="128597" y="100156"/>
              <a:ext cx="222236"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r>
                <a:t>P</a:t>
              </a:r>
            </a:p>
          </p:txBody>
        </p:sp>
      </p:grpSp>
      <p:sp>
        <p:nvSpPr>
          <p:cNvPr id="245" name="Line 44"/>
          <p:cNvSpPr/>
          <p:nvPr/>
        </p:nvSpPr>
        <p:spPr>
          <a:xfrm>
            <a:off x="492343" y="1020207"/>
            <a:ext cx="900001" cy="1"/>
          </a:xfrm>
          <a:prstGeom prst="line">
            <a:avLst/>
          </a:prstGeom>
          <a:ln>
            <a:solidFill>
              <a:srgbClr val="000000"/>
            </a:solidFill>
            <a:tailEnd type="triangle"/>
          </a:ln>
        </p:spPr>
        <p:txBody>
          <a:bodyPr lIns="45719" rIns="45719"/>
          <a:lstStyle/>
          <a:p>
            <a:pPr/>
          </a:p>
        </p:txBody>
      </p:sp>
      <p:grpSp>
        <p:nvGrpSpPr>
          <p:cNvPr id="259" name="Gruppo 52"/>
          <p:cNvGrpSpPr/>
          <p:nvPr/>
        </p:nvGrpSpPr>
        <p:grpSpPr>
          <a:xfrm>
            <a:off x="2258440" y="713623"/>
            <a:ext cx="1374439" cy="1065709"/>
            <a:chOff x="0" y="0"/>
            <a:chExt cx="1374438" cy="1065707"/>
          </a:xfrm>
        </p:grpSpPr>
        <p:sp>
          <p:nvSpPr>
            <p:cNvPr id="246" name="Ovale 4"/>
            <p:cNvSpPr/>
            <p:nvPr/>
          </p:nvSpPr>
          <p:spPr>
            <a:xfrm rot="19200000">
              <a:off x="184253" y="387312"/>
              <a:ext cx="502047" cy="255789"/>
            </a:xfrm>
            <a:prstGeom prst="ellipse">
              <a:avLst/>
            </a:prstGeom>
            <a:gradFill flip="none" rotWithShape="1">
              <a:gsLst>
                <a:gs pos="0">
                  <a:srgbClr val="FF0000"/>
                </a:gs>
                <a:gs pos="74000">
                  <a:srgbClr val="B5D2EC"/>
                </a:gs>
                <a:gs pos="83000">
                  <a:srgbClr val="B5D2EC"/>
                </a:gs>
                <a:gs pos="100000">
                  <a:srgbClr val="CEE1F2"/>
                </a:gs>
              </a:gsLst>
              <a:lin ang="0" scaled="0"/>
            </a:gra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grpSp>
          <p:nvGrpSpPr>
            <p:cNvPr id="258" name="Gruppo 13"/>
            <p:cNvGrpSpPr/>
            <p:nvPr/>
          </p:nvGrpSpPr>
          <p:grpSpPr>
            <a:xfrm>
              <a:off x="-1" y="0"/>
              <a:ext cx="1374440" cy="1065708"/>
              <a:chOff x="0" y="0"/>
              <a:chExt cx="1374438" cy="1065707"/>
            </a:xfrm>
          </p:grpSpPr>
          <p:sp>
            <p:nvSpPr>
              <p:cNvPr id="247" name="Oval 52"/>
              <p:cNvSpPr/>
              <p:nvPr/>
            </p:nvSpPr>
            <p:spPr>
              <a:xfrm>
                <a:off x="823119" y="709808"/>
                <a:ext cx="76201" cy="762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p>
            </p:txBody>
          </p:sp>
          <p:sp>
            <p:nvSpPr>
              <p:cNvPr id="248" name="Oval 53"/>
              <p:cNvSpPr/>
              <p:nvPr/>
            </p:nvSpPr>
            <p:spPr>
              <a:xfrm>
                <a:off x="234156" y="278008"/>
                <a:ext cx="76201" cy="762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grpSp>
            <p:nvGrpSpPr>
              <p:cNvPr id="251" name="Oval 42"/>
              <p:cNvGrpSpPr/>
              <p:nvPr/>
            </p:nvGrpSpPr>
            <p:grpSpPr>
              <a:xfrm>
                <a:off x="-1" y="532307"/>
                <a:ext cx="533401" cy="533401"/>
                <a:chOff x="0" y="0"/>
                <a:chExt cx="533400" cy="533400"/>
              </a:xfrm>
            </p:grpSpPr>
            <p:sp>
              <p:nvSpPr>
                <p:cNvPr id="249" name="Cerchio"/>
                <p:cNvSpPr/>
                <p:nvPr/>
              </p:nvSpPr>
              <p:spPr>
                <a:xfrm>
                  <a:off x="0" y="0"/>
                  <a:ext cx="533400" cy="533400"/>
                </a:xfrm>
                <a:prstGeom prst="ellipse">
                  <a:avLst/>
                </a:prstGeom>
                <a:solidFill>
                  <a:srgbClr val="FF3300">
                    <a:alpha val="50000"/>
                  </a:srgbClr>
                </a:solidFill>
                <a:ln w="9525" cap="flat">
                  <a:solidFill>
                    <a:srgbClr val="000000"/>
                  </a:solidFill>
                  <a:prstDash val="solid"/>
                  <a:round/>
                </a:ln>
                <a:effectLst/>
              </p:spPr>
              <p:txBody>
                <a:bodyPr wrap="square" lIns="45719" tIns="45719" rIns="45719" bIns="45719" numCol="1" anchor="ctr">
                  <a:noAutofit/>
                </a:bodyPr>
                <a:lstStyle/>
                <a:p>
                  <a:pPr/>
                </a:p>
              </p:txBody>
            </p:sp>
            <p:sp>
              <p:nvSpPr>
                <p:cNvPr id="250" name="T’"/>
                <p:cNvSpPr txBox="1"/>
                <p:nvPr/>
              </p:nvSpPr>
              <p:spPr>
                <a:xfrm>
                  <a:off x="128597" y="100156"/>
                  <a:ext cx="277935"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r>
                    <a:t>T’</a:t>
                  </a:r>
                </a:p>
              </p:txBody>
            </p:sp>
          </p:grpSp>
          <p:grpSp>
            <p:nvGrpSpPr>
              <p:cNvPr id="254" name="Oval 43"/>
              <p:cNvGrpSpPr/>
              <p:nvPr/>
            </p:nvGrpSpPr>
            <p:grpSpPr>
              <a:xfrm>
                <a:off x="345834" y="0"/>
                <a:ext cx="533401" cy="533401"/>
                <a:chOff x="0" y="0"/>
                <a:chExt cx="533400" cy="533400"/>
              </a:xfrm>
            </p:grpSpPr>
            <p:sp>
              <p:nvSpPr>
                <p:cNvPr id="252" name="Cerchio"/>
                <p:cNvSpPr/>
                <p:nvPr/>
              </p:nvSpPr>
              <p:spPr>
                <a:xfrm>
                  <a:off x="0" y="0"/>
                  <a:ext cx="533400" cy="533400"/>
                </a:xfrm>
                <a:prstGeom prst="ellipse">
                  <a:avLst/>
                </a:prstGeom>
                <a:solidFill>
                  <a:schemeClr val="accent1">
                    <a:alpha val="50000"/>
                  </a:schemeClr>
                </a:solidFill>
                <a:ln w="9525" cap="flat">
                  <a:solidFill>
                    <a:srgbClr val="000000"/>
                  </a:solidFill>
                  <a:prstDash val="solid"/>
                  <a:round/>
                </a:ln>
                <a:effectLst/>
              </p:spPr>
              <p:txBody>
                <a:bodyPr wrap="square" lIns="45719" tIns="45719" rIns="45719" bIns="45719" numCol="1" anchor="ctr">
                  <a:noAutofit/>
                </a:bodyPr>
                <a:lstStyle/>
                <a:p>
                  <a:pPr/>
                </a:p>
              </p:txBody>
            </p:sp>
            <p:sp>
              <p:nvSpPr>
                <p:cNvPr id="253" name="P’"/>
                <p:cNvSpPr txBox="1"/>
                <p:nvPr/>
              </p:nvSpPr>
              <p:spPr>
                <a:xfrm>
                  <a:off x="128597" y="100156"/>
                  <a:ext cx="284632"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r>
                    <a:t>P’</a:t>
                  </a:r>
                </a:p>
              </p:txBody>
            </p:sp>
          </p:grpSp>
          <p:sp>
            <p:nvSpPr>
              <p:cNvPr id="255" name="Line 44"/>
              <p:cNvSpPr/>
              <p:nvPr/>
            </p:nvSpPr>
            <p:spPr>
              <a:xfrm>
                <a:off x="762438" y="192296"/>
                <a:ext cx="612001" cy="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256" name="Line 44"/>
              <p:cNvSpPr/>
              <p:nvPr/>
            </p:nvSpPr>
            <p:spPr>
              <a:xfrm>
                <a:off x="345834" y="873090"/>
                <a:ext cx="216000" cy="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257" name="Line 44"/>
              <p:cNvSpPr/>
              <p:nvPr/>
            </p:nvSpPr>
            <p:spPr>
              <a:xfrm>
                <a:off x="463172" y="608749"/>
                <a:ext cx="468002" cy="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grpSp>
      </p:grpSp>
      <p:grpSp>
        <p:nvGrpSpPr>
          <p:cNvPr id="271" name="Gruppo 39"/>
          <p:cNvGrpSpPr/>
          <p:nvPr/>
        </p:nvGrpSpPr>
        <p:grpSpPr>
          <a:xfrm>
            <a:off x="3408478" y="769380"/>
            <a:ext cx="1629862" cy="1178497"/>
            <a:chOff x="0" y="0"/>
            <a:chExt cx="1629862" cy="1178496"/>
          </a:xfrm>
        </p:grpSpPr>
        <p:sp>
          <p:nvSpPr>
            <p:cNvPr id="260" name="Oval 48"/>
            <p:cNvSpPr/>
            <p:nvPr/>
          </p:nvSpPr>
          <p:spPr>
            <a:xfrm>
              <a:off x="525567" y="423862"/>
              <a:ext cx="307977" cy="346077"/>
            </a:xfrm>
            <a:prstGeom prst="ellipse">
              <a:avLst/>
            </a:prstGeom>
            <a:solidFill>
              <a:srgbClr val="993366">
                <a:alpha val="50000"/>
              </a:srgbClr>
            </a:solidFill>
            <a:ln w="9525" cap="flat">
              <a:solidFill>
                <a:srgbClr val="000000"/>
              </a:solidFill>
              <a:prstDash val="solid"/>
              <a:round/>
            </a:ln>
            <a:effectLst/>
          </p:spPr>
          <p:txBody>
            <a:bodyPr wrap="square" lIns="45719" tIns="45719" rIns="45719" bIns="45719" numCol="1" anchor="ctr">
              <a:noAutofit/>
            </a:bodyPr>
            <a:lstStyle/>
            <a:p>
              <a:pPr/>
            </a:p>
          </p:txBody>
        </p:sp>
        <p:sp>
          <p:nvSpPr>
            <p:cNvPr id="261" name="Oval 50"/>
            <p:cNvSpPr/>
            <p:nvPr/>
          </p:nvSpPr>
          <p:spPr>
            <a:xfrm>
              <a:off x="469285" y="314617"/>
              <a:ext cx="76201" cy="762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grpSp>
          <p:nvGrpSpPr>
            <p:cNvPr id="264" name="Oval 42"/>
            <p:cNvGrpSpPr/>
            <p:nvPr/>
          </p:nvGrpSpPr>
          <p:grpSpPr>
            <a:xfrm>
              <a:off x="-1" y="645095"/>
              <a:ext cx="533401" cy="533401"/>
              <a:chOff x="0" y="0"/>
              <a:chExt cx="533400" cy="533400"/>
            </a:xfrm>
          </p:grpSpPr>
          <p:sp>
            <p:nvSpPr>
              <p:cNvPr id="262" name="Cerchio"/>
              <p:cNvSpPr/>
              <p:nvPr/>
            </p:nvSpPr>
            <p:spPr>
              <a:xfrm>
                <a:off x="0" y="0"/>
                <a:ext cx="533400" cy="533400"/>
              </a:xfrm>
              <a:prstGeom prst="ellipse">
                <a:avLst/>
              </a:prstGeom>
              <a:solidFill>
                <a:srgbClr val="FF3300">
                  <a:alpha val="50000"/>
                </a:srgbClr>
              </a:solidFill>
              <a:ln w="9525" cap="flat">
                <a:solidFill>
                  <a:srgbClr val="000000"/>
                </a:solidFill>
                <a:prstDash val="solid"/>
                <a:round/>
              </a:ln>
              <a:effectLst/>
            </p:spPr>
            <p:txBody>
              <a:bodyPr wrap="square" lIns="45719" tIns="45719" rIns="45719" bIns="45719" numCol="1" anchor="ctr">
                <a:noAutofit/>
              </a:bodyPr>
              <a:lstStyle/>
              <a:p>
                <a:pPr/>
              </a:p>
            </p:txBody>
          </p:sp>
          <p:sp>
            <p:nvSpPr>
              <p:cNvPr id="263" name="T’"/>
              <p:cNvSpPr txBox="1"/>
              <p:nvPr/>
            </p:nvSpPr>
            <p:spPr>
              <a:xfrm>
                <a:off x="128597" y="100156"/>
                <a:ext cx="277935"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r>
                  <a:t>T’</a:t>
                </a:r>
              </a:p>
            </p:txBody>
          </p:sp>
        </p:grpSp>
        <p:grpSp>
          <p:nvGrpSpPr>
            <p:cNvPr id="267" name="Oval 43"/>
            <p:cNvGrpSpPr/>
            <p:nvPr/>
          </p:nvGrpSpPr>
          <p:grpSpPr>
            <a:xfrm>
              <a:off x="714939" y="-1"/>
              <a:ext cx="485163" cy="470051"/>
              <a:chOff x="0" y="0"/>
              <a:chExt cx="485162" cy="470049"/>
            </a:xfrm>
          </p:grpSpPr>
          <p:sp>
            <p:nvSpPr>
              <p:cNvPr id="265" name="Ovale"/>
              <p:cNvSpPr/>
              <p:nvPr/>
            </p:nvSpPr>
            <p:spPr>
              <a:xfrm>
                <a:off x="-1" y="0"/>
                <a:ext cx="485164" cy="470050"/>
              </a:xfrm>
              <a:prstGeom prst="ellipse">
                <a:avLst/>
              </a:prstGeom>
              <a:solidFill>
                <a:schemeClr val="accent1">
                  <a:alpha val="50000"/>
                </a:schemeClr>
              </a:solidFill>
              <a:ln w="9525" cap="flat">
                <a:solidFill>
                  <a:srgbClr val="000000"/>
                </a:solidFill>
                <a:prstDash val="solid"/>
                <a:round/>
              </a:ln>
              <a:effectLst/>
            </p:spPr>
            <p:txBody>
              <a:bodyPr wrap="square" lIns="45719" tIns="45719" rIns="45719" bIns="45719" numCol="1" anchor="ctr">
                <a:noAutofit/>
              </a:bodyPr>
              <a:lstStyle/>
              <a:p>
                <a:pPr/>
              </a:p>
            </p:txBody>
          </p:sp>
          <p:sp>
            <p:nvSpPr>
              <p:cNvPr id="266" name="P’"/>
              <p:cNvSpPr txBox="1"/>
              <p:nvPr/>
            </p:nvSpPr>
            <p:spPr>
              <a:xfrm>
                <a:off x="121532" y="68480"/>
                <a:ext cx="284632" cy="3330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r>
                  <a:t>P’</a:t>
                </a:r>
              </a:p>
            </p:txBody>
          </p:sp>
        </p:grpSp>
        <p:sp>
          <p:nvSpPr>
            <p:cNvPr id="268" name="Line 44"/>
            <p:cNvSpPr/>
            <p:nvPr/>
          </p:nvSpPr>
          <p:spPr>
            <a:xfrm>
              <a:off x="1017861" y="272004"/>
              <a:ext cx="612001" cy="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269" name="Line 44"/>
            <p:cNvSpPr/>
            <p:nvPr/>
          </p:nvSpPr>
          <p:spPr>
            <a:xfrm>
              <a:off x="333939" y="923709"/>
              <a:ext cx="288001" cy="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270" name="Line 44"/>
            <p:cNvSpPr/>
            <p:nvPr/>
          </p:nvSpPr>
          <p:spPr>
            <a:xfrm>
              <a:off x="714939" y="638201"/>
              <a:ext cx="396001" cy="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grpSp>
      <p:grpSp>
        <p:nvGrpSpPr>
          <p:cNvPr id="282" name="Gruppo 12"/>
          <p:cNvGrpSpPr/>
          <p:nvPr/>
        </p:nvGrpSpPr>
        <p:grpSpPr>
          <a:xfrm>
            <a:off x="1428055" y="659843"/>
            <a:ext cx="1066583" cy="1158877"/>
            <a:chOff x="0" y="0"/>
            <a:chExt cx="1066581" cy="1158875"/>
          </a:xfrm>
        </p:grpSpPr>
        <p:sp>
          <p:nvSpPr>
            <p:cNvPr id="272" name="Oval 51"/>
            <p:cNvSpPr/>
            <p:nvPr/>
          </p:nvSpPr>
          <p:spPr>
            <a:xfrm>
              <a:off x="266027" y="-1"/>
              <a:ext cx="76201" cy="762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p>
          </p:txBody>
        </p:sp>
        <p:sp>
          <p:nvSpPr>
            <p:cNvPr id="273" name="Oval 55"/>
            <p:cNvSpPr/>
            <p:nvPr/>
          </p:nvSpPr>
          <p:spPr>
            <a:xfrm>
              <a:off x="180301" y="1082675"/>
              <a:ext cx="76201" cy="762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grpSp>
          <p:nvGrpSpPr>
            <p:cNvPr id="276" name="Oval 42"/>
            <p:cNvGrpSpPr/>
            <p:nvPr/>
          </p:nvGrpSpPr>
          <p:grpSpPr>
            <a:xfrm>
              <a:off x="-1" y="417260"/>
              <a:ext cx="533401" cy="533401"/>
              <a:chOff x="0" y="0"/>
              <a:chExt cx="533400" cy="533400"/>
            </a:xfrm>
          </p:grpSpPr>
          <p:sp>
            <p:nvSpPr>
              <p:cNvPr id="274" name="Cerchio"/>
              <p:cNvSpPr/>
              <p:nvPr/>
            </p:nvSpPr>
            <p:spPr>
              <a:xfrm>
                <a:off x="0" y="0"/>
                <a:ext cx="533400" cy="533400"/>
              </a:xfrm>
              <a:prstGeom prst="ellipse">
                <a:avLst/>
              </a:prstGeom>
              <a:solidFill>
                <a:srgbClr val="FF3300">
                  <a:alpha val="50000"/>
                </a:srgbClr>
              </a:solidFill>
              <a:ln w="9525" cap="flat">
                <a:solidFill>
                  <a:srgbClr val="000000"/>
                </a:solidFill>
                <a:prstDash val="solid"/>
                <a:round/>
              </a:ln>
              <a:effectLst/>
            </p:spPr>
            <p:txBody>
              <a:bodyPr wrap="square" lIns="45719" tIns="45719" rIns="45719" bIns="45719" numCol="1" anchor="ctr">
                <a:noAutofit/>
              </a:bodyPr>
              <a:lstStyle/>
              <a:p>
                <a:pPr/>
              </a:p>
            </p:txBody>
          </p:sp>
          <p:sp>
            <p:nvSpPr>
              <p:cNvPr id="275" name="T"/>
              <p:cNvSpPr txBox="1"/>
              <p:nvPr/>
            </p:nvSpPr>
            <p:spPr>
              <a:xfrm>
                <a:off x="128597" y="100156"/>
                <a:ext cx="215539"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r>
                  <a:t>T</a:t>
                </a:r>
              </a:p>
            </p:txBody>
          </p:sp>
        </p:grpSp>
        <p:sp>
          <p:nvSpPr>
            <p:cNvPr id="277" name="Line 44"/>
            <p:cNvSpPr/>
            <p:nvPr/>
          </p:nvSpPr>
          <p:spPr>
            <a:xfrm flipV="1">
              <a:off x="418581" y="417260"/>
              <a:ext cx="648001" cy="8740"/>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280" name="Oval 43"/>
            <p:cNvGrpSpPr/>
            <p:nvPr/>
          </p:nvGrpSpPr>
          <p:grpSpPr>
            <a:xfrm>
              <a:off x="148491" y="129128"/>
              <a:ext cx="533401" cy="533401"/>
              <a:chOff x="0" y="0"/>
              <a:chExt cx="533400" cy="533400"/>
            </a:xfrm>
          </p:grpSpPr>
          <p:sp>
            <p:nvSpPr>
              <p:cNvPr id="278" name="Cerchio"/>
              <p:cNvSpPr/>
              <p:nvPr/>
            </p:nvSpPr>
            <p:spPr>
              <a:xfrm>
                <a:off x="0" y="0"/>
                <a:ext cx="533400" cy="533400"/>
              </a:xfrm>
              <a:prstGeom prst="ellipse">
                <a:avLst/>
              </a:prstGeom>
              <a:solidFill>
                <a:schemeClr val="accent1">
                  <a:alpha val="50000"/>
                </a:schemeClr>
              </a:solidFill>
              <a:ln w="9525" cap="flat">
                <a:solidFill>
                  <a:srgbClr val="000000"/>
                </a:solidFill>
                <a:prstDash val="solid"/>
                <a:round/>
              </a:ln>
              <a:effectLst/>
            </p:spPr>
            <p:txBody>
              <a:bodyPr wrap="square" lIns="45719" tIns="45719" rIns="45719" bIns="45719" numCol="1" anchor="ctr">
                <a:noAutofit/>
              </a:bodyPr>
              <a:lstStyle/>
              <a:p>
                <a:pPr/>
              </a:p>
            </p:txBody>
          </p:sp>
          <p:sp>
            <p:nvSpPr>
              <p:cNvPr id="279" name="P"/>
              <p:cNvSpPr txBox="1"/>
              <p:nvPr/>
            </p:nvSpPr>
            <p:spPr>
              <a:xfrm>
                <a:off x="128597" y="100156"/>
                <a:ext cx="222236"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r>
                  <a:t>P</a:t>
                </a:r>
              </a:p>
            </p:txBody>
          </p:sp>
        </p:grpSp>
        <p:sp>
          <p:nvSpPr>
            <p:cNvPr id="281" name="Line 44"/>
            <p:cNvSpPr/>
            <p:nvPr/>
          </p:nvSpPr>
          <p:spPr>
            <a:xfrm>
              <a:off x="418582" y="741634"/>
              <a:ext cx="216001" cy="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282"/>
                                        </p:tgtEl>
                                        <p:attrNameLst>
                                          <p:attrName>style.visibility</p:attrName>
                                        </p:attrNameLst>
                                      </p:cBhvr>
                                      <p:to>
                                        <p:strVal val="visible"/>
                                      </p:to>
                                    </p:set>
                                    <p:animEffect filter="blinds(horizontal)" transition="in">
                                      <p:cBhvr>
                                        <p:cTn id="7" dur="500"/>
                                        <p:tgtEl>
                                          <p:spTgt spid="28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0" presetID="3" grpId="2" fill="hold">
                                  <p:stCondLst>
                                    <p:cond delay="0"/>
                                  </p:stCondLst>
                                  <p:iterate type="el" backwards="0">
                                    <p:tmAbs val="0"/>
                                  </p:iterate>
                                  <p:childTnLst>
                                    <p:set>
                                      <p:cBhvr>
                                        <p:cTn id="11" fill="hold"/>
                                        <p:tgtEl>
                                          <p:spTgt spid="259"/>
                                        </p:tgtEl>
                                        <p:attrNameLst>
                                          <p:attrName>style.visibility</p:attrName>
                                        </p:attrNameLst>
                                      </p:cBhvr>
                                      <p:to>
                                        <p:strVal val="visible"/>
                                      </p:to>
                                    </p:set>
                                    <p:animEffect filter="blinds(horizontal)" transition="in">
                                      <p:cBhvr>
                                        <p:cTn id="12" dur="500"/>
                                        <p:tgtEl>
                                          <p:spTgt spid="25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0" presetID="3" grpId="3" fill="hold">
                                  <p:stCondLst>
                                    <p:cond delay="0"/>
                                  </p:stCondLst>
                                  <p:iterate type="el" backwards="0">
                                    <p:tmAbs val="0"/>
                                  </p:iterate>
                                  <p:childTnLst>
                                    <p:set>
                                      <p:cBhvr>
                                        <p:cTn id="16" fill="hold"/>
                                        <p:tgtEl>
                                          <p:spTgt spid="271"/>
                                        </p:tgtEl>
                                        <p:attrNameLst>
                                          <p:attrName>style.visibility</p:attrName>
                                        </p:attrNameLst>
                                      </p:cBhvr>
                                      <p:to>
                                        <p:strVal val="visible"/>
                                      </p:to>
                                    </p:set>
                                    <p:animEffect filter="blinds(horizontal)" transition="in">
                                      <p:cBhvr>
                                        <p:cTn id="17" dur="500"/>
                                        <p:tgtEl>
                                          <p:spTgt spid="27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0" presetID="3" grpId="4" fill="hold">
                                  <p:stCondLst>
                                    <p:cond delay="0"/>
                                  </p:stCondLst>
                                  <p:iterate type="el" backwards="0">
                                    <p:tmAbs val="0"/>
                                  </p:iterate>
                                  <p:childTnLst>
                                    <p:set>
                                      <p:cBhvr>
                                        <p:cTn id="21" fill="hold"/>
                                        <p:tgtEl>
                                          <p:spTgt spid="230"/>
                                        </p:tgtEl>
                                        <p:attrNameLst>
                                          <p:attrName>style.visibility</p:attrName>
                                        </p:attrNameLst>
                                      </p:cBhvr>
                                      <p:to>
                                        <p:strVal val="visible"/>
                                      </p:to>
                                    </p:set>
                                    <p:animEffect filter="blinds(horizontal)" transition="in">
                                      <p:cBhvr>
                                        <p:cTn id="22" dur="500"/>
                                        <p:tgtEl>
                                          <p:spTgt spid="230"/>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0" presetID="3" grpId="5" fill="hold">
                                  <p:stCondLst>
                                    <p:cond delay="0"/>
                                  </p:stCondLst>
                                  <p:iterate type="el" backwards="0">
                                    <p:tmAbs val="0"/>
                                  </p:iterate>
                                  <p:childTnLst>
                                    <p:set>
                                      <p:cBhvr>
                                        <p:cTn id="26" fill="hold"/>
                                        <p:tgtEl>
                                          <p:spTgt spid="238"/>
                                        </p:tgtEl>
                                        <p:attrNameLst>
                                          <p:attrName>style.visibility</p:attrName>
                                        </p:attrNameLst>
                                      </p:cBhvr>
                                      <p:to>
                                        <p:strVal val="visible"/>
                                      </p:to>
                                    </p:set>
                                    <p:animEffect filter="blinds(horizontal)" transition="in">
                                      <p:cBhvr>
                                        <p:cTn id="27" dur="5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0" grpId="4"/>
      <p:bldP build="whole" bldLvl="1" animBg="1" rev="0" advAuto="0" spid="271" grpId="3"/>
      <p:bldP build="whole" bldLvl="1" animBg="1" rev="0" advAuto="0" spid="238" grpId="5"/>
      <p:bldP build="whole" bldLvl="1" animBg="1" rev="0" advAuto="0" spid="259" grpId="2"/>
      <p:bldP build="whole" bldLvl="1" animBg="1" rev="0" advAuto="0" spid="282"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4" name="Picture 2" descr="Picture 2"/>
          <p:cNvPicPr>
            <a:picLocks noChangeAspect="1"/>
          </p:cNvPicPr>
          <p:nvPr/>
        </p:nvPicPr>
        <p:blipFill>
          <a:blip r:embed="rId3">
            <a:extLst/>
          </a:blip>
          <a:stretch>
            <a:fillRect/>
          </a:stretch>
        </p:blipFill>
        <p:spPr>
          <a:xfrm>
            <a:off x="-22425" y="11147"/>
            <a:ext cx="9166425" cy="6858001"/>
          </a:xfrm>
          <a:prstGeom prst="rect">
            <a:avLst/>
          </a:prstGeom>
          <a:ln>
            <a:solidFill>
              <a:srgbClr val="003399"/>
            </a:solidFill>
            <a:miter/>
          </a:ln>
        </p:spPr>
      </p:pic>
      <p:sp>
        <p:nvSpPr>
          <p:cNvPr id="285" name="Rettangolo 1"/>
          <p:cNvSpPr/>
          <p:nvPr/>
        </p:nvSpPr>
        <p:spPr>
          <a:xfrm>
            <a:off x="278780" y="245327"/>
            <a:ext cx="45720" cy="45720"/>
          </a:xfrm>
          <a:prstGeom prst="rect">
            <a:avLst/>
          </a:prstGeom>
          <a:solidFill>
            <a:schemeClr val="accent1"/>
          </a:solidFill>
          <a:ln w="12700">
            <a:solidFill>
              <a:srgbClr val="42719B"/>
            </a:solidFill>
            <a:miter/>
          </a:ln>
        </p:spPr>
        <p:txBody>
          <a:bodyPr lIns="45719" rIns="45719" anchor="ctr"/>
          <a:lstStyle/>
          <a:p>
            <a:pPr algn="ctr">
              <a:defRPr>
                <a:solidFill>
                  <a:srgbClr val="FFFFFF"/>
                </a:solidFill>
              </a:defRPr>
            </a:pPr>
          </a:p>
        </p:txBody>
      </p:sp>
      <p:sp>
        <p:nvSpPr>
          <p:cNvPr id="286" name="Rettangolo 2"/>
          <p:cNvSpPr/>
          <p:nvPr/>
        </p:nvSpPr>
        <p:spPr>
          <a:xfrm>
            <a:off x="65516" y="6488667"/>
            <a:ext cx="4369407" cy="33308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9" rIns="45719">
            <a:spAutoFit/>
          </a:bodyPr>
          <a:lstStyle/>
          <a:p>
            <a:pPr/>
            <a:r>
              <a:t>N.S. Martorana et al., Phys. Lett. B 782 (2018) </a:t>
            </a:r>
          </a:p>
        </p:txBody>
      </p:sp>
      <p:grpSp>
        <p:nvGrpSpPr>
          <p:cNvPr id="289" name="Titolo 1"/>
          <p:cNvGrpSpPr/>
          <p:nvPr/>
        </p:nvGrpSpPr>
        <p:grpSpPr>
          <a:xfrm>
            <a:off x="-22425" y="-50444"/>
            <a:ext cx="9166425" cy="730668"/>
            <a:chOff x="0" y="0"/>
            <a:chExt cx="9166424" cy="730666"/>
          </a:xfrm>
        </p:grpSpPr>
        <p:sp>
          <p:nvSpPr>
            <p:cNvPr id="287" name="Rettangolo"/>
            <p:cNvSpPr/>
            <p:nvPr/>
          </p:nvSpPr>
          <p:spPr>
            <a:xfrm>
              <a:off x="0" y="50444"/>
              <a:ext cx="9166425" cy="680223"/>
            </a:xfrm>
            <a:prstGeom prst="rect">
              <a:avLst/>
            </a:prstGeom>
            <a:solidFill>
              <a:srgbClr val="FFFFFF"/>
            </a:solidFill>
            <a:ln w="12700" cap="flat">
              <a:noFill/>
              <a:miter lim="400000"/>
            </a:ln>
            <a:effectLst>
              <a:outerShdw sx="100000" sy="100000" kx="0" ky="0" algn="b" rotWithShape="0" blurRad="190500" dist="228600" dir="2700000">
                <a:srgbClr val="000000">
                  <a:alpha val="30000"/>
                </a:srgbClr>
              </a:outerShdw>
            </a:effectLst>
          </p:spPr>
          <p:txBody>
            <a:bodyPr wrap="square" lIns="45719" tIns="45719" rIns="45719" bIns="45719" numCol="1" anchor="b">
              <a:noAutofit/>
            </a:bodyPr>
            <a:lstStyle/>
            <a:p>
              <a:pPr algn="ctr">
                <a:lnSpc>
                  <a:spcPct val="90000"/>
                </a:lnSpc>
                <a:defRPr b="1" sz="2400">
                  <a:solidFill>
                    <a:srgbClr val="FF0000"/>
                  </a:solidFill>
                </a:defRPr>
              </a:pPr>
            </a:p>
          </p:txBody>
        </p:sp>
        <p:sp>
          <p:nvSpPr>
            <p:cNvPr id="288" name="Pygmy Dipole Resonance in  68Ni    ----    68Ni +12C at E=40 AMeV (CHIMERA+FARCOS @LNS EXOTIC Beam)"/>
            <p:cNvSpPr txBox="1"/>
            <p:nvPr/>
          </p:nvSpPr>
          <p:spPr>
            <a:xfrm>
              <a:off x="45719" y="0"/>
              <a:ext cx="9074986" cy="7306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b">
              <a:spAutoFit/>
            </a:bodyPr>
            <a:lstStyle/>
            <a:p>
              <a:pPr algn="ctr">
                <a:lnSpc>
                  <a:spcPct val="90000"/>
                </a:lnSpc>
                <a:defRPr b="1" sz="2400">
                  <a:solidFill>
                    <a:srgbClr val="0000FF"/>
                  </a:solidFill>
                </a:defRPr>
              </a:pPr>
              <a:r>
                <a:t> Pygmy Dipole Resonance in </a:t>
              </a:r>
              <a:r>
                <a:rPr baseline="30000"/>
                <a:t> 68</a:t>
              </a:r>
              <a:r>
                <a:t>Ni    ----    </a:t>
              </a:r>
              <a:r>
                <a:rPr baseline="30000"/>
                <a:t>68</a:t>
              </a:r>
              <a:r>
                <a:t>Ni +</a:t>
              </a:r>
              <a:r>
                <a:rPr baseline="30000"/>
                <a:t>12</a:t>
              </a:r>
              <a:r>
                <a:t>C at E=40 AMeV </a:t>
              </a:r>
              <a:r>
                <a:rPr>
                  <a:solidFill>
                    <a:srgbClr val="FF0000"/>
                  </a:solidFill>
                </a:rPr>
                <a:t>(CHIMERA+FARCOS @LNS EXOTIC Beam)</a:t>
              </a:r>
            </a:p>
          </p:txBody>
        </p:sp>
      </p:grpSp>
      <p:sp>
        <p:nvSpPr>
          <p:cNvPr id="290" name="Rettangolo 8"/>
          <p:cNvSpPr txBox="1"/>
          <p:nvPr/>
        </p:nvSpPr>
        <p:spPr>
          <a:xfrm>
            <a:off x="4604913" y="3745077"/>
            <a:ext cx="1323117" cy="37652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σ</a:t>
            </a:r>
            <a:r>
              <a:rPr baseline="-25000"/>
              <a:t>ɣ</a:t>
            </a:r>
            <a:r>
              <a:t> </a:t>
            </a:r>
            <a:r>
              <a:t>= 0.32 mb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4" name="Immagine 27" descr="Immagine 27"/>
          <p:cNvPicPr>
            <a:picLocks noChangeAspect="1"/>
          </p:cNvPicPr>
          <p:nvPr/>
        </p:nvPicPr>
        <p:blipFill>
          <a:blip r:embed="rId2">
            <a:extLst/>
          </a:blip>
          <a:stretch>
            <a:fillRect/>
          </a:stretch>
        </p:blipFill>
        <p:spPr>
          <a:xfrm>
            <a:off x="305832" y="2830480"/>
            <a:ext cx="4054215" cy="2653646"/>
          </a:xfrm>
          <a:prstGeom prst="rect">
            <a:avLst/>
          </a:prstGeom>
          <a:ln w="12700">
            <a:miter lim="400000"/>
          </a:ln>
        </p:spPr>
      </p:pic>
      <p:grpSp>
        <p:nvGrpSpPr>
          <p:cNvPr id="300" name="Gruppo 5"/>
          <p:cNvGrpSpPr/>
          <p:nvPr/>
        </p:nvGrpSpPr>
        <p:grpSpPr>
          <a:xfrm>
            <a:off x="152115" y="5099672"/>
            <a:ext cx="1871233" cy="1609495"/>
            <a:chOff x="0" y="0"/>
            <a:chExt cx="1871231" cy="1609493"/>
          </a:xfrm>
        </p:grpSpPr>
        <p:sp>
          <p:nvSpPr>
            <p:cNvPr id="295" name="Connettore 1 31"/>
            <p:cNvSpPr/>
            <p:nvPr/>
          </p:nvSpPr>
          <p:spPr>
            <a:xfrm flipH="1">
              <a:off x="238923" y="0"/>
              <a:ext cx="410366" cy="423819"/>
            </a:xfrm>
            <a:prstGeom prst="line">
              <a:avLst/>
            </a:prstGeom>
            <a:noFill/>
            <a:ln w="38100" cap="flat">
              <a:solidFill>
                <a:srgbClr val="000000"/>
              </a:solidFill>
              <a:prstDash val="solid"/>
              <a:round/>
              <a:tailEnd type="stealth" w="med" len="med"/>
            </a:ln>
            <a:effectLst/>
          </p:spPr>
          <p:txBody>
            <a:bodyPr wrap="square" lIns="45719" tIns="45719" rIns="45719" bIns="45719" numCol="1" anchor="t">
              <a:noAutofit/>
            </a:bodyPr>
            <a:lstStyle/>
            <a:p>
              <a:pPr/>
            </a:p>
          </p:txBody>
        </p:sp>
        <p:grpSp>
          <p:nvGrpSpPr>
            <p:cNvPr id="298" name="Oggetto 50"/>
            <p:cNvGrpSpPr/>
            <p:nvPr/>
          </p:nvGrpSpPr>
          <p:grpSpPr>
            <a:xfrm>
              <a:off x="109213" y="1063235"/>
              <a:ext cx="1762019" cy="546260"/>
              <a:chOff x="0" y="0"/>
              <a:chExt cx="1762017" cy="546259"/>
            </a:xfrm>
          </p:grpSpPr>
          <p:sp>
            <p:nvSpPr>
              <p:cNvPr id="296" name="Rettangolo"/>
              <p:cNvSpPr/>
              <p:nvPr/>
            </p:nvSpPr>
            <p:spPr>
              <a:xfrm>
                <a:off x="0" y="0"/>
                <a:ext cx="1762018" cy="546260"/>
              </a:xfrm>
              <a:prstGeom prst="rect">
                <a:avLst/>
              </a:prstGeom>
              <a:solidFill>
                <a:srgbClr val="CCFFCC"/>
              </a:solidFill>
              <a:ln w="12700" cap="flat">
                <a:noFill/>
                <a:miter lim="400000"/>
              </a:ln>
              <a:effectLst/>
            </p:spPr>
            <p:txBody>
              <a:bodyPr wrap="square" lIns="45719" tIns="45719" rIns="45719" bIns="45719" numCol="1" anchor="ctr">
                <a:noAutofit/>
              </a:bodyPr>
              <a:lstStyle/>
              <a:p>
                <a:pPr/>
              </a:p>
            </p:txBody>
          </p:sp>
          <p:pic>
            <p:nvPicPr>
              <p:cNvPr id="297" name="image13.pdf" descr="image13.pdf"/>
              <p:cNvPicPr>
                <a:picLocks noChangeAspect="1"/>
              </p:cNvPicPr>
              <p:nvPr/>
            </p:nvPicPr>
            <p:blipFill>
              <a:blip r:embed="rId3">
                <a:extLst/>
              </a:blip>
              <a:stretch>
                <a:fillRect/>
              </a:stretch>
            </p:blipFill>
            <p:spPr>
              <a:xfrm>
                <a:off x="0" y="0"/>
                <a:ext cx="1762018" cy="546260"/>
              </a:xfrm>
              <a:prstGeom prst="rect">
                <a:avLst/>
              </a:prstGeom>
              <a:ln w="12700" cap="flat">
                <a:noFill/>
                <a:miter lim="400000"/>
              </a:ln>
              <a:effectLst/>
            </p:spPr>
          </p:pic>
        </p:grpSp>
        <p:sp>
          <p:nvSpPr>
            <p:cNvPr id="299" name="Rettangolo 3"/>
            <p:cNvSpPr txBox="1"/>
            <p:nvPr/>
          </p:nvSpPr>
          <p:spPr>
            <a:xfrm>
              <a:off x="0" y="276592"/>
              <a:ext cx="224356" cy="408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a:solidFill>
                    <a:srgbClr val="FF0000"/>
                  </a:solidFill>
                  <a:latin typeface="Comic Sans MS"/>
                  <a:ea typeface="Comic Sans MS"/>
                  <a:cs typeface="Comic Sans MS"/>
                  <a:sym typeface="Comic Sans MS"/>
                </a:defRPr>
              </a:lvl1pPr>
            </a:lstStyle>
            <a:p>
              <a:pPr/>
              <a:r>
                <a:t>δ</a:t>
              </a:r>
            </a:p>
          </p:txBody>
        </p:sp>
      </p:grpSp>
      <p:sp>
        <p:nvSpPr>
          <p:cNvPr id="301" name="CasellaDiTesto 9"/>
          <p:cNvSpPr txBox="1"/>
          <p:nvPr/>
        </p:nvSpPr>
        <p:spPr>
          <a:xfrm>
            <a:off x="135066" y="80447"/>
            <a:ext cx="8765545" cy="106182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gn="ctr">
              <a:spcBef>
                <a:spcPts val="400"/>
              </a:spcBef>
              <a:defRPr>
                <a:latin typeface="Comic Sans MS"/>
                <a:ea typeface="Comic Sans MS"/>
                <a:cs typeface="Comic Sans MS"/>
                <a:sym typeface="Comic Sans MS"/>
              </a:defRPr>
            </a:pPr>
            <a:r>
              <a:t>The nuclear EOS describes the relation among  energy, pressure, density, temperature and </a:t>
            </a:r>
            <a:r>
              <a:rPr>
                <a:solidFill>
                  <a:srgbClr val="FF0000"/>
                </a:solidFill>
              </a:rPr>
              <a:t>isospin asymmetry</a:t>
            </a:r>
            <a:r>
              <a:t>.  It </a:t>
            </a:r>
            <a:r>
              <a:t>is </a:t>
            </a:r>
            <a:r>
              <a:rPr>
                <a:solidFill>
                  <a:srgbClr val="FF0000"/>
                </a:solidFill>
              </a:rPr>
              <a:t>a fundamental ingredient </a:t>
            </a:r>
            <a:r>
              <a:t>in nuclear physics and astrophysics.</a:t>
            </a:r>
          </a:p>
        </p:txBody>
      </p:sp>
      <p:sp>
        <p:nvSpPr>
          <p:cNvPr id="302" name="CasellaDiTesto 28"/>
          <p:cNvSpPr txBox="1"/>
          <p:nvPr/>
        </p:nvSpPr>
        <p:spPr>
          <a:xfrm>
            <a:off x="505219" y="2178854"/>
            <a:ext cx="4137752" cy="604304"/>
          </a:xfrm>
          <a:prstGeom prst="rect">
            <a:avLst/>
          </a:prstGeom>
          <a:ln w="12700">
            <a:miter lim="400000"/>
          </a:ln>
          <a:extLst>
            <a:ext uri="{C572A759-6A51-4108-AA02-DFA0A04FC94B}">
              <ma14:wrappingTextBoxFlag xmlns:ma14="http://schemas.microsoft.com/office/mac/drawingml/2011/main" val="1"/>
            </a:ext>
          </a:extLst>
        </p:spPr>
        <p:txBody>
          <a:bodyPr lIns="39452" tIns="39452" rIns="39452" bIns="39452">
            <a:spAutoFit/>
          </a:bodyPr>
          <a:lstStyle>
            <a:lvl1pPr algn="ctr">
              <a:lnSpc>
                <a:spcPct val="97000"/>
              </a:lnSpc>
              <a:tabLst>
                <a:tab pos="381000" algn="l"/>
                <a:tab pos="787400" algn="l"/>
                <a:tab pos="1181100" algn="l"/>
                <a:tab pos="1574800" algn="l"/>
                <a:tab pos="1968500" algn="l"/>
                <a:tab pos="2362200" algn="l"/>
                <a:tab pos="2755900" algn="l"/>
                <a:tab pos="3149600" algn="l"/>
                <a:tab pos="3543300" algn="l"/>
                <a:tab pos="3937000" algn="l"/>
                <a:tab pos="4330700" algn="l"/>
                <a:tab pos="4724400" algn="l"/>
                <a:tab pos="5118100" algn="l"/>
                <a:tab pos="5511800" algn="l"/>
                <a:tab pos="5905500" algn="l"/>
                <a:tab pos="6299200" algn="l"/>
                <a:tab pos="6692900" algn="l"/>
                <a:tab pos="7086600" algn="l"/>
                <a:tab pos="7480300" algn="l"/>
                <a:tab pos="7874000" algn="l"/>
              </a:tabLst>
              <a:defRPr b="1" sz="1900">
                <a:latin typeface="Garamond"/>
                <a:ea typeface="Garamond"/>
                <a:cs typeface="Garamond"/>
                <a:sym typeface="Garamond"/>
              </a:defRPr>
            </a:lvl1pPr>
          </a:lstStyle>
          <a:p>
            <a:pPr/>
            <a:r>
              <a:t>Nuclear matter phase diagram (schematic)</a:t>
            </a:r>
          </a:p>
        </p:txBody>
      </p:sp>
      <p:pic>
        <p:nvPicPr>
          <p:cNvPr id="303" name="Immagine 32" descr="Immagine 32"/>
          <p:cNvPicPr>
            <a:picLocks noChangeAspect="1"/>
          </p:cNvPicPr>
          <p:nvPr/>
        </p:nvPicPr>
        <p:blipFill>
          <a:blip r:embed="rId4">
            <a:extLst/>
          </a:blip>
          <a:stretch>
            <a:fillRect/>
          </a:stretch>
        </p:blipFill>
        <p:spPr>
          <a:xfrm>
            <a:off x="1035264" y="5484493"/>
            <a:ext cx="680684" cy="294761"/>
          </a:xfrm>
          <a:prstGeom prst="rect">
            <a:avLst/>
          </a:prstGeom>
          <a:ln w="12700">
            <a:miter lim="400000"/>
          </a:ln>
        </p:spPr>
      </p:pic>
      <p:sp>
        <p:nvSpPr>
          <p:cNvPr id="304" name="Connettore 1 33"/>
          <p:cNvSpPr/>
          <p:nvPr/>
        </p:nvSpPr>
        <p:spPr>
          <a:xfrm flipV="1">
            <a:off x="1374175" y="5266653"/>
            <a:ext cx="1" cy="368585"/>
          </a:xfrm>
          <a:prstGeom prst="line">
            <a:avLst/>
          </a:prstGeom>
          <a:ln w="3175">
            <a:solidFill>
              <a:srgbClr val="000000"/>
            </a:solidFill>
            <a:tailEnd type="triangle"/>
          </a:ln>
        </p:spPr>
        <p:txBody>
          <a:bodyPr lIns="45719" rIns="45719"/>
          <a:lstStyle/>
          <a:p>
            <a:pPr/>
          </a:p>
        </p:txBody>
      </p:sp>
      <p:sp>
        <p:nvSpPr>
          <p:cNvPr id="305" name="Rettangolo 36"/>
          <p:cNvSpPr txBox="1"/>
          <p:nvPr/>
        </p:nvSpPr>
        <p:spPr>
          <a:xfrm>
            <a:off x="4337725" y="5086019"/>
            <a:ext cx="224357" cy="408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rgbClr val="FF0000"/>
                </a:solidFill>
                <a:latin typeface="Comic Sans MS"/>
                <a:ea typeface="Comic Sans MS"/>
                <a:cs typeface="Comic Sans MS"/>
                <a:sym typeface="Comic Sans MS"/>
              </a:defRPr>
            </a:lvl1pPr>
          </a:lstStyle>
          <a:p>
            <a:pPr/>
            <a:r>
              <a:t>ρ</a:t>
            </a:r>
          </a:p>
        </p:txBody>
      </p:sp>
      <p:sp>
        <p:nvSpPr>
          <p:cNvPr id="306" name="CasellaDiTesto 37"/>
          <p:cNvSpPr txBox="1"/>
          <p:nvPr/>
        </p:nvSpPr>
        <p:spPr>
          <a:xfrm>
            <a:off x="785612" y="4647153"/>
            <a:ext cx="1231813" cy="554266"/>
          </a:xfrm>
          <a:prstGeom prst="rect">
            <a:avLst/>
          </a:prstGeom>
          <a:ln w="12700">
            <a:miter lim="400000"/>
          </a:ln>
          <a:extLst>
            <a:ext uri="{C572A759-6A51-4108-AA02-DFA0A04FC94B}">
              <ma14:wrappingTextBoxFlag xmlns:ma14="http://schemas.microsoft.com/office/mac/drawingml/2011/main" val="1"/>
            </a:ext>
          </a:extLst>
        </p:spPr>
        <p:txBody>
          <a:bodyPr lIns="39452" tIns="39452" rIns="39452" bIns="39452">
            <a:spAutoFit/>
          </a:bodyPr>
          <a:lstStyle>
            <a:lvl1pPr algn="ctr">
              <a:lnSpc>
                <a:spcPct val="97000"/>
              </a:lnSpc>
              <a:tabLst>
                <a:tab pos="381000" algn="l"/>
                <a:tab pos="787400" algn="l"/>
                <a:tab pos="1181100" algn="l"/>
                <a:tab pos="1574800" algn="l"/>
                <a:tab pos="1968500" algn="l"/>
                <a:tab pos="2362200" algn="l"/>
                <a:tab pos="2755900" algn="l"/>
                <a:tab pos="3149600" algn="l"/>
                <a:tab pos="3543300" algn="l"/>
                <a:tab pos="3937000" algn="l"/>
                <a:tab pos="4330700" algn="l"/>
                <a:tab pos="4724400" algn="l"/>
                <a:tab pos="5118100" algn="l"/>
                <a:tab pos="5511800" algn="l"/>
                <a:tab pos="5905500" algn="l"/>
                <a:tab pos="6299200" algn="l"/>
                <a:tab pos="6692900" algn="l"/>
                <a:tab pos="7086600" algn="l"/>
                <a:tab pos="7480300" algn="l"/>
                <a:tab pos="7874000" algn="l"/>
              </a:tabLst>
              <a:defRPr sz="1400">
                <a:latin typeface="Arial Unicode MS"/>
                <a:ea typeface="Arial Unicode MS"/>
                <a:cs typeface="Arial Unicode MS"/>
                <a:sym typeface="Arial Unicode MS"/>
              </a:defRPr>
            </a:lvl1pPr>
          </a:lstStyle>
          <a:p>
            <a:pPr/>
            <a:r>
              <a:t>Liquid gas coexistence</a:t>
            </a:r>
          </a:p>
        </p:txBody>
      </p:sp>
      <p:pic>
        <p:nvPicPr>
          <p:cNvPr id="307" name="Immagine 38" descr="Immagine 38"/>
          <p:cNvPicPr>
            <a:picLocks noChangeAspect="1"/>
          </p:cNvPicPr>
          <p:nvPr/>
        </p:nvPicPr>
        <p:blipFill>
          <a:blip r:embed="rId5">
            <a:extLst/>
          </a:blip>
          <a:stretch>
            <a:fillRect/>
          </a:stretch>
        </p:blipFill>
        <p:spPr>
          <a:xfrm>
            <a:off x="2189241" y="4527219"/>
            <a:ext cx="404149" cy="477715"/>
          </a:xfrm>
          <a:prstGeom prst="rect">
            <a:avLst/>
          </a:prstGeom>
          <a:ln w="12700">
            <a:miter lim="400000"/>
          </a:ln>
        </p:spPr>
      </p:pic>
      <p:sp>
        <p:nvSpPr>
          <p:cNvPr id="308" name="Connettore 1 39"/>
          <p:cNvSpPr/>
          <p:nvPr/>
        </p:nvSpPr>
        <p:spPr>
          <a:xfrm flipH="1" flipV="1">
            <a:off x="1715946" y="4435073"/>
            <a:ext cx="614804" cy="184292"/>
          </a:xfrm>
          <a:prstGeom prst="line">
            <a:avLst/>
          </a:prstGeom>
          <a:ln w="3175">
            <a:solidFill>
              <a:srgbClr val="000000"/>
            </a:solidFill>
            <a:tailEnd type="triangle"/>
          </a:ln>
        </p:spPr>
        <p:txBody>
          <a:bodyPr lIns="45719" rIns="45719"/>
          <a:lstStyle/>
          <a:p>
            <a:pPr/>
          </a:p>
        </p:txBody>
      </p:sp>
      <p:sp>
        <p:nvSpPr>
          <p:cNvPr id="309" name="Figura a mano libera 40"/>
          <p:cNvSpPr/>
          <p:nvPr/>
        </p:nvSpPr>
        <p:spPr>
          <a:xfrm>
            <a:off x="1401518" y="4437081"/>
            <a:ext cx="476645" cy="622093"/>
          </a:xfrm>
          <a:custGeom>
            <a:avLst/>
            <a:gdLst/>
            <a:ahLst/>
            <a:cxnLst>
              <a:cxn ang="0">
                <a:pos x="wd2" y="hd2"/>
              </a:cxn>
              <a:cxn ang="5400000">
                <a:pos x="wd2" y="hd2"/>
              </a:cxn>
              <a:cxn ang="10800000">
                <a:pos x="wd2" y="hd2"/>
              </a:cxn>
              <a:cxn ang="16200000">
                <a:pos x="wd2" y="hd2"/>
              </a:cxn>
            </a:cxnLst>
            <a:rect l="0" t="0" r="r" b="b"/>
            <a:pathLst>
              <a:path w="21041" h="21600" fill="norm" stroke="1" extrusionOk="0">
                <a:moveTo>
                  <a:pt x="0" y="21600"/>
                </a:moveTo>
                <a:cubicBezTo>
                  <a:pt x="5245" y="19453"/>
                  <a:pt x="10489" y="17306"/>
                  <a:pt x="13986" y="14964"/>
                </a:cubicBezTo>
                <a:cubicBezTo>
                  <a:pt x="17482" y="12622"/>
                  <a:pt x="21600" y="10041"/>
                  <a:pt x="20978" y="7547"/>
                </a:cubicBezTo>
                <a:cubicBezTo>
                  <a:pt x="20357" y="5053"/>
                  <a:pt x="15306" y="2526"/>
                  <a:pt x="10256" y="0"/>
                </a:cubicBezTo>
              </a:path>
            </a:pathLst>
          </a:custGeom>
          <a:ln w="12700">
            <a:solidFill>
              <a:srgbClr val="000000"/>
            </a:solidFill>
            <a:miter/>
            <a:tailEnd type="triangle"/>
          </a:ln>
        </p:spPr>
        <p:txBody>
          <a:bodyPr lIns="45719" rIns="45719" anchor="ctr"/>
          <a:lstStyle/>
          <a:p>
            <a:pPr algn="ctr">
              <a:defRPr>
                <a:solidFill>
                  <a:srgbClr val="FFFFFF"/>
                </a:solidFill>
              </a:defRPr>
            </a:pPr>
          </a:p>
        </p:txBody>
      </p:sp>
      <p:sp>
        <p:nvSpPr>
          <p:cNvPr id="310" name="Figura a mano libera 41"/>
          <p:cNvSpPr/>
          <p:nvPr/>
        </p:nvSpPr>
        <p:spPr>
          <a:xfrm>
            <a:off x="802949" y="4599714"/>
            <a:ext cx="561910" cy="486305"/>
          </a:xfrm>
          <a:custGeom>
            <a:avLst/>
            <a:gdLst/>
            <a:ahLst/>
            <a:cxnLst>
              <a:cxn ang="0">
                <a:pos x="wd2" y="hd2"/>
              </a:cxn>
              <a:cxn ang="5400000">
                <a:pos x="wd2" y="hd2"/>
              </a:cxn>
              <a:cxn ang="10800000">
                <a:pos x="wd2" y="hd2"/>
              </a:cxn>
              <a:cxn ang="16200000">
                <a:pos x="wd2" y="hd2"/>
              </a:cxn>
            </a:cxnLst>
            <a:rect l="0" t="0" r="r" b="b"/>
            <a:pathLst>
              <a:path w="21600" h="9600" fill="norm" stroke="1" extrusionOk="0">
                <a:moveTo>
                  <a:pt x="0" y="9600"/>
                </a:moveTo>
                <a:cubicBezTo>
                  <a:pt x="12283" y="-12000"/>
                  <a:pt x="21600" y="9600"/>
                  <a:pt x="21600" y="9600"/>
                </a:cubicBezTo>
                <a:close/>
              </a:path>
            </a:pathLst>
          </a:custGeom>
          <a:solidFill>
            <a:srgbClr val="83CAFF">
              <a:alpha val="50000"/>
            </a:srgbClr>
          </a:solidFill>
          <a:ln w="3175">
            <a:solidFill>
              <a:srgbClr val="000000"/>
            </a:solidFill>
          </a:ln>
        </p:spPr>
        <p:txBody>
          <a:bodyPr lIns="45719" rIns="45719" anchor="ctr"/>
          <a:lstStyle/>
          <a:p>
            <a:pPr algn="ctr">
              <a:lnSpc>
                <a:spcPct val="97000"/>
              </a:lnSpc>
              <a:tabLst>
                <a:tab pos="381000" algn="l"/>
                <a:tab pos="787400" algn="l"/>
                <a:tab pos="1181100" algn="l"/>
                <a:tab pos="1574800" algn="l"/>
                <a:tab pos="1968500" algn="l"/>
                <a:tab pos="2362200" algn="l"/>
                <a:tab pos="2755900" algn="l"/>
                <a:tab pos="3149600" algn="l"/>
                <a:tab pos="3543300" algn="l"/>
                <a:tab pos="3937000" algn="l"/>
                <a:tab pos="4330700" algn="l"/>
                <a:tab pos="4724400" algn="l"/>
                <a:tab pos="5118100" algn="l"/>
                <a:tab pos="5511800" algn="l"/>
                <a:tab pos="5905500" algn="l"/>
                <a:tab pos="6299200" algn="l"/>
                <a:tab pos="6692900" algn="l"/>
                <a:tab pos="7086600" algn="l"/>
                <a:tab pos="7480300" algn="l"/>
                <a:tab pos="7874000" algn="l"/>
              </a:tabLst>
              <a:defRPr sz="1600">
                <a:latin typeface="Arial Unicode MS"/>
                <a:ea typeface="Arial Unicode MS"/>
                <a:cs typeface="Arial Unicode MS"/>
                <a:sym typeface="Arial Unicode MS"/>
              </a:defRPr>
            </a:pPr>
          </a:p>
        </p:txBody>
      </p:sp>
      <p:sp>
        <p:nvSpPr>
          <p:cNvPr id="311" name="CasellaDiTesto 42"/>
          <p:cNvSpPr txBox="1"/>
          <p:nvPr/>
        </p:nvSpPr>
        <p:spPr>
          <a:xfrm>
            <a:off x="1469101" y="4210837"/>
            <a:ext cx="382119" cy="282105"/>
          </a:xfrm>
          <a:prstGeom prst="rect">
            <a:avLst/>
          </a:prstGeom>
          <a:ln w="12700">
            <a:miter lim="400000"/>
          </a:ln>
          <a:extLst>
            <a:ext uri="{C572A759-6A51-4108-AA02-DFA0A04FC94B}">
              <ma14:wrappingTextBoxFlag xmlns:ma14="http://schemas.microsoft.com/office/mac/drawingml/2011/main" val="1"/>
            </a:ext>
          </a:extLst>
        </p:spPr>
        <p:txBody>
          <a:bodyPr lIns="39452" tIns="39452" rIns="39452" bIns="39452">
            <a:spAutoFit/>
          </a:bodyPr>
          <a:lstStyle>
            <a:lvl1pPr algn="ctr">
              <a:lnSpc>
                <a:spcPct val="97000"/>
              </a:lnSpc>
              <a:tabLst>
                <a:tab pos="381000" algn="l"/>
                <a:tab pos="787400" algn="l"/>
                <a:tab pos="1181100" algn="l"/>
                <a:tab pos="1574800" algn="l"/>
                <a:tab pos="1968500" algn="l"/>
                <a:tab pos="2362200" algn="l"/>
                <a:tab pos="2755900" algn="l"/>
                <a:tab pos="3149600" algn="l"/>
                <a:tab pos="3543300" algn="l"/>
                <a:tab pos="3937000" algn="l"/>
                <a:tab pos="4330700" algn="l"/>
                <a:tab pos="4724400" algn="l"/>
                <a:tab pos="5118100" algn="l"/>
                <a:tab pos="5511800" algn="l"/>
                <a:tab pos="5905500" algn="l"/>
                <a:tab pos="6299200" algn="l"/>
                <a:tab pos="6692900" algn="l"/>
                <a:tab pos="7086600" algn="l"/>
                <a:tab pos="7480300" algn="l"/>
                <a:tab pos="7874000" algn="l"/>
              </a:tabLst>
              <a:defRPr sz="1200">
                <a:latin typeface="Arial Unicode MS"/>
                <a:ea typeface="Arial Unicode MS"/>
                <a:cs typeface="Arial Unicode MS"/>
                <a:sym typeface="Arial Unicode MS"/>
              </a:defRPr>
            </a:lvl1pPr>
          </a:lstStyle>
          <a:p>
            <a:pPr/>
            <a:r>
              <a:t>SIS</a:t>
            </a:r>
          </a:p>
        </p:txBody>
      </p:sp>
      <p:sp>
        <p:nvSpPr>
          <p:cNvPr id="312" name="CasellaDiTesto 45"/>
          <p:cNvSpPr txBox="1"/>
          <p:nvPr/>
        </p:nvSpPr>
        <p:spPr>
          <a:xfrm rot="16200000">
            <a:off x="6393141" y="3767433"/>
            <a:ext cx="3364944" cy="2808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400">
                <a:solidFill>
                  <a:srgbClr val="00B050"/>
                </a:solidFill>
              </a:defRPr>
            </a:lvl1pPr>
          </a:lstStyle>
          <a:p>
            <a:pPr/>
            <a:r>
              <a:t>Fattoyev, Piekarewicz, Horowitz</a:t>
            </a:r>
          </a:p>
        </p:txBody>
      </p:sp>
      <p:pic>
        <p:nvPicPr>
          <p:cNvPr id="313" name="Immagine 46" descr="Immagine 46"/>
          <p:cNvPicPr>
            <a:picLocks noChangeAspect="1"/>
          </p:cNvPicPr>
          <p:nvPr/>
        </p:nvPicPr>
        <p:blipFill>
          <a:blip r:embed="rId6">
            <a:extLst/>
          </a:blip>
          <a:stretch>
            <a:fillRect/>
          </a:stretch>
        </p:blipFill>
        <p:spPr>
          <a:xfrm>
            <a:off x="8540843" y="2715518"/>
            <a:ext cx="329626" cy="2370502"/>
          </a:xfrm>
          <a:prstGeom prst="rect">
            <a:avLst/>
          </a:prstGeom>
          <a:ln w="12700">
            <a:miter lim="400000"/>
          </a:ln>
        </p:spPr>
      </p:pic>
      <p:pic>
        <p:nvPicPr>
          <p:cNvPr id="314" name="Immagine 56" descr="Immagine 56"/>
          <p:cNvPicPr>
            <a:picLocks noChangeAspect="1"/>
          </p:cNvPicPr>
          <p:nvPr/>
        </p:nvPicPr>
        <p:blipFill>
          <a:blip r:embed="rId7">
            <a:extLst/>
          </a:blip>
          <a:stretch>
            <a:fillRect/>
          </a:stretch>
        </p:blipFill>
        <p:spPr>
          <a:xfrm>
            <a:off x="5143462" y="2607940"/>
            <a:ext cx="2690505" cy="247808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20" name="Gruppo 43"/>
          <p:cNvGrpSpPr/>
          <p:nvPr/>
        </p:nvGrpSpPr>
        <p:grpSpPr>
          <a:xfrm>
            <a:off x="4691879" y="1588909"/>
            <a:ext cx="2535558" cy="1220592"/>
            <a:chOff x="0" y="0"/>
            <a:chExt cx="2535556" cy="1220591"/>
          </a:xfrm>
        </p:grpSpPr>
        <p:grpSp>
          <p:nvGrpSpPr>
            <p:cNvPr id="318" name="Rettangolo 21"/>
            <p:cNvGrpSpPr/>
            <p:nvPr/>
          </p:nvGrpSpPr>
          <p:grpSpPr>
            <a:xfrm>
              <a:off x="0" y="94566"/>
              <a:ext cx="1416934" cy="1126026"/>
              <a:chOff x="0" y="0"/>
              <a:chExt cx="1416933" cy="1126025"/>
            </a:xfrm>
          </p:grpSpPr>
          <p:sp>
            <p:nvSpPr>
              <p:cNvPr id="316" name="Rettangolo"/>
              <p:cNvSpPr/>
              <p:nvPr/>
            </p:nvSpPr>
            <p:spPr>
              <a:xfrm rot="19800000">
                <a:off x="44379" y="296312"/>
                <a:ext cx="1328176" cy="533401"/>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317" name="detector"/>
              <p:cNvSpPr txBox="1"/>
              <p:nvPr/>
            </p:nvSpPr>
            <p:spPr>
              <a:xfrm rot="19800000">
                <a:off x="96449" y="396469"/>
                <a:ext cx="1224036"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detector</a:t>
                </a:r>
              </a:p>
            </p:txBody>
          </p:sp>
        </p:grpSp>
        <p:sp>
          <p:nvSpPr>
            <p:cNvPr id="319" name="CasellaDiTesto 42"/>
            <p:cNvSpPr txBox="1"/>
            <p:nvPr/>
          </p:nvSpPr>
          <p:spPr>
            <a:xfrm>
              <a:off x="1367404" y="0"/>
              <a:ext cx="1168153"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solidFill>
                    <a:srgbClr val="FF0000"/>
                  </a:solidFill>
                </a:defRPr>
              </a:lvl1pPr>
            </a:lstStyle>
            <a:p>
              <a:pPr/>
              <a:r>
                <a:t>Copro poco</a:t>
              </a:r>
            </a:p>
          </p:txBody>
        </p:sp>
      </p:grpSp>
      <p:grpSp>
        <p:nvGrpSpPr>
          <p:cNvPr id="323" name="Gruppo 46"/>
          <p:cNvGrpSpPr/>
          <p:nvPr/>
        </p:nvGrpSpPr>
        <p:grpSpPr>
          <a:xfrm>
            <a:off x="6635025" y="2279286"/>
            <a:ext cx="2443058" cy="2932593"/>
            <a:chOff x="0" y="0"/>
            <a:chExt cx="2443057" cy="2932592"/>
          </a:xfrm>
        </p:grpSpPr>
        <p:sp>
          <p:nvSpPr>
            <p:cNvPr id="321" name="Arco a tutto sesto 44"/>
            <p:cNvSpPr/>
            <p:nvPr/>
          </p:nvSpPr>
          <p:spPr>
            <a:xfrm rot="5400000">
              <a:off x="-807137" y="807136"/>
              <a:ext cx="2932594" cy="1318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9671"/>
                    <a:pt x="4835" y="0"/>
                    <a:pt x="10800" y="0"/>
                  </a:cubicBezTo>
                  <a:cubicBezTo>
                    <a:pt x="16765" y="0"/>
                    <a:pt x="21600" y="9671"/>
                    <a:pt x="21600" y="21600"/>
                  </a:cubicBezTo>
                  <a:lnTo>
                    <a:pt x="16745" y="21600"/>
                  </a:lnTo>
                  <a:cubicBezTo>
                    <a:pt x="16745" y="15635"/>
                    <a:pt x="14083" y="10800"/>
                    <a:pt x="10800" y="10800"/>
                  </a:cubicBezTo>
                  <a:cubicBezTo>
                    <a:pt x="7517" y="10800"/>
                    <a:pt x="4855" y="15635"/>
                    <a:pt x="4855" y="21600"/>
                  </a:cubicBezTo>
                  <a:close/>
                </a:path>
              </a:pathLst>
            </a:cu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p>
          </p:txBody>
        </p:sp>
        <p:sp>
          <p:nvSpPr>
            <p:cNvPr id="322" name="CasellaDiTesto 45"/>
            <p:cNvSpPr txBox="1"/>
            <p:nvPr/>
          </p:nvSpPr>
          <p:spPr>
            <a:xfrm>
              <a:off x="1274906" y="426795"/>
              <a:ext cx="1168152" cy="1793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a:solidFill>
                    <a:srgbClr val="FF0000"/>
                  </a:solidFill>
                </a:defRPr>
              </a:lvl1pPr>
            </a:lstStyle>
            <a:p>
              <a:pPr/>
              <a:r>
                <a:t>Copro tanto ma arriva troppa roba…non risolvo</a:t>
              </a:r>
            </a:p>
          </p:txBody>
        </p:sp>
      </p:grpSp>
      <p:grpSp>
        <p:nvGrpSpPr>
          <p:cNvPr id="351" name="Gruppo 85"/>
          <p:cNvGrpSpPr/>
          <p:nvPr/>
        </p:nvGrpSpPr>
        <p:grpSpPr>
          <a:xfrm>
            <a:off x="6150563" y="506844"/>
            <a:ext cx="2947718" cy="5638959"/>
            <a:chOff x="0" y="0"/>
            <a:chExt cx="2947716" cy="5638957"/>
          </a:xfrm>
        </p:grpSpPr>
        <p:grpSp>
          <p:nvGrpSpPr>
            <p:cNvPr id="336" name="Gruppo 78"/>
            <p:cNvGrpSpPr/>
            <p:nvPr/>
          </p:nvGrpSpPr>
          <p:grpSpPr>
            <a:xfrm>
              <a:off x="1532" y="-1"/>
              <a:ext cx="2235977" cy="2908705"/>
              <a:chOff x="0" y="0"/>
              <a:chExt cx="2235976" cy="2908703"/>
            </a:xfrm>
          </p:grpSpPr>
          <p:grpSp>
            <p:nvGrpSpPr>
              <p:cNvPr id="326" name="Rettangolo 70"/>
              <p:cNvGrpSpPr/>
              <p:nvPr/>
            </p:nvGrpSpPr>
            <p:grpSpPr>
              <a:xfrm>
                <a:off x="0" y="-1"/>
                <a:ext cx="1360304" cy="1262344"/>
                <a:chOff x="0" y="0"/>
                <a:chExt cx="1360303" cy="1262342"/>
              </a:xfrm>
            </p:grpSpPr>
            <p:sp>
              <p:nvSpPr>
                <p:cNvPr id="324" name="Rettangolo"/>
                <p:cNvSpPr/>
                <p:nvPr/>
              </p:nvSpPr>
              <p:spPr>
                <a:xfrm rot="19200000">
                  <a:off x="16064" y="364471"/>
                  <a:ext cx="1328176" cy="533401"/>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325" name="detector"/>
                <p:cNvSpPr txBox="1"/>
                <p:nvPr/>
              </p:nvSpPr>
              <p:spPr>
                <a:xfrm rot="19200000">
                  <a:off x="68134" y="464627"/>
                  <a:ext cx="1224036"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detector</a:t>
                  </a:r>
                </a:p>
              </p:txBody>
            </p:sp>
          </p:grpSp>
          <p:grpSp>
            <p:nvGrpSpPr>
              <p:cNvPr id="329" name="Rettangolo 71"/>
              <p:cNvGrpSpPr/>
              <p:nvPr/>
            </p:nvGrpSpPr>
            <p:grpSpPr>
              <a:xfrm>
                <a:off x="357989" y="619891"/>
                <a:ext cx="1416934" cy="1126027"/>
                <a:chOff x="0" y="0"/>
                <a:chExt cx="1416933" cy="1126025"/>
              </a:xfrm>
            </p:grpSpPr>
            <p:sp>
              <p:nvSpPr>
                <p:cNvPr id="327" name="Rettangolo"/>
                <p:cNvSpPr/>
                <p:nvPr/>
              </p:nvSpPr>
              <p:spPr>
                <a:xfrm rot="19800000">
                  <a:off x="44379" y="296312"/>
                  <a:ext cx="1328176" cy="533401"/>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328" name="detector"/>
                <p:cNvSpPr txBox="1"/>
                <p:nvPr/>
              </p:nvSpPr>
              <p:spPr>
                <a:xfrm rot="19800000">
                  <a:off x="96449" y="396469"/>
                  <a:ext cx="1224036"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detector</a:t>
                  </a:r>
                </a:p>
              </p:txBody>
            </p:sp>
          </p:grpSp>
          <p:grpSp>
            <p:nvGrpSpPr>
              <p:cNvPr id="332" name="Rettangolo 72"/>
              <p:cNvGrpSpPr/>
              <p:nvPr/>
            </p:nvGrpSpPr>
            <p:grpSpPr>
              <a:xfrm>
                <a:off x="652765" y="1364461"/>
                <a:ext cx="1430510" cy="955496"/>
                <a:chOff x="0" y="0"/>
                <a:chExt cx="1430509" cy="955494"/>
              </a:xfrm>
            </p:grpSpPr>
            <p:sp>
              <p:nvSpPr>
                <p:cNvPr id="330" name="Rettangolo"/>
                <p:cNvSpPr/>
                <p:nvPr/>
              </p:nvSpPr>
              <p:spPr>
                <a:xfrm rot="20400000">
                  <a:off x="51167" y="211047"/>
                  <a:ext cx="1328176" cy="533401"/>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331" name="detector"/>
                <p:cNvSpPr txBox="1"/>
                <p:nvPr/>
              </p:nvSpPr>
              <p:spPr>
                <a:xfrm rot="20400000">
                  <a:off x="103237" y="311203"/>
                  <a:ext cx="1224036"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detector</a:t>
                  </a:r>
                </a:p>
              </p:txBody>
            </p:sp>
          </p:grpSp>
          <p:grpSp>
            <p:nvGrpSpPr>
              <p:cNvPr id="335" name="Rettangolo 73"/>
              <p:cNvGrpSpPr/>
              <p:nvPr/>
            </p:nvGrpSpPr>
            <p:grpSpPr>
              <a:xfrm>
                <a:off x="835355" y="2152771"/>
                <a:ext cx="1400622" cy="755933"/>
                <a:chOff x="0" y="0"/>
                <a:chExt cx="1400620" cy="755931"/>
              </a:xfrm>
            </p:grpSpPr>
            <p:sp>
              <p:nvSpPr>
                <p:cNvPr id="333" name="Rettangolo"/>
                <p:cNvSpPr/>
                <p:nvPr/>
              </p:nvSpPr>
              <p:spPr>
                <a:xfrm rot="21000000">
                  <a:off x="36222" y="111265"/>
                  <a:ext cx="1328177" cy="533401"/>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334" name="detector"/>
                <p:cNvSpPr txBox="1"/>
                <p:nvPr/>
              </p:nvSpPr>
              <p:spPr>
                <a:xfrm rot="21000000">
                  <a:off x="88292" y="211422"/>
                  <a:ext cx="1224037"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detector</a:t>
                  </a:r>
                </a:p>
              </p:txBody>
            </p:sp>
          </p:grpSp>
        </p:grpSp>
        <p:grpSp>
          <p:nvGrpSpPr>
            <p:cNvPr id="349" name="Gruppo 79"/>
            <p:cNvGrpSpPr/>
            <p:nvPr/>
          </p:nvGrpSpPr>
          <p:grpSpPr>
            <a:xfrm>
              <a:off x="-1" y="2949176"/>
              <a:ext cx="2215835" cy="2689782"/>
              <a:chOff x="0" y="0"/>
              <a:chExt cx="2215833" cy="2689781"/>
            </a:xfrm>
          </p:grpSpPr>
          <p:grpSp>
            <p:nvGrpSpPr>
              <p:cNvPr id="339" name="Rettangolo 80"/>
              <p:cNvGrpSpPr/>
              <p:nvPr/>
            </p:nvGrpSpPr>
            <p:grpSpPr>
              <a:xfrm>
                <a:off x="-1" y="1465238"/>
                <a:ext cx="1328588" cy="1224544"/>
                <a:chOff x="0" y="0"/>
                <a:chExt cx="1328586" cy="1224542"/>
              </a:xfrm>
            </p:grpSpPr>
            <p:sp>
              <p:nvSpPr>
                <p:cNvPr id="337" name="Rettangolo"/>
                <p:cNvSpPr/>
                <p:nvPr/>
              </p:nvSpPr>
              <p:spPr>
                <a:xfrm flipH="1" rot="13200000">
                  <a:off x="205" y="370243"/>
                  <a:ext cx="1328176" cy="484057"/>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338" name="detector"/>
                <p:cNvSpPr txBox="1"/>
                <p:nvPr/>
              </p:nvSpPr>
              <p:spPr>
                <a:xfrm rot="13200000">
                  <a:off x="52275" y="445727"/>
                  <a:ext cx="1224036" cy="3330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detector</a:t>
                  </a:r>
                </a:p>
              </p:txBody>
            </p:sp>
          </p:grpSp>
          <p:grpSp>
            <p:nvGrpSpPr>
              <p:cNvPr id="342" name="Rettangolo 81"/>
              <p:cNvGrpSpPr/>
              <p:nvPr/>
            </p:nvGrpSpPr>
            <p:grpSpPr>
              <a:xfrm>
                <a:off x="354466" y="1035170"/>
                <a:ext cx="1392262" cy="1083293"/>
                <a:chOff x="0" y="0"/>
                <a:chExt cx="1392261" cy="1083292"/>
              </a:xfrm>
            </p:grpSpPr>
            <p:sp>
              <p:nvSpPr>
                <p:cNvPr id="340" name="Rettangolo"/>
                <p:cNvSpPr/>
                <p:nvPr/>
              </p:nvSpPr>
              <p:spPr>
                <a:xfrm flipH="1" rot="12600000">
                  <a:off x="32043" y="299618"/>
                  <a:ext cx="1328176" cy="484057"/>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341" name="detector"/>
                <p:cNvSpPr txBox="1"/>
                <p:nvPr/>
              </p:nvSpPr>
              <p:spPr>
                <a:xfrm rot="12600000">
                  <a:off x="84113" y="375102"/>
                  <a:ext cx="1224036"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detector</a:t>
                  </a:r>
                </a:p>
              </p:txBody>
            </p:sp>
          </p:grpSp>
          <p:grpSp>
            <p:nvGrpSpPr>
              <p:cNvPr id="345" name="Rettangolo 82"/>
              <p:cNvGrpSpPr/>
              <p:nvPr/>
            </p:nvGrpSpPr>
            <p:grpSpPr>
              <a:xfrm>
                <a:off x="645344" y="523939"/>
                <a:ext cx="1413634" cy="909127"/>
                <a:chOff x="0" y="0"/>
                <a:chExt cx="1413633" cy="909126"/>
              </a:xfrm>
            </p:grpSpPr>
            <p:sp>
              <p:nvSpPr>
                <p:cNvPr id="343" name="Rettangolo"/>
                <p:cNvSpPr/>
                <p:nvPr/>
              </p:nvSpPr>
              <p:spPr>
                <a:xfrm flipH="1" rot="12000000">
                  <a:off x="42729" y="212535"/>
                  <a:ext cx="1328176" cy="484057"/>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344" name="detector"/>
                <p:cNvSpPr txBox="1"/>
                <p:nvPr/>
              </p:nvSpPr>
              <p:spPr>
                <a:xfrm rot="12000000">
                  <a:off x="94799" y="288019"/>
                  <a:ext cx="1224036"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detector</a:t>
                  </a:r>
                </a:p>
              </p:txBody>
            </p:sp>
          </p:grpSp>
          <p:grpSp>
            <p:nvGrpSpPr>
              <p:cNvPr id="348" name="Rettangolo 83"/>
              <p:cNvGrpSpPr/>
              <p:nvPr/>
            </p:nvGrpSpPr>
            <p:grpSpPr>
              <a:xfrm>
                <a:off x="823781" y="-1"/>
                <a:ext cx="1392053" cy="707339"/>
                <a:chOff x="0" y="0"/>
                <a:chExt cx="1392052" cy="707337"/>
              </a:xfrm>
            </p:grpSpPr>
            <p:sp>
              <p:nvSpPr>
                <p:cNvPr id="346" name="Rettangolo"/>
                <p:cNvSpPr/>
                <p:nvPr/>
              </p:nvSpPr>
              <p:spPr>
                <a:xfrm flipH="1" rot="11400000">
                  <a:off x="31938" y="111640"/>
                  <a:ext cx="1328176" cy="484057"/>
                </a:xfrm>
                <a:prstGeom prst="rect">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347" name="detector"/>
                <p:cNvSpPr txBox="1"/>
                <p:nvPr/>
              </p:nvSpPr>
              <p:spPr>
                <a:xfrm rot="11400000">
                  <a:off x="84008" y="187125"/>
                  <a:ext cx="1224036"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detector</a:t>
                  </a:r>
                </a:p>
              </p:txBody>
            </p:sp>
          </p:grpSp>
        </p:grpSp>
        <p:sp>
          <p:nvSpPr>
            <p:cNvPr id="350" name="CasellaDiTesto 84"/>
            <p:cNvSpPr txBox="1"/>
            <p:nvPr/>
          </p:nvSpPr>
          <p:spPr>
            <a:xfrm>
              <a:off x="1728772" y="4544409"/>
              <a:ext cx="1218945" cy="9172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a:solidFill>
                    <a:srgbClr val="00B050"/>
                  </a:solidFill>
                </a:defRPr>
              </a:lvl1pPr>
            </a:lstStyle>
            <a:p>
              <a:pPr/>
              <a:r>
                <a:t>OK…ma tutto più difficile!</a:t>
              </a:r>
            </a:p>
          </p:txBody>
        </p:sp>
      </p:grpSp>
      <p:sp>
        <p:nvSpPr>
          <p:cNvPr id="352" name="Text Box 2"/>
          <p:cNvSpPr txBox="1"/>
          <p:nvPr/>
        </p:nvSpPr>
        <p:spPr>
          <a:xfrm>
            <a:off x="1423668" y="85937"/>
            <a:ext cx="6390325" cy="586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solidFill>
                  <a:srgbClr val="0000FF"/>
                </a:solidFill>
                <a:latin typeface="Comic Sans MS"/>
                <a:ea typeface="Comic Sans MS"/>
                <a:cs typeface="Comic Sans MS"/>
                <a:sym typeface="Comic Sans MS"/>
              </a:defRPr>
            </a:lvl1pPr>
          </a:lstStyle>
          <a:p>
            <a:pPr/>
            <a:r>
              <a:t>Sistemi di rivelazione…idea di base</a:t>
            </a:r>
          </a:p>
        </p:txBody>
      </p:sp>
      <p:grpSp>
        <p:nvGrpSpPr>
          <p:cNvPr id="372" name="Group 40"/>
          <p:cNvGrpSpPr/>
          <p:nvPr/>
        </p:nvGrpSpPr>
        <p:grpSpPr>
          <a:xfrm>
            <a:off x="1845957" y="2272590"/>
            <a:ext cx="3650139" cy="2131336"/>
            <a:chOff x="0" y="0"/>
            <a:chExt cx="3650138" cy="2131335"/>
          </a:xfrm>
        </p:grpSpPr>
        <p:grpSp>
          <p:nvGrpSpPr>
            <p:cNvPr id="369" name="Group 41"/>
            <p:cNvGrpSpPr/>
            <p:nvPr/>
          </p:nvGrpSpPr>
          <p:grpSpPr>
            <a:xfrm>
              <a:off x="-1" y="500020"/>
              <a:ext cx="3650140" cy="1631316"/>
              <a:chOff x="0" y="0"/>
              <a:chExt cx="3650138" cy="1631315"/>
            </a:xfrm>
          </p:grpSpPr>
          <p:sp>
            <p:nvSpPr>
              <p:cNvPr id="353" name="Oval 42"/>
              <p:cNvSpPr/>
              <p:nvPr/>
            </p:nvSpPr>
            <p:spPr>
              <a:xfrm>
                <a:off x="381000" y="76200"/>
                <a:ext cx="533401" cy="533400"/>
              </a:xfrm>
              <a:prstGeom prst="ellipse">
                <a:avLst/>
              </a:prstGeom>
              <a:solidFill>
                <a:srgbClr val="FF3300">
                  <a:alpha val="50000"/>
                </a:srgbClr>
              </a:solidFill>
              <a:ln w="9525" cap="flat">
                <a:solidFill>
                  <a:srgbClr val="000000"/>
                </a:solidFill>
                <a:prstDash val="solid"/>
                <a:round/>
              </a:ln>
              <a:effectLst/>
            </p:spPr>
            <p:txBody>
              <a:bodyPr wrap="square" lIns="45719" tIns="45719" rIns="45719" bIns="45719" numCol="1" anchor="ctr">
                <a:noAutofit/>
              </a:bodyPr>
              <a:lstStyle/>
              <a:p>
                <a:pPr/>
              </a:p>
            </p:txBody>
          </p:sp>
          <p:sp>
            <p:nvSpPr>
              <p:cNvPr id="354" name="Oval 43"/>
              <p:cNvSpPr/>
              <p:nvPr/>
            </p:nvSpPr>
            <p:spPr>
              <a:xfrm>
                <a:off x="0" y="76200"/>
                <a:ext cx="533400" cy="533400"/>
              </a:xfrm>
              <a:prstGeom prst="ellipse">
                <a:avLst/>
              </a:prstGeom>
              <a:solidFill>
                <a:schemeClr val="accent1">
                  <a:alpha val="50000"/>
                </a:schemeClr>
              </a:solidFill>
              <a:ln w="9525" cap="flat">
                <a:solidFill>
                  <a:srgbClr val="000000"/>
                </a:solidFill>
                <a:prstDash val="solid"/>
                <a:round/>
              </a:ln>
              <a:effectLst/>
            </p:spPr>
            <p:txBody>
              <a:bodyPr wrap="square" lIns="45719" tIns="45719" rIns="45719" bIns="45719" numCol="1" anchor="ctr">
                <a:noAutofit/>
              </a:bodyPr>
              <a:lstStyle/>
              <a:p>
                <a:pPr/>
              </a:p>
            </p:txBody>
          </p:sp>
          <p:sp>
            <p:nvSpPr>
              <p:cNvPr id="355" name="Line 44"/>
              <p:cNvSpPr/>
              <p:nvPr/>
            </p:nvSpPr>
            <p:spPr>
              <a:xfrm>
                <a:off x="990600" y="304800"/>
                <a:ext cx="381001" cy="0"/>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367" name="Group 45"/>
              <p:cNvGrpSpPr/>
              <p:nvPr/>
            </p:nvGrpSpPr>
            <p:grpSpPr>
              <a:xfrm>
                <a:off x="1600200" y="0"/>
                <a:ext cx="838201" cy="838200"/>
                <a:chOff x="0" y="0"/>
                <a:chExt cx="838200" cy="838200"/>
              </a:xfrm>
            </p:grpSpPr>
            <p:sp>
              <p:nvSpPr>
                <p:cNvPr id="356" name="Oval 46"/>
                <p:cNvSpPr/>
                <p:nvPr/>
              </p:nvSpPr>
              <p:spPr>
                <a:xfrm>
                  <a:off x="76200" y="76200"/>
                  <a:ext cx="228601" cy="228600"/>
                </a:xfrm>
                <a:prstGeom prst="ellipse">
                  <a:avLst/>
                </a:prstGeom>
                <a:solidFill>
                  <a:srgbClr val="00CCFF">
                    <a:alpha val="50000"/>
                  </a:srgbClr>
                </a:solidFill>
                <a:ln w="9525" cap="flat">
                  <a:solidFill>
                    <a:srgbClr val="000000"/>
                  </a:solidFill>
                  <a:prstDash val="solid"/>
                  <a:round/>
                </a:ln>
                <a:effectLst/>
              </p:spPr>
              <p:txBody>
                <a:bodyPr wrap="square" lIns="45719" tIns="45719" rIns="45719" bIns="45719" numCol="1" anchor="ctr">
                  <a:noAutofit/>
                </a:bodyPr>
                <a:lstStyle/>
                <a:p>
                  <a:pPr/>
                </a:p>
              </p:txBody>
            </p:sp>
            <p:sp>
              <p:nvSpPr>
                <p:cNvPr id="357" name="Oval 47"/>
                <p:cNvSpPr/>
                <p:nvPr/>
              </p:nvSpPr>
              <p:spPr>
                <a:xfrm>
                  <a:off x="0" y="457200"/>
                  <a:ext cx="228600" cy="228600"/>
                </a:xfrm>
                <a:prstGeom prst="ellipse">
                  <a:avLst/>
                </a:prstGeom>
                <a:solidFill>
                  <a:srgbClr val="000000">
                    <a:alpha val="50000"/>
                  </a:srgbClr>
                </a:solidFill>
                <a:ln w="9525" cap="flat">
                  <a:solidFill>
                    <a:srgbClr val="000000"/>
                  </a:solidFill>
                  <a:prstDash val="solid"/>
                  <a:round/>
                </a:ln>
                <a:effectLst/>
              </p:spPr>
              <p:txBody>
                <a:bodyPr wrap="square" lIns="45719" tIns="45719" rIns="45719" bIns="45719" numCol="1" anchor="ctr">
                  <a:noAutofit/>
                </a:bodyPr>
                <a:lstStyle/>
                <a:p>
                  <a:pPr/>
                </a:p>
              </p:txBody>
            </p:sp>
            <p:sp>
              <p:nvSpPr>
                <p:cNvPr id="358" name="Oval 48"/>
                <p:cNvSpPr/>
                <p:nvPr/>
              </p:nvSpPr>
              <p:spPr>
                <a:xfrm>
                  <a:off x="457200" y="152400"/>
                  <a:ext cx="228601" cy="228600"/>
                </a:xfrm>
                <a:prstGeom prst="ellipse">
                  <a:avLst/>
                </a:prstGeom>
                <a:solidFill>
                  <a:srgbClr val="993366">
                    <a:alpha val="50000"/>
                  </a:srgbClr>
                </a:solidFill>
                <a:ln w="9525" cap="flat">
                  <a:solidFill>
                    <a:srgbClr val="000000"/>
                  </a:solidFill>
                  <a:prstDash val="solid"/>
                  <a:round/>
                </a:ln>
                <a:effectLst/>
              </p:spPr>
              <p:txBody>
                <a:bodyPr wrap="square" lIns="45719" tIns="45719" rIns="45719" bIns="45719" numCol="1" anchor="ctr">
                  <a:noAutofit/>
                </a:bodyPr>
                <a:lstStyle/>
                <a:p>
                  <a:pPr/>
                </a:p>
              </p:txBody>
            </p:sp>
            <p:sp>
              <p:nvSpPr>
                <p:cNvPr id="359" name="Oval 49"/>
                <p:cNvSpPr/>
                <p:nvPr/>
              </p:nvSpPr>
              <p:spPr>
                <a:xfrm>
                  <a:off x="381000" y="609600"/>
                  <a:ext cx="228601" cy="228600"/>
                </a:xfrm>
                <a:prstGeom prst="ellipse">
                  <a:avLst/>
                </a:prstGeom>
                <a:solidFill>
                  <a:srgbClr val="FFCC00">
                    <a:alpha val="50000"/>
                  </a:srgbClr>
                </a:solidFill>
                <a:ln w="9525" cap="flat">
                  <a:solidFill>
                    <a:srgbClr val="000000"/>
                  </a:solidFill>
                  <a:prstDash val="solid"/>
                  <a:round/>
                </a:ln>
                <a:effectLst/>
              </p:spPr>
              <p:txBody>
                <a:bodyPr wrap="square" lIns="45719" tIns="45719" rIns="45719" bIns="45719" numCol="1" anchor="ctr">
                  <a:noAutofit/>
                </a:bodyPr>
                <a:lstStyle/>
                <a:p>
                  <a:pPr/>
                </a:p>
              </p:txBody>
            </p:sp>
            <p:sp>
              <p:nvSpPr>
                <p:cNvPr id="360" name="Oval 50"/>
                <p:cNvSpPr/>
                <p:nvPr/>
              </p:nvSpPr>
              <p:spPr>
                <a:xfrm>
                  <a:off x="304800" y="381000"/>
                  <a:ext cx="76201" cy="762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sp>
              <p:nvSpPr>
                <p:cNvPr id="361" name="Oval 51"/>
                <p:cNvSpPr/>
                <p:nvPr/>
              </p:nvSpPr>
              <p:spPr>
                <a:xfrm>
                  <a:off x="685800" y="457200"/>
                  <a:ext cx="76201" cy="762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sp>
              <p:nvSpPr>
                <p:cNvPr id="362" name="Oval 52"/>
                <p:cNvSpPr/>
                <p:nvPr/>
              </p:nvSpPr>
              <p:spPr>
                <a:xfrm>
                  <a:off x="228600" y="762000"/>
                  <a:ext cx="76201" cy="762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sp>
              <p:nvSpPr>
                <p:cNvPr id="363" name="Oval 53"/>
                <p:cNvSpPr/>
                <p:nvPr/>
              </p:nvSpPr>
              <p:spPr>
                <a:xfrm>
                  <a:off x="762000" y="76200"/>
                  <a:ext cx="76201" cy="762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sp>
              <p:nvSpPr>
                <p:cNvPr id="364" name="Oval 54"/>
                <p:cNvSpPr/>
                <p:nvPr/>
              </p:nvSpPr>
              <p:spPr>
                <a:xfrm>
                  <a:off x="0" y="304800"/>
                  <a:ext cx="76200" cy="762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sp>
              <p:nvSpPr>
                <p:cNvPr id="365" name="Oval 55"/>
                <p:cNvSpPr/>
                <p:nvPr/>
              </p:nvSpPr>
              <p:spPr>
                <a:xfrm>
                  <a:off x="457200" y="0"/>
                  <a:ext cx="76201" cy="762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sp>
              <p:nvSpPr>
                <p:cNvPr id="366" name="Oval 56"/>
                <p:cNvSpPr/>
                <p:nvPr/>
              </p:nvSpPr>
              <p:spPr>
                <a:xfrm>
                  <a:off x="762000" y="685800"/>
                  <a:ext cx="76201" cy="762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p>
              </p:txBody>
            </p:sp>
          </p:grpSp>
          <p:sp>
            <p:nvSpPr>
              <p:cNvPr id="368" name="Text Box 57"/>
              <p:cNvSpPr txBox="1"/>
              <p:nvPr/>
            </p:nvSpPr>
            <p:spPr>
              <a:xfrm>
                <a:off x="1717198" y="1006475"/>
                <a:ext cx="1932941" cy="624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defRPr b="1" sz="1200">
                    <a:solidFill>
                      <a:srgbClr val="000099"/>
                    </a:solidFill>
                    <a:latin typeface="Berlin Sans FB Demi"/>
                    <a:ea typeface="Berlin Sans FB Demi"/>
                    <a:cs typeface="Berlin Sans FB Demi"/>
                    <a:sym typeface="Berlin Sans FB Demi"/>
                  </a:defRPr>
                </a:pPr>
                <a:r>
                  <a:t>Frammenti di massa </a:t>
                </a:r>
              </a:p>
              <a:p>
                <a:pPr algn="ctr">
                  <a:defRPr b="1" sz="1200">
                    <a:solidFill>
                      <a:srgbClr val="000099"/>
                    </a:solidFill>
                    <a:latin typeface="Berlin Sans FB Demi"/>
                    <a:ea typeface="Berlin Sans FB Demi"/>
                    <a:cs typeface="Berlin Sans FB Demi"/>
                    <a:sym typeface="Berlin Sans FB Demi"/>
                  </a:defRPr>
                </a:pPr>
                <a:r>
                  <a:t>Intermedia e protoni</a:t>
                </a:r>
              </a:p>
              <a:p>
                <a:pPr algn="ctr">
                  <a:defRPr b="1" sz="1200">
                    <a:solidFill>
                      <a:srgbClr val="000099"/>
                    </a:solidFill>
                    <a:latin typeface="Berlin Sans FB Demi"/>
                    <a:ea typeface="Berlin Sans FB Demi"/>
                    <a:cs typeface="Berlin Sans FB Demi"/>
                    <a:sym typeface="Berlin Sans FB Demi"/>
                  </a:defRPr>
                </a:pPr>
                <a:r>
                  <a:t>neutroni, alfa, deutoni … </a:t>
                </a:r>
              </a:p>
            </p:txBody>
          </p:sp>
        </p:grpSp>
        <p:pic>
          <p:nvPicPr>
            <p:cNvPr id="370" name="Picture 58" descr="Picture 58"/>
            <p:cNvPicPr>
              <a:picLocks noChangeAspect="1"/>
            </p:cNvPicPr>
            <p:nvPr/>
          </p:nvPicPr>
          <p:blipFill>
            <a:blip r:embed="rId2">
              <a:extLst/>
            </a:blip>
            <a:stretch>
              <a:fillRect/>
            </a:stretch>
          </p:blipFill>
          <p:spPr>
            <a:xfrm rot="2700000">
              <a:off x="2328862" y="834982"/>
              <a:ext cx="504826" cy="265114"/>
            </a:xfrm>
            <a:prstGeom prst="rect">
              <a:avLst/>
            </a:prstGeom>
            <a:ln w="12700" cap="flat">
              <a:noFill/>
              <a:miter lim="400000"/>
            </a:ln>
            <a:effectLst/>
          </p:spPr>
        </p:pic>
        <p:pic>
          <p:nvPicPr>
            <p:cNvPr id="371" name="Picture 59" descr="Picture 59"/>
            <p:cNvPicPr>
              <a:picLocks noChangeAspect="1"/>
            </p:cNvPicPr>
            <p:nvPr/>
          </p:nvPicPr>
          <p:blipFill>
            <a:blip r:embed="rId2">
              <a:extLst/>
            </a:blip>
            <a:stretch>
              <a:fillRect/>
            </a:stretch>
          </p:blipFill>
          <p:spPr>
            <a:xfrm rot="18900000">
              <a:off x="1727200" y="139657"/>
              <a:ext cx="504826" cy="265114"/>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320"/>
                                        </p:tgtEl>
                                        <p:attrNameLst>
                                          <p:attrName>style.visibility</p:attrName>
                                        </p:attrNameLst>
                                      </p:cBhvr>
                                      <p:to>
                                        <p:strVal val="visible"/>
                                      </p:to>
                                    </p:set>
                                    <p:animEffect filter="blinds(horizontal)" transition="in">
                                      <p:cBhvr>
                                        <p:cTn id="7" dur="500"/>
                                        <p:tgtEl>
                                          <p:spTgt spid="320"/>
                                        </p:tgtEl>
                                      </p:cBhvr>
                                    </p:animEffect>
                                  </p:childTnLst>
                                </p:cTn>
                              </p:par>
                            </p:childTnLst>
                          </p:cTn>
                        </p:par>
                      </p:childTnLst>
                    </p:cTn>
                  </p:par>
                  <p:par>
                    <p:cTn id="8" fill="hold">
                      <p:stCondLst>
                        <p:cond delay="indefinite"/>
                      </p:stCondLst>
                      <p:childTnLst>
                        <p:par>
                          <p:cTn id="9" fill="hold">
                            <p:stCondLst>
                              <p:cond delay="0"/>
                            </p:stCondLst>
                            <p:childTnLst>
                              <p:par>
                                <p:cTn id="10" presetClass="exit" nodeType="clickEffect" presetSubtype="10" presetID="3" grpId="2" fill="hold">
                                  <p:stCondLst>
                                    <p:cond delay="0"/>
                                  </p:stCondLst>
                                  <p:iterate type="el" backwards="0">
                                    <p:tmAbs val="0"/>
                                  </p:iterate>
                                  <p:childTnLst>
                                    <p:animEffect filter="blinds(horizontal)" transition="out">
                                      <p:cBhvr>
                                        <p:cTn id="11" dur="500" fill="hold"/>
                                        <p:tgtEl>
                                          <p:spTgt spid="320"/>
                                        </p:tgtEl>
                                      </p:cBhvr>
                                    </p:animEffect>
                                    <p:set>
                                      <p:cBhvr>
                                        <p:cTn id="12" fill="hold">
                                          <p:stCondLst>
                                            <p:cond delay="499"/>
                                          </p:stCondLst>
                                        </p:cTn>
                                        <p:tgtEl>
                                          <p:spTgt spid="3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0" presetID="3" grpId="3" fill="hold">
                                  <p:stCondLst>
                                    <p:cond delay="0"/>
                                  </p:stCondLst>
                                  <p:iterate type="el" backwards="0">
                                    <p:tmAbs val="0"/>
                                  </p:iterate>
                                  <p:childTnLst>
                                    <p:set>
                                      <p:cBhvr>
                                        <p:cTn id="16" fill="hold"/>
                                        <p:tgtEl>
                                          <p:spTgt spid="323"/>
                                        </p:tgtEl>
                                        <p:attrNameLst>
                                          <p:attrName>style.visibility</p:attrName>
                                        </p:attrNameLst>
                                      </p:cBhvr>
                                      <p:to>
                                        <p:strVal val="visible"/>
                                      </p:to>
                                    </p:set>
                                    <p:animEffect filter="blinds(horizontal)" transition="in">
                                      <p:cBhvr>
                                        <p:cTn id="17" dur="500"/>
                                        <p:tgtEl>
                                          <p:spTgt spid="323"/>
                                        </p:tgtEl>
                                      </p:cBhvr>
                                    </p:animEffect>
                                  </p:childTnLst>
                                </p:cTn>
                              </p:par>
                            </p:childTnLst>
                          </p:cTn>
                        </p:par>
                      </p:childTnLst>
                    </p:cTn>
                  </p:par>
                  <p:par>
                    <p:cTn id="18" fill="hold">
                      <p:stCondLst>
                        <p:cond delay="indefinite"/>
                      </p:stCondLst>
                      <p:childTnLst>
                        <p:par>
                          <p:cTn id="19" fill="hold">
                            <p:stCondLst>
                              <p:cond delay="0"/>
                            </p:stCondLst>
                            <p:childTnLst>
                              <p:par>
                                <p:cTn id="20" presetClass="exit" nodeType="clickEffect" presetSubtype="10" presetID="3" grpId="4" fill="hold">
                                  <p:stCondLst>
                                    <p:cond delay="0"/>
                                  </p:stCondLst>
                                  <p:iterate type="el" backwards="0">
                                    <p:tmAbs val="0"/>
                                  </p:iterate>
                                  <p:childTnLst>
                                    <p:animEffect filter="blinds(horizontal)" transition="out">
                                      <p:cBhvr>
                                        <p:cTn id="21" dur="500" fill="hold"/>
                                        <p:tgtEl>
                                          <p:spTgt spid="323"/>
                                        </p:tgtEl>
                                      </p:cBhvr>
                                    </p:animEffect>
                                    <p:set>
                                      <p:cBhvr>
                                        <p:cTn id="22" fill="hold">
                                          <p:stCondLst>
                                            <p:cond delay="499"/>
                                          </p:stCondLst>
                                        </p:cTn>
                                        <p:tgtEl>
                                          <p:spTgt spid="3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0" presetID="3" grpId="5" fill="hold">
                                  <p:stCondLst>
                                    <p:cond delay="0"/>
                                  </p:stCondLst>
                                  <p:iterate type="el" backwards="0">
                                    <p:tmAbs val="0"/>
                                  </p:iterate>
                                  <p:childTnLst>
                                    <p:set>
                                      <p:cBhvr>
                                        <p:cTn id="26" fill="hold"/>
                                        <p:tgtEl>
                                          <p:spTgt spid="351"/>
                                        </p:tgtEl>
                                        <p:attrNameLst>
                                          <p:attrName>style.visibility</p:attrName>
                                        </p:attrNameLst>
                                      </p:cBhvr>
                                      <p:to>
                                        <p:strVal val="visible"/>
                                      </p:to>
                                    </p:set>
                                    <p:animEffect filter="blinds(horizontal)" transition="in">
                                      <p:cBhvr>
                                        <p:cTn id="27" dur="5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3" grpId="4"/>
      <p:bldP build="whole" bldLvl="1" animBg="1" rev="0" advAuto="0" spid="320" grpId="1"/>
      <p:bldP build="whole" bldLvl="1" animBg="1" rev="0" advAuto="0" spid="320" grpId="2"/>
      <p:bldP build="whole" bldLvl="1" animBg="1" rev="0" advAuto="0" spid="351" grpId="5"/>
      <p:bldP build="whole" bldLvl="1" animBg="1" rev="0" advAuto="0" spid="323" grpId="3"/>
    </p:bldLst>
  </p:timing>
</p:sld>
</file>

<file path=ppt/theme/theme1.xml><?xml version="1.0" encoding="utf-8"?>
<a:theme xmlns:a="http://schemas.openxmlformats.org/drawingml/2006/main" xmlns:r="http://schemas.openxmlformats.org/officeDocument/2006/relationships" name="Tema di Office">
  <a:themeElements>
    <a:clrScheme name="Tema di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i Office">
  <a:themeElements>
    <a:clrScheme name="Tema di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