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Lst>
  <p:sldSz cy="6858000" cx="12192000"/>
  <p:notesSz cx="6858000" cy="9144000"/>
  <p:embeddedFontLst>
    <p:embeddedFont>
      <p:font typeface="Play"/>
      <p:regular r:id="rId23"/>
      <p:bold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5" roundtripDataSignature="AMtx7mgAi0NttlaMBVqK7eyC/AeMlwmQ+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78A5C239-C31B-42F8-8EAE-3117143AED22}">
  <a:tblStyle styleId="{78A5C239-C31B-42F8-8EAE-3117143AED22}" styleName="Table_0">
    <a:wholeTbl>
      <a:tcTxStyle b="off" i="off">
        <a:font>
          <a:latin typeface="Aptos"/>
          <a:ea typeface="Aptos"/>
          <a:cs typeface="Aptos"/>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7E9EC"/>
          </a:solidFill>
        </a:fill>
      </a:tcStyle>
    </a:wholeTbl>
    <a:band1H>
      <a:tcTxStyle/>
      <a:tcStyle>
        <a:fill>
          <a:solidFill>
            <a:srgbClr val="CAD1D8"/>
          </a:solidFill>
        </a:fill>
      </a:tcStyle>
    </a:band1H>
    <a:band2H>
      <a:tcTxStyle/>
    </a:band2H>
    <a:band1V>
      <a:tcTxStyle/>
      <a:tcStyle>
        <a:fill>
          <a:solidFill>
            <a:srgbClr val="CAD1D8"/>
          </a:solidFill>
        </a:fill>
      </a:tcStyle>
    </a:band1V>
    <a:band2V>
      <a:tcTxStyle/>
    </a:band2V>
    <a:lastCol>
      <a:tcTxStyle b="on" i="off">
        <a:font>
          <a:latin typeface="Aptos"/>
          <a:ea typeface="Aptos"/>
          <a:cs typeface="Aptos"/>
        </a:font>
        <a:schemeClr val="lt1"/>
      </a:tcTxStyle>
      <a:tcStyle>
        <a:fill>
          <a:solidFill>
            <a:schemeClr val="accent1"/>
          </a:solidFill>
        </a:fill>
      </a:tcStyle>
    </a:lastCol>
    <a:firstCol>
      <a:tcTxStyle b="on" i="off">
        <a:font>
          <a:latin typeface="Aptos"/>
          <a:ea typeface="Aptos"/>
          <a:cs typeface="Aptos"/>
        </a:font>
        <a:schemeClr val="lt1"/>
      </a:tcTxStyle>
      <a:tcStyle>
        <a:fill>
          <a:solidFill>
            <a:schemeClr val="accent1"/>
          </a:solidFill>
        </a:fill>
      </a:tcStyle>
    </a:firstCol>
    <a:lastRow>
      <a:tcTxStyle b="on" i="off">
        <a:font>
          <a:latin typeface="Aptos"/>
          <a:ea typeface="Aptos"/>
          <a:cs typeface="Aptos"/>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Aptos"/>
          <a:ea typeface="Aptos"/>
          <a:cs typeface="Aptos"/>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 styleId="{E467BED3-61E6-4959-98C3-356CEFE61A57}" styleName="Table_1">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font" Target="fonts/Play-bold.fntdata"/><Relationship Id="rId23" Type="http://schemas.openxmlformats.org/officeDocument/2006/relationships/font" Target="fonts/Play-regular.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25"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280ac55adff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g280ac55adff_0_2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g280ac55adff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g280ac55adff_0_2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27de408dec5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g27de408dec5_0_3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g27e4a2dcac2_1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g27e4a2dcac2_1_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g278a69f954f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g278a69f954f_0_1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g280ac55adff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g280ac55adff_0_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27be795cd89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g27be795cd89_0_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27d7d577ba2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g27d7d577ba2_0_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278a69f954f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g278a69f954f_0_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278a69f954f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g278a69f954f_0_1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27de408dec5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g27de408dec5_0_2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8"/>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8"/>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7"/>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8"/>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8"/>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10"/>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10"/>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757575"/>
              </a:buClr>
              <a:buSzPts val="2400"/>
              <a:buNone/>
              <a:defRPr sz="2400">
                <a:solidFill>
                  <a:srgbClr val="757575"/>
                </a:solidFill>
              </a:defRPr>
            </a:lvl1pPr>
            <a:lvl2pPr indent="-228600" lvl="1" marL="914400" algn="l">
              <a:lnSpc>
                <a:spcPct val="90000"/>
              </a:lnSpc>
              <a:spcBef>
                <a:spcPts val="500"/>
              </a:spcBef>
              <a:spcAft>
                <a:spcPts val="0"/>
              </a:spcAft>
              <a:buClr>
                <a:srgbClr val="757575"/>
              </a:buClr>
              <a:buSzPts val="2000"/>
              <a:buNone/>
              <a:defRPr sz="2000">
                <a:solidFill>
                  <a:srgbClr val="757575"/>
                </a:solidFill>
              </a:defRPr>
            </a:lvl2pPr>
            <a:lvl3pPr indent="-228600" lvl="2" marL="1371600" algn="l">
              <a:lnSpc>
                <a:spcPct val="90000"/>
              </a:lnSpc>
              <a:spcBef>
                <a:spcPts val="500"/>
              </a:spcBef>
              <a:spcAft>
                <a:spcPts val="0"/>
              </a:spcAft>
              <a:buClr>
                <a:srgbClr val="757575"/>
              </a:buClr>
              <a:buSzPts val="1800"/>
              <a:buNone/>
              <a:defRPr sz="1800">
                <a:solidFill>
                  <a:srgbClr val="757575"/>
                </a:solidFill>
              </a:defRPr>
            </a:lvl3pPr>
            <a:lvl4pPr indent="-228600" lvl="3" marL="1828800" algn="l">
              <a:lnSpc>
                <a:spcPct val="90000"/>
              </a:lnSpc>
              <a:spcBef>
                <a:spcPts val="500"/>
              </a:spcBef>
              <a:spcAft>
                <a:spcPts val="0"/>
              </a:spcAft>
              <a:buClr>
                <a:srgbClr val="757575"/>
              </a:buClr>
              <a:buSzPts val="1600"/>
              <a:buNone/>
              <a:defRPr sz="1600">
                <a:solidFill>
                  <a:srgbClr val="757575"/>
                </a:solidFill>
              </a:defRPr>
            </a:lvl4pPr>
            <a:lvl5pPr indent="-228600" lvl="4" marL="2286000" algn="l">
              <a:lnSpc>
                <a:spcPct val="90000"/>
              </a:lnSpc>
              <a:spcBef>
                <a:spcPts val="500"/>
              </a:spcBef>
              <a:spcAft>
                <a:spcPts val="0"/>
              </a:spcAft>
              <a:buClr>
                <a:srgbClr val="757575"/>
              </a:buClr>
              <a:buSzPts val="1600"/>
              <a:buNone/>
              <a:defRPr sz="1600">
                <a:solidFill>
                  <a:srgbClr val="757575"/>
                </a:solidFill>
              </a:defRPr>
            </a:lvl5pPr>
            <a:lvl6pPr indent="-228600" lvl="5" marL="2743200" algn="l">
              <a:lnSpc>
                <a:spcPct val="90000"/>
              </a:lnSpc>
              <a:spcBef>
                <a:spcPts val="500"/>
              </a:spcBef>
              <a:spcAft>
                <a:spcPts val="0"/>
              </a:spcAft>
              <a:buClr>
                <a:srgbClr val="757575"/>
              </a:buClr>
              <a:buSzPts val="1600"/>
              <a:buNone/>
              <a:defRPr sz="1600">
                <a:solidFill>
                  <a:srgbClr val="757575"/>
                </a:solidFill>
              </a:defRPr>
            </a:lvl6pPr>
            <a:lvl7pPr indent="-228600" lvl="6" marL="3200400" algn="l">
              <a:lnSpc>
                <a:spcPct val="90000"/>
              </a:lnSpc>
              <a:spcBef>
                <a:spcPts val="500"/>
              </a:spcBef>
              <a:spcAft>
                <a:spcPts val="0"/>
              </a:spcAft>
              <a:buClr>
                <a:srgbClr val="757575"/>
              </a:buClr>
              <a:buSzPts val="1600"/>
              <a:buNone/>
              <a:defRPr sz="1600">
                <a:solidFill>
                  <a:srgbClr val="757575"/>
                </a:solidFill>
              </a:defRPr>
            </a:lvl7pPr>
            <a:lvl8pPr indent="-228600" lvl="7" marL="3657600" algn="l">
              <a:lnSpc>
                <a:spcPct val="90000"/>
              </a:lnSpc>
              <a:spcBef>
                <a:spcPts val="500"/>
              </a:spcBef>
              <a:spcAft>
                <a:spcPts val="0"/>
              </a:spcAft>
              <a:buClr>
                <a:srgbClr val="757575"/>
              </a:buClr>
              <a:buSzPts val="1600"/>
              <a:buNone/>
              <a:defRPr sz="1600">
                <a:solidFill>
                  <a:srgbClr val="757575"/>
                </a:solidFill>
              </a:defRPr>
            </a:lvl8pPr>
            <a:lvl9pPr indent="-228600" lvl="8" marL="4114800" algn="l">
              <a:lnSpc>
                <a:spcPct val="90000"/>
              </a:lnSpc>
              <a:spcBef>
                <a:spcPts val="500"/>
              </a:spcBef>
              <a:spcAft>
                <a:spcPts val="0"/>
              </a:spcAft>
              <a:buClr>
                <a:srgbClr val="757575"/>
              </a:buClr>
              <a:buSzPts val="1600"/>
              <a:buNone/>
              <a:defRPr sz="1600">
                <a:solidFill>
                  <a:srgbClr val="757575"/>
                </a:solidFill>
              </a:defRPr>
            </a:lvl9pPr>
          </a:lstStyle>
          <a:p/>
        </p:txBody>
      </p:sp>
      <p:sp>
        <p:nvSpPr>
          <p:cNvPr id="26" name="Google Shape;26;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11"/>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11"/>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12"/>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12"/>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12"/>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12"/>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12"/>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5"/>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5"/>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5"/>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6"/>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6"/>
          <p:cNvSpPr/>
          <p:nvPr>
            <p:ph idx="2" type="pic"/>
          </p:nvPr>
        </p:nvSpPr>
        <p:spPr>
          <a:xfrm>
            <a:off x="5183188" y="987425"/>
            <a:ext cx="6172200" cy="4873625"/>
          </a:xfrm>
          <a:prstGeom prst="rect">
            <a:avLst/>
          </a:prstGeom>
          <a:noFill/>
          <a:ln>
            <a:noFill/>
          </a:ln>
        </p:spPr>
      </p:sp>
      <p:sp>
        <p:nvSpPr>
          <p:cNvPr id="64" name="Google Shape;64;p16"/>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Play"/>
              <a:buNone/>
              <a:defRPr b="0" i="0" sz="4400" u="none" cap="none" strike="noStrik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8" name="Google Shape;8;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 name="Google Shape;9;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0" name="Google Shape;10;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757575"/>
                </a:solidFill>
                <a:latin typeface="Arial"/>
                <a:ea typeface="Arial"/>
                <a:cs typeface="Arial"/>
                <a:sym typeface="Arial"/>
              </a:defRPr>
            </a:lvl1pPr>
            <a:lvl2pPr indent="0" lvl="1" marL="0" marR="0" rtl="0" algn="r">
              <a:spcBef>
                <a:spcPts val="0"/>
              </a:spcBef>
              <a:buNone/>
              <a:defRPr b="0" i="0" sz="1200" u="none" cap="none" strike="noStrike">
                <a:solidFill>
                  <a:srgbClr val="757575"/>
                </a:solidFill>
                <a:latin typeface="Arial"/>
                <a:ea typeface="Arial"/>
                <a:cs typeface="Arial"/>
                <a:sym typeface="Arial"/>
              </a:defRPr>
            </a:lvl2pPr>
            <a:lvl3pPr indent="0" lvl="2" marL="0" marR="0" rtl="0" algn="r">
              <a:spcBef>
                <a:spcPts val="0"/>
              </a:spcBef>
              <a:buNone/>
              <a:defRPr b="0" i="0" sz="1200" u="none" cap="none" strike="noStrike">
                <a:solidFill>
                  <a:srgbClr val="757575"/>
                </a:solidFill>
                <a:latin typeface="Arial"/>
                <a:ea typeface="Arial"/>
                <a:cs typeface="Arial"/>
                <a:sym typeface="Arial"/>
              </a:defRPr>
            </a:lvl3pPr>
            <a:lvl4pPr indent="0" lvl="3" marL="0" marR="0" rtl="0" algn="r">
              <a:spcBef>
                <a:spcPts val="0"/>
              </a:spcBef>
              <a:buNone/>
              <a:defRPr b="0" i="0" sz="1200" u="none" cap="none" strike="noStrike">
                <a:solidFill>
                  <a:srgbClr val="757575"/>
                </a:solidFill>
                <a:latin typeface="Arial"/>
                <a:ea typeface="Arial"/>
                <a:cs typeface="Arial"/>
                <a:sym typeface="Arial"/>
              </a:defRPr>
            </a:lvl4pPr>
            <a:lvl5pPr indent="0" lvl="4" marL="0" marR="0" rtl="0" algn="r">
              <a:spcBef>
                <a:spcPts val="0"/>
              </a:spcBef>
              <a:buNone/>
              <a:defRPr b="0" i="0" sz="1200" u="none" cap="none" strike="noStrike">
                <a:solidFill>
                  <a:srgbClr val="757575"/>
                </a:solidFill>
                <a:latin typeface="Arial"/>
                <a:ea typeface="Arial"/>
                <a:cs typeface="Arial"/>
                <a:sym typeface="Arial"/>
              </a:defRPr>
            </a:lvl5pPr>
            <a:lvl6pPr indent="0" lvl="5" marL="0" marR="0" rtl="0" algn="r">
              <a:spcBef>
                <a:spcPts val="0"/>
              </a:spcBef>
              <a:buNone/>
              <a:defRPr b="0" i="0" sz="1200" u="none" cap="none" strike="noStrike">
                <a:solidFill>
                  <a:srgbClr val="757575"/>
                </a:solidFill>
                <a:latin typeface="Arial"/>
                <a:ea typeface="Arial"/>
                <a:cs typeface="Arial"/>
                <a:sym typeface="Arial"/>
              </a:defRPr>
            </a:lvl6pPr>
            <a:lvl7pPr indent="0" lvl="6" marL="0" marR="0" rtl="0" algn="r">
              <a:spcBef>
                <a:spcPts val="0"/>
              </a:spcBef>
              <a:buNone/>
              <a:defRPr b="0" i="0" sz="1200" u="none" cap="none" strike="noStrike">
                <a:solidFill>
                  <a:srgbClr val="757575"/>
                </a:solidFill>
                <a:latin typeface="Arial"/>
                <a:ea typeface="Arial"/>
                <a:cs typeface="Arial"/>
                <a:sym typeface="Arial"/>
              </a:defRPr>
            </a:lvl7pPr>
            <a:lvl8pPr indent="0" lvl="7" marL="0" marR="0" rtl="0" algn="r">
              <a:spcBef>
                <a:spcPts val="0"/>
              </a:spcBef>
              <a:buNone/>
              <a:defRPr b="0" i="0" sz="1200" u="none" cap="none" strike="noStrike">
                <a:solidFill>
                  <a:srgbClr val="757575"/>
                </a:solidFill>
                <a:latin typeface="Arial"/>
                <a:ea typeface="Arial"/>
                <a:cs typeface="Arial"/>
                <a:sym typeface="Arial"/>
              </a:defRPr>
            </a:lvl8pPr>
            <a:lvl9pPr indent="0" lvl="8" marL="0" marR="0" rtl="0" algn="r">
              <a:spcBef>
                <a:spcPts val="0"/>
              </a:spcBef>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hyperlink" Target="https://docs.google.com/presentation/d/1Z5GhAc4msEjNLL_mqJcTx-BF5PDRneSg/edit#slide=id.p1"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drive.google.com/drive/folders/1CagGaa7o2vFG4XLr74lia07e-eYuaVFD?usp=drive_link" TargetMode="External"/><Relationship Id="rId4" Type="http://schemas.openxmlformats.org/officeDocument/2006/relationships/hyperlink" Target="https://drive.google.com/file/d/12jmYlKnWim5_txJVxgoQJmMV3nFYukNH/view?ts=64021299" TargetMode="External"/><Relationship Id="rId5" Type="http://schemas.openxmlformats.org/officeDocument/2006/relationships/hyperlink" Target="https://docs.google.com/forms/d/e/1FAIpQLSfvyuklzkCJEl74GrC2qslDfrkQtsSA1BVpMNZGWRHV1y8rKg/viewform?usp=sf_link"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Play"/>
              <a:buNone/>
            </a:pPr>
            <a:r>
              <a:rPr lang="en-US"/>
              <a:t>2023 CNAO data taking</a:t>
            </a:r>
            <a:endParaRPr/>
          </a:p>
        </p:txBody>
      </p:sp>
      <p:sp>
        <p:nvSpPr>
          <p:cNvPr id="85" name="Google Shape;85;p1"/>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rPr lang="en-US"/>
              <a:t>Matteo Morrocchi, Francesca Cavanna</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4"/>
          <p:cNvSpPr txBox="1"/>
          <p:nvPr>
            <p:ph type="title"/>
          </p:nvPr>
        </p:nvSpPr>
        <p:spPr>
          <a:xfrm>
            <a:off x="0" y="0"/>
            <a:ext cx="12192000" cy="722376"/>
          </a:xfrm>
          <a:prstGeom prst="rect">
            <a:avLst/>
          </a:prstGeom>
          <a:solidFill>
            <a:srgbClr val="C0E4F5"/>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lang="en-US"/>
              <a:t>Installation</a:t>
            </a:r>
            <a:endParaRPr/>
          </a:p>
        </p:txBody>
      </p:sp>
      <p:sp>
        <p:nvSpPr>
          <p:cNvPr id="152" name="Google Shape;152;p4"/>
          <p:cNvSpPr txBox="1"/>
          <p:nvPr/>
        </p:nvSpPr>
        <p:spPr>
          <a:xfrm>
            <a:off x="273500" y="935975"/>
            <a:ext cx="11628000" cy="556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100"/>
              <a:t>For the CALO screen saver run, no other detector should be on the beam line, this calibration will be performed at the beginning of the data taking. So it would be nice that:</a:t>
            </a:r>
            <a:endParaRPr sz="2100"/>
          </a:p>
          <a:p>
            <a:pPr indent="-361950" lvl="0" marL="457200" rtl="0" algn="l">
              <a:spcBef>
                <a:spcPts val="0"/>
              </a:spcBef>
              <a:spcAft>
                <a:spcPts val="0"/>
              </a:spcAft>
              <a:buSzPts val="2100"/>
              <a:buChar char="-"/>
            </a:pPr>
            <a:r>
              <a:rPr lang="en-US" sz="2100"/>
              <a:t>All the detectors will be installed on the beamline by the 26</a:t>
            </a:r>
            <a:r>
              <a:rPr baseline="30000" lang="en-US" sz="2100"/>
              <a:t>th</a:t>
            </a:r>
            <a:r>
              <a:rPr lang="en-US" sz="2100"/>
              <a:t> to test the whole apparatus (without beam).</a:t>
            </a:r>
            <a:endParaRPr sz="2100"/>
          </a:p>
          <a:p>
            <a:pPr indent="-361950" lvl="0" marL="457200" rtl="0" algn="l">
              <a:spcBef>
                <a:spcPts val="0"/>
              </a:spcBef>
              <a:spcAft>
                <a:spcPts val="0"/>
              </a:spcAft>
              <a:buSzPts val="2100"/>
              <a:buChar char="-"/>
            </a:pPr>
            <a:r>
              <a:rPr lang="en-US" sz="2100"/>
              <a:t>Move the detectors out of the beamline, </a:t>
            </a:r>
            <a:r>
              <a:rPr lang="en-US" sz="2100"/>
              <a:t>except</a:t>
            </a:r>
            <a:r>
              <a:rPr lang="en-US" sz="2100"/>
              <a:t> for the calorimeter, the 27</a:t>
            </a:r>
            <a:r>
              <a:rPr baseline="30000" lang="en-US" sz="2100"/>
              <a:t>th</a:t>
            </a:r>
            <a:r>
              <a:rPr lang="en-US" sz="2100"/>
              <a:t>.</a:t>
            </a:r>
            <a:endParaRPr sz="2100"/>
          </a:p>
          <a:p>
            <a:pPr indent="-361950" lvl="0" marL="457200" rtl="0" algn="l">
              <a:spcBef>
                <a:spcPts val="0"/>
              </a:spcBef>
              <a:spcAft>
                <a:spcPts val="0"/>
              </a:spcAft>
              <a:buSzPts val="2100"/>
              <a:buChar char="-"/>
            </a:pPr>
            <a:r>
              <a:rPr lang="en-US" sz="2100"/>
              <a:t>Mount again the morning of the 28</a:t>
            </a:r>
            <a:r>
              <a:rPr baseline="30000" lang="en-US" sz="2100"/>
              <a:t>th</a:t>
            </a:r>
            <a:endParaRPr baseline="30000" sz="2100"/>
          </a:p>
          <a:p>
            <a:pPr indent="0" lvl="0" marL="0" rtl="0" algn="l">
              <a:spcBef>
                <a:spcPts val="0"/>
              </a:spcBef>
              <a:spcAft>
                <a:spcPts val="0"/>
              </a:spcAft>
              <a:buNone/>
            </a:pPr>
            <a:r>
              <a:t/>
            </a:r>
            <a:endParaRPr sz="2100"/>
          </a:p>
          <a:p>
            <a:pPr indent="0" lvl="0" marL="0" rtl="0" algn="l">
              <a:spcBef>
                <a:spcPts val="0"/>
              </a:spcBef>
              <a:spcAft>
                <a:spcPts val="0"/>
              </a:spcAft>
              <a:buNone/>
            </a:pPr>
            <a:r>
              <a:rPr b="1" lang="en-US" sz="2100"/>
              <a:t>Remember:</a:t>
            </a:r>
            <a:r>
              <a:rPr lang="en-US" sz="2100"/>
              <a:t> Installation dates may change according to the availability of the </a:t>
            </a:r>
            <a:r>
              <a:rPr lang="en-US" sz="2100"/>
              <a:t>construction</a:t>
            </a:r>
            <a:r>
              <a:rPr lang="en-US" sz="2100"/>
              <a:t> site for the access with the van(s). The site need to be informed few days in advance to have access granted.</a:t>
            </a:r>
            <a:endParaRPr sz="2100"/>
          </a:p>
          <a:p>
            <a:pPr indent="0" lvl="0" marL="0" rtl="0" algn="l">
              <a:spcBef>
                <a:spcPts val="0"/>
              </a:spcBef>
              <a:spcAft>
                <a:spcPts val="0"/>
              </a:spcAft>
              <a:buNone/>
            </a:pPr>
            <a:r>
              <a:t/>
            </a:r>
            <a:endParaRPr sz="2100"/>
          </a:p>
        </p:txBody>
      </p:sp>
      <p:sp>
        <p:nvSpPr>
          <p:cNvPr id="153" name="Google Shape;153;p4"/>
          <p:cNvSpPr txBox="1"/>
          <p:nvPr/>
        </p:nvSpPr>
        <p:spPr>
          <a:xfrm>
            <a:off x="273500" y="4846075"/>
            <a:ext cx="11628000" cy="1883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100"/>
              <a:t>The more the system gets complex, the more the installation needs to be planned and performed in steps…</a:t>
            </a:r>
            <a:endParaRPr sz="2100"/>
          </a:p>
          <a:p>
            <a:pPr indent="-361950" lvl="0" marL="457200" rtl="0" algn="l">
              <a:spcBef>
                <a:spcPts val="0"/>
              </a:spcBef>
              <a:spcAft>
                <a:spcPts val="0"/>
              </a:spcAft>
              <a:buSzPts val="2100"/>
              <a:buChar char="-"/>
            </a:pPr>
            <a:r>
              <a:rPr lang="en-US" sz="2100"/>
              <a:t>Let’s avoid having 20 people at the same time in the cave</a:t>
            </a:r>
            <a:endParaRPr sz="2100"/>
          </a:p>
          <a:p>
            <a:pPr indent="-361950" lvl="0" marL="457200" rtl="0" algn="l">
              <a:spcBef>
                <a:spcPts val="0"/>
              </a:spcBef>
              <a:spcAft>
                <a:spcPts val="0"/>
              </a:spcAft>
              <a:buSzPts val="2100"/>
              <a:buChar char="-"/>
            </a:pPr>
            <a:r>
              <a:rPr lang="en-US" sz="2100"/>
              <a:t>Space will be reduced compared to last data taking</a:t>
            </a:r>
            <a:endParaRPr sz="2100"/>
          </a:p>
          <a:p>
            <a:pPr indent="0" lvl="0" marL="0" rtl="0" algn="l">
              <a:spcBef>
                <a:spcPts val="0"/>
              </a:spcBef>
              <a:spcAft>
                <a:spcPts val="0"/>
              </a:spcAft>
              <a:buNone/>
            </a:pPr>
            <a:r>
              <a:rPr lang="en-US" sz="2100"/>
              <a:t>Step by step plan divided into 3-4 days to coordinate the activities in the room (4-5 shifts)</a:t>
            </a:r>
            <a:endParaRPr sz="21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g280ac55adff_0_20"/>
          <p:cNvSpPr txBox="1"/>
          <p:nvPr>
            <p:ph type="title"/>
          </p:nvPr>
        </p:nvSpPr>
        <p:spPr>
          <a:xfrm>
            <a:off x="0" y="0"/>
            <a:ext cx="12192000" cy="722400"/>
          </a:xfrm>
          <a:prstGeom prst="rect">
            <a:avLst/>
          </a:prstGeom>
          <a:solidFill>
            <a:srgbClr val="C0E4F5"/>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lang="en-US"/>
              <a:t>Installation</a:t>
            </a:r>
            <a:endParaRPr/>
          </a:p>
        </p:txBody>
      </p:sp>
      <p:pic>
        <p:nvPicPr>
          <p:cNvPr id="159" name="Google Shape;159;g280ac55adff_0_20"/>
          <p:cNvPicPr preferRelativeResize="0"/>
          <p:nvPr/>
        </p:nvPicPr>
        <p:blipFill>
          <a:blip r:embed="rId3">
            <a:alphaModFix/>
          </a:blip>
          <a:stretch>
            <a:fillRect/>
          </a:stretch>
        </p:blipFill>
        <p:spPr>
          <a:xfrm>
            <a:off x="3670635" y="0"/>
            <a:ext cx="8521367" cy="6858001"/>
          </a:xfrm>
          <a:prstGeom prst="rect">
            <a:avLst/>
          </a:prstGeom>
          <a:noFill/>
          <a:ln>
            <a:noFill/>
          </a:ln>
        </p:spPr>
      </p:pic>
      <p:sp>
        <p:nvSpPr>
          <p:cNvPr id="160" name="Google Shape;160;g280ac55adff_0_20"/>
          <p:cNvSpPr txBox="1"/>
          <p:nvPr/>
        </p:nvSpPr>
        <p:spPr>
          <a:xfrm>
            <a:off x="273500" y="935975"/>
            <a:ext cx="3397200" cy="556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100"/>
              <a:t>Since the installation will be complex, we are preparing a document summarizing the single procedures. A tentative schedule is the following:</a:t>
            </a:r>
            <a:endParaRPr sz="2100"/>
          </a:p>
          <a:p>
            <a:pPr indent="0" lvl="0" marL="0" rtl="0" algn="l">
              <a:spcBef>
                <a:spcPts val="0"/>
              </a:spcBef>
              <a:spcAft>
                <a:spcPts val="0"/>
              </a:spcAft>
              <a:buNone/>
            </a:pPr>
            <a:r>
              <a:t/>
            </a:r>
            <a:endParaRPr sz="2100"/>
          </a:p>
          <a:p>
            <a:pPr indent="0" lvl="0" marL="0" rtl="0" algn="l">
              <a:spcBef>
                <a:spcPts val="0"/>
              </a:spcBef>
              <a:spcAft>
                <a:spcPts val="0"/>
              </a:spcAft>
              <a:buNone/>
            </a:pPr>
            <a:r>
              <a:rPr lang="en-US" sz="2100"/>
              <a:t>https://docs.google.com/spreadsheets/d/1IqRL4kOycADrqjhl-oJBJijQHcKq9icJ/edit#gid=275983815</a:t>
            </a:r>
            <a:endParaRPr sz="2100"/>
          </a:p>
          <a:p>
            <a:pPr indent="0" lvl="0" marL="0" rtl="0" algn="l">
              <a:spcBef>
                <a:spcPts val="0"/>
              </a:spcBef>
              <a:spcAft>
                <a:spcPts val="0"/>
              </a:spcAft>
              <a:buNone/>
            </a:pPr>
            <a:r>
              <a:t/>
            </a:r>
            <a:endParaRPr sz="21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g280ac55adff_0_27"/>
          <p:cNvSpPr txBox="1"/>
          <p:nvPr>
            <p:ph type="title"/>
          </p:nvPr>
        </p:nvSpPr>
        <p:spPr>
          <a:xfrm>
            <a:off x="0" y="0"/>
            <a:ext cx="12192000" cy="722400"/>
          </a:xfrm>
          <a:prstGeom prst="rect">
            <a:avLst/>
          </a:prstGeom>
          <a:solidFill>
            <a:srgbClr val="C0E4F5"/>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lang="en-US"/>
              <a:t>Installation</a:t>
            </a:r>
            <a:endParaRPr/>
          </a:p>
        </p:txBody>
      </p:sp>
      <p:pic>
        <p:nvPicPr>
          <p:cNvPr id="166" name="Google Shape;166;g280ac55adff_0_27"/>
          <p:cNvPicPr preferRelativeResize="0"/>
          <p:nvPr/>
        </p:nvPicPr>
        <p:blipFill>
          <a:blip r:embed="rId3">
            <a:alphaModFix/>
          </a:blip>
          <a:stretch>
            <a:fillRect/>
          </a:stretch>
        </p:blipFill>
        <p:spPr>
          <a:xfrm>
            <a:off x="4046509" y="0"/>
            <a:ext cx="8145492" cy="6858001"/>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g27de408dec5_0_35"/>
          <p:cNvSpPr txBox="1"/>
          <p:nvPr>
            <p:ph type="title"/>
          </p:nvPr>
        </p:nvSpPr>
        <p:spPr>
          <a:xfrm>
            <a:off x="0" y="0"/>
            <a:ext cx="12192000" cy="722400"/>
          </a:xfrm>
          <a:prstGeom prst="rect">
            <a:avLst/>
          </a:prstGeom>
          <a:solidFill>
            <a:srgbClr val="C0E4F5"/>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lang="en-US"/>
              <a:t>Logistic</a:t>
            </a:r>
            <a:endParaRPr/>
          </a:p>
        </p:txBody>
      </p:sp>
      <p:sp>
        <p:nvSpPr>
          <p:cNvPr id="172" name="Google Shape;172;g27de408dec5_0_35"/>
          <p:cNvSpPr txBox="1"/>
          <p:nvPr/>
        </p:nvSpPr>
        <p:spPr>
          <a:xfrm>
            <a:off x="273500" y="935975"/>
            <a:ext cx="11628000" cy="556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100"/>
              <a:t>The following “big” components need to be moved to CNAO:</a:t>
            </a:r>
            <a:endParaRPr sz="2100"/>
          </a:p>
          <a:p>
            <a:pPr indent="-361950" lvl="0" marL="457200" rtl="0" algn="l">
              <a:spcBef>
                <a:spcPts val="0"/>
              </a:spcBef>
              <a:spcAft>
                <a:spcPts val="0"/>
              </a:spcAft>
              <a:buSzPts val="2100"/>
              <a:buChar char="-"/>
            </a:pPr>
            <a:r>
              <a:rPr lang="en-US" sz="2100"/>
              <a:t>Calorimeter (about 400 kg)</a:t>
            </a:r>
            <a:endParaRPr sz="2100"/>
          </a:p>
          <a:p>
            <a:pPr indent="-361950" lvl="0" marL="457200" rtl="0" algn="l">
              <a:spcBef>
                <a:spcPts val="0"/>
              </a:spcBef>
              <a:spcAft>
                <a:spcPts val="0"/>
              </a:spcAft>
              <a:buSzPts val="2100"/>
              <a:buChar char="-"/>
            </a:pPr>
            <a:r>
              <a:rPr lang="en-US" sz="2100"/>
              <a:t>Table </a:t>
            </a:r>
            <a:r>
              <a:rPr lang="en-US" sz="2100">
                <a:solidFill>
                  <a:schemeClr val="dk1"/>
                </a:solidFill>
              </a:rPr>
              <a:t>(... kg)</a:t>
            </a:r>
            <a:endParaRPr sz="2100"/>
          </a:p>
          <a:p>
            <a:pPr indent="-361950" lvl="0" marL="457200" rtl="0" algn="l">
              <a:spcBef>
                <a:spcPts val="0"/>
              </a:spcBef>
              <a:spcAft>
                <a:spcPts val="0"/>
              </a:spcAft>
              <a:buSzPts val="2100"/>
              <a:buChar char="-"/>
            </a:pPr>
            <a:r>
              <a:rPr lang="en-US" sz="2100"/>
              <a:t>Magnet </a:t>
            </a:r>
            <a:r>
              <a:rPr lang="en-US" sz="2100">
                <a:solidFill>
                  <a:schemeClr val="dk1"/>
                </a:solidFill>
              </a:rPr>
              <a:t>(... kg)</a:t>
            </a:r>
            <a:endParaRPr sz="2100"/>
          </a:p>
          <a:p>
            <a:pPr indent="0" lvl="0" marL="0" rtl="0" algn="l">
              <a:spcBef>
                <a:spcPts val="0"/>
              </a:spcBef>
              <a:spcAft>
                <a:spcPts val="0"/>
              </a:spcAft>
              <a:buNone/>
            </a:pPr>
            <a:r>
              <a:rPr lang="en-US" sz="2100"/>
              <a:t>(Also a transpallet from Perugia is needed for the installation)</a:t>
            </a:r>
            <a:endParaRPr sz="2100"/>
          </a:p>
          <a:p>
            <a:pPr indent="0" lvl="0" marL="0" rtl="0" algn="l">
              <a:spcBef>
                <a:spcPts val="0"/>
              </a:spcBef>
              <a:spcAft>
                <a:spcPts val="0"/>
              </a:spcAft>
              <a:buNone/>
            </a:pPr>
            <a:r>
              <a:t/>
            </a:r>
            <a:endParaRPr sz="2100"/>
          </a:p>
          <a:p>
            <a:pPr indent="0" lvl="0" marL="0" rtl="0" algn="l">
              <a:spcBef>
                <a:spcPts val="0"/>
              </a:spcBef>
              <a:spcAft>
                <a:spcPts val="0"/>
              </a:spcAft>
              <a:buNone/>
            </a:pPr>
            <a:r>
              <a:rPr b="1" lang="en-US" sz="2100"/>
              <a:t>From Pisa:</a:t>
            </a:r>
            <a:r>
              <a:rPr lang="en-US" sz="2100"/>
              <a:t> van with tail lift to load and unload the table without need for a forklift in the construction site. (23-26 October, 7-10 November) → maximum load of tail lift: … kg.</a:t>
            </a:r>
            <a:endParaRPr sz="2100"/>
          </a:p>
          <a:p>
            <a:pPr indent="0" lvl="0" marL="0" rtl="0" algn="l">
              <a:spcBef>
                <a:spcPts val="0"/>
              </a:spcBef>
              <a:spcAft>
                <a:spcPts val="0"/>
              </a:spcAft>
              <a:buNone/>
            </a:pPr>
            <a:r>
              <a:rPr b="1" lang="en-US" sz="2100"/>
              <a:t>From Torino: </a:t>
            </a:r>
            <a:r>
              <a:rPr lang="en-US" sz="2100"/>
              <a:t>van of the institution with calorimeter top and calorimeter base on two pallets, another pallet for the lifter to use during calibration</a:t>
            </a:r>
            <a:endParaRPr sz="2100"/>
          </a:p>
          <a:p>
            <a:pPr indent="0" lvl="0" marL="0" rtl="0" algn="l">
              <a:spcBef>
                <a:spcPts val="0"/>
              </a:spcBef>
              <a:spcAft>
                <a:spcPts val="0"/>
              </a:spcAft>
              <a:buNone/>
            </a:pPr>
            <a:r>
              <a:rPr b="1" lang="en-US" sz="2100"/>
              <a:t>From Frascati:</a:t>
            </a:r>
            <a:endParaRPr b="1" sz="2100"/>
          </a:p>
          <a:p>
            <a:pPr indent="0" lvl="0" marL="0" rtl="0" algn="l">
              <a:spcBef>
                <a:spcPts val="0"/>
              </a:spcBef>
              <a:spcAft>
                <a:spcPts val="0"/>
              </a:spcAft>
              <a:buNone/>
            </a:pPr>
            <a:r>
              <a:t/>
            </a:r>
            <a:endParaRPr b="1" sz="2100"/>
          </a:p>
          <a:p>
            <a:pPr indent="0" lvl="0" marL="0" rtl="0" algn="l">
              <a:spcBef>
                <a:spcPts val="0"/>
              </a:spcBef>
              <a:spcAft>
                <a:spcPts val="0"/>
              </a:spcAft>
              <a:buNone/>
            </a:pPr>
            <a:r>
              <a:rPr lang="en-US" sz="2100"/>
              <a:t>A gas bottle need to be transported from Milano to CNAO</a:t>
            </a:r>
            <a:endParaRPr sz="2100"/>
          </a:p>
          <a:p>
            <a:pPr indent="0" lvl="0" marL="0" rtl="0" algn="l">
              <a:spcBef>
                <a:spcPts val="0"/>
              </a:spcBef>
              <a:spcAft>
                <a:spcPts val="0"/>
              </a:spcAft>
              <a:buNone/>
            </a:pPr>
            <a:r>
              <a:t/>
            </a:r>
            <a:endParaRPr sz="2100"/>
          </a:p>
          <a:p>
            <a:pPr indent="0" lvl="0" marL="0" rtl="0" algn="l">
              <a:spcBef>
                <a:spcPts val="0"/>
              </a:spcBef>
              <a:spcAft>
                <a:spcPts val="0"/>
              </a:spcAft>
              <a:buNone/>
            </a:pPr>
            <a:r>
              <a:rPr b="1" lang="en-US" sz="2100"/>
              <a:t>A forklift is available at CNAO, outside the construction site and can be used to transfer the materials from a van to another, if necessary, or to simply unload the van.</a:t>
            </a:r>
            <a:endParaRPr b="1" sz="2100"/>
          </a:p>
          <a:p>
            <a:pPr indent="0" lvl="0" marL="0" rtl="0" algn="l">
              <a:spcBef>
                <a:spcPts val="0"/>
              </a:spcBef>
              <a:spcAft>
                <a:spcPts val="0"/>
              </a:spcAft>
              <a:buNone/>
            </a:pPr>
            <a:r>
              <a:rPr b="1" lang="en-US" sz="2100">
                <a:solidFill>
                  <a:srgbClr val="FF0000"/>
                </a:solidFill>
              </a:rPr>
              <a:t>Fix in advance the date to enter in the construction site, to coordinate with the builders</a:t>
            </a:r>
            <a:endParaRPr b="1" sz="2100">
              <a:solidFill>
                <a:srgbClr val="FF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g27e4a2dcac2_1_6"/>
          <p:cNvSpPr txBox="1"/>
          <p:nvPr>
            <p:ph type="title"/>
          </p:nvPr>
        </p:nvSpPr>
        <p:spPr>
          <a:xfrm>
            <a:off x="0" y="0"/>
            <a:ext cx="12192000" cy="722400"/>
          </a:xfrm>
          <a:prstGeom prst="rect">
            <a:avLst/>
          </a:prstGeom>
          <a:solidFill>
            <a:srgbClr val="C0E4F5"/>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lang="en-US"/>
              <a:t>Logistic</a:t>
            </a:r>
            <a:endParaRPr/>
          </a:p>
        </p:txBody>
      </p:sp>
      <p:sp>
        <p:nvSpPr>
          <p:cNvPr id="178" name="Google Shape;178;g27e4a2dcac2_1_6"/>
          <p:cNvSpPr txBox="1"/>
          <p:nvPr/>
        </p:nvSpPr>
        <p:spPr>
          <a:xfrm>
            <a:off x="273500" y="935975"/>
            <a:ext cx="11628000" cy="556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2100"/>
              <a:t>Calorimeter transportation in the Expr. Room:</a:t>
            </a:r>
            <a:r>
              <a:rPr lang="en-US" sz="2100"/>
              <a:t> The calorimeter will be unloaded from the van using the CNAO forklift and will be </a:t>
            </a:r>
            <a:r>
              <a:rPr lang="en-US" sz="2100"/>
              <a:t>transferred in the experimental room using the transpallet (top and bottom separately). In case this would not be possible the pallets will be transferred to the Pisa van and moved in the construction site, so to enter from there.</a:t>
            </a:r>
            <a:endParaRPr sz="2100"/>
          </a:p>
          <a:p>
            <a:pPr indent="0" lvl="0" marL="0" rtl="0" algn="l">
              <a:spcBef>
                <a:spcPts val="0"/>
              </a:spcBef>
              <a:spcAft>
                <a:spcPts val="0"/>
              </a:spcAft>
              <a:buClr>
                <a:schemeClr val="dk1"/>
              </a:buClr>
              <a:buSzPts val="1100"/>
              <a:buFont typeface="Arial"/>
              <a:buNone/>
            </a:pPr>
            <a:r>
              <a:rPr b="1" lang="en-US" sz="2100">
                <a:solidFill>
                  <a:schemeClr val="dk1"/>
                </a:solidFill>
              </a:rPr>
              <a:t>Table transportation in the Expr. Room:</a:t>
            </a:r>
            <a:r>
              <a:rPr lang="en-US" sz="2100">
                <a:solidFill>
                  <a:schemeClr val="dk1"/>
                </a:solidFill>
              </a:rPr>
              <a:t> The table will be unloaded in the construction site from the tail lift of the van.</a:t>
            </a:r>
            <a:endParaRPr sz="2100">
              <a:solidFill>
                <a:schemeClr val="dk1"/>
              </a:solidFill>
            </a:endParaRPr>
          </a:p>
          <a:p>
            <a:pPr indent="0" lvl="0" marL="0" rtl="0" algn="l">
              <a:spcBef>
                <a:spcPts val="0"/>
              </a:spcBef>
              <a:spcAft>
                <a:spcPts val="0"/>
              </a:spcAft>
              <a:buClr>
                <a:schemeClr val="dk1"/>
              </a:buClr>
              <a:buSzPts val="1100"/>
              <a:buFont typeface="Arial"/>
              <a:buNone/>
            </a:pPr>
            <a:r>
              <a:t/>
            </a:r>
            <a:endParaRPr sz="2100">
              <a:solidFill>
                <a:schemeClr val="dk1"/>
              </a:solidFill>
            </a:endParaRPr>
          </a:p>
          <a:p>
            <a:pPr indent="0" lvl="0" marL="0" rtl="0" algn="l">
              <a:spcBef>
                <a:spcPts val="0"/>
              </a:spcBef>
              <a:spcAft>
                <a:spcPts val="0"/>
              </a:spcAft>
              <a:buClr>
                <a:schemeClr val="dk1"/>
              </a:buClr>
              <a:buSzPts val="1100"/>
              <a:buFont typeface="Arial"/>
              <a:buNone/>
            </a:pPr>
            <a:r>
              <a:t/>
            </a:r>
            <a:endParaRPr sz="2100">
              <a:solidFill>
                <a:schemeClr val="dk1"/>
              </a:solidFill>
            </a:endParaRPr>
          </a:p>
          <a:p>
            <a:pPr indent="0" lvl="0" marL="0" rtl="0" algn="l">
              <a:spcBef>
                <a:spcPts val="0"/>
              </a:spcBef>
              <a:spcAft>
                <a:spcPts val="0"/>
              </a:spcAft>
              <a:buClr>
                <a:schemeClr val="dk1"/>
              </a:buClr>
              <a:buSzPts val="1100"/>
              <a:buFont typeface="Arial"/>
              <a:buNone/>
            </a:pPr>
            <a:r>
              <a:rPr b="1" lang="en-US" sz="2100">
                <a:solidFill>
                  <a:schemeClr val="dk1"/>
                </a:solidFill>
              </a:rPr>
              <a:t>Use of the crane in the experimental room</a:t>
            </a:r>
            <a:endParaRPr b="1" sz="2100">
              <a:solidFill>
                <a:schemeClr val="dk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g278a69f954f_0_10"/>
          <p:cNvSpPr txBox="1"/>
          <p:nvPr>
            <p:ph type="title"/>
          </p:nvPr>
        </p:nvSpPr>
        <p:spPr>
          <a:xfrm>
            <a:off x="0" y="0"/>
            <a:ext cx="12192000" cy="722400"/>
          </a:xfrm>
          <a:prstGeom prst="rect">
            <a:avLst/>
          </a:prstGeom>
          <a:solidFill>
            <a:srgbClr val="C0E4F5"/>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lang="en-US"/>
              <a:t>Uninstallation</a:t>
            </a:r>
            <a:endParaRPr/>
          </a:p>
        </p:txBody>
      </p:sp>
      <p:sp>
        <p:nvSpPr>
          <p:cNvPr id="184" name="Google Shape;184;g278a69f954f_0_10"/>
          <p:cNvSpPr txBox="1"/>
          <p:nvPr/>
        </p:nvSpPr>
        <p:spPr>
          <a:xfrm>
            <a:off x="273500" y="935975"/>
            <a:ext cx="11628000" cy="556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100"/>
              <a:t>All the materials have to be removed from the experimental room before </a:t>
            </a:r>
            <a:r>
              <a:rPr b="1" lang="en-US" sz="2100"/>
              <a:t>November, 11</a:t>
            </a:r>
            <a:r>
              <a:rPr b="1" baseline="30000" lang="en-US" sz="2100"/>
              <a:t>th</a:t>
            </a:r>
            <a:r>
              <a:rPr lang="en-US" sz="2100"/>
              <a:t>.</a:t>
            </a:r>
            <a:endParaRPr sz="2100"/>
          </a:p>
          <a:p>
            <a:pPr indent="0" lvl="0" marL="0" rtl="0" algn="l">
              <a:spcBef>
                <a:spcPts val="0"/>
              </a:spcBef>
              <a:spcAft>
                <a:spcPts val="0"/>
              </a:spcAft>
              <a:buNone/>
            </a:pPr>
            <a:r>
              <a:t/>
            </a:r>
            <a:endParaRPr sz="2100"/>
          </a:p>
          <a:p>
            <a:pPr indent="0" lvl="0" marL="0" rtl="0" algn="l">
              <a:spcBef>
                <a:spcPts val="0"/>
              </a:spcBef>
              <a:spcAft>
                <a:spcPts val="0"/>
              </a:spcAft>
              <a:buNone/>
            </a:pPr>
            <a:r>
              <a:rPr lang="en-US" sz="2100"/>
              <a:t>Materials cannot be left at CNAO, some </a:t>
            </a:r>
            <a:r>
              <a:rPr lang="en-US" sz="2100"/>
              <a:t>exceptions for limited volumes can be discussed with Marco, but please let us know in advance if this is needed, so to identify a possible solution.</a:t>
            </a:r>
            <a:endParaRPr sz="2100"/>
          </a:p>
          <a:p>
            <a:pPr indent="0" lvl="0" marL="0" rtl="0" algn="l">
              <a:spcBef>
                <a:spcPts val="0"/>
              </a:spcBef>
              <a:spcAft>
                <a:spcPts val="0"/>
              </a:spcAft>
              <a:buNone/>
            </a:pPr>
            <a:r>
              <a:t/>
            </a:r>
            <a:endParaRPr sz="2100"/>
          </a:p>
          <a:p>
            <a:pPr indent="0" lvl="0" marL="0" rtl="0" algn="l">
              <a:spcBef>
                <a:spcPts val="0"/>
              </a:spcBef>
              <a:spcAft>
                <a:spcPts val="0"/>
              </a:spcAft>
              <a:buNone/>
            </a:pPr>
            <a:r>
              <a:rPr lang="en-US" sz="2100">
                <a:solidFill>
                  <a:schemeClr val="dk1"/>
                </a:solidFill>
              </a:rPr>
              <a:t>Also the uninstallation needs the coordination with the construction site.</a:t>
            </a:r>
            <a:endParaRPr sz="2100">
              <a:solidFill>
                <a:schemeClr val="dk1"/>
              </a:solidFill>
            </a:endParaRPr>
          </a:p>
          <a:p>
            <a:pPr indent="0" lvl="0" marL="0" rtl="0" algn="l">
              <a:spcBef>
                <a:spcPts val="0"/>
              </a:spcBef>
              <a:spcAft>
                <a:spcPts val="0"/>
              </a:spcAft>
              <a:buNone/>
            </a:pPr>
            <a:r>
              <a:t/>
            </a:r>
            <a:endParaRPr sz="2100">
              <a:solidFill>
                <a:schemeClr val="dk1"/>
              </a:solidFill>
            </a:endParaRPr>
          </a:p>
          <a:p>
            <a:pPr indent="0" lvl="0" marL="0" rtl="0" algn="l">
              <a:spcBef>
                <a:spcPts val="0"/>
              </a:spcBef>
              <a:spcAft>
                <a:spcPts val="0"/>
              </a:spcAft>
              <a:buNone/>
            </a:pPr>
            <a:r>
              <a:rPr lang="en-US" sz="2100">
                <a:solidFill>
                  <a:schemeClr val="dk1"/>
                </a:solidFill>
              </a:rPr>
              <a:t>It is difficult to perform the whole radioprotection survey on November, 8</a:t>
            </a:r>
            <a:r>
              <a:rPr baseline="30000" lang="en-US" sz="2100">
                <a:solidFill>
                  <a:schemeClr val="dk1"/>
                </a:solidFill>
              </a:rPr>
              <a:t>th</a:t>
            </a:r>
            <a:r>
              <a:rPr lang="en-US" sz="2100">
                <a:solidFill>
                  <a:schemeClr val="dk1"/>
                </a:solidFill>
              </a:rPr>
              <a:t>, the exact schedule of the surveys will be decided later (need to be known a bit in advance to schedule the rent of the vans)</a:t>
            </a:r>
            <a:endParaRPr sz="2100">
              <a:solidFill>
                <a:schemeClr val="dk1"/>
              </a:solidFill>
            </a:endParaRPr>
          </a:p>
          <a:p>
            <a:pPr indent="0" lvl="0" marL="0" rtl="0" algn="l">
              <a:spcBef>
                <a:spcPts val="0"/>
              </a:spcBef>
              <a:spcAft>
                <a:spcPts val="0"/>
              </a:spcAft>
              <a:buNone/>
            </a:pPr>
            <a:r>
              <a:t/>
            </a:r>
            <a:endParaRPr sz="2100">
              <a:solidFill>
                <a:schemeClr val="dk1"/>
              </a:solidFill>
            </a:endParaRPr>
          </a:p>
          <a:p>
            <a:pPr indent="0" lvl="0" marL="0" rtl="0" algn="l">
              <a:spcBef>
                <a:spcPts val="0"/>
              </a:spcBef>
              <a:spcAft>
                <a:spcPts val="0"/>
              </a:spcAft>
              <a:buNone/>
            </a:pPr>
            <a:r>
              <a:rPr lang="en-US" sz="2100">
                <a:solidFill>
                  <a:schemeClr val="dk1"/>
                </a:solidFill>
              </a:rPr>
              <a:t>Uninstallation follows the same logistic unless specified.</a:t>
            </a:r>
            <a:endParaRPr sz="2100">
              <a:solidFill>
                <a:schemeClr val="dk1"/>
              </a:solidFill>
            </a:endParaRPr>
          </a:p>
          <a:p>
            <a:pPr indent="0" lvl="0" marL="0" rtl="0" algn="l">
              <a:spcBef>
                <a:spcPts val="0"/>
              </a:spcBef>
              <a:spcAft>
                <a:spcPts val="0"/>
              </a:spcAft>
              <a:buNone/>
            </a:pPr>
            <a:r>
              <a:t/>
            </a:r>
            <a:endParaRPr sz="2100"/>
          </a:p>
          <a:p>
            <a:pPr indent="0" lvl="0" marL="0" rtl="0" algn="l">
              <a:spcBef>
                <a:spcPts val="0"/>
              </a:spcBef>
              <a:spcAft>
                <a:spcPts val="0"/>
              </a:spcAft>
              <a:buNone/>
            </a:pPr>
            <a:r>
              <a:t/>
            </a:r>
            <a:endParaRPr sz="21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g280ac55adff_0_5"/>
          <p:cNvSpPr txBox="1"/>
          <p:nvPr>
            <p:ph type="title"/>
          </p:nvPr>
        </p:nvSpPr>
        <p:spPr>
          <a:xfrm>
            <a:off x="0" y="0"/>
            <a:ext cx="12192000" cy="722400"/>
          </a:xfrm>
          <a:prstGeom prst="rect">
            <a:avLst/>
          </a:prstGeom>
          <a:solidFill>
            <a:srgbClr val="C0E4F5"/>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lang="en-US"/>
              <a:t>Mechanics</a:t>
            </a:r>
            <a:endParaRPr/>
          </a:p>
        </p:txBody>
      </p:sp>
      <p:sp>
        <p:nvSpPr>
          <p:cNvPr id="190" name="Google Shape;190;g280ac55adff_0_5"/>
          <p:cNvSpPr txBox="1"/>
          <p:nvPr/>
        </p:nvSpPr>
        <p:spPr>
          <a:xfrm>
            <a:off x="273500" y="935975"/>
            <a:ext cx="11628000" cy="556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300">
                <a:solidFill>
                  <a:schemeClr val="dk1"/>
                </a:solidFill>
              </a:rPr>
              <a:t>- Update on the status of the realization of the table</a:t>
            </a:r>
            <a:endParaRPr sz="2300">
              <a:solidFill>
                <a:schemeClr val="dk1"/>
              </a:solidFill>
            </a:endParaRPr>
          </a:p>
          <a:p>
            <a:pPr indent="0" lvl="0" marL="0" rtl="0" algn="l">
              <a:spcBef>
                <a:spcPts val="0"/>
              </a:spcBef>
              <a:spcAft>
                <a:spcPts val="0"/>
              </a:spcAft>
              <a:buClr>
                <a:schemeClr val="dk1"/>
              </a:buClr>
              <a:buSzPts val="1100"/>
              <a:buFont typeface="Arial"/>
              <a:buNone/>
            </a:pPr>
            <a:r>
              <a:t/>
            </a:r>
            <a:endParaRPr sz="2300">
              <a:solidFill>
                <a:schemeClr val="dk1"/>
              </a:solidFill>
            </a:endParaRPr>
          </a:p>
          <a:p>
            <a:pPr indent="0" lvl="0" marL="0" rtl="0" algn="l">
              <a:spcBef>
                <a:spcPts val="0"/>
              </a:spcBef>
              <a:spcAft>
                <a:spcPts val="0"/>
              </a:spcAft>
              <a:buNone/>
            </a:pPr>
            <a:r>
              <a:rPr lang="en-US" sz="2300">
                <a:solidFill>
                  <a:schemeClr val="dk1"/>
                </a:solidFill>
              </a:rPr>
              <a:t>- Update on the magnet assembly</a:t>
            </a:r>
            <a:endParaRPr sz="2300">
              <a:solidFill>
                <a:schemeClr val="dk1"/>
              </a:solidFill>
            </a:endParaRPr>
          </a:p>
          <a:p>
            <a:pPr indent="0" lvl="0" marL="0" rtl="0" algn="l">
              <a:spcBef>
                <a:spcPts val="0"/>
              </a:spcBef>
              <a:spcAft>
                <a:spcPts val="0"/>
              </a:spcAft>
              <a:buClr>
                <a:schemeClr val="dk1"/>
              </a:buClr>
              <a:buSzPts val="1100"/>
              <a:buFont typeface="Arial"/>
              <a:buNone/>
            </a:pPr>
            <a:r>
              <a:t/>
            </a:r>
            <a:endParaRPr sz="2300">
              <a:solidFill>
                <a:schemeClr val="dk1"/>
              </a:solidFill>
            </a:endParaRPr>
          </a:p>
          <a:p>
            <a:pPr indent="0" lvl="0" marL="0" rtl="0" algn="l">
              <a:spcBef>
                <a:spcPts val="0"/>
              </a:spcBef>
              <a:spcAft>
                <a:spcPts val="0"/>
              </a:spcAft>
              <a:buNone/>
            </a:pPr>
            <a:r>
              <a:rPr lang="en-US" sz="2300">
                <a:solidFill>
                  <a:schemeClr val="dk1"/>
                </a:solidFill>
              </a:rPr>
              <a:t>- Magnet-Table integration</a:t>
            </a:r>
            <a:endParaRPr sz="2300">
              <a:solidFill>
                <a:schemeClr val="dk1"/>
              </a:solidFill>
            </a:endParaRPr>
          </a:p>
          <a:p>
            <a:pPr indent="0" lvl="0" marL="0" rtl="0" algn="l">
              <a:spcBef>
                <a:spcPts val="0"/>
              </a:spcBef>
              <a:spcAft>
                <a:spcPts val="0"/>
              </a:spcAft>
              <a:buNone/>
            </a:pPr>
            <a:r>
              <a:rPr lang="en-US" sz="2300">
                <a:solidFill>
                  <a:schemeClr val="dk1"/>
                </a:solidFill>
              </a:rPr>
              <a:t>	→ Integration test </a:t>
            </a:r>
            <a:r>
              <a:rPr lang="en-US" sz="2300">
                <a:solidFill>
                  <a:schemeClr val="dk1"/>
                </a:solidFill>
              </a:rPr>
              <a:t>before</a:t>
            </a:r>
            <a:r>
              <a:rPr lang="en-US" sz="2300">
                <a:solidFill>
                  <a:schemeClr val="dk1"/>
                </a:solidFill>
              </a:rPr>
              <a:t> CNAO data taking</a:t>
            </a:r>
            <a:endParaRPr sz="2300">
              <a:solidFill>
                <a:schemeClr val="dk1"/>
              </a:solidFill>
            </a:endParaRPr>
          </a:p>
          <a:p>
            <a:pPr indent="0" lvl="0" marL="0" rtl="0" algn="l">
              <a:spcBef>
                <a:spcPts val="0"/>
              </a:spcBef>
              <a:spcAft>
                <a:spcPts val="0"/>
              </a:spcAft>
              <a:buClr>
                <a:schemeClr val="dk1"/>
              </a:buClr>
              <a:buSzPts val="1100"/>
              <a:buFont typeface="Arial"/>
              <a:buNone/>
            </a:pPr>
            <a:r>
              <a:t/>
            </a:r>
            <a:endParaRPr sz="2300">
              <a:solidFill>
                <a:schemeClr val="dk1"/>
              </a:solidFill>
            </a:endParaRPr>
          </a:p>
          <a:p>
            <a:pPr indent="0" lvl="0" marL="0" rtl="0" algn="l">
              <a:spcBef>
                <a:spcPts val="0"/>
              </a:spcBef>
              <a:spcAft>
                <a:spcPts val="0"/>
              </a:spcAft>
              <a:buNone/>
            </a:pPr>
            <a:r>
              <a:rPr lang="en-US" sz="2300">
                <a:solidFill>
                  <a:schemeClr val="dk1"/>
                </a:solidFill>
              </a:rPr>
              <a:t>- </a:t>
            </a:r>
            <a:r>
              <a:rPr lang="en-US" sz="2300">
                <a:solidFill>
                  <a:schemeClr val="dk1"/>
                </a:solidFill>
              </a:rPr>
              <a:t>Emulsion-table integration</a:t>
            </a:r>
            <a:endParaRPr sz="2300">
              <a:solidFill>
                <a:schemeClr val="dk1"/>
              </a:solidFill>
            </a:endParaRPr>
          </a:p>
          <a:p>
            <a:pPr indent="0" lvl="0" marL="0" rtl="0" algn="l">
              <a:spcBef>
                <a:spcPts val="0"/>
              </a:spcBef>
              <a:spcAft>
                <a:spcPts val="0"/>
              </a:spcAft>
              <a:buClr>
                <a:schemeClr val="dk1"/>
              </a:buClr>
              <a:buSzPts val="1100"/>
              <a:buFont typeface="Arial"/>
              <a:buNone/>
            </a:pPr>
            <a:r>
              <a:t/>
            </a:r>
            <a:endParaRPr sz="2300">
              <a:solidFill>
                <a:schemeClr val="dk1"/>
              </a:solidFill>
            </a:endParaRPr>
          </a:p>
          <a:p>
            <a:pPr indent="0" lvl="0" marL="0" rtl="0" algn="l">
              <a:spcBef>
                <a:spcPts val="0"/>
              </a:spcBef>
              <a:spcAft>
                <a:spcPts val="0"/>
              </a:spcAft>
              <a:buNone/>
            </a:pPr>
            <a:r>
              <a:t/>
            </a:r>
            <a:endParaRPr sz="2300">
              <a:solidFill>
                <a:schemeClr val="dk1"/>
              </a:solidFill>
            </a:endParaRPr>
          </a:p>
          <a:p>
            <a:pPr indent="0" lvl="0" marL="0" rtl="0" algn="l">
              <a:spcBef>
                <a:spcPts val="0"/>
              </a:spcBef>
              <a:spcAft>
                <a:spcPts val="0"/>
              </a:spcAft>
              <a:buNone/>
            </a:pPr>
            <a:r>
              <a:t/>
            </a:r>
            <a:endParaRPr sz="2300"/>
          </a:p>
          <a:p>
            <a:pPr indent="0" lvl="0" marL="0" rtl="0" algn="l">
              <a:spcBef>
                <a:spcPts val="0"/>
              </a:spcBef>
              <a:spcAft>
                <a:spcPts val="0"/>
              </a:spcAft>
              <a:buNone/>
            </a:pPr>
            <a:r>
              <a:t/>
            </a:r>
            <a:endParaRPr sz="23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6"/>
          <p:cNvSpPr txBox="1"/>
          <p:nvPr/>
        </p:nvSpPr>
        <p:spPr>
          <a:xfrm>
            <a:off x="0" y="0"/>
            <a:ext cx="12192000" cy="722376"/>
          </a:xfrm>
          <a:prstGeom prst="rect">
            <a:avLst/>
          </a:prstGeom>
          <a:solidFill>
            <a:srgbClr val="C0E4F5"/>
          </a:solid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chemeClr val="dk1"/>
              </a:buClr>
              <a:buSzPts val="4400"/>
              <a:buFont typeface="Play"/>
              <a:buNone/>
            </a:pPr>
            <a:r>
              <a:rPr lang="en-US" sz="4400">
                <a:solidFill>
                  <a:schemeClr val="dk1"/>
                </a:solidFill>
                <a:latin typeface="Play"/>
                <a:ea typeface="Play"/>
                <a:cs typeface="Play"/>
                <a:sym typeface="Play"/>
              </a:rPr>
              <a:t>Notes</a:t>
            </a:r>
            <a:endParaRPr/>
          </a:p>
        </p:txBody>
      </p:sp>
      <p:sp>
        <p:nvSpPr>
          <p:cNvPr id="196" name="Google Shape;196;p6"/>
          <p:cNvSpPr txBox="1"/>
          <p:nvPr/>
        </p:nvSpPr>
        <p:spPr>
          <a:xfrm>
            <a:off x="351925" y="868550"/>
            <a:ext cx="11306100" cy="1577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000"/>
              <a:t>Documents in preparation:</a:t>
            </a:r>
            <a:endParaRPr sz="2000"/>
          </a:p>
          <a:p>
            <a:pPr indent="-355600" lvl="0" marL="457200" rtl="0" algn="l">
              <a:spcBef>
                <a:spcPts val="0"/>
              </a:spcBef>
              <a:spcAft>
                <a:spcPts val="0"/>
              </a:spcAft>
              <a:buSzPts val="2000"/>
              <a:buChar char="-"/>
            </a:pPr>
            <a:r>
              <a:rPr lang="en-US" sz="2000"/>
              <a:t>FOOT Installation documentation</a:t>
            </a:r>
            <a:endParaRPr sz="2000"/>
          </a:p>
          <a:p>
            <a:pPr indent="-355600" lvl="0" marL="457200" rtl="0" algn="l">
              <a:spcBef>
                <a:spcPts val="0"/>
              </a:spcBef>
              <a:spcAft>
                <a:spcPts val="0"/>
              </a:spcAft>
              <a:buSzPts val="2000"/>
              <a:buChar char="-"/>
            </a:pPr>
            <a:r>
              <a:rPr lang="en-US" sz="2000"/>
              <a:t>Geometry and detector maps documentation</a:t>
            </a:r>
            <a:endParaRPr sz="2000"/>
          </a:p>
          <a:p>
            <a:pPr indent="-355600" lvl="0" marL="457200" rtl="0" algn="l">
              <a:spcBef>
                <a:spcPts val="0"/>
              </a:spcBef>
              <a:spcAft>
                <a:spcPts val="0"/>
              </a:spcAft>
              <a:buSzPts val="2000"/>
              <a:buChar char="-"/>
            </a:pPr>
            <a:r>
              <a:rPr lang="en-US" sz="2000">
                <a:solidFill>
                  <a:schemeClr val="dk1"/>
                </a:solidFill>
              </a:rPr>
              <a:t>Safety Approval Form</a:t>
            </a:r>
            <a:endParaRPr sz="2000"/>
          </a:p>
        </p:txBody>
      </p:sp>
      <p:sp>
        <p:nvSpPr>
          <p:cNvPr id="197" name="Google Shape;197;p6"/>
          <p:cNvSpPr txBox="1"/>
          <p:nvPr/>
        </p:nvSpPr>
        <p:spPr>
          <a:xfrm>
            <a:off x="77275" y="5501900"/>
            <a:ext cx="11855400" cy="1281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000"/>
              <a:t>This presentation is continuously updated and can be found at the following link:</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rPr lang="en-US" sz="2000" u="sng">
                <a:solidFill>
                  <a:schemeClr val="hlink"/>
                </a:solidFill>
                <a:hlinkClick r:id="rId3"/>
              </a:rPr>
              <a:t>https://docs.google.com/presentation/d/1Z5GhAc4msEjNLL_mqJcTx-BF5PDRneSg/edit#slide=id.p1</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2"/>
          <p:cNvSpPr txBox="1"/>
          <p:nvPr>
            <p:ph type="title"/>
          </p:nvPr>
        </p:nvSpPr>
        <p:spPr>
          <a:xfrm>
            <a:off x="0" y="0"/>
            <a:ext cx="12192000" cy="722376"/>
          </a:xfrm>
          <a:prstGeom prst="rect">
            <a:avLst/>
          </a:prstGeom>
          <a:solidFill>
            <a:srgbClr val="C0E4F5"/>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lang="en-US"/>
              <a:t>Schedule</a:t>
            </a:r>
            <a:endParaRPr/>
          </a:p>
        </p:txBody>
      </p:sp>
      <p:graphicFrame>
        <p:nvGraphicFramePr>
          <p:cNvPr id="91" name="Google Shape;91;p2"/>
          <p:cNvGraphicFramePr/>
          <p:nvPr/>
        </p:nvGraphicFramePr>
        <p:xfrm>
          <a:off x="0" y="722376"/>
          <a:ext cx="3000000" cy="3000000"/>
        </p:xfrm>
        <a:graphic>
          <a:graphicData uri="http://schemas.openxmlformats.org/drawingml/2006/table">
            <a:tbl>
              <a:tblPr bandRow="1" firstRow="1">
                <a:noFill/>
                <a:tableStyleId>{78A5C239-C31B-42F8-8EAE-3117143AED22}</a:tableStyleId>
              </a:tblPr>
              <a:tblGrid>
                <a:gridCol w="1741725"/>
                <a:gridCol w="1741725"/>
                <a:gridCol w="1741725"/>
                <a:gridCol w="1741725"/>
                <a:gridCol w="1741725"/>
                <a:gridCol w="1741725"/>
                <a:gridCol w="1741725"/>
              </a:tblGrid>
              <a:tr h="571675">
                <a:tc>
                  <a:txBody>
                    <a:bodyPr/>
                    <a:lstStyle/>
                    <a:p>
                      <a:pPr indent="0" lvl="0" marL="0" marR="0" rtl="0" algn="ctr">
                        <a:spcBef>
                          <a:spcPts val="0"/>
                        </a:spcBef>
                        <a:spcAft>
                          <a:spcPts val="0"/>
                        </a:spcAft>
                        <a:buNone/>
                      </a:pPr>
                      <a:r>
                        <a:rPr lang="en-US" sz="2000" u="none" cap="none" strike="noStrike"/>
                        <a:t>Monday</a:t>
                      </a:r>
                      <a:endParaRPr/>
                    </a:p>
                  </a:txBody>
                  <a:tcPr marT="45725" marB="45725" marR="91450" marL="91450" anchor="ctr"/>
                </a:tc>
                <a:tc>
                  <a:txBody>
                    <a:bodyPr/>
                    <a:lstStyle/>
                    <a:p>
                      <a:pPr indent="0" lvl="0" marL="0" marR="0" rtl="0" algn="ctr">
                        <a:spcBef>
                          <a:spcPts val="0"/>
                        </a:spcBef>
                        <a:spcAft>
                          <a:spcPts val="0"/>
                        </a:spcAft>
                        <a:buNone/>
                      </a:pPr>
                      <a:r>
                        <a:rPr lang="en-US" sz="2000" u="none" cap="none" strike="noStrike"/>
                        <a:t>Tuesday</a:t>
                      </a:r>
                      <a:endParaRPr/>
                    </a:p>
                  </a:txBody>
                  <a:tcPr marT="45725" marB="45725" marR="91450" marL="91450" anchor="ctr"/>
                </a:tc>
                <a:tc>
                  <a:txBody>
                    <a:bodyPr/>
                    <a:lstStyle/>
                    <a:p>
                      <a:pPr indent="0" lvl="0" marL="0" marR="0" rtl="0" algn="ctr">
                        <a:spcBef>
                          <a:spcPts val="0"/>
                        </a:spcBef>
                        <a:spcAft>
                          <a:spcPts val="0"/>
                        </a:spcAft>
                        <a:buNone/>
                      </a:pPr>
                      <a:r>
                        <a:rPr lang="en-US" sz="2000" u="none" cap="none" strike="noStrike"/>
                        <a:t>Wednesday</a:t>
                      </a:r>
                      <a:endParaRPr/>
                    </a:p>
                  </a:txBody>
                  <a:tcPr marT="45725" marB="45725" marR="91450" marL="91450" anchor="ctr"/>
                </a:tc>
                <a:tc>
                  <a:txBody>
                    <a:bodyPr/>
                    <a:lstStyle/>
                    <a:p>
                      <a:pPr indent="0" lvl="0" marL="0" marR="0" rtl="0" algn="ctr">
                        <a:spcBef>
                          <a:spcPts val="0"/>
                        </a:spcBef>
                        <a:spcAft>
                          <a:spcPts val="0"/>
                        </a:spcAft>
                        <a:buNone/>
                      </a:pPr>
                      <a:r>
                        <a:rPr lang="en-US" sz="2000" u="none" cap="none" strike="noStrike"/>
                        <a:t>Thursday</a:t>
                      </a:r>
                      <a:endParaRPr/>
                    </a:p>
                  </a:txBody>
                  <a:tcPr marT="45725" marB="45725" marR="91450" marL="91450" anchor="ctr"/>
                </a:tc>
                <a:tc>
                  <a:txBody>
                    <a:bodyPr/>
                    <a:lstStyle/>
                    <a:p>
                      <a:pPr indent="0" lvl="0" marL="0" marR="0" rtl="0" algn="ctr">
                        <a:spcBef>
                          <a:spcPts val="0"/>
                        </a:spcBef>
                        <a:spcAft>
                          <a:spcPts val="0"/>
                        </a:spcAft>
                        <a:buNone/>
                      </a:pPr>
                      <a:r>
                        <a:rPr lang="en-US" sz="2000" u="none" cap="none" strike="noStrike"/>
                        <a:t>Friday</a:t>
                      </a:r>
                      <a:endParaRPr/>
                    </a:p>
                  </a:txBody>
                  <a:tcPr marT="45725" marB="45725" marR="91450" marL="91450" anchor="ctr"/>
                </a:tc>
                <a:tc>
                  <a:txBody>
                    <a:bodyPr/>
                    <a:lstStyle/>
                    <a:p>
                      <a:pPr indent="0" lvl="0" marL="0" marR="0" rtl="0" algn="ctr">
                        <a:spcBef>
                          <a:spcPts val="0"/>
                        </a:spcBef>
                        <a:spcAft>
                          <a:spcPts val="0"/>
                        </a:spcAft>
                        <a:buNone/>
                      </a:pPr>
                      <a:r>
                        <a:rPr lang="en-US" sz="2000" u="none" cap="none" strike="noStrike"/>
                        <a:t>Saturday</a:t>
                      </a:r>
                      <a:endParaRPr/>
                    </a:p>
                  </a:txBody>
                  <a:tcPr marT="45725" marB="45725" marR="91450" marL="91450" anchor="ctr"/>
                </a:tc>
                <a:tc>
                  <a:txBody>
                    <a:bodyPr/>
                    <a:lstStyle/>
                    <a:p>
                      <a:pPr indent="0" lvl="0" marL="0" marR="0" rtl="0" algn="ctr">
                        <a:spcBef>
                          <a:spcPts val="0"/>
                        </a:spcBef>
                        <a:spcAft>
                          <a:spcPts val="0"/>
                        </a:spcAft>
                        <a:buNone/>
                      </a:pPr>
                      <a:r>
                        <a:rPr lang="en-US" sz="2000" u="none" cap="none" strike="noStrike"/>
                        <a:t>Sunday</a:t>
                      </a:r>
                      <a:endParaRPr/>
                    </a:p>
                  </a:txBody>
                  <a:tcPr marT="45725" marB="45725" marR="91450" marL="91450" anchor="ctr"/>
                </a:tc>
              </a:tr>
              <a:tr h="1391000">
                <a:tc>
                  <a:txBody>
                    <a:bodyPr/>
                    <a:lstStyle/>
                    <a:p>
                      <a:pPr indent="0" lvl="0" marL="0" marR="0" rtl="0" algn="l">
                        <a:spcBef>
                          <a:spcPts val="0"/>
                        </a:spcBef>
                        <a:spcAft>
                          <a:spcPts val="0"/>
                        </a:spcAft>
                        <a:buNone/>
                      </a:pPr>
                      <a:r>
                        <a:rPr lang="en-US" sz="1800" u="none" cap="none" strike="noStrike"/>
                        <a:t>1</a:t>
                      </a:r>
                      <a:r>
                        <a:rPr lang="en-US" sz="1800"/>
                        <a:t>8</a:t>
                      </a:r>
                      <a:r>
                        <a:rPr lang="en-US" sz="1800" u="none" cap="none" strike="noStrike"/>
                        <a:t> </a:t>
                      </a:r>
                      <a:r>
                        <a:rPr lang="en-US" sz="1800"/>
                        <a:t>Sept</a:t>
                      </a:r>
                      <a:r>
                        <a:rPr lang="en-US" sz="1800" u="none" cap="none" strike="noStrike"/>
                        <a:t>.</a:t>
                      </a:r>
                      <a:endParaRPr/>
                    </a:p>
                    <a:p>
                      <a:pPr indent="0" lvl="0" marL="0" marR="0" rtl="0" algn="l">
                        <a:spcBef>
                          <a:spcPts val="0"/>
                        </a:spcBef>
                        <a:spcAft>
                          <a:spcPts val="0"/>
                        </a:spcAft>
                        <a:buNone/>
                      </a:pPr>
                      <a:r>
                        <a:rPr lang="en-US" sz="1800">
                          <a:solidFill>
                            <a:schemeClr val="accent2"/>
                          </a:solidFill>
                        </a:rPr>
                        <a:t>Start of Calorimeter Assembly</a:t>
                      </a:r>
                      <a:endParaRPr sz="1800">
                        <a:solidFill>
                          <a:schemeClr val="accent2"/>
                        </a:solidFill>
                      </a:endParaRPr>
                    </a:p>
                  </a:txBody>
                  <a:tcPr marT="45725" marB="45725" marR="91450" marL="91450"/>
                </a:tc>
                <a:tc>
                  <a:txBody>
                    <a:bodyPr/>
                    <a:lstStyle/>
                    <a:p>
                      <a:pPr indent="0" lvl="0" marL="0" marR="0" rtl="0" algn="l">
                        <a:spcBef>
                          <a:spcPts val="0"/>
                        </a:spcBef>
                        <a:spcAft>
                          <a:spcPts val="0"/>
                        </a:spcAft>
                        <a:buNone/>
                      </a:pPr>
                      <a:r>
                        <a:rPr lang="en-US" sz="1800"/>
                        <a:t>19 </a:t>
                      </a:r>
                      <a:r>
                        <a:rPr lang="en-US" sz="1800"/>
                        <a:t>Sept</a:t>
                      </a:r>
                      <a:r>
                        <a:rPr lang="en-US" sz="1800"/>
                        <a:t>.</a:t>
                      </a:r>
                      <a:endParaRPr sz="1800"/>
                    </a:p>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rPr lang="en-US" sz="1800"/>
                        <a:t>20 </a:t>
                      </a:r>
                      <a:r>
                        <a:rPr lang="en-US" sz="1800"/>
                        <a:t>Sept</a:t>
                      </a:r>
                      <a:r>
                        <a:rPr lang="en-US" sz="1800"/>
                        <a:t>.</a:t>
                      </a:r>
                      <a:endParaRPr/>
                    </a:p>
                  </a:txBody>
                  <a:tcPr marT="45725" marB="45725" marR="91450" marL="91450"/>
                </a:tc>
                <a:tc>
                  <a:txBody>
                    <a:bodyPr/>
                    <a:lstStyle/>
                    <a:p>
                      <a:pPr indent="0" lvl="0" marL="0" marR="0" rtl="0" algn="l">
                        <a:spcBef>
                          <a:spcPts val="0"/>
                        </a:spcBef>
                        <a:spcAft>
                          <a:spcPts val="0"/>
                        </a:spcAft>
                        <a:buNone/>
                      </a:pPr>
                      <a:r>
                        <a:rPr lang="en-US" sz="1800"/>
                        <a:t>21</a:t>
                      </a:r>
                      <a:r>
                        <a:rPr lang="en-US" sz="1800"/>
                        <a:t> </a:t>
                      </a:r>
                      <a:r>
                        <a:rPr lang="en-US" sz="1800"/>
                        <a:t>Sept</a:t>
                      </a:r>
                      <a:r>
                        <a:rPr lang="en-US" sz="1800"/>
                        <a:t>.</a:t>
                      </a:r>
                      <a:endParaRPr/>
                    </a:p>
                  </a:txBody>
                  <a:tcPr marT="45725" marB="45725" marR="91450" marL="91450"/>
                </a:tc>
                <a:tc>
                  <a:txBody>
                    <a:bodyPr/>
                    <a:lstStyle/>
                    <a:p>
                      <a:pPr indent="0" lvl="0" marL="0" marR="0" rtl="0" algn="l">
                        <a:spcBef>
                          <a:spcPts val="0"/>
                        </a:spcBef>
                        <a:spcAft>
                          <a:spcPts val="0"/>
                        </a:spcAft>
                        <a:buNone/>
                      </a:pPr>
                      <a:r>
                        <a:rPr lang="en-US" sz="1800"/>
                        <a:t>22 </a:t>
                      </a:r>
                      <a:r>
                        <a:rPr lang="en-US" sz="1800"/>
                        <a:t>Sept</a:t>
                      </a:r>
                      <a:r>
                        <a:rPr lang="en-US" sz="1800"/>
                        <a:t>.</a:t>
                      </a:r>
                      <a:endParaRPr sz="1800"/>
                    </a:p>
                    <a:p>
                      <a:pPr indent="0" lvl="0" marL="0" rtl="0" algn="l">
                        <a:spcBef>
                          <a:spcPts val="0"/>
                        </a:spcBef>
                        <a:spcAft>
                          <a:spcPts val="0"/>
                        </a:spcAft>
                        <a:buClr>
                          <a:schemeClr val="dk1"/>
                        </a:buClr>
                        <a:buFont typeface="Arial"/>
                        <a:buNone/>
                      </a:pPr>
                      <a:r>
                        <a:rPr lang="en-US" sz="1800">
                          <a:solidFill>
                            <a:schemeClr val="accent2"/>
                          </a:solidFill>
                        </a:rPr>
                        <a:t>End of Magnet Assembly</a:t>
                      </a:r>
                      <a:endParaRPr sz="1800"/>
                    </a:p>
                  </a:txBody>
                  <a:tcPr marT="45725" marB="45725" marR="91450" marL="91450"/>
                </a:tc>
                <a:tc>
                  <a:txBody>
                    <a:bodyPr/>
                    <a:lstStyle/>
                    <a:p>
                      <a:pPr indent="0" lvl="0" marL="0" marR="0" rtl="0" algn="l">
                        <a:spcBef>
                          <a:spcPts val="0"/>
                        </a:spcBef>
                        <a:spcAft>
                          <a:spcPts val="0"/>
                        </a:spcAft>
                        <a:buNone/>
                      </a:pPr>
                      <a:r>
                        <a:rPr lang="en-US" sz="1800"/>
                        <a:t>23 </a:t>
                      </a:r>
                      <a:r>
                        <a:rPr lang="en-US" sz="1800"/>
                        <a:t>Sept</a:t>
                      </a:r>
                      <a:r>
                        <a:rPr lang="en-US" sz="1800"/>
                        <a:t>.</a:t>
                      </a:r>
                      <a:endParaRPr/>
                    </a:p>
                    <a:p>
                      <a:pPr indent="0" lvl="0" marL="0" marR="0" rtl="0" algn="l">
                        <a:spcBef>
                          <a:spcPts val="0"/>
                        </a:spcBef>
                        <a:spcAft>
                          <a:spcPts val="0"/>
                        </a:spcAft>
                        <a:buNone/>
                      </a:pPr>
                      <a:r>
                        <a:t/>
                      </a:r>
                      <a:endParaRPr/>
                    </a:p>
                  </a:txBody>
                  <a:tcPr marT="45725" marB="45725" marR="91450" marL="91450"/>
                </a:tc>
                <a:tc>
                  <a:txBody>
                    <a:bodyPr/>
                    <a:lstStyle/>
                    <a:p>
                      <a:pPr indent="0" lvl="0" marL="0" marR="0" rtl="0" algn="l">
                        <a:spcBef>
                          <a:spcPts val="0"/>
                        </a:spcBef>
                        <a:spcAft>
                          <a:spcPts val="0"/>
                        </a:spcAft>
                        <a:buNone/>
                      </a:pPr>
                      <a:r>
                        <a:rPr lang="en-US" sz="1800"/>
                        <a:t>24 </a:t>
                      </a:r>
                      <a:r>
                        <a:rPr lang="en-US" sz="1800"/>
                        <a:t>Sept</a:t>
                      </a:r>
                      <a:r>
                        <a:rPr lang="en-US" sz="1800"/>
                        <a:t>.</a:t>
                      </a:r>
                      <a:endParaRPr/>
                    </a:p>
                    <a:p>
                      <a:pPr indent="0" lvl="0" marL="0" marR="0" rtl="0" algn="l">
                        <a:lnSpc>
                          <a:spcPct val="100000"/>
                        </a:lnSpc>
                        <a:spcBef>
                          <a:spcPts val="0"/>
                        </a:spcBef>
                        <a:spcAft>
                          <a:spcPts val="0"/>
                        </a:spcAft>
                        <a:buClr>
                          <a:srgbClr val="FF0000"/>
                        </a:buClr>
                        <a:buSzPts val="1800"/>
                        <a:buFont typeface="Arial"/>
                        <a:buNone/>
                      </a:pPr>
                      <a:r>
                        <a:t/>
                      </a:r>
                      <a:endParaRPr/>
                    </a:p>
                    <a:p>
                      <a:pPr indent="0" lvl="0" marL="0" marR="0" rtl="0" algn="l">
                        <a:spcBef>
                          <a:spcPts val="0"/>
                        </a:spcBef>
                        <a:spcAft>
                          <a:spcPts val="0"/>
                        </a:spcAft>
                        <a:buNone/>
                      </a:pPr>
                      <a:r>
                        <a:t/>
                      </a:r>
                      <a:endParaRPr sz="1800"/>
                    </a:p>
                  </a:txBody>
                  <a:tcPr marT="45725" marB="45725" marR="91450" marL="91450"/>
                </a:tc>
              </a:tr>
              <a:tr h="1391000">
                <a:tc>
                  <a:txBody>
                    <a:bodyPr/>
                    <a:lstStyle/>
                    <a:p>
                      <a:pPr indent="0" lvl="0" marL="0" marR="0" rtl="0" algn="l">
                        <a:spcBef>
                          <a:spcPts val="0"/>
                        </a:spcBef>
                        <a:spcAft>
                          <a:spcPts val="0"/>
                        </a:spcAft>
                        <a:buNone/>
                      </a:pPr>
                      <a:r>
                        <a:rPr lang="en-US" sz="1800"/>
                        <a:t>25 </a:t>
                      </a:r>
                      <a:r>
                        <a:rPr lang="en-US" sz="1800"/>
                        <a:t>Sept</a:t>
                      </a:r>
                      <a:r>
                        <a:rPr lang="en-US" sz="1800"/>
                        <a:t>.</a:t>
                      </a:r>
                      <a:endParaRPr/>
                    </a:p>
                    <a:p>
                      <a:pPr indent="0" lvl="0" marL="0" rtl="0" algn="l">
                        <a:spcBef>
                          <a:spcPts val="0"/>
                        </a:spcBef>
                        <a:spcAft>
                          <a:spcPts val="0"/>
                        </a:spcAft>
                        <a:buClr>
                          <a:schemeClr val="dk1"/>
                        </a:buClr>
                        <a:buFont typeface="Arial"/>
                        <a:buNone/>
                      </a:pPr>
                      <a:r>
                        <a:rPr i="1" lang="en-US" sz="1800">
                          <a:solidFill>
                            <a:srgbClr val="0000FF"/>
                          </a:solidFill>
                        </a:rPr>
                        <a:t>Measurement B Field LNF</a:t>
                      </a:r>
                      <a:endParaRPr/>
                    </a:p>
                  </a:txBody>
                  <a:tcPr marT="45725" marB="45725" marR="91450" marL="91450"/>
                </a:tc>
                <a:tc>
                  <a:txBody>
                    <a:bodyPr/>
                    <a:lstStyle/>
                    <a:p>
                      <a:pPr indent="0" lvl="0" marL="0" marR="0" rtl="0" algn="l">
                        <a:spcBef>
                          <a:spcPts val="0"/>
                        </a:spcBef>
                        <a:spcAft>
                          <a:spcPts val="0"/>
                        </a:spcAft>
                        <a:buNone/>
                      </a:pPr>
                      <a:r>
                        <a:rPr lang="en-US" sz="1800"/>
                        <a:t>26 </a:t>
                      </a:r>
                      <a:r>
                        <a:rPr lang="en-US" sz="1800"/>
                        <a:t>Sept</a:t>
                      </a:r>
                      <a:r>
                        <a:rPr lang="en-US" sz="1800"/>
                        <a:t>.</a:t>
                      </a:r>
                      <a:endParaRPr/>
                    </a:p>
                    <a:p>
                      <a:pPr indent="0" lvl="0" marL="0" rtl="0" algn="l">
                        <a:spcBef>
                          <a:spcPts val="0"/>
                        </a:spcBef>
                        <a:spcAft>
                          <a:spcPts val="0"/>
                        </a:spcAft>
                        <a:buClr>
                          <a:schemeClr val="dk1"/>
                        </a:buClr>
                        <a:buFont typeface="Arial"/>
                        <a:buNone/>
                      </a:pPr>
                      <a:r>
                        <a:rPr i="1" lang="en-US" sz="1800">
                          <a:solidFill>
                            <a:srgbClr val="0000FF"/>
                          </a:solidFill>
                        </a:rPr>
                        <a:t>Measurement B Field LNF</a:t>
                      </a:r>
                      <a:endParaRPr/>
                    </a:p>
                  </a:txBody>
                  <a:tcPr marT="45725" marB="45725" marR="91450" marL="91450"/>
                </a:tc>
                <a:tc>
                  <a:txBody>
                    <a:bodyPr/>
                    <a:lstStyle/>
                    <a:p>
                      <a:pPr indent="0" lvl="0" marL="0" marR="0" rtl="0" algn="l">
                        <a:spcBef>
                          <a:spcPts val="0"/>
                        </a:spcBef>
                        <a:spcAft>
                          <a:spcPts val="0"/>
                        </a:spcAft>
                        <a:buNone/>
                      </a:pPr>
                      <a:r>
                        <a:rPr lang="en-US" sz="1800"/>
                        <a:t>27 </a:t>
                      </a:r>
                      <a:r>
                        <a:rPr lang="en-US" sz="1800"/>
                        <a:t>Sept</a:t>
                      </a:r>
                      <a:r>
                        <a:rPr lang="en-US" sz="1800"/>
                        <a:t>.</a:t>
                      </a:r>
                      <a:endParaRPr/>
                    </a:p>
                    <a:p>
                      <a:pPr indent="0" lvl="0" marL="0" rtl="0" algn="l">
                        <a:spcBef>
                          <a:spcPts val="0"/>
                        </a:spcBef>
                        <a:spcAft>
                          <a:spcPts val="0"/>
                        </a:spcAft>
                        <a:buClr>
                          <a:schemeClr val="dk1"/>
                        </a:buClr>
                        <a:buFont typeface="Arial"/>
                        <a:buNone/>
                      </a:pPr>
                      <a:r>
                        <a:rPr i="1" lang="en-US" sz="1800">
                          <a:solidFill>
                            <a:srgbClr val="0000FF"/>
                          </a:solidFill>
                        </a:rPr>
                        <a:t>Measurement B Field LNF</a:t>
                      </a:r>
                      <a:endParaRPr/>
                    </a:p>
                  </a:txBody>
                  <a:tcPr marT="45725" marB="45725" marR="91450" marL="91450"/>
                </a:tc>
                <a:tc>
                  <a:txBody>
                    <a:bodyPr/>
                    <a:lstStyle/>
                    <a:p>
                      <a:pPr indent="0" lvl="0" marL="0" marR="0" rtl="0" algn="l">
                        <a:spcBef>
                          <a:spcPts val="0"/>
                        </a:spcBef>
                        <a:spcAft>
                          <a:spcPts val="0"/>
                        </a:spcAft>
                        <a:buNone/>
                      </a:pPr>
                      <a:r>
                        <a:rPr lang="en-US" sz="1800"/>
                        <a:t>28 </a:t>
                      </a:r>
                      <a:r>
                        <a:rPr lang="en-US" sz="1800"/>
                        <a:t>Sept</a:t>
                      </a:r>
                      <a:r>
                        <a:rPr lang="en-US" sz="1800"/>
                        <a:t>.</a:t>
                      </a:r>
                      <a:endParaRPr/>
                    </a:p>
                    <a:p>
                      <a:pPr indent="0" lvl="0" marL="0" rtl="0" algn="l">
                        <a:spcBef>
                          <a:spcPts val="0"/>
                        </a:spcBef>
                        <a:spcAft>
                          <a:spcPts val="0"/>
                        </a:spcAft>
                        <a:buClr>
                          <a:schemeClr val="dk1"/>
                        </a:buClr>
                        <a:buFont typeface="Arial"/>
                        <a:buNone/>
                      </a:pPr>
                      <a:r>
                        <a:rPr i="1" lang="en-US" sz="1800">
                          <a:solidFill>
                            <a:srgbClr val="0000FF"/>
                          </a:solidFill>
                        </a:rPr>
                        <a:t>Measurement B Field LNF</a:t>
                      </a:r>
                      <a:endParaRPr/>
                    </a:p>
                  </a:txBody>
                  <a:tcPr marT="45725" marB="45725" marR="91450" marL="91450"/>
                </a:tc>
                <a:tc>
                  <a:txBody>
                    <a:bodyPr/>
                    <a:lstStyle/>
                    <a:p>
                      <a:pPr indent="0" lvl="0" marL="0" marR="0" rtl="0" algn="l">
                        <a:spcBef>
                          <a:spcPts val="0"/>
                        </a:spcBef>
                        <a:spcAft>
                          <a:spcPts val="0"/>
                        </a:spcAft>
                        <a:buNone/>
                      </a:pPr>
                      <a:r>
                        <a:rPr lang="en-US" sz="1800"/>
                        <a:t>29 </a:t>
                      </a:r>
                      <a:r>
                        <a:rPr lang="en-US" sz="1800"/>
                        <a:t>Sept</a:t>
                      </a:r>
                      <a:r>
                        <a:rPr lang="en-US" sz="1800"/>
                        <a:t>.</a:t>
                      </a:r>
                      <a:endParaRPr/>
                    </a:p>
                    <a:p>
                      <a:pPr indent="0" lvl="0" marL="0" rtl="0" algn="l">
                        <a:spcBef>
                          <a:spcPts val="0"/>
                        </a:spcBef>
                        <a:spcAft>
                          <a:spcPts val="0"/>
                        </a:spcAft>
                        <a:buClr>
                          <a:schemeClr val="dk1"/>
                        </a:buClr>
                        <a:buFont typeface="Arial"/>
                        <a:buNone/>
                      </a:pPr>
                      <a:r>
                        <a:rPr i="1" lang="en-US" sz="1800">
                          <a:solidFill>
                            <a:srgbClr val="0000FF"/>
                          </a:solidFill>
                        </a:rPr>
                        <a:t>Measurement B Field LNF</a:t>
                      </a:r>
                      <a:endParaRPr/>
                    </a:p>
                  </a:txBody>
                  <a:tcPr marT="45725" marB="45725" marR="91450" marL="91450"/>
                </a:tc>
                <a:tc>
                  <a:txBody>
                    <a:bodyPr/>
                    <a:lstStyle/>
                    <a:p>
                      <a:pPr indent="0" lvl="0" marL="0" marR="0" rtl="0" algn="l">
                        <a:spcBef>
                          <a:spcPts val="0"/>
                        </a:spcBef>
                        <a:spcAft>
                          <a:spcPts val="0"/>
                        </a:spcAft>
                        <a:buNone/>
                      </a:pPr>
                      <a:r>
                        <a:rPr lang="en-US" sz="1800"/>
                        <a:t>30</a:t>
                      </a:r>
                      <a:r>
                        <a:rPr lang="en-US" sz="1800"/>
                        <a:t> Sept.</a:t>
                      </a:r>
                      <a:endParaRPr/>
                    </a:p>
                    <a:p>
                      <a:pPr indent="0" lvl="0" marL="0" marR="0" rtl="0" algn="l">
                        <a:lnSpc>
                          <a:spcPct val="100000"/>
                        </a:lnSpc>
                        <a:spcBef>
                          <a:spcPts val="0"/>
                        </a:spcBef>
                        <a:spcAft>
                          <a:spcPts val="0"/>
                        </a:spcAft>
                        <a:buClr>
                          <a:schemeClr val="accent1"/>
                        </a:buClr>
                        <a:buSzPts val="1800"/>
                        <a:buFont typeface="Arial"/>
                        <a:buNone/>
                      </a:pPr>
                      <a:r>
                        <a:rPr lang="en-US" sz="1800">
                          <a:solidFill>
                            <a:schemeClr val="accent2"/>
                          </a:solidFill>
                        </a:rPr>
                        <a:t>All materials for Table at PI</a:t>
                      </a:r>
                      <a:endParaRPr sz="1800">
                        <a:solidFill>
                          <a:schemeClr val="accent2"/>
                        </a:solidFill>
                      </a:endParaRPr>
                    </a:p>
                  </a:txBody>
                  <a:tcPr marT="45725" marB="45725" marR="91450" marL="91450"/>
                </a:tc>
                <a:tc>
                  <a:txBody>
                    <a:bodyPr/>
                    <a:lstStyle/>
                    <a:p>
                      <a:pPr indent="0" lvl="0" marL="0" marR="0" rtl="0" algn="l">
                        <a:spcBef>
                          <a:spcPts val="0"/>
                        </a:spcBef>
                        <a:spcAft>
                          <a:spcPts val="0"/>
                        </a:spcAft>
                        <a:buNone/>
                      </a:pPr>
                      <a:r>
                        <a:rPr lang="en-US" sz="1800"/>
                        <a:t>1</a:t>
                      </a:r>
                      <a:r>
                        <a:rPr lang="en-US" sz="1800"/>
                        <a:t> Oct.</a:t>
                      </a:r>
                      <a:endParaRPr/>
                    </a:p>
                    <a:p>
                      <a:pPr indent="0" lvl="0" marL="0" marR="0" rtl="0" algn="l">
                        <a:spcBef>
                          <a:spcPts val="0"/>
                        </a:spcBef>
                        <a:spcAft>
                          <a:spcPts val="0"/>
                        </a:spcAft>
                        <a:buNone/>
                      </a:pPr>
                      <a:r>
                        <a:t/>
                      </a:r>
                      <a:endParaRPr i="1" sz="1800">
                        <a:solidFill>
                          <a:srgbClr val="FF0000"/>
                        </a:solidFill>
                      </a:endParaRPr>
                    </a:p>
                    <a:p>
                      <a:pPr indent="0" lvl="0" marL="0" marR="0" rtl="0" algn="l">
                        <a:spcBef>
                          <a:spcPts val="0"/>
                        </a:spcBef>
                        <a:spcAft>
                          <a:spcPts val="0"/>
                        </a:spcAft>
                        <a:buNone/>
                      </a:pPr>
                      <a:r>
                        <a:t/>
                      </a:r>
                      <a:endParaRPr b="1" i="1" sz="1800" u="sng">
                        <a:solidFill>
                          <a:srgbClr val="FF0000"/>
                        </a:solidFill>
                      </a:endParaRPr>
                    </a:p>
                  </a:txBody>
                  <a:tcPr marT="45725" marB="45725" marR="91450" marL="91450"/>
                </a:tc>
              </a:tr>
              <a:tr h="1391000">
                <a:tc>
                  <a:txBody>
                    <a:bodyPr/>
                    <a:lstStyle/>
                    <a:p>
                      <a:pPr indent="0" lvl="0" marL="0" marR="0" rtl="0" algn="l">
                        <a:spcBef>
                          <a:spcPts val="0"/>
                        </a:spcBef>
                        <a:spcAft>
                          <a:spcPts val="0"/>
                        </a:spcAft>
                        <a:buNone/>
                      </a:pPr>
                      <a:r>
                        <a:rPr lang="en-US" sz="1800"/>
                        <a:t>2 </a:t>
                      </a:r>
                      <a:r>
                        <a:rPr lang="en-US" sz="1800"/>
                        <a:t>Oct.</a:t>
                      </a:r>
                      <a:endParaRPr sz="1800"/>
                    </a:p>
                    <a:p>
                      <a:pPr indent="0" lvl="0" marL="0" marR="0" rtl="0" algn="l">
                        <a:spcBef>
                          <a:spcPts val="0"/>
                        </a:spcBef>
                        <a:spcAft>
                          <a:spcPts val="0"/>
                        </a:spcAft>
                        <a:buNone/>
                      </a:pPr>
                      <a:r>
                        <a:rPr i="1" lang="en-US" sz="1800">
                          <a:solidFill>
                            <a:srgbClr val="0000FF"/>
                          </a:solidFill>
                        </a:rPr>
                        <a:t>Measurement B Field LNF</a:t>
                      </a:r>
                      <a:endParaRPr i="1" sz="1800">
                        <a:solidFill>
                          <a:srgbClr val="0000FF"/>
                        </a:solidFill>
                      </a:endParaRPr>
                    </a:p>
                  </a:txBody>
                  <a:tcPr marT="45725" marB="45725" marR="91450" marL="91450"/>
                </a:tc>
                <a:tc>
                  <a:txBody>
                    <a:bodyPr/>
                    <a:lstStyle/>
                    <a:p>
                      <a:pPr indent="0" lvl="0" marL="0" marR="0" rtl="0" algn="l">
                        <a:spcBef>
                          <a:spcPts val="0"/>
                        </a:spcBef>
                        <a:spcAft>
                          <a:spcPts val="0"/>
                        </a:spcAft>
                        <a:buNone/>
                      </a:pPr>
                      <a:r>
                        <a:rPr lang="en-US" sz="1800"/>
                        <a:t>3 Oct.</a:t>
                      </a:r>
                      <a:endParaRPr sz="1800"/>
                    </a:p>
                    <a:p>
                      <a:pPr indent="0" lvl="0" marL="0" rtl="0" algn="l">
                        <a:spcBef>
                          <a:spcPts val="0"/>
                        </a:spcBef>
                        <a:spcAft>
                          <a:spcPts val="0"/>
                        </a:spcAft>
                        <a:buClr>
                          <a:schemeClr val="dk1"/>
                        </a:buClr>
                        <a:buFont typeface="Arial"/>
                        <a:buNone/>
                      </a:pPr>
                      <a:r>
                        <a:rPr i="1" lang="en-US" sz="1800">
                          <a:solidFill>
                            <a:srgbClr val="0000FF"/>
                          </a:solidFill>
                        </a:rPr>
                        <a:t>Measurement B Field LNF</a:t>
                      </a:r>
                      <a:endParaRPr sz="1800">
                        <a:solidFill>
                          <a:srgbClr val="0000FF"/>
                        </a:solidFill>
                      </a:endParaRPr>
                    </a:p>
                  </a:txBody>
                  <a:tcPr marT="45725" marB="45725" marR="91450" marL="91450"/>
                </a:tc>
                <a:tc>
                  <a:txBody>
                    <a:bodyPr/>
                    <a:lstStyle/>
                    <a:p>
                      <a:pPr indent="0" lvl="0" marL="0" marR="0" rtl="0" algn="l">
                        <a:spcBef>
                          <a:spcPts val="0"/>
                        </a:spcBef>
                        <a:spcAft>
                          <a:spcPts val="0"/>
                        </a:spcAft>
                        <a:buNone/>
                      </a:pPr>
                      <a:r>
                        <a:rPr lang="en-US" sz="1800"/>
                        <a:t>4</a:t>
                      </a:r>
                      <a:r>
                        <a:rPr lang="en-US" sz="1800"/>
                        <a:t> </a:t>
                      </a:r>
                      <a:r>
                        <a:rPr lang="en-US" sz="1800"/>
                        <a:t>Oct.</a:t>
                      </a:r>
                      <a:endParaRPr sz="1800"/>
                    </a:p>
                    <a:p>
                      <a:pPr indent="0" lvl="0" marL="0" rtl="0" algn="l">
                        <a:spcBef>
                          <a:spcPts val="0"/>
                        </a:spcBef>
                        <a:spcAft>
                          <a:spcPts val="0"/>
                        </a:spcAft>
                        <a:buClr>
                          <a:schemeClr val="dk1"/>
                        </a:buClr>
                        <a:buFont typeface="Arial"/>
                        <a:buNone/>
                      </a:pPr>
                      <a:r>
                        <a:rPr i="1" lang="en-US" sz="1800">
                          <a:solidFill>
                            <a:srgbClr val="0000FF"/>
                          </a:solidFill>
                        </a:rPr>
                        <a:t>Measurement B Field LNF</a:t>
                      </a:r>
                      <a:endParaRPr sz="1800">
                        <a:solidFill>
                          <a:srgbClr val="0000FF"/>
                        </a:solidFill>
                      </a:endParaRPr>
                    </a:p>
                  </a:txBody>
                  <a:tcPr marT="45725" marB="45725" marR="91450" marL="91450"/>
                </a:tc>
                <a:tc>
                  <a:txBody>
                    <a:bodyPr/>
                    <a:lstStyle/>
                    <a:p>
                      <a:pPr indent="0" lvl="0" marL="0" marR="0" rtl="0" algn="l">
                        <a:spcBef>
                          <a:spcPts val="0"/>
                        </a:spcBef>
                        <a:spcAft>
                          <a:spcPts val="0"/>
                        </a:spcAft>
                        <a:buNone/>
                      </a:pPr>
                      <a:r>
                        <a:rPr lang="en-US" sz="1800"/>
                        <a:t>5</a:t>
                      </a:r>
                      <a:r>
                        <a:rPr lang="en-US" sz="1800"/>
                        <a:t> </a:t>
                      </a:r>
                      <a:r>
                        <a:rPr lang="en-US" sz="1800"/>
                        <a:t>Oct.</a:t>
                      </a:r>
                      <a:endParaRPr sz="1800"/>
                    </a:p>
                    <a:p>
                      <a:pPr indent="0" lvl="0" marL="0" rtl="0" algn="l">
                        <a:spcBef>
                          <a:spcPts val="0"/>
                        </a:spcBef>
                        <a:spcAft>
                          <a:spcPts val="0"/>
                        </a:spcAft>
                        <a:buClr>
                          <a:schemeClr val="dk1"/>
                        </a:buClr>
                        <a:buFont typeface="Arial"/>
                        <a:buNone/>
                      </a:pPr>
                      <a:r>
                        <a:rPr i="1" lang="en-US" sz="1800">
                          <a:solidFill>
                            <a:srgbClr val="0000FF"/>
                          </a:solidFill>
                        </a:rPr>
                        <a:t>Measurement B Field LNF</a:t>
                      </a:r>
                      <a:endParaRPr sz="1800">
                        <a:solidFill>
                          <a:srgbClr val="0000FF"/>
                        </a:solidFill>
                      </a:endParaRPr>
                    </a:p>
                  </a:txBody>
                  <a:tcPr marT="45725" marB="45725" marR="91450" marL="91450"/>
                </a:tc>
                <a:tc>
                  <a:txBody>
                    <a:bodyPr/>
                    <a:lstStyle/>
                    <a:p>
                      <a:pPr indent="0" lvl="0" marL="0" marR="0" rtl="0" algn="l">
                        <a:spcBef>
                          <a:spcPts val="0"/>
                        </a:spcBef>
                        <a:spcAft>
                          <a:spcPts val="0"/>
                        </a:spcAft>
                        <a:buNone/>
                      </a:pPr>
                      <a:r>
                        <a:rPr lang="en-US" sz="1800"/>
                        <a:t>6</a:t>
                      </a:r>
                      <a:r>
                        <a:rPr lang="en-US" sz="1800"/>
                        <a:t> </a:t>
                      </a:r>
                      <a:r>
                        <a:rPr lang="en-US" sz="1800"/>
                        <a:t>Oct.</a:t>
                      </a:r>
                      <a:endParaRPr sz="1800"/>
                    </a:p>
                    <a:p>
                      <a:pPr indent="0" lvl="0" marL="0" rtl="0" algn="l">
                        <a:spcBef>
                          <a:spcPts val="0"/>
                        </a:spcBef>
                        <a:spcAft>
                          <a:spcPts val="0"/>
                        </a:spcAft>
                        <a:buClr>
                          <a:schemeClr val="dk1"/>
                        </a:buClr>
                        <a:buFont typeface="Arial"/>
                        <a:buNone/>
                      </a:pPr>
                      <a:r>
                        <a:rPr i="1" lang="en-US" sz="1800">
                          <a:solidFill>
                            <a:srgbClr val="0000FF"/>
                          </a:solidFill>
                        </a:rPr>
                        <a:t>Measurement B Field LNF</a:t>
                      </a:r>
                      <a:endParaRPr sz="1800">
                        <a:solidFill>
                          <a:srgbClr val="0000FF"/>
                        </a:solidFill>
                      </a:endParaRPr>
                    </a:p>
                  </a:txBody>
                  <a:tcPr marT="45725" marB="45725" marR="91450" marL="91450"/>
                </a:tc>
                <a:tc>
                  <a:txBody>
                    <a:bodyPr/>
                    <a:lstStyle/>
                    <a:p>
                      <a:pPr indent="0" lvl="0" marL="0" marR="0" rtl="0" algn="l">
                        <a:spcBef>
                          <a:spcPts val="0"/>
                        </a:spcBef>
                        <a:spcAft>
                          <a:spcPts val="0"/>
                        </a:spcAft>
                        <a:buNone/>
                      </a:pPr>
                      <a:r>
                        <a:rPr lang="en-US" sz="1800"/>
                        <a:t>7 </a:t>
                      </a:r>
                      <a:r>
                        <a:rPr lang="en-US" sz="1800"/>
                        <a:t>Oct.</a:t>
                      </a:r>
                      <a:endParaRPr sz="1800"/>
                    </a:p>
                    <a:p>
                      <a:pPr indent="0" lvl="0" marL="0" rtl="0" algn="l">
                        <a:spcBef>
                          <a:spcPts val="0"/>
                        </a:spcBef>
                        <a:spcAft>
                          <a:spcPts val="0"/>
                        </a:spcAft>
                        <a:buClr>
                          <a:schemeClr val="dk1"/>
                        </a:buClr>
                        <a:buFont typeface="Arial"/>
                        <a:buNone/>
                      </a:pPr>
                      <a:r>
                        <a:t/>
                      </a:r>
                      <a:endParaRPr sz="1800"/>
                    </a:p>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rPr lang="en-US" sz="1800"/>
                        <a:t>8</a:t>
                      </a:r>
                      <a:r>
                        <a:rPr lang="en-US" sz="1800"/>
                        <a:t> </a:t>
                      </a:r>
                      <a:r>
                        <a:rPr lang="en-US" sz="1800"/>
                        <a:t>Oct.</a:t>
                      </a:r>
                      <a:endParaRPr/>
                    </a:p>
                    <a:p>
                      <a:pPr indent="0" lvl="0" marL="0" marR="0" rtl="0" algn="l">
                        <a:spcBef>
                          <a:spcPts val="0"/>
                        </a:spcBef>
                        <a:spcAft>
                          <a:spcPts val="0"/>
                        </a:spcAft>
                        <a:buNone/>
                      </a:pPr>
                      <a:r>
                        <a:t/>
                      </a:r>
                      <a:endParaRPr sz="1800"/>
                    </a:p>
                  </a:txBody>
                  <a:tcPr marT="45725" marB="45725" marR="91450" marL="91450"/>
                </a:tc>
              </a:tr>
              <a:tr h="1391000">
                <a:tc>
                  <a:txBody>
                    <a:bodyPr/>
                    <a:lstStyle/>
                    <a:p>
                      <a:pPr indent="0" lvl="0" marL="0" marR="0" rtl="0" algn="l">
                        <a:spcBef>
                          <a:spcPts val="0"/>
                        </a:spcBef>
                        <a:spcAft>
                          <a:spcPts val="0"/>
                        </a:spcAft>
                        <a:buNone/>
                      </a:pPr>
                      <a:r>
                        <a:rPr lang="en-US" sz="1800"/>
                        <a:t>9</a:t>
                      </a:r>
                      <a:r>
                        <a:rPr lang="en-US" sz="1800"/>
                        <a:t> </a:t>
                      </a:r>
                      <a:r>
                        <a:rPr lang="en-US" sz="1800"/>
                        <a:t>Oct.</a:t>
                      </a:r>
                      <a:endParaRPr/>
                    </a:p>
                    <a:p>
                      <a:pPr indent="0" lvl="0" marL="0" rtl="0" algn="l">
                        <a:spcBef>
                          <a:spcPts val="0"/>
                        </a:spcBef>
                        <a:spcAft>
                          <a:spcPts val="0"/>
                        </a:spcAft>
                        <a:buClr>
                          <a:schemeClr val="dk1"/>
                        </a:buClr>
                        <a:buFont typeface="Arial"/>
                        <a:buNone/>
                      </a:pPr>
                      <a:r>
                        <a:rPr lang="en-US" sz="1800">
                          <a:solidFill>
                            <a:schemeClr val="accent2"/>
                          </a:solidFill>
                        </a:rPr>
                        <a:t>IT integration</a:t>
                      </a:r>
                      <a:endParaRPr i="1" sz="1800">
                        <a:solidFill>
                          <a:srgbClr val="FF0000"/>
                        </a:solidFill>
                      </a:endParaRPr>
                    </a:p>
                    <a:p>
                      <a:pPr indent="0" lvl="0" marL="0" marR="0" rtl="0" algn="l">
                        <a:spcBef>
                          <a:spcPts val="0"/>
                        </a:spcBef>
                        <a:spcAft>
                          <a:spcPts val="0"/>
                        </a:spcAft>
                        <a:buClr>
                          <a:srgbClr val="000000"/>
                        </a:buClr>
                        <a:buFont typeface="Arial"/>
                        <a:buNone/>
                      </a:pPr>
                      <a:r>
                        <a:t/>
                      </a:r>
                      <a:endParaRPr i="1" sz="1800">
                        <a:solidFill>
                          <a:srgbClr val="FF0000"/>
                        </a:solidFill>
                      </a:endParaRPr>
                    </a:p>
                  </a:txBody>
                  <a:tcPr marT="45725" marB="45725" marR="91450" marL="91450"/>
                </a:tc>
                <a:tc>
                  <a:txBody>
                    <a:bodyPr/>
                    <a:lstStyle/>
                    <a:p>
                      <a:pPr indent="0" lvl="0" marL="0" marR="0" rtl="0" algn="l">
                        <a:spcBef>
                          <a:spcPts val="0"/>
                        </a:spcBef>
                        <a:spcAft>
                          <a:spcPts val="0"/>
                        </a:spcAft>
                        <a:buNone/>
                      </a:pPr>
                      <a:r>
                        <a:rPr lang="en-US" sz="1800"/>
                        <a:t>10</a:t>
                      </a:r>
                      <a:r>
                        <a:rPr lang="en-US" sz="1800"/>
                        <a:t> </a:t>
                      </a:r>
                      <a:r>
                        <a:rPr lang="en-US" sz="1800"/>
                        <a:t>Oct.</a:t>
                      </a:r>
                      <a:endParaRPr/>
                    </a:p>
                    <a:p>
                      <a:pPr indent="0" lvl="0" marL="0" rtl="0" algn="l">
                        <a:spcBef>
                          <a:spcPts val="0"/>
                        </a:spcBef>
                        <a:spcAft>
                          <a:spcPts val="0"/>
                        </a:spcAft>
                        <a:buClr>
                          <a:schemeClr val="dk1"/>
                        </a:buClr>
                        <a:buFont typeface="Arial"/>
                        <a:buNone/>
                      </a:pPr>
                      <a:r>
                        <a:rPr lang="en-US" sz="1800">
                          <a:solidFill>
                            <a:schemeClr val="accent2"/>
                          </a:solidFill>
                        </a:rPr>
                        <a:t>IT integration</a:t>
                      </a:r>
                      <a:endParaRPr b="1" sz="1800" u="sng"/>
                    </a:p>
                  </a:txBody>
                  <a:tcPr marT="45725" marB="45725" marR="91450" marL="91450"/>
                </a:tc>
                <a:tc>
                  <a:txBody>
                    <a:bodyPr/>
                    <a:lstStyle/>
                    <a:p>
                      <a:pPr indent="0" lvl="0" marL="0" marR="0" rtl="0" algn="l">
                        <a:spcBef>
                          <a:spcPts val="0"/>
                        </a:spcBef>
                        <a:spcAft>
                          <a:spcPts val="0"/>
                        </a:spcAft>
                        <a:buNone/>
                      </a:pPr>
                      <a:r>
                        <a:rPr lang="en-US" sz="1800"/>
                        <a:t>11</a:t>
                      </a:r>
                      <a:r>
                        <a:rPr lang="en-US" sz="1800"/>
                        <a:t> </a:t>
                      </a:r>
                      <a:r>
                        <a:rPr lang="en-US" sz="1800"/>
                        <a:t>Oct</a:t>
                      </a:r>
                      <a:r>
                        <a:rPr lang="en-US" sz="1800"/>
                        <a:t>.</a:t>
                      </a:r>
                      <a:endParaRPr sz="1800"/>
                    </a:p>
                    <a:p>
                      <a:pPr indent="0" lvl="0" marL="0" rtl="0" algn="l">
                        <a:spcBef>
                          <a:spcPts val="0"/>
                        </a:spcBef>
                        <a:spcAft>
                          <a:spcPts val="0"/>
                        </a:spcAft>
                        <a:buClr>
                          <a:schemeClr val="dk1"/>
                        </a:buClr>
                        <a:buFont typeface="Arial"/>
                        <a:buNone/>
                      </a:pPr>
                      <a:r>
                        <a:rPr lang="en-US" sz="1800">
                          <a:solidFill>
                            <a:schemeClr val="accent2"/>
                          </a:solidFill>
                        </a:rPr>
                        <a:t>IT integration</a:t>
                      </a:r>
                      <a:endParaRPr sz="1800"/>
                    </a:p>
                  </a:txBody>
                  <a:tcPr marT="45725" marB="45725" marR="91450" marL="91450"/>
                </a:tc>
                <a:tc>
                  <a:txBody>
                    <a:bodyPr/>
                    <a:lstStyle/>
                    <a:p>
                      <a:pPr indent="0" lvl="0" marL="0" marR="0" rtl="0" algn="l">
                        <a:spcBef>
                          <a:spcPts val="0"/>
                        </a:spcBef>
                        <a:spcAft>
                          <a:spcPts val="0"/>
                        </a:spcAft>
                        <a:buNone/>
                      </a:pPr>
                      <a:r>
                        <a:rPr lang="en-US" sz="1800"/>
                        <a:t>12</a:t>
                      </a:r>
                      <a:r>
                        <a:rPr lang="en-US" sz="1800"/>
                        <a:t> </a:t>
                      </a:r>
                      <a:r>
                        <a:rPr lang="en-US" sz="1800"/>
                        <a:t>Oct.</a:t>
                      </a:r>
                      <a:endParaRPr sz="1800"/>
                    </a:p>
                    <a:p>
                      <a:pPr indent="0" lvl="0" marL="0" rtl="0" algn="l">
                        <a:spcBef>
                          <a:spcPts val="0"/>
                        </a:spcBef>
                        <a:spcAft>
                          <a:spcPts val="0"/>
                        </a:spcAft>
                        <a:buClr>
                          <a:schemeClr val="dk1"/>
                        </a:buClr>
                        <a:buFont typeface="Arial"/>
                        <a:buNone/>
                      </a:pPr>
                      <a:r>
                        <a:rPr lang="en-US" sz="1800">
                          <a:solidFill>
                            <a:srgbClr val="275316"/>
                          </a:solidFill>
                          <a:latin typeface="Arial"/>
                          <a:ea typeface="Arial"/>
                          <a:cs typeface="Arial"/>
                          <a:sym typeface="Arial"/>
                        </a:rPr>
                        <a:t>Accelerator downtime</a:t>
                      </a:r>
                      <a:endParaRPr sz="1800"/>
                    </a:p>
                    <a:p>
                      <a:pPr indent="0" lvl="0" marL="0" rtl="0" algn="l">
                        <a:spcBef>
                          <a:spcPts val="0"/>
                        </a:spcBef>
                        <a:spcAft>
                          <a:spcPts val="0"/>
                        </a:spcAft>
                        <a:buClr>
                          <a:schemeClr val="dk1"/>
                        </a:buClr>
                        <a:buFont typeface="Arial"/>
                        <a:buNone/>
                      </a:pPr>
                      <a:r>
                        <a:rPr lang="en-US" sz="1800">
                          <a:solidFill>
                            <a:schemeClr val="accent2"/>
                          </a:solidFill>
                        </a:rPr>
                        <a:t>IT integration</a:t>
                      </a:r>
                      <a:endParaRPr sz="1800"/>
                    </a:p>
                  </a:txBody>
                  <a:tcPr marT="45725" marB="45725" marR="91450" marL="91450"/>
                </a:tc>
                <a:tc>
                  <a:txBody>
                    <a:bodyPr/>
                    <a:lstStyle/>
                    <a:p>
                      <a:pPr indent="0" lvl="0" marL="0" marR="0" rtl="0" algn="l">
                        <a:spcBef>
                          <a:spcPts val="0"/>
                        </a:spcBef>
                        <a:spcAft>
                          <a:spcPts val="0"/>
                        </a:spcAft>
                        <a:buNone/>
                      </a:pPr>
                      <a:r>
                        <a:rPr lang="en-US" sz="1800"/>
                        <a:t>13 </a:t>
                      </a:r>
                      <a:r>
                        <a:rPr lang="en-US" sz="1800"/>
                        <a:t>Oct.</a:t>
                      </a:r>
                      <a:endParaRPr sz="1800"/>
                    </a:p>
                    <a:p>
                      <a:pPr indent="0" lvl="0" marL="0" rtl="0" algn="l">
                        <a:spcBef>
                          <a:spcPts val="0"/>
                        </a:spcBef>
                        <a:spcAft>
                          <a:spcPts val="0"/>
                        </a:spcAft>
                        <a:buClr>
                          <a:schemeClr val="dk1"/>
                        </a:buClr>
                        <a:buFont typeface="Arial"/>
                        <a:buNone/>
                      </a:pPr>
                      <a:r>
                        <a:rPr lang="en-US" sz="1800">
                          <a:solidFill>
                            <a:srgbClr val="275316"/>
                          </a:solidFill>
                          <a:latin typeface="Arial"/>
                          <a:ea typeface="Arial"/>
                          <a:cs typeface="Arial"/>
                          <a:sym typeface="Arial"/>
                        </a:rPr>
                        <a:t>Accelerator downtime</a:t>
                      </a:r>
                      <a:endParaRPr sz="1800"/>
                    </a:p>
                    <a:p>
                      <a:pPr indent="0" lvl="0" marL="0" rtl="0" algn="l">
                        <a:spcBef>
                          <a:spcPts val="0"/>
                        </a:spcBef>
                        <a:spcAft>
                          <a:spcPts val="0"/>
                        </a:spcAft>
                        <a:buClr>
                          <a:schemeClr val="dk1"/>
                        </a:buClr>
                        <a:buFont typeface="Arial"/>
                        <a:buNone/>
                      </a:pPr>
                      <a:r>
                        <a:rPr lang="en-US" sz="1800">
                          <a:solidFill>
                            <a:schemeClr val="accent2"/>
                          </a:solidFill>
                        </a:rPr>
                        <a:t>IT integration</a:t>
                      </a:r>
                      <a:endParaRPr sz="1800"/>
                    </a:p>
                  </a:txBody>
                  <a:tcPr marT="45725" marB="45725" marR="91450" marL="91450"/>
                </a:tc>
                <a:tc>
                  <a:txBody>
                    <a:bodyPr/>
                    <a:lstStyle/>
                    <a:p>
                      <a:pPr indent="0" lvl="0" marL="0" marR="0" rtl="0" algn="l">
                        <a:spcBef>
                          <a:spcPts val="0"/>
                        </a:spcBef>
                        <a:spcAft>
                          <a:spcPts val="0"/>
                        </a:spcAft>
                        <a:buNone/>
                      </a:pPr>
                      <a:r>
                        <a:rPr lang="en-US" sz="1800"/>
                        <a:t>14 </a:t>
                      </a:r>
                      <a:r>
                        <a:rPr lang="en-US" sz="1800"/>
                        <a:t>Oct.</a:t>
                      </a:r>
                      <a:endParaRPr sz="1800"/>
                    </a:p>
                    <a:p>
                      <a:pPr indent="0" lvl="0" marL="0" rtl="0" algn="l">
                        <a:spcBef>
                          <a:spcPts val="0"/>
                        </a:spcBef>
                        <a:spcAft>
                          <a:spcPts val="0"/>
                        </a:spcAft>
                        <a:buClr>
                          <a:schemeClr val="dk1"/>
                        </a:buClr>
                        <a:buFont typeface="Arial"/>
                        <a:buNone/>
                      </a:pPr>
                      <a:r>
                        <a:rPr lang="en-US" sz="1800">
                          <a:solidFill>
                            <a:srgbClr val="275316"/>
                          </a:solidFill>
                          <a:latin typeface="Arial"/>
                          <a:ea typeface="Arial"/>
                          <a:cs typeface="Arial"/>
                          <a:sym typeface="Arial"/>
                        </a:rPr>
                        <a:t>Accelerator downtime</a:t>
                      </a:r>
                      <a:endParaRPr sz="1800"/>
                    </a:p>
                    <a:p>
                      <a:pPr indent="0" lvl="0" marL="0" marR="0" rtl="0" algn="l">
                        <a:spcBef>
                          <a:spcPts val="0"/>
                        </a:spcBef>
                        <a:spcAft>
                          <a:spcPts val="0"/>
                        </a:spcAft>
                        <a:buNone/>
                      </a:pPr>
                      <a:r>
                        <a:t/>
                      </a:r>
                      <a:endParaRPr/>
                    </a:p>
                  </a:txBody>
                  <a:tcPr marT="45725" marB="45725" marR="91450" marL="91450"/>
                </a:tc>
                <a:tc>
                  <a:txBody>
                    <a:bodyPr/>
                    <a:lstStyle/>
                    <a:p>
                      <a:pPr indent="0" lvl="0" marL="0" marR="0" rtl="0" algn="l">
                        <a:spcBef>
                          <a:spcPts val="0"/>
                        </a:spcBef>
                        <a:spcAft>
                          <a:spcPts val="0"/>
                        </a:spcAft>
                        <a:buNone/>
                      </a:pPr>
                      <a:r>
                        <a:rPr lang="en-US" sz="1800"/>
                        <a:t>15 </a:t>
                      </a:r>
                      <a:r>
                        <a:rPr lang="en-US" sz="1800"/>
                        <a:t>Oct.</a:t>
                      </a:r>
                      <a:endParaRPr sz="1800"/>
                    </a:p>
                    <a:p>
                      <a:pPr indent="0" lvl="0" marL="0" rtl="0" algn="l">
                        <a:spcBef>
                          <a:spcPts val="0"/>
                        </a:spcBef>
                        <a:spcAft>
                          <a:spcPts val="0"/>
                        </a:spcAft>
                        <a:buClr>
                          <a:schemeClr val="dk1"/>
                        </a:buClr>
                        <a:buFont typeface="Arial"/>
                        <a:buNone/>
                      </a:pPr>
                      <a:r>
                        <a:rPr lang="en-US" sz="1800">
                          <a:solidFill>
                            <a:srgbClr val="275316"/>
                          </a:solidFill>
                          <a:latin typeface="Arial"/>
                          <a:ea typeface="Arial"/>
                          <a:cs typeface="Arial"/>
                          <a:sym typeface="Arial"/>
                        </a:rPr>
                        <a:t>Accelerator downtime</a:t>
                      </a:r>
                      <a:endParaRPr sz="1800"/>
                    </a:p>
                  </a:txBody>
                  <a:tcPr marT="45725" marB="45725" marR="91450" marL="91450"/>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g27be795cd89_0_5"/>
          <p:cNvSpPr txBox="1"/>
          <p:nvPr>
            <p:ph type="title"/>
          </p:nvPr>
        </p:nvSpPr>
        <p:spPr>
          <a:xfrm>
            <a:off x="0" y="0"/>
            <a:ext cx="12192000" cy="722400"/>
          </a:xfrm>
          <a:prstGeom prst="rect">
            <a:avLst/>
          </a:prstGeom>
          <a:solidFill>
            <a:srgbClr val="C0E4F5"/>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lang="en-US"/>
              <a:t>Schedule</a:t>
            </a:r>
            <a:endParaRPr/>
          </a:p>
        </p:txBody>
      </p:sp>
      <p:graphicFrame>
        <p:nvGraphicFramePr>
          <p:cNvPr id="97" name="Google Shape;97;g27be795cd89_0_5"/>
          <p:cNvGraphicFramePr/>
          <p:nvPr/>
        </p:nvGraphicFramePr>
        <p:xfrm>
          <a:off x="0" y="722376"/>
          <a:ext cx="3000000" cy="3000000"/>
        </p:xfrm>
        <a:graphic>
          <a:graphicData uri="http://schemas.openxmlformats.org/drawingml/2006/table">
            <a:tbl>
              <a:tblPr bandRow="1" firstRow="1">
                <a:noFill/>
                <a:tableStyleId>{78A5C239-C31B-42F8-8EAE-3117143AED22}</a:tableStyleId>
              </a:tblPr>
              <a:tblGrid>
                <a:gridCol w="1741725"/>
                <a:gridCol w="1741725"/>
                <a:gridCol w="1741725"/>
                <a:gridCol w="1741725"/>
                <a:gridCol w="1741725"/>
                <a:gridCol w="1741725"/>
                <a:gridCol w="1741725"/>
              </a:tblGrid>
              <a:tr h="571675">
                <a:tc>
                  <a:txBody>
                    <a:bodyPr/>
                    <a:lstStyle/>
                    <a:p>
                      <a:pPr indent="0" lvl="0" marL="0" marR="0" rtl="0" algn="ctr">
                        <a:spcBef>
                          <a:spcPts val="0"/>
                        </a:spcBef>
                        <a:spcAft>
                          <a:spcPts val="0"/>
                        </a:spcAft>
                        <a:buNone/>
                      </a:pPr>
                      <a:r>
                        <a:rPr lang="en-US" sz="2000" u="none" cap="none" strike="noStrike"/>
                        <a:t>Monday</a:t>
                      </a:r>
                      <a:endParaRPr/>
                    </a:p>
                  </a:txBody>
                  <a:tcPr marT="45725" marB="45725" marR="91450" marL="91450" anchor="ctr"/>
                </a:tc>
                <a:tc>
                  <a:txBody>
                    <a:bodyPr/>
                    <a:lstStyle/>
                    <a:p>
                      <a:pPr indent="0" lvl="0" marL="0" marR="0" rtl="0" algn="ctr">
                        <a:spcBef>
                          <a:spcPts val="0"/>
                        </a:spcBef>
                        <a:spcAft>
                          <a:spcPts val="0"/>
                        </a:spcAft>
                        <a:buNone/>
                      </a:pPr>
                      <a:r>
                        <a:rPr lang="en-US" sz="2000" u="none" cap="none" strike="noStrike"/>
                        <a:t>Tuesday</a:t>
                      </a:r>
                      <a:endParaRPr/>
                    </a:p>
                  </a:txBody>
                  <a:tcPr marT="45725" marB="45725" marR="91450" marL="91450" anchor="ctr"/>
                </a:tc>
                <a:tc>
                  <a:txBody>
                    <a:bodyPr/>
                    <a:lstStyle/>
                    <a:p>
                      <a:pPr indent="0" lvl="0" marL="0" marR="0" rtl="0" algn="ctr">
                        <a:spcBef>
                          <a:spcPts val="0"/>
                        </a:spcBef>
                        <a:spcAft>
                          <a:spcPts val="0"/>
                        </a:spcAft>
                        <a:buNone/>
                      </a:pPr>
                      <a:r>
                        <a:rPr lang="en-US" sz="2000" u="none" cap="none" strike="noStrike"/>
                        <a:t>Wednesday</a:t>
                      </a:r>
                      <a:endParaRPr/>
                    </a:p>
                  </a:txBody>
                  <a:tcPr marT="45725" marB="45725" marR="91450" marL="91450" anchor="ctr"/>
                </a:tc>
                <a:tc>
                  <a:txBody>
                    <a:bodyPr/>
                    <a:lstStyle/>
                    <a:p>
                      <a:pPr indent="0" lvl="0" marL="0" marR="0" rtl="0" algn="ctr">
                        <a:spcBef>
                          <a:spcPts val="0"/>
                        </a:spcBef>
                        <a:spcAft>
                          <a:spcPts val="0"/>
                        </a:spcAft>
                        <a:buNone/>
                      </a:pPr>
                      <a:r>
                        <a:rPr lang="en-US" sz="2000" u="none" cap="none" strike="noStrike"/>
                        <a:t>Thursday</a:t>
                      </a:r>
                      <a:endParaRPr/>
                    </a:p>
                  </a:txBody>
                  <a:tcPr marT="45725" marB="45725" marR="91450" marL="91450" anchor="ctr"/>
                </a:tc>
                <a:tc>
                  <a:txBody>
                    <a:bodyPr/>
                    <a:lstStyle/>
                    <a:p>
                      <a:pPr indent="0" lvl="0" marL="0" marR="0" rtl="0" algn="ctr">
                        <a:spcBef>
                          <a:spcPts val="0"/>
                        </a:spcBef>
                        <a:spcAft>
                          <a:spcPts val="0"/>
                        </a:spcAft>
                        <a:buNone/>
                      </a:pPr>
                      <a:r>
                        <a:rPr lang="en-US" sz="2000" u="none" cap="none" strike="noStrike"/>
                        <a:t>Friday</a:t>
                      </a:r>
                      <a:endParaRPr/>
                    </a:p>
                  </a:txBody>
                  <a:tcPr marT="45725" marB="45725" marR="91450" marL="91450" anchor="ctr"/>
                </a:tc>
                <a:tc>
                  <a:txBody>
                    <a:bodyPr/>
                    <a:lstStyle/>
                    <a:p>
                      <a:pPr indent="0" lvl="0" marL="0" marR="0" rtl="0" algn="ctr">
                        <a:spcBef>
                          <a:spcPts val="0"/>
                        </a:spcBef>
                        <a:spcAft>
                          <a:spcPts val="0"/>
                        </a:spcAft>
                        <a:buNone/>
                      </a:pPr>
                      <a:r>
                        <a:rPr lang="en-US" sz="2000" u="none" cap="none" strike="noStrike"/>
                        <a:t>Saturday</a:t>
                      </a:r>
                      <a:endParaRPr/>
                    </a:p>
                  </a:txBody>
                  <a:tcPr marT="45725" marB="45725" marR="91450" marL="91450" anchor="ctr"/>
                </a:tc>
                <a:tc>
                  <a:txBody>
                    <a:bodyPr/>
                    <a:lstStyle/>
                    <a:p>
                      <a:pPr indent="0" lvl="0" marL="0" marR="0" rtl="0" algn="ctr">
                        <a:spcBef>
                          <a:spcPts val="0"/>
                        </a:spcBef>
                        <a:spcAft>
                          <a:spcPts val="0"/>
                        </a:spcAft>
                        <a:buNone/>
                      </a:pPr>
                      <a:r>
                        <a:rPr lang="en-US" sz="2000" u="none" cap="none" strike="noStrike"/>
                        <a:t>Sunday</a:t>
                      </a:r>
                      <a:endParaRPr/>
                    </a:p>
                  </a:txBody>
                  <a:tcPr marT="45725" marB="45725" marR="91450" marL="91450" anchor="ctr"/>
                </a:tc>
              </a:tr>
              <a:tr h="1391000">
                <a:tc>
                  <a:txBody>
                    <a:bodyPr/>
                    <a:lstStyle/>
                    <a:p>
                      <a:pPr indent="0" lvl="0" marL="0" marR="0" rtl="0" algn="l">
                        <a:spcBef>
                          <a:spcPts val="0"/>
                        </a:spcBef>
                        <a:spcAft>
                          <a:spcPts val="0"/>
                        </a:spcAft>
                        <a:buNone/>
                      </a:pPr>
                      <a:r>
                        <a:rPr lang="en-US" sz="1800" u="none" cap="none" strike="noStrike"/>
                        <a:t>16 Oct.</a:t>
                      </a:r>
                      <a:endParaRPr/>
                    </a:p>
                    <a:p>
                      <a:pPr indent="0" lvl="0" marL="0" marR="0" rtl="0" algn="l">
                        <a:spcBef>
                          <a:spcPts val="0"/>
                        </a:spcBef>
                        <a:spcAft>
                          <a:spcPts val="0"/>
                        </a:spcAft>
                        <a:buNone/>
                      </a:pPr>
                      <a:r>
                        <a:rPr lang="en-US" sz="1800">
                          <a:solidFill>
                            <a:srgbClr val="275316"/>
                          </a:solidFill>
                          <a:latin typeface="Arial"/>
                          <a:ea typeface="Arial"/>
                          <a:cs typeface="Arial"/>
                          <a:sym typeface="Arial"/>
                        </a:rPr>
                        <a:t>Accelerator </a:t>
                      </a:r>
                      <a:r>
                        <a:rPr b="0" i="0" lang="en-US" sz="1800">
                          <a:solidFill>
                            <a:srgbClr val="275316"/>
                          </a:solidFill>
                          <a:latin typeface="Arial"/>
                          <a:ea typeface="Arial"/>
                          <a:cs typeface="Arial"/>
                          <a:sym typeface="Arial"/>
                        </a:rPr>
                        <a:t>downtime</a:t>
                      </a:r>
                      <a:endParaRPr sz="1800">
                        <a:solidFill>
                          <a:srgbClr val="275316"/>
                        </a:solidFill>
                      </a:endParaRPr>
                    </a:p>
                  </a:txBody>
                  <a:tcPr marT="45725" marB="45725" marR="91450" marL="91450"/>
                </a:tc>
                <a:tc>
                  <a:txBody>
                    <a:bodyPr/>
                    <a:lstStyle/>
                    <a:p>
                      <a:pPr indent="0" lvl="0" marL="0" marR="0" rtl="0" algn="l">
                        <a:spcBef>
                          <a:spcPts val="0"/>
                        </a:spcBef>
                        <a:spcAft>
                          <a:spcPts val="0"/>
                        </a:spcAft>
                        <a:buNone/>
                      </a:pPr>
                      <a:r>
                        <a:rPr lang="en-US" sz="1800"/>
                        <a:t>17 Oct.</a:t>
                      </a:r>
                      <a:endParaRPr/>
                    </a:p>
                  </a:txBody>
                  <a:tcPr marT="45725" marB="45725" marR="91450" marL="91450"/>
                </a:tc>
                <a:tc>
                  <a:txBody>
                    <a:bodyPr/>
                    <a:lstStyle/>
                    <a:p>
                      <a:pPr indent="0" lvl="0" marL="0" marR="0" rtl="0" algn="l">
                        <a:spcBef>
                          <a:spcPts val="0"/>
                        </a:spcBef>
                        <a:spcAft>
                          <a:spcPts val="0"/>
                        </a:spcAft>
                        <a:buNone/>
                      </a:pPr>
                      <a:r>
                        <a:rPr lang="en-US" sz="1800"/>
                        <a:t>18 Oct.</a:t>
                      </a:r>
                      <a:endParaRPr/>
                    </a:p>
                  </a:txBody>
                  <a:tcPr marT="45725" marB="45725" marR="91450" marL="91450"/>
                </a:tc>
                <a:tc>
                  <a:txBody>
                    <a:bodyPr/>
                    <a:lstStyle/>
                    <a:p>
                      <a:pPr indent="0" lvl="0" marL="0" marR="0" rtl="0" algn="l">
                        <a:spcBef>
                          <a:spcPts val="0"/>
                        </a:spcBef>
                        <a:spcAft>
                          <a:spcPts val="0"/>
                        </a:spcAft>
                        <a:buNone/>
                      </a:pPr>
                      <a:r>
                        <a:rPr lang="en-US" sz="1800"/>
                        <a:t>19 Oct.</a:t>
                      </a:r>
                      <a:endParaRPr/>
                    </a:p>
                  </a:txBody>
                  <a:tcPr marT="45725" marB="45725" marR="91450" marL="91450"/>
                </a:tc>
                <a:tc>
                  <a:txBody>
                    <a:bodyPr/>
                    <a:lstStyle/>
                    <a:p>
                      <a:pPr indent="0" lvl="0" marL="0" marR="0" rtl="0" algn="l">
                        <a:spcBef>
                          <a:spcPts val="0"/>
                        </a:spcBef>
                        <a:spcAft>
                          <a:spcPts val="0"/>
                        </a:spcAft>
                        <a:buNone/>
                      </a:pPr>
                      <a:r>
                        <a:rPr lang="en-US" sz="1800"/>
                        <a:t>20 Oct.</a:t>
                      </a:r>
                      <a:endParaRPr/>
                    </a:p>
                  </a:txBody>
                  <a:tcPr marT="45725" marB="45725" marR="91450" marL="91450"/>
                </a:tc>
                <a:tc>
                  <a:txBody>
                    <a:bodyPr/>
                    <a:lstStyle/>
                    <a:p>
                      <a:pPr indent="0" lvl="0" marL="0" marR="0" rtl="0" algn="l">
                        <a:spcBef>
                          <a:spcPts val="0"/>
                        </a:spcBef>
                        <a:spcAft>
                          <a:spcPts val="0"/>
                        </a:spcAft>
                        <a:buNone/>
                      </a:pPr>
                      <a:r>
                        <a:rPr lang="en-US" sz="1800"/>
                        <a:t>21 Oct.</a:t>
                      </a:r>
                      <a:endParaRPr/>
                    </a:p>
                    <a:p>
                      <a:pPr indent="0" lvl="0" marL="0" marR="0" rtl="0" algn="l">
                        <a:lnSpc>
                          <a:spcPct val="100000"/>
                        </a:lnSpc>
                        <a:spcBef>
                          <a:spcPts val="0"/>
                        </a:spcBef>
                        <a:spcAft>
                          <a:spcPts val="0"/>
                        </a:spcAft>
                        <a:buClr>
                          <a:srgbClr val="FF0000"/>
                        </a:buClr>
                        <a:buSzPts val="1800"/>
                        <a:buFont typeface="Arial"/>
                        <a:buNone/>
                      </a:pPr>
                      <a:r>
                        <a:rPr i="1" lang="en-US" sz="1800">
                          <a:solidFill>
                            <a:srgbClr val="FF0000"/>
                          </a:solidFill>
                        </a:rPr>
                        <a:t>Night Shift (8h)</a:t>
                      </a:r>
                      <a:endParaRPr/>
                    </a:p>
                    <a:p>
                      <a:pPr indent="0" lvl="0" marL="0" marR="0" rtl="0" algn="l">
                        <a:spcBef>
                          <a:spcPts val="0"/>
                        </a:spcBef>
                        <a:spcAft>
                          <a:spcPts val="0"/>
                        </a:spcAft>
                        <a:buNone/>
                      </a:pPr>
                      <a:r>
                        <a:rPr b="1" i="1" lang="en-US" sz="1800" u="sng">
                          <a:solidFill>
                            <a:srgbClr val="FF0000"/>
                          </a:solidFill>
                        </a:rPr>
                        <a:t>Beam Tuning</a:t>
                      </a:r>
                      <a:endParaRPr/>
                    </a:p>
                  </a:txBody>
                  <a:tcPr marT="45725" marB="45725" marR="91450" marL="91450"/>
                </a:tc>
                <a:tc>
                  <a:txBody>
                    <a:bodyPr/>
                    <a:lstStyle/>
                    <a:p>
                      <a:pPr indent="0" lvl="0" marL="0" marR="0" rtl="0" algn="l">
                        <a:spcBef>
                          <a:spcPts val="0"/>
                        </a:spcBef>
                        <a:spcAft>
                          <a:spcPts val="0"/>
                        </a:spcAft>
                        <a:buNone/>
                      </a:pPr>
                      <a:r>
                        <a:rPr lang="en-US" sz="1800"/>
                        <a:t>22 Oct.</a:t>
                      </a:r>
                      <a:endParaRPr/>
                    </a:p>
                    <a:p>
                      <a:pPr indent="0" lvl="0" marL="0" marR="0" rtl="0" algn="l">
                        <a:lnSpc>
                          <a:spcPct val="100000"/>
                        </a:lnSpc>
                        <a:spcBef>
                          <a:spcPts val="0"/>
                        </a:spcBef>
                        <a:spcAft>
                          <a:spcPts val="0"/>
                        </a:spcAft>
                        <a:buClr>
                          <a:srgbClr val="FF0000"/>
                        </a:buClr>
                        <a:buSzPts val="1800"/>
                        <a:buFont typeface="Arial"/>
                        <a:buNone/>
                      </a:pPr>
                      <a:r>
                        <a:rPr i="1" lang="en-US" sz="1800">
                          <a:solidFill>
                            <a:srgbClr val="FF0000"/>
                          </a:solidFill>
                        </a:rPr>
                        <a:t>Night Shift (6h)</a:t>
                      </a:r>
                      <a:endParaRPr/>
                    </a:p>
                    <a:p>
                      <a:pPr indent="0" lvl="0" marL="0" marR="0" rtl="0" algn="l">
                        <a:lnSpc>
                          <a:spcPct val="100000"/>
                        </a:lnSpc>
                        <a:spcBef>
                          <a:spcPts val="0"/>
                        </a:spcBef>
                        <a:spcAft>
                          <a:spcPts val="0"/>
                        </a:spcAft>
                        <a:buClr>
                          <a:srgbClr val="FF0000"/>
                        </a:buClr>
                        <a:buSzPts val="1800"/>
                        <a:buFont typeface="Arial"/>
                        <a:buNone/>
                      </a:pPr>
                      <a:r>
                        <a:rPr b="1" i="1" lang="en-US" sz="1800" u="sng">
                          <a:solidFill>
                            <a:srgbClr val="FF0000"/>
                          </a:solidFill>
                        </a:rPr>
                        <a:t>Beam Tuning</a:t>
                      </a:r>
                      <a:endParaRPr/>
                    </a:p>
                    <a:p>
                      <a:pPr indent="0" lvl="0" marL="0" marR="0" rtl="0" algn="l">
                        <a:spcBef>
                          <a:spcPts val="0"/>
                        </a:spcBef>
                        <a:spcAft>
                          <a:spcPts val="0"/>
                        </a:spcAft>
                        <a:buNone/>
                      </a:pPr>
                      <a:r>
                        <a:t/>
                      </a:r>
                      <a:endParaRPr sz="1800"/>
                    </a:p>
                  </a:txBody>
                  <a:tcPr marT="45725" marB="45725" marR="91450" marL="91450"/>
                </a:tc>
              </a:tr>
              <a:tr h="1391000">
                <a:tc>
                  <a:txBody>
                    <a:bodyPr/>
                    <a:lstStyle/>
                    <a:p>
                      <a:pPr indent="0" lvl="0" marL="0" marR="0" rtl="0" algn="l">
                        <a:spcBef>
                          <a:spcPts val="0"/>
                        </a:spcBef>
                        <a:spcAft>
                          <a:spcPts val="0"/>
                        </a:spcAft>
                        <a:buNone/>
                      </a:pPr>
                      <a:r>
                        <a:rPr lang="en-US" sz="1800"/>
                        <a:t>23 Oct.</a:t>
                      </a:r>
                      <a:endParaRPr/>
                    </a:p>
                    <a:p>
                      <a:pPr indent="0" lvl="0" marL="0" marR="0" rtl="0" algn="l">
                        <a:spcBef>
                          <a:spcPts val="0"/>
                        </a:spcBef>
                        <a:spcAft>
                          <a:spcPts val="0"/>
                        </a:spcAft>
                        <a:buNone/>
                      </a:pPr>
                      <a:r>
                        <a:rPr i="1" lang="en-US" sz="1800">
                          <a:solidFill>
                            <a:schemeClr val="accent2"/>
                          </a:solidFill>
                        </a:rPr>
                        <a:t>Table, calo and magnet at CNAO</a:t>
                      </a:r>
                      <a:endParaRPr i="1" sz="1800">
                        <a:solidFill>
                          <a:schemeClr val="accent2"/>
                        </a:solidFill>
                      </a:endParaRPr>
                    </a:p>
                    <a:p>
                      <a:pPr indent="0" lvl="0" marL="0" marR="0" rtl="0" algn="l">
                        <a:spcBef>
                          <a:spcPts val="0"/>
                        </a:spcBef>
                        <a:spcAft>
                          <a:spcPts val="0"/>
                        </a:spcAft>
                        <a:buNone/>
                      </a:pPr>
                      <a:r>
                        <a:rPr i="1" lang="en-US" sz="1800">
                          <a:solidFill>
                            <a:schemeClr val="accent1"/>
                          </a:solidFill>
                        </a:rPr>
                        <a:t>Installation</a:t>
                      </a:r>
                      <a:endParaRPr/>
                    </a:p>
                  </a:txBody>
                  <a:tcPr marT="45725" marB="45725" marR="91450" marL="91450"/>
                </a:tc>
                <a:tc>
                  <a:txBody>
                    <a:bodyPr/>
                    <a:lstStyle/>
                    <a:p>
                      <a:pPr indent="0" lvl="0" marL="0" marR="0" rtl="0" algn="l">
                        <a:spcBef>
                          <a:spcPts val="0"/>
                        </a:spcBef>
                        <a:spcAft>
                          <a:spcPts val="0"/>
                        </a:spcAft>
                        <a:buNone/>
                      </a:pPr>
                      <a:r>
                        <a:rPr lang="en-US" sz="1800"/>
                        <a:t>24 Oct.</a:t>
                      </a:r>
                      <a:endParaRPr/>
                    </a:p>
                    <a:p>
                      <a:pPr indent="0" lvl="0" marL="0" marR="0" rtl="0" algn="l">
                        <a:spcBef>
                          <a:spcPts val="0"/>
                        </a:spcBef>
                        <a:spcAft>
                          <a:spcPts val="0"/>
                        </a:spcAft>
                        <a:buNone/>
                      </a:pPr>
                      <a:r>
                        <a:rPr i="1" lang="en-US" sz="1800">
                          <a:solidFill>
                            <a:schemeClr val="accent1"/>
                          </a:solidFill>
                        </a:rPr>
                        <a:t>Installation</a:t>
                      </a:r>
                      <a:endParaRPr/>
                    </a:p>
                  </a:txBody>
                  <a:tcPr marT="45725" marB="45725" marR="91450" marL="91450"/>
                </a:tc>
                <a:tc>
                  <a:txBody>
                    <a:bodyPr/>
                    <a:lstStyle/>
                    <a:p>
                      <a:pPr indent="0" lvl="0" marL="0" marR="0" rtl="0" algn="l">
                        <a:spcBef>
                          <a:spcPts val="0"/>
                        </a:spcBef>
                        <a:spcAft>
                          <a:spcPts val="0"/>
                        </a:spcAft>
                        <a:buNone/>
                      </a:pPr>
                      <a:r>
                        <a:rPr lang="en-US" sz="1800"/>
                        <a:t>25 Oct.</a:t>
                      </a:r>
                      <a:endParaRPr/>
                    </a:p>
                    <a:p>
                      <a:pPr indent="0" lvl="0" marL="0" marR="0" rtl="0" algn="l">
                        <a:spcBef>
                          <a:spcPts val="0"/>
                        </a:spcBef>
                        <a:spcAft>
                          <a:spcPts val="0"/>
                        </a:spcAft>
                        <a:buNone/>
                      </a:pPr>
                      <a:r>
                        <a:rPr i="1" lang="en-US" sz="1800">
                          <a:solidFill>
                            <a:schemeClr val="accent1"/>
                          </a:solidFill>
                        </a:rPr>
                        <a:t>Installation</a:t>
                      </a:r>
                      <a:endParaRPr/>
                    </a:p>
                  </a:txBody>
                  <a:tcPr marT="45725" marB="45725" marR="91450" marL="91450"/>
                </a:tc>
                <a:tc>
                  <a:txBody>
                    <a:bodyPr/>
                    <a:lstStyle/>
                    <a:p>
                      <a:pPr indent="0" lvl="0" marL="0" marR="0" rtl="0" algn="l">
                        <a:spcBef>
                          <a:spcPts val="0"/>
                        </a:spcBef>
                        <a:spcAft>
                          <a:spcPts val="0"/>
                        </a:spcAft>
                        <a:buNone/>
                      </a:pPr>
                      <a:r>
                        <a:rPr lang="en-US" sz="1800"/>
                        <a:t>26 Oct.</a:t>
                      </a:r>
                      <a:endParaRPr/>
                    </a:p>
                    <a:p>
                      <a:pPr indent="0" lvl="0" marL="0" marR="0" rtl="0" algn="l">
                        <a:spcBef>
                          <a:spcPts val="0"/>
                        </a:spcBef>
                        <a:spcAft>
                          <a:spcPts val="0"/>
                        </a:spcAft>
                        <a:buNone/>
                      </a:pPr>
                      <a:r>
                        <a:rPr i="1" lang="en-US" sz="1800">
                          <a:solidFill>
                            <a:schemeClr val="accent1"/>
                          </a:solidFill>
                        </a:rPr>
                        <a:t>Installation</a:t>
                      </a:r>
                      <a:endParaRPr/>
                    </a:p>
                  </a:txBody>
                  <a:tcPr marT="45725" marB="45725" marR="91450" marL="91450"/>
                </a:tc>
                <a:tc>
                  <a:txBody>
                    <a:bodyPr/>
                    <a:lstStyle/>
                    <a:p>
                      <a:pPr indent="0" lvl="0" marL="0" marR="0" rtl="0" algn="l">
                        <a:spcBef>
                          <a:spcPts val="0"/>
                        </a:spcBef>
                        <a:spcAft>
                          <a:spcPts val="0"/>
                        </a:spcAft>
                        <a:buNone/>
                      </a:pPr>
                      <a:r>
                        <a:rPr lang="en-US" sz="1800"/>
                        <a:t>27 Oct.</a:t>
                      </a:r>
                      <a:endParaRPr/>
                    </a:p>
                    <a:p>
                      <a:pPr indent="0" lvl="0" marL="0" marR="0" rtl="0" algn="l">
                        <a:spcBef>
                          <a:spcPts val="0"/>
                        </a:spcBef>
                        <a:spcAft>
                          <a:spcPts val="0"/>
                        </a:spcAft>
                        <a:buNone/>
                      </a:pPr>
                      <a:r>
                        <a:rPr i="1" lang="en-US" sz="1800">
                          <a:solidFill>
                            <a:srgbClr val="FF0000"/>
                          </a:solidFill>
                        </a:rPr>
                        <a:t>Night Shift (8h)</a:t>
                      </a:r>
                      <a:endParaRPr/>
                    </a:p>
                    <a:p>
                      <a:pPr indent="0" lvl="0" marL="0" marR="0" rtl="0" algn="l">
                        <a:spcBef>
                          <a:spcPts val="0"/>
                        </a:spcBef>
                        <a:spcAft>
                          <a:spcPts val="0"/>
                        </a:spcAft>
                        <a:buNone/>
                      </a:pPr>
                      <a:r>
                        <a:rPr b="1" i="1" lang="en-US" sz="1800" u="sng">
                          <a:solidFill>
                            <a:srgbClr val="FF0000"/>
                          </a:solidFill>
                        </a:rPr>
                        <a:t>Calo Screen Saver Run</a:t>
                      </a:r>
                      <a:endParaRPr/>
                    </a:p>
                  </a:txBody>
                  <a:tcPr marT="45725" marB="45725" marR="91450" marL="91450"/>
                </a:tc>
                <a:tc>
                  <a:txBody>
                    <a:bodyPr/>
                    <a:lstStyle/>
                    <a:p>
                      <a:pPr indent="0" lvl="0" marL="0" marR="0" rtl="0" algn="l">
                        <a:spcBef>
                          <a:spcPts val="0"/>
                        </a:spcBef>
                        <a:spcAft>
                          <a:spcPts val="0"/>
                        </a:spcAft>
                        <a:buNone/>
                      </a:pPr>
                      <a:r>
                        <a:rPr lang="en-US" sz="1800"/>
                        <a:t>28 Oct.</a:t>
                      </a:r>
                      <a:endParaRPr/>
                    </a:p>
                    <a:p>
                      <a:pPr indent="0" lvl="0" marL="0" marR="0" rtl="0" algn="l">
                        <a:spcBef>
                          <a:spcPts val="0"/>
                        </a:spcBef>
                        <a:spcAft>
                          <a:spcPts val="0"/>
                        </a:spcAft>
                        <a:buNone/>
                      </a:pPr>
                      <a:r>
                        <a:rPr i="1" lang="en-US" sz="1800">
                          <a:solidFill>
                            <a:srgbClr val="FF0000"/>
                          </a:solidFill>
                        </a:rPr>
                        <a:t>Night Shift (8h)</a:t>
                      </a:r>
                      <a:endParaRPr i="1" sz="1800">
                        <a:solidFill>
                          <a:srgbClr val="FF0000"/>
                        </a:solidFill>
                      </a:endParaRPr>
                    </a:p>
                    <a:p>
                      <a:pPr indent="0" lvl="0" marL="0" rtl="0" algn="l">
                        <a:spcBef>
                          <a:spcPts val="0"/>
                        </a:spcBef>
                        <a:spcAft>
                          <a:spcPts val="0"/>
                        </a:spcAft>
                        <a:buClr>
                          <a:schemeClr val="dk1"/>
                        </a:buClr>
                        <a:buFont typeface="Arial"/>
                        <a:buNone/>
                      </a:pPr>
                      <a:r>
                        <a:rPr i="1" lang="en-US" sz="1800">
                          <a:solidFill>
                            <a:schemeClr val="accent1"/>
                          </a:solidFill>
                        </a:rPr>
                        <a:t>Installation</a:t>
                      </a:r>
                      <a:endParaRPr i="1" sz="1800">
                        <a:solidFill>
                          <a:schemeClr val="accent1"/>
                        </a:solidFill>
                      </a:endParaRPr>
                    </a:p>
                    <a:p>
                      <a:pPr indent="0" lvl="0" marL="0" rtl="0" algn="l">
                        <a:spcBef>
                          <a:spcPts val="0"/>
                        </a:spcBef>
                        <a:spcAft>
                          <a:spcPts val="0"/>
                        </a:spcAft>
                        <a:buClr>
                          <a:schemeClr val="dk1"/>
                        </a:buClr>
                        <a:buFont typeface="Arial"/>
                        <a:buNone/>
                      </a:pPr>
                      <a:r>
                        <a:rPr b="1" i="1" lang="en-US" sz="1800" u="sng">
                          <a:solidFill>
                            <a:srgbClr val="FF0000"/>
                          </a:solidFill>
                        </a:rPr>
                        <a:t>Vertex + IT Calibration</a:t>
                      </a:r>
                      <a:endParaRPr sz="1800"/>
                    </a:p>
                  </a:txBody>
                  <a:tcPr marT="45725" marB="45725" marR="91450" marL="91450"/>
                </a:tc>
                <a:tc>
                  <a:txBody>
                    <a:bodyPr/>
                    <a:lstStyle/>
                    <a:p>
                      <a:pPr indent="0" lvl="0" marL="0" marR="0" rtl="0" algn="l">
                        <a:spcBef>
                          <a:spcPts val="0"/>
                        </a:spcBef>
                        <a:spcAft>
                          <a:spcPts val="0"/>
                        </a:spcAft>
                        <a:buNone/>
                      </a:pPr>
                      <a:r>
                        <a:rPr lang="en-US" sz="1800"/>
                        <a:t>29 Oct.</a:t>
                      </a:r>
                      <a:endParaRPr/>
                    </a:p>
                    <a:p>
                      <a:pPr indent="0" lvl="0" marL="0" marR="0" rtl="0" algn="l">
                        <a:spcBef>
                          <a:spcPts val="0"/>
                        </a:spcBef>
                        <a:spcAft>
                          <a:spcPts val="0"/>
                        </a:spcAft>
                        <a:buNone/>
                      </a:pPr>
                      <a:r>
                        <a:rPr i="1" lang="en-US" sz="1800">
                          <a:solidFill>
                            <a:srgbClr val="FF0000"/>
                          </a:solidFill>
                        </a:rPr>
                        <a:t>Night Shift (6h)</a:t>
                      </a:r>
                      <a:endParaRPr i="1" sz="1800">
                        <a:solidFill>
                          <a:srgbClr val="FF0000"/>
                        </a:solidFill>
                      </a:endParaRPr>
                    </a:p>
                    <a:p>
                      <a:pPr indent="0" lvl="0" marL="0" marR="0" rtl="0" algn="l">
                        <a:spcBef>
                          <a:spcPts val="0"/>
                        </a:spcBef>
                        <a:spcAft>
                          <a:spcPts val="0"/>
                        </a:spcAft>
                        <a:buNone/>
                      </a:pPr>
                      <a:r>
                        <a:t/>
                      </a:r>
                      <a:endParaRPr b="1" i="1" sz="1800" u="sng">
                        <a:solidFill>
                          <a:srgbClr val="FF0000"/>
                        </a:solidFill>
                      </a:endParaRPr>
                    </a:p>
                  </a:txBody>
                  <a:tcPr marT="45725" marB="45725" marR="91450" marL="91450"/>
                </a:tc>
              </a:tr>
              <a:tr h="1391000">
                <a:tc>
                  <a:txBody>
                    <a:bodyPr/>
                    <a:lstStyle/>
                    <a:p>
                      <a:pPr indent="0" lvl="0" marL="0" marR="0" rtl="0" algn="l">
                        <a:spcBef>
                          <a:spcPts val="0"/>
                        </a:spcBef>
                        <a:spcAft>
                          <a:spcPts val="0"/>
                        </a:spcAft>
                        <a:buNone/>
                      </a:pPr>
                      <a:r>
                        <a:rPr lang="en-US" sz="1800"/>
                        <a:t>30 Oct.</a:t>
                      </a:r>
                      <a:endParaRPr/>
                    </a:p>
                  </a:txBody>
                  <a:tcPr marT="45725" marB="45725" marR="91450" marL="91450"/>
                </a:tc>
                <a:tc>
                  <a:txBody>
                    <a:bodyPr/>
                    <a:lstStyle/>
                    <a:p>
                      <a:pPr indent="0" lvl="0" marL="0" marR="0" rtl="0" algn="l">
                        <a:spcBef>
                          <a:spcPts val="0"/>
                        </a:spcBef>
                        <a:spcAft>
                          <a:spcPts val="0"/>
                        </a:spcAft>
                        <a:buNone/>
                      </a:pPr>
                      <a:r>
                        <a:rPr lang="en-US" sz="1800"/>
                        <a:t>31 Oct.</a:t>
                      </a:r>
                      <a:endParaRPr/>
                    </a:p>
                  </a:txBody>
                  <a:tcPr marT="45725" marB="45725" marR="91450" marL="91450"/>
                </a:tc>
                <a:tc>
                  <a:txBody>
                    <a:bodyPr/>
                    <a:lstStyle/>
                    <a:p>
                      <a:pPr indent="0" lvl="0" marL="0" marR="0" rtl="0" algn="l">
                        <a:spcBef>
                          <a:spcPts val="0"/>
                        </a:spcBef>
                        <a:spcAft>
                          <a:spcPts val="0"/>
                        </a:spcAft>
                        <a:buNone/>
                      </a:pPr>
                      <a:r>
                        <a:rPr lang="en-US" sz="1800"/>
                        <a:t>1 Nov.</a:t>
                      </a:r>
                      <a:endParaRPr/>
                    </a:p>
                  </a:txBody>
                  <a:tcPr marT="45725" marB="45725" marR="91450" marL="91450"/>
                </a:tc>
                <a:tc>
                  <a:txBody>
                    <a:bodyPr/>
                    <a:lstStyle/>
                    <a:p>
                      <a:pPr indent="0" lvl="0" marL="0" marR="0" rtl="0" algn="l">
                        <a:spcBef>
                          <a:spcPts val="0"/>
                        </a:spcBef>
                        <a:spcAft>
                          <a:spcPts val="0"/>
                        </a:spcAft>
                        <a:buNone/>
                      </a:pPr>
                      <a:r>
                        <a:rPr lang="en-US" sz="1800"/>
                        <a:t>2 Nov.</a:t>
                      </a:r>
                      <a:endParaRPr/>
                    </a:p>
                  </a:txBody>
                  <a:tcPr marT="45725" marB="45725" marR="91450" marL="91450"/>
                </a:tc>
                <a:tc>
                  <a:txBody>
                    <a:bodyPr/>
                    <a:lstStyle/>
                    <a:p>
                      <a:pPr indent="0" lvl="0" marL="0" marR="0" rtl="0" algn="l">
                        <a:spcBef>
                          <a:spcPts val="0"/>
                        </a:spcBef>
                        <a:spcAft>
                          <a:spcPts val="0"/>
                        </a:spcAft>
                        <a:buNone/>
                      </a:pPr>
                      <a:r>
                        <a:rPr lang="en-US" sz="1800"/>
                        <a:t>3 Nov.</a:t>
                      </a:r>
                      <a:endParaRPr/>
                    </a:p>
                  </a:txBody>
                  <a:tcPr marT="45725" marB="45725" marR="91450" marL="91450"/>
                </a:tc>
                <a:tc>
                  <a:txBody>
                    <a:bodyPr/>
                    <a:lstStyle/>
                    <a:p>
                      <a:pPr indent="0" lvl="0" marL="0" marR="0" rtl="0" algn="l">
                        <a:spcBef>
                          <a:spcPts val="0"/>
                        </a:spcBef>
                        <a:spcAft>
                          <a:spcPts val="0"/>
                        </a:spcAft>
                        <a:buNone/>
                      </a:pPr>
                      <a:r>
                        <a:rPr lang="en-US" sz="1800"/>
                        <a:t>4 Nov.</a:t>
                      </a:r>
                      <a:endParaRPr/>
                    </a:p>
                    <a:p>
                      <a:pPr indent="0" lvl="0" marL="0" marR="0" rtl="0" algn="l">
                        <a:spcBef>
                          <a:spcPts val="0"/>
                        </a:spcBef>
                        <a:spcAft>
                          <a:spcPts val="0"/>
                        </a:spcAft>
                        <a:buNone/>
                      </a:pPr>
                      <a:r>
                        <a:rPr i="1" lang="en-US" sz="1800">
                          <a:solidFill>
                            <a:srgbClr val="FF0000"/>
                          </a:solidFill>
                        </a:rPr>
                        <a:t>After. Shift (8h)</a:t>
                      </a:r>
                      <a:endParaRPr sz="1800"/>
                    </a:p>
                  </a:txBody>
                  <a:tcPr marT="45725" marB="45725" marR="91450" marL="91450"/>
                </a:tc>
                <a:tc>
                  <a:txBody>
                    <a:bodyPr/>
                    <a:lstStyle/>
                    <a:p>
                      <a:pPr indent="0" lvl="0" marL="0" marR="0" rtl="0" algn="l">
                        <a:spcBef>
                          <a:spcPts val="0"/>
                        </a:spcBef>
                        <a:spcAft>
                          <a:spcPts val="0"/>
                        </a:spcAft>
                        <a:buNone/>
                      </a:pPr>
                      <a:r>
                        <a:rPr lang="en-US" sz="1800"/>
                        <a:t>5 Nov.</a:t>
                      </a:r>
                      <a:endParaRPr/>
                    </a:p>
                    <a:p>
                      <a:pPr indent="0" lvl="0" marL="0" marR="0" rtl="0" algn="l">
                        <a:spcBef>
                          <a:spcPts val="0"/>
                        </a:spcBef>
                        <a:spcAft>
                          <a:spcPts val="0"/>
                        </a:spcAft>
                        <a:buNone/>
                      </a:pPr>
                      <a:r>
                        <a:rPr i="1" lang="en-US" sz="1800">
                          <a:solidFill>
                            <a:srgbClr val="FF0000"/>
                          </a:solidFill>
                        </a:rPr>
                        <a:t>After. Shift (8h)</a:t>
                      </a:r>
                      <a:endParaRPr sz="1800"/>
                    </a:p>
                  </a:txBody>
                  <a:tcPr marT="45725" marB="45725" marR="91450" marL="91450"/>
                </a:tc>
              </a:tr>
              <a:tr h="1391000">
                <a:tc>
                  <a:txBody>
                    <a:bodyPr/>
                    <a:lstStyle/>
                    <a:p>
                      <a:pPr indent="0" lvl="0" marL="0" marR="0" rtl="0" algn="l">
                        <a:spcBef>
                          <a:spcPts val="0"/>
                        </a:spcBef>
                        <a:spcAft>
                          <a:spcPts val="0"/>
                        </a:spcAft>
                        <a:buNone/>
                      </a:pPr>
                      <a:r>
                        <a:rPr lang="en-US" sz="1800"/>
                        <a:t>6 Nov.</a:t>
                      </a:r>
                      <a:endParaRPr/>
                    </a:p>
                    <a:p>
                      <a:pPr indent="0" lvl="0" marL="0" marR="0" rtl="0" algn="l">
                        <a:spcBef>
                          <a:spcPts val="0"/>
                        </a:spcBef>
                        <a:spcAft>
                          <a:spcPts val="0"/>
                        </a:spcAft>
                        <a:buNone/>
                      </a:pPr>
                      <a:r>
                        <a:rPr i="1" lang="en-US" sz="1800">
                          <a:solidFill>
                            <a:srgbClr val="FF0000"/>
                          </a:solidFill>
                        </a:rPr>
                        <a:t>Night Shift (6h)</a:t>
                      </a:r>
                      <a:endParaRPr i="1" sz="1800">
                        <a:solidFill>
                          <a:srgbClr val="FF0000"/>
                        </a:solidFill>
                      </a:endParaRPr>
                    </a:p>
                    <a:p>
                      <a:pPr indent="0" lvl="0" marL="0" marR="0" rtl="0" algn="l">
                        <a:spcBef>
                          <a:spcPts val="0"/>
                        </a:spcBef>
                        <a:spcAft>
                          <a:spcPts val="0"/>
                        </a:spcAft>
                        <a:buClr>
                          <a:srgbClr val="000000"/>
                        </a:buClr>
                        <a:buFont typeface="Arial"/>
                        <a:buNone/>
                      </a:pPr>
                      <a:r>
                        <a:t/>
                      </a:r>
                      <a:endParaRPr i="1" sz="1800">
                        <a:solidFill>
                          <a:srgbClr val="FF0000"/>
                        </a:solidFill>
                      </a:endParaRPr>
                    </a:p>
                  </a:txBody>
                  <a:tcPr marT="45725" marB="45725" marR="91450" marL="91450"/>
                </a:tc>
                <a:tc>
                  <a:txBody>
                    <a:bodyPr/>
                    <a:lstStyle/>
                    <a:p>
                      <a:pPr indent="0" lvl="0" marL="0" marR="0" rtl="0" algn="l">
                        <a:spcBef>
                          <a:spcPts val="0"/>
                        </a:spcBef>
                        <a:spcAft>
                          <a:spcPts val="0"/>
                        </a:spcAft>
                        <a:buNone/>
                      </a:pPr>
                      <a:r>
                        <a:rPr lang="en-US" sz="1800"/>
                        <a:t>7 Nov.</a:t>
                      </a:r>
                      <a:endParaRPr/>
                    </a:p>
                    <a:p>
                      <a:pPr indent="0" lvl="0" marL="0" marR="0" rtl="0" algn="l">
                        <a:spcBef>
                          <a:spcPts val="0"/>
                        </a:spcBef>
                        <a:spcAft>
                          <a:spcPts val="0"/>
                        </a:spcAft>
                        <a:buNone/>
                      </a:pPr>
                      <a:r>
                        <a:rPr i="1" lang="en-US" sz="1800">
                          <a:solidFill>
                            <a:srgbClr val="FF0000"/>
                          </a:solidFill>
                        </a:rPr>
                        <a:t>Night Shift (6h)</a:t>
                      </a:r>
                      <a:endParaRPr i="1" sz="1800">
                        <a:solidFill>
                          <a:srgbClr val="FF0000"/>
                        </a:solidFill>
                      </a:endParaRPr>
                    </a:p>
                    <a:p>
                      <a:pPr indent="0" lvl="0" marL="0" marR="0" rtl="0" algn="l">
                        <a:spcBef>
                          <a:spcPts val="0"/>
                        </a:spcBef>
                        <a:spcAft>
                          <a:spcPts val="0"/>
                        </a:spcAft>
                        <a:buNone/>
                      </a:pPr>
                      <a:r>
                        <a:rPr b="1" i="1" lang="en-US" sz="1800" u="sng">
                          <a:solidFill>
                            <a:srgbClr val="FF0000"/>
                          </a:solidFill>
                        </a:rPr>
                        <a:t>Emulsion Run</a:t>
                      </a:r>
                      <a:endParaRPr b="1" i="1" sz="1800" u="sng">
                        <a:solidFill>
                          <a:srgbClr val="FF0000"/>
                        </a:solidFill>
                      </a:endParaRPr>
                    </a:p>
                    <a:p>
                      <a:pPr indent="0" lvl="0" marL="0" marR="0" rtl="0" algn="l">
                        <a:spcBef>
                          <a:spcPts val="0"/>
                        </a:spcBef>
                        <a:spcAft>
                          <a:spcPts val="0"/>
                        </a:spcAft>
                        <a:buNone/>
                      </a:pPr>
                      <a:r>
                        <a:rPr b="1" i="1" lang="en-US" sz="1800" u="sng">
                          <a:solidFill>
                            <a:srgbClr val="FF0000"/>
                          </a:solidFill>
                        </a:rPr>
                        <a:t>TW calib</a:t>
                      </a:r>
                      <a:endParaRPr b="1" i="1" sz="1800" u="sng">
                        <a:solidFill>
                          <a:srgbClr val="FF0000"/>
                        </a:solidFill>
                      </a:endParaRPr>
                    </a:p>
                  </a:txBody>
                  <a:tcPr marT="45725" marB="45725" marR="91450" marL="91450"/>
                </a:tc>
                <a:tc>
                  <a:txBody>
                    <a:bodyPr/>
                    <a:lstStyle/>
                    <a:p>
                      <a:pPr indent="0" lvl="0" marL="0" marR="0" rtl="0" algn="l">
                        <a:spcBef>
                          <a:spcPts val="0"/>
                        </a:spcBef>
                        <a:spcAft>
                          <a:spcPts val="0"/>
                        </a:spcAft>
                        <a:buNone/>
                      </a:pPr>
                      <a:r>
                        <a:rPr lang="en-US" sz="1800"/>
                        <a:t>8 Nov.</a:t>
                      </a:r>
                      <a:endParaRPr sz="1800"/>
                    </a:p>
                    <a:p>
                      <a:pPr indent="0" lvl="0" marL="0" rtl="0" algn="l">
                        <a:spcBef>
                          <a:spcPts val="0"/>
                        </a:spcBef>
                        <a:spcAft>
                          <a:spcPts val="0"/>
                        </a:spcAft>
                        <a:buClr>
                          <a:schemeClr val="dk1"/>
                        </a:buClr>
                        <a:buFont typeface="Arial"/>
                        <a:buNone/>
                      </a:pPr>
                      <a:r>
                        <a:rPr i="1" lang="en-US" sz="1800">
                          <a:solidFill>
                            <a:schemeClr val="accent1"/>
                          </a:solidFill>
                        </a:rPr>
                        <a:t>Uninstallation</a:t>
                      </a:r>
                      <a:endParaRPr sz="1800"/>
                    </a:p>
                  </a:txBody>
                  <a:tcPr marT="45725" marB="45725" marR="91450" marL="91450"/>
                </a:tc>
                <a:tc>
                  <a:txBody>
                    <a:bodyPr/>
                    <a:lstStyle/>
                    <a:p>
                      <a:pPr indent="0" lvl="0" marL="0" marR="0" rtl="0" algn="l">
                        <a:spcBef>
                          <a:spcPts val="0"/>
                        </a:spcBef>
                        <a:spcAft>
                          <a:spcPts val="0"/>
                        </a:spcAft>
                        <a:buNone/>
                      </a:pPr>
                      <a:r>
                        <a:rPr lang="en-US" sz="1800"/>
                        <a:t>9 Nov.</a:t>
                      </a:r>
                      <a:endParaRPr sz="1800"/>
                    </a:p>
                    <a:p>
                      <a:pPr indent="0" lvl="0" marL="0" rtl="0" algn="l">
                        <a:spcBef>
                          <a:spcPts val="0"/>
                        </a:spcBef>
                        <a:spcAft>
                          <a:spcPts val="0"/>
                        </a:spcAft>
                        <a:buClr>
                          <a:schemeClr val="dk1"/>
                        </a:buClr>
                        <a:buFont typeface="Arial"/>
                        <a:buNone/>
                      </a:pPr>
                      <a:r>
                        <a:rPr i="1" lang="en-US" sz="1800">
                          <a:solidFill>
                            <a:schemeClr val="accent1"/>
                          </a:solidFill>
                        </a:rPr>
                        <a:t>Uninstallation</a:t>
                      </a:r>
                      <a:endParaRPr sz="1800"/>
                    </a:p>
                  </a:txBody>
                  <a:tcPr marT="45725" marB="45725" marR="91450" marL="91450"/>
                </a:tc>
                <a:tc>
                  <a:txBody>
                    <a:bodyPr/>
                    <a:lstStyle/>
                    <a:p>
                      <a:pPr indent="0" lvl="0" marL="0" marR="0" rtl="0" algn="l">
                        <a:spcBef>
                          <a:spcPts val="0"/>
                        </a:spcBef>
                        <a:spcAft>
                          <a:spcPts val="0"/>
                        </a:spcAft>
                        <a:buNone/>
                      </a:pPr>
                      <a:r>
                        <a:rPr lang="en-US" sz="1800"/>
                        <a:t>10 Nov.</a:t>
                      </a:r>
                      <a:endParaRPr i="1" sz="1800">
                        <a:solidFill>
                          <a:schemeClr val="accent3"/>
                        </a:solidFill>
                      </a:endParaRPr>
                    </a:p>
                    <a:p>
                      <a:pPr indent="0" lvl="0" marL="0" rtl="0" algn="l">
                        <a:spcBef>
                          <a:spcPts val="0"/>
                        </a:spcBef>
                        <a:spcAft>
                          <a:spcPts val="0"/>
                        </a:spcAft>
                        <a:buClr>
                          <a:schemeClr val="dk1"/>
                        </a:buClr>
                        <a:buFont typeface="Arial"/>
                        <a:buNone/>
                      </a:pPr>
                      <a:r>
                        <a:rPr i="1" lang="en-US" sz="1800">
                          <a:solidFill>
                            <a:schemeClr val="accent3"/>
                          </a:solidFill>
                        </a:rPr>
                        <a:t>No Material in the room</a:t>
                      </a:r>
                      <a:endParaRPr i="1" sz="1800">
                        <a:solidFill>
                          <a:schemeClr val="accent3"/>
                        </a:solidFill>
                      </a:endParaRPr>
                    </a:p>
                  </a:txBody>
                  <a:tcPr marT="45725" marB="45725" marR="91450" marL="91450"/>
                </a:tc>
                <a:tc>
                  <a:txBody>
                    <a:bodyPr/>
                    <a:lstStyle/>
                    <a:p>
                      <a:pPr indent="0" lvl="0" marL="0" marR="0" rtl="0" algn="l">
                        <a:spcBef>
                          <a:spcPts val="0"/>
                        </a:spcBef>
                        <a:spcAft>
                          <a:spcPts val="0"/>
                        </a:spcAft>
                        <a:buNone/>
                      </a:pPr>
                      <a:r>
                        <a:rPr lang="en-US" sz="1800"/>
                        <a:t>11 Nov.</a:t>
                      </a:r>
                      <a:endParaRPr/>
                    </a:p>
                    <a:p>
                      <a:pPr indent="0" lvl="0" marL="0" marR="0" rtl="0" algn="l">
                        <a:spcBef>
                          <a:spcPts val="0"/>
                        </a:spcBef>
                        <a:spcAft>
                          <a:spcPts val="0"/>
                        </a:spcAft>
                        <a:buNone/>
                      </a:pPr>
                      <a:r>
                        <a:rPr i="1" lang="en-US" sz="1800">
                          <a:solidFill>
                            <a:srgbClr val="275316"/>
                          </a:solidFill>
                        </a:rPr>
                        <a:t>Next Exp. In Exp. Room.</a:t>
                      </a:r>
                      <a:endParaRPr/>
                    </a:p>
                  </a:txBody>
                  <a:tcPr marT="45725" marB="45725" marR="91450" marL="91450"/>
                </a:tc>
                <a:tc>
                  <a:txBody>
                    <a:bodyPr/>
                    <a:lstStyle/>
                    <a:p>
                      <a:pPr indent="0" lvl="0" marL="0" marR="0" rtl="0" algn="l">
                        <a:spcBef>
                          <a:spcPts val="0"/>
                        </a:spcBef>
                        <a:spcAft>
                          <a:spcPts val="0"/>
                        </a:spcAft>
                        <a:buNone/>
                      </a:pPr>
                      <a:r>
                        <a:rPr lang="en-US" sz="1800"/>
                        <a:t>12 Nov.</a:t>
                      </a:r>
                      <a:endParaRPr/>
                    </a:p>
                  </a:txBody>
                  <a:tcPr marT="45725" marB="45725" marR="91450" marL="91450"/>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3"/>
          <p:cNvSpPr txBox="1"/>
          <p:nvPr>
            <p:ph type="title"/>
          </p:nvPr>
        </p:nvSpPr>
        <p:spPr>
          <a:xfrm>
            <a:off x="0" y="0"/>
            <a:ext cx="12192000" cy="722376"/>
          </a:xfrm>
          <a:prstGeom prst="rect">
            <a:avLst/>
          </a:prstGeom>
          <a:solidFill>
            <a:srgbClr val="C0E4F5"/>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lang="en-US"/>
              <a:t>Documentation</a:t>
            </a:r>
            <a:endParaRPr/>
          </a:p>
        </p:txBody>
      </p:sp>
      <p:sp>
        <p:nvSpPr>
          <p:cNvPr id="103" name="Google Shape;103;p3"/>
          <p:cNvSpPr txBox="1"/>
          <p:nvPr/>
        </p:nvSpPr>
        <p:spPr>
          <a:xfrm>
            <a:off x="235975" y="951775"/>
            <a:ext cx="11767800" cy="5941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chemeClr val="dk1"/>
                </a:solidFill>
              </a:rPr>
              <a:t>Need to f</a:t>
            </a:r>
            <a:r>
              <a:rPr b="0" i="0" lang="en-US" sz="2000" u="none" cap="none" strike="noStrike">
                <a:solidFill>
                  <a:schemeClr val="dk1"/>
                </a:solidFill>
                <a:latin typeface="Arial"/>
                <a:ea typeface="Arial"/>
                <a:cs typeface="Arial"/>
                <a:sym typeface="Arial"/>
              </a:rPr>
              <a:t>ill the required safety modules:</a:t>
            </a:r>
            <a:endParaRPr/>
          </a:p>
          <a:p>
            <a:pPr indent="0" lvl="0" marL="0" marR="0" rtl="0" algn="l">
              <a:spcBef>
                <a:spcPts val="0"/>
              </a:spcBef>
              <a:spcAft>
                <a:spcPts val="0"/>
              </a:spcAft>
              <a:buNone/>
            </a:pPr>
            <a:r>
              <a:t/>
            </a:r>
            <a:endParaRPr sz="2000">
              <a:solidFill>
                <a:schemeClr val="dk1"/>
              </a:solidFill>
              <a:latin typeface="Arial"/>
              <a:ea typeface="Arial"/>
              <a:cs typeface="Arial"/>
              <a:sym typeface="Arial"/>
            </a:endParaRPr>
          </a:p>
          <a:p>
            <a:pPr indent="0" lvl="0" marL="0" marR="0" rtl="0" algn="l">
              <a:spcBef>
                <a:spcPts val="0"/>
              </a:spcBef>
              <a:spcAft>
                <a:spcPts val="0"/>
              </a:spcAft>
              <a:buNone/>
            </a:pPr>
            <a:r>
              <a:rPr lang="en-US" sz="2000">
                <a:solidFill>
                  <a:schemeClr val="dk1"/>
                </a:solidFill>
                <a:latin typeface="Arial"/>
                <a:ea typeface="Arial"/>
                <a:cs typeface="Arial"/>
                <a:sym typeface="Arial"/>
              </a:rPr>
              <a:t>- Module for radioprotection, </a:t>
            </a:r>
            <a:r>
              <a:rPr b="1" lang="en-US" sz="2000">
                <a:solidFill>
                  <a:schemeClr val="dk1"/>
                </a:solidFill>
                <a:latin typeface="Arial"/>
                <a:ea typeface="Arial"/>
                <a:cs typeface="Arial"/>
                <a:sym typeface="Arial"/>
              </a:rPr>
              <a:t>one for each participant</a:t>
            </a:r>
            <a:r>
              <a:rPr lang="en-US" sz="2000">
                <a:solidFill>
                  <a:schemeClr val="dk1"/>
                </a:solidFill>
                <a:latin typeface="Arial"/>
                <a:ea typeface="Arial"/>
                <a:cs typeface="Arial"/>
                <a:sym typeface="Arial"/>
              </a:rPr>
              <a:t> (please check the expiration date of your medical certificates and send a copy to me)</a:t>
            </a:r>
            <a:endParaRPr/>
          </a:p>
          <a:p>
            <a:pPr indent="0" lvl="0" marL="0" marR="0" rtl="0" algn="l">
              <a:spcBef>
                <a:spcPts val="0"/>
              </a:spcBef>
              <a:spcAft>
                <a:spcPts val="0"/>
              </a:spcAft>
              <a:buNone/>
            </a:pPr>
            <a:r>
              <a:t/>
            </a:r>
            <a:endParaRPr sz="2000">
              <a:solidFill>
                <a:schemeClr val="dk1"/>
              </a:solidFill>
              <a:latin typeface="Arial"/>
              <a:ea typeface="Arial"/>
              <a:cs typeface="Arial"/>
              <a:sym typeface="Arial"/>
            </a:endParaRPr>
          </a:p>
          <a:p>
            <a:pPr indent="0" lvl="0" marL="0" marR="0" rtl="0" algn="l">
              <a:spcBef>
                <a:spcPts val="0"/>
              </a:spcBef>
              <a:spcAft>
                <a:spcPts val="0"/>
              </a:spcAft>
              <a:buNone/>
            </a:pPr>
            <a:r>
              <a:rPr lang="en-US" sz="2000">
                <a:solidFill>
                  <a:schemeClr val="dk1"/>
                </a:solidFill>
                <a:latin typeface="Arial"/>
                <a:ea typeface="Arial"/>
                <a:cs typeface="Arial"/>
                <a:sym typeface="Arial"/>
              </a:rPr>
              <a:t>- Declaration of possession of requirements for professional and technical suitability, </a:t>
            </a:r>
            <a:r>
              <a:rPr b="1" lang="en-US" sz="2000">
                <a:solidFill>
                  <a:schemeClr val="dk1"/>
                </a:solidFill>
                <a:latin typeface="Arial"/>
                <a:ea typeface="Arial"/>
                <a:cs typeface="Arial"/>
                <a:sym typeface="Arial"/>
              </a:rPr>
              <a:t>one for each institution </a:t>
            </a:r>
            <a:r>
              <a:rPr lang="en-US" sz="2000">
                <a:solidFill>
                  <a:schemeClr val="dk1"/>
                </a:solidFill>
              </a:rPr>
              <a:t>(</a:t>
            </a:r>
            <a:r>
              <a:rPr lang="en-US" sz="2000">
                <a:solidFill>
                  <a:srgbClr val="FF0000"/>
                </a:solidFill>
              </a:rPr>
              <a:t>the module expires after 1 year</a:t>
            </a:r>
            <a:r>
              <a:rPr lang="en-US" sz="2000">
                <a:solidFill>
                  <a:schemeClr val="dk1"/>
                </a:solidFill>
              </a:rPr>
              <a:t>)</a:t>
            </a:r>
            <a:endParaRPr/>
          </a:p>
          <a:p>
            <a:pPr indent="0" lvl="0" marL="0" marR="0" rtl="0" algn="l">
              <a:spcBef>
                <a:spcPts val="0"/>
              </a:spcBef>
              <a:spcAft>
                <a:spcPts val="0"/>
              </a:spcAft>
              <a:buNone/>
            </a:pPr>
            <a:r>
              <a:t/>
            </a:r>
            <a:endParaRPr sz="2000" u="sng">
              <a:solidFill>
                <a:schemeClr val="dk1"/>
              </a:solidFill>
              <a:latin typeface="Arial"/>
              <a:ea typeface="Arial"/>
              <a:cs typeface="Arial"/>
              <a:sym typeface="Arial"/>
            </a:endParaRPr>
          </a:p>
          <a:p>
            <a:pPr indent="0" lvl="0" marL="0" marR="0" rtl="0" algn="l">
              <a:spcBef>
                <a:spcPts val="0"/>
              </a:spcBef>
              <a:spcAft>
                <a:spcPts val="0"/>
              </a:spcAft>
              <a:buNone/>
            </a:pPr>
            <a:r>
              <a:rPr lang="en-US" sz="2000">
                <a:solidFill>
                  <a:schemeClr val="dk1"/>
                </a:solidFill>
                <a:latin typeface="Arial"/>
                <a:ea typeface="Arial"/>
                <a:cs typeface="Arial"/>
                <a:sym typeface="Arial"/>
              </a:rPr>
              <a:t>- Safety Approval Form, </a:t>
            </a:r>
            <a:r>
              <a:rPr b="1" lang="en-US" sz="2000">
                <a:solidFill>
                  <a:schemeClr val="dk1"/>
                </a:solidFill>
                <a:latin typeface="Arial"/>
                <a:ea typeface="Arial"/>
                <a:cs typeface="Arial"/>
                <a:sym typeface="Arial"/>
              </a:rPr>
              <a:t>one for the whole experiment</a:t>
            </a:r>
            <a:endParaRPr/>
          </a:p>
          <a:p>
            <a:pPr indent="0" lvl="0" marL="0" marR="0" rtl="0" algn="l">
              <a:spcBef>
                <a:spcPts val="0"/>
              </a:spcBef>
              <a:spcAft>
                <a:spcPts val="0"/>
              </a:spcAft>
              <a:buNone/>
            </a:pPr>
            <a:r>
              <a:t/>
            </a:r>
            <a:endParaRPr sz="2000">
              <a:solidFill>
                <a:schemeClr val="dk1"/>
              </a:solidFill>
              <a:latin typeface="Arial"/>
              <a:ea typeface="Arial"/>
              <a:cs typeface="Arial"/>
              <a:sym typeface="Arial"/>
            </a:endParaRPr>
          </a:p>
          <a:p>
            <a:pPr indent="0" lvl="0" marL="0" marR="0" rtl="0" algn="l">
              <a:spcBef>
                <a:spcPts val="0"/>
              </a:spcBef>
              <a:spcAft>
                <a:spcPts val="0"/>
              </a:spcAft>
              <a:buNone/>
            </a:pPr>
            <a:r>
              <a:rPr lang="en-US" sz="2000">
                <a:solidFill>
                  <a:schemeClr val="dk1"/>
                </a:solidFill>
                <a:latin typeface="Arial"/>
                <a:ea typeface="Arial"/>
                <a:cs typeface="Arial"/>
                <a:sym typeface="Arial"/>
              </a:rPr>
              <a:t>All modules are available </a:t>
            </a:r>
            <a:r>
              <a:rPr lang="en-US" sz="2000" u="sng">
                <a:solidFill>
                  <a:schemeClr val="dk1"/>
                </a:solidFill>
                <a:latin typeface="Arial"/>
                <a:ea typeface="Arial"/>
                <a:cs typeface="Arial"/>
                <a:sym typeface="Arial"/>
                <a:hlinkClick r:id="rId3">
                  <a:extLst>
                    <a:ext uri="{A12FA001-AC4F-418D-AE19-62706E023703}">
                      <ahyp:hlinkClr val="tx"/>
                    </a:ext>
                  </a:extLst>
                </a:hlinkClick>
              </a:rPr>
              <a:t>here</a:t>
            </a:r>
            <a:r>
              <a:rPr b="1" lang="en-US" sz="2000">
                <a:solidFill>
                  <a:schemeClr val="dk1"/>
                </a:solidFill>
              </a:rPr>
              <a:t>. The</a:t>
            </a:r>
            <a:r>
              <a:rPr b="1" lang="en-US" sz="2000">
                <a:solidFill>
                  <a:schemeClr val="dk1"/>
                </a:solidFill>
                <a:latin typeface="Arial"/>
                <a:ea typeface="Arial"/>
                <a:cs typeface="Arial"/>
                <a:sym typeface="Arial"/>
              </a:rPr>
              <a:t> deadline to collect the documentation is</a:t>
            </a:r>
            <a:r>
              <a:rPr b="1" lang="en-US" sz="2000" u="sng">
                <a:solidFill>
                  <a:schemeClr val="dk1"/>
                </a:solidFill>
                <a:latin typeface="Arial"/>
                <a:ea typeface="Arial"/>
                <a:cs typeface="Arial"/>
                <a:sym typeface="Arial"/>
              </a:rPr>
              <a:t> September, the</a:t>
            </a:r>
            <a:r>
              <a:rPr b="1" lang="en-US" sz="2000" u="sng">
                <a:solidFill>
                  <a:schemeClr val="dk1"/>
                </a:solidFill>
              </a:rPr>
              <a:t> </a:t>
            </a:r>
            <a:r>
              <a:rPr b="1" lang="en-US" sz="2000" u="sng">
                <a:solidFill>
                  <a:schemeClr val="dk1"/>
                </a:solidFill>
                <a:latin typeface="Arial"/>
                <a:ea typeface="Arial"/>
                <a:cs typeface="Arial"/>
                <a:sym typeface="Arial"/>
              </a:rPr>
              <a:t>2</a:t>
            </a:r>
            <a:r>
              <a:rPr b="1" lang="en-US" sz="2000" u="sng">
                <a:solidFill>
                  <a:schemeClr val="dk1"/>
                </a:solidFill>
              </a:rPr>
              <a:t>2</a:t>
            </a:r>
            <a:r>
              <a:rPr b="1" baseline="30000" lang="en-US" sz="2000" u="sng">
                <a:solidFill>
                  <a:schemeClr val="dk1"/>
                </a:solidFill>
              </a:rPr>
              <a:t>nd</a:t>
            </a:r>
            <a:r>
              <a:rPr b="1" lang="en-US" sz="2000">
                <a:solidFill>
                  <a:schemeClr val="dk1"/>
                </a:solidFill>
                <a:latin typeface="Arial"/>
                <a:ea typeface="Arial"/>
                <a:cs typeface="Arial"/>
                <a:sym typeface="Arial"/>
              </a:rPr>
              <a:t> </a:t>
            </a:r>
            <a:endParaRPr/>
          </a:p>
          <a:p>
            <a:pPr indent="0" lvl="0" marL="0" marR="0" rtl="0" algn="l">
              <a:spcBef>
                <a:spcPts val="0"/>
              </a:spcBef>
              <a:spcAft>
                <a:spcPts val="0"/>
              </a:spcAft>
              <a:buNone/>
            </a:pPr>
            <a:r>
              <a:t/>
            </a:r>
            <a:endParaRPr b="1" sz="2000">
              <a:solidFill>
                <a:schemeClr val="dk1"/>
              </a:solidFill>
              <a:latin typeface="Arial"/>
              <a:ea typeface="Arial"/>
              <a:cs typeface="Arial"/>
              <a:sym typeface="Arial"/>
            </a:endParaRPr>
          </a:p>
          <a:p>
            <a:pPr indent="0" lvl="0" marL="0" marR="0" rtl="0" algn="l">
              <a:spcBef>
                <a:spcPts val="0"/>
              </a:spcBef>
              <a:spcAft>
                <a:spcPts val="0"/>
              </a:spcAft>
              <a:buNone/>
            </a:pPr>
            <a:r>
              <a:rPr lang="en-US" sz="2000">
                <a:solidFill>
                  <a:schemeClr val="dk1"/>
                </a:solidFill>
                <a:latin typeface="Arial"/>
                <a:ea typeface="Arial"/>
                <a:cs typeface="Arial"/>
                <a:sym typeface="Arial"/>
              </a:rPr>
              <a:t>In addition:</a:t>
            </a:r>
            <a:endParaRPr/>
          </a:p>
          <a:p>
            <a:pPr indent="0" lvl="0" marL="0" marR="0" rtl="0" algn="l">
              <a:spcBef>
                <a:spcPts val="0"/>
              </a:spcBef>
              <a:spcAft>
                <a:spcPts val="0"/>
              </a:spcAft>
              <a:buNone/>
            </a:pPr>
            <a:r>
              <a:rPr lang="en-US" sz="2000">
                <a:solidFill>
                  <a:schemeClr val="dk1"/>
                </a:solidFill>
                <a:latin typeface="Arial"/>
                <a:ea typeface="Arial"/>
                <a:cs typeface="Arial"/>
                <a:sym typeface="Arial"/>
              </a:rPr>
              <a:t>- An </a:t>
            </a:r>
            <a:r>
              <a:rPr lang="en-US" sz="2000" u="sng">
                <a:solidFill>
                  <a:schemeClr val="dk1"/>
                </a:solidFill>
                <a:latin typeface="Arial"/>
                <a:ea typeface="Arial"/>
                <a:cs typeface="Arial"/>
                <a:sym typeface="Arial"/>
                <a:hlinkClick r:id="rId4">
                  <a:extLst>
                    <a:ext uri="{A12FA001-AC4F-418D-AE19-62706E023703}">
                      <ahyp:hlinkClr val="tx"/>
                    </a:ext>
                  </a:extLst>
                </a:hlinkClick>
              </a:rPr>
              <a:t>online course</a:t>
            </a:r>
            <a:r>
              <a:rPr lang="en-US" sz="2000">
                <a:solidFill>
                  <a:schemeClr val="dk1"/>
                </a:solidFill>
                <a:latin typeface="Arial"/>
                <a:ea typeface="Arial"/>
                <a:cs typeface="Arial"/>
                <a:sym typeface="Arial"/>
              </a:rPr>
              <a:t> (0.5 h) needs to be attended, and a </a:t>
            </a:r>
            <a:r>
              <a:rPr lang="en-US" sz="2000" u="sng">
                <a:solidFill>
                  <a:schemeClr val="dk1"/>
                </a:solidFill>
                <a:latin typeface="Arial"/>
                <a:ea typeface="Arial"/>
                <a:cs typeface="Arial"/>
                <a:sym typeface="Arial"/>
                <a:hlinkClick r:id="rId5">
                  <a:extLst>
                    <a:ext uri="{A12FA001-AC4F-418D-AE19-62706E023703}">
                      <ahyp:hlinkClr val="tx"/>
                    </a:ext>
                  </a:extLst>
                </a:hlinkClick>
              </a:rPr>
              <a:t>form</a:t>
            </a:r>
            <a:r>
              <a:rPr lang="en-US" sz="2000">
                <a:solidFill>
                  <a:schemeClr val="dk1"/>
                </a:solidFill>
                <a:latin typeface="Arial"/>
                <a:ea typeface="Arial"/>
                <a:cs typeface="Arial"/>
                <a:sym typeface="Arial"/>
              </a:rPr>
              <a:t> needs to be filled.</a:t>
            </a:r>
            <a:r>
              <a:rPr lang="en-US" sz="2000">
                <a:solidFill>
                  <a:schemeClr val="dk1"/>
                </a:solidFill>
              </a:rPr>
              <a:t> </a:t>
            </a:r>
            <a:r>
              <a:rPr lang="en-US" sz="2000">
                <a:solidFill>
                  <a:srgbClr val="FF0000"/>
                </a:solidFill>
              </a:rPr>
              <a:t>The course expires after 3 years.</a:t>
            </a:r>
            <a:endParaRPr sz="2000">
              <a:solidFill>
                <a:srgbClr val="FF0000"/>
              </a:solidFill>
            </a:endParaRPr>
          </a:p>
          <a:p>
            <a:pPr indent="0" lvl="0" marL="0" marR="0" rtl="0" algn="l">
              <a:spcBef>
                <a:spcPts val="0"/>
              </a:spcBef>
              <a:spcAft>
                <a:spcPts val="0"/>
              </a:spcAft>
              <a:buNone/>
            </a:pPr>
            <a:r>
              <a:rPr lang="en-US" sz="2000">
                <a:solidFill>
                  <a:schemeClr val="dk1"/>
                </a:solidFill>
                <a:latin typeface="Arial"/>
                <a:ea typeface="Arial"/>
                <a:cs typeface="Arial"/>
                <a:sym typeface="Arial"/>
              </a:rPr>
              <a:t>- </a:t>
            </a:r>
            <a:r>
              <a:rPr b="1" lang="en-US" sz="2000">
                <a:solidFill>
                  <a:schemeClr val="dk1"/>
                </a:solidFill>
              </a:rPr>
              <a:t>Each Local Coordinator should send to </a:t>
            </a:r>
            <a:r>
              <a:rPr b="1" lang="en-US" sz="2000">
                <a:solidFill>
                  <a:schemeClr val="dk1"/>
                </a:solidFill>
              </a:rPr>
              <a:t>us </a:t>
            </a:r>
            <a:r>
              <a:rPr b="1" lang="en-US" sz="2000">
                <a:solidFill>
                  <a:schemeClr val="dk1"/>
                </a:solidFill>
              </a:rPr>
              <a:t>the participant list</a:t>
            </a:r>
            <a:r>
              <a:rPr lang="en-US" sz="2000">
                <a:solidFill>
                  <a:schemeClr val="dk1"/>
                </a:solidFill>
                <a:latin typeface="Arial"/>
                <a:ea typeface="Arial"/>
                <a:cs typeface="Arial"/>
                <a:sym typeface="Arial"/>
              </a:rPr>
              <a:t> specifying (if possible) dates of arrival and </a:t>
            </a:r>
            <a:r>
              <a:rPr lang="en-US" sz="2000">
                <a:solidFill>
                  <a:schemeClr val="dk1"/>
                </a:solidFill>
              </a:rPr>
              <a:t>departure</a:t>
            </a:r>
            <a:r>
              <a:rPr lang="en-US" sz="2000">
                <a:solidFill>
                  <a:schemeClr val="dk1"/>
                </a:solidFill>
                <a:latin typeface="Arial"/>
                <a:ea typeface="Arial"/>
                <a:cs typeface="Arial"/>
                <a:sym typeface="Arial"/>
              </a:rPr>
              <a:t>, radioprotection status, and the means of transportation used by each group (i.e. to optimi</a:t>
            </a:r>
            <a:r>
              <a:rPr lang="en-US" sz="2000">
                <a:solidFill>
                  <a:schemeClr val="dk1"/>
                </a:solidFill>
              </a:rPr>
              <a:t>ze the number of vans to be used</a:t>
            </a:r>
            <a:r>
              <a:rPr lang="en-US" sz="2000">
                <a:solidFill>
                  <a:schemeClr val="dk1"/>
                </a:solidFill>
                <a:latin typeface="Arial"/>
                <a:ea typeface="Arial"/>
                <a:cs typeface="Arial"/>
                <a:sym typeface="Arial"/>
              </a:rPr>
              <a:t>).</a:t>
            </a:r>
            <a:endParaRPr/>
          </a:p>
          <a:p>
            <a:pPr indent="0" lvl="0" marL="0" marR="0" rtl="0" algn="l">
              <a:spcBef>
                <a:spcPts val="0"/>
              </a:spcBef>
              <a:spcAft>
                <a:spcPts val="0"/>
              </a:spcAft>
              <a:buNone/>
            </a:pPr>
            <a:r>
              <a:t/>
            </a:r>
            <a:endParaRPr sz="2000">
              <a:solidFill>
                <a:schemeClr val="dk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5"/>
          <p:cNvSpPr txBox="1"/>
          <p:nvPr/>
        </p:nvSpPr>
        <p:spPr>
          <a:xfrm>
            <a:off x="0" y="0"/>
            <a:ext cx="12192000" cy="722400"/>
          </a:xfrm>
          <a:prstGeom prst="rect">
            <a:avLst/>
          </a:prstGeom>
          <a:solidFill>
            <a:srgbClr val="C0E4F5"/>
          </a:solid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chemeClr val="dk1"/>
              </a:buClr>
              <a:buSzPts val="4400"/>
              <a:buFont typeface="Play"/>
              <a:buNone/>
            </a:pPr>
            <a:r>
              <a:rPr lang="en-US" sz="4400">
                <a:solidFill>
                  <a:schemeClr val="dk1"/>
                </a:solidFill>
                <a:latin typeface="Play"/>
                <a:ea typeface="Play"/>
                <a:cs typeface="Play"/>
                <a:sym typeface="Play"/>
              </a:rPr>
              <a:t>Measurement Plan - Calibration</a:t>
            </a:r>
            <a:endParaRPr/>
          </a:p>
        </p:txBody>
      </p:sp>
      <p:sp>
        <p:nvSpPr>
          <p:cNvPr id="109" name="Google Shape;109;p5"/>
          <p:cNvSpPr txBox="1"/>
          <p:nvPr/>
        </p:nvSpPr>
        <p:spPr>
          <a:xfrm>
            <a:off x="293975" y="859775"/>
            <a:ext cx="11566500" cy="1762500"/>
          </a:xfrm>
          <a:prstGeom prst="rect">
            <a:avLst/>
          </a:prstGeom>
          <a:no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US" sz="2200"/>
              <a:t>Calorimeter (8h)</a:t>
            </a:r>
            <a:endParaRPr b="1" sz="2200"/>
          </a:p>
          <a:p>
            <a:pPr indent="0" lvl="0" marL="0" rtl="0" algn="l">
              <a:spcBef>
                <a:spcPts val="0"/>
              </a:spcBef>
              <a:spcAft>
                <a:spcPts val="0"/>
              </a:spcAft>
              <a:buNone/>
            </a:pPr>
            <a:r>
              <a:rPr lang="en-US" sz="2000"/>
              <a:t>Calibration with screen saver, 4 positions, as many energies as possible.</a:t>
            </a:r>
            <a:endParaRPr sz="2000"/>
          </a:p>
          <a:p>
            <a:pPr indent="-355600" lvl="0" marL="457200" rtl="0" algn="l">
              <a:spcBef>
                <a:spcPts val="0"/>
              </a:spcBef>
              <a:spcAft>
                <a:spcPts val="0"/>
              </a:spcAft>
              <a:buSzPts val="2000"/>
              <a:buChar char="-"/>
            </a:pPr>
            <a:r>
              <a:rPr lang="en-US" sz="2000"/>
              <a:t>Reconstruction of the response curve for each crystal</a:t>
            </a:r>
            <a:endParaRPr sz="2000"/>
          </a:p>
          <a:p>
            <a:pPr indent="-355600" lvl="0" marL="457200" rtl="0" algn="l">
              <a:spcBef>
                <a:spcPts val="0"/>
              </a:spcBef>
              <a:spcAft>
                <a:spcPts val="0"/>
              </a:spcAft>
              <a:buSzPts val="2000"/>
              <a:buChar char="-"/>
            </a:pPr>
            <a:r>
              <a:rPr lang="en-US" sz="2000"/>
              <a:t>10000 evts x crystal x energy</a:t>
            </a:r>
            <a:endParaRPr sz="2000"/>
          </a:p>
          <a:p>
            <a:pPr indent="0" lvl="0" marL="914400" rtl="0" algn="l">
              <a:spcBef>
                <a:spcPts val="0"/>
              </a:spcBef>
              <a:spcAft>
                <a:spcPts val="0"/>
              </a:spcAft>
              <a:buNone/>
            </a:pPr>
            <a:r>
              <a:rPr lang="en-US" sz="2000"/>
              <a:t>2h → 9 energies for ¼ of the calorimeter</a:t>
            </a:r>
            <a:endParaRPr sz="2000"/>
          </a:p>
        </p:txBody>
      </p:sp>
      <p:sp>
        <p:nvSpPr>
          <p:cNvPr id="110" name="Google Shape;110;p5"/>
          <p:cNvSpPr txBox="1"/>
          <p:nvPr/>
        </p:nvSpPr>
        <p:spPr>
          <a:xfrm rot="-1279356">
            <a:off x="8542563" y="1303990"/>
            <a:ext cx="2999846" cy="80039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2000">
                <a:solidFill>
                  <a:srgbClr val="FF0000"/>
                </a:solidFill>
              </a:rPr>
              <a:t>No other detectors in the beamline</a:t>
            </a:r>
            <a:endParaRPr sz="2000">
              <a:solidFill>
                <a:srgbClr val="FF0000"/>
              </a:solidFill>
            </a:endParaRPr>
          </a:p>
        </p:txBody>
      </p:sp>
      <p:sp>
        <p:nvSpPr>
          <p:cNvPr id="111" name="Google Shape;111;p5"/>
          <p:cNvSpPr txBox="1"/>
          <p:nvPr/>
        </p:nvSpPr>
        <p:spPr>
          <a:xfrm>
            <a:off x="293975" y="2685975"/>
            <a:ext cx="11566500" cy="1774800"/>
          </a:xfrm>
          <a:prstGeom prst="rect">
            <a:avLst/>
          </a:prstGeom>
          <a:no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US" sz="2200"/>
              <a:t>Vertex and IT (6h, very low beam intensity)</a:t>
            </a:r>
            <a:endParaRPr b="1" sz="2200"/>
          </a:p>
          <a:p>
            <a:pPr indent="0" lvl="0" marL="0" rtl="0" algn="l">
              <a:spcBef>
                <a:spcPts val="0"/>
              </a:spcBef>
              <a:spcAft>
                <a:spcPts val="0"/>
              </a:spcAft>
              <a:buNone/>
            </a:pPr>
            <a:r>
              <a:rPr lang="en-US" sz="2000"/>
              <a:t>Cross-check the threshold for each sensor</a:t>
            </a:r>
            <a:endParaRPr sz="2000"/>
          </a:p>
          <a:p>
            <a:pPr indent="-355600" lvl="0" marL="457200" rtl="0" algn="l">
              <a:spcBef>
                <a:spcPts val="0"/>
              </a:spcBef>
              <a:spcAft>
                <a:spcPts val="0"/>
              </a:spcAft>
              <a:buSzPts val="2000"/>
              <a:buChar char="-"/>
            </a:pPr>
            <a:r>
              <a:rPr lang="en-US" sz="2000"/>
              <a:t>Collect statistics with tracks in different region of the detector</a:t>
            </a:r>
            <a:endParaRPr sz="2000"/>
          </a:p>
          <a:p>
            <a:pPr indent="0" lvl="0" marL="914400" rtl="0" algn="l">
              <a:spcBef>
                <a:spcPts val="0"/>
              </a:spcBef>
              <a:spcAft>
                <a:spcPts val="0"/>
              </a:spcAft>
              <a:buNone/>
            </a:pPr>
            <a:r>
              <a:rPr lang="en-US" sz="2000"/>
              <a:t>→ need for a thick target in front of the vertex to scatter the beam</a:t>
            </a:r>
            <a:endParaRPr sz="2000"/>
          </a:p>
          <a:p>
            <a:pPr indent="0" lvl="0" marL="0" rtl="0" algn="l">
              <a:spcBef>
                <a:spcPts val="0"/>
              </a:spcBef>
              <a:spcAft>
                <a:spcPts val="0"/>
              </a:spcAft>
              <a:buNone/>
            </a:pPr>
            <a:r>
              <a:rPr b="1" i="1" lang="en-US" sz="2000"/>
              <a:t>The calibration needs to be done with and without magnetic field, with more than one energy</a:t>
            </a:r>
            <a:endParaRPr b="1" i="1" sz="2000"/>
          </a:p>
          <a:p>
            <a:pPr indent="0" lvl="0" marL="0" rtl="0" algn="l">
              <a:spcBef>
                <a:spcPts val="0"/>
              </a:spcBef>
              <a:spcAft>
                <a:spcPts val="0"/>
              </a:spcAft>
              <a:buNone/>
            </a:pPr>
            <a:r>
              <a:t/>
            </a:r>
            <a:endParaRPr sz="2000"/>
          </a:p>
        </p:txBody>
      </p:sp>
      <p:sp>
        <p:nvSpPr>
          <p:cNvPr id="112" name="Google Shape;112;p5"/>
          <p:cNvSpPr txBox="1"/>
          <p:nvPr/>
        </p:nvSpPr>
        <p:spPr>
          <a:xfrm>
            <a:off x="293975" y="4524425"/>
            <a:ext cx="11566500" cy="879900"/>
          </a:xfrm>
          <a:prstGeom prst="rect">
            <a:avLst/>
          </a:prstGeom>
          <a:no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US" sz="2200"/>
              <a:t>TW</a:t>
            </a:r>
            <a:r>
              <a:rPr b="1" lang="en-US" sz="2200"/>
              <a:t> (1-2h)</a:t>
            </a:r>
            <a:endParaRPr b="1" sz="2200"/>
          </a:p>
          <a:p>
            <a:pPr indent="0" lvl="0" marL="0" rtl="0" algn="l">
              <a:spcBef>
                <a:spcPts val="0"/>
              </a:spcBef>
              <a:spcAft>
                <a:spcPts val="0"/>
              </a:spcAft>
              <a:buNone/>
            </a:pPr>
            <a:r>
              <a:rPr lang="en-US" sz="2000"/>
              <a:t>Scan of the TW using the same energy used in the fragmentation runs. Also protons (few energies).</a:t>
            </a:r>
            <a:endParaRPr b="1" i="1" sz="2000"/>
          </a:p>
          <a:p>
            <a:pPr indent="0" lvl="0" marL="0" rtl="0" algn="l">
              <a:spcBef>
                <a:spcPts val="0"/>
              </a:spcBef>
              <a:spcAft>
                <a:spcPts val="0"/>
              </a:spcAft>
              <a:buNone/>
            </a:pPr>
            <a:r>
              <a:t/>
            </a:r>
            <a:endParaRPr sz="2000"/>
          </a:p>
        </p:txBody>
      </p:sp>
      <p:sp>
        <p:nvSpPr>
          <p:cNvPr id="113" name="Google Shape;113;p5"/>
          <p:cNvSpPr txBox="1"/>
          <p:nvPr/>
        </p:nvSpPr>
        <p:spPr>
          <a:xfrm>
            <a:off x="293975" y="5467975"/>
            <a:ext cx="11566500" cy="1173300"/>
          </a:xfrm>
          <a:prstGeom prst="rect">
            <a:avLst/>
          </a:prstGeom>
          <a:no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US" sz="2200"/>
              <a:t>MSD</a:t>
            </a:r>
            <a:endParaRPr b="1" sz="2200"/>
          </a:p>
          <a:p>
            <a:pPr indent="0" lvl="0" marL="0" rtl="0" algn="l">
              <a:spcBef>
                <a:spcPts val="0"/>
              </a:spcBef>
              <a:spcAft>
                <a:spcPts val="0"/>
              </a:spcAft>
              <a:buNone/>
            </a:pPr>
            <a:r>
              <a:rPr lang="en-US" sz="2000"/>
              <a:t>J</a:t>
            </a:r>
            <a:r>
              <a:rPr lang="en-US" sz="2000"/>
              <a:t>ust a quick alignment run without magnet</a:t>
            </a:r>
            <a:endParaRPr sz="2000"/>
          </a:p>
          <a:p>
            <a:pPr indent="0" lvl="0" marL="0" rtl="0" algn="l">
              <a:spcBef>
                <a:spcPts val="0"/>
              </a:spcBef>
              <a:spcAft>
                <a:spcPts val="0"/>
              </a:spcAft>
              <a:buNone/>
            </a:pPr>
            <a:r>
              <a:rPr lang="en-US" sz="2000"/>
              <a:t>	→ 5 different points in the detector (</a:t>
            </a:r>
            <a:r>
              <a:rPr lang="en-US" sz="2000">
                <a:solidFill>
                  <a:schemeClr val="dk1"/>
                </a:solidFill>
              </a:rPr>
              <a:t>same energy used in the frag. runs)</a:t>
            </a:r>
            <a:endParaRPr sz="2000"/>
          </a:p>
          <a:p>
            <a:pPr indent="0" lvl="0" marL="0" rtl="0" algn="l">
              <a:spcBef>
                <a:spcPts val="0"/>
              </a:spcBef>
              <a:spcAft>
                <a:spcPts val="0"/>
              </a:spcAft>
              <a:buNone/>
            </a:pPr>
            <a:r>
              <a:t/>
            </a:r>
            <a:endParaRPr sz="2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g27d7d577ba2_0_5"/>
          <p:cNvSpPr txBox="1"/>
          <p:nvPr/>
        </p:nvSpPr>
        <p:spPr>
          <a:xfrm>
            <a:off x="0" y="0"/>
            <a:ext cx="12192000" cy="722400"/>
          </a:xfrm>
          <a:prstGeom prst="rect">
            <a:avLst/>
          </a:prstGeom>
          <a:solidFill>
            <a:srgbClr val="C0E4F5"/>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lang="en-US" sz="4400">
                <a:solidFill>
                  <a:schemeClr val="dk1"/>
                </a:solidFill>
                <a:latin typeface="Play"/>
                <a:ea typeface="Play"/>
                <a:cs typeface="Play"/>
                <a:sym typeface="Play"/>
              </a:rPr>
              <a:t>Measurement Plan - </a:t>
            </a:r>
            <a:r>
              <a:rPr lang="en-US" sz="4400">
                <a:solidFill>
                  <a:schemeClr val="dk1"/>
                </a:solidFill>
                <a:latin typeface="Play"/>
                <a:ea typeface="Play"/>
                <a:cs typeface="Play"/>
                <a:sym typeface="Play"/>
              </a:rPr>
              <a:t>Frag. Measurements</a:t>
            </a:r>
            <a:endParaRPr/>
          </a:p>
        </p:txBody>
      </p:sp>
      <p:sp>
        <p:nvSpPr>
          <p:cNvPr id="119" name="Google Shape;119;g27d7d577ba2_0_5"/>
          <p:cNvSpPr txBox="1"/>
          <p:nvPr/>
        </p:nvSpPr>
        <p:spPr>
          <a:xfrm>
            <a:off x="246800" y="1903575"/>
            <a:ext cx="11443500" cy="1082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000"/>
              <a:t>In the last data taking we acquired data with the following event rate:</a:t>
            </a:r>
            <a:endParaRPr sz="2000"/>
          </a:p>
          <a:p>
            <a:pPr indent="-355600" lvl="0" marL="457200" rtl="0" algn="l">
              <a:spcBef>
                <a:spcPts val="0"/>
              </a:spcBef>
              <a:spcAft>
                <a:spcPts val="0"/>
              </a:spcAft>
              <a:buSzPts val="2000"/>
              <a:buChar char="-"/>
            </a:pPr>
            <a:r>
              <a:rPr lang="en-US" sz="2000"/>
              <a:t>about</a:t>
            </a:r>
            <a:r>
              <a:rPr lang="en-US" sz="2000"/>
              <a:t> </a:t>
            </a:r>
            <a:r>
              <a:rPr lang="en-US" sz="2000">
                <a:highlight>
                  <a:srgbClr val="FFFF00"/>
                </a:highlight>
              </a:rPr>
              <a:t>200 Hz</a:t>
            </a:r>
            <a:r>
              <a:rPr lang="en-US" sz="2000"/>
              <a:t> with MB trigger </a:t>
            </a:r>
            <a:r>
              <a:rPr lang="en-US" sz="2000">
                <a:highlight>
                  <a:srgbClr val="FFFF00"/>
                </a:highlight>
              </a:rPr>
              <a:t>(TBC)</a:t>
            </a:r>
            <a:endParaRPr sz="2000">
              <a:highlight>
                <a:srgbClr val="FFFF00"/>
              </a:highlight>
            </a:endParaRPr>
          </a:p>
          <a:p>
            <a:pPr indent="-355600" lvl="0" marL="457200" rtl="0" algn="l">
              <a:spcBef>
                <a:spcPts val="0"/>
              </a:spcBef>
              <a:spcAft>
                <a:spcPts val="0"/>
              </a:spcAft>
              <a:buSzPts val="2000"/>
              <a:buChar char="-"/>
            </a:pPr>
            <a:r>
              <a:rPr lang="en-US" sz="2000"/>
              <a:t>below</a:t>
            </a:r>
            <a:r>
              <a:rPr lang="en-US" sz="2000">
                <a:highlight>
                  <a:srgbClr val="FFFF00"/>
                </a:highlight>
              </a:rPr>
              <a:t> 100 Hz</a:t>
            </a:r>
            <a:r>
              <a:rPr lang="en-US" sz="2000"/>
              <a:t> with </a:t>
            </a:r>
            <a:r>
              <a:rPr lang="en-US" sz="2000"/>
              <a:t>fragmentation trigger </a:t>
            </a:r>
            <a:r>
              <a:rPr lang="en-US" sz="2000">
                <a:solidFill>
                  <a:schemeClr val="dk1"/>
                </a:solidFill>
                <a:highlight>
                  <a:srgbClr val="FFFF00"/>
                </a:highlight>
              </a:rPr>
              <a:t>(TBC)</a:t>
            </a:r>
            <a:endParaRPr sz="2000">
              <a:highlight>
                <a:srgbClr val="FFFF00"/>
              </a:highlight>
            </a:endParaRPr>
          </a:p>
          <a:p>
            <a:pPr indent="0" lvl="0" marL="0" rtl="0" algn="l">
              <a:spcBef>
                <a:spcPts val="0"/>
              </a:spcBef>
              <a:spcAft>
                <a:spcPts val="0"/>
              </a:spcAft>
              <a:buNone/>
            </a:pPr>
            <a:r>
              <a:t/>
            </a:r>
            <a:endParaRPr sz="2000"/>
          </a:p>
        </p:txBody>
      </p:sp>
      <p:sp>
        <p:nvSpPr>
          <p:cNvPr id="120" name="Google Shape;120;g27d7d577ba2_0_5"/>
          <p:cNvSpPr txBox="1"/>
          <p:nvPr/>
        </p:nvSpPr>
        <p:spPr>
          <a:xfrm>
            <a:off x="246800" y="888975"/>
            <a:ext cx="11443500" cy="481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2000"/>
              <a:t>4 Shifts - 28 hours total (6 + 8 + 8 + 6)</a:t>
            </a:r>
            <a:endParaRPr b="1" sz="2000"/>
          </a:p>
        </p:txBody>
      </p:sp>
      <p:sp>
        <p:nvSpPr>
          <p:cNvPr id="121" name="Google Shape;121;g27d7d577ba2_0_5"/>
          <p:cNvSpPr txBox="1"/>
          <p:nvPr/>
        </p:nvSpPr>
        <p:spPr>
          <a:xfrm>
            <a:off x="221850" y="1384350"/>
            <a:ext cx="11443500" cy="481200"/>
          </a:xfrm>
          <a:prstGeom prst="rect">
            <a:avLst/>
          </a:prstGeom>
          <a:no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US" sz="2000"/>
              <a:t>1-2 hours at the </a:t>
            </a:r>
            <a:r>
              <a:rPr lang="en-US" sz="2000"/>
              <a:t>begin of the first run needed for alignment acquisitions</a:t>
            </a:r>
            <a:endParaRPr sz="2000"/>
          </a:p>
        </p:txBody>
      </p:sp>
      <p:graphicFrame>
        <p:nvGraphicFramePr>
          <p:cNvPr id="122" name="Google Shape;122;g27d7d577ba2_0_5"/>
          <p:cNvGraphicFramePr/>
          <p:nvPr/>
        </p:nvGraphicFramePr>
        <p:xfrm>
          <a:off x="2408375" y="3024000"/>
          <a:ext cx="3000000" cy="3000000"/>
        </p:xfrm>
        <a:graphic>
          <a:graphicData uri="http://schemas.openxmlformats.org/drawingml/2006/table">
            <a:tbl>
              <a:tblPr>
                <a:noFill/>
                <a:tableStyleId>{E467BED3-61E6-4959-98C3-356CEFE61A57}</a:tableStyleId>
              </a:tblPr>
              <a:tblGrid>
                <a:gridCol w="2137500"/>
              </a:tblGrid>
              <a:tr h="381000">
                <a:tc>
                  <a:txBody>
                    <a:bodyPr/>
                    <a:lstStyle/>
                    <a:p>
                      <a:pPr indent="0" lvl="0" marL="0" rtl="0" algn="l">
                        <a:spcBef>
                          <a:spcPts val="0"/>
                        </a:spcBef>
                        <a:spcAft>
                          <a:spcPts val="0"/>
                        </a:spcAft>
                        <a:buClr>
                          <a:schemeClr val="dk1"/>
                        </a:buClr>
                        <a:buFont typeface="Arial"/>
                        <a:buNone/>
                      </a:pPr>
                      <a:r>
                        <a:rPr b="1" lang="en-US" sz="1800">
                          <a:solidFill>
                            <a:schemeClr val="dk1"/>
                          </a:solidFill>
                          <a:latin typeface="Aptos"/>
                          <a:ea typeface="Aptos"/>
                          <a:cs typeface="Aptos"/>
                          <a:sym typeface="Aptos"/>
                        </a:rPr>
                        <a:t> 4 Nov.</a:t>
                      </a:r>
                      <a:endParaRPr b="1"/>
                    </a:p>
                  </a:txBody>
                  <a:tcPr marT="91425" marB="91425" marR="91425" marL="91425">
                    <a:solidFill>
                      <a:srgbClr val="C0E4F5"/>
                    </a:solidFill>
                  </a:tcPr>
                </a:tc>
              </a:tr>
              <a:tr h="381000">
                <a:tc>
                  <a:txBody>
                    <a:bodyPr/>
                    <a:lstStyle/>
                    <a:p>
                      <a:pPr indent="0" lvl="0" marL="0" rtl="0" algn="l">
                        <a:spcBef>
                          <a:spcPts val="0"/>
                        </a:spcBef>
                        <a:spcAft>
                          <a:spcPts val="0"/>
                        </a:spcAft>
                        <a:buNone/>
                      </a:pPr>
                      <a:r>
                        <a:t/>
                      </a:r>
                      <a:endParaRPr b="1"/>
                    </a:p>
                  </a:txBody>
                  <a:tcPr marT="91425" marB="91425" marR="91425" marL="91425"/>
                </a:tc>
              </a:tr>
              <a:tr h="381000">
                <a:tc>
                  <a:txBody>
                    <a:bodyPr/>
                    <a:lstStyle/>
                    <a:p>
                      <a:pPr indent="0" lvl="0" marL="0" rtl="0" algn="l">
                        <a:spcBef>
                          <a:spcPts val="0"/>
                        </a:spcBef>
                        <a:spcAft>
                          <a:spcPts val="0"/>
                        </a:spcAft>
                        <a:buClr>
                          <a:schemeClr val="dk1"/>
                        </a:buClr>
                        <a:buSzPts val="1100"/>
                        <a:buFont typeface="Arial"/>
                        <a:buNone/>
                      </a:pPr>
                      <a:r>
                        <a:t/>
                      </a:r>
                      <a:endParaRPr b="1"/>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bl>
          </a:graphicData>
        </a:graphic>
      </p:graphicFrame>
      <p:sp>
        <p:nvSpPr>
          <p:cNvPr id="123" name="Google Shape;123;g27d7d577ba2_0_5"/>
          <p:cNvSpPr txBox="1"/>
          <p:nvPr/>
        </p:nvSpPr>
        <p:spPr>
          <a:xfrm>
            <a:off x="9242950" y="2062575"/>
            <a:ext cx="2676000" cy="1723800"/>
          </a:xfrm>
          <a:prstGeom prst="rect">
            <a:avLst/>
          </a:prstGeom>
          <a:noFill/>
          <a:ln cap="flat" cmpd="sng" w="28575">
            <a:solidFill>
              <a:srgbClr val="000000"/>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rPr lang="en-US" sz="2000">
                <a:solidFill>
                  <a:schemeClr val="dk1"/>
                </a:solidFill>
              </a:rPr>
              <a:t>To demonstrate the capability to work in inverse kinematic we need to acquire data with C</a:t>
            </a:r>
            <a:r>
              <a:rPr baseline="-25000" lang="en-US" sz="2000">
                <a:solidFill>
                  <a:schemeClr val="dk1"/>
                </a:solidFill>
              </a:rPr>
              <a:t>2</a:t>
            </a:r>
            <a:r>
              <a:rPr lang="en-US" sz="2000">
                <a:solidFill>
                  <a:schemeClr val="dk1"/>
                </a:solidFill>
              </a:rPr>
              <a:t>H</a:t>
            </a:r>
            <a:r>
              <a:rPr baseline="-25000" lang="en-US" sz="2000">
                <a:solidFill>
                  <a:schemeClr val="dk1"/>
                </a:solidFill>
              </a:rPr>
              <a:t>4</a:t>
            </a:r>
            <a:r>
              <a:rPr lang="en-US" sz="2000">
                <a:solidFill>
                  <a:schemeClr val="dk1"/>
                </a:solidFill>
              </a:rPr>
              <a:t> target</a:t>
            </a:r>
            <a:endParaRPr/>
          </a:p>
        </p:txBody>
      </p:sp>
      <p:graphicFrame>
        <p:nvGraphicFramePr>
          <p:cNvPr id="124" name="Google Shape;124;g27d7d577ba2_0_5"/>
          <p:cNvGraphicFramePr/>
          <p:nvPr/>
        </p:nvGraphicFramePr>
        <p:xfrm>
          <a:off x="4732400" y="3024000"/>
          <a:ext cx="3000000" cy="3000000"/>
        </p:xfrm>
        <a:graphic>
          <a:graphicData uri="http://schemas.openxmlformats.org/drawingml/2006/table">
            <a:tbl>
              <a:tblPr>
                <a:noFill/>
                <a:tableStyleId>{E467BED3-61E6-4959-98C3-356CEFE61A57}</a:tableStyleId>
              </a:tblPr>
              <a:tblGrid>
                <a:gridCol w="2000000"/>
              </a:tblGrid>
              <a:tr h="381000">
                <a:tc>
                  <a:txBody>
                    <a:bodyPr/>
                    <a:lstStyle/>
                    <a:p>
                      <a:pPr indent="0" lvl="0" marL="0" rtl="0" algn="l">
                        <a:spcBef>
                          <a:spcPts val="0"/>
                        </a:spcBef>
                        <a:spcAft>
                          <a:spcPts val="0"/>
                        </a:spcAft>
                        <a:buClr>
                          <a:schemeClr val="dk1"/>
                        </a:buClr>
                        <a:buFont typeface="Arial"/>
                        <a:buNone/>
                      </a:pPr>
                      <a:r>
                        <a:rPr b="1" lang="en-US" sz="1800">
                          <a:solidFill>
                            <a:schemeClr val="dk1"/>
                          </a:solidFill>
                          <a:latin typeface="Aptos"/>
                          <a:ea typeface="Aptos"/>
                          <a:cs typeface="Aptos"/>
                          <a:sym typeface="Aptos"/>
                        </a:rPr>
                        <a:t>5</a:t>
                      </a:r>
                      <a:r>
                        <a:rPr b="1" lang="en-US" sz="1800">
                          <a:solidFill>
                            <a:schemeClr val="dk1"/>
                          </a:solidFill>
                          <a:latin typeface="Aptos"/>
                          <a:ea typeface="Aptos"/>
                          <a:cs typeface="Aptos"/>
                          <a:sym typeface="Aptos"/>
                        </a:rPr>
                        <a:t> Nov.</a:t>
                      </a:r>
                      <a:endParaRPr b="1"/>
                    </a:p>
                  </a:txBody>
                  <a:tcPr marT="91425" marB="91425" marR="91425" marL="91425">
                    <a:solidFill>
                      <a:srgbClr val="C0E4F5"/>
                    </a:solidFill>
                  </a:tcPr>
                </a:tc>
              </a:tr>
              <a:tr h="381000">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bl>
          </a:graphicData>
        </a:graphic>
      </p:graphicFrame>
      <p:graphicFrame>
        <p:nvGraphicFramePr>
          <p:cNvPr id="125" name="Google Shape;125;g27d7d577ba2_0_5"/>
          <p:cNvGraphicFramePr/>
          <p:nvPr/>
        </p:nvGraphicFramePr>
        <p:xfrm>
          <a:off x="221850" y="3024000"/>
          <a:ext cx="3000000" cy="3000000"/>
        </p:xfrm>
        <a:graphic>
          <a:graphicData uri="http://schemas.openxmlformats.org/drawingml/2006/table">
            <a:tbl>
              <a:tblPr>
                <a:noFill/>
                <a:tableStyleId>{E467BED3-61E6-4959-98C3-356CEFE61A57}</a:tableStyleId>
              </a:tblPr>
              <a:tblGrid>
                <a:gridCol w="2000000"/>
              </a:tblGrid>
              <a:tr h="381000">
                <a:tc>
                  <a:txBody>
                    <a:bodyPr/>
                    <a:lstStyle/>
                    <a:p>
                      <a:pPr indent="0" lvl="0" marL="0" rtl="0" algn="l">
                        <a:spcBef>
                          <a:spcPts val="0"/>
                        </a:spcBef>
                        <a:spcAft>
                          <a:spcPts val="0"/>
                        </a:spcAft>
                        <a:buClr>
                          <a:schemeClr val="dk1"/>
                        </a:buClr>
                        <a:buFont typeface="Arial"/>
                        <a:buNone/>
                      </a:pPr>
                      <a:r>
                        <a:rPr b="1" lang="en-US" sz="1800">
                          <a:solidFill>
                            <a:schemeClr val="dk1"/>
                          </a:solidFill>
                          <a:latin typeface="Aptos"/>
                          <a:ea typeface="Aptos"/>
                          <a:cs typeface="Aptos"/>
                          <a:sym typeface="Aptos"/>
                        </a:rPr>
                        <a:t>29 Oct.</a:t>
                      </a:r>
                      <a:endParaRPr b="1"/>
                    </a:p>
                  </a:txBody>
                  <a:tcPr marT="91425" marB="91425" marR="91425" marL="91425">
                    <a:solidFill>
                      <a:srgbClr val="C0E4F5"/>
                    </a:solidFill>
                  </a:tcPr>
                </a:tc>
              </a:tr>
              <a:tr h="381000">
                <a:tc>
                  <a:txBody>
                    <a:bodyPr/>
                    <a:lstStyle/>
                    <a:p>
                      <a:pPr indent="0" lvl="0" marL="0" rtl="0" algn="l">
                        <a:spcBef>
                          <a:spcPts val="0"/>
                        </a:spcBef>
                        <a:spcAft>
                          <a:spcPts val="0"/>
                        </a:spcAft>
                        <a:buNone/>
                      </a:pPr>
                      <a:r>
                        <a:rPr b="1" lang="en-US"/>
                        <a:t>Align.</a:t>
                      </a:r>
                      <a:endParaRPr b="1"/>
                    </a:p>
                  </a:txBody>
                  <a:tcPr marT="91425" marB="91425" marR="91425" marL="91425"/>
                </a:tc>
              </a:tr>
              <a:tr h="381000">
                <a:tc>
                  <a:txBody>
                    <a:bodyPr/>
                    <a:lstStyle/>
                    <a:p>
                      <a:pPr indent="0" lvl="0" marL="0" rtl="0" algn="l">
                        <a:spcBef>
                          <a:spcPts val="0"/>
                        </a:spcBef>
                        <a:spcAft>
                          <a:spcPts val="0"/>
                        </a:spcAft>
                        <a:buNone/>
                      </a:pPr>
                      <a:r>
                        <a:rPr b="1" lang="en-US"/>
                        <a:t>Align.</a:t>
                      </a:r>
                      <a:endParaRPr b="1"/>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bl>
          </a:graphicData>
        </a:graphic>
      </p:graphicFrame>
      <p:graphicFrame>
        <p:nvGraphicFramePr>
          <p:cNvPr id="126" name="Google Shape;126;g27d7d577ba2_0_5"/>
          <p:cNvGraphicFramePr/>
          <p:nvPr/>
        </p:nvGraphicFramePr>
        <p:xfrm>
          <a:off x="6918925" y="3024000"/>
          <a:ext cx="3000000" cy="3000000"/>
        </p:xfrm>
        <a:graphic>
          <a:graphicData uri="http://schemas.openxmlformats.org/drawingml/2006/table">
            <a:tbl>
              <a:tblPr>
                <a:noFill/>
                <a:tableStyleId>{E467BED3-61E6-4959-98C3-356CEFE61A57}</a:tableStyleId>
              </a:tblPr>
              <a:tblGrid>
                <a:gridCol w="2000000"/>
              </a:tblGrid>
              <a:tr h="381000">
                <a:tc>
                  <a:txBody>
                    <a:bodyPr/>
                    <a:lstStyle/>
                    <a:p>
                      <a:pPr indent="0" lvl="0" marL="0" rtl="0" algn="l">
                        <a:spcBef>
                          <a:spcPts val="0"/>
                        </a:spcBef>
                        <a:spcAft>
                          <a:spcPts val="0"/>
                        </a:spcAft>
                        <a:buClr>
                          <a:schemeClr val="dk1"/>
                        </a:buClr>
                        <a:buFont typeface="Arial"/>
                        <a:buNone/>
                      </a:pPr>
                      <a:r>
                        <a:rPr b="1" lang="en-US" sz="1800">
                          <a:solidFill>
                            <a:schemeClr val="dk1"/>
                          </a:solidFill>
                          <a:latin typeface="Aptos"/>
                          <a:ea typeface="Aptos"/>
                          <a:cs typeface="Aptos"/>
                          <a:sym typeface="Aptos"/>
                        </a:rPr>
                        <a:t>6</a:t>
                      </a:r>
                      <a:r>
                        <a:rPr b="1" lang="en-US" sz="1800">
                          <a:solidFill>
                            <a:schemeClr val="dk1"/>
                          </a:solidFill>
                          <a:latin typeface="Aptos"/>
                          <a:ea typeface="Aptos"/>
                          <a:cs typeface="Aptos"/>
                          <a:sym typeface="Aptos"/>
                        </a:rPr>
                        <a:t> Nov.</a:t>
                      </a:r>
                      <a:endParaRPr b="1"/>
                    </a:p>
                  </a:txBody>
                  <a:tcPr marT="91425" marB="91425" marR="91425" marL="91425">
                    <a:solidFill>
                      <a:srgbClr val="C0E4F5"/>
                    </a:solidFill>
                  </a:tcPr>
                </a:tc>
              </a:tr>
              <a:tr h="381000">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bl>
          </a:graphicData>
        </a:graphic>
      </p:graphicFrame>
      <p:sp>
        <p:nvSpPr>
          <p:cNvPr id="127" name="Google Shape;127;g27d7d577ba2_0_5"/>
          <p:cNvSpPr txBox="1"/>
          <p:nvPr/>
        </p:nvSpPr>
        <p:spPr>
          <a:xfrm>
            <a:off x="9115800" y="3982800"/>
            <a:ext cx="2676000" cy="2576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100"/>
              <a:t>200 MeV/u</a:t>
            </a:r>
            <a:endParaRPr sz="2100"/>
          </a:p>
          <a:p>
            <a:pPr indent="-361950" lvl="0" marL="457200" rtl="0" algn="l">
              <a:spcBef>
                <a:spcPts val="0"/>
              </a:spcBef>
              <a:spcAft>
                <a:spcPts val="0"/>
              </a:spcAft>
              <a:buSzPts val="2100"/>
              <a:buChar char="-"/>
            </a:pPr>
            <a:r>
              <a:rPr lang="en-US" sz="2100"/>
              <a:t>C, MB</a:t>
            </a:r>
            <a:endParaRPr sz="2100"/>
          </a:p>
          <a:p>
            <a:pPr indent="-361950" lvl="0" marL="457200" rtl="0" algn="l">
              <a:spcBef>
                <a:spcPts val="0"/>
              </a:spcBef>
              <a:spcAft>
                <a:spcPts val="0"/>
              </a:spcAft>
              <a:buSzPts val="2100"/>
              <a:buChar char="-"/>
            </a:pPr>
            <a:r>
              <a:rPr lang="en-US" sz="2100"/>
              <a:t>C Frag</a:t>
            </a:r>
            <a:endParaRPr sz="2100"/>
          </a:p>
          <a:p>
            <a:pPr indent="-361950" lvl="0" marL="457200" rtl="0" algn="l">
              <a:spcBef>
                <a:spcPts val="0"/>
              </a:spcBef>
              <a:spcAft>
                <a:spcPts val="0"/>
              </a:spcAft>
              <a:buSzPts val="2100"/>
              <a:buChar char="-"/>
            </a:pPr>
            <a:r>
              <a:rPr lang="en-US" sz="2000">
                <a:solidFill>
                  <a:schemeClr val="dk1"/>
                </a:solidFill>
              </a:rPr>
              <a:t>C</a:t>
            </a:r>
            <a:r>
              <a:rPr baseline="-25000" lang="en-US" sz="2000">
                <a:solidFill>
                  <a:schemeClr val="dk1"/>
                </a:solidFill>
              </a:rPr>
              <a:t>2</a:t>
            </a:r>
            <a:r>
              <a:rPr lang="en-US" sz="2000">
                <a:solidFill>
                  <a:schemeClr val="dk1"/>
                </a:solidFill>
              </a:rPr>
              <a:t>H</a:t>
            </a:r>
            <a:r>
              <a:rPr baseline="-25000" lang="en-US" sz="2000">
                <a:solidFill>
                  <a:schemeClr val="dk1"/>
                </a:solidFill>
              </a:rPr>
              <a:t>4</a:t>
            </a:r>
            <a:r>
              <a:rPr lang="en-US" sz="2100"/>
              <a:t>, MB</a:t>
            </a:r>
            <a:endParaRPr sz="2100"/>
          </a:p>
          <a:p>
            <a:pPr indent="-361950" lvl="0" marL="457200" rtl="0" algn="l">
              <a:spcBef>
                <a:spcPts val="0"/>
              </a:spcBef>
              <a:spcAft>
                <a:spcPts val="0"/>
              </a:spcAft>
              <a:buSzPts val="2100"/>
              <a:buChar char="-"/>
            </a:pPr>
            <a:r>
              <a:rPr lang="en-US" sz="2000">
                <a:solidFill>
                  <a:schemeClr val="dk1"/>
                </a:solidFill>
              </a:rPr>
              <a:t>C</a:t>
            </a:r>
            <a:r>
              <a:rPr baseline="-25000" lang="en-US" sz="2000">
                <a:solidFill>
                  <a:schemeClr val="dk1"/>
                </a:solidFill>
              </a:rPr>
              <a:t>2</a:t>
            </a:r>
            <a:r>
              <a:rPr lang="en-US" sz="2000">
                <a:solidFill>
                  <a:schemeClr val="dk1"/>
                </a:solidFill>
              </a:rPr>
              <a:t>H</a:t>
            </a:r>
            <a:r>
              <a:rPr baseline="-25000" lang="en-US" sz="2000">
                <a:solidFill>
                  <a:schemeClr val="dk1"/>
                </a:solidFill>
              </a:rPr>
              <a:t>4</a:t>
            </a:r>
            <a:r>
              <a:rPr lang="en-US" sz="2100"/>
              <a:t>, Frag</a:t>
            </a:r>
            <a:endParaRPr sz="2100"/>
          </a:p>
          <a:p>
            <a:pPr indent="-361950" lvl="0" marL="457200" rtl="0" algn="l">
              <a:spcBef>
                <a:spcPts val="0"/>
              </a:spcBef>
              <a:spcAft>
                <a:spcPts val="0"/>
              </a:spcAft>
              <a:buSzPts val="2100"/>
              <a:buChar char="-"/>
            </a:pPr>
            <a:r>
              <a:rPr lang="en-US" sz="2100"/>
              <a:t>No target</a:t>
            </a:r>
            <a:endParaRPr sz="2100"/>
          </a:p>
          <a:p>
            <a:pPr indent="-361950" lvl="0" marL="457200" rtl="0" algn="l">
              <a:spcBef>
                <a:spcPts val="0"/>
              </a:spcBef>
              <a:spcAft>
                <a:spcPts val="0"/>
              </a:spcAft>
              <a:buSzPts val="2100"/>
              <a:buChar char="-"/>
            </a:pPr>
            <a:r>
              <a:rPr lang="en-US" sz="2100"/>
              <a:t>No Magnet</a:t>
            </a:r>
            <a:endParaRPr sz="21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g278a69f954f_0_1"/>
          <p:cNvSpPr txBox="1"/>
          <p:nvPr>
            <p:ph type="title"/>
          </p:nvPr>
        </p:nvSpPr>
        <p:spPr>
          <a:xfrm>
            <a:off x="0" y="0"/>
            <a:ext cx="12192000" cy="722400"/>
          </a:xfrm>
          <a:prstGeom prst="rect">
            <a:avLst/>
          </a:prstGeom>
          <a:solidFill>
            <a:srgbClr val="C0E4F5"/>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lang="en-US"/>
              <a:t>Measurement Plan - </a:t>
            </a:r>
            <a:r>
              <a:rPr lang="en-US"/>
              <a:t>Emulsion Run</a:t>
            </a:r>
            <a:endParaRPr/>
          </a:p>
        </p:txBody>
      </p:sp>
      <p:sp>
        <p:nvSpPr>
          <p:cNvPr id="133" name="Google Shape;133;g278a69f954f_0_1"/>
          <p:cNvSpPr txBox="1"/>
          <p:nvPr/>
        </p:nvSpPr>
        <p:spPr>
          <a:xfrm>
            <a:off x="92125" y="935975"/>
            <a:ext cx="11979900" cy="5711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000"/>
              <a:t>Two bricks, C and C</a:t>
            </a:r>
            <a:r>
              <a:rPr baseline="-25000" lang="en-US" sz="2000"/>
              <a:t>2</a:t>
            </a:r>
            <a:r>
              <a:rPr lang="en-US" sz="2000"/>
              <a:t>H</a:t>
            </a:r>
            <a:r>
              <a:rPr baseline="-25000" lang="en-US" sz="2000"/>
              <a:t>4</a:t>
            </a:r>
            <a:r>
              <a:rPr lang="en-US" sz="2000"/>
              <a:t>.</a:t>
            </a:r>
            <a:endParaRPr sz="2000"/>
          </a:p>
          <a:p>
            <a:pPr indent="0" lvl="0" marL="0" rtl="0" algn="l">
              <a:spcBef>
                <a:spcPts val="0"/>
              </a:spcBef>
              <a:spcAft>
                <a:spcPts val="0"/>
              </a:spcAft>
              <a:buNone/>
            </a:pPr>
            <a:r>
              <a:rPr lang="en-US" sz="2000"/>
              <a:t> </a:t>
            </a:r>
            <a:endParaRPr sz="2000"/>
          </a:p>
          <a:p>
            <a:pPr indent="0" lvl="0" marL="0" rtl="0" algn="l">
              <a:spcBef>
                <a:spcPts val="0"/>
              </a:spcBef>
              <a:spcAft>
                <a:spcPts val="0"/>
              </a:spcAft>
              <a:buNone/>
            </a:pPr>
            <a:r>
              <a:rPr lang="en-US" sz="2000"/>
              <a:t>Emulsions need to leave CNAO the 8 of November (</a:t>
            </a:r>
            <a:r>
              <a:rPr lang="en-US" sz="2000"/>
              <a:t>preferably in the morning)</a:t>
            </a:r>
            <a:r>
              <a:rPr lang="en-US" sz="2000"/>
              <a:t> to go back to Naples. </a:t>
            </a:r>
            <a:endParaRPr sz="2000"/>
          </a:p>
          <a:p>
            <a:pPr indent="0" lvl="0" marL="0" rtl="0" algn="l">
              <a:spcBef>
                <a:spcPts val="0"/>
              </a:spcBef>
              <a:spcAft>
                <a:spcPts val="0"/>
              </a:spcAft>
              <a:buNone/>
            </a:pPr>
            <a:r>
              <a:rPr b="1" lang="en-US" sz="2000"/>
              <a:t>A</a:t>
            </a:r>
            <a:r>
              <a:rPr b="1" lang="en-US" sz="2000"/>
              <a:t> radioprotection </a:t>
            </a:r>
            <a:r>
              <a:rPr b="1" lang="en-US" sz="2000"/>
              <a:t>survey</a:t>
            </a:r>
            <a:r>
              <a:rPr b="1" lang="en-US" sz="2000"/>
              <a:t> is needed before emulsions leave CNAO</a:t>
            </a:r>
            <a:endParaRPr b="1" sz="2000"/>
          </a:p>
          <a:p>
            <a:pPr indent="0" lvl="0" marL="457200" rtl="0" algn="l">
              <a:spcBef>
                <a:spcPts val="0"/>
              </a:spcBef>
              <a:spcAft>
                <a:spcPts val="0"/>
              </a:spcAft>
              <a:buNone/>
            </a:pPr>
            <a:r>
              <a:rPr lang="en-US" sz="2000"/>
              <a:t>→ Naples will send a sample to CNAO ad a brief description of </a:t>
            </a:r>
            <a:r>
              <a:rPr lang="en-US" sz="2000"/>
              <a:t>the samples that will be irradiated with the estimated total number of particles. The sample will be irradiated the nights of the beam tuning.</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rPr b="1" lang="en-US" sz="2000"/>
              <a:t>Integration of the Emulsion support in the table needs to be discussed. (today, mechanics section)</a:t>
            </a:r>
            <a:endParaRPr b="1" sz="2000"/>
          </a:p>
          <a:p>
            <a:pPr indent="0" lvl="0" marL="0" rtl="0" algn="l">
              <a:spcBef>
                <a:spcPts val="0"/>
              </a:spcBef>
              <a:spcAft>
                <a:spcPts val="0"/>
              </a:spcAft>
              <a:buNone/>
            </a:pPr>
            <a:r>
              <a:rPr lang="en-US" sz="2000"/>
              <a:t>Need for a scan spanning an area of 2.4 cm x 2.4 cm with a 15-18 kg brick. </a:t>
            </a:r>
            <a:endParaRPr sz="2000"/>
          </a:p>
          <a:p>
            <a:pPr indent="0" lvl="0" marL="0" rtl="0" algn="l">
              <a:spcBef>
                <a:spcPts val="0"/>
              </a:spcBef>
              <a:spcAft>
                <a:spcPts val="0"/>
              </a:spcAft>
              <a:buNone/>
            </a:pPr>
            <a:r>
              <a:rPr lang="en-US" sz="2000"/>
              <a:t> 	→ Use of CNAO magnets and SC to count the particles </a:t>
            </a:r>
            <a:r>
              <a:rPr lang="en-US" sz="2000">
                <a:solidFill>
                  <a:schemeClr val="dk1"/>
                </a:solidFill>
              </a:rPr>
              <a:t>impinging</a:t>
            </a:r>
            <a:r>
              <a:rPr lang="en-US" sz="2000"/>
              <a:t> on the brick and to veto the beam.</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rPr lang="en-US" sz="2000">
                <a:solidFill>
                  <a:srgbClr val="FF0000"/>
                </a:solidFill>
              </a:rPr>
              <a:t>Separated meetings with a working group to understand how to execute the irradiation with the required resolution on the number of particles.</a:t>
            </a:r>
            <a:r>
              <a:rPr lang="en-US" sz="2000"/>
              <a:t> </a:t>
            </a:r>
            <a:r>
              <a:rPr lang="en-US" sz="2000">
                <a:solidFill>
                  <a:srgbClr val="FF0000"/>
                </a:solidFill>
              </a:rPr>
              <a:t>First meeting Sept. 19</a:t>
            </a:r>
            <a:r>
              <a:rPr baseline="30000" lang="en-US" sz="2000">
                <a:solidFill>
                  <a:srgbClr val="FF0000"/>
                </a:solidFill>
              </a:rPr>
              <a:t>th</a:t>
            </a:r>
            <a:r>
              <a:rPr lang="en-US" sz="2000">
                <a:solidFill>
                  <a:srgbClr val="FF0000"/>
                </a:solidFill>
              </a:rPr>
              <a:t> at 9:00.</a:t>
            </a:r>
            <a:endParaRPr sz="200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g278a69f954f_0_18"/>
          <p:cNvSpPr txBox="1"/>
          <p:nvPr>
            <p:ph type="title"/>
          </p:nvPr>
        </p:nvSpPr>
        <p:spPr>
          <a:xfrm>
            <a:off x="0" y="0"/>
            <a:ext cx="12192000" cy="722400"/>
          </a:xfrm>
          <a:prstGeom prst="rect">
            <a:avLst/>
          </a:prstGeom>
          <a:solidFill>
            <a:srgbClr val="C0E4F5"/>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lang="en-US"/>
              <a:t>Detector Geometry</a:t>
            </a:r>
            <a:endParaRPr/>
          </a:p>
        </p:txBody>
      </p:sp>
      <p:sp>
        <p:nvSpPr>
          <p:cNvPr id="139" name="Google Shape;139;g278a69f954f_0_18"/>
          <p:cNvSpPr txBox="1"/>
          <p:nvPr/>
        </p:nvSpPr>
        <p:spPr>
          <a:xfrm>
            <a:off x="293975" y="935975"/>
            <a:ext cx="11566500" cy="5711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000"/>
              <a:t>Need to provide a final sketch of the detector geometry </a:t>
            </a:r>
            <a:r>
              <a:rPr lang="en-US" sz="2000"/>
              <a:t>with</a:t>
            </a:r>
            <a:r>
              <a:rPr lang="en-US" sz="2000"/>
              <a:t> all the detailed positions of the detectors.</a:t>
            </a:r>
            <a:endParaRPr sz="2000"/>
          </a:p>
          <a:p>
            <a:pPr indent="0" lvl="0" marL="0" rtl="0" algn="l">
              <a:spcBef>
                <a:spcPts val="0"/>
              </a:spcBef>
              <a:spcAft>
                <a:spcPts val="0"/>
              </a:spcAft>
              <a:buNone/>
            </a:pPr>
            <a:r>
              <a:rPr lang="en-US" sz="2000"/>
              <a:t> → </a:t>
            </a:r>
            <a:r>
              <a:rPr b="1" lang="en-US" sz="2000"/>
              <a:t>A power-point with all the distances will be provided in a week</a:t>
            </a:r>
            <a:r>
              <a:rPr lang="en-US" sz="2000"/>
              <a:t>.</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rPr lang="en-US" sz="2000"/>
              <a:t>A document with all the channel maps and geometry of the detectors is also in preparation.</a:t>
            </a:r>
            <a:endParaRPr sz="2000"/>
          </a:p>
          <a:p>
            <a:pPr indent="0" lvl="0" marL="0" rtl="0" algn="l">
              <a:spcBef>
                <a:spcPts val="0"/>
              </a:spcBef>
              <a:spcAft>
                <a:spcPts val="0"/>
              </a:spcAft>
              <a:buNone/>
            </a:pPr>
            <a:r>
              <a:rPr lang="en-US" sz="2000"/>
              <a:t> → The Channel map of the TW remains the same</a:t>
            </a:r>
            <a:endParaRPr sz="2000"/>
          </a:p>
          <a:p>
            <a:pPr indent="0" lvl="0" marL="0" rtl="0" algn="l">
              <a:spcBef>
                <a:spcPts val="0"/>
              </a:spcBef>
              <a:spcAft>
                <a:spcPts val="0"/>
              </a:spcAft>
              <a:buNone/>
            </a:pPr>
            <a:r>
              <a:rPr lang="en-US" sz="2000"/>
              <a:t> → </a:t>
            </a:r>
            <a:r>
              <a:rPr lang="en-US" sz="2000">
                <a:solidFill>
                  <a:schemeClr val="dk1"/>
                </a:solidFill>
              </a:rPr>
              <a:t>The Channel map of the Calo will be integrated</a:t>
            </a:r>
            <a:endParaRPr sz="2000">
              <a:solidFill>
                <a:schemeClr val="dk1"/>
              </a:solidFill>
            </a:endParaRPr>
          </a:p>
          <a:p>
            <a:pPr indent="0" lvl="0" marL="0" rtl="0" algn="l">
              <a:spcBef>
                <a:spcPts val="0"/>
              </a:spcBef>
              <a:spcAft>
                <a:spcPts val="0"/>
              </a:spcAft>
              <a:buNone/>
            </a:pPr>
            <a:r>
              <a:t/>
            </a:r>
            <a:endParaRPr sz="2000">
              <a:solidFill>
                <a:schemeClr val="dk1"/>
              </a:solidFill>
            </a:endParaRPr>
          </a:p>
          <a:p>
            <a:pPr indent="0" lvl="0" marL="0" rtl="0" algn="l">
              <a:spcBef>
                <a:spcPts val="0"/>
              </a:spcBef>
              <a:spcAft>
                <a:spcPts val="0"/>
              </a:spcAft>
              <a:buNone/>
            </a:pPr>
            <a:r>
              <a:rPr lang="en-US" sz="2000">
                <a:solidFill>
                  <a:schemeClr val="dk1"/>
                </a:solidFill>
              </a:rPr>
              <a:t>Question: </a:t>
            </a:r>
            <a:r>
              <a:rPr b="1" lang="en-US" sz="2000">
                <a:solidFill>
                  <a:schemeClr val="dk1"/>
                </a:solidFill>
              </a:rPr>
              <a:t>Which other infos do we need for the online analysis?</a:t>
            </a:r>
            <a:endParaRPr b="1" sz="2000">
              <a:solidFill>
                <a:schemeClr val="dk1"/>
              </a:solidFill>
            </a:endParaRPr>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g27de408dec5_0_25"/>
          <p:cNvSpPr txBox="1"/>
          <p:nvPr>
            <p:ph type="title"/>
          </p:nvPr>
        </p:nvSpPr>
        <p:spPr>
          <a:xfrm>
            <a:off x="0" y="0"/>
            <a:ext cx="12192000" cy="722400"/>
          </a:xfrm>
          <a:prstGeom prst="rect">
            <a:avLst/>
          </a:prstGeom>
          <a:solidFill>
            <a:srgbClr val="C0E4F5"/>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lang="en-US"/>
              <a:t>Detector Geometry</a:t>
            </a:r>
            <a:endParaRPr/>
          </a:p>
        </p:txBody>
      </p:sp>
      <p:pic>
        <p:nvPicPr>
          <p:cNvPr id="145" name="Google Shape;145;g27de408dec5_0_25"/>
          <p:cNvPicPr preferRelativeResize="0"/>
          <p:nvPr/>
        </p:nvPicPr>
        <p:blipFill>
          <a:blip r:embed="rId3">
            <a:alphaModFix/>
          </a:blip>
          <a:stretch>
            <a:fillRect/>
          </a:stretch>
        </p:blipFill>
        <p:spPr>
          <a:xfrm>
            <a:off x="2590800" y="874800"/>
            <a:ext cx="7843506" cy="5830800"/>
          </a:xfrm>
          <a:prstGeom prst="rect">
            <a:avLst/>
          </a:prstGeom>
          <a:noFill/>
          <a:ln>
            <a:noFill/>
          </a:ln>
        </p:spPr>
      </p:pic>
      <p:sp>
        <p:nvSpPr>
          <p:cNvPr id="146" name="Google Shape;146;g27de408dec5_0_25"/>
          <p:cNvSpPr txBox="1"/>
          <p:nvPr/>
        </p:nvSpPr>
        <p:spPr>
          <a:xfrm>
            <a:off x="10000500" y="1880625"/>
            <a:ext cx="433800" cy="411600"/>
          </a:xfrm>
          <a:prstGeom prst="rect">
            <a:avLst/>
          </a:prstGeom>
          <a:solidFill>
            <a:schemeClr val="lt1"/>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highlight>
                <a:schemeClr val="lt1"/>
              </a:highlight>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2023-08-17T10:34:56Z</dcterms:created>
  <dc:creator>Matteo Morrocchi</dc:creator>
</cp:coreProperties>
</file>