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9" r:id="rId1"/>
    <p:sldMasterId id="2147483843" r:id="rId2"/>
    <p:sldMasterId id="2147483855" r:id="rId3"/>
    <p:sldMasterId id="2147483867" r:id="rId4"/>
  </p:sldMasterIdLst>
  <p:notesMasterIdLst>
    <p:notesMasterId r:id="rId36"/>
  </p:notesMasterIdLst>
  <p:sldIdLst>
    <p:sldId id="256" r:id="rId5"/>
    <p:sldId id="276" r:id="rId6"/>
    <p:sldId id="314" r:id="rId7"/>
    <p:sldId id="318" r:id="rId8"/>
    <p:sldId id="319" r:id="rId9"/>
    <p:sldId id="320" r:id="rId10"/>
    <p:sldId id="277" r:id="rId11"/>
    <p:sldId id="291" r:id="rId12"/>
    <p:sldId id="316" r:id="rId13"/>
    <p:sldId id="295" r:id="rId14"/>
    <p:sldId id="322" r:id="rId15"/>
    <p:sldId id="323" r:id="rId16"/>
    <p:sldId id="301" r:id="rId17"/>
    <p:sldId id="329" r:id="rId18"/>
    <p:sldId id="332" r:id="rId19"/>
    <p:sldId id="330" r:id="rId20"/>
    <p:sldId id="333" r:id="rId21"/>
    <p:sldId id="366" r:id="rId22"/>
    <p:sldId id="367" r:id="rId23"/>
    <p:sldId id="368" r:id="rId24"/>
    <p:sldId id="372" r:id="rId25"/>
    <p:sldId id="354" r:id="rId26"/>
    <p:sldId id="355" r:id="rId27"/>
    <p:sldId id="362" r:id="rId28"/>
    <p:sldId id="364" r:id="rId29"/>
    <p:sldId id="365" r:id="rId30"/>
    <p:sldId id="375" r:id="rId31"/>
    <p:sldId id="376" r:id="rId32"/>
    <p:sldId id="317" r:id="rId33"/>
    <p:sldId id="260" r:id="rId34"/>
    <p:sldId id="31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F00"/>
    <a:srgbClr val="14B813"/>
    <a:srgbClr val="0000FF"/>
    <a:srgbClr val="FFFF00"/>
    <a:srgbClr val="02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p:restoredTop sz="96327"/>
  </p:normalViewPr>
  <p:slideViewPr>
    <p:cSldViewPr snapToGrid="0" snapToObjects="1">
      <p:cViewPr varScale="1">
        <p:scale>
          <a:sx n="123" d="100"/>
          <a:sy n="123" d="100"/>
        </p:scale>
        <p:origin x="7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F5C35-AAA8-F84F-B2C0-9BA10A4CA465}" type="datetimeFigureOut">
              <a:rPr lang="en-FR" smtClean="0"/>
              <a:t>14/09/2023</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60DBC2-1A22-074F-8CEC-B44516F72D1B}" type="slidenum">
              <a:rPr lang="en-FR" smtClean="0"/>
              <a:t>‹#›</a:t>
            </a:fld>
            <a:endParaRPr lang="en-FR"/>
          </a:p>
        </p:txBody>
      </p:sp>
    </p:spTree>
    <p:extLst>
      <p:ext uri="{BB962C8B-B14F-4D97-AF65-F5344CB8AC3E}">
        <p14:creationId xmlns:p14="http://schemas.microsoft.com/office/powerpoint/2010/main" val="3598264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9860DBC2-1A22-074F-8CEC-B44516F72D1B}" type="slidenum">
              <a:rPr lang="en-FR" smtClean="0"/>
              <a:t>1</a:t>
            </a:fld>
            <a:endParaRPr lang="en-FR"/>
          </a:p>
        </p:txBody>
      </p:sp>
    </p:spTree>
    <p:extLst>
      <p:ext uri="{BB962C8B-B14F-4D97-AF65-F5344CB8AC3E}">
        <p14:creationId xmlns:p14="http://schemas.microsoft.com/office/powerpoint/2010/main" val="354784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10</a:t>
            </a:fld>
            <a:endParaRPr lang="en-FR"/>
          </a:p>
        </p:txBody>
      </p:sp>
    </p:spTree>
    <p:extLst>
      <p:ext uri="{BB962C8B-B14F-4D97-AF65-F5344CB8AC3E}">
        <p14:creationId xmlns:p14="http://schemas.microsoft.com/office/powerpoint/2010/main" val="4047409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11</a:t>
            </a:fld>
            <a:endParaRPr lang="en-FR"/>
          </a:p>
        </p:txBody>
      </p:sp>
    </p:spTree>
    <p:extLst>
      <p:ext uri="{BB962C8B-B14F-4D97-AF65-F5344CB8AC3E}">
        <p14:creationId xmlns:p14="http://schemas.microsoft.com/office/powerpoint/2010/main" val="392658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12</a:t>
            </a:fld>
            <a:endParaRPr lang="en-FR"/>
          </a:p>
        </p:txBody>
      </p:sp>
    </p:spTree>
    <p:extLst>
      <p:ext uri="{BB962C8B-B14F-4D97-AF65-F5344CB8AC3E}">
        <p14:creationId xmlns:p14="http://schemas.microsoft.com/office/powerpoint/2010/main" val="85820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13</a:t>
            </a:fld>
            <a:endParaRPr lang="en-FR"/>
          </a:p>
        </p:txBody>
      </p:sp>
    </p:spTree>
    <p:extLst>
      <p:ext uri="{BB962C8B-B14F-4D97-AF65-F5344CB8AC3E}">
        <p14:creationId xmlns:p14="http://schemas.microsoft.com/office/powerpoint/2010/main" val="2420877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14</a:t>
            </a:fld>
            <a:endParaRPr lang="en-FR"/>
          </a:p>
        </p:txBody>
      </p:sp>
    </p:spTree>
    <p:extLst>
      <p:ext uri="{BB962C8B-B14F-4D97-AF65-F5344CB8AC3E}">
        <p14:creationId xmlns:p14="http://schemas.microsoft.com/office/powerpoint/2010/main" val="2110788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15</a:t>
            </a:fld>
            <a:endParaRPr lang="en-FR"/>
          </a:p>
        </p:txBody>
      </p:sp>
    </p:spTree>
    <p:extLst>
      <p:ext uri="{BB962C8B-B14F-4D97-AF65-F5344CB8AC3E}">
        <p14:creationId xmlns:p14="http://schemas.microsoft.com/office/powerpoint/2010/main" val="3454789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16</a:t>
            </a:fld>
            <a:endParaRPr lang="en-FR"/>
          </a:p>
        </p:txBody>
      </p:sp>
    </p:spTree>
    <p:extLst>
      <p:ext uri="{BB962C8B-B14F-4D97-AF65-F5344CB8AC3E}">
        <p14:creationId xmlns:p14="http://schemas.microsoft.com/office/powerpoint/2010/main" val="3191416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First I would like to address the problem, we were extracting the ADC from the banks in the MC, but these are decoded in 12 bits, so to convert them into LLTADC, an implementation is required, knowing that 10 bits in the LLT correspond to 10GeV. A first approximation was done dividing the adc exracted by 4 and then settin a threshold at 2. This conversion, though, was showing some non linearities in the quantities measured, which I will talk about later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66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First I would like to address the problem, we were extracting the ADC from the banks in the MC, but these are decoded in 12 bits, so to convert them into LLTADC, an implementation is required, knowing that 10 bits in the LLT correspond to 10GeV. A first approximation was done dividing the adc exracted by 4 and then settin a threshold at 2. This conversion, though, was showing some non linearities in the quantities measured, which I will talk about later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709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First I would like to address the problem, we were extracting the ADC from the banks in the MC, but these are decoded in 12 bits, so to convert them into LLTADC, an implementation is required, knowing that 10 bits in the LLT correspond to 10GeV. A first approximation was done dividing the adc exracted by 4 and then settin a threshold at 2. This conversion, though, was showing some non linearities in the quantities measured, which I will talk about later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628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fld id="{9860DBC2-1A22-074F-8CEC-B44516F72D1B}" type="slidenum">
              <a:rPr lang="en-FR" smtClean="0"/>
              <a:t>2</a:t>
            </a:fld>
            <a:endParaRPr lang="en-FR"/>
          </a:p>
        </p:txBody>
      </p:sp>
    </p:spTree>
    <p:extLst>
      <p:ext uri="{BB962C8B-B14F-4D97-AF65-F5344CB8AC3E}">
        <p14:creationId xmlns:p14="http://schemas.microsoft.com/office/powerpoint/2010/main" val="2987414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First I would like to address the problem, we were extracting the ADC from the banks in the MC, but these are decoded in 12 bits, so to convert them into LLTADC, an implementation is required, knowing that 10 bits in the LLT correspond to 10GeV. A first approximation was done dividing the adc exracted by 4 and then settin a threshold at 2. This conversion, though, was showing some non linearities in the quantities measured, which I will talk about later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879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First I would like to address the problem, we were extracting the ADC from the banks in the MC, but these are decoded in 12 bits, so to convert them into LLTADC, an implementation is required, knowing that 10 bits in the LLT correspond to 10GeV. A first approximation was done dividing the adc exracted by 4 and then settin a threshold at 2. This conversion, though, was showing some non linearities in the quantities measured, which I will talk about later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992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50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446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929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317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675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070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First I would like to address the problem, we were extracting the ADC from the banks in the MC, but these are decoded in 12 bits, so to convert them into LLTADC, an implementation is required, knowing that 10 bits in the LLT correspond to 10GeV. A first approximation was done dividing the adc exracted by 4 and then settin a threshold at 2. This conversion, though, was showing some non linearities in the quantities measured, which I will talk about later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0DBC2-1A22-074F-8CEC-B44516F72D1B}"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25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29</a:t>
            </a:fld>
            <a:endParaRPr lang="en-FR"/>
          </a:p>
        </p:txBody>
      </p:sp>
    </p:spTree>
    <p:extLst>
      <p:ext uri="{BB962C8B-B14F-4D97-AF65-F5344CB8AC3E}">
        <p14:creationId xmlns:p14="http://schemas.microsoft.com/office/powerpoint/2010/main" val="65931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fld id="{9860DBC2-1A22-074F-8CEC-B44516F72D1B}" type="slidenum">
              <a:rPr lang="en-FR" smtClean="0"/>
              <a:t>3</a:t>
            </a:fld>
            <a:endParaRPr lang="en-FR"/>
          </a:p>
        </p:txBody>
      </p:sp>
    </p:spTree>
    <p:extLst>
      <p:ext uri="{BB962C8B-B14F-4D97-AF65-F5344CB8AC3E}">
        <p14:creationId xmlns:p14="http://schemas.microsoft.com/office/powerpoint/2010/main" val="2658756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31</a:t>
            </a:fld>
            <a:endParaRPr lang="en-FR"/>
          </a:p>
        </p:txBody>
      </p:sp>
    </p:spTree>
    <p:extLst>
      <p:ext uri="{BB962C8B-B14F-4D97-AF65-F5344CB8AC3E}">
        <p14:creationId xmlns:p14="http://schemas.microsoft.com/office/powerpoint/2010/main" val="265753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fld id="{9860DBC2-1A22-074F-8CEC-B44516F72D1B}" type="slidenum">
              <a:rPr lang="en-FR" smtClean="0"/>
              <a:t>4</a:t>
            </a:fld>
            <a:endParaRPr lang="en-FR"/>
          </a:p>
        </p:txBody>
      </p:sp>
    </p:spTree>
    <p:extLst>
      <p:ext uri="{BB962C8B-B14F-4D97-AF65-F5344CB8AC3E}">
        <p14:creationId xmlns:p14="http://schemas.microsoft.com/office/powerpoint/2010/main" val="390325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fld id="{9860DBC2-1A22-074F-8CEC-B44516F72D1B}" type="slidenum">
              <a:rPr lang="en-FR" smtClean="0"/>
              <a:t>5</a:t>
            </a:fld>
            <a:endParaRPr lang="en-FR"/>
          </a:p>
        </p:txBody>
      </p:sp>
    </p:spTree>
    <p:extLst>
      <p:ext uri="{BB962C8B-B14F-4D97-AF65-F5344CB8AC3E}">
        <p14:creationId xmlns:p14="http://schemas.microsoft.com/office/powerpoint/2010/main" val="324849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Address a comment on the polarization of Lambda and the measurement of the gamma angle. Remember we want to perform an amplitude study</a:t>
            </a:r>
          </a:p>
        </p:txBody>
      </p:sp>
      <p:sp>
        <p:nvSpPr>
          <p:cNvPr id="4" name="Slide Number Placeholder 3"/>
          <p:cNvSpPr>
            <a:spLocks noGrp="1"/>
          </p:cNvSpPr>
          <p:nvPr>
            <p:ph type="sldNum" sz="quarter" idx="5"/>
          </p:nvPr>
        </p:nvSpPr>
        <p:spPr/>
        <p:txBody>
          <a:bodyPr/>
          <a:lstStyle/>
          <a:p>
            <a:fld id="{9860DBC2-1A22-074F-8CEC-B44516F72D1B}" type="slidenum">
              <a:rPr lang="en-FR" smtClean="0"/>
              <a:t>6</a:t>
            </a:fld>
            <a:endParaRPr lang="en-FR"/>
          </a:p>
        </p:txBody>
      </p:sp>
    </p:spTree>
    <p:extLst>
      <p:ext uri="{BB962C8B-B14F-4D97-AF65-F5344CB8AC3E}">
        <p14:creationId xmlns:p14="http://schemas.microsoft.com/office/powerpoint/2010/main" val="360716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7</a:t>
            </a:fld>
            <a:endParaRPr lang="en-FR"/>
          </a:p>
        </p:txBody>
      </p:sp>
    </p:spTree>
    <p:extLst>
      <p:ext uri="{BB962C8B-B14F-4D97-AF65-F5344CB8AC3E}">
        <p14:creationId xmlns:p14="http://schemas.microsoft.com/office/powerpoint/2010/main" val="3702700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8</a:t>
            </a:fld>
            <a:endParaRPr lang="en-FR"/>
          </a:p>
        </p:txBody>
      </p:sp>
    </p:spTree>
    <p:extLst>
      <p:ext uri="{BB962C8B-B14F-4D97-AF65-F5344CB8AC3E}">
        <p14:creationId xmlns:p14="http://schemas.microsoft.com/office/powerpoint/2010/main" val="225054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 we decided to reproduce the computation done in the electreonics, which assignes a conversion factor to each cell of each FEB, depending on the angle theta at which the cell is located wrt the interaction point</a:t>
            </a:r>
          </a:p>
        </p:txBody>
      </p:sp>
      <p:sp>
        <p:nvSpPr>
          <p:cNvPr id="4" name="Slide Number Placeholder 3"/>
          <p:cNvSpPr>
            <a:spLocks noGrp="1"/>
          </p:cNvSpPr>
          <p:nvPr>
            <p:ph type="sldNum" sz="quarter" idx="5"/>
          </p:nvPr>
        </p:nvSpPr>
        <p:spPr/>
        <p:txBody>
          <a:bodyPr/>
          <a:lstStyle/>
          <a:p>
            <a:fld id="{9860DBC2-1A22-074F-8CEC-B44516F72D1B}" type="slidenum">
              <a:rPr lang="en-FR" smtClean="0"/>
              <a:t>9</a:t>
            </a:fld>
            <a:endParaRPr lang="en-FR"/>
          </a:p>
        </p:txBody>
      </p:sp>
    </p:spTree>
    <p:extLst>
      <p:ext uri="{BB962C8B-B14F-4D97-AF65-F5344CB8AC3E}">
        <p14:creationId xmlns:p14="http://schemas.microsoft.com/office/powerpoint/2010/main" val="183305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76490975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fr-FR"/>
              <a:t>15/09/2023</a:t>
            </a:r>
            <a:endParaRPr lang="en-FR"/>
          </a:p>
        </p:txBody>
      </p:sp>
      <p:sp>
        <p:nvSpPr>
          <p:cNvPr id="5" name="Footer Placeholder 4"/>
          <p:cNvSpPr>
            <a:spLocks noGrp="1"/>
          </p:cNvSpPr>
          <p:nvPr>
            <p:ph type="ftr" sz="quarter" idx="11"/>
          </p:nvPr>
        </p:nvSpPr>
        <p:spPr/>
        <p:txBody>
          <a:bodyPr/>
          <a:lstStyle/>
          <a:p>
            <a:r>
              <a:rPr lang="en-GB"/>
              <a:t>Second year seminar - Chiara Mancuso</a:t>
            </a:r>
            <a:endParaRPr lang="en-FR"/>
          </a:p>
        </p:txBody>
      </p:sp>
      <p:sp>
        <p:nvSpPr>
          <p:cNvPr id="6" name="Slide Number Placeholder 5"/>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119266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fr-FR"/>
              <a:t>15/09/2023</a:t>
            </a:r>
            <a:endParaRPr lang="en-FR"/>
          </a:p>
        </p:txBody>
      </p:sp>
      <p:sp>
        <p:nvSpPr>
          <p:cNvPr id="5" name="Footer Placeholder 4"/>
          <p:cNvSpPr>
            <a:spLocks noGrp="1"/>
          </p:cNvSpPr>
          <p:nvPr>
            <p:ph type="ftr" sz="quarter" idx="11"/>
          </p:nvPr>
        </p:nvSpPr>
        <p:spPr/>
        <p:txBody>
          <a:bodyPr/>
          <a:lstStyle/>
          <a:p>
            <a:r>
              <a:rPr lang="en-GB"/>
              <a:t>Second year seminar - Chiara Mancuso</a:t>
            </a:r>
            <a:endParaRPr lang="en-FR"/>
          </a:p>
        </p:txBody>
      </p:sp>
      <p:sp>
        <p:nvSpPr>
          <p:cNvPr id="6" name="Slide Number Placeholder 5"/>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721570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18007237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939040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2613061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r>
              <a:rPr lang="fr-FR"/>
              <a:t>15/09/2023</a:t>
            </a:r>
            <a:endParaRPr lang="en-FR"/>
          </a:p>
        </p:txBody>
      </p:sp>
      <p:sp>
        <p:nvSpPr>
          <p:cNvPr id="9" name="Footer Placeholder 8"/>
          <p:cNvSpPr>
            <a:spLocks noGrp="1"/>
          </p:cNvSpPr>
          <p:nvPr>
            <p:ph type="ftr" sz="quarter" idx="11"/>
          </p:nvPr>
        </p:nvSpPr>
        <p:spPr/>
        <p:txBody>
          <a:bodyPr/>
          <a:lstStyle/>
          <a:p>
            <a:r>
              <a:rPr lang="en-GB"/>
              <a:t>Second year seminar - Chiara Mancuso</a:t>
            </a:r>
            <a:endParaRPr lang="en-FR"/>
          </a:p>
        </p:txBody>
      </p:sp>
      <p:sp>
        <p:nvSpPr>
          <p:cNvPr id="10" name="Slide Number Placeholder 9"/>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541355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133206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fr-FR"/>
              <a:t>15/09/2023</a:t>
            </a:r>
            <a:endParaRPr lang="en-FR"/>
          </a:p>
        </p:txBody>
      </p:sp>
      <p:sp>
        <p:nvSpPr>
          <p:cNvPr id="4" name="Footer Placeholder 3"/>
          <p:cNvSpPr>
            <a:spLocks noGrp="1"/>
          </p:cNvSpPr>
          <p:nvPr>
            <p:ph type="ftr" sz="quarter" idx="11"/>
          </p:nvPr>
        </p:nvSpPr>
        <p:spPr/>
        <p:txBody>
          <a:bodyPr/>
          <a:lstStyle/>
          <a:p>
            <a:r>
              <a:rPr lang="en-GB"/>
              <a:t>Second year seminar - Chiara Mancuso</a:t>
            </a:r>
            <a:endParaRPr lang="en-FR"/>
          </a:p>
        </p:txBody>
      </p:sp>
      <p:sp>
        <p:nvSpPr>
          <p:cNvPr id="5" name="Slide Number Placeholder 4"/>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1553883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15/09/2023</a:t>
            </a:r>
            <a:endParaRPr lang="en-FR"/>
          </a:p>
        </p:txBody>
      </p:sp>
      <p:sp>
        <p:nvSpPr>
          <p:cNvPr id="3" name="Footer Placeholder 2"/>
          <p:cNvSpPr>
            <a:spLocks noGrp="1"/>
          </p:cNvSpPr>
          <p:nvPr>
            <p:ph type="ftr" sz="quarter" idx="11"/>
          </p:nvPr>
        </p:nvSpPr>
        <p:spPr/>
        <p:txBody>
          <a:bodyPr/>
          <a:lstStyle/>
          <a:p>
            <a:r>
              <a:rPr lang="en-GB"/>
              <a:t>Second year seminar - Chiara Mancuso</a:t>
            </a:r>
            <a:endParaRPr lang="en-FR"/>
          </a:p>
        </p:txBody>
      </p:sp>
      <p:sp>
        <p:nvSpPr>
          <p:cNvPr id="4" name="Slide Number Placeholder 3"/>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481515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r>
              <a:rPr lang="fr-FR"/>
              <a:t>15/09/2023</a:t>
            </a:r>
            <a:endParaRPr lang="en-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GB"/>
              <a:t>Second year seminar - Chiara Mancuso</a:t>
            </a:r>
            <a:endParaRPr lang="en-FR"/>
          </a:p>
        </p:txBody>
      </p:sp>
      <p:sp>
        <p:nvSpPr>
          <p:cNvPr id="11" name="Slide Number Placeholder 10"/>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263364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654384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lang="fr-FR"/>
              <a:t>15/09/2023</a:t>
            </a:r>
            <a:endParaRPr lang="en-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GB"/>
              <a:t>Second year seminar - Chiara Mancuso</a:t>
            </a:r>
            <a:endParaRPr lang="en-FR"/>
          </a:p>
        </p:txBody>
      </p:sp>
      <p:sp>
        <p:nvSpPr>
          <p:cNvPr id="10" name="Slide Number Placeholder 9"/>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469004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fr-FR"/>
              <a:t>15/09/2023</a:t>
            </a:r>
            <a:endParaRPr lang="en-FR"/>
          </a:p>
        </p:txBody>
      </p:sp>
      <p:sp>
        <p:nvSpPr>
          <p:cNvPr id="5" name="Footer Placeholder 4"/>
          <p:cNvSpPr>
            <a:spLocks noGrp="1"/>
          </p:cNvSpPr>
          <p:nvPr>
            <p:ph type="ftr" sz="quarter" idx="11"/>
          </p:nvPr>
        </p:nvSpPr>
        <p:spPr/>
        <p:txBody>
          <a:bodyPr/>
          <a:lstStyle/>
          <a:p>
            <a:r>
              <a:rPr lang="en-GB"/>
              <a:t>Second year seminar - Chiara Mancuso</a:t>
            </a:r>
            <a:endParaRPr lang="en-FR"/>
          </a:p>
        </p:txBody>
      </p:sp>
      <p:sp>
        <p:nvSpPr>
          <p:cNvPr id="6" name="Slide Number Placeholder 5"/>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896329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fr-FR"/>
              <a:t>15/09/2023</a:t>
            </a:r>
            <a:endParaRPr lang="en-FR"/>
          </a:p>
        </p:txBody>
      </p:sp>
      <p:sp>
        <p:nvSpPr>
          <p:cNvPr id="5" name="Footer Placeholder 4"/>
          <p:cNvSpPr>
            <a:spLocks noGrp="1"/>
          </p:cNvSpPr>
          <p:nvPr>
            <p:ph type="ftr" sz="quarter" idx="11"/>
          </p:nvPr>
        </p:nvSpPr>
        <p:spPr/>
        <p:txBody>
          <a:bodyPr/>
          <a:lstStyle/>
          <a:p>
            <a:r>
              <a:rPr lang="en-GB"/>
              <a:t>Second year seminar - Chiara Mancuso</a:t>
            </a:r>
            <a:endParaRPr lang="en-FR"/>
          </a:p>
        </p:txBody>
      </p:sp>
      <p:sp>
        <p:nvSpPr>
          <p:cNvPr id="6" name="Slide Number Placeholder 5"/>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11873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70444899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749695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8388662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r>
              <a:rPr lang="fr-FR"/>
              <a:t>15/09/2023</a:t>
            </a:r>
            <a:endParaRPr lang="en-FR"/>
          </a:p>
        </p:txBody>
      </p:sp>
      <p:sp>
        <p:nvSpPr>
          <p:cNvPr id="9" name="Footer Placeholder 8"/>
          <p:cNvSpPr>
            <a:spLocks noGrp="1"/>
          </p:cNvSpPr>
          <p:nvPr>
            <p:ph type="ftr" sz="quarter" idx="11"/>
          </p:nvPr>
        </p:nvSpPr>
        <p:spPr/>
        <p:txBody>
          <a:bodyPr/>
          <a:lstStyle/>
          <a:p>
            <a:r>
              <a:rPr lang="en-GB"/>
              <a:t>Second year seminar - Chiara Mancuso</a:t>
            </a:r>
            <a:endParaRPr lang="en-FR"/>
          </a:p>
        </p:txBody>
      </p:sp>
      <p:sp>
        <p:nvSpPr>
          <p:cNvPr id="10" name="Slide Number Placeholder 9"/>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968239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601339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fr-FR"/>
              <a:t>15/09/2023</a:t>
            </a:r>
            <a:endParaRPr lang="en-FR"/>
          </a:p>
        </p:txBody>
      </p:sp>
      <p:sp>
        <p:nvSpPr>
          <p:cNvPr id="4" name="Footer Placeholder 3"/>
          <p:cNvSpPr>
            <a:spLocks noGrp="1"/>
          </p:cNvSpPr>
          <p:nvPr>
            <p:ph type="ftr" sz="quarter" idx="11"/>
          </p:nvPr>
        </p:nvSpPr>
        <p:spPr/>
        <p:txBody>
          <a:bodyPr/>
          <a:lstStyle/>
          <a:p>
            <a:r>
              <a:rPr lang="en-GB"/>
              <a:t>Second year seminar - Chiara Mancuso</a:t>
            </a:r>
            <a:endParaRPr lang="en-FR"/>
          </a:p>
        </p:txBody>
      </p:sp>
      <p:sp>
        <p:nvSpPr>
          <p:cNvPr id="5" name="Slide Number Placeholder 4"/>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470616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15/09/2023</a:t>
            </a:r>
            <a:endParaRPr lang="en-FR"/>
          </a:p>
        </p:txBody>
      </p:sp>
      <p:sp>
        <p:nvSpPr>
          <p:cNvPr id="3" name="Footer Placeholder 2"/>
          <p:cNvSpPr>
            <a:spLocks noGrp="1"/>
          </p:cNvSpPr>
          <p:nvPr>
            <p:ph type="ftr" sz="quarter" idx="11"/>
          </p:nvPr>
        </p:nvSpPr>
        <p:spPr/>
        <p:txBody>
          <a:bodyPr/>
          <a:lstStyle/>
          <a:p>
            <a:r>
              <a:rPr lang="en-GB"/>
              <a:t>Second year seminar - Chiara Mancuso</a:t>
            </a:r>
            <a:endParaRPr lang="en-FR"/>
          </a:p>
        </p:txBody>
      </p:sp>
      <p:sp>
        <p:nvSpPr>
          <p:cNvPr id="4" name="Slide Number Placeholder 3"/>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11228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43973894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r>
              <a:rPr lang="fr-FR"/>
              <a:t>15/09/2023</a:t>
            </a:r>
            <a:endParaRPr lang="en-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GB"/>
              <a:t>Second year seminar - Chiara Mancuso</a:t>
            </a:r>
            <a:endParaRPr lang="en-FR"/>
          </a:p>
        </p:txBody>
      </p:sp>
      <p:sp>
        <p:nvSpPr>
          <p:cNvPr id="11" name="Slide Number Placeholder 10"/>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936260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lang="fr-FR"/>
              <a:t>15/09/2023</a:t>
            </a:r>
            <a:endParaRPr lang="en-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GB"/>
              <a:t>Second year seminar - Chiara Mancuso</a:t>
            </a:r>
            <a:endParaRPr lang="en-FR"/>
          </a:p>
        </p:txBody>
      </p:sp>
      <p:sp>
        <p:nvSpPr>
          <p:cNvPr id="10" name="Slide Number Placeholder 9"/>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4214465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fr-FR"/>
              <a:t>15/09/2023</a:t>
            </a:r>
            <a:endParaRPr lang="en-FR"/>
          </a:p>
        </p:txBody>
      </p:sp>
      <p:sp>
        <p:nvSpPr>
          <p:cNvPr id="5" name="Footer Placeholder 4"/>
          <p:cNvSpPr>
            <a:spLocks noGrp="1"/>
          </p:cNvSpPr>
          <p:nvPr>
            <p:ph type="ftr" sz="quarter" idx="11"/>
          </p:nvPr>
        </p:nvSpPr>
        <p:spPr/>
        <p:txBody>
          <a:bodyPr/>
          <a:lstStyle/>
          <a:p>
            <a:r>
              <a:rPr lang="en-GB"/>
              <a:t>Second year seminar - Chiara Mancuso</a:t>
            </a:r>
            <a:endParaRPr lang="en-FR"/>
          </a:p>
        </p:txBody>
      </p:sp>
      <p:sp>
        <p:nvSpPr>
          <p:cNvPr id="6" name="Slide Number Placeholder 5"/>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979659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fr-FR"/>
              <a:t>15/09/2023</a:t>
            </a:r>
            <a:endParaRPr lang="en-FR"/>
          </a:p>
        </p:txBody>
      </p:sp>
      <p:sp>
        <p:nvSpPr>
          <p:cNvPr id="5" name="Footer Placeholder 4"/>
          <p:cNvSpPr>
            <a:spLocks noGrp="1"/>
          </p:cNvSpPr>
          <p:nvPr>
            <p:ph type="ftr" sz="quarter" idx="11"/>
          </p:nvPr>
        </p:nvSpPr>
        <p:spPr/>
        <p:txBody>
          <a:bodyPr/>
          <a:lstStyle/>
          <a:p>
            <a:r>
              <a:rPr lang="en-GB"/>
              <a:t>Second year seminar - Chiara Mancuso</a:t>
            </a:r>
            <a:endParaRPr lang="en-FR"/>
          </a:p>
        </p:txBody>
      </p:sp>
      <p:sp>
        <p:nvSpPr>
          <p:cNvPr id="6" name="Slide Number Placeholder 5"/>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633550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162851211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1842471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107619226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r>
              <a:rPr lang="fr-FR"/>
              <a:t>15/09/2023</a:t>
            </a:r>
            <a:endParaRPr lang="en-FR"/>
          </a:p>
        </p:txBody>
      </p:sp>
      <p:sp>
        <p:nvSpPr>
          <p:cNvPr id="9" name="Footer Placeholder 8"/>
          <p:cNvSpPr>
            <a:spLocks noGrp="1"/>
          </p:cNvSpPr>
          <p:nvPr>
            <p:ph type="ftr" sz="quarter" idx="11"/>
          </p:nvPr>
        </p:nvSpPr>
        <p:spPr/>
        <p:txBody>
          <a:bodyPr/>
          <a:lstStyle/>
          <a:p>
            <a:r>
              <a:rPr lang="en-GB"/>
              <a:t>Second year seminar - Chiara Mancuso</a:t>
            </a:r>
            <a:endParaRPr lang="en-FR"/>
          </a:p>
        </p:txBody>
      </p:sp>
      <p:sp>
        <p:nvSpPr>
          <p:cNvPr id="10" name="Slide Number Placeholder 9"/>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1282628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396048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fr-FR"/>
              <a:t>15/09/2023</a:t>
            </a:r>
            <a:endParaRPr lang="en-FR"/>
          </a:p>
        </p:txBody>
      </p:sp>
      <p:sp>
        <p:nvSpPr>
          <p:cNvPr id="4" name="Footer Placeholder 3"/>
          <p:cNvSpPr>
            <a:spLocks noGrp="1"/>
          </p:cNvSpPr>
          <p:nvPr>
            <p:ph type="ftr" sz="quarter" idx="11"/>
          </p:nvPr>
        </p:nvSpPr>
        <p:spPr/>
        <p:txBody>
          <a:bodyPr/>
          <a:lstStyle/>
          <a:p>
            <a:r>
              <a:rPr lang="en-GB"/>
              <a:t>Second year seminar - Chiara Mancuso</a:t>
            </a:r>
            <a:endParaRPr lang="en-FR"/>
          </a:p>
        </p:txBody>
      </p:sp>
      <p:sp>
        <p:nvSpPr>
          <p:cNvPr id="5" name="Slide Number Placeholder 4"/>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149174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r>
              <a:rPr lang="fr-FR"/>
              <a:t>15/09/2023</a:t>
            </a:r>
            <a:endParaRPr lang="en-FR"/>
          </a:p>
        </p:txBody>
      </p:sp>
      <p:sp>
        <p:nvSpPr>
          <p:cNvPr id="9" name="Footer Placeholder 8"/>
          <p:cNvSpPr>
            <a:spLocks noGrp="1"/>
          </p:cNvSpPr>
          <p:nvPr>
            <p:ph type="ftr" sz="quarter" idx="11"/>
          </p:nvPr>
        </p:nvSpPr>
        <p:spPr/>
        <p:txBody>
          <a:bodyPr/>
          <a:lstStyle/>
          <a:p>
            <a:r>
              <a:rPr lang="en-GB"/>
              <a:t>Second year seminar - Chiara Mancuso</a:t>
            </a:r>
            <a:endParaRPr lang="en-FR"/>
          </a:p>
        </p:txBody>
      </p:sp>
      <p:sp>
        <p:nvSpPr>
          <p:cNvPr id="10" name="Slide Number Placeholder 9"/>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4005835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15/09/2023</a:t>
            </a:r>
            <a:endParaRPr lang="en-FR"/>
          </a:p>
        </p:txBody>
      </p:sp>
      <p:sp>
        <p:nvSpPr>
          <p:cNvPr id="3" name="Footer Placeholder 2"/>
          <p:cNvSpPr>
            <a:spLocks noGrp="1"/>
          </p:cNvSpPr>
          <p:nvPr>
            <p:ph type="ftr" sz="quarter" idx="11"/>
          </p:nvPr>
        </p:nvSpPr>
        <p:spPr/>
        <p:txBody>
          <a:bodyPr/>
          <a:lstStyle/>
          <a:p>
            <a:r>
              <a:rPr lang="en-GB"/>
              <a:t>Second year seminar - Chiara Mancuso</a:t>
            </a:r>
            <a:endParaRPr lang="en-FR"/>
          </a:p>
        </p:txBody>
      </p:sp>
      <p:sp>
        <p:nvSpPr>
          <p:cNvPr id="4" name="Slide Number Placeholder 3"/>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642827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r>
              <a:rPr lang="fr-FR"/>
              <a:t>15/09/2023</a:t>
            </a:r>
            <a:endParaRPr lang="en-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GB"/>
              <a:t>Second year seminar - Chiara Mancuso</a:t>
            </a:r>
            <a:endParaRPr lang="en-FR"/>
          </a:p>
        </p:txBody>
      </p:sp>
      <p:sp>
        <p:nvSpPr>
          <p:cNvPr id="11" name="Slide Number Placeholder 10"/>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4210105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lang="fr-FR"/>
              <a:t>15/09/2023</a:t>
            </a:r>
            <a:endParaRPr lang="en-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GB"/>
              <a:t>Second year seminar - Chiara Mancuso</a:t>
            </a:r>
            <a:endParaRPr lang="en-FR"/>
          </a:p>
        </p:txBody>
      </p:sp>
      <p:sp>
        <p:nvSpPr>
          <p:cNvPr id="10" name="Slide Number Placeholder 9"/>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691215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fr-FR"/>
              <a:t>15/09/2023</a:t>
            </a:r>
            <a:endParaRPr lang="en-FR"/>
          </a:p>
        </p:txBody>
      </p:sp>
      <p:sp>
        <p:nvSpPr>
          <p:cNvPr id="5" name="Footer Placeholder 4"/>
          <p:cNvSpPr>
            <a:spLocks noGrp="1"/>
          </p:cNvSpPr>
          <p:nvPr>
            <p:ph type="ftr" sz="quarter" idx="11"/>
          </p:nvPr>
        </p:nvSpPr>
        <p:spPr/>
        <p:txBody>
          <a:bodyPr/>
          <a:lstStyle/>
          <a:p>
            <a:r>
              <a:rPr lang="en-GB"/>
              <a:t>Second year seminar - Chiara Mancuso</a:t>
            </a:r>
            <a:endParaRPr lang="en-FR"/>
          </a:p>
        </p:txBody>
      </p:sp>
      <p:sp>
        <p:nvSpPr>
          <p:cNvPr id="6" name="Slide Number Placeholder 5"/>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43765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fr-FR"/>
              <a:t>15/09/2023</a:t>
            </a:r>
            <a:endParaRPr lang="en-FR"/>
          </a:p>
        </p:txBody>
      </p:sp>
      <p:sp>
        <p:nvSpPr>
          <p:cNvPr id="5" name="Footer Placeholder 4"/>
          <p:cNvSpPr>
            <a:spLocks noGrp="1"/>
          </p:cNvSpPr>
          <p:nvPr>
            <p:ph type="ftr" sz="quarter" idx="11"/>
          </p:nvPr>
        </p:nvSpPr>
        <p:spPr/>
        <p:txBody>
          <a:bodyPr/>
          <a:lstStyle/>
          <a:p>
            <a:r>
              <a:rPr lang="en-GB"/>
              <a:t>Second year seminar - Chiara Mancuso</a:t>
            </a:r>
            <a:endParaRPr lang="en-FR"/>
          </a:p>
        </p:txBody>
      </p:sp>
      <p:sp>
        <p:nvSpPr>
          <p:cNvPr id="6" name="Slide Number Placeholder 5"/>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546154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r>
              <a:rPr lang="fr-FR"/>
              <a:t>15/09/2023</a:t>
            </a:r>
            <a:endParaRPr lang="en-FR"/>
          </a:p>
        </p:txBody>
      </p:sp>
      <p:sp>
        <p:nvSpPr>
          <p:cNvPr id="8" name="Footer Placeholder 7"/>
          <p:cNvSpPr>
            <a:spLocks noGrp="1"/>
          </p:cNvSpPr>
          <p:nvPr>
            <p:ph type="ftr" sz="quarter" idx="11"/>
          </p:nvPr>
        </p:nvSpPr>
        <p:spPr/>
        <p:txBody>
          <a:bodyPr/>
          <a:lstStyle/>
          <a:p>
            <a:r>
              <a:rPr lang="en-GB"/>
              <a:t>Second year seminar - Chiara Mancuso</a:t>
            </a:r>
            <a:endParaRPr lang="en-FR"/>
          </a:p>
        </p:txBody>
      </p:sp>
      <p:sp>
        <p:nvSpPr>
          <p:cNvPr id="9" name="Slide Number Placeholder 8"/>
          <p:cNvSpPr>
            <a:spLocks noGrp="1"/>
          </p:cNvSpPr>
          <p:nvPr>
            <p:ph type="sldNum" sz="quarter" idx="12"/>
          </p:nvPr>
        </p:nvSpPr>
        <p:spPr/>
        <p:txBody>
          <a:bodyPr/>
          <a:lstStyle/>
          <a:p>
            <a:fld id="{5E5FAE90-7A99-FF4F-824F-26C997476D3B}" type="slidenum">
              <a:rPr lang="en-FR" smtClean="0"/>
              <a:t>‹#›</a:t>
            </a:fld>
            <a:endParaRPr lang="en-FR"/>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84818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fr-FR"/>
              <a:t>15/09/2023</a:t>
            </a:r>
            <a:endParaRPr lang="en-FR"/>
          </a:p>
        </p:txBody>
      </p:sp>
      <p:sp>
        <p:nvSpPr>
          <p:cNvPr id="4" name="Footer Placeholder 3"/>
          <p:cNvSpPr>
            <a:spLocks noGrp="1"/>
          </p:cNvSpPr>
          <p:nvPr>
            <p:ph type="ftr" sz="quarter" idx="11"/>
          </p:nvPr>
        </p:nvSpPr>
        <p:spPr/>
        <p:txBody>
          <a:bodyPr/>
          <a:lstStyle/>
          <a:p>
            <a:r>
              <a:rPr lang="en-GB"/>
              <a:t>Second year seminar - Chiara Mancuso</a:t>
            </a:r>
            <a:endParaRPr lang="en-FR"/>
          </a:p>
        </p:txBody>
      </p:sp>
      <p:sp>
        <p:nvSpPr>
          <p:cNvPr id="5" name="Slide Number Placeholder 4"/>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53480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15/09/2023</a:t>
            </a:r>
            <a:endParaRPr lang="en-FR"/>
          </a:p>
        </p:txBody>
      </p:sp>
      <p:sp>
        <p:nvSpPr>
          <p:cNvPr id="3" name="Footer Placeholder 2"/>
          <p:cNvSpPr>
            <a:spLocks noGrp="1"/>
          </p:cNvSpPr>
          <p:nvPr>
            <p:ph type="ftr" sz="quarter" idx="11"/>
          </p:nvPr>
        </p:nvSpPr>
        <p:spPr/>
        <p:txBody>
          <a:bodyPr/>
          <a:lstStyle/>
          <a:p>
            <a:r>
              <a:rPr lang="en-GB"/>
              <a:t>Second year seminar - Chiara Mancuso</a:t>
            </a:r>
            <a:endParaRPr lang="en-FR"/>
          </a:p>
        </p:txBody>
      </p:sp>
      <p:sp>
        <p:nvSpPr>
          <p:cNvPr id="4" name="Slide Number Placeholder 3"/>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270370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r>
              <a:rPr lang="fr-FR"/>
              <a:t>15/09/2023</a:t>
            </a:r>
            <a:endParaRPr lang="en-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GB"/>
              <a:t>Second year seminar - Chiara Mancuso</a:t>
            </a:r>
            <a:endParaRPr lang="en-FR"/>
          </a:p>
        </p:txBody>
      </p:sp>
      <p:sp>
        <p:nvSpPr>
          <p:cNvPr id="11" name="Slide Number Placeholder 10"/>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001058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lang="fr-FR"/>
              <a:t>15/09/2023</a:t>
            </a:r>
            <a:endParaRPr lang="en-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GB"/>
              <a:t>Second year seminar - Chiara Mancuso</a:t>
            </a:r>
            <a:endParaRPr lang="en-FR"/>
          </a:p>
        </p:txBody>
      </p:sp>
      <p:sp>
        <p:nvSpPr>
          <p:cNvPr id="10" name="Slide Number Placeholder 9"/>
          <p:cNvSpPr>
            <a:spLocks noGrp="1"/>
          </p:cNvSpPr>
          <p:nvPr>
            <p:ph type="sldNum" sz="quarter" idx="12"/>
          </p:nvPr>
        </p:nvSpPr>
        <p:spPr/>
        <p:txBody>
          <a:bodyPr/>
          <a:lstStyle/>
          <a:p>
            <a:fld id="{5E5FAE90-7A99-FF4F-824F-26C997476D3B}" type="slidenum">
              <a:rPr lang="en-FR" smtClean="0"/>
              <a:t>‹#›</a:t>
            </a:fld>
            <a:endParaRPr lang="en-FR"/>
          </a:p>
        </p:txBody>
      </p:sp>
    </p:spTree>
    <p:extLst>
      <p:ext uri="{BB962C8B-B14F-4D97-AF65-F5344CB8AC3E}">
        <p14:creationId xmlns:p14="http://schemas.microsoft.com/office/powerpoint/2010/main" val="376800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fr-FR"/>
              <a:t>15/09/2023</a:t>
            </a:r>
            <a:endParaRPr lang="en-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GB"/>
              <a:t>Second year seminar - Chiara Mancuso</a:t>
            </a:r>
            <a:endParaRPr lang="en-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E5FAE90-7A99-FF4F-824F-26C997476D3B}" type="slidenum">
              <a:rPr lang="en-FR" smtClean="0"/>
              <a:t>‹#›</a:t>
            </a:fld>
            <a:endParaRPr lang="en-FR"/>
          </a:p>
        </p:txBody>
      </p:sp>
    </p:spTree>
    <p:extLst>
      <p:ext uri="{BB962C8B-B14F-4D97-AF65-F5344CB8AC3E}">
        <p14:creationId xmlns:p14="http://schemas.microsoft.com/office/powerpoint/2010/main" val="211827828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fr-FR"/>
              <a:t>15/09/2023</a:t>
            </a:r>
            <a:endParaRPr lang="en-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GB"/>
              <a:t>Second year seminar - Chiara Mancuso</a:t>
            </a:r>
            <a:endParaRPr lang="en-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E5FAE90-7A99-FF4F-824F-26C997476D3B}" type="slidenum">
              <a:rPr lang="en-FR" smtClean="0"/>
              <a:t>‹#›</a:t>
            </a:fld>
            <a:endParaRPr lang="en-FR"/>
          </a:p>
        </p:txBody>
      </p:sp>
    </p:spTree>
    <p:extLst>
      <p:ext uri="{BB962C8B-B14F-4D97-AF65-F5344CB8AC3E}">
        <p14:creationId xmlns:p14="http://schemas.microsoft.com/office/powerpoint/2010/main" val="265732082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hf hdr="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fr-FR"/>
              <a:t>15/09/2023</a:t>
            </a:r>
            <a:endParaRPr lang="en-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GB"/>
              <a:t>Second year seminar - Chiara Mancuso</a:t>
            </a:r>
            <a:endParaRPr lang="en-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E5FAE90-7A99-FF4F-824F-26C997476D3B}" type="slidenum">
              <a:rPr lang="en-FR" smtClean="0"/>
              <a:t>‹#›</a:t>
            </a:fld>
            <a:endParaRPr lang="en-FR"/>
          </a:p>
        </p:txBody>
      </p:sp>
    </p:spTree>
    <p:extLst>
      <p:ext uri="{BB962C8B-B14F-4D97-AF65-F5344CB8AC3E}">
        <p14:creationId xmlns:p14="http://schemas.microsoft.com/office/powerpoint/2010/main" val="305250477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hdr="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fr-FR"/>
              <a:t>15/09/2023</a:t>
            </a:r>
            <a:endParaRPr lang="en-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GB"/>
              <a:t>Second year seminar - Chiara Mancuso</a:t>
            </a:r>
            <a:endParaRPr lang="en-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E5FAE90-7A99-FF4F-824F-26C997476D3B}" type="slidenum">
              <a:rPr lang="en-FR" smtClean="0"/>
              <a:t>‹#›</a:t>
            </a:fld>
            <a:endParaRPr lang="en-FR"/>
          </a:p>
        </p:txBody>
      </p:sp>
    </p:spTree>
    <p:extLst>
      <p:ext uri="{BB962C8B-B14F-4D97-AF65-F5344CB8AC3E}">
        <p14:creationId xmlns:p14="http://schemas.microsoft.com/office/powerpoint/2010/main" val="133062168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hf hdr="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5.jpg"/><Relationship Id="rId4" Type="http://schemas.openxmlformats.org/officeDocument/2006/relationships/image" Target="../media/image35.png"/><Relationship Id="rId9"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540.png"/><Relationship Id="rId5" Type="http://schemas.openxmlformats.org/officeDocument/2006/relationships/image" Target="../media/image71.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540.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7.png"/><Relationship Id="rId3" Type="http://schemas.openxmlformats.org/officeDocument/2006/relationships/hyperlink" Target="https://arxiv.org/abs/1308.5663" TargetMode="Externa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740.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580.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20.png"/><Relationship Id="rId3" Type="http://schemas.openxmlformats.org/officeDocument/2006/relationships/image" Target="../media/image73.png"/><Relationship Id="rId7" Type="http://schemas.openxmlformats.org/officeDocument/2006/relationships/image" Target="../media/image712.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700.png"/><Relationship Id="rId5" Type="http://schemas.openxmlformats.org/officeDocument/2006/relationships/image" Target="../media/image460.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650.png"/></Relationships>
</file>

<file path=ppt/slides/_rels/slide24.xml.rels><?xml version="1.0" encoding="UTF-8" standalone="yes"?>
<Relationships xmlns="http://schemas.openxmlformats.org/package/2006/relationships"><Relationship Id="rId3" Type="http://schemas.openxmlformats.org/officeDocument/2006/relationships/image" Target="../media/image710.pn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130.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81.png"/><Relationship Id="rId12"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133.png"/><Relationship Id="rId11" Type="http://schemas.openxmlformats.org/officeDocument/2006/relationships/image" Target="../media/image230.png"/><Relationship Id="rId5" Type="http://schemas.openxmlformats.org/officeDocument/2006/relationships/image" Target="../media/image800.png"/><Relationship Id="rId10" Type="http://schemas.openxmlformats.org/officeDocument/2006/relationships/image" Target="../media/image220.png"/><Relationship Id="rId4" Type="http://schemas.openxmlformats.org/officeDocument/2006/relationships/image" Target="../media/image711.png"/><Relationship Id="rId9" Type="http://schemas.openxmlformats.org/officeDocument/2006/relationships/image" Target="../media/image210.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600.png"/><Relationship Id="rId5" Type="http://schemas.openxmlformats.org/officeDocument/2006/relationships/image" Target="../media/image590.png"/><Relationship Id="rId4" Type="http://schemas.openxmlformats.org/officeDocument/2006/relationships/image" Target="../media/image91.emf"/></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0.png"/><Relationship Id="rId7"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0.png"/><Relationship Id="rId4" Type="http://schemas.openxmlformats.org/officeDocument/2006/relationships/image" Target="../media/image900.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7.pn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5" Type="http://schemas.openxmlformats.org/officeDocument/2006/relationships/image" Target="../media/image26.png"/><Relationship Id="rId10" Type="http://schemas.openxmlformats.org/officeDocument/2006/relationships/image" Target="../media/image16.png"/><Relationship Id="rId19"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15.pn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8" Type="http://schemas.openxmlformats.org/officeDocument/2006/relationships/image" Target="../media/image17.png"/><Relationship Id="rId3" Type="http://schemas.openxmlformats.org/officeDocument/2006/relationships/hyperlink" Target="https://arxiv.org/abs/1308.5663" TargetMode="External"/><Relationship Id="rId7" Type="http://schemas.openxmlformats.org/officeDocument/2006/relationships/image" Target="../media/image15.pn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26.png"/><Relationship Id="rId19" Type="http://schemas.openxmlformats.org/officeDocument/2006/relationships/image" Target="../media/image18.png"/><Relationship Id="rId4" Type="http://schemas.openxmlformats.org/officeDocument/2006/relationships/image" Target="../media/image24.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D1A484B-8EB1-5543-BEA7-5CF4D3F0321F}"/>
                  </a:ext>
                </a:extLst>
              </p:cNvPr>
              <p:cNvSpPr>
                <a:spLocks noGrp="1"/>
              </p:cNvSpPr>
              <p:nvPr>
                <p:ph type="ctrTitle"/>
              </p:nvPr>
            </p:nvSpPr>
            <p:spPr>
              <a:xfrm>
                <a:off x="1520911" y="2065565"/>
                <a:ext cx="9150178" cy="1645920"/>
              </a:xfrm>
            </p:spPr>
            <p:txBody>
              <a:bodyPr>
                <a:normAutofit fontScale="90000"/>
              </a:bodyPr>
              <a:lstStyle/>
              <a:p>
                <a:r>
                  <a:rPr lang="it-IT" dirty="0"/>
                  <a:t>Study of the </a:t>
                </a:r>
                <a14:m>
                  <m:oMath xmlns:m="http://schemas.openxmlformats.org/officeDocument/2006/math">
                    <m:sSubSup>
                      <m:sSubSupPr>
                        <m:ctrlPr>
                          <a:rPr lang="it-IT" b="0" i="1" smtClean="0">
                            <a:latin typeface="Cambria Math" panose="02040503050406030204" pitchFamily="18" charset="0"/>
                          </a:rPr>
                        </m:ctrlPr>
                      </m:sSubSupPr>
                      <m:e>
                        <m:r>
                          <m:rPr>
                            <m:sty m:val="p"/>
                          </m:rPr>
                          <a:rPr lang="it-IT" b="0" i="0" smtClean="0">
                            <a:latin typeface="Cambria Math" panose="02040503050406030204" pitchFamily="18" charset="0"/>
                          </a:rPr>
                          <m:t>Λ</m:t>
                        </m:r>
                      </m:e>
                      <m:sub>
                        <m:r>
                          <a:rPr lang="it-IT" b="0" i="1" smtClean="0">
                            <a:latin typeface="Cambria Math" panose="02040503050406030204" pitchFamily="18" charset="0"/>
                          </a:rPr>
                          <m:t>𝑏</m:t>
                        </m:r>
                      </m:sub>
                      <m:sup>
                        <m:r>
                          <a:rPr lang="it-IT" b="0" i="1" smtClean="0">
                            <a:latin typeface="Cambria Math" panose="02040503050406030204" pitchFamily="18" charset="0"/>
                          </a:rPr>
                          <m:t>0</m:t>
                        </m:r>
                      </m:sup>
                    </m:sSub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𝐷</m:t>
                        </m:r>
                      </m:e>
                      <m:sup>
                        <m:r>
                          <a:rPr lang="it-IT" b="0" i="1" smtClean="0">
                            <a:latin typeface="Cambria Math" panose="02040503050406030204" pitchFamily="18" charset="0"/>
                          </a:rPr>
                          <m:t>0</m:t>
                        </m:r>
                      </m:sup>
                    </m:sSup>
                    <m:r>
                      <a:rPr lang="it-IT" b="0" i="1" smtClean="0">
                        <a:latin typeface="Cambria Math" panose="02040503050406030204" pitchFamily="18" charset="0"/>
                      </a:rPr>
                      <m:t>𝑝</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𝐾</m:t>
                        </m:r>
                      </m:e>
                      <m:sup>
                        <m:r>
                          <a:rPr lang="it-IT" b="0" i="1" smtClean="0">
                            <a:latin typeface="Cambria Math" panose="02040503050406030204" pitchFamily="18" charset="0"/>
                          </a:rPr>
                          <m:t>−</m:t>
                        </m:r>
                      </m:sup>
                    </m:sSup>
                  </m:oMath>
                </a14:m>
                <a:r>
                  <a:rPr lang="en-FR" dirty="0"/>
                  <a:t> decay for a measurement of the CKM angle 𝛾</a:t>
                </a:r>
              </a:p>
            </p:txBody>
          </p:sp>
        </mc:Choice>
        <mc:Fallback xmlns="">
          <p:sp>
            <p:nvSpPr>
              <p:cNvPr id="2" name="Title 1">
                <a:extLst>
                  <a:ext uri="{FF2B5EF4-FFF2-40B4-BE49-F238E27FC236}">
                    <a16:creationId xmlns:a16="http://schemas.microsoft.com/office/drawing/2014/main" id="{0D1A484B-8EB1-5543-BEA7-5CF4D3F0321F}"/>
                  </a:ext>
                </a:extLst>
              </p:cNvPr>
              <p:cNvSpPr>
                <a:spLocks noGrp="1" noRot="1" noChangeAspect="1" noMove="1" noResize="1" noEditPoints="1" noAdjustHandles="1" noChangeArrowheads="1" noChangeShapeType="1" noTextEdit="1"/>
              </p:cNvSpPr>
              <p:nvPr>
                <p:ph type="ctrTitle"/>
              </p:nvPr>
            </p:nvSpPr>
            <p:spPr>
              <a:xfrm>
                <a:off x="1520911" y="2065565"/>
                <a:ext cx="9150178" cy="1645920"/>
              </a:xfrm>
              <a:blipFill>
                <a:blip r:embed="rId3"/>
                <a:stretch>
                  <a:fillRect r="-1105"/>
                </a:stretch>
              </a:blipFill>
            </p:spPr>
            <p:txBody>
              <a:bodyPr/>
              <a:lstStyle/>
              <a:p>
                <a:r>
                  <a:rPr lang="en-FR">
                    <a:noFill/>
                  </a:rPr>
                  <a:t> </a:t>
                </a:r>
              </a:p>
            </p:txBody>
          </p:sp>
        </mc:Fallback>
      </mc:AlternateContent>
      <p:sp>
        <p:nvSpPr>
          <p:cNvPr id="3" name="Subtitle 2">
            <a:extLst>
              <a:ext uri="{FF2B5EF4-FFF2-40B4-BE49-F238E27FC236}">
                <a16:creationId xmlns:a16="http://schemas.microsoft.com/office/drawing/2014/main" id="{39AE1468-A8E6-BD46-B697-696E4EFE13E8}"/>
              </a:ext>
            </a:extLst>
          </p:cNvPr>
          <p:cNvSpPr>
            <a:spLocks noGrp="1"/>
          </p:cNvSpPr>
          <p:nvPr>
            <p:ph type="subTitle" idx="1"/>
          </p:nvPr>
        </p:nvSpPr>
        <p:spPr>
          <a:xfrm>
            <a:off x="2643376" y="3854680"/>
            <a:ext cx="6801612" cy="1582205"/>
          </a:xfrm>
        </p:spPr>
        <p:txBody>
          <a:bodyPr>
            <a:normAutofit lnSpcReduction="10000"/>
          </a:bodyPr>
          <a:lstStyle/>
          <a:p>
            <a:r>
              <a:rPr lang="en-FR" b="1" dirty="0">
                <a:solidFill>
                  <a:schemeClr val="bg1"/>
                </a:solidFill>
              </a:rPr>
              <a:t>Chiara Mancuso</a:t>
            </a:r>
            <a:r>
              <a:rPr lang="en-FR" dirty="0">
                <a:solidFill>
                  <a:schemeClr val="bg1"/>
                </a:solidFill>
              </a:rPr>
              <a:t>, Nicola Neri, Patrick Robbe</a:t>
            </a:r>
          </a:p>
          <a:p>
            <a:r>
              <a:rPr lang="en-FR" dirty="0">
                <a:solidFill>
                  <a:schemeClr val="bg1"/>
                </a:solidFill>
              </a:rPr>
              <a:t>15/09/2023 </a:t>
            </a:r>
          </a:p>
          <a:p>
            <a:r>
              <a:rPr lang="en-GB" dirty="0">
                <a:solidFill>
                  <a:schemeClr val="bg1"/>
                </a:solidFill>
              </a:rPr>
              <a:t>Second year seminar </a:t>
            </a:r>
          </a:p>
          <a:p>
            <a:r>
              <a:rPr lang="en-GB" sz="1600" dirty="0">
                <a:solidFill>
                  <a:schemeClr val="bg1"/>
                </a:solidFill>
              </a:rPr>
              <a:t>c</a:t>
            </a:r>
            <a:r>
              <a:rPr lang="en-FR" sz="1600" dirty="0">
                <a:solidFill>
                  <a:schemeClr val="bg1"/>
                </a:solidFill>
              </a:rPr>
              <a:t>hiara.mancuso@cern.ch</a:t>
            </a:r>
          </a:p>
        </p:txBody>
      </p:sp>
      <p:pic>
        <p:nvPicPr>
          <p:cNvPr id="1027" name="Picture 3">
            <a:extLst>
              <a:ext uri="{FF2B5EF4-FFF2-40B4-BE49-F238E27FC236}">
                <a16:creationId xmlns:a16="http://schemas.microsoft.com/office/drawing/2014/main" id="{4BA74EF2-4F00-7E42-BC2B-61A231F85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8896" y="5276871"/>
            <a:ext cx="2108098" cy="1265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1396313024">
            <a:extLst>
              <a:ext uri="{FF2B5EF4-FFF2-40B4-BE49-F238E27FC236}">
                <a16:creationId xmlns:a16="http://schemas.microsoft.com/office/drawing/2014/main" id="{E25A2D8D-226C-3849-8B2D-0A94CC0CF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063" y="5436886"/>
            <a:ext cx="1416712" cy="110554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1036" name="Picture 12">
            <a:extLst>
              <a:ext uri="{FF2B5EF4-FFF2-40B4-BE49-F238E27FC236}">
                <a16:creationId xmlns:a16="http://schemas.microsoft.com/office/drawing/2014/main" id="{D16961C5-F2B4-894B-AD0C-AD0B1C9E9A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1022" y="5580080"/>
            <a:ext cx="2203263" cy="7487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 Università degli Studi di Milano Statale">
            <a:extLst>
              <a:ext uri="{FF2B5EF4-FFF2-40B4-BE49-F238E27FC236}">
                <a16:creationId xmlns:a16="http://schemas.microsoft.com/office/drawing/2014/main" id="{BEC30BE4-C6C2-D440-8C3B-1429803497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0060" y="5527793"/>
            <a:ext cx="2467498" cy="8750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BEBEF63-2E4A-984D-A673-EC26CEE166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9811" y="5484979"/>
            <a:ext cx="1815881" cy="9178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773B084-C6A5-5740-8BDA-087B38E8B8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623" y="5276572"/>
            <a:ext cx="1265861" cy="1265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426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 – the Challenge</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10</a:t>
            </a:fld>
            <a:endParaRPr lang="en-FR"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922F911-782A-194D-8533-DA4A891CCE0B}"/>
                  </a:ext>
                </a:extLst>
              </p:cNvPr>
              <p:cNvSpPr txBox="1"/>
              <p:nvPr/>
            </p:nvSpPr>
            <p:spPr>
              <a:xfrm>
                <a:off x="759878" y="1611546"/>
                <a:ext cx="10861507" cy="3321294"/>
              </a:xfrm>
              <a:prstGeom prst="rect">
                <a:avLst/>
              </a:prstGeom>
              <a:noFill/>
            </p:spPr>
            <p:txBody>
              <a:bodyPr wrap="square" rtlCol="0">
                <a:spAutoFit/>
              </a:bodyPr>
              <a:lstStyle/>
              <a:p>
                <a:r>
                  <a:rPr lang="en-US" dirty="0"/>
                  <a:t>Preliminary studies shown:</a:t>
                </a:r>
                <a:br>
                  <a:rPr lang="en-US" dirty="0"/>
                </a:br>
                <a:endParaRPr lang="en-US" dirty="0"/>
              </a:p>
              <a:p>
                <a:pPr marL="285750" indent="-285750">
                  <a:buFont typeface="Arial" panose="020B0604020202020204" pitchFamily="34" charset="0"/>
                  <a:buChar char="•"/>
                </a:pPr>
                <a:r>
                  <a:rPr lang="en-US" dirty="0"/>
                  <a:t>The charmless background (i.e. </a:t>
                </a:r>
                <a14:m>
                  <m:oMath xmlns:m="http://schemas.openxmlformats.org/officeDocument/2006/math">
                    <m:sSubSup>
                      <m:sSubSupPr>
                        <m:ctrlPr>
                          <a:rPr lang="it-IT" i="1">
                            <a:latin typeface="Cambria Math" panose="02040503050406030204" pitchFamily="18" charset="0"/>
                          </a:rPr>
                        </m:ctrlPr>
                      </m:sSubSupPr>
                      <m:e>
                        <m:r>
                          <m:rPr>
                            <m:sty m:val="p"/>
                          </m:rPr>
                          <a:rPr lang="it-IT">
                            <a:latin typeface="Cambria Math" panose="02040503050406030204" pitchFamily="18" charset="0"/>
                          </a:rPr>
                          <m:t>Λ</m:t>
                        </m:r>
                      </m:e>
                      <m:sub>
                        <m:r>
                          <a:rPr lang="it-IT" i="1">
                            <a:latin typeface="Cambria Math" panose="02040503050406030204" pitchFamily="18" charset="0"/>
                          </a:rPr>
                          <m:t>𝑏</m:t>
                        </m:r>
                      </m:sub>
                      <m:sup>
                        <m:r>
                          <a:rPr lang="it-IT" i="1">
                            <a:latin typeface="Cambria Math" panose="02040503050406030204" pitchFamily="18" charset="0"/>
                          </a:rPr>
                          <m:t>0</m:t>
                        </m:r>
                      </m:sup>
                    </m:sSubSup>
                    <m:r>
                      <a:rPr lang="it-IT" i="1">
                        <a:latin typeface="Cambria Math" panose="02040503050406030204" pitchFamily="18" charset="0"/>
                      </a:rPr>
                      <m:t>→</m:t>
                    </m:r>
                    <m:r>
                      <a:rPr lang="it-IT" i="1">
                        <a:latin typeface="Cambria Math" panose="02040503050406030204" pitchFamily="18" charset="0"/>
                      </a:rPr>
                      <m:t>𝑝</m:t>
                    </m:r>
                    <m:sSup>
                      <m:sSupPr>
                        <m:ctrlPr>
                          <a:rPr lang="en-US" i="1">
                            <a:latin typeface="Cambria Math" panose="02040503050406030204" pitchFamily="18" charset="0"/>
                          </a:rPr>
                        </m:ctrlPr>
                      </m:sSupPr>
                      <m:e>
                        <m:r>
                          <a:rPr lang="it-IT" i="1">
                            <a:latin typeface="Cambria Math" panose="02040503050406030204" pitchFamily="18" charset="0"/>
                          </a:rPr>
                          <m:t>h</m:t>
                        </m:r>
                      </m:e>
                      <m:sup>
                        <m:r>
                          <a:rPr lang="en-US" i="1">
                            <a:latin typeface="Cambria Math" panose="02040503050406030204" pitchFamily="18" charset="0"/>
                          </a:rPr>
                          <m:t>−</m:t>
                        </m:r>
                      </m:sup>
                    </m:sSup>
                    <m:sSup>
                      <m:sSupPr>
                        <m:ctrlPr>
                          <a:rPr lang="en-US" i="1">
                            <a:latin typeface="Cambria Math" panose="02040503050406030204" pitchFamily="18" charset="0"/>
                          </a:rPr>
                        </m:ctrlPr>
                      </m:sSupPr>
                      <m:e>
                        <m:r>
                          <a:rPr lang="it-IT" i="1">
                            <a:latin typeface="Cambria Math" panose="02040503050406030204" pitchFamily="18" charset="0"/>
                          </a:rPr>
                          <m:t>h</m:t>
                        </m:r>
                      </m:e>
                      <m:sup>
                        <m:r>
                          <a:rPr lang="en-US" i="1">
                            <a:latin typeface="Cambria Math" panose="02040503050406030204" pitchFamily="18" charset="0"/>
                          </a:rPr>
                          <m:t>+</m:t>
                        </m:r>
                      </m:sup>
                    </m:sSup>
                    <m:sSup>
                      <m:sSupPr>
                        <m:ctrlPr>
                          <a:rPr lang="en-US" i="1">
                            <a:latin typeface="Cambria Math" panose="02040503050406030204" pitchFamily="18" charset="0"/>
                          </a:rPr>
                        </m:ctrlPr>
                      </m:sSupPr>
                      <m:e>
                        <m:r>
                          <a:rPr lang="it-IT" i="1">
                            <a:latin typeface="Cambria Math" panose="02040503050406030204" pitchFamily="18" charset="0"/>
                          </a:rPr>
                          <m:t>h</m:t>
                        </m:r>
                      </m:e>
                      <m:sup>
                        <m:r>
                          <a:rPr lang="en-US" i="1">
                            <a:latin typeface="Cambria Math" panose="02040503050406030204" pitchFamily="18" charset="0"/>
                          </a:rPr>
                          <m:t>−</m:t>
                        </m:r>
                      </m:sup>
                    </m:sSup>
                  </m:oMath>
                </a14:m>
                <a:r>
                  <a:rPr lang="en-AU" dirty="0"/>
                  <a:t> </a:t>
                </a:r>
                <a:r>
                  <a:rPr lang="en-US" dirty="0"/>
                  <a:t>) is an highly contaminating background</a:t>
                </a:r>
                <a:br>
                  <a:rPr lang="en-US" dirty="0"/>
                </a:br>
                <a:endParaRPr lang="en-US" dirty="0"/>
              </a:p>
              <a:p>
                <a:pPr marL="285750" indent="-285750">
                  <a:buFont typeface="Arial" panose="020B0604020202020204" pitchFamily="34" charset="0"/>
                  <a:buChar char="•"/>
                </a:pPr>
                <a:r>
                  <a:rPr lang="en-US" dirty="0"/>
                  <a:t>Could it be removed in a more efficient way than with a rectangular cut? </a:t>
                </a:r>
                <a:r>
                  <a:rPr lang="en-US" sz="1100" dirty="0">
                    <a:solidFill>
                      <a:srgbClr val="0000FF"/>
                    </a:solidFill>
                  </a:rPr>
                  <a:t>[</a:t>
                </a:r>
                <a:r>
                  <a:rPr lang="en-GB" sz="1100" dirty="0">
                    <a:solidFill>
                      <a:srgbClr val="0000FF"/>
                    </a:solidFill>
                  </a:rPr>
                  <a:t>Phys. Rev. D 104, 112008 (2021)</a:t>
                </a:r>
                <a:r>
                  <a:rPr lang="en-US" sz="1100" dirty="0">
                    <a:solidFill>
                      <a:srgbClr val="0000FF"/>
                    </a:solidFill>
                  </a:rPr>
                  <a:t>], [CERN-THESIS-2020-314]</a:t>
                </a:r>
                <a:br>
                  <a:rPr lang="en-US" sz="1100" dirty="0">
                    <a:solidFill>
                      <a:srgbClr val="0000FF"/>
                    </a:solidFill>
                  </a:rPr>
                </a:br>
                <a:endParaRPr lang="en-US" sz="1100" dirty="0">
                  <a:solidFill>
                    <a:srgbClr val="0000FF"/>
                  </a:solidFill>
                </a:endParaRPr>
              </a:p>
              <a:p>
                <a:r>
                  <a:rPr lang="en-US" dirty="0"/>
                  <a:t>Proposals:</a:t>
                </a:r>
                <a:br>
                  <a:rPr lang="en-US" dirty="0"/>
                </a:br>
                <a:endParaRPr lang="en-US" dirty="0"/>
              </a:p>
              <a:p>
                <a:pPr marL="342900" indent="-342900">
                  <a:buFont typeface="+mj-lt"/>
                  <a:buAutoNum type="arabicPeriod"/>
                </a:pPr>
                <a:r>
                  <a:rPr lang="en-US" dirty="0"/>
                  <a:t>Train 2 BDTs</a:t>
                </a:r>
                <a:br>
                  <a:rPr lang="en-US" dirty="0"/>
                </a:br>
                <a:endParaRPr lang="en-US" dirty="0"/>
              </a:p>
              <a:p>
                <a:pPr marL="342900" indent="-342900">
                  <a:buFont typeface="+mj-lt"/>
                  <a:buAutoNum type="arabicPeriod"/>
                </a:pPr>
                <a:r>
                  <a:rPr lang="en-US" dirty="0"/>
                  <a:t>Train 1 BDT able to discriminate 3 categories: </a:t>
                </a:r>
                <a:br>
                  <a:rPr lang="en-US" dirty="0"/>
                </a:br>
                <a:r>
                  <a:rPr lang="en-US" dirty="0"/>
                  <a:t>signal, combinatorial background, charmless background</a:t>
                </a:r>
                <a:endParaRPr lang="en-AU" dirty="0"/>
              </a:p>
            </p:txBody>
          </p:sp>
        </mc:Choice>
        <mc:Fallback xmlns="">
          <p:sp>
            <p:nvSpPr>
              <p:cNvPr id="79" name="TextBox 78">
                <a:extLst>
                  <a:ext uri="{FF2B5EF4-FFF2-40B4-BE49-F238E27FC236}">
                    <a16:creationId xmlns:a16="http://schemas.microsoft.com/office/drawing/2014/main" id="{0922F911-782A-194D-8533-DA4A891CCE0B}"/>
                  </a:ext>
                </a:extLst>
              </p:cNvPr>
              <p:cNvSpPr txBox="1">
                <a:spLocks noRot="1" noChangeAspect="1" noMove="1" noResize="1" noEditPoints="1" noAdjustHandles="1" noChangeArrowheads="1" noChangeShapeType="1" noTextEdit="1"/>
              </p:cNvSpPr>
              <p:nvPr/>
            </p:nvSpPr>
            <p:spPr>
              <a:xfrm>
                <a:off x="759878" y="1611546"/>
                <a:ext cx="10861507" cy="3321294"/>
              </a:xfrm>
              <a:prstGeom prst="rect">
                <a:avLst/>
              </a:prstGeom>
              <a:blipFill>
                <a:blip r:embed="rId3"/>
                <a:stretch>
                  <a:fillRect l="-585" t="-760" b="-1901"/>
                </a:stretch>
              </a:blipFill>
            </p:spPr>
            <p:txBody>
              <a:bodyPr/>
              <a:lstStyle/>
              <a:p>
                <a:r>
                  <a:rPr lang="en-FR">
                    <a:noFill/>
                  </a:rPr>
                  <a:t> </a:t>
                </a:r>
              </a:p>
            </p:txBody>
          </p:sp>
        </mc:Fallback>
      </mc:AlternateContent>
      <p:pic>
        <p:nvPicPr>
          <p:cNvPr id="16" name="Picture 15">
            <a:extLst>
              <a:ext uri="{FF2B5EF4-FFF2-40B4-BE49-F238E27FC236}">
                <a16:creationId xmlns:a16="http://schemas.microsoft.com/office/drawing/2014/main" id="{F7E2A18E-4C84-8846-03C8-6F7A998172DE}"/>
              </a:ext>
            </a:extLst>
          </p:cNvPr>
          <p:cNvPicPr>
            <a:picLocks noChangeAspect="1"/>
          </p:cNvPicPr>
          <p:nvPr/>
        </p:nvPicPr>
        <p:blipFill rotWithShape="1">
          <a:blip r:embed="rId4"/>
          <a:srcRect b="9038"/>
          <a:stretch/>
        </p:blipFill>
        <p:spPr>
          <a:xfrm>
            <a:off x="6411073" y="3562562"/>
            <a:ext cx="5021045" cy="2315014"/>
          </a:xfrm>
          <a:prstGeom prst="rect">
            <a:avLst/>
          </a:prstGeom>
        </p:spPr>
      </p:pic>
    </p:spTree>
    <p:extLst>
      <p:ext uri="{BB962C8B-B14F-4D97-AF65-F5344CB8AC3E}">
        <p14:creationId xmlns:p14="http://schemas.microsoft.com/office/powerpoint/2010/main" val="796174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 – the Challenge</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11</a:t>
            </a:fld>
            <a:endParaRPr lang="en-FR"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922F911-782A-194D-8533-DA4A891CCE0B}"/>
                  </a:ext>
                </a:extLst>
              </p:cNvPr>
              <p:cNvSpPr txBox="1"/>
              <p:nvPr/>
            </p:nvSpPr>
            <p:spPr>
              <a:xfrm>
                <a:off x="759878" y="1611546"/>
                <a:ext cx="10672241" cy="646331"/>
              </a:xfrm>
              <a:prstGeom prst="rect">
                <a:avLst/>
              </a:prstGeom>
              <a:noFill/>
            </p:spPr>
            <p:txBody>
              <a:bodyPr wrap="square" rtlCol="0">
                <a:spAutoFit/>
              </a:bodyPr>
              <a:lstStyle/>
              <a:p>
                <a:pPr marL="285750" indent="-285750">
                  <a:buFont typeface="Wingdings" pitchFamily="2" charset="2"/>
                  <a:buChar char="ü"/>
                </a:pPr>
                <a:r>
                  <a:rPr lang="en-AU" dirty="0"/>
                  <a:t>Fundamental characteristic of the BDT </a:t>
                </a:r>
                <a:r>
                  <a:rPr lang="en-AU" dirty="0">
                    <a:sym typeface="Wingdings" pitchFamily="2" charset="2"/>
                  </a:rPr>
                  <a:t> not distorting the shape of the </a:t>
                </a:r>
                <a14:m>
                  <m:oMath xmlns:m="http://schemas.openxmlformats.org/officeDocument/2006/math">
                    <m:r>
                      <a:rPr lang="en-US" b="0" i="1" smtClean="0">
                        <a:latin typeface="Cambria Math" panose="02040503050406030204" pitchFamily="18" charset="0"/>
                        <a:sym typeface="Wingdings" pitchFamily="2" charset="2"/>
                      </a:rPr>
                      <m:t>𝑚</m:t>
                    </m:r>
                    <m:d>
                      <m:dPr>
                        <m:ctrlPr>
                          <a:rPr lang="en-US" b="0" i="1" smtClean="0">
                            <a:latin typeface="Cambria Math" panose="02040503050406030204" pitchFamily="18" charset="0"/>
                            <a:sym typeface="Wingdings" pitchFamily="2" charset="2"/>
                          </a:rPr>
                        </m:ctrlPr>
                      </m:dPr>
                      <m:e>
                        <m:sSup>
                          <m:sSupPr>
                            <m:ctrlPr>
                              <a:rPr lang="en-US" b="0" i="1" smtClean="0">
                                <a:latin typeface="Cambria Math" panose="02040503050406030204" pitchFamily="18" charset="0"/>
                                <a:sym typeface="Wingdings" pitchFamily="2" charset="2"/>
                              </a:rPr>
                            </m:ctrlPr>
                          </m:sSupPr>
                          <m:e>
                            <m:r>
                              <a:rPr lang="en-US" b="0" i="1" smtClean="0">
                                <a:latin typeface="Cambria Math" panose="02040503050406030204" pitchFamily="18" charset="0"/>
                                <a:sym typeface="Wingdings" pitchFamily="2" charset="2"/>
                              </a:rPr>
                              <m:t>𝐾</m:t>
                            </m:r>
                          </m:e>
                          <m:sup>
                            <m:r>
                              <a:rPr lang="en-US" b="0" i="1" smtClean="0">
                                <a:latin typeface="Cambria Math" panose="02040503050406030204" pitchFamily="18" charset="0"/>
                                <a:sym typeface="Wingdings" pitchFamily="2" charset="2"/>
                              </a:rPr>
                              <m:t>−</m:t>
                            </m:r>
                          </m:sup>
                        </m:sSup>
                        <m:sSup>
                          <m:sSupPr>
                            <m:ctrlPr>
                              <a:rPr lang="en-US" b="0" i="1" smtClean="0">
                                <a:latin typeface="Cambria Math" panose="02040503050406030204" pitchFamily="18" charset="0"/>
                                <a:sym typeface="Wingdings" pitchFamily="2" charset="2"/>
                              </a:rPr>
                            </m:ctrlPr>
                          </m:sSupPr>
                          <m:e>
                            <m:r>
                              <a:rPr lang="en-US" b="0" i="1" smtClean="0">
                                <a:latin typeface="Cambria Math" panose="02040503050406030204" pitchFamily="18" charset="0"/>
                                <a:sym typeface="Wingdings" pitchFamily="2" charset="2"/>
                              </a:rPr>
                              <m:t>𝜋</m:t>
                            </m:r>
                          </m:e>
                          <m:sup>
                            <m:r>
                              <a:rPr lang="en-US" b="0" i="1" smtClean="0">
                                <a:latin typeface="Cambria Math" panose="02040503050406030204" pitchFamily="18" charset="0"/>
                                <a:sym typeface="Wingdings" pitchFamily="2" charset="2"/>
                              </a:rPr>
                              <m:t>+</m:t>
                            </m:r>
                          </m:sup>
                        </m:sSup>
                      </m:e>
                    </m:d>
                  </m:oMath>
                </a14:m>
                <a:r>
                  <a:rPr lang="en-AU" dirty="0">
                    <a:sym typeface="Wingdings" pitchFamily="2" charset="2"/>
                  </a:rPr>
                  <a:t> distribution of the background</a:t>
                </a:r>
                <a:r>
                  <a:rPr lang="en-AU" dirty="0"/>
                  <a:t> </a:t>
                </a:r>
              </a:p>
            </p:txBody>
          </p:sp>
        </mc:Choice>
        <mc:Fallback xmlns="">
          <p:sp>
            <p:nvSpPr>
              <p:cNvPr id="79" name="TextBox 78">
                <a:extLst>
                  <a:ext uri="{FF2B5EF4-FFF2-40B4-BE49-F238E27FC236}">
                    <a16:creationId xmlns:a16="http://schemas.microsoft.com/office/drawing/2014/main" id="{0922F911-782A-194D-8533-DA4A891CCE0B}"/>
                  </a:ext>
                </a:extLst>
              </p:cNvPr>
              <p:cNvSpPr txBox="1">
                <a:spLocks noRot="1" noChangeAspect="1" noMove="1" noResize="1" noEditPoints="1" noAdjustHandles="1" noChangeArrowheads="1" noChangeShapeType="1" noTextEdit="1"/>
              </p:cNvSpPr>
              <p:nvPr/>
            </p:nvSpPr>
            <p:spPr>
              <a:xfrm>
                <a:off x="759878" y="1611546"/>
                <a:ext cx="10672241" cy="646331"/>
              </a:xfrm>
              <a:prstGeom prst="rect">
                <a:avLst/>
              </a:prstGeom>
              <a:blipFill>
                <a:blip r:embed="rId3"/>
                <a:stretch>
                  <a:fillRect l="-476" t="-3846" b="-13462"/>
                </a:stretch>
              </a:blipFill>
            </p:spPr>
            <p:txBody>
              <a:bodyPr/>
              <a:lstStyle/>
              <a:p>
                <a:r>
                  <a:rPr lang="en-FR">
                    <a:noFill/>
                  </a:rPr>
                  <a:t> </a:t>
                </a:r>
              </a:p>
            </p:txBody>
          </p:sp>
        </mc:Fallback>
      </mc:AlternateContent>
      <p:grpSp>
        <p:nvGrpSpPr>
          <p:cNvPr id="9" name="Group 8">
            <a:extLst>
              <a:ext uri="{FF2B5EF4-FFF2-40B4-BE49-F238E27FC236}">
                <a16:creationId xmlns:a16="http://schemas.microsoft.com/office/drawing/2014/main" id="{1293DC3E-72AA-7960-F77A-8440B2526821}"/>
              </a:ext>
            </a:extLst>
          </p:cNvPr>
          <p:cNvGrpSpPr/>
          <p:nvPr/>
        </p:nvGrpSpPr>
        <p:grpSpPr>
          <a:xfrm>
            <a:off x="2957080" y="2034141"/>
            <a:ext cx="5289859" cy="4109369"/>
            <a:chOff x="3451069" y="2055162"/>
            <a:chExt cx="5289859" cy="4109369"/>
          </a:xfrm>
        </p:grpSpPr>
        <p:pic>
          <p:nvPicPr>
            <p:cNvPr id="3" name="Picture 2">
              <a:extLst>
                <a:ext uri="{FF2B5EF4-FFF2-40B4-BE49-F238E27FC236}">
                  <a16:creationId xmlns:a16="http://schemas.microsoft.com/office/drawing/2014/main" id="{2D338371-6FB1-056F-ACC1-F17336A9A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069" y="2055163"/>
              <a:ext cx="5289859" cy="4109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83FB38E-FDD9-CBB0-5464-2D4F261943B0}"/>
                </a:ext>
              </a:extLst>
            </p:cNvPr>
            <p:cNvPicPr>
              <a:picLocks noChangeAspect="1"/>
            </p:cNvPicPr>
            <p:nvPr/>
          </p:nvPicPr>
          <p:blipFill>
            <a:blip r:embed="rId5"/>
            <a:stretch>
              <a:fillRect/>
            </a:stretch>
          </p:blipFill>
          <p:spPr>
            <a:xfrm>
              <a:off x="5328744" y="2055162"/>
              <a:ext cx="2065283" cy="262265"/>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FF68561-C6E1-3C77-3FE9-CC9799AC21C3}"/>
                  </a:ext>
                </a:extLst>
              </p:cNvPr>
              <p:cNvSpPr txBox="1"/>
              <p:nvPr/>
            </p:nvSpPr>
            <p:spPr>
              <a:xfrm>
                <a:off x="4106913" y="1974259"/>
                <a:ext cx="2990192" cy="382028"/>
              </a:xfrm>
              <a:prstGeom prst="rect">
                <a:avLst/>
              </a:prstGeom>
              <a:noFill/>
            </p:spPr>
            <p:txBody>
              <a:bodyPr wrap="square">
                <a:spAutoFit/>
              </a:bodyPr>
              <a:lstStyle/>
              <a:p>
                <a:r>
                  <a:rPr lang="it-IT" dirty="0"/>
                  <a:t>Montecarlo </a:t>
                </a:r>
                <a14:m>
                  <m:oMath xmlns:m="http://schemas.openxmlformats.org/officeDocument/2006/math">
                    <m:sSubSup>
                      <m:sSubSupPr>
                        <m:ctrlPr>
                          <a:rPr lang="it-IT" i="1" smtClean="0">
                            <a:latin typeface="Cambria Math" panose="02040503050406030204" pitchFamily="18" charset="0"/>
                          </a:rPr>
                        </m:ctrlPr>
                      </m:sSubSupPr>
                      <m:e>
                        <m:r>
                          <m:rPr>
                            <m:sty m:val="p"/>
                          </m:rPr>
                          <a:rPr lang="it-IT">
                            <a:latin typeface="Cambria Math" panose="02040503050406030204" pitchFamily="18" charset="0"/>
                          </a:rPr>
                          <m:t>Λ</m:t>
                        </m:r>
                      </m:e>
                      <m:sub>
                        <m:r>
                          <a:rPr lang="it-IT" i="1">
                            <a:latin typeface="Cambria Math" panose="02040503050406030204" pitchFamily="18" charset="0"/>
                          </a:rPr>
                          <m:t>𝑏</m:t>
                        </m:r>
                      </m:sub>
                      <m:sup>
                        <m:r>
                          <a:rPr lang="it-IT" i="1">
                            <a:latin typeface="Cambria Math" panose="02040503050406030204" pitchFamily="18" charset="0"/>
                          </a:rPr>
                          <m:t>0</m:t>
                        </m:r>
                      </m:sup>
                    </m:sSubSup>
                    <m:r>
                      <a:rPr lang="it-IT" i="1">
                        <a:latin typeface="Cambria Math" panose="02040503050406030204" pitchFamily="18" charset="0"/>
                      </a:rPr>
                      <m:t>→</m:t>
                    </m:r>
                    <m:r>
                      <a:rPr lang="it-IT" i="1">
                        <a:latin typeface="Cambria Math" panose="02040503050406030204" pitchFamily="18" charset="0"/>
                      </a:rPr>
                      <m:t>𝑝</m:t>
                    </m:r>
                    <m:sSup>
                      <m:sSupPr>
                        <m:ctrlPr>
                          <a:rPr lang="en-US" i="1">
                            <a:latin typeface="Cambria Math" panose="02040503050406030204" pitchFamily="18" charset="0"/>
                          </a:rPr>
                        </m:ctrlPr>
                      </m:sSupPr>
                      <m:e>
                        <m:r>
                          <a:rPr lang="en-US" b="0" i="1" smtClean="0">
                            <a:latin typeface="Cambria Math" panose="02040503050406030204" pitchFamily="18" charset="0"/>
                          </a:rPr>
                          <m:t>𝐾</m:t>
                        </m:r>
                      </m:e>
                      <m:sup>
                        <m:r>
                          <a:rPr lang="en-US" i="1">
                            <a:latin typeface="Cambria Math" panose="02040503050406030204" pitchFamily="18" charset="0"/>
                          </a:rPr>
                          <m:t>−</m:t>
                        </m:r>
                      </m:sup>
                    </m:sSup>
                    <m:sSup>
                      <m:sSupPr>
                        <m:ctrlPr>
                          <a:rPr lang="en-US" i="1">
                            <a:latin typeface="Cambria Math" panose="02040503050406030204" pitchFamily="18" charset="0"/>
                          </a:rPr>
                        </m:ctrlPr>
                      </m:sSupPr>
                      <m:e>
                        <m:r>
                          <a:rPr lang="en-US" b="0" i="1" smtClean="0">
                            <a:latin typeface="Cambria Math" panose="02040503050406030204" pitchFamily="18" charset="0"/>
                          </a:rPr>
                          <m:t>𝜋</m:t>
                        </m:r>
                      </m:e>
                      <m:sup>
                        <m:r>
                          <a:rPr lang="en-US" i="1">
                            <a:latin typeface="Cambria Math" panose="02040503050406030204" pitchFamily="18" charset="0"/>
                          </a:rPr>
                          <m:t>+</m:t>
                        </m:r>
                      </m:sup>
                    </m:sSup>
                    <m:sSup>
                      <m:sSupPr>
                        <m:ctrlPr>
                          <a:rPr lang="en-US" i="1">
                            <a:latin typeface="Cambria Math" panose="02040503050406030204" pitchFamily="18" charset="0"/>
                          </a:rPr>
                        </m:ctrlPr>
                      </m:sSupPr>
                      <m:e>
                        <m:r>
                          <a:rPr lang="en-US" b="0" i="1" smtClean="0">
                            <a:latin typeface="Cambria Math" panose="02040503050406030204" pitchFamily="18" charset="0"/>
                          </a:rPr>
                          <m:t>𝜋</m:t>
                        </m:r>
                      </m:e>
                      <m:sup>
                        <m:r>
                          <a:rPr lang="en-US" i="1">
                            <a:latin typeface="Cambria Math" panose="02040503050406030204" pitchFamily="18" charset="0"/>
                          </a:rPr>
                          <m:t>−</m:t>
                        </m:r>
                      </m:sup>
                    </m:sSup>
                  </m:oMath>
                </a14:m>
                <a:endParaRPr lang="en-FR" dirty="0"/>
              </a:p>
            </p:txBody>
          </p:sp>
        </mc:Choice>
        <mc:Fallback xmlns="">
          <p:sp>
            <p:nvSpPr>
              <p:cNvPr id="11" name="TextBox 10">
                <a:extLst>
                  <a:ext uri="{FF2B5EF4-FFF2-40B4-BE49-F238E27FC236}">
                    <a16:creationId xmlns:a16="http://schemas.microsoft.com/office/drawing/2014/main" id="{9FF68561-C6E1-3C77-3FE9-CC9799AC21C3}"/>
                  </a:ext>
                </a:extLst>
              </p:cNvPr>
              <p:cNvSpPr txBox="1">
                <a:spLocks noRot="1" noChangeAspect="1" noMove="1" noResize="1" noEditPoints="1" noAdjustHandles="1" noChangeArrowheads="1" noChangeShapeType="1" noTextEdit="1"/>
              </p:cNvSpPr>
              <p:nvPr/>
            </p:nvSpPr>
            <p:spPr>
              <a:xfrm>
                <a:off x="4106913" y="1974259"/>
                <a:ext cx="2990192" cy="382028"/>
              </a:xfrm>
              <a:prstGeom prst="rect">
                <a:avLst/>
              </a:prstGeom>
              <a:blipFill>
                <a:blip r:embed="rId6"/>
                <a:stretch>
                  <a:fillRect l="-1695" t="-3226" b="-22581"/>
                </a:stretch>
              </a:blipFill>
            </p:spPr>
            <p:txBody>
              <a:bodyPr/>
              <a:lstStyle/>
              <a:p>
                <a:r>
                  <a:rPr lang="en-FR">
                    <a:noFill/>
                  </a:rPr>
                  <a:t> </a:t>
                </a:r>
              </a:p>
            </p:txBody>
          </p:sp>
        </mc:Fallback>
      </mc:AlternateContent>
    </p:spTree>
    <p:extLst>
      <p:ext uri="{BB962C8B-B14F-4D97-AF65-F5344CB8AC3E}">
        <p14:creationId xmlns:p14="http://schemas.microsoft.com/office/powerpoint/2010/main" val="128257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 – the Challenge</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12</a:t>
            </a:fld>
            <a:endParaRPr lang="en-FR"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922F911-782A-194D-8533-DA4A891CCE0B}"/>
                  </a:ext>
                </a:extLst>
              </p:cNvPr>
              <p:cNvSpPr txBox="1"/>
              <p:nvPr/>
            </p:nvSpPr>
            <p:spPr>
              <a:xfrm>
                <a:off x="759879" y="1611546"/>
                <a:ext cx="10672240" cy="923330"/>
              </a:xfrm>
              <a:prstGeom prst="rect">
                <a:avLst/>
              </a:prstGeom>
              <a:noFill/>
            </p:spPr>
            <p:txBody>
              <a:bodyPr wrap="square" rtlCol="0">
                <a:spAutoFit/>
              </a:bodyPr>
              <a:lstStyle/>
              <a:p>
                <a:pPr marL="285750" indent="-285750">
                  <a:buFont typeface="Wingdings" pitchFamily="2" charset="2"/>
                  <a:buChar char="ü"/>
                </a:pPr>
                <a:r>
                  <a:rPr lang="en-AU" dirty="0"/>
                  <a:t>Fundamental characteristic of the BDT </a:t>
                </a:r>
                <a:r>
                  <a:rPr lang="en-AU" dirty="0">
                    <a:sym typeface="Wingdings" pitchFamily="2" charset="2"/>
                  </a:rPr>
                  <a:t> not distorting the shape of the </a:t>
                </a:r>
                <a14:m>
                  <m:oMath xmlns:m="http://schemas.openxmlformats.org/officeDocument/2006/math">
                    <m:r>
                      <a:rPr lang="en-US" b="0" i="1" smtClean="0">
                        <a:latin typeface="Cambria Math" panose="02040503050406030204" pitchFamily="18" charset="0"/>
                        <a:sym typeface="Wingdings" pitchFamily="2" charset="2"/>
                      </a:rPr>
                      <m:t>𝑚</m:t>
                    </m:r>
                    <m:d>
                      <m:dPr>
                        <m:ctrlPr>
                          <a:rPr lang="en-US" b="0" i="1" smtClean="0">
                            <a:latin typeface="Cambria Math" panose="02040503050406030204" pitchFamily="18" charset="0"/>
                            <a:sym typeface="Wingdings" pitchFamily="2" charset="2"/>
                          </a:rPr>
                        </m:ctrlPr>
                      </m:dPr>
                      <m:e>
                        <m:sSup>
                          <m:sSupPr>
                            <m:ctrlPr>
                              <a:rPr lang="en-US" b="0" i="1" smtClean="0">
                                <a:latin typeface="Cambria Math" panose="02040503050406030204" pitchFamily="18" charset="0"/>
                                <a:sym typeface="Wingdings" pitchFamily="2" charset="2"/>
                              </a:rPr>
                            </m:ctrlPr>
                          </m:sSupPr>
                          <m:e>
                            <m:r>
                              <a:rPr lang="en-US" b="0" i="1" smtClean="0">
                                <a:latin typeface="Cambria Math" panose="02040503050406030204" pitchFamily="18" charset="0"/>
                                <a:sym typeface="Wingdings" pitchFamily="2" charset="2"/>
                              </a:rPr>
                              <m:t>𝐾</m:t>
                            </m:r>
                          </m:e>
                          <m:sup>
                            <m:r>
                              <a:rPr lang="en-US" b="0" i="1" smtClean="0">
                                <a:latin typeface="Cambria Math" panose="02040503050406030204" pitchFamily="18" charset="0"/>
                                <a:sym typeface="Wingdings" pitchFamily="2" charset="2"/>
                              </a:rPr>
                              <m:t>−</m:t>
                            </m:r>
                          </m:sup>
                        </m:sSup>
                        <m:sSup>
                          <m:sSupPr>
                            <m:ctrlPr>
                              <a:rPr lang="en-US" b="0" i="1" smtClean="0">
                                <a:latin typeface="Cambria Math" panose="02040503050406030204" pitchFamily="18" charset="0"/>
                                <a:sym typeface="Wingdings" pitchFamily="2" charset="2"/>
                              </a:rPr>
                            </m:ctrlPr>
                          </m:sSupPr>
                          <m:e>
                            <m:r>
                              <a:rPr lang="en-US" b="0" i="1" smtClean="0">
                                <a:latin typeface="Cambria Math" panose="02040503050406030204" pitchFamily="18" charset="0"/>
                                <a:sym typeface="Wingdings" pitchFamily="2" charset="2"/>
                              </a:rPr>
                              <m:t>𝜋</m:t>
                            </m:r>
                          </m:e>
                          <m:sup>
                            <m:r>
                              <a:rPr lang="en-US" b="0" i="1" smtClean="0">
                                <a:latin typeface="Cambria Math" panose="02040503050406030204" pitchFamily="18" charset="0"/>
                                <a:sym typeface="Wingdings" pitchFamily="2" charset="2"/>
                              </a:rPr>
                              <m:t>+</m:t>
                            </m:r>
                          </m:sup>
                        </m:sSup>
                      </m:e>
                    </m:d>
                  </m:oMath>
                </a14:m>
                <a:r>
                  <a:rPr lang="en-AU" dirty="0">
                    <a:sym typeface="Wingdings" pitchFamily="2" charset="2"/>
                  </a:rPr>
                  <a:t> distribution of the background</a:t>
                </a:r>
                <a:r>
                  <a:rPr lang="en-AU" dirty="0"/>
                  <a:t> </a:t>
                </a:r>
              </a:p>
              <a:p>
                <a:pPr marL="285750" indent="-285750">
                  <a:buFont typeface="Wingdings" pitchFamily="2" charset="2"/>
                  <a:buChar char="ü"/>
                </a:pPr>
                <a:r>
                  <a:rPr lang="en-AU" dirty="0">
                    <a:sym typeface="Wingdings" pitchFamily="2" charset="2"/>
                  </a:rPr>
                  <a:t>Reasonable estimation of the charmless background considering the tail of the </a:t>
                </a:r>
                <a14:m>
                  <m:oMath xmlns:m="http://schemas.openxmlformats.org/officeDocument/2006/math">
                    <m:r>
                      <a:rPr lang="en-US" b="0" i="1" smtClean="0">
                        <a:latin typeface="Cambria Math" panose="02040503050406030204" pitchFamily="18" charset="0"/>
                        <a:sym typeface="Wingdings" pitchFamily="2" charset="2"/>
                      </a:rPr>
                      <m:t>𝑚</m:t>
                    </m:r>
                    <m:d>
                      <m:dPr>
                        <m:ctrlPr>
                          <a:rPr lang="en-US" b="0" i="1" smtClean="0">
                            <a:latin typeface="Cambria Math" panose="02040503050406030204" pitchFamily="18" charset="0"/>
                            <a:sym typeface="Wingdings" pitchFamily="2" charset="2"/>
                          </a:rPr>
                        </m:ctrlPr>
                      </m:dPr>
                      <m:e>
                        <m:sSup>
                          <m:sSupPr>
                            <m:ctrlPr>
                              <a:rPr lang="en-US" b="0" i="1" smtClean="0">
                                <a:latin typeface="Cambria Math" panose="02040503050406030204" pitchFamily="18" charset="0"/>
                                <a:sym typeface="Wingdings" pitchFamily="2" charset="2"/>
                              </a:rPr>
                            </m:ctrlPr>
                          </m:sSupPr>
                          <m:e>
                            <m:r>
                              <a:rPr lang="en-US" b="0" i="1" smtClean="0">
                                <a:latin typeface="Cambria Math" panose="02040503050406030204" pitchFamily="18" charset="0"/>
                                <a:sym typeface="Wingdings" pitchFamily="2" charset="2"/>
                              </a:rPr>
                              <m:t>𝐾</m:t>
                            </m:r>
                          </m:e>
                          <m:sup>
                            <m:r>
                              <a:rPr lang="en-US" b="0" i="1" smtClean="0">
                                <a:latin typeface="Cambria Math" panose="02040503050406030204" pitchFamily="18" charset="0"/>
                                <a:sym typeface="Wingdings" pitchFamily="2" charset="2"/>
                              </a:rPr>
                              <m:t>−</m:t>
                            </m:r>
                          </m:sup>
                        </m:sSup>
                        <m:sSup>
                          <m:sSupPr>
                            <m:ctrlPr>
                              <a:rPr lang="en-US" b="0" i="1" smtClean="0">
                                <a:latin typeface="Cambria Math" panose="02040503050406030204" pitchFamily="18" charset="0"/>
                                <a:sym typeface="Wingdings" pitchFamily="2" charset="2"/>
                              </a:rPr>
                            </m:ctrlPr>
                          </m:sSupPr>
                          <m:e>
                            <m:r>
                              <a:rPr lang="en-US" b="0" i="1" smtClean="0">
                                <a:latin typeface="Cambria Math" panose="02040503050406030204" pitchFamily="18" charset="0"/>
                                <a:sym typeface="Wingdings" pitchFamily="2" charset="2"/>
                              </a:rPr>
                              <m:t>𝜋</m:t>
                            </m:r>
                          </m:e>
                          <m:sup>
                            <m:r>
                              <a:rPr lang="en-US" b="0" i="1" smtClean="0">
                                <a:latin typeface="Cambria Math" panose="02040503050406030204" pitchFamily="18" charset="0"/>
                                <a:sym typeface="Wingdings" pitchFamily="2" charset="2"/>
                              </a:rPr>
                              <m:t>+</m:t>
                            </m:r>
                          </m:sup>
                        </m:sSup>
                      </m:e>
                    </m:d>
                    <m:r>
                      <a:rPr lang="en-US" b="0" i="1" smtClean="0">
                        <a:latin typeface="Cambria Math" panose="02040503050406030204" pitchFamily="18" charset="0"/>
                        <a:sym typeface="Wingdings" pitchFamily="2" charset="2"/>
                      </a:rPr>
                      <m:t> </m:t>
                    </m:r>
                  </m:oMath>
                </a14:m>
                <a:r>
                  <a:rPr lang="en-AU" dirty="0">
                    <a:sym typeface="Wingdings" pitchFamily="2" charset="2"/>
                  </a:rPr>
                  <a:t>distribution on data</a:t>
                </a:r>
                <a:r>
                  <a:rPr lang="en-AU" dirty="0"/>
                  <a:t> </a:t>
                </a:r>
              </a:p>
            </p:txBody>
          </p:sp>
        </mc:Choice>
        <mc:Fallback xmlns="">
          <p:sp>
            <p:nvSpPr>
              <p:cNvPr id="79" name="TextBox 78">
                <a:extLst>
                  <a:ext uri="{FF2B5EF4-FFF2-40B4-BE49-F238E27FC236}">
                    <a16:creationId xmlns:a16="http://schemas.microsoft.com/office/drawing/2014/main" id="{0922F911-782A-194D-8533-DA4A891CCE0B}"/>
                  </a:ext>
                </a:extLst>
              </p:cNvPr>
              <p:cNvSpPr txBox="1">
                <a:spLocks noRot="1" noChangeAspect="1" noMove="1" noResize="1" noEditPoints="1" noAdjustHandles="1" noChangeArrowheads="1" noChangeShapeType="1" noTextEdit="1"/>
              </p:cNvSpPr>
              <p:nvPr/>
            </p:nvSpPr>
            <p:spPr>
              <a:xfrm>
                <a:off x="759879" y="1611546"/>
                <a:ext cx="10672240" cy="923330"/>
              </a:xfrm>
              <a:prstGeom prst="rect">
                <a:avLst/>
              </a:prstGeom>
              <a:blipFill>
                <a:blip r:embed="rId3"/>
                <a:stretch>
                  <a:fillRect l="-476" t="-2703" b="-9459"/>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E492164-59EC-0FE4-C507-B7298B2254DF}"/>
                  </a:ext>
                </a:extLst>
              </p:cNvPr>
              <p:cNvSpPr txBox="1"/>
              <p:nvPr/>
            </p:nvSpPr>
            <p:spPr>
              <a:xfrm>
                <a:off x="8032041" y="3059668"/>
                <a:ext cx="3770099" cy="1754326"/>
              </a:xfrm>
              <a:prstGeom prst="rect">
                <a:avLst/>
              </a:prstGeom>
              <a:noFill/>
            </p:spPr>
            <p:txBody>
              <a:bodyPr wrap="square" rtlCol="0">
                <a:spAutoFit/>
              </a:bodyPr>
              <a:lstStyle/>
              <a:p>
                <a:r>
                  <a:rPr lang="en-FR" dirty="0"/>
                  <a:t>Selection</a:t>
                </a:r>
                <a14:m>
                  <m:oMath xmlns:m="http://schemas.openxmlformats.org/officeDocument/2006/math">
                    <m:r>
                      <a:rPr lang="en-US" b="0" i="0" smtClean="0">
                        <a:latin typeface="Cambria Math" panose="02040503050406030204" pitchFamily="18" charset="0"/>
                        <a:sym typeface="Wingdings" pitchFamily="2" charset="2"/>
                      </a:rPr>
                      <m:t> </m:t>
                    </m:r>
                    <m:r>
                      <a:rPr lang="en-US" i="1">
                        <a:latin typeface="Cambria Math" panose="02040503050406030204" pitchFamily="18" charset="0"/>
                        <a:sym typeface="Wingdings" pitchFamily="2" charset="2"/>
                      </a:rPr>
                      <m:t>𝑚</m:t>
                    </m:r>
                    <m:d>
                      <m:dPr>
                        <m:ctrlPr>
                          <a:rPr lang="en-US" i="1">
                            <a:latin typeface="Cambria Math" panose="02040503050406030204" pitchFamily="18" charset="0"/>
                            <a:sym typeface="Wingdings" pitchFamily="2" charset="2"/>
                          </a:rPr>
                        </m:ctrlPr>
                      </m:dPr>
                      <m:e>
                        <m:sSup>
                          <m:sSupPr>
                            <m:ctrlPr>
                              <a:rPr lang="en-US" i="1">
                                <a:latin typeface="Cambria Math" panose="02040503050406030204" pitchFamily="18" charset="0"/>
                                <a:sym typeface="Wingdings" pitchFamily="2" charset="2"/>
                              </a:rPr>
                            </m:ctrlPr>
                          </m:sSupPr>
                          <m:e>
                            <m:r>
                              <a:rPr lang="en-US" i="1">
                                <a:latin typeface="Cambria Math" panose="02040503050406030204" pitchFamily="18" charset="0"/>
                                <a:sym typeface="Wingdings" pitchFamily="2" charset="2"/>
                              </a:rPr>
                              <m:t>𝐾</m:t>
                            </m:r>
                          </m:e>
                          <m:sup>
                            <m:r>
                              <a:rPr lang="en-US" i="1">
                                <a:latin typeface="Cambria Math" panose="02040503050406030204" pitchFamily="18" charset="0"/>
                                <a:sym typeface="Wingdings" pitchFamily="2" charset="2"/>
                              </a:rPr>
                              <m:t>−</m:t>
                            </m:r>
                          </m:sup>
                        </m:sSup>
                        <m:sSup>
                          <m:sSupPr>
                            <m:ctrlPr>
                              <a:rPr lang="en-US" i="1">
                                <a:latin typeface="Cambria Math" panose="02040503050406030204" pitchFamily="18" charset="0"/>
                                <a:sym typeface="Wingdings" pitchFamily="2" charset="2"/>
                              </a:rPr>
                            </m:ctrlPr>
                          </m:sSupPr>
                          <m:e>
                            <m:r>
                              <a:rPr lang="en-US" i="1">
                                <a:latin typeface="Cambria Math" panose="02040503050406030204" pitchFamily="18" charset="0"/>
                                <a:sym typeface="Wingdings" pitchFamily="2" charset="2"/>
                              </a:rPr>
                              <m:t>𝜋</m:t>
                            </m:r>
                          </m:e>
                          <m:sup>
                            <m:r>
                              <a:rPr lang="en-US" i="1">
                                <a:latin typeface="Cambria Math" panose="02040503050406030204" pitchFamily="18" charset="0"/>
                                <a:sym typeface="Wingdings" pitchFamily="2" charset="2"/>
                              </a:rPr>
                              <m:t>+</m:t>
                            </m:r>
                          </m:sup>
                        </m:sSup>
                      </m:e>
                    </m:d>
                    <m:r>
                      <a:rPr lang="en-US" b="0" i="1" smtClean="0">
                        <a:latin typeface="Cambria Math" panose="02040503050406030204" pitchFamily="18" charset="0"/>
                      </a:rPr>
                      <m:t>&gt;1910 </m:t>
                    </m:r>
                    <m:r>
                      <a:rPr lang="en-US" b="0" i="1" smtClean="0">
                        <a:latin typeface="Cambria Math" panose="02040503050406030204" pitchFamily="18" charset="0"/>
                      </a:rPr>
                      <m:t>𝑀𝑒𝑉</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oMath>
                </a14:m>
                <a:endParaRPr lang="en-FR" dirty="0"/>
              </a:p>
              <a:p>
                <a:endParaRPr lang="en-FR" dirty="0"/>
              </a:p>
              <a:p>
                <a:r>
                  <a:rPr lang="en-FR" dirty="0"/>
                  <a:t>Charmless yield = 110 events</a:t>
                </a:r>
              </a:p>
              <a:p>
                <a:endParaRPr lang="en-FR" dirty="0"/>
              </a:p>
              <a:p>
                <a:r>
                  <a:rPr lang="en-FR" dirty="0"/>
                  <a:t>Projected yield in the signal range = 128 events</a:t>
                </a:r>
              </a:p>
            </p:txBody>
          </p:sp>
        </mc:Choice>
        <mc:Fallback xmlns="">
          <p:sp>
            <p:nvSpPr>
              <p:cNvPr id="8" name="TextBox 7">
                <a:extLst>
                  <a:ext uri="{FF2B5EF4-FFF2-40B4-BE49-F238E27FC236}">
                    <a16:creationId xmlns:a16="http://schemas.microsoft.com/office/drawing/2014/main" id="{4E492164-59EC-0FE4-C507-B7298B2254DF}"/>
                  </a:ext>
                </a:extLst>
              </p:cNvPr>
              <p:cNvSpPr txBox="1">
                <a:spLocks noRot="1" noChangeAspect="1" noMove="1" noResize="1" noEditPoints="1" noAdjustHandles="1" noChangeArrowheads="1" noChangeShapeType="1" noTextEdit="1"/>
              </p:cNvSpPr>
              <p:nvPr/>
            </p:nvSpPr>
            <p:spPr>
              <a:xfrm>
                <a:off x="8032041" y="3059668"/>
                <a:ext cx="3770099" cy="1754326"/>
              </a:xfrm>
              <a:prstGeom prst="rect">
                <a:avLst/>
              </a:prstGeom>
              <a:blipFill>
                <a:blip r:embed="rId4"/>
                <a:stretch>
                  <a:fillRect l="-1342" t="-1429" b="-3571"/>
                </a:stretch>
              </a:blipFill>
            </p:spPr>
            <p:txBody>
              <a:bodyPr/>
              <a:lstStyle/>
              <a:p>
                <a:r>
                  <a:rPr lang="en-FR">
                    <a:noFill/>
                  </a:rPr>
                  <a:t> </a:t>
                </a:r>
              </a:p>
            </p:txBody>
          </p:sp>
        </mc:Fallback>
      </mc:AlternateContent>
      <p:sp>
        <p:nvSpPr>
          <p:cNvPr id="9" name="TextBox 8">
            <a:extLst>
              <a:ext uri="{FF2B5EF4-FFF2-40B4-BE49-F238E27FC236}">
                <a16:creationId xmlns:a16="http://schemas.microsoft.com/office/drawing/2014/main" id="{28A754EE-BCC0-DD13-0150-E2D89389D598}"/>
              </a:ext>
            </a:extLst>
          </p:cNvPr>
          <p:cNvSpPr txBox="1"/>
          <p:nvPr/>
        </p:nvSpPr>
        <p:spPr>
          <a:xfrm>
            <a:off x="8032041" y="5008126"/>
            <a:ext cx="1295547" cy="369332"/>
          </a:xfrm>
          <a:prstGeom prst="rect">
            <a:avLst/>
          </a:prstGeom>
          <a:noFill/>
        </p:spPr>
        <p:txBody>
          <a:bodyPr wrap="none" rtlCol="0">
            <a:spAutoFit/>
          </a:bodyPr>
          <a:lstStyle/>
          <a:p>
            <a:r>
              <a:rPr lang="en-FR" dirty="0"/>
              <a:t>Acceptable?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3B7F2A-992C-8981-8CB9-21E71C5DE384}"/>
                  </a:ext>
                </a:extLst>
              </p:cNvPr>
              <p:cNvSpPr txBox="1"/>
              <p:nvPr/>
            </p:nvSpPr>
            <p:spPr>
              <a:xfrm>
                <a:off x="6510644" y="5909036"/>
                <a:ext cx="1583696" cy="402611"/>
              </a:xfrm>
              <a:prstGeom prst="rect">
                <a:avLst/>
              </a:prstGeom>
              <a:noFill/>
            </p:spPr>
            <p:txBody>
              <a:bodyPr wrap="square">
                <a:spAutoFit/>
              </a:bodyPr>
              <a:lstStyle/>
              <a:p>
                <a:r>
                  <a:rPr lang="en-US" sz="1400" b="0" dirty="0">
                    <a:solidFill>
                      <a:schemeClr val="tx1"/>
                    </a:solidFill>
                    <a:ea typeface="Cambria Math" panose="02040503050406030204" pitchFamily="18" charset="0"/>
                  </a:rPr>
                  <a:t>m</a:t>
                </a:r>
                <a14:m>
                  <m:oMath xmlns:m="http://schemas.openxmlformats.org/officeDocument/2006/math">
                    <m:d>
                      <m:dPr>
                        <m:ctrlPr>
                          <a:rPr lang="en-US" sz="1400" b="0" i="1" smtClean="0">
                            <a:solidFill>
                              <a:schemeClr val="tx1"/>
                            </a:solidFill>
                            <a:latin typeface="Cambria Math" panose="02040503050406030204" pitchFamily="18" charset="0"/>
                            <a:ea typeface="Cambria Math" panose="02040503050406030204" pitchFamily="18" charset="0"/>
                          </a:rPr>
                        </m:ctrlPr>
                      </m:dPr>
                      <m:e>
                        <m:sSup>
                          <m:sSupPr>
                            <m:ctrlPr>
                              <a:rPr lang="en-US" sz="1400" b="0" i="1" smtClean="0">
                                <a:solidFill>
                                  <a:schemeClr val="tx1"/>
                                </a:solidFill>
                                <a:latin typeface="Cambria Math" panose="02040503050406030204" pitchFamily="18" charset="0"/>
                                <a:ea typeface="Cambria Math" panose="02040503050406030204" pitchFamily="18" charset="0"/>
                              </a:rPr>
                            </m:ctrlPr>
                          </m:sSupPr>
                          <m:e>
                            <m:r>
                              <a:rPr lang="en-US" sz="1400" b="0" i="1" smtClean="0">
                                <a:solidFill>
                                  <a:schemeClr val="tx1"/>
                                </a:solidFill>
                                <a:latin typeface="Cambria Math" panose="02040503050406030204" pitchFamily="18" charset="0"/>
                                <a:ea typeface="Cambria Math" panose="02040503050406030204" pitchFamily="18" charset="0"/>
                              </a:rPr>
                              <m:t>𝐷</m:t>
                            </m:r>
                          </m:e>
                          <m:sup>
                            <m:r>
                              <a:rPr lang="en-US" sz="1400" b="0" i="1" smtClean="0">
                                <a:solidFill>
                                  <a:schemeClr val="tx1"/>
                                </a:solidFill>
                                <a:latin typeface="Cambria Math" panose="02040503050406030204" pitchFamily="18" charset="0"/>
                                <a:ea typeface="Cambria Math" panose="02040503050406030204" pitchFamily="18" charset="0"/>
                              </a:rPr>
                              <m:t>0</m:t>
                            </m:r>
                          </m:sup>
                        </m:sSup>
                        <m:r>
                          <a:rPr lang="en-GB" sz="1400" i="1" smtClean="0">
                            <a:solidFill>
                              <a:schemeClr val="tx1"/>
                            </a:solidFill>
                            <a:latin typeface="Cambria Math" panose="02040503050406030204" pitchFamily="18" charset="0"/>
                            <a:ea typeface="Cambria Math" panose="02040503050406030204" pitchFamily="18" charset="0"/>
                          </a:rPr>
                          <m:t>𝑝</m:t>
                        </m:r>
                        <m:sSup>
                          <m:sSupPr>
                            <m:ctrlPr>
                              <a:rPr lang="en-GB" sz="1400" b="0" i="1" smtClean="0">
                                <a:solidFill>
                                  <a:schemeClr val="tx1"/>
                                </a:solidFill>
                                <a:latin typeface="Cambria Math" panose="02040503050406030204" pitchFamily="18" charset="0"/>
                                <a:ea typeface="Cambria Math" panose="02040503050406030204" pitchFamily="18" charset="0"/>
                              </a:rPr>
                            </m:ctrlPr>
                          </m:sSupPr>
                          <m:e>
                            <m:r>
                              <a:rPr lang="en-GB" sz="1400" i="1" smtClean="0">
                                <a:solidFill>
                                  <a:schemeClr val="tx1"/>
                                </a:solidFill>
                                <a:latin typeface="Cambria Math" panose="02040503050406030204" pitchFamily="18" charset="0"/>
                                <a:ea typeface="Cambria Math" panose="02040503050406030204" pitchFamily="18" charset="0"/>
                              </a:rPr>
                              <m:t>𝜋</m:t>
                            </m:r>
                          </m:e>
                          <m:sup>
                            <m:r>
                              <a:rPr lang="en-GB" sz="1400" b="0" i="1" smtClean="0">
                                <a:solidFill>
                                  <a:schemeClr val="tx1"/>
                                </a:solidFill>
                                <a:latin typeface="Cambria Math" panose="02040503050406030204" pitchFamily="18" charset="0"/>
                                <a:ea typeface="Cambria Math" panose="02040503050406030204" pitchFamily="18" charset="0"/>
                              </a:rPr>
                              <m:t>−</m:t>
                            </m:r>
                          </m:sup>
                        </m:sSup>
                      </m:e>
                    </m:d>
                    <m:r>
                      <a:rPr lang="en-US" sz="1400" b="0" i="0" smtClean="0">
                        <a:solidFill>
                          <a:schemeClr val="tx1"/>
                        </a:solidFill>
                        <a:latin typeface="Cambria Math" panose="02040503050406030204" pitchFamily="18" charset="0"/>
                        <a:ea typeface="Cambria Math" panose="02040503050406030204" pitchFamily="18" charset="0"/>
                      </a:rPr>
                      <m:t>[</m:t>
                    </m:r>
                    <m:f>
                      <m:fPr>
                        <m:ctrlPr>
                          <a:rPr lang="en-US" sz="1400" b="0" i="1" smtClean="0">
                            <a:solidFill>
                              <a:schemeClr val="tx1"/>
                            </a:solidFill>
                            <a:latin typeface="Cambria Math" panose="02040503050406030204" pitchFamily="18" charset="0"/>
                            <a:ea typeface="Cambria Math" panose="02040503050406030204" pitchFamily="18" charset="0"/>
                          </a:rPr>
                        </m:ctrlPr>
                      </m:fPr>
                      <m:num>
                        <m:r>
                          <m:rPr>
                            <m:sty m:val="p"/>
                          </m:rPr>
                          <a:rPr lang="en-US" sz="1400" b="0" i="0" smtClean="0">
                            <a:solidFill>
                              <a:schemeClr val="tx1"/>
                            </a:solidFill>
                            <a:latin typeface="Cambria Math" panose="02040503050406030204" pitchFamily="18" charset="0"/>
                            <a:ea typeface="Cambria Math" panose="02040503050406030204" pitchFamily="18" charset="0"/>
                          </a:rPr>
                          <m:t>MeV</m:t>
                        </m:r>
                      </m:num>
                      <m:den>
                        <m:sSup>
                          <m:sSupPr>
                            <m:ctrlPr>
                              <a:rPr lang="en-US" sz="1400" b="0" i="1" smtClean="0">
                                <a:solidFill>
                                  <a:schemeClr val="tx1"/>
                                </a:solidFill>
                                <a:latin typeface="Cambria Math" panose="02040503050406030204" pitchFamily="18" charset="0"/>
                                <a:ea typeface="Cambria Math" panose="02040503050406030204" pitchFamily="18" charset="0"/>
                              </a:rPr>
                            </m:ctrlPr>
                          </m:sSupPr>
                          <m:e>
                            <m:r>
                              <m:rPr>
                                <m:sty m:val="p"/>
                              </m:rPr>
                              <a:rPr lang="en-US" sz="1400" b="0" i="0" smtClean="0">
                                <a:solidFill>
                                  <a:schemeClr val="tx1"/>
                                </a:solidFill>
                                <a:latin typeface="Cambria Math" panose="02040503050406030204" pitchFamily="18" charset="0"/>
                                <a:ea typeface="Cambria Math" panose="02040503050406030204" pitchFamily="18" charset="0"/>
                              </a:rPr>
                              <m:t>c</m:t>
                            </m:r>
                          </m:e>
                          <m:sup>
                            <m:r>
                              <a:rPr lang="en-US" sz="1400" b="0" i="0" smtClean="0">
                                <a:solidFill>
                                  <a:schemeClr val="tx1"/>
                                </a:solidFill>
                                <a:latin typeface="Cambria Math" panose="02040503050406030204" pitchFamily="18" charset="0"/>
                                <a:ea typeface="Cambria Math" panose="02040503050406030204" pitchFamily="18" charset="0"/>
                              </a:rPr>
                              <m:t>2</m:t>
                            </m:r>
                          </m:sup>
                        </m:sSup>
                      </m:den>
                    </m:f>
                    <m:r>
                      <a:rPr lang="en-US" sz="1400" b="0" i="0" smtClean="0">
                        <a:solidFill>
                          <a:schemeClr val="tx1"/>
                        </a:solidFill>
                        <a:latin typeface="Cambria Math" panose="02040503050406030204" pitchFamily="18" charset="0"/>
                        <a:ea typeface="Cambria Math" panose="02040503050406030204" pitchFamily="18" charset="0"/>
                      </a:rPr>
                      <m:t>]</m:t>
                    </m:r>
                  </m:oMath>
                </a14:m>
                <a:r>
                  <a:rPr lang="en-FR" dirty="0"/>
                  <a:t> </a:t>
                </a:r>
              </a:p>
            </p:txBody>
          </p:sp>
        </mc:Choice>
        <mc:Fallback xmlns="">
          <p:sp>
            <p:nvSpPr>
              <p:cNvPr id="10" name="TextBox 9">
                <a:extLst>
                  <a:ext uri="{FF2B5EF4-FFF2-40B4-BE49-F238E27FC236}">
                    <a16:creationId xmlns:a16="http://schemas.microsoft.com/office/drawing/2014/main" id="{853B7F2A-992C-8981-8CB9-21E71C5DE384}"/>
                  </a:ext>
                </a:extLst>
              </p:cNvPr>
              <p:cNvSpPr txBox="1">
                <a:spLocks noRot="1" noChangeAspect="1" noMove="1" noResize="1" noEditPoints="1" noAdjustHandles="1" noChangeArrowheads="1" noChangeShapeType="1" noTextEdit="1"/>
              </p:cNvSpPr>
              <p:nvPr/>
            </p:nvSpPr>
            <p:spPr>
              <a:xfrm>
                <a:off x="6510644" y="5909036"/>
                <a:ext cx="1583696" cy="402611"/>
              </a:xfrm>
              <a:prstGeom prst="rect">
                <a:avLst/>
              </a:prstGeom>
              <a:blipFill>
                <a:blip r:embed="rId5"/>
                <a:stretch>
                  <a:fillRect l="-794" b="-3125"/>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4B4CF62-1CFA-3EF5-BDCE-37EA6D247BE6}"/>
                  </a:ext>
                </a:extLst>
              </p:cNvPr>
              <p:cNvSpPr txBox="1"/>
              <p:nvPr/>
            </p:nvSpPr>
            <p:spPr>
              <a:xfrm>
                <a:off x="5887457" y="2606258"/>
                <a:ext cx="2070100" cy="382028"/>
              </a:xfrm>
              <a:prstGeom prst="rect">
                <a:avLst/>
              </a:prstGeom>
              <a:noFill/>
            </p:spPr>
            <p:txBody>
              <a:bodyPr wrap="square">
                <a:spAutoFit/>
              </a:bodyPr>
              <a:lstStyle/>
              <a:p>
                <a14:m>
                  <m:oMath xmlns:m="http://schemas.openxmlformats.org/officeDocument/2006/math">
                    <m:sSubSup>
                      <m:sSubSupPr>
                        <m:ctrlPr>
                          <a:rPr lang="it-IT" sz="1800" i="1" smtClean="0">
                            <a:solidFill>
                              <a:schemeClr val="tx1"/>
                            </a:solidFill>
                            <a:latin typeface="Cambria Math" panose="02040503050406030204" pitchFamily="18" charset="0"/>
                          </a:rPr>
                        </m:ctrlPr>
                      </m:sSubSupPr>
                      <m:e>
                        <m:r>
                          <m:rPr>
                            <m:sty m:val="p"/>
                          </m:rPr>
                          <a:rPr lang="el-GR" sz="1800" i="1">
                            <a:solidFill>
                              <a:schemeClr val="tx1"/>
                            </a:solidFill>
                            <a:latin typeface="Cambria Math" panose="02040503050406030204" pitchFamily="18" charset="0"/>
                            <a:ea typeface="Cambria Math" panose="02040503050406030204" pitchFamily="18" charset="0"/>
                          </a:rPr>
                          <m:t>Λ</m:t>
                        </m:r>
                      </m:e>
                      <m:sub>
                        <m:r>
                          <a:rPr lang="it-IT" sz="1800" i="1">
                            <a:solidFill>
                              <a:schemeClr val="tx1"/>
                            </a:solidFill>
                            <a:latin typeface="Cambria Math" panose="02040503050406030204" pitchFamily="18" charset="0"/>
                          </a:rPr>
                          <m:t>𝑏</m:t>
                        </m:r>
                      </m:sub>
                      <m:sup>
                        <m:r>
                          <a:rPr lang="it-IT" sz="1800" i="1">
                            <a:solidFill>
                              <a:schemeClr val="tx1"/>
                            </a:solidFill>
                            <a:latin typeface="Cambria Math" panose="02040503050406030204" pitchFamily="18" charset="0"/>
                          </a:rPr>
                          <m:t>0</m:t>
                        </m:r>
                      </m:sup>
                    </m:sSubSup>
                  </m:oMath>
                </a14:m>
                <a:r>
                  <a:rPr lang="en-FR" dirty="0"/>
                  <a:t> invariant mass</a:t>
                </a:r>
              </a:p>
            </p:txBody>
          </p:sp>
        </mc:Choice>
        <mc:Fallback xmlns="">
          <p:sp>
            <p:nvSpPr>
              <p:cNvPr id="11" name="TextBox 10">
                <a:extLst>
                  <a:ext uri="{FF2B5EF4-FFF2-40B4-BE49-F238E27FC236}">
                    <a16:creationId xmlns:a16="http://schemas.microsoft.com/office/drawing/2014/main" id="{44B4CF62-1CFA-3EF5-BDCE-37EA6D247BE6}"/>
                  </a:ext>
                </a:extLst>
              </p:cNvPr>
              <p:cNvSpPr txBox="1">
                <a:spLocks noRot="1" noChangeAspect="1" noMove="1" noResize="1" noEditPoints="1" noAdjustHandles="1" noChangeArrowheads="1" noChangeShapeType="1" noTextEdit="1"/>
              </p:cNvSpPr>
              <p:nvPr/>
            </p:nvSpPr>
            <p:spPr>
              <a:xfrm>
                <a:off x="5887457" y="2606258"/>
                <a:ext cx="2070100" cy="382028"/>
              </a:xfrm>
              <a:prstGeom prst="rect">
                <a:avLst/>
              </a:prstGeom>
              <a:blipFill>
                <a:blip r:embed="rId6"/>
                <a:stretch>
                  <a:fillRect t="-3226" b="-19355"/>
                </a:stretch>
              </a:blipFill>
            </p:spPr>
            <p:txBody>
              <a:bodyPr/>
              <a:lstStyle/>
              <a:p>
                <a:r>
                  <a:rPr lang="en-FR">
                    <a:noFill/>
                  </a:rPr>
                  <a:t> </a:t>
                </a:r>
              </a:p>
            </p:txBody>
          </p:sp>
        </mc:Fallback>
      </mc:AlternateContent>
      <p:pic>
        <p:nvPicPr>
          <p:cNvPr id="13" name="Picture 12">
            <a:extLst>
              <a:ext uri="{FF2B5EF4-FFF2-40B4-BE49-F238E27FC236}">
                <a16:creationId xmlns:a16="http://schemas.microsoft.com/office/drawing/2014/main" id="{A47366F2-1BF0-53FA-F2F0-E500924913A1}"/>
              </a:ext>
            </a:extLst>
          </p:cNvPr>
          <p:cNvPicPr>
            <a:picLocks noChangeAspect="1"/>
          </p:cNvPicPr>
          <p:nvPr/>
        </p:nvPicPr>
        <p:blipFill>
          <a:blip r:embed="rId7"/>
          <a:stretch>
            <a:fillRect/>
          </a:stretch>
        </p:blipFill>
        <p:spPr>
          <a:xfrm>
            <a:off x="759879" y="2689921"/>
            <a:ext cx="7239000" cy="3187700"/>
          </a:xfrm>
          <a:prstGeom prst="rect">
            <a:avLst/>
          </a:prstGeom>
        </p:spPr>
      </p:pic>
    </p:spTree>
    <p:extLst>
      <p:ext uri="{BB962C8B-B14F-4D97-AF65-F5344CB8AC3E}">
        <p14:creationId xmlns:p14="http://schemas.microsoft.com/office/powerpoint/2010/main" val="977553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 – the selection</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13</a:t>
            </a:fld>
            <a:endParaRPr lang="en-FR"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922F911-782A-194D-8533-DA4A891CCE0B}"/>
                  </a:ext>
                </a:extLst>
              </p:cNvPr>
              <p:cNvSpPr txBox="1"/>
              <p:nvPr/>
            </p:nvSpPr>
            <p:spPr>
              <a:xfrm>
                <a:off x="759878" y="1967146"/>
                <a:ext cx="10672239" cy="2598019"/>
              </a:xfrm>
              <a:prstGeom prst="rect">
                <a:avLst/>
              </a:prstGeom>
              <a:noFill/>
            </p:spPr>
            <p:txBody>
              <a:bodyPr wrap="square" rtlCol="0">
                <a:spAutoFit/>
              </a:bodyPr>
              <a:lstStyle/>
              <a:p>
                <a:pPr marL="285750" indent="-285750">
                  <a:buFont typeface="Arial" panose="020B0604020202020204" pitchFamily="34" charset="0"/>
                  <a:buChar char="•"/>
                </a:pPr>
                <a:r>
                  <a:rPr lang="en-GB" dirty="0"/>
                  <a:t>Choosing the tool was only part of the work, also a strategy has been optimized</a:t>
                </a:r>
                <a:br>
                  <a:rPr lang="en-GB" dirty="0"/>
                </a:br>
                <a:endParaRPr lang="en-GB" dirty="0"/>
              </a:p>
              <a:p>
                <a:pPr marL="285750" indent="-285750">
                  <a:buFont typeface="Arial" panose="020B0604020202020204" pitchFamily="34" charset="0"/>
                  <a:buChar char="•"/>
                </a:pPr>
                <a:r>
                  <a:rPr lang="en-GB" dirty="0"/>
                  <a:t>The optimization followed the maximization of the Figure of Merit</a:t>
                </a:r>
                <a:br>
                  <a:rPr lang="en-GB" dirty="0"/>
                </a:br>
                <a:endParaRPr lang="en-GB" dirty="0"/>
              </a:p>
              <a:p>
                <a:pPr marL="285750" indent="-285750">
                  <a:buFont typeface="Arial" panose="020B0604020202020204" pitchFamily="34" charset="0"/>
                  <a:buChar char="•"/>
                </a:pPr>
                <a:r>
                  <a:rPr lang="en-GB" dirty="0"/>
                  <a:t>The selection has been optimized to reduce other background sources:</a:t>
                </a:r>
              </a:p>
              <a:p>
                <a:pPr marL="742950" lvl="1" indent="-285750">
                  <a:buFont typeface="Arial" panose="020B0604020202020204" pitchFamily="34" charset="0"/>
                  <a:buChar char="•"/>
                </a:pPr>
                <a:r>
                  <a:rPr lang="en-GB" sz="1800" dirty="0"/>
                  <a:t>Mis-identification </a:t>
                </a:r>
                <a:r>
                  <a:rPr lang="en-GB" sz="1800" dirty="0">
                    <a:solidFill>
                      <a:schemeClr val="tx1"/>
                    </a:solidFill>
                  </a:rPr>
                  <a:t>of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𝐾</m:t>
                        </m:r>
                      </m:e>
                      <m:sup>
                        <m:r>
                          <a:rPr lang="en-GB" sz="1800" b="0" i="1" smtClean="0">
                            <a:solidFill>
                              <a:schemeClr val="tx1"/>
                            </a:solidFill>
                            <a:latin typeface="Cambria Math" panose="02040503050406030204" pitchFamily="18" charset="0"/>
                            <a:ea typeface="Cambria Math" panose="02040503050406030204" pitchFamily="18" charset="0"/>
                          </a:rPr>
                          <m:t>−</m:t>
                        </m:r>
                      </m:sup>
                    </m:sSup>
                    <m:r>
                      <a:rPr lang="en-GB" sz="1800" i="1" smtClean="0">
                        <a:solidFill>
                          <a:schemeClr val="tx1"/>
                        </a:solidFill>
                        <a:latin typeface="Cambria Math" panose="02040503050406030204" pitchFamily="18" charset="0"/>
                        <a:ea typeface="Cambria Math" panose="02040503050406030204" pitchFamily="18" charset="0"/>
                      </a:rPr>
                      <m:t> </m:t>
                    </m:r>
                  </m:oMath>
                </a14:m>
                <a:r>
                  <a:rPr lang="en-GB" sz="1800" dirty="0">
                    <a:solidFill>
                      <a:schemeClr val="tx1"/>
                    </a:solidFill>
                  </a:rPr>
                  <a:t>with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𝜋</m:t>
                        </m:r>
                      </m:e>
                      <m:sup>
                        <m:r>
                          <a:rPr lang="en-GB" sz="1800" b="0" i="1" smtClean="0">
                            <a:solidFill>
                              <a:schemeClr val="tx1"/>
                            </a:solidFill>
                            <a:latin typeface="Cambria Math" panose="02040503050406030204" pitchFamily="18" charset="0"/>
                            <a:ea typeface="Cambria Math" panose="02040503050406030204" pitchFamily="18" charset="0"/>
                          </a:rPr>
                          <m:t>−</m:t>
                        </m:r>
                      </m:sup>
                    </m:sSup>
                  </m:oMath>
                </a14:m>
                <a:endParaRPr lang="en-GB" dirty="0"/>
              </a:p>
              <a:p>
                <a:pPr marL="742950" lvl="1" indent="-285750">
                  <a:buFont typeface="Arial" panose="020B0604020202020204" pitchFamily="34" charset="0"/>
                  <a:buChar char="•"/>
                </a:pPr>
                <a:r>
                  <a:rPr lang="en-GB" dirty="0"/>
                  <a:t>Selection on proton </a:t>
                </a:r>
                <a:r>
                  <a:rPr lang="en-GB" dirty="0" err="1"/>
                  <a:t>ProbNNp</a:t>
                </a:r>
                <a:r>
                  <a:rPr lang="en-GB" dirty="0"/>
                  <a:t> has been very effective with the </a:t>
                </a:r>
                <a:br>
                  <a:rPr lang="en-GB" dirty="0"/>
                </a:br>
                <a:r>
                  <a:rPr lang="en-GB" dirty="0"/>
                  <a:t>multiple background sources</a:t>
                </a:r>
              </a:p>
              <a:p>
                <a:pPr marL="285750" indent="-285750">
                  <a:buFont typeface="Arial" panose="020B0604020202020204" pitchFamily="34" charset="0"/>
                  <a:buChar char="•"/>
                </a:pPr>
                <a:endParaRPr lang="en-GB" dirty="0"/>
              </a:p>
            </p:txBody>
          </p:sp>
        </mc:Choice>
        <mc:Fallback xmlns="">
          <p:sp>
            <p:nvSpPr>
              <p:cNvPr id="79" name="TextBox 78">
                <a:extLst>
                  <a:ext uri="{FF2B5EF4-FFF2-40B4-BE49-F238E27FC236}">
                    <a16:creationId xmlns:a16="http://schemas.microsoft.com/office/drawing/2014/main" id="{0922F911-782A-194D-8533-DA4A891CCE0B}"/>
                  </a:ext>
                </a:extLst>
              </p:cNvPr>
              <p:cNvSpPr txBox="1">
                <a:spLocks noRot="1" noChangeAspect="1" noMove="1" noResize="1" noEditPoints="1" noAdjustHandles="1" noChangeArrowheads="1" noChangeShapeType="1" noTextEdit="1"/>
              </p:cNvSpPr>
              <p:nvPr/>
            </p:nvSpPr>
            <p:spPr>
              <a:xfrm>
                <a:off x="759878" y="1967146"/>
                <a:ext cx="10672239" cy="2598019"/>
              </a:xfrm>
              <a:prstGeom prst="rect">
                <a:avLst/>
              </a:prstGeom>
              <a:blipFill>
                <a:blip r:embed="rId3"/>
                <a:stretch>
                  <a:fillRect l="-476" t="-1463"/>
                </a:stretch>
              </a:blipFill>
            </p:spPr>
            <p:txBody>
              <a:bodyPr/>
              <a:lstStyle/>
              <a:p>
                <a:r>
                  <a:rPr lang="en-FR">
                    <a:noFill/>
                  </a:rPr>
                  <a:t> </a:t>
                </a:r>
              </a:p>
            </p:txBody>
          </p:sp>
        </mc:Fallback>
      </mc:AlternateContent>
      <p:pic>
        <p:nvPicPr>
          <p:cNvPr id="20" name="Immagine 6" descr="Immagine che contiene testo&#10;&#10;Descrizione generata automaticamente">
            <a:extLst>
              <a:ext uri="{FF2B5EF4-FFF2-40B4-BE49-F238E27FC236}">
                <a16:creationId xmlns:a16="http://schemas.microsoft.com/office/drawing/2014/main" id="{ABA469AA-130F-E74D-93BB-B600F8DF3307}"/>
              </a:ext>
            </a:extLst>
          </p:cNvPr>
          <p:cNvPicPr>
            <a:picLocks noChangeAspect="1"/>
          </p:cNvPicPr>
          <p:nvPr/>
        </p:nvPicPr>
        <p:blipFill>
          <a:blip r:embed="rId4"/>
          <a:stretch>
            <a:fillRect/>
          </a:stretch>
        </p:blipFill>
        <p:spPr>
          <a:xfrm>
            <a:off x="7989413" y="2491777"/>
            <a:ext cx="2769509" cy="519282"/>
          </a:xfrm>
          <a:prstGeom prst="rect">
            <a:avLst/>
          </a:prstGeom>
          <a:ln w="38100">
            <a:solidFill>
              <a:schemeClr val="tx1">
                <a:lumMod val="75000"/>
                <a:lumOff val="25000"/>
              </a:schemeClr>
            </a:solidFill>
          </a:ln>
        </p:spPr>
      </p:pic>
    </p:spTree>
    <p:extLst>
      <p:ext uri="{BB962C8B-B14F-4D97-AF65-F5344CB8AC3E}">
        <p14:creationId xmlns:p14="http://schemas.microsoft.com/office/powerpoint/2010/main" val="1322790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 – the selection</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14</a:t>
            </a:fld>
            <a:endParaRPr lang="en-FR"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922F911-782A-194D-8533-DA4A891CCE0B}"/>
                  </a:ext>
                </a:extLst>
              </p:cNvPr>
              <p:cNvSpPr txBox="1"/>
              <p:nvPr/>
            </p:nvSpPr>
            <p:spPr>
              <a:xfrm>
                <a:off x="759878" y="1967146"/>
                <a:ext cx="10672239" cy="2321020"/>
              </a:xfrm>
              <a:prstGeom prst="rect">
                <a:avLst/>
              </a:prstGeom>
              <a:noFill/>
            </p:spPr>
            <p:txBody>
              <a:bodyPr wrap="square" rtlCol="0">
                <a:spAutoFit/>
              </a:bodyPr>
              <a:lstStyle/>
              <a:p>
                <a:pPr marL="285750" indent="-285750">
                  <a:buFont typeface="Arial" panose="020B0604020202020204" pitchFamily="34" charset="0"/>
                  <a:buChar char="•"/>
                </a:pPr>
                <a:r>
                  <a:rPr lang="en-GB" dirty="0"/>
                  <a:t>Choosing the tool was only part of the work, also a strategy has been optimized</a:t>
                </a:r>
                <a:br>
                  <a:rPr lang="en-GB" dirty="0"/>
                </a:br>
                <a:endParaRPr lang="en-GB" dirty="0"/>
              </a:p>
              <a:p>
                <a:pPr marL="285750" indent="-285750">
                  <a:buFont typeface="Arial" panose="020B0604020202020204" pitchFamily="34" charset="0"/>
                  <a:buChar char="•"/>
                </a:pPr>
                <a:r>
                  <a:rPr lang="en-GB" dirty="0"/>
                  <a:t>The optimization followed the maximization of the Figure of Merit</a:t>
                </a:r>
                <a:br>
                  <a:rPr lang="en-GB" dirty="0"/>
                </a:br>
                <a:endParaRPr lang="en-GB" dirty="0"/>
              </a:p>
              <a:p>
                <a:pPr marL="285750" indent="-285750">
                  <a:buFont typeface="Arial" panose="020B0604020202020204" pitchFamily="34" charset="0"/>
                  <a:buChar char="•"/>
                </a:pPr>
                <a:r>
                  <a:rPr lang="en-GB" dirty="0"/>
                  <a:t>The selection has been optimized to reduce other background sources:</a:t>
                </a:r>
              </a:p>
              <a:p>
                <a:pPr marL="742950" lvl="1" indent="-285750">
                  <a:buFont typeface="Arial" panose="020B0604020202020204" pitchFamily="34" charset="0"/>
                  <a:buChar char="•"/>
                </a:pPr>
                <a:r>
                  <a:rPr lang="en-GB" sz="1800" dirty="0"/>
                  <a:t>Mis-identification </a:t>
                </a:r>
                <a:r>
                  <a:rPr lang="en-GB" sz="1800" dirty="0">
                    <a:solidFill>
                      <a:schemeClr val="tx1"/>
                    </a:solidFill>
                  </a:rPr>
                  <a:t>of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𝐾</m:t>
                        </m:r>
                      </m:e>
                      <m:sup>
                        <m:r>
                          <a:rPr lang="en-GB" sz="1800" b="0" i="1" smtClean="0">
                            <a:solidFill>
                              <a:schemeClr val="tx1"/>
                            </a:solidFill>
                            <a:latin typeface="Cambria Math" panose="02040503050406030204" pitchFamily="18" charset="0"/>
                            <a:ea typeface="Cambria Math" panose="02040503050406030204" pitchFamily="18" charset="0"/>
                          </a:rPr>
                          <m:t>−</m:t>
                        </m:r>
                      </m:sup>
                    </m:sSup>
                    <m:r>
                      <a:rPr lang="en-GB" sz="1800" i="1" smtClean="0">
                        <a:solidFill>
                          <a:schemeClr val="tx1"/>
                        </a:solidFill>
                        <a:latin typeface="Cambria Math" panose="02040503050406030204" pitchFamily="18" charset="0"/>
                        <a:ea typeface="Cambria Math" panose="02040503050406030204" pitchFamily="18" charset="0"/>
                      </a:rPr>
                      <m:t> </m:t>
                    </m:r>
                  </m:oMath>
                </a14:m>
                <a:r>
                  <a:rPr lang="en-GB" sz="1800" dirty="0">
                    <a:solidFill>
                      <a:schemeClr val="tx1"/>
                    </a:solidFill>
                  </a:rPr>
                  <a:t>with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𝜋</m:t>
                        </m:r>
                      </m:e>
                      <m:sup>
                        <m:r>
                          <a:rPr lang="en-GB" sz="1800" b="0" i="1" smtClean="0">
                            <a:solidFill>
                              <a:schemeClr val="tx1"/>
                            </a:solidFill>
                            <a:latin typeface="Cambria Math" panose="02040503050406030204" pitchFamily="18" charset="0"/>
                            <a:ea typeface="Cambria Math" panose="02040503050406030204" pitchFamily="18" charset="0"/>
                          </a:rPr>
                          <m:t>−</m:t>
                        </m:r>
                      </m:sup>
                    </m:sSup>
                  </m:oMath>
                </a14:m>
                <a:endParaRPr lang="en-GB" dirty="0"/>
              </a:p>
              <a:p>
                <a:pPr marL="742950" lvl="1" indent="-285750">
                  <a:buFont typeface="Arial" panose="020B0604020202020204" pitchFamily="34" charset="0"/>
                  <a:buChar char="•"/>
                </a:pPr>
                <a:r>
                  <a:rPr lang="en-GB" dirty="0"/>
                  <a:t>Selection on proton </a:t>
                </a:r>
                <a:r>
                  <a:rPr lang="en-GB" dirty="0" err="1"/>
                  <a:t>ProbNNp</a:t>
                </a:r>
                <a:r>
                  <a:rPr lang="en-GB" dirty="0"/>
                  <a:t> has been very effective with the </a:t>
                </a:r>
                <a:br>
                  <a:rPr lang="en-GB" dirty="0"/>
                </a:br>
                <a:r>
                  <a:rPr lang="en-GB" dirty="0"/>
                  <a:t>multiple background sources</a:t>
                </a:r>
              </a:p>
            </p:txBody>
          </p:sp>
        </mc:Choice>
        <mc:Fallback xmlns="">
          <p:sp>
            <p:nvSpPr>
              <p:cNvPr id="79" name="TextBox 78">
                <a:extLst>
                  <a:ext uri="{FF2B5EF4-FFF2-40B4-BE49-F238E27FC236}">
                    <a16:creationId xmlns:a16="http://schemas.microsoft.com/office/drawing/2014/main" id="{0922F911-782A-194D-8533-DA4A891CCE0B}"/>
                  </a:ext>
                </a:extLst>
              </p:cNvPr>
              <p:cNvSpPr txBox="1">
                <a:spLocks noRot="1" noChangeAspect="1" noMove="1" noResize="1" noEditPoints="1" noAdjustHandles="1" noChangeArrowheads="1" noChangeShapeType="1" noTextEdit="1"/>
              </p:cNvSpPr>
              <p:nvPr/>
            </p:nvSpPr>
            <p:spPr>
              <a:xfrm>
                <a:off x="759878" y="1967146"/>
                <a:ext cx="10672239" cy="2321020"/>
              </a:xfrm>
              <a:prstGeom prst="rect">
                <a:avLst/>
              </a:prstGeom>
              <a:blipFill>
                <a:blip r:embed="rId3"/>
                <a:stretch>
                  <a:fillRect l="-476" t="-1639" b="-3279"/>
                </a:stretch>
              </a:blipFill>
            </p:spPr>
            <p:txBody>
              <a:bodyPr/>
              <a:lstStyle/>
              <a:p>
                <a:r>
                  <a:rPr lang="en-FR">
                    <a:noFill/>
                  </a:rPr>
                  <a:t> </a:t>
                </a:r>
              </a:p>
            </p:txBody>
          </p:sp>
        </mc:Fallback>
      </mc:AlternateContent>
      <p:pic>
        <p:nvPicPr>
          <p:cNvPr id="20" name="Immagine 6" descr="Immagine che contiene testo&#10;&#10;Descrizione generata automaticamente">
            <a:extLst>
              <a:ext uri="{FF2B5EF4-FFF2-40B4-BE49-F238E27FC236}">
                <a16:creationId xmlns:a16="http://schemas.microsoft.com/office/drawing/2014/main" id="{ABA469AA-130F-E74D-93BB-B600F8DF3307}"/>
              </a:ext>
            </a:extLst>
          </p:cNvPr>
          <p:cNvPicPr>
            <a:picLocks noChangeAspect="1"/>
          </p:cNvPicPr>
          <p:nvPr/>
        </p:nvPicPr>
        <p:blipFill>
          <a:blip r:embed="rId4"/>
          <a:stretch>
            <a:fillRect/>
          </a:stretch>
        </p:blipFill>
        <p:spPr>
          <a:xfrm>
            <a:off x="7989413" y="2491777"/>
            <a:ext cx="2769509" cy="519282"/>
          </a:xfrm>
          <a:prstGeom prst="rect">
            <a:avLst/>
          </a:prstGeom>
          <a:ln w="38100">
            <a:solidFill>
              <a:schemeClr val="tx1">
                <a:lumMod val="75000"/>
                <a:lumOff val="25000"/>
              </a:schemeClr>
            </a:solidFill>
          </a:ln>
        </p:spPr>
      </p:pic>
      <p:grpSp>
        <p:nvGrpSpPr>
          <p:cNvPr id="14" name="Group 13">
            <a:extLst>
              <a:ext uri="{FF2B5EF4-FFF2-40B4-BE49-F238E27FC236}">
                <a16:creationId xmlns:a16="http://schemas.microsoft.com/office/drawing/2014/main" id="{1DF31BEF-2F47-B702-C750-301AAB749657}"/>
              </a:ext>
            </a:extLst>
          </p:cNvPr>
          <p:cNvGrpSpPr/>
          <p:nvPr/>
        </p:nvGrpSpPr>
        <p:grpSpPr>
          <a:xfrm>
            <a:off x="7964173" y="3129420"/>
            <a:ext cx="3467944" cy="2914829"/>
            <a:chOff x="7964173" y="3129420"/>
            <a:chExt cx="3467944" cy="2914829"/>
          </a:xfrm>
        </p:grpSpPr>
        <p:pic>
          <p:nvPicPr>
            <p:cNvPr id="8" name="Picture 7">
              <a:extLst>
                <a:ext uri="{FF2B5EF4-FFF2-40B4-BE49-F238E27FC236}">
                  <a16:creationId xmlns:a16="http://schemas.microsoft.com/office/drawing/2014/main" id="{6CC88C5A-5C0A-B38A-4E5F-859EAF162EA9}"/>
                </a:ext>
              </a:extLst>
            </p:cNvPr>
            <p:cNvPicPr>
              <a:picLocks noChangeAspect="1"/>
            </p:cNvPicPr>
            <p:nvPr/>
          </p:nvPicPr>
          <p:blipFill>
            <a:blip r:embed="rId5"/>
            <a:stretch>
              <a:fillRect/>
            </a:stretch>
          </p:blipFill>
          <p:spPr>
            <a:xfrm>
              <a:off x="7964173" y="3129420"/>
              <a:ext cx="3467944" cy="2914829"/>
            </a:xfrm>
            <a:prstGeom prst="rect">
              <a:avLst/>
            </a:prstGeom>
          </p:spPr>
        </p:pic>
        <p:pic>
          <p:nvPicPr>
            <p:cNvPr id="10" name="Picture 9">
              <a:extLst>
                <a:ext uri="{FF2B5EF4-FFF2-40B4-BE49-F238E27FC236}">
                  <a16:creationId xmlns:a16="http://schemas.microsoft.com/office/drawing/2014/main" id="{FB95D161-9EDE-1274-153C-ADACACD32AB2}"/>
                </a:ext>
              </a:extLst>
            </p:cNvPr>
            <p:cNvPicPr>
              <a:picLocks noChangeAspect="1"/>
            </p:cNvPicPr>
            <p:nvPr/>
          </p:nvPicPr>
          <p:blipFill>
            <a:blip r:embed="rId6"/>
            <a:stretch>
              <a:fillRect/>
            </a:stretch>
          </p:blipFill>
          <p:spPr>
            <a:xfrm>
              <a:off x="8117483" y="3309378"/>
              <a:ext cx="62880" cy="65500"/>
            </a:xfrm>
            <a:prstGeom prst="rect">
              <a:avLst/>
            </a:prstGeom>
          </p:spPr>
        </p:pic>
        <p:pic>
          <p:nvPicPr>
            <p:cNvPr id="11" name="Picture 10">
              <a:extLst>
                <a:ext uri="{FF2B5EF4-FFF2-40B4-BE49-F238E27FC236}">
                  <a16:creationId xmlns:a16="http://schemas.microsoft.com/office/drawing/2014/main" id="{8772B852-A105-1C68-230C-D5A19C59860F}"/>
                </a:ext>
              </a:extLst>
            </p:cNvPr>
            <p:cNvPicPr>
              <a:picLocks noChangeAspect="1"/>
            </p:cNvPicPr>
            <p:nvPr/>
          </p:nvPicPr>
          <p:blipFill>
            <a:blip r:embed="rId6"/>
            <a:stretch>
              <a:fillRect/>
            </a:stretch>
          </p:blipFill>
          <p:spPr>
            <a:xfrm rot="5400000">
              <a:off x="8133517" y="3311271"/>
              <a:ext cx="124594" cy="130187"/>
            </a:xfrm>
            <a:prstGeom prst="rect">
              <a:avLst/>
            </a:prstGeom>
          </p:spPr>
        </p:pic>
        <p:pic>
          <p:nvPicPr>
            <p:cNvPr id="12" name="Picture 11">
              <a:extLst>
                <a:ext uri="{FF2B5EF4-FFF2-40B4-BE49-F238E27FC236}">
                  <a16:creationId xmlns:a16="http://schemas.microsoft.com/office/drawing/2014/main" id="{872B3339-93AD-035E-63E6-9C0BAADE81E3}"/>
                </a:ext>
              </a:extLst>
            </p:cNvPr>
            <p:cNvPicPr>
              <a:picLocks noChangeAspect="1"/>
            </p:cNvPicPr>
            <p:nvPr/>
          </p:nvPicPr>
          <p:blipFill>
            <a:blip r:embed="rId6"/>
            <a:stretch>
              <a:fillRect/>
            </a:stretch>
          </p:blipFill>
          <p:spPr>
            <a:xfrm rot="5400000">
              <a:off x="10631531" y="5852935"/>
              <a:ext cx="124594" cy="130187"/>
            </a:xfrm>
            <a:prstGeom prst="rect">
              <a:avLst/>
            </a:prstGeom>
          </p:spPr>
        </p:pic>
      </p:grpSp>
      <p:pic>
        <p:nvPicPr>
          <p:cNvPr id="16" name="Picture 15">
            <a:extLst>
              <a:ext uri="{FF2B5EF4-FFF2-40B4-BE49-F238E27FC236}">
                <a16:creationId xmlns:a16="http://schemas.microsoft.com/office/drawing/2014/main" id="{9E7D125A-EDDA-8412-888C-74C4F8AC42FE}"/>
              </a:ext>
            </a:extLst>
          </p:cNvPr>
          <p:cNvPicPr>
            <a:picLocks noChangeAspect="1"/>
          </p:cNvPicPr>
          <p:nvPr/>
        </p:nvPicPr>
        <p:blipFill rotWithShape="1">
          <a:blip r:embed="rId7"/>
          <a:srcRect t="11110" b="22232"/>
          <a:stretch/>
        </p:blipFill>
        <p:spPr>
          <a:xfrm rot="5400000">
            <a:off x="10518014" y="5849347"/>
            <a:ext cx="130691" cy="90746"/>
          </a:xfrm>
          <a:prstGeom prst="rect">
            <a:avLst/>
          </a:prstGeom>
        </p:spPr>
      </p:pic>
      <p:pic>
        <p:nvPicPr>
          <p:cNvPr id="18" name="Picture 17">
            <a:extLst>
              <a:ext uri="{FF2B5EF4-FFF2-40B4-BE49-F238E27FC236}">
                <a16:creationId xmlns:a16="http://schemas.microsoft.com/office/drawing/2014/main" id="{855D3BA0-5C8C-A169-52B2-02E5CD60D693}"/>
              </a:ext>
            </a:extLst>
          </p:cNvPr>
          <p:cNvPicPr>
            <a:picLocks noChangeAspect="1"/>
          </p:cNvPicPr>
          <p:nvPr/>
        </p:nvPicPr>
        <p:blipFill>
          <a:blip r:embed="rId8"/>
          <a:stretch>
            <a:fillRect/>
          </a:stretch>
        </p:blipFill>
        <p:spPr>
          <a:xfrm>
            <a:off x="10540167" y="5738050"/>
            <a:ext cx="91034" cy="94827"/>
          </a:xfrm>
          <a:prstGeom prst="rect">
            <a:avLst/>
          </a:prstGeom>
        </p:spPr>
      </p:pic>
      <p:pic>
        <p:nvPicPr>
          <p:cNvPr id="21" name="Picture 20">
            <a:extLst>
              <a:ext uri="{FF2B5EF4-FFF2-40B4-BE49-F238E27FC236}">
                <a16:creationId xmlns:a16="http://schemas.microsoft.com/office/drawing/2014/main" id="{8522327F-4070-3905-F1D7-0A2B0E7E09E7}"/>
              </a:ext>
            </a:extLst>
          </p:cNvPr>
          <p:cNvPicPr>
            <a:picLocks noChangeAspect="1"/>
          </p:cNvPicPr>
          <p:nvPr/>
        </p:nvPicPr>
        <p:blipFill>
          <a:blip r:embed="rId9"/>
          <a:stretch>
            <a:fillRect/>
          </a:stretch>
        </p:blipFill>
        <p:spPr>
          <a:xfrm rot="16200000">
            <a:off x="8045745" y="3342896"/>
            <a:ext cx="65500" cy="77976"/>
          </a:xfrm>
          <a:prstGeom prst="rect">
            <a:avLst/>
          </a:prstGeom>
        </p:spPr>
      </p:pic>
    </p:spTree>
    <p:extLst>
      <p:ext uri="{BB962C8B-B14F-4D97-AF65-F5344CB8AC3E}">
        <p14:creationId xmlns:p14="http://schemas.microsoft.com/office/powerpoint/2010/main" val="88697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 – the selection</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15</a:t>
            </a:fld>
            <a:endParaRPr lang="en-FR"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922F911-782A-194D-8533-DA4A891CCE0B}"/>
                  </a:ext>
                </a:extLst>
              </p:cNvPr>
              <p:cNvSpPr txBox="1"/>
              <p:nvPr/>
            </p:nvSpPr>
            <p:spPr>
              <a:xfrm>
                <a:off x="759878" y="1967146"/>
                <a:ext cx="10672239" cy="2598019"/>
              </a:xfrm>
              <a:prstGeom prst="rect">
                <a:avLst/>
              </a:prstGeom>
              <a:noFill/>
            </p:spPr>
            <p:txBody>
              <a:bodyPr wrap="square" rtlCol="0">
                <a:spAutoFit/>
              </a:bodyPr>
              <a:lstStyle/>
              <a:p>
                <a:pPr marL="285750" indent="-285750">
                  <a:buFont typeface="Arial" panose="020B0604020202020204" pitchFamily="34" charset="0"/>
                  <a:buChar char="•"/>
                </a:pPr>
                <a:r>
                  <a:rPr lang="en-GB" dirty="0"/>
                  <a:t>Choosing the tool was only part of the work, also a strategy has been optimized</a:t>
                </a:r>
                <a:br>
                  <a:rPr lang="en-GB" dirty="0"/>
                </a:br>
                <a:endParaRPr lang="en-GB" dirty="0"/>
              </a:p>
              <a:p>
                <a:pPr marL="285750" indent="-285750">
                  <a:buFont typeface="Arial" panose="020B0604020202020204" pitchFamily="34" charset="0"/>
                  <a:buChar char="•"/>
                </a:pPr>
                <a:r>
                  <a:rPr lang="en-GB" dirty="0"/>
                  <a:t>The optimization followed the maximization of the Figure of Merit</a:t>
                </a:r>
                <a:br>
                  <a:rPr lang="en-GB" dirty="0"/>
                </a:br>
                <a:endParaRPr lang="en-GB" dirty="0"/>
              </a:p>
              <a:p>
                <a:pPr marL="285750" indent="-285750">
                  <a:buFont typeface="Arial" panose="020B0604020202020204" pitchFamily="34" charset="0"/>
                  <a:buChar char="•"/>
                </a:pPr>
                <a:r>
                  <a:rPr lang="en-GB" dirty="0"/>
                  <a:t>The selection has been optimized to reduce other background sources:</a:t>
                </a:r>
              </a:p>
              <a:p>
                <a:pPr marL="742950" lvl="1" indent="-285750">
                  <a:buFont typeface="Arial" panose="020B0604020202020204" pitchFamily="34" charset="0"/>
                  <a:buChar char="•"/>
                </a:pPr>
                <a:r>
                  <a:rPr lang="en-GB" sz="1800" dirty="0"/>
                  <a:t>Mis-identification </a:t>
                </a:r>
                <a:r>
                  <a:rPr lang="en-GB" sz="1800" dirty="0">
                    <a:solidFill>
                      <a:schemeClr val="tx1"/>
                    </a:solidFill>
                  </a:rPr>
                  <a:t>of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𝐾</m:t>
                        </m:r>
                      </m:e>
                      <m:sup>
                        <m:r>
                          <a:rPr lang="en-GB" sz="1800" b="0" i="1" smtClean="0">
                            <a:solidFill>
                              <a:schemeClr val="tx1"/>
                            </a:solidFill>
                            <a:latin typeface="Cambria Math" panose="02040503050406030204" pitchFamily="18" charset="0"/>
                            <a:ea typeface="Cambria Math" panose="02040503050406030204" pitchFamily="18" charset="0"/>
                          </a:rPr>
                          <m:t>−</m:t>
                        </m:r>
                      </m:sup>
                    </m:sSup>
                    <m:r>
                      <a:rPr lang="en-GB" sz="1800" i="1" smtClean="0">
                        <a:solidFill>
                          <a:schemeClr val="tx1"/>
                        </a:solidFill>
                        <a:latin typeface="Cambria Math" panose="02040503050406030204" pitchFamily="18" charset="0"/>
                        <a:ea typeface="Cambria Math" panose="02040503050406030204" pitchFamily="18" charset="0"/>
                      </a:rPr>
                      <m:t> </m:t>
                    </m:r>
                  </m:oMath>
                </a14:m>
                <a:r>
                  <a:rPr lang="en-GB" sz="1800" dirty="0">
                    <a:solidFill>
                      <a:schemeClr val="tx1"/>
                    </a:solidFill>
                  </a:rPr>
                  <a:t>with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𝜋</m:t>
                        </m:r>
                      </m:e>
                      <m:sup>
                        <m:r>
                          <a:rPr lang="en-GB" sz="1800" b="0" i="1" smtClean="0">
                            <a:solidFill>
                              <a:schemeClr val="tx1"/>
                            </a:solidFill>
                            <a:latin typeface="Cambria Math" panose="02040503050406030204" pitchFamily="18" charset="0"/>
                            <a:ea typeface="Cambria Math" panose="02040503050406030204" pitchFamily="18" charset="0"/>
                          </a:rPr>
                          <m:t>−</m:t>
                        </m:r>
                      </m:sup>
                    </m:sSup>
                  </m:oMath>
                </a14:m>
                <a:endParaRPr lang="en-GB" dirty="0"/>
              </a:p>
              <a:p>
                <a:pPr marL="742950" lvl="1" indent="-285750">
                  <a:buFont typeface="Arial" panose="020B0604020202020204" pitchFamily="34" charset="0"/>
                  <a:buChar char="•"/>
                </a:pPr>
                <a:r>
                  <a:rPr lang="en-GB" dirty="0"/>
                  <a:t>Selection on proton </a:t>
                </a:r>
                <a:r>
                  <a:rPr lang="en-GB" dirty="0" err="1"/>
                  <a:t>ProbNNp</a:t>
                </a:r>
                <a:r>
                  <a:rPr lang="en-GB" dirty="0"/>
                  <a:t> has been very effective with the </a:t>
                </a:r>
                <a:br>
                  <a:rPr lang="en-GB" dirty="0"/>
                </a:br>
                <a:r>
                  <a:rPr lang="en-GB" dirty="0"/>
                  <a:t>multiple background sources</a:t>
                </a:r>
              </a:p>
              <a:p>
                <a:pPr marL="742950" lvl="1" indent="-285750">
                  <a:buFont typeface="Arial" panose="020B0604020202020204" pitchFamily="34" charset="0"/>
                  <a:buChar char="•"/>
                </a:pP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b="0" i="1" smtClean="0">
                            <a:solidFill>
                              <a:schemeClr val="tx1"/>
                            </a:solidFill>
                            <a:latin typeface="Cambria Math" panose="02040503050406030204" pitchFamily="18" charset="0"/>
                            <a:ea typeface="Cambria Math" panose="02040503050406030204" pitchFamily="18" charset="0"/>
                          </a:rPr>
                          <m:t>𝑐</m:t>
                        </m:r>
                      </m:sub>
                      <m:sup>
                        <m:r>
                          <a:rPr lang="en-GB" sz="1800" b="0" i="1" smtClean="0">
                            <a:solidFill>
                              <a:schemeClr val="tx1"/>
                            </a:solidFill>
                            <a:latin typeface="Cambria Math" panose="02040503050406030204" pitchFamily="18" charset="0"/>
                          </a:rPr>
                          <m:t>+</m:t>
                        </m:r>
                      </m:sup>
                    </m:sSubSup>
                    <m:r>
                      <a:rPr lang="en-GB" sz="1800" i="1" smtClean="0">
                        <a:solidFill>
                          <a:schemeClr val="tx1"/>
                        </a:solidFill>
                        <a:latin typeface="Cambria Math" panose="02040503050406030204" pitchFamily="18" charset="0"/>
                        <a:ea typeface="Cambria Math" panose="02040503050406030204" pitchFamily="18" charset="0"/>
                      </a:rPr>
                      <m:t>→</m:t>
                    </m:r>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h</m:t>
                        </m:r>
                      </m:e>
                      <m:sup>
                        <m:r>
                          <a:rPr lang="en-GB" sz="1800" b="0" i="1" smtClean="0">
                            <a:solidFill>
                              <a:schemeClr val="tx1"/>
                            </a:solidFill>
                            <a:latin typeface="Cambria Math" panose="02040503050406030204" pitchFamily="18" charset="0"/>
                            <a:ea typeface="Cambria Math" panose="02040503050406030204" pitchFamily="18" charset="0"/>
                          </a:rPr>
                          <m:t>−</m:t>
                        </m:r>
                      </m:sup>
                    </m:sSup>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h</m:t>
                        </m:r>
                      </m:e>
                      <m:sup>
                        <m:r>
                          <a:rPr lang="en-GB" sz="1800" b="0" i="1" smtClean="0">
                            <a:solidFill>
                              <a:schemeClr val="tx1"/>
                            </a:solidFill>
                            <a:latin typeface="Cambria Math" panose="02040503050406030204" pitchFamily="18" charset="0"/>
                            <a:ea typeface="Cambria Math" panose="02040503050406030204" pitchFamily="18" charset="0"/>
                          </a:rPr>
                          <m:t>+</m:t>
                        </m:r>
                      </m:sup>
                    </m:sSup>
                    <m:r>
                      <a:rPr lang="en-GB" sz="1800" b="0" i="1" smtClean="0">
                        <a:solidFill>
                          <a:schemeClr val="tx1"/>
                        </a:solidFill>
                        <a:latin typeface="Cambria Math" panose="02040503050406030204" pitchFamily="18" charset="0"/>
                        <a:ea typeface="Cambria Math" panose="02040503050406030204" pitchFamily="18" charset="0"/>
                      </a:rPr>
                      <m:t> </m:t>
                    </m:r>
                  </m:oMath>
                </a14:m>
                <a:r>
                  <a:rPr lang="en-GB" sz="1800" dirty="0"/>
                  <a:t>veto</a:t>
                </a:r>
              </a:p>
            </p:txBody>
          </p:sp>
        </mc:Choice>
        <mc:Fallback xmlns="">
          <p:sp>
            <p:nvSpPr>
              <p:cNvPr id="79" name="TextBox 78">
                <a:extLst>
                  <a:ext uri="{FF2B5EF4-FFF2-40B4-BE49-F238E27FC236}">
                    <a16:creationId xmlns:a16="http://schemas.microsoft.com/office/drawing/2014/main" id="{0922F911-782A-194D-8533-DA4A891CCE0B}"/>
                  </a:ext>
                </a:extLst>
              </p:cNvPr>
              <p:cNvSpPr txBox="1">
                <a:spLocks noRot="1" noChangeAspect="1" noMove="1" noResize="1" noEditPoints="1" noAdjustHandles="1" noChangeArrowheads="1" noChangeShapeType="1" noTextEdit="1"/>
              </p:cNvSpPr>
              <p:nvPr/>
            </p:nvSpPr>
            <p:spPr>
              <a:xfrm>
                <a:off x="759878" y="1967146"/>
                <a:ext cx="10672239" cy="2598019"/>
              </a:xfrm>
              <a:prstGeom prst="rect">
                <a:avLst/>
              </a:prstGeom>
              <a:blipFill>
                <a:blip r:embed="rId3"/>
                <a:stretch>
                  <a:fillRect l="-476" t="-1463" b="-2439"/>
                </a:stretch>
              </a:blipFill>
            </p:spPr>
            <p:txBody>
              <a:bodyPr/>
              <a:lstStyle/>
              <a:p>
                <a:r>
                  <a:rPr lang="en-FR">
                    <a:noFill/>
                  </a:rPr>
                  <a:t> </a:t>
                </a:r>
              </a:p>
            </p:txBody>
          </p:sp>
        </mc:Fallback>
      </mc:AlternateContent>
      <p:pic>
        <p:nvPicPr>
          <p:cNvPr id="20" name="Immagine 6" descr="Immagine che contiene testo&#10;&#10;Descrizione generata automaticamente">
            <a:extLst>
              <a:ext uri="{FF2B5EF4-FFF2-40B4-BE49-F238E27FC236}">
                <a16:creationId xmlns:a16="http://schemas.microsoft.com/office/drawing/2014/main" id="{ABA469AA-130F-E74D-93BB-B600F8DF3307}"/>
              </a:ext>
            </a:extLst>
          </p:cNvPr>
          <p:cNvPicPr>
            <a:picLocks noChangeAspect="1"/>
          </p:cNvPicPr>
          <p:nvPr/>
        </p:nvPicPr>
        <p:blipFill>
          <a:blip r:embed="rId4"/>
          <a:stretch>
            <a:fillRect/>
          </a:stretch>
        </p:blipFill>
        <p:spPr>
          <a:xfrm>
            <a:off x="7989413" y="2491777"/>
            <a:ext cx="2769509" cy="519282"/>
          </a:xfrm>
          <a:prstGeom prst="rect">
            <a:avLst/>
          </a:prstGeom>
          <a:ln w="38100">
            <a:solidFill>
              <a:schemeClr val="tx1">
                <a:lumMod val="75000"/>
                <a:lumOff val="25000"/>
              </a:schemeClr>
            </a:solidFill>
          </a:ln>
        </p:spPr>
      </p:pic>
      <p:pic>
        <p:nvPicPr>
          <p:cNvPr id="3" name="Picture 2">
            <a:extLst>
              <a:ext uri="{FF2B5EF4-FFF2-40B4-BE49-F238E27FC236}">
                <a16:creationId xmlns:a16="http://schemas.microsoft.com/office/drawing/2014/main" id="{CC090571-F27B-3207-1F60-312AB01A19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45"/>
          <a:stretch/>
        </p:blipFill>
        <p:spPr bwMode="auto">
          <a:xfrm>
            <a:off x="8660901" y="3163739"/>
            <a:ext cx="2771216" cy="299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31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 – the selection</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16</a:t>
            </a:fld>
            <a:endParaRPr lang="en-FR"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922F911-782A-194D-8533-DA4A891CCE0B}"/>
                  </a:ext>
                </a:extLst>
              </p:cNvPr>
              <p:cNvSpPr txBox="1"/>
              <p:nvPr/>
            </p:nvSpPr>
            <p:spPr>
              <a:xfrm>
                <a:off x="759878" y="1967146"/>
                <a:ext cx="10672239" cy="3441711"/>
              </a:xfrm>
              <a:prstGeom prst="rect">
                <a:avLst/>
              </a:prstGeom>
              <a:noFill/>
            </p:spPr>
            <p:txBody>
              <a:bodyPr wrap="square" rtlCol="0">
                <a:spAutoFit/>
              </a:bodyPr>
              <a:lstStyle/>
              <a:p>
                <a:pPr marL="285750" indent="-285750">
                  <a:buFont typeface="Arial" panose="020B0604020202020204" pitchFamily="34" charset="0"/>
                  <a:buChar char="•"/>
                </a:pPr>
                <a:r>
                  <a:rPr lang="en-GB" dirty="0"/>
                  <a:t>Choosing the tool was only part of the work, also a strategy has been optimized</a:t>
                </a:r>
                <a:br>
                  <a:rPr lang="en-GB" dirty="0"/>
                </a:br>
                <a:endParaRPr lang="en-GB" dirty="0"/>
              </a:p>
              <a:p>
                <a:pPr marL="285750" indent="-285750">
                  <a:buFont typeface="Arial" panose="020B0604020202020204" pitchFamily="34" charset="0"/>
                  <a:buChar char="•"/>
                </a:pPr>
                <a:r>
                  <a:rPr lang="en-GB" dirty="0"/>
                  <a:t>The optimization followed the maximization of the Figure of Merit</a:t>
                </a:r>
                <a:br>
                  <a:rPr lang="en-GB" dirty="0"/>
                </a:br>
                <a:endParaRPr lang="en-GB" dirty="0"/>
              </a:p>
              <a:p>
                <a:pPr marL="285750" indent="-285750">
                  <a:buFont typeface="Arial" panose="020B0604020202020204" pitchFamily="34" charset="0"/>
                  <a:buChar char="•"/>
                </a:pPr>
                <a:r>
                  <a:rPr lang="en-GB" dirty="0"/>
                  <a:t>The selection has been optimized to reduce other background sources:</a:t>
                </a:r>
              </a:p>
              <a:p>
                <a:pPr marL="742950" lvl="1" indent="-285750">
                  <a:buFont typeface="Arial" panose="020B0604020202020204" pitchFamily="34" charset="0"/>
                  <a:buChar char="•"/>
                </a:pPr>
                <a:r>
                  <a:rPr lang="en-GB" sz="1800" dirty="0"/>
                  <a:t>Mis-identification </a:t>
                </a:r>
                <a:r>
                  <a:rPr lang="en-GB" sz="1800" dirty="0">
                    <a:solidFill>
                      <a:schemeClr val="tx1"/>
                    </a:solidFill>
                  </a:rPr>
                  <a:t>of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𝐾</m:t>
                        </m:r>
                      </m:e>
                      <m:sup>
                        <m:r>
                          <a:rPr lang="en-GB" sz="1800" b="0" i="1" smtClean="0">
                            <a:solidFill>
                              <a:schemeClr val="tx1"/>
                            </a:solidFill>
                            <a:latin typeface="Cambria Math" panose="02040503050406030204" pitchFamily="18" charset="0"/>
                            <a:ea typeface="Cambria Math" panose="02040503050406030204" pitchFamily="18" charset="0"/>
                          </a:rPr>
                          <m:t>−</m:t>
                        </m:r>
                      </m:sup>
                    </m:sSup>
                    <m:r>
                      <a:rPr lang="en-GB" sz="1800" i="1" smtClean="0">
                        <a:solidFill>
                          <a:schemeClr val="tx1"/>
                        </a:solidFill>
                        <a:latin typeface="Cambria Math" panose="02040503050406030204" pitchFamily="18" charset="0"/>
                        <a:ea typeface="Cambria Math" panose="02040503050406030204" pitchFamily="18" charset="0"/>
                      </a:rPr>
                      <m:t> </m:t>
                    </m:r>
                  </m:oMath>
                </a14:m>
                <a:r>
                  <a:rPr lang="en-GB" sz="1800" dirty="0">
                    <a:solidFill>
                      <a:schemeClr val="tx1"/>
                    </a:solidFill>
                  </a:rPr>
                  <a:t>with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𝜋</m:t>
                        </m:r>
                      </m:e>
                      <m:sup>
                        <m:r>
                          <a:rPr lang="en-GB" sz="1800" b="0" i="1" smtClean="0">
                            <a:solidFill>
                              <a:schemeClr val="tx1"/>
                            </a:solidFill>
                            <a:latin typeface="Cambria Math" panose="02040503050406030204" pitchFamily="18" charset="0"/>
                            <a:ea typeface="Cambria Math" panose="02040503050406030204" pitchFamily="18" charset="0"/>
                          </a:rPr>
                          <m:t>−</m:t>
                        </m:r>
                      </m:sup>
                    </m:sSup>
                  </m:oMath>
                </a14:m>
                <a:endParaRPr lang="en-GB" dirty="0"/>
              </a:p>
              <a:p>
                <a:pPr marL="742950" lvl="1" indent="-285750">
                  <a:buFont typeface="Arial" panose="020B0604020202020204" pitchFamily="34" charset="0"/>
                  <a:buChar char="•"/>
                </a:pPr>
                <a:r>
                  <a:rPr lang="en-GB" dirty="0"/>
                  <a:t>Selection on proton </a:t>
                </a:r>
                <a:r>
                  <a:rPr lang="en-GB" dirty="0" err="1"/>
                  <a:t>ProbNNp</a:t>
                </a:r>
                <a:r>
                  <a:rPr lang="en-GB" dirty="0"/>
                  <a:t> has been very effective with the </a:t>
                </a:r>
                <a:br>
                  <a:rPr lang="en-GB" dirty="0"/>
                </a:br>
                <a:r>
                  <a:rPr lang="en-GB" dirty="0"/>
                  <a:t>multiple background sources</a:t>
                </a:r>
              </a:p>
              <a:p>
                <a:pPr marL="742950" lvl="1" indent="-285750">
                  <a:buFont typeface="Arial" panose="020B0604020202020204" pitchFamily="34" charset="0"/>
                  <a:buChar char="•"/>
                </a:pP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b="0" i="1" smtClean="0">
                            <a:solidFill>
                              <a:schemeClr val="tx1"/>
                            </a:solidFill>
                            <a:latin typeface="Cambria Math" panose="02040503050406030204" pitchFamily="18" charset="0"/>
                            <a:ea typeface="Cambria Math" panose="02040503050406030204" pitchFamily="18" charset="0"/>
                          </a:rPr>
                          <m:t>𝑐</m:t>
                        </m:r>
                      </m:sub>
                      <m:sup>
                        <m:r>
                          <a:rPr lang="en-GB" sz="1800" b="0" i="1" smtClean="0">
                            <a:solidFill>
                              <a:schemeClr val="tx1"/>
                            </a:solidFill>
                            <a:latin typeface="Cambria Math" panose="02040503050406030204" pitchFamily="18" charset="0"/>
                          </a:rPr>
                          <m:t>+</m:t>
                        </m:r>
                      </m:sup>
                    </m:sSubSup>
                    <m:r>
                      <a:rPr lang="en-GB" sz="1800" i="1" smtClean="0">
                        <a:solidFill>
                          <a:schemeClr val="tx1"/>
                        </a:solidFill>
                        <a:latin typeface="Cambria Math" panose="02040503050406030204" pitchFamily="18" charset="0"/>
                        <a:ea typeface="Cambria Math" panose="02040503050406030204" pitchFamily="18" charset="0"/>
                      </a:rPr>
                      <m:t>→</m:t>
                    </m:r>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h</m:t>
                        </m:r>
                      </m:e>
                      <m:sup>
                        <m:r>
                          <a:rPr lang="en-GB" sz="1800" b="0" i="1" smtClean="0">
                            <a:solidFill>
                              <a:schemeClr val="tx1"/>
                            </a:solidFill>
                            <a:latin typeface="Cambria Math" panose="02040503050406030204" pitchFamily="18" charset="0"/>
                            <a:ea typeface="Cambria Math" panose="02040503050406030204" pitchFamily="18" charset="0"/>
                          </a:rPr>
                          <m:t>−</m:t>
                        </m:r>
                      </m:sup>
                    </m:sSup>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h</m:t>
                        </m:r>
                      </m:e>
                      <m:sup>
                        <m:r>
                          <a:rPr lang="en-GB" sz="1800" b="0" i="1" smtClean="0">
                            <a:solidFill>
                              <a:schemeClr val="tx1"/>
                            </a:solidFill>
                            <a:latin typeface="Cambria Math" panose="02040503050406030204" pitchFamily="18" charset="0"/>
                            <a:ea typeface="Cambria Math" panose="02040503050406030204" pitchFamily="18" charset="0"/>
                          </a:rPr>
                          <m:t>+</m:t>
                        </m:r>
                      </m:sup>
                    </m:sSup>
                    <m:r>
                      <a:rPr lang="en-GB" sz="1800" b="0" i="1" smtClean="0">
                        <a:solidFill>
                          <a:schemeClr val="tx1"/>
                        </a:solidFill>
                        <a:latin typeface="Cambria Math" panose="02040503050406030204" pitchFamily="18" charset="0"/>
                        <a:ea typeface="Cambria Math" panose="02040503050406030204" pitchFamily="18" charset="0"/>
                      </a:rPr>
                      <m:t> </m:t>
                    </m:r>
                  </m:oMath>
                </a14:m>
                <a:r>
                  <a:rPr lang="en-GB" sz="1800" dirty="0"/>
                  <a:t>veto</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For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𝐾</m:t>
                        </m:r>
                      </m:e>
                      <m:sup>
                        <m:r>
                          <a:rPr lang="en-GB" sz="1800" b="0" i="1" smtClean="0">
                            <a:solidFill>
                              <a:schemeClr val="tx1"/>
                            </a:solidFill>
                            <a:latin typeface="Cambria Math" panose="02040503050406030204" pitchFamily="18" charset="0"/>
                            <a:ea typeface="Cambria Math" panose="02040503050406030204" pitchFamily="18" charset="0"/>
                          </a:rPr>
                          <m:t>−</m:t>
                        </m:r>
                      </m:sup>
                    </m:sSup>
                  </m:oMath>
                </a14:m>
                <a:r>
                  <a:rPr lang="en-GB" dirty="0"/>
                  <a:t>, the number of signal events was estimated from efficiencies and physical quantities, in order to proceed ”blind”</a:t>
                </a:r>
              </a:p>
            </p:txBody>
          </p:sp>
        </mc:Choice>
        <mc:Fallback xmlns="">
          <p:sp>
            <p:nvSpPr>
              <p:cNvPr id="79" name="TextBox 78">
                <a:extLst>
                  <a:ext uri="{FF2B5EF4-FFF2-40B4-BE49-F238E27FC236}">
                    <a16:creationId xmlns:a16="http://schemas.microsoft.com/office/drawing/2014/main" id="{0922F911-782A-194D-8533-DA4A891CCE0B}"/>
                  </a:ext>
                </a:extLst>
              </p:cNvPr>
              <p:cNvSpPr txBox="1">
                <a:spLocks noRot="1" noChangeAspect="1" noMove="1" noResize="1" noEditPoints="1" noAdjustHandles="1" noChangeArrowheads="1" noChangeShapeType="1" noTextEdit="1"/>
              </p:cNvSpPr>
              <p:nvPr/>
            </p:nvSpPr>
            <p:spPr>
              <a:xfrm>
                <a:off x="759878" y="1967146"/>
                <a:ext cx="10672239" cy="3441711"/>
              </a:xfrm>
              <a:prstGeom prst="rect">
                <a:avLst/>
              </a:prstGeom>
              <a:blipFill>
                <a:blip r:embed="rId3"/>
                <a:stretch>
                  <a:fillRect l="-476" t="-1107" r="-1070" b="-1845"/>
                </a:stretch>
              </a:blipFill>
            </p:spPr>
            <p:txBody>
              <a:bodyPr/>
              <a:lstStyle/>
              <a:p>
                <a:r>
                  <a:rPr lang="en-FR">
                    <a:noFill/>
                  </a:rPr>
                  <a:t> </a:t>
                </a:r>
              </a:p>
            </p:txBody>
          </p:sp>
        </mc:Fallback>
      </mc:AlternateContent>
      <p:pic>
        <p:nvPicPr>
          <p:cNvPr id="20" name="Immagine 6" descr="Immagine che contiene testo&#10;&#10;Descrizione generata automaticamente">
            <a:extLst>
              <a:ext uri="{FF2B5EF4-FFF2-40B4-BE49-F238E27FC236}">
                <a16:creationId xmlns:a16="http://schemas.microsoft.com/office/drawing/2014/main" id="{ABA469AA-130F-E74D-93BB-B600F8DF3307}"/>
              </a:ext>
            </a:extLst>
          </p:cNvPr>
          <p:cNvPicPr>
            <a:picLocks noChangeAspect="1"/>
          </p:cNvPicPr>
          <p:nvPr/>
        </p:nvPicPr>
        <p:blipFill>
          <a:blip r:embed="rId4"/>
          <a:stretch>
            <a:fillRect/>
          </a:stretch>
        </p:blipFill>
        <p:spPr>
          <a:xfrm>
            <a:off x="7989413" y="2491777"/>
            <a:ext cx="2769509" cy="519282"/>
          </a:xfrm>
          <a:prstGeom prst="rect">
            <a:avLst/>
          </a:prstGeom>
          <a:ln w="38100">
            <a:solidFill>
              <a:schemeClr val="tx1">
                <a:lumMod val="75000"/>
                <a:lumOff val="25000"/>
              </a:schemeClr>
            </a:solidFill>
          </a:ln>
        </p:spPr>
      </p:pic>
    </p:spTree>
    <p:extLst>
      <p:ext uri="{BB962C8B-B14F-4D97-AF65-F5344CB8AC3E}">
        <p14:creationId xmlns:p14="http://schemas.microsoft.com/office/powerpoint/2010/main" val="2795815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GB" dirty="0"/>
              <a:t>Fit Model</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B3D90728-D4A7-A186-8DCB-2EE5E9DEB08B}"/>
              </a:ext>
            </a:extLst>
          </p:cNvPr>
          <p:cNvPicPr>
            <a:picLocks noChangeAspect="1"/>
          </p:cNvPicPr>
          <p:nvPr/>
        </p:nvPicPr>
        <p:blipFill>
          <a:blip r:embed="rId3"/>
          <a:stretch>
            <a:fillRect/>
          </a:stretch>
        </p:blipFill>
        <p:spPr>
          <a:xfrm>
            <a:off x="5724089" y="3797508"/>
            <a:ext cx="5708031" cy="2420412"/>
          </a:xfrm>
          <a:prstGeom prst="rect">
            <a:avLst/>
          </a:prstGeom>
        </p:spPr>
      </p:pic>
      <p:sp>
        <p:nvSpPr>
          <p:cNvPr id="7" name="TextBox 6">
            <a:extLst>
              <a:ext uri="{FF2B5EF4-FFF2-40B4-BE49-F238E27FC236}">
                <a16:creationId xmlns:a16="http://schemas.microsoft.com/office/drawing/2014/main" id="{5D6931FF-4531-26F9-C7D8-C485766A4377}"/>
              </a:ext>
            </a:extLst>
          </p:cNvPr>
          <p:cNvSpPr txBox="1"/>
          <p:nvPr/>
        </p:nvSpPr>
        <p:spPr>
          <a:xfrm>
            <a:off x="733931" y="1988746"/>
            <a:ext cx="5291833" cy="230832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Several combinations have been tested to fit the signal: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2 Crystal Balls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2 Gaussians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Crystal Ball + Gaussian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Johnson + Crystal Ball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t>Johnson + Gaussian</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493FECE-9B04-3CD0-173C-11C74630F3CC}"/>
                  </a:ext>
                </a:extLst>
              </p:cNvPr>
              <p:cNvSpPr txBox="1"/>
              <p:nvPr/>
            </p:nvSpPr>
            <p:spPr>
              <a:xfrm>
                <a:off x="733931" y="3797508"/>
                <a:ext cx="3086935" cy="17867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Fit parameters for the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is fixed, while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are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free to float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f>
                      <m:fPr>
                        <m:type m:val="skw"/>
                        <m:ctrlPr>
                          <a:rPr kumimoji="0" lang="en-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m:t>
                            </m:r>
                          </m:sub>
                        </m:sSub>
                      </m:num>
                      <m:den>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sub>
                        </m:sSub>
                      </m:den>
                    </m:f>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is fixed, while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𝐽</m:t>
                        </m:r>
                      </m:sub>
                    </m:sSub>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is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free to float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𝛿</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are fixed</a:t>
                </a:r>
              </a:p>
            </p:txBody>
          </p:sp>
        </mc:Choice>
        <mc:Fallback xmlns="">
          <p:sp>
            <p:nvSpPr>
              <p:cNvPr id="9" name="TextBox 8">
                <a:extLst>
                  <a:ext uri="{FF2B5EF4-FFF2-40B4-BE49-F238E27FC236}">
                    <a16:creationId xmlns:a16="http://schemas.microsoft.com/office/drawing/2014/main" id="{1493FECE-9B04-3CD0-173C-11C74630F3CC}"/>
                  </a:ext>
                </a:extLst>
              </p:cNvPr>
              <p:cNvSpPr txBox="1">
                <a:spLocks noRot="1" noChangeAspect="1" noMove="1" noResize="1" noEditPoints="1" noAdjustHandles="1" noChangeArrowheads="1" noChangeShapeType="1" noTextEdit="1"/>
              </p:cNvSpPr>
              <p:nvPr/>
            </p:nvSpPr>
            <p:spPr>
              <a:xfrm>
                <a:off x="733931" y="3797508"/>
                <a:ext cx="3086935" cy="1786708"/>
              </a:xfrm>
              <a:prstGeom prst="rect">
                <a:avLst/>
              </a:prstGeom>
              <a:blipFill>
                <a:blip r:embed="rId4"/>
                <a:stretch>
                  <a:fillRect l="-1639" t="-2128" r="-820" b="-14894"/>
                </a:stretch>
              </a:blipFill>
            </p:spPr>
            <p:txBody>
              <a:bodyPr/>
              <a:lstStyle/>
              <a:p>
                <a:r>
                  <a:rPr lang="en-FR">
                    <a:noFill/>
                  </a:rPr>
                  <a:t> </a:t>
                </a:r>
              </a:p>
            </p:txBody>
          </p:sp>
        </mc:Fallback>
      </mc:AlternateContent>
      <p:pic>
        <p:nvPicPr>
          <p:cNvPr id="10" name="Picture 9">
            <a:extLst>
              <a:ext uri="{FF2B5EF4-FFF2-40B4-BE49-F238E27FC236}">
                <a16:creationId xmlns:a16="http://schemas.microsoft.com/office/drawing/2014/main" id="{81B6117C-4C43-B49D-2C52-730B0EA4B5B8}"/>
              </a:ext>
            </a:extLst>
          </p:cNvPr>
          <p:cNvPicPr>
            <a:picLocks noChangeAspect="1"/>
          </p:cNvPicPr>
          <p:nvPr/>
        </p:nvPicPr>
        <p:blipFill rotWithShape="1">
          <a:blip r:embed="rId5"/>
          <a:srcRect t="6610"/>
          <a:stretch/>
        </p:blipFill>
        <p:spPr>
          <a:xfrm>
            <a:off x="6661068" y="1438696"/>
            <a:ext cx="4307387" cy="232559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581FC7-651C-6B56-721A-EFB27E38CDFD}"/>
                  </a:ext>
                </a:extLst>
              </p:cNvPr>
              <p:cNvSpPr txBox="1"/>
              <p:nvPr/>
            </p:nvSpPr>
            <p:spPr>
              <a:xfrm>
                <a:off x="759879" y="1580314"/>
                <a:ext cx="4816255" cy="3940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Playground to test the fit model → </a:t>
                </a:r>
                <a14:m>
                  <m:oMath xmlns:m="http://schemas.openxmlformats.org/officeDocument/2006/math">
                    <m:sSubSup>
                      <m:sSubSupPr>
                        <m:ctrlP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it-IT"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𝚲</m:t>
                        </m:r>
                      </m:e>
                      <m:sub>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𝒃</m:t>
                        </m:r>
                      </m:sub>
                      <m: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m:t>
                        </m:r>
                      </m:sup>
                    </m:sSub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𝑫</m:t>
                        </m:r>
                      </m:e>
                      <m: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m:t>
                        </m:r>
                      </m:sup>
                    </m:s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𝒑</m:t>
                    </m:r>
                    <m:sSup>
                      <m:sSupPr>
                        <m:ctrlP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𝝅</m:t>
                        </m:r>
                      </m:e>
                      <m: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Choice>
        <mc:Fallback xmlns="">
          <p:sp>
            <p:nvSpPr>
              <p:cNvPr id="8" name="TextBox 7">
                <a:extLst>
                  <a:ext uri="{FF2B5EF4-FFF2-40B4-BE49-F238E27FC236}">
                    <a16:creationId xmlns:a16="http://schemas.microsoft.com/office/drawing/2014/main" id="{70581FC7-651C-6B56-721A-EFB27E38CDFD}"/>
                  </a:ext>
                </a:extLst>
              </p:cNvPr>
              <p:cNvSpPr txBox="1">
                <a:spLocks noRot="1" noChangeAspect="1" noMove="1" noResize="1" noEditPoints="1" noAdjustHandles="1" noChangeArrowheads="1" noChangeShapeType="1" noTextEdit="1"/>
              </p:cNvSpPr>
              <p:nvPr/>
            </p:nvSpPr>
            <p:spPr>
              <a:xfrm>
                <a:off x="759879" y="1580314"/>
                <a:ext cx="4816255" cy="394019"/>
              </a:xfrm>
              <a:prstGeom prst="rect">
                <a:avLst/>
              </a:prstGeom>
              <a:blipFill>
                <a:blip r:embed="rId6"/>
                <a:stretch>
                  <a:fillRect l="-1316" t="-3125" b="-21875"/>
                </a:stretch>
              </a:blipFill>
            </p:spPr>
            <p:txBody>
              <a:bodyPr/>
              <a:lstStyle/>
              <a:p>
                <a:r>
                  <a:rPr lang="en-FR">
                    <a:noFill/>
                  </a:rPr>
                  <a:t> </a:t>
                </a:r>
              </a:p>
            </p:txBody>
          </p:sp>
        </mc:Fallback>
      </mc:AlternateContent>
      <p:sp>
        <p:nvSpPr>
          <p:cNvPr id="11" name="TextBox 10">
            <a:extLst>
              <a:ext uri="{FF2B5EF4-FFF2-40B4-BE49-F238E27FC236}">
                <a16:creationId xmlns:a16="http://schemas.microsoft.com/office/drawing/2014/main" id="{83A64AC1-34ED-4B66-2249-A51E7509F459}"/>
              </a:ext>
            </a:extLst>
          </p:cNvPr>
          <p:cNvSpPr txBox="1"/>
          <p:nvPr/>
        </p:nvSpPr>
        <p:spPr>
          <a:xfrm>
            <a:off x="10231213" y="1592657"/>
            <a:ext cx="5277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MC</a:t>
            </a:r>
          </a:p>
        </p:txBody>
      </p:sp>
      <p:sp>
        <p:nvSpPr>
          <p:cNvPr id="12" name="TextBox 11">
            <a:extLst>
              <a:ext uri="{FF2B5EF4-FFF2-40B4-BE49-F238E27FC236}">
                <a16:creationId xmlns:a16="http://schemas.microsoft.com/office/drawing/2014/main" id="{31AB07F1-4DB6-77BC-F825-577BF3679B94}"/>
              </a:ext>
            </a:extLst>
          </p:cNvPr>
          <p:cNvSpPr txBox="1"/>
          <p:nvPr/>
        </p:nvSpPr>
        <p:spPr>
          <a:xfrm>
            <a:off x="10069190" y="3896208"/>
            <a:ext cx="11801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Data RunII</a:t>
            </a:r>
          </a:p>
        </p:txBody>
      </p:sp>
    </p:spTree>
    <p:extLst>
      <p:ext uri="{BB962C8B-B14F-4D97-AF65-F5344CB8AC3E}">
        <p14:creationId xmlns:p14="http://schemas.microsoft.com/office/powerpoint/2010/main" val="1421595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GB" dirty="0"/>
              <a:t>Fit Model</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B3D90728-D4A7-A186-8DCB-2EE5E9DEB08B}"/>
              </a:ext>
            </a:extLst>
          </p:cNvPr>
          <p:cNvPicPr>
            <a:picLocks noChangeAspect="1"/>
          </p:cNvPicPr>
          <p:nvPr/>
        </p:nvPicPr>
        <p:blipFill>
          <a:blip r:embed="rId3"/>
          <a:stretch>
            <a:fillRect/>
          </a:stretch>
        </p:blipFill>
        <p:spPr>
          <a:xfrm>
            <a:off x="5724089" y="3797508"/>
            <a:ext cx="5708031" cy="2420412"/>
          </a:xfrm>
          <a:prstGeom prst="rect">
            <a:avLst/>
          </a:prstGeom>
        </p:spPr>
      </p:pic>
      <p:sp>
        <p:nvSpPr>
          <p:cNvPr id="7" name="TextBox 6">
            <a:extLst>
              <a:ext uri="{FF2B5EF4-FFF2-40B4-BE49-F238E27FC236}">
                <a16:creationId xmlns:a16="http://schemas.microsoft.com/office/drawing/2014/main" id="{5D6931FF-4531-26F9-C7D8-C485766A4377}"/>
              </a:ext>
            </a:extLst>
          </p:cNvPr>
          <p:cNvSpPr txBox="1"/>
          <p:nvPr/>
        </p:nvSpPr>
        <p:spPr>
          <a:xfrm>
            <a:off x="733931" y="1988746"/>
            <a:ext cx="5291833" cy="230832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Several combinations have been tested to fit the signal: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2 Crystal Balls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2 Gaussians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Crystal Ball + Gaussian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Johnson + Crystal Ball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t>Johnson + Gaussian</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81B6117C-4C43-B49D-2C52-730B0EA4B5B8}"/>
              </a:ext>
            </a:extLst>
          </p:cNvPr>
          <p:cNvPicPr>
            <a:picLocks noChangeAspect="1"/>
          </p:cNvPicPr>
          <p:nvPr/>
        </p:nvPicPr>
        <p:blipFill rotWithShape="1">
          <a:blip r:embed="rId4"/>
          <a:srcRect t="6610"/>
          <a:stretch/>
        </p:blipFill>
        <p:spPr>
          <a:xfrm>
            <a:off x="6661068" y="1438696"/>
            <a:ext cx="4307387" cy="232559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581FC7-651C-6B56-721A-EFB27E38CDFD}"/>
                  </a:ext>
                </a:extLst>
              </p:cNvPr>
              <p:cNvSpPr txBox="1"/>
              <p:nvPr/>
            </p:nvSpPr>
            <p:spPr>
              <a:xfrm>
                <a:off x="759879" y="1580314"/>
                <a:ext cx="4816255" cy="3940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Playground to test the fit model → </a:t>
                </a:r>
                <a14:m>
                  <m:oMath xmlns:m="http://schemas.openxmlformats.org/officeDocument/2006/math">
                    <m:sSubSup>
                      <m:sSubSupPr>
                        <m:ctrlP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it-IT"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𝚲</m:t>
                        </m:r>
                      </m:e>
                      <m:sub>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𝒃</m:t>
                        </m:r>
                      </m:sub>
                      <m: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m:t>
                        </m:r>
                      </m:sup>
                    </m:sSub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𝑫</m:t>
                        </m:r>
                      </m:e>
                      <m: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m:t>
                        </m:r>
                      </m:sup>
                    </m:s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𝒑</m:t>
                    </m:r>
                    <m:sSup>
                      <m:sSupPr>
                        <m:ctrlP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𝝅</m:t>
                        </m:r>
                      </m:e>
                      <m:sup>
                        <m: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Choice>
        <mc:Fallback xmlns="">
          <p:sp>
            <p:nvSpPr>
              <p:cNvPr id="8" name="TextBox 7">
                <a:extLst>
                  <a:ext uri="{FF2B5EF4-FFF2-40B4-BE49-F238E27FC236}">
                    <a16:creationId xmlns:a16="http://schemas.microsoft.com/office/drawing/2014/main" id="{70581FC7-651C-6B56-721A-EFB27E38CDFD}"/>
                  </a:ext>
                </a:extLst>
              </p:cNvPr>
              <p:cNvSpPr txBox="1">
                <a:spLocks noRot="1" noChangeAspect="1" noMove="1" noResize="1" noEditPoints="1" noAdjustHandles="1" noChangeArrowheads="1" noChangeShapeType="1" noTextEdit="1"/>
              </p:cNvSpPr>
              <p:nvPr/>
            </p:nvSpPr>
            <p:spPr>
              <a:xfrm>
                <a:off x="759879" y="1580314"/>
                <a:ext cx="4816255" cy="394019"/>
              </a:xfrm>
              <a:prstGeom prst="rect">
                <a:avLst/>
              </a:prstGeom>
              <a:blipFill>
                <a:blip r:embed="rId5"/>
                <a:stretch>
                  <a:fillRect l="-1316" t="-3125" b="-21875"/>
                </a:stretch>
              </a:blipFill>
            </p:spPr>
            <p:txBody>
              <a:bodyPr/>
              <a:lstStyle/>
              <a:p>
                <a:r>
                  <a:rPr lang="en-FR">
                    <a:noFill/>
                  </a:rPr>
                  <a:t> </a:t>
                </a:r>
              </a:p>
            </p:txBody>
          </p:sp>
        </mc:Fallback>
      </mc:AlternateContent>
      <p:sp>
        <p:nvSpPr>
          <p:cNvPr id="11" name="TextBox 10">
            <a:extLst>
              <a:ext uri="{FF2B5EF4-FFF2-40B4-BE49-F238E27FC236}">
                <a16:creationId xmlns:a16="http://schemas.microsoft.com/office/drawing/2014/main" id="{83A64AC1-34ED-4B66-2249-A51E7509F459}"/>
              </a:ext>
            </a:extLst>
          </p:cNvPr>
          <p:cNvSpPr txBox="1"/>
          <p:nvPr/>
        </p:nvSpPr>
        <p:spPr>
          <a:xfrm>
            <a:off x="10231213" y="1592657"/>
            <a:ext cx="5277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MC</a:t>
            </a:r>
          </a:p>
        </p:txBody>
      </p:sp>
      <p:sp>
        <p:nvSpPr>
          <p:cNvPr id="12" name="TextBox 11">
            <a:extLst>
              <a:ext uri="{FF2B5EF4-FFF2-40B4-BE49-F238E27FC236}">
                <a16:creationId xmlns:a16="http://schemas.microsoft.com/office/drawing/2014/main" id="{31AB07F1-4DB6-77BC-F825-577BF3679B94}"/>
              </a:ext>
            </a:extLst>
          </p:cNvPr>
          <p:cNvSpPr txBox="1"/>
          <p:nvPr/>
        </p:nvSpPr>
        <p:spPr>
          <a:xfrm>
            <a:off x="10069190" y="3896208"/>
            <a:ext cx="11801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Data RunII</a:t>
            </a:r>
          </a:p>
        </p:txBody>
      </p:sp>
      <p:sp>
        <p:nvSpPr>
          <p:cNvPr id="13" name="Oval 12">
            <a:extLst>
              <a:ext uri="{FF2B5EF4-FFF2-40B4-BE49-F238E27FC236}">
                <a16:creationId xmlns:a16="http://schemas.microsoft.com/office/drawing/2014/main" id="{88D6843E-3A4A-BB74-3C1F-B8E2A6CCFD13}"/>
              </a:ext>
            </a:extLst>
          </p:cNvPr>
          <p:cNvSpPr/>
          <p:nvPr/>
        </p:nvSpPr>
        <p:spPr>
          <a:xfrm>
            <a:off x="6480315" y="4972736"/>
            <a:ext cx="1504737" cy="893135"/>
          </a:xfrm>
          <a:prstGeom prst="ellipse">
            <a:avLst/>
          </a:prstGeom>
          <a:noFill/>
          <a:ln w="3810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2683C6"/>
              </a:solidFill>
              <a:effectLst/>
              <a:uLnTx/>
              <a:uFillTx/>
              <a:latin typeface="Gill Sans MT" panose="020B0502020104020203"/>
              <a:ea typeface="+mn-ea"/>
              <a:cs typeface="+mn-cs"/>
            </a:endParaRPr>
          </a:p>
        </p:txBody>
      </p:sp>
      <p:cxnSp>
        <p:nvCxnSpPr>
          <p:cNvPr id="14" name="Straight Arrow Connector 13">
            <a:extLst>
              <a:ext uri="{FF2B5EF4-FFF2-40B4-BE49-F238E27FC236}">
                <a16:creationId xmlns:a16="http://schemas.microsoft.com/office/drawing/2014/main" id="{2867F6AF-2FE1-7D9A-E2FB-B34FE22E91BC}"/>
              </a:ext>
            </a:extLst>
          </p:cNvPr>
          <p:cNvCxnSpPr>
            <a:cxnSpLocks/>
            <a:stCxn id="13" idx="1"/>
          </p:cNvCxnSpPr>
          <p:nvPr/>
        </p:nvCxnSpPr>
        <p:spPr>
          <a:xfrm flipH="1" flipV="1">
            <a:off x="5530933" y="4690862"/>
            <a:ext cx="1169746" cy="41267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B688221-08CB-ECE1-00C9-A5E28FACD5B5}"/>
              </a:ext>
            </a:extLst>
          </p:cNvPr>
          <p:cNvSpPr txBox="1"/>
          <p:nvPr/>
        </p:nvSpPr>
        <p:spPr>
          <a:xfrm>
            <a:off x="1019839" y="3973904"/>
            <a:ext cx="460767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At first, we described the shapes with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RooKeys PDFs on the phasespace Monte Carlo</a:t>
            </a:r>
          </a:p>
        </p:txBody>
      </p:sp>
      <p:sp>
        <p:nvSpPr>
          <p:cNvPr id="16" name="TextBox 15">
            <a:extLst>
              <a:ext uri="{FF2B5EF4-FFF2-40B4-BE49-F238E27FC236}">
                <a16:creationId xmlns:a16="http://schemas.microsoft.com/office/drawing/2014/main" id="{4D8AACC0-18F8-1CD8-21C8-1E1AB76FF091}"/>
              </a:ext>
            </a:extLst>
          </p:cNvPr>
          <p:cNvSpPr txBox="1"/>
          <p:nvPr/>
        </p:nvSpPr>
        <p:spPr>
          <a:xfrm>
            <a:off x="2034828" y="4734201"/>
            <a:ext cx="34254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But it is clearly not enough precise</a:t>
            </a:r>
          </a:p>
        </p:txBody>
      </p:sp>
    </p:spTree>
    <p:extLst>
      <p:ext uri="{BB962C8B-B14F-4D97-AF65-F5344CB8AC3E}">
        <p14:creationId xmlns:p14="http://schemas.microsoft.com/office/powerpoint/2010/main" val="3330434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GB" dirty="0"/>
              <a:t>partially reconstructed background</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11" name="Picture 10">
            <a:extLst>
              <a:ext uri="{FF2B5EF4-FFF2-40B4-BE49-F238E27FC236}">
                <a16:creationId xmlns:a16="http://schemas.microsoft.com/office/drawing/2014/main" id="{5F051193-EE14-1F5C-C7C7-4BE41393BE33}"/>
              </a:ext>
            </a:extLst>
          </p:cNvPr>
          <p:cNvPicPr>
            <a:picLocks noChangeAspect="1"/>
          </p:cNvPicPr>
          <p:nvPr/>
        </p:nvPicPr>
        <p:blipFill>
          <a:blip r:embed="rId3"/>
          <a:stretch>
            <a:fillRect/>
          </a:stretch>
        </p:blipFill>
        <p:spPr>
          <a:xfrm>
            <a:off x="759879" y="2467197"/>
            <a:ext cx="4480122" cy="3406091"/>
          </a:xfrm>
          <a:prstGeom prst="rect">
            <a:avLst/>
          </a:prstGeom>
        </p:spPr>
      </p:pic>
      <p:sp>
        <p:nvSpPr>
          <p:cNvPr id="14" name="TextBox 13">
            <a:extLst>
              <a:ext uri="{FF2B5EF4-FFF2-40B4-BE49-F238E27FC236}">
                <a16:creationId xmlns:a16="http://schemas.microsoft.com/office/drawing/2014/main" id="{CA851B8D-9509-11E9-0C98-510E83F4E6EF}"/>
              </a:ext>
            </a:extLst>
          </p:cNvPr>
          <p:cNvSpPr txBox="1"/>
          <p:nvPr/>
        </p:nvSpPr>
        <p:spPr>
          <a:xfrm>
            <a:off x="759879" y="1528130"/>
            <a:ext cx="1049620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sng" strike="noStrike" kern="1200" cap="none" spc="0" normalizeH="0" baseline="0" noProof="0" dirty="0">
                <a:ln>
                  <a:noFill/>
                </a:ln>
                <a:solidFill>
                  <a:prstClr val="black"/>
                </a:solidFill>
                <a:effectLst/>
                <a:uLnTx/>
                <a:uFillTx/>
                <a:latin typeface="Gill Sans MT" panose="020B0502020104020203"/>
                <a:ea typeface="+mn-ea"/>
                <a:cs typeface="+mn-cs"/>
              </a:rPr>
              <a:t>Strategy</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we started an investigation of the resonances that were appearing in that mass reagion, to reproduce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them with the HELAMP model on EvtGen</a:t>
            </a:r>
          </a:p>
        </p:txBody>
      </p:sp>
      <p:pic>
        <p:nvPicPr>
          <p:cNvPr id="17" name="Picture 16">
            <a:extLst>
              <a:ext uri="{FF2B5EF4-FFF2-40B4-BE49-F238E27FC236}">
                <a16:creationId xmlns:a16="http://schemas.microsoft.com/office/drawing/2014/main" id="{87D7616D-C75A-7FFA-B620-A6D2C2C68715}"/>
              </a:ext>
            </a:extLst>
          </p:cNvPr>
          <p:cNvPicPr>
            <a:picLocks noChangeAspect="1"/>
          </p:cNvPicPr>
          <p:nvPr/>
        </p:nvPicPr>
        <p:blipFill>
          <a:blip r:embed="rId4"/>
          <a:stretch>
            <a:fillRect/>
          </a:stretch>
        </p:blipFill>
        <p:spPr>
          <a:xfrm>
            <a:off x="6951997" y="2467197"/>
            <a:ext cx="4480123" cy="3319364"/>
          </a:xfrm>
          <a:prstGeom prst="rect">
            <a:avLst/>
          </a:prstGeom>
        </p:spPr>
      </p:pic>
    </p:spTree>
    <p:extLst>
      <p:ext uri="{BB962C8B-B14F-4D97-AF65-F5344CB8AC3E}">
        <p14:creationId xmlns:p14="http://schemas.microsoft.com/office/powerpoint/2010/main" val="1331662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Introduction and motivations</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2</a:t>
            </a:fld>
            <a:endParaRPr lang="en-FR"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9AFC68D-EB7E-3248-BB77-D03ABB3BA75E}"/>
                  </a:ext>
                </a:extLst>
              </p:cNvPr>
              <p:cNvSpPr txBox="1"/>
              <p:nvPr/>
            </p:nvSpPr>
            <p:spPr>
              <a:xfrm>
                <a:off x="733931" y="1590960"/>
                <a:ext cx="6412718" cy="3139321"/>
              </a:xfrm>
              <a:prstGeom prst="rect">
                <a:avLst/>
              </a:prstGeom>
              <a:noFill/>
            </p:spPr>
            <p:txBody>
              <a:bodyPr wrap="none" rtlCol="0">
                <a:spAutoFit/>
              </a:bodyPr>
              <a:lstStyle/>
              <a:p>
                <a:pPr marL="285750" indent="-285750">
                  <a:buFont typeface="Arial" panose="020B0604020202020204" pitchFamily="34" charset="0"/>
                  <a:buChar char="•"/>
                </a:pPr>
                <a:r>
                  <a:rPr lang="en-FR" dirty="0"/>
                  <a:t>Aims of the study: </a:t>
                </a:r>
              </a:p>
              <a:p>
                <a:pPr marL="742950" lvl="1" indent="-285750">
                  <a:buFont typeface="Arial" panose="020B0604020202020204" pitchFamily="34" charset="0"/>
                  <a:buChar char="•"/>
                </a:pPr>
                <a:r>
                  <a:rPr lang="en-FR" dirty="0"/>
                  <a:t>Measuring CP violation in baryons</a:t>
                </a:r>
              </a:p>
              <a:p>
                <a:pPr marL="742950" lvl="1" indent="-285750">
                  <a:buFont typeface="Arial" panose="020B0604020202020204" pitchFamily="34" charset="0"/>
                  <a:buChar char="•"/>
                </a:pPr>
                <a:r>
                  <a:rPr lang="en-FR" dirty="0"/>
                  <a:t>Performing a measurement of the CKM angle 𝛾 – a dream!</a:t>
                </a:r>
                <a:br>
                  <a:rPr lang="en-FR" dirty="0"/>
                </a:br>
                <a:endParaRPr lang="en-FR" dirty="0"/>
              </a:p>
              <a:p>
                <a:pPr marL="285750" indent="-285750">
                  <a:buFont typeface="Arial" panose="020B0604020202020204" pitchFamily="34" charset="0"/>
                  <a:buChar char="•"/>
                </a:pPr>
                <a:r>
                  <a:rPr lang="en-US" dirty="0"/>
                  <a:t>How is </a:t>
                </a:r>
                <a:r>
                  <a:rPr lang="en-FR" dirty="0"/>
                  <a:t>𝛾</a:t>
                </a:r>
                <a:r>
                  <a:rPr lang="en-US" dirty="0"/>
                  <a:t> measured?</a:t>
                </a:r>
              </a:p>
              <a:p>
                <a:pPr marL="742950" lvl="1" indent="-285750">
                  <a:buFont typeface="Arial" panose="020B0604020202020204" pitchFamily="34" charset="0"/>
                  <a:buChar char="•"/>
                </a:pPr>
                <a:r>
                  <a:rPr lang="en-US" sz="1800" dirty="0"/>
                  <a:t>Entirely at tree-level transitions</a:t>
                </a:r>
                <a:br>
                  <a:rPr lang="en-US" sz="1800" dirty="0"/>
                </a:br>
                <a:r>
                  <a:rPr lang="en-US" sz="1800" dirty="0">
                    <a:sym typeface="Wingdings" pitchFamily="2" charset="2"/>
                  </a:rPr>
                  <a:t> interference of </a:t>
                </a:r>
                <a14:m>
                  <m:oMath xmlns:m="http://schemas.openxmlformats.org/officeDocument/2006/math">
                    <m:r>
                      <a:rPr lang="en-US" sz="1800" b="0" i="1" smtClean="0">
                        <a:latin typeface="Cambria Math" panose="02040503050406030204" pitchFamily="18" charset="0"/>
                        <a:sym typeface="Wingdings" pitchFamily="2" charset="2"/>
                      </a:rPr>
                      <m:t>𝑏</m:t>
                    </m:r>
                    <m:r>
                      <a:rPr lang="en-US" sz="1800" b="0" i="1" smtClean="0">
                        <a:latin typeface="Cambria Math" panose="02040503050406030204" pitchFamily="18" charset="0"/>
                        <a:sym typeface="Wingdings" pitchFamily="2" charset="2"/>
                      </a:rPr>
                      <m:t>→</m:t>
                    </m:r>
                    <m:r>
                      <a:rPr lang="en-US" sz="1800" b="0" i="1" smtClean="0">
                        <a:latin typeface="Cambria Math" panose="02040503050406030204" pitchFamily="18" charset="0"/>
                        <a:sym typeface="Wingdings" pitchFamily="2" charset="2"/>
                      </a:rPr>
                      <m:t>𝑐</m:t>
                    </m:r>
                  </m:oMath>
                </a14:m>
                <a:r>
                  <a:rPr lang="en-US" sz="1800" dirty="0"/>
                  <a:t> and </a:t>
                </a:r>
                <a14:m>
                  <m:oMath xmlns:m="http://schemas.openxmlformats.org/officeDocument/2006/math">
                    <m:r>
                      <a:rPr lang="en-US" i="1">
                        <a:latin typeface="Cambria Math" panose="02040503050406030204" pitchFamily="18" charset="0"/>
                        <a:sym typeface="Wingdings" pitchFamily="2" charset="2"/>
                      </a:rPr>
                      <m:t>𝑏</m:t>
                    </m:r>
                    <m:r>
                      <a:rPr lang="en-US" i="1">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𝑢</m:t>
                    </m:r>
                  </m:oMath>
                </a14:m>
                <a:r>
                  <a:rPr lang="en-US" dirty="0"/>
                  <a:t> diagrams </a:t>
                </a:r>
                <a:br>
                  <a:rPr lang="en-FR" dirty="0"/>
                </a:br>
                <a:endParaRPr lang="en-FR" dirty="0"/>
              </a:p>
              <a:p>
                <a:pPr marL="742950" lvl="1" indent="-285750">
                  <a:buFont typeface="Arial" panose="020B0604020202020204" pitchFamily="34" charset="0"/>
                  <a:buChar char="•"/>
                </a:pPr>
                <a:r>
                  <a:rPr lang="en-FR" dirty="0"/>
                  <a:t>Theoretically very clean (uncertainties</a:t>
                </a:r>
                <a:r>
                  <a:rPr lang="en-GB" dirty="0">
                    <a:solidFill>
                      <a:srgbClr val="0000FF"/>
                    </a:solidFill>
                  </a:rPr>
                  <a:t> </a:t>
                </a:r>
                <a14:m>
                  <m:oMath xmlns:m="http://schemas.openxmlformats.org/officeDocument/2006/math">
                    <m:r>
                      <a:rPr lang="en-US" b="0" i="1" smtClean="0">
                        <a:solidFill>
                          <a:schemeClr val="tx1"/>
                        </a:solidFill>
                        <a:latin typeface="Cambria Math" panose="02040503050406030204" pitchFamily="18" charset="0"/>
                      </a:rPr>
                      <m:t>&lt;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−7</m:t>
                        </m:r>
                      </m:sup>
                    </m:sSup>
                  </m:oMath>
                </a14:m>
                <a:r>
                  <a:rPr lang="en-US" dirty="0"/>
                  <a:t> )</a:t>
                </a:r>
                <a:br>
                  <a:rPr lang="en-FR" dirty="0">
                    <a:solidFill>
                      <a:srgbClr val="6EAC1C"/>
                    </a:solidFill>
                    <a:hlinkClick r:id="rId3">
                      <a:extLst>
                        <a:ext uri="{A12FA001-AC4F-418D-AE19-62706E023703}">
                          <ahyp:hlinkClr xmlns:ahyp="http://schemas.microsoft.com/office/drawing/2018/hyperlinkcolor" val="tx"/>
                        </a:ext>
                      </a:extLst>
                    </a:hlinkClick>
                  </a:rPr>
                </a:br>
                <a:endParaRPr lang="en-FR" dirty="0"/>
              </a:p>
              <a:p>
                <a:pPr marL="285750" indent="-285750">
                  <a:buFont typeface="Arial" panose="020B0604020202020204" pitchFamily="34" charset="0"/>
                  <a:buChar char="•"/>
                </a:pPr>
                <a:endParaRPr lang="en-FR" dirty="0"/>
              </a:p>
            </p:txBody>
          </p:sp>
        </mc:Choice>
        <mc:Fallback xmlns="">
          <p:sp>
            <p:nvSpPr>
              <p:cNvPr id="7" name="TextBox 6">
                <a:extLst>
                  <a:ext uri="{FF2B5EF4-FFF2-40B4-BE49-F238E27FC236}">
                    <a16:creationId xmlns:a16="http://schemas.microsoft.com/office/drawing/2014/main" id="{89AFC68D-EB7E-3248-BB77-D03ABB3BA75E}"/>
                  </a:ext>
                </a:extLst>
              </p:cNvPr>
              <p:cNvSpPr txBox="1">
                <a:spLocks noRot="1" noChangeAspect="1" noMove="1" noResize="1" noEditPoints="1" noAdjustHandles="1" noChangeArrowheads="1" noChangeShapeType="1" noTextEdit="1"/>
              </p:cNvSpPr>
              <p:nvPr/>
            </p:nvSpPr>
            <p:spPr>
              <a:xfrm>
                <a:off x="733931" y="1590960"/>
                <a:ext cx="6412718" cy="3139321"/>
              </a:xfrm>
              <a:prstGeom prst="rect">
                <a:avLst/>
              </a:prstGeom>
              <a:blipFill>
                <a:blip r:embed="rId4"/>
                <a:stretch>
                  <a:fillRect l="-593" t="-806"/>
                </a:stretch>
              </a:blipFill>
            </p:spPr>
            <p:txBody>
              <a:bodyPr/>
              <a:lstStyle/>
              <a:p>
                <a:r>
                  <a:rPr lang="en-FR">
                    <a:noFill/>
                  </a:rPr>
                  <a:t> </a:t>
                </a:r>
              </a:p>
            </p:txBody>
          </p:sp>
        </mc:Fallback>
      </mc:AlternateContent>
      <p:pic>
        <p:nvPicPr>
          <p:cNvPr id="34" name="Immagine 17">
            <a:extLst>
              <a:ext uri="{FF2B5EF4-FFF2-40B4-BE49-F238E27FC236}">
                <a16:creationId xmlns:a16="http://schemas.microsoft.com/office/drawing/2014/main" id="{571AD8D7-8408-DE46-973D-5919A2FCD7E1}"/>
              </a:ext>
            </a:extLst>
          </p:cNvPr>
          <p:cNvPicPr>
            <a:picLocks noChangeAspect="1"/>
          </p:cNvPicPr>
          <p:nvPr/>
        </p:nvPicPr>
        <p:blipFill>
          <a:blip r:embed="rId5"/>
          <a:stretch>
            <a:fillRect/>
          </a:stretch>
        </p:blipFill>
        <p:spPr>
          <a:xfrm>
            <a:off x="7218172" y="1648607"/>
            <a:ext cx="4213948" cy="1780393"/>
          </a:xfrm>
          <a:prstGeom prst="rect">
            <a:avLst/>
          </a:prstGeom>
          <a:ln w="38100">
            <a:solidFill>
              <a:schemeClr val="tx1">
                <a:lumMod val="75000"/>
                <a:lumOff val="25000"/>
              </a:schemeClr>
            </a:solidFill>
          </a:ln>
        </p:spPr>
      </p:pic>
      <p:pic>
        <p:nvPicPr>
          <p:cNvPr id="3" name="Immagine 8" descr="Immagine che contiene testo, antenna&#10;&#10;Descrizione generata automaticamente">
            <a:extLst>
              <a:ext uri="{FF2B5EF4-FFF2-40B4-BE49-F238E27FC236}">
                <a16:creationId xmlns:a16="http://schemas.microsoft.com/office/drawing/2014/main" id="{D4F72B11-B637-EE81-262D-D5F4AB59FDD4}"/>
              </a:ext>
            </a:extLst>
          </p:cNvPr>
          <p:cNvPicPr>
            <a:picLocks noChangeAspect="1"/>
          </p:cNvPicPr>
          <p:nvPr/>
        </p:nvPicPr>
        <p:blipFill>
          <a:blip r:embed="rId6"/>
          <a:stretch>
            <a:fillRect/>
          </a:stretch>
        </p:blipFill>
        <p:spPr>
          <a:xfrm>
            <a:off x="810426" y="4312511"/>
            <a:ext cx="6774830" cy="1922073"/>
          </a:xfrm>
          <a:prstGeom prst="rect">
            <a:avLst/>
          </a:prstGeom>
          <a:ln w="38100">
            <a:solidFill>
              <a:schemeClr val="tx1">
                <a:lumMod val="75000"/>
                <a:lumOff val="25000"/>
              </a:schemeClr>
            </a:solidFill>
          </a:ln>
        </p:spPr>
      </p:pic>
      <p:pic>
        <p:nvPicPr>
          <p:cNvPr id="8" name="Immagine 15" descr="Immagine che contiene testo&#10;&#10;Descrizione generata automaticamente">
            <a:extLst>
              <a:ext uri="{FF2B5EF4-FFF2-40B4-BE49-F238E27FC236}">
                <a16:creationId xmlns:a16="http://schemas.microsoft.com/office/drawing/2014/main" id="{E1C8AE02-0331-75F3-5DD4-90D45DC31F94}"/>
              </a:ext>
            </a:extLst>
          </p:cNvPr>
          <p:cNvPicPr>
            <a:picLocks noChangeAspect="1"/>
          </p:cNvPicPr>
          <p:nvPr/>
        </p:nvPicPr>
        <p:blipFill rotWithShape="1">
          <a:blip r:embed="rId7"/>
          <a:srcRect l="18026" t="1801"/>
          <a:stretch/>
        </p:blipFill>
        <p:spPr>
          <a:xfrm>
            <a:off x="1554307" y="4586658"/>
            <a:ext cx="312992" cy="299955"/>
          </a:xfrm>
          <a:prstGeom prst="rect">
            <a:avLst/>
          </a:prstGeom>
          <a:ln w="12700">
            <a:solidFill>
              <a:srgbClr val="C00000"/>
            </a:solidFill>
          </a:ln>
        </p:spPr>
      </p:pic>
      <p:pic>
        <p:nvPicPr>
          <p:cNvPr id="9" name="Immagine 19" descr="Immagine che contiene testo&#10;&#10;Descrizione generata automaticamente">
            <a:extLst>
              <a:ext uri="{FF2B5EF4-FFF2-40B4-BE49-F238E27FC236}">
                <a16:creationId xmlns:a16="http://schemas.microsoft.com/office/drawing/2014/main" id="{75FA7A30-9E04-5FC0-7A47-048ABE73A856}"/>
              </a:ext>
            </a:extLst>
          </p:cNvPr>
          <p:cNvPicPr>
            <a:picLocks noChangeAspect="1"/>
          </p:cNvPicPr>
          <p:nvPr/>
        </p:nvPicPr>
        <p:blipFill>
          <a:blip r:embed="rId8"/>
          <a:stretch>
            <a:fillRect/>
          </a:stretch>
        </p:blipFill>
        <p:spPr>
          <a:xfrm>
            <a:off x="2598631" y="5140707"/>
            <a:ext cx="304953" cy="304953"/>
          </a:xfrm>
          <a:prstGeom prst="rect">
            <a:avLst/>
          </a:prstGeom>
          <a:ln w="12700">
            <a:solidFill>
              <a:srgbClr val="C00000"/>
            </a:solidFill>
          </a:ln>
        </p:spPr>
      </p:pic>
      <p:pic>
        <p:nvPicPr>
          <p:cNvPr id="10" name="Immagine 24" descr="Immagine che contiene testo&#10;&#10;Descrizione generata automaticamente">
            <a:extLst>
              <a:ext uri="{FF2B5EF4-FFF2-40B4-BE49-F238E27FC236}">
                <a16:creationId xmlns:a16="http://schemas.microsoft.com/office/drawing/2014/main" id="{34CCCCC7-E9B7-0D9B-0492-A8D58D344F5A}"/>
              </a:ext>
            </a:extLst>
          </p:cNvPr>
          <p:cNvPicPr>
            <a:picLocks noChangeAspect="1"/>
          </p:cNvPicPr>
          <p:nvPr/>
        </p:nvPicPr>
        <p:blipFill>
          <a:blip r:embed="rId9"/>
          <a:stretch>
            <a:fillRect/>
          </a:stretch>
        </p:blipFill>
        <p:spPr>
          <a:xfrm>
            <a:off x="5000692" y="4596224"/>
            <a:ext cx="304953" cy="304953"/>
          </a:xfrm>
          <a:prstGeom prst="rect">
            <a:avLst/>
          </a:prstGeom>
          <a:ln w="12700">
            <a:solidFill>
              <a:srgbClr val="C00000"/>
            </a:solidFill>
          </a:ln>
        </p:spPr>
      </p:pic>
      <p:pic>
        <p:nvPicPr>
          <p:cNvPr id="11" name="Immagine 27" descr="Immagine che contiene testo, tavolo&#10;&#10;Descrizione generata automaticamente">
            <a:extLst>
              <a:ext uri="{FF2B5EF4-FFF2-40B4-BE49-F238E27FC236}">
                <a16:creationId xmlns:a16="http://schemas.microsoft.com/office/drawing/2014/main" id="{204FC4C1-69AD-75D0-B8FB-F109735DDB3E}"/>
              </a:ext>
            </a:extLst>
          </p:cNvPr>
          <p:cNvPicPr>
            <a:picLocks noChangeAspect="1"/>
          </p:cNvPicPr>
          <p:nvPr/>
        </p:nvPicPr>
        <p:blipFill>
          <a:blip r:embed="rId10"/>
          <a:stretch>
            <a:fillRect/>
          </a:stretch>
        </p:blipFill>
        <p:spPr>
          <a:xfrm>
            <a:off x="5994873" y="5130581"/>
            <a:ext cx="304953" cy="304953"/>
          </a:xfrm>
          <a:prstGeom prst="rect">
            <a:avLst/>
          </a:prstGeom>
          <a:ln w="12700">
            <a:solidFill>
              <a:srgbClr val="C00000"/>
            </a:solidFill>
          </a:ln>
        </p:spPr>
      </p:pic>
      <p:grpSp>
        <p:nvGrpSpPr>
          <p:cNvPr id="25" name="Group 24">
            <a:extLst>
              <a:ext uri="{FF2B5EF4-FFF2-40B4-BE49-F238E27FC236}">
                <a16:creationId xmlns:a16="http://schemas.microsoft.com/office/drawing/2014/main" id="{F3F92DC7-24B8-2F78-C1EE-56C83C14AC2A}"/>
              </a:ext>
            </a:extLst>
          </p:cNvPr>
          <p:cNvGrpSpPr/>
          <p:nvPr/>
        </p:nvGrpSpPr>
        <p:grpSpPr>
          <a:xfrm>
            <a:off x="7890166" y="4432188"/>
            <a:ext cx="3546673" cy="1714036"/>
            <a:chOff x="7890166" y="4432188"/>
            <a:chExt cx="3546673" cy="1714036"/>
          </a:xfrm>
        </p:grpSpPr>
        <p:grpSp>
          <p:nvGrpSpPr>
            <p:cNvPr id="12" name="Group 11">
              <a:extLst>
                <a:ext uri="{FF2B5EF4-FFF2-40B4-BE49-F238E27FC236}">
                  <a16:creationId xmlns:a16="http://schemas.microsoft.com/office/drawing/2014/main" id="{A3931BBC-DECE-A085-3A43-E79D105F7D60}"/>
                </a:ext>
              </a:extLst>
            </p:cNvPr>
            <p:cNvGrpSpPr/>
            <p:nvPr/>
          </p:nvGrpSpPr>
          <p:grpSpPr>
            <a:xfrm>
              <a:off x="7890166" y="4432188"/>
              <a:ext cx="3546673" cy="1714036"/>
              <a:chOff x="7888505" y="1768361"/>
              <a:chExt cx="3546673" cy="1714036"/>
            </a:xfrm>
          </p:grpSpPr>
          <p:pic>
            <p:nvPicPr>
              <p:cNvPr id="13" name="Immagine 6">
                <a:extLst>
                  <a:ext uri="{FF2B5EF4-FFF2-40B4-BE49-F238E27FC236}">
                    <a16:creationId xmlns:a16="http://schemas.microsoft.com/office/drawing/2014/main" id="{F1B3217D-AFE9-3D5E-0A90-0798E00BC13C}"/>
                  </a:ext>
                </a:extLst>
              </p:cNvPr>
              <p:cNvPicPr>
                <a:picLocks noChangeAspect="1"/>
              </p:cNvPicPr>
              <p:nvPr/>
            </p:nvPicPr>
            <p:blipFill>
              <a:blip r:embed="rId11"/>
              <a:stretch>
                <a:fillRect/>
              </a:stretch>
            </p:blipFill>
            <p:spPr>
              <a:xfrm>
                <a:off x="7888505" y="1768361"/>
                <a:ext cx="3543615" cy="1714036"/>
              </a:xfrm>
              <a:prstGeom prst="rect">
                <a:avLst/>
              </a:prstGeom>
              <a:ln w="38100">
                <a:solidFill>
                  <a:schemeClr val="tx1">
                    <a:lumMod val="75000"/>
                    <a:lumOff val="25000"/>
                  </a:schemeClr>
                </a:solidFill>
              </a:ln>
            </p:spPr>
          </p:pic>
          <p:pic>
            <p:nvPicPr>
              <p:cNvPr id="14" name="Immagine 11" descr="Immagine che contiene testo&#10;&#10;Descrizione generata automaticamente">
                <a:extLst>
                  <a:ext uri="{FF2B5EF4-FFF2-40B4-BE49-F238E27FC236}">
                    <a16:creationId xmlns:a16="http://schemas.microsoft.com/office/drawing/2014/main" id="{D873F249-B7C1-2BC8-AB67-497C3311C177}"/>
                  </a:ext>
                </a:extLst>
              </p:cNvPr>
              <p:cNvPicPr>
                <a:picLocks noChangeAspect="1"/>
              </p:cNvPicPr>
              <p:nvPr/>
            </p:nvPicPr>
            <p:blipFill rotWithShape="1">
              <a:blip r:embed="rId12"/>
              <a:srcRect b="8386"/>
              <a:stretch/>
            </p:blipFill>
            <p:spPr>
              <a:xfrm>
                <a:off x="8327240" y="2532672"/>
                <a:ext cx="348987" cy="319644"/>
              </a:xfrm>
              <a:prstGeom prst="rect">
                <a:avLst/>
              </a:prstGeom>
            </p:spPr>
          </p:pic>
          <p:pic>
            <p:nvPicPr>
              <p:cNvPr id="15" name="Immagine 13">
                <a:extLst>
                  <a:ext uri="{FF2B5EF4-FFF2-40B4-BE49-F238E27FC236}">
                    <a16:creationId xmlns:a16="http://schemas.microsoft.com/office/drawing/2014/main" id="{9A24AFBD-635F-35A4-B01E-01F80F4E1730}"/>
                  </a:ext>
                </a:extLst>
              </p:cNvPr>
              <p:cNvPicPr>
                <a:picLocks noChangeAspect="1"/>
              </p:cNvPicPr>
              <p:nvPr/>
            </p:nvPicPr>
            <p:blipFill>
              <a:blip r:embed="rId13"/>
              <a:stretch>
                <a:fillRect/>
              </a:stretch>
            </p:blipFill>
            <p:spPr>
              <a:xfrm>
                <a:off x="10897261" y="2501745"/>
                <a:ext cx="519203" cy="333237"/>
              </a:xfrm>
              <a:prstGeom prst="rect">
                <a:avLst/>
              </a:prstGeom>
            </p:spPr>
          </p:pic>
          <p:pic>
            <p:nvPicPr>
              <p:cNvPr id="16" name="Immagine 59">
                <a:extLst>
                  <a:ext uri="{FF2B5EF4-FFF2-40B4-BE49-F238E27FC236}">
                    <a16:creationId xmlns:a16="http://schemas.microsoft.com/office/drawing/2014/main" id="{8A340019-2F45-E52B-039D-763E3FBFF56D}"/>
                  </a:ext>
                </a:extLst>
              </p:cNvPr>
              <p:cNvPicPr>
                <a:picLocks noChangeAspect="1"/>
              </p:cNvPicPr>
              <p:nvPr/>
            </p:nvPicPr>
            <p:blipFill>
              <a:blip r:embed="rId13"/>
              <a:stretch>
                <a:fillRect/>
              </a:stretch>
            </p:blipFill>
            <p:spPr>
              <a:xfrm>
                <a:off x="9471877" y="1859288"/>
                <a:ext cx="572884" cy="367691"/>
              </a:xfrm>
              <a:prstGeom prst="rect">
                <a:avLst/>
              </a:prstGeom>
            </p:spPr>
          </p:pic>
          <p:pic>
            <p:nvPicPr>
              <p:cNvPr id="17" name="Immagine 63">
                <a:extLst>
                  <a:ext uri="{FF2B5EF4-FFF2-40B4-BE49-F238E27FC236}">
                    <a16:creationId xmlns:a16="http://schemas.microsoft.com/office/drawing/2014/main" id="{394B3277-AC81-B6C8-A141-4F1F1379281E}"/>
                  </a:ext>
                </a:extLst>
              </p:cNvPr>
              <p:cNvPicPr>
                <a:picLocks noChangeAspect="1"/>
              </p:cNvPicPr>
              <p:nvPr/>
            </p:nvPicPr>
            <p:blipFill>
              <a:blip r:embed="rId13"/>
              <a:stretch>
                <a:fillRect/>
              </a:stretch>
            </p:blipFill>
            <p:spPr>
              <a:xfrm>
                <a:off x="9476985" y="3095406"/>
                <a:ext cx="572884" cy="367691"/>
              </a:xfrm>
              <a:prstGeom prst="rect">
                <a:avLst/>
              </a:prstGeom>
            </p:spPr>
          </p:pic>
          <p:sp>
            <p:nvSpPr>
              <p:cNvPr id="18" name="CasellaDiTesto 14">
                <a:extLst>
                  <a:ext uri="{FF2B5EF4-FFF2-40B4-BE49-F238E27FC236}">
                    <a16:creationId xmlns:a16="http://schemas.microsoft.com/office/drawing/2014/main" id="{7D0AE098-9A8D-4D5F-A115-869A464CC0E5}"/>
                  </a:ext>
                </a:extLst>
              </p:cNvPr>
              <p:cNvSpPr txBox="1"/>
              <p:nvPr/>
            </p:nvSpPr>
            <p:spPr>
              <a:xfrm>
                <a:off x="10241762" y="3132651"/>
                <a:ext cx="1154074" cy="307777"/>
              </a:xfrm>
              <a:prstGeom prst="rect">
                <a:avLst/>
              </a:prstGeom>
              <a:solidFill>
                <a:schemeClr val="bg1"/>
              </a:solidFill>
            </p:spPr>
            <p:txBody>
              <a:bodyPr wrap="square" rtlCol="0">
                <a:spAutoFit/>
              </a:bodyPr>
              <a:lstStyle/>
              <a:p>
                <a:endParaRPr lang="en-GB" sz="140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832E25A-E079-DF8E-3B12-AA8EC7FF8938}"/>
                      </a:ext>
                    </a:extLst>
                  </p:cNvPr>
                  <p:cNvSpPr txBox="1"/>
                  <p:nvPr/>
                </p:nvSpPr>
                <p:spPr>
                  <a:xfrm>
                    <a:off x="8228669" y="2395867"/>
                    <a:ext cx="44755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100" b="0" i="1" smtClean="0">
                              <a:latin typeface="Cambria Math" panose="02040503050406030204" pitchFamily="18" charset="0"/>
                            </a:rPr>
                            <m:t>(−)</m:t>
                          </m:r>
                        </m:oMath>
                      </m:oMathPara>
                    </a14:m>
                    <a:endParaRPr lang="en-FR" sz="1100" dirty="0"/>
                  </a:p>
                </p:txBody>
              </p:sp>
            </mc:Choice>
            <mc:Fallback xmlns="">
              <p:sp>
                <p:nvSpPr>
                  <p:cNvPr id="9" name="TextBox 8">
                    <a:extLst>
                      <a:ext uri="{FF2B5EF4-FFF2-40B4-BE49-F238E27FC236}">
                        <a16:creationId xmlns:a16="http://schemas.microsoft.com/office/drawing/2014/main" id="{47A9C9C4-58F7-0748-A0A5-92DF1491FA98}"/>
                      </a:ext>
                    </a:extLst>
                  </p:cNvPr>
                  <p:cNvSpPr txBox="1">
                    <a:spLocks noRot="1" noChangeAspect="1" noMove="1" noResize="1" noEditPoints="1" noAdjustHandles="1" noChangeArrowheads="1" noChangeShapeType="1" noTextEdit="1"/>
                  </p:cNvSpPr>
                  <p:nvPr/>
                </p:nvSpPr>
                <p:spPr>
                  <a:xfrm>
                    <a:off x="8228669" y="2395867"/>
                    <a:ext cx="447558" cy="261610"/>
                  </a:xfrm>
                  <a:prstGeom prst="rect">
                    <a:avLst/>
                  </a:prstGeom>
                  <a:blipFill>
                    <a:blip r:embed="rId14"/>
                    <a:stretch>
                      <a:fillRect b="-4545"/>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1F08D2C-920C-5D25-6F46-E2F5135F391B}"/>
                      </a:ext>
                    </a:extLst>
                  </p:cNvPr>
                  <p:cNvSpPr txBox="1"/>
                  <p:nvPr/>
                </p:nvSpPr>
                <p:spPr>
                  <a:xfrm>
                    <a:off x="9799711" y="3041874"/>
                    <a:ext cx="25593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m:t>
                          </m:r>
                        </m:oMath>
                      </m:oMathPara>
                    </a14:m>
                    <a:endParaRPr lang="en-FR" sz="2000" dirty="0"/>
                  </a:p>
                </p:txBody>
              </p:sp>
            </mc:Choice>
            <mc:Fallback xmlns="">
              <p:sp>
                <p:nvSpPr>
                  <p:cNvPr id="10" name="TextBox 9">
                    <a:extLst>
                      <a:ext uri="{FF2B5EF4-FFF2-40B4-BE49-F238E27FC236}">
                        <a16:creationId xmlns:a16="http://schemas.microsoft.com/office/drawing/2014/main" id="{FD34C2C6-77EC-404D-BFA2-BC9920C19FF7}"/>
                      </a:ext>
                    </a:extLst>
                  </p:cNvPr>
                  <p:cNvSpPr txBox="1">
                    <a:spLocks noRot="1" noChangeAspect="1" noMove="1" noResize="1" noEditPoints="1" noAdjustHandles="1" noChangeArrowheads="1" noChangeShapeType="1" noTextEdit="1"/>
                  </p:cNvSpPr>
                  <p:nvPr/>
                </p:nvSpPr>
                <p:spPr>
                  <a:xfrm>
                    <a:off x="9799711" y="3041874"/>
                    <a:ext cx="255936" cy="307777"/>
                  </a:xfrm>
                  <a:prstGeom prst="rect">
                    <a:avLst/>
                  </a:prstGeom>
                  <a:blipFill>
                    <a:blip r:embed="rId15"/>
                    <a:stretch>
                      <a:fillRect r="-14286"/>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CF3C15C-7AFE-9889-6F6A-A0177705977A}"/>
                      </a:ext>
                    </a:extLst>
                  </p:cNvPr>
                  <p:cNvSpPr txBox="1"/>
                  <p:nvPr/>
                </p:nvSpPr>
                <p:spPr>
                  <a:xfrm>
                    <a:off x="9799711" y="1809936"/>
                    <a:ext cx="25593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m:t>
                          </m:r>
                        </m:oMath>
                      </m:oMathPara>
                    </a14:m>
                    <a:endParaRPr lang="en-FR" sz="2000" dirty="0"/>
                  </a:p>
                </p:txBody>
              </p:sp>
            </mc:Choice>
            <mc:Fallback xmlns="">
              <p:sp>
                <p:nvSpPr>
                  <p:cNvPr id="32" name="TextBox 31">
                    <a:extLst>
                      <a:ext uri="{FF2B5EF4-FFF2-40B4-BE49-F238E27FC236}">
                        <a16:creationId xmlns:a16="http://schemas.microsoft.com/office/drawing/2014/main" id="{CD719122-0EFC-914F-92F7-4449CB6003CA}"/>
                      </a:ext>
                    </a:extLst>
                  </p:cNvPr>
                  <p:cNvSpPr txBox="1">
                    <a:spLocks noRot="1" noChangeAspect="1" noMove="1" noResize="1" noEditPoints="1" noAdjustHandles="1" noChangeArrowheads="1" noChangeShapeType="1" noTextEdit="1"/>
                  </p:cNvSpPr>
                  <p:nvPr/>
                </p:nvSpPr>
                <p:spPr>
                  <a:xfrm>
                    <a:off x="9799711" y="1809936"/>
                    <a:ext cx="255936" cy="307777"/>
                  </a:xfrm>
                  <a:prstGeom prst="rect">
                    <a:avLst/>
                  </a:prstGeom>
                  <a:blipFill>
                    <a:blip r:embed="rId16"/>
                    <a:stretch>
                      <a:fillRect r="-14286"/>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0A1B3C6-0A8C-7273-4942-0D65A11D452B}"/>
                      </a:ext>
                    </a:extLst>
                  </p:cNvPr>
                  <p:cNvSpPr txBox="1"/>
                  <p:nvPr/>
                </p:nvSpPr>
                <p:spPr>
                  <a:xfrm>
                    <a:off x="11179242" y="2444238"/>
                    <a:ext cx="25593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m:t>
                          </m:r>
                        </m:oMath>
                      </m:oMathPara>
                    </a14:m>
                    <a:endParaRPr lang="en-FR" sz="2000" dirty="0"/>
                  </a:p>
                </p:txBody>
              </p:sp>
            </mc:Choice>
            <mc:Fallback xmlns="">
              <p:sp>
                <p:nvSpPr>
                  <p:cNvPr id="33" name="TextBox 32">
                    <a:extLst>
                      <a:ext uri="{FF2B5EF4-FFF2-40B4-BE49-F238E27FC236}">
                        <a16:creationId xmlns:a16="http://schemas.microsoft.com/office/drawing/2014/main" id="{8177FD69-5792-7545-BA15-6C548F3C8CBE}"/>
                      </a:ext>
                    </a:extLst>
                  </p:cNvPr>
                  <p:cNvSpPr txBox="1">
                    <a:spLocks noRot="1" noChangeAspect="1" noMove="1" noResize="1" noEditPoints="1" noAdjustHandles="1" noChangeArrowheads="1" noChangeShapeType="1" noTextEdit="1"/>
                  </p:cNvSpPr>
                  <p:nvPr/>
                </p:nvSpPr>
                <p:spPr>
                  <a:xfrm>
                    <a:off x="11179242" y="2444238"/>
                    <a:ext cx="255936" cy="307777"/>
                  </a:xfrm>
                  <a:prstGeom prst="rect">
                    <a:avLst/>
                  </a:prstGeom>
                  <a:blipFill>
                    <a:blip r:embed="rId17"/>
                    <a:stretch>
                      <a:fillRect r="-14286"/>
                    </a:stretch>
                  </a:blipFill>
                </p:spPr>
                <p:txBody>
                  <a:bodyPr/>
                  <a:lstStyle/>
                  <a:p>
                    <a:r>
                      <a:rPr lang="en-FR">
                        <a:noFill/>
                      </a:rPr>
                      <a:t> </a:t>
                    </a:r>
                  </a:p>
                </p:txBody>
              </p:sp>
            </mc:Fallback>
          </mc:AlternateContent>
          <p:pic>
            <p:nvPicPr>
              <p:cNvPr id="23" name="Picture 22">
                <a:extLst>
                  <a:ext uri="{FF2B5EF4-FFF2-40B4-BE49-F238E27FC236}">
                    <a16:creationId xmlns:a16="http://schemas.microsoft.com/office/drawing/2014/main" id="{AE55B490-2056-810F-F39B-051F9B49D4FB}"/>
                  </a:ext>
                </a:extLst>
              </p:cNvPr>
              <p:cNvPicPr>
                <a:picLocks noChangeAspect="1"/>
              </p:cNvPicPr>
              <p:nvPr/>
            </p:nvPicPr>
            <p:blipFill>
              <a:blip r:embed="rId18"/>
              <a:stretch>
                <a:fillRect/>
              </a:stretch>
            </p:blipFill>
            <p:spPr>
              <a:xfrm>
                <a:off x="10378058" y="3041874"/>
                <a:ext cx="519203" cy="239632"/>
              </a:xfrm>
              <a:prstGeom prst="rect">
                <a:avLst/>
              </a:prstGeom>
            </p:spPr>
          </p:pic>
        </p:grpSp>
        <p:pic>
          <p:nvPicPr>
            <p:cNvPr id="24" name="Picture 23">
              <a:extLst>
                <a:ext uri="{FF2B5EF4-FFF2-40B4-BE49-F238E27FC236}">
                  <a16:creationId xmlns:a16="http://schemas.microsoft.com/office/drawing/2014/main" id="{ADF7AC62-CAA5-0C41-6972-FCAFCF61A018}"/>
                </a:ext>
              </a:extLst>
            </p:cNvPr>
            <p:cNvPicPr>
              <a:picLocks noChangeAspect="1"/>
            </p:cNvPicPr>
            <p:nvPr/>
          </p:nvPicPr>
          <p:blipFill>
            <a:blip r:embed="rId19"/>
            <a:stretch>
              <a:fillRect/>
            </a:stretch>
          </p:blipFill>
          <p:spPr>
            <a:xfrm>
              <a:off x="10374256" y="5705701"/>
              <a:ext cx="567546" cy="289814"/>
            </a:xfrm>
            <a:prstGeom prst="rect">
              <a:avLst/>
            </a:prstGeom>
          </p:spPr>
        </p:pic>
      </p:grpSp>
      <p:sp>
        <p:nvSpPr>
          <p:cNvPr id="26" name="TextBox 25">
            <a:extLst>
              <a:ext uri="{FF2B5EF4-FFF2-40B4-BE49-F238E27FC236}">
                <a16:creationId xmlns:a16="http://schemas.microsoft.com/office/drawing/2014/main" id="{0F560083-0B92-14E9-D730-9C84CD5D0A11}"/>
              </a:ext>
            </a:extLst>
          </p:cNvPr>
          <p:cNvSpPr txBox="1"/>
          <p:nvPr/>
        </p:nvSpPr>
        <p:spPr>
          <a:xfrm>
            <a:off x="6535332" y="3844870"/>
            <a:ext cx="2875787" cy="307777"/>
          </a:xfrm>
          <a:prstGeom prst="rect">
            <a:avLst/>
          </a:prstGeom>
          <a:noFill/>
        </p:spPr>
        <p:txBody>
          <a:bodyPr wrap="none" rtlCol="0">
            <a:spAutoFit/>
          </a:bodyPr>
          <a:lstStyle/>
          <a:p>
            <a:r>
              <a:rPr lang="en-GB" sz="1400" dirty="0">
                <a:solidFill>
                  <a:srgbClr val="0000FF"/>
                </a:solidFill>
                <a:effectLst/>
                <a:hlinkClick r:id="rId3">
                  <a:extLst>
                    <a:ext uri="{A12FA001-AC4F-418D-AE19-62706E023703}">
                      <ahyp:hlinkClr xmlns:ahyp="http://schemas.microsoft.com/office/drawing/2018/hyperlinkcolor" val="tx"/>
                    </a:ext>
                  </a:extLst>
                </a:hlinkClick>
              </a:rPr>
              <a:t>[Brod, Zupan, JHEP 1401 (2014) 051]</a:t>
            </a:r>
            <a:endParaRPr lang="en-FR" sz="1400" dirty="0">
              <a:solidFill>
                <a:srgbClr val="0000FF"/>
              </a:solidFill>
            </a:endParaRPr>
          </a:p>
        </p:txBody>
      </p:sp>
    </p:spTree>
    <p:extLst>
      <p:ext uri="{BB962C8B-B14F-4D97-AF65-F5344CB8AC3E}">
        <p14:creationId xmlns:p14="http://schemas.microsoft.com/office/powerpoint/2010/main" val="1462402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GB" dirty="0"/>
              <a:t>partially reconstructed background</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9" name="Picture 8">
            <a:extLst>
              <a:ext uri="{FF2B5EF4-FFF2-40B4-BE49-F238E27FC236}">
                <a16:creationId xmlns:a16="http://schemas.microsoft.com/office/drawing/2014/main" id="{6284C6BF-D527-FFB4-26F8-1E1CA451FF30}"/>
              </a:ext>
            </a:extLst>
          </p:cNvPr>
          <p:cNvPicPr>
            <a:picLocks noChangeAspect="1"/>
          </p:cNvPicPr>
          <p:nvPr/>
        </p:nvPicPr>
        <p:blipFill>
          <a:blip r:embed="rId3"/>
          <a:stretch>
            <a:fillRect/>
          </a:stretch>
        </p:blipFill>
        <p:spPr>
          <a:xfrm>
            <a:off x="934630" y="2427452"/>
            <a:ext cx="4305371" cy="3200679"/>
          </a:xfrm>
          <a:prstGeom prst="rect">
            <a:avLst/>
          </a:prstGeom>
        </p:spPr>
      </p:pic>
      <p:pic>
        <p:nvPicPr>
          <p:cNvPr id="13" name="Picture 12">
            <a:extLst>
              <a:ext uri="{FF2B5EF4-FFF2-40B4-BE49-F238E27FC236}">
                <a16:creationId xmlns:a16="http://schemas.microsoft.com/office/drawing/2014/main" id="{AF2A4959-8EB9-E7A6-1821-C4297A3C84B5}"/>
              </a:ext>
            </a:extLst>
          </p:cNvPr>
          <p:cNvPicPr>
            <a:picLocks noChangeAspect="1"/>
          </p:cNvPicPr>
          <p:nvPr/>
        </p:nvPicPr>
        <p:blipFill rotWithShape="1">
          <a:blip r:embed="rId4"/>
          <a:srcRect t="92510"/>
          <a:stretch/>
        </p:blipFill>
        <p:spPr>
          <a:xfrm>
            <a:off x="934629" y="5628132"/>
            <a:ext cx="4305372" cy="245156"/>
          </a:xfrm>
          <a:prstGeom prst="rect">
            <a:avLst/>
          </a:prstGeom>
        </p:spPr>
      </p:pic>
      <p:pic>
        <p:nvPicPr>
          <p:cNvPr id="3" name="Picture 2">
            <a:extLst>
              <a:ext uri="{FF2B5EF4-FFF2-40B4-BE49-F238E27FC236}">
                <a16:creationId xmlns:a16="http://schemas.microsoft.com/office/drawing/2014/main" id="{2EAA18F5-3A15-89A3-A171-32ECC618C802}"/>
              </a:ext>
            </a:extLst>
          </p:cNvPr>
          <p:cNvPicPr>
            <a:picLocks noChangeAspect="1"/>
          </p:cNvPicPr>
          <p:nvPr/>
        </p:nvPicPr>
        <p:blipFill>
          <a:blip r:embed="rId5"/>
          <a:stretch>
            <a:fillRect/>
          </a:stretch>
        </p:blipFill>
        <p:spPr>
          <a:xfrm>
            <a:off x="6951997" y="2467197"/>
            <a:ext cx="4480123" cy="3319364"/>
          </a:xfrm>
          <a:prstGeom prst="rect">
            <a:avLst/>
          </a:prstGeom>
        </p:spPr>
      </p:pic>
      <p:cxnSp>
        <p:nvCxnSpPr>
          <p:cNvPr id="7" name="Straight Connector 6">
            <a:extLst>
              <a:ext uri="{FF2B5EF4-FFF2-40B4-BE49-F238E27FC236}">
                <a16:creationId xmlns:a16="http://schemas.microsoft.com/office/drawing/2014/main" id="{251DE3DC-B9E9-9CE3-5389-72F4FE480B76}"/>
              </a:ext>
            </a:extLst>
          </p:cNvPr>
          <p:cNvCxnSpPr>
            <a:cxnSpLocks/>
          </p:cNvCxnSpPr>
          <p:nvPr/>
        </p:nvCxnSpPr>
        <p:spPr>
          <a:xfrm flipV="1">
            <a:off x="8264922" y="2520362"/>
            <a:ext cx="0" cy="2785309"/>
          </a:xfrm>
          <a:prstGeom prst="line">
            <a:avLst/>
          </a:prstGeom>
          <a:ln w="38100">
            <a:solidFill>
              <a:srgbClr val="F89A5C"/>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66827D-5A49-FEB6-290D-D5535231E925}"/>
              </a:ext>
            </a:extLst>
          </p:cNvPr>
          <p:cNvCxnSpPr>
            <a:cxnSpLocks/>
          </p:cNvCxnSpPr>
          <p:nvPr/>
        </p:nvCxnSpPr>
        <p:spPr>
          <a:xfrm>
            <a:off x="871869" y="2311113"/>
            <a:ext cx="937668" cy="11502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EE9D843-85A9-0F85-2526-C135ED3611E9}"/>
              </a:ext>
            </a:extLst>
          </p:cNvPr>
          <p:cNvCxnSpPr>
            <a:cxnSpLocks/>
          </p:cNvCxnSpPr>
          <p:nvPr/>
        </p:nvCxnSpPr>
        <p:spPr>
          <a:xfrm flipH="1">
            <a:off x="2192615" y="2070009"/>
            <a:ext cx="472919" cy="9024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F6D88C-E581-A6CB-4182-F9E60ABB4F76}"/>
              </a:ext>
            </a:extLst>
          </p:cNvPr>
          <p:cNvCxnSpPr>
            <a:cxnSpLocks/>
          </p:cNvCxnSpPr>
          <p:nvPr/>
        </p:nvCxnSpPr>
        <p:spPr>
          <a:xfrm flipH="1">
            <a:off x="2387392" y="2271238"/>
            <a:ext cx="472919" cy="9024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A42AFC-8DB4-1D12-1BF3-D87EBF9B6B26}"/>
              </a:ext>
            </a:extLst>
          </p:cNvPr>
          <p:cNvCxnSpPr>
            <a:cxnSpLocks/>
          </p:cNvCxnSpPr>
          <p:nvPr/>
        </p:nvCxnSpPr>
        <p:spPr>
          <a:xfrm flipH="1">
            <a:off x="2665534" y="2977784"/>
            <a:ext cx="472919" cy="9024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35D2BFA-069E-96B5-A417-41688AB68EC8}"/>
                  </a:ext>
                </a:extLst>
              </p:cNvPr>
              <p:cNvSpPr txBox="1"/>
              <p:nvPr/>
            </p:nvSpPr>
            <p:spPr>
              <a:xfrm>
                <a:off x="5132893" y="3450795"/>
                <a:ext cx="1899316" cy="704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N</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m:oMathPara>
                </a14:m>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Choice>
        <mc:Fallback xmlns="">
          <p:sp>
            <p:nvSpPr>
              <p:cNvPr id="10" name="TextBox 9">
                <a:extLst>
                  <a:ext uri="{FF2B5EF4-FFF2-40B4-BE49-F238E27FC236}">
                    <a16:creationId xmlns:a16="http://schemas.microsoft.com/office/drawing/2014/main" id="{B35D2BFA-069E-96B5-A417-41688AB68EC8}"/>
                  </a:ext>
                </a:extLst>
              </p:cNvPr>
              <p:cNvSpPr txBox="1">
                <a:spLocks noRot="1" noChangeAspect="1" noMove="1" noResize="1" noEditPoints="1" noAdjustHandles="1" noChangeArrowheads="1" noChangeShapeType="1" noTextEdit="1"/>
              </p:cNvSpPr>
              <p:nvPr/>
            </p:nvSpPr>
            <p:spPr>
              <a:xfrm>
                <a:off x="5132893" y="3450795"/>
                <a:ext cx="1899316" cy="704873"/>
              </a:xfrm>
              <a:prstGeom prst="rect">
                <a:avLst/>
              </a:prstGeom>
              <a:blipFill>
                <a:blip r:embed="rId6"/>
                <a:stretch>
                  <a:fillRect b="-8772"/>
                </a:stretch>
              </a:blipFill>
            </p:spPr>
            <p:txBody>
              <a:bodyPr/>
              <a:lstStyle/>
              <a:p>
                <a:r>
                  <a:rPr lang="en-FR">
                    <a:noFill/>
                  </a:rPr>
                  <a:t> </a:t>
                </a:r>
              </a:p>
            </p:txBody>
          </p:sp>
        </mc:Fallback>
      </mc:AlternateContent>
      <p:sp>
        <p:nvSpPr>
          <p:cNvPr id="8" name="TextBox 7">
            <a:extLst>
              <a:ext uri="{FF2B5EF4-FFF2-40B4-BE49-F238E27FC236}">
                <a16:creationId xmlns:a16="http://schemas.microsoft.com/office/drawing/2014/main" id="{7B4E06B0-FAD2-1B1F-B147-F1C6FBFF014E}"/>
              </a:ext>
            </a:extLst>
          </p:cNvPr>
          <p:cNvSpPr txBox="1"/>
          <p:nvPr/>
        </p:nvSpPr>
        <p:spPr>
          <a:xfrm>
            <a:off x="759879" y="1528130"/>
            <a:ext cx="1049620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sng" strike="noStrike" kern="1200" cap="none" spc="0" normalizeH="0" baseline="0" noProof="0" dirty="0">
                <a:ln>
                  <a:noFill/>
                </a:ln>
                <a:solidFill>
                  <a:prstClr val="black"/>
                </a:solidFill>
                <a:effectLst/>
                <a:uLnTx/>
                <a:uFillTx/>
                <a:latin typeface="Gill Sans MT" panose="020B0502020104020203"/>
                <a:ea typeface="+mn-ea"/>
                <a:cs typeface="+mn-cs"/>
              </a:rPr>
              <a:t>Strategy</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we started an investigation of the resonances that were appearing in that mass reagion, to reproduce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them with the HELAMP model on EvtGen</a:t>
            </a:r>
          </a:p>
        </p:txBody>
      </p:sp>
    </p:spTree>
    <p:extLst>
      <p:ext uri="{BB962C8B-B14F-4D97-AF65-F5344CB8AC3E}">
        <p14:creationId xmlns:p14="http://schemas.microsoft.com/office/powerpoint/2010/main" val="2957777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GB" dirty="0"/>
              <a:t>partially reconstructed background</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9" name="Picture 8">
            <a:extLst>
              <a:ext uri="{FF2B5EF4-FFF2-40B4-BE49-F238E27FC236}">
                <a16:creationId xmlns:a16="http://schemas.microsoft.com/office/drawing/2014/main" id="{6284C6BF-D527-FFB4-26F8-1E1CA451FF30}"/>
              </a:ext>
            </a:extLst>
          </p:cNvPr>
          <p:cNvPicPr>
            <a:picLocks noChangeAspect="1"/>
          </p:cNvPicPr>
          <p:nvPr/>
        </p:nvPicPr>
        <p:blipFill>
          <a:blip r:embed="rId3"/>
          <a:stretch>
            <a:fillRect/>
          </a:stretch>
        </p:blipFill>
        <p:spPr>
          <a:xfrm>
            <a:off x="934630" y="2427452"/>
            <a:ext cx="4305371" cy="3200679"/>
          </a:xfrm>
          <a:prstGeom prst="rect">
            <a:avLst/>
          </a:prstGeom>
        </p:spPr>
      </p:pic>
      <p:pic>
        <p:nvPicPr>
          <p:cNvPr id="13" name="Picture 12">
            <a:extLst>
              <a:ext uri="{FF2B5EF4-FFF2-40B4-BE49-F238E27FC236}">
                <a16:creationId xmlns:a16="http://schemas.microsoft.com/office/drawing/2014/main" id="{AF2A4959-8EB9-E7A6-1821-C4297A3C84B5}"/>
              </a:ext>
            </a:extLst>
          </p:cNvPr>
          <p:cNvPicPr>
            <a:picLocks noChangeAspect="1"/>
          </p:cNvPicPr>
          <p:nvPr/>
        </p:nvPicPr>
        <p:blipFill rotWithShape="1">
          <a:blip r:embed="rId4"/>
          <a:srcRect t="92510"/>
          <a:stretch/>
        </p:blipFill>
        <p:spPr>
          <a:xfrm>
            <a:off x="934629" y="5628132"/>
            <a:ext cx="4305372" cy="245156"/>
          </a:xfrm>
          <a:prstGeom prst="rect">
            <a:avLst/>
          </a:prstGeom>
        </p:spPr>
      </p:pic>
      <p:cxnSp>
        <p:nvCxnSpPr>
          <p:cNvPr id="12" name="Straight Arrow Connector 11">
            <a:extLst>
              <a:ext uri="{FF2B5EF4-FFF2-40B4-BE49-F238E27FC236}">
                <a16:creationId xmlns:a16="http://schemas.microsoft.com/office/drawing/2014/main" id="{D266827D-5A49-FEB6-290D-D5535231E925}"/>
              </a:ext>
            </a:extLst>
          </p:cNvPr>
          <p:cNvCxnSpPr>
            <a:cxnSpLocks/>
          </p:cNvCxnSpPr>
          <p:nvPr/>
        </p:nvCxnSpPr>
        <p:spPr>
          <a:xfrm>
            <a:off x="871869" y="2311113"/>
            <a:ext cx="937668" cy="11502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EE9D843-85A9-0F85-2526-C135ED3611E9}"/>
              </a:ext>
            </a:extLst>
          </p:cNvPr>
          <p:cNvCxnSpPr>
            <a:cxnSpLocks/>
          </p:cNvCxnSpPr>
          <p:nvPr/>
        </p:nvCxnSpPr>
        <p:spPr>
          <a:xfrm flipH="1">
            <a:off x="2192615" y="2070009"/>
            <a:ext cx="472919" cy="9024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F6D88C-E581-A6CB-4182-F9E60ABB4F76}"/>
              </a:ext>
            </a:extLst>
          </p:cNvPr>
          <p:cNvCxnSpPr>
            <a:cxnSpLocks/>
          </p:cNvCxnSpPr>
          <p:nvPr/>
        </p:nvCxnSpPr>
        <p:spPr>
          <a:xfrm flipH="1">
            <a:off x="2387392" y="2271238"/>
            <a:ext cx="472919" cy="9024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A42AFC-8DB4-1D12-1BF3-D87EBF9B6B26}"/>
              </a:ext>
            </a:extLst>
          </p:cNvPr>
          <p:cNvCxnSpPr>
            <a:cxnSpLocks/>
          </p:cNvCxnSpPr>
          <p:nvPr/>
        </p:nvCxnSpPr>
        <p:spPr>
          <a:xfrm flipH="1">
            <a:off x="2665534" y="2977784"/>
            <a:ext cx="472919" cy="9024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B4E06B0-FAD2-1B1F-B147-F1C6FBFF014E}"/>
              </a:ext>
            </a:extLst>
          </p:cNvPr>
          <p:cNvSpPr txBox="1"/>
          <p:nvPr/>
        </p:nvSpPr>
        <p:spPr>
          <a:xfrm>
            <a:off x="759879" y="1528130"/>
            <a:ext cx="1049620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sng" strike="noStrike" kern="1200" cap="none" spc="0" normalizeH="0" baseline="0" noProof="0" dirty="0">
                <a:ln>
                  <a:noFill/>
                </a:ln>
                <a:solidFill>
                  <a:prstClr val="black"/>
                </a:solidFill>
                <a:effectLst/>
                <a:uLnTx/>
                <a:uFillTx/>
                <a:latin typeface="Gill Sans MT" panose="020B0502020104020203"/>
                <a:ea typeface="+mn-ea"/>
                <a:cs typeface="+mn-cs"/>
              </a:rPr>
              <a:t>Strategy</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we started an investigation of the resonances that were appearing in that mass reagion, to reproduce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them with the HELAMP model on EvtGen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3810C19-C3B5-EC97-8215-5E8E959818D3}"/>
                  </a:ext>
                </a:extLst>
              </p:cNvPr>
              <p:cNvSpPr txBox="1"/>
              <p:nvPr/>
            </p:nvSpPr>
            <p:spPr>
              <a:xfrm>
                <a:off x="5446786" y="2128691"/>
                <a:ext cx="6402778" cy="40066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The peak in range [ 1100, 2000] MeV/</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can be described by the</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contributing </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with</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being: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N(1440),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N(1520),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N(1535),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N(1650),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N(1675),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N(1700),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N(1710),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N(1720),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N(1900)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The events produced with </a:t>
                </a:r>
                <a:r>
                  <a:rPr kumimoji="0" lang="en-GB" sz="1800" b="0" i="0" u="none" strike="noStrike" kern="1200" cap="none" spc="0" normalizeH="0" baseline="0" noProof="0" dirty="0" err="1">
                    <a:ln>
                      <a:noFill/>
                    </a:ln>
                    <a:solidFill>
                      <a:prstClr val="black"/>
                    </a:solidFill>
                    <a:effectLst/>
                    <a:uLnTx/>
                    <a:uFillTx/>
                    <a:latin typeface="Gill Sans MT" panose="020B0502020104020203"/>
                    <a:ea typeface="+mn-ea"/>
                    <a:cs typeface="+mn-cs"/>
                  </a:rPr>
                  <a:t>EvtGen</a:t>
                </a: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 are then smeared with the</a:t>
                </a:r>
                <a:b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GB" sz="1800" b="0" i="0" u="none" strike="noStrike" kern="1200" cap="none" spc="0" normalizeH="0" baseline="0" noProof="0" dirty="0" err="1">
                    <a:ln>
                      <a:noFill/>
                    </a:ln>
                    <a:solidFill>
                      <a:prstClr val="black"/>
                    </a:solidFill>
                    <a:effectLst/>
                    <a:uLnTx/>
                    <a:uFillTx/>
                    <a:latin typeface="Gill Sans MT" panose="020B0502020104020203"/>
                    <a:ea typeface="+mn-ea"/>
                    <a:cs typeface="+mn-cs"/>
                  </a:rPr>
                  <a:t>Montecarlo</a:t>
                </a: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 at our disposal</a:t>
                </a: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Choice>
        <mc:Fallback xmlns="">
          <p:sp>
            <p:nvSpPr>
              <p:cNvPr id="11" name="TextBox 10">
                <a:extLst>
                  <a:ext uri="{FF2B5EF4-FFF2-40B4-BE49-F238E27FC236}">
                    <a16:creationId xmlns:a16="http://schemas.microsoft.com/office/drawing/2014/main" id="{23810C19-C3B5-EC97-8215-5E8E959818D3}"/>
                  </a:ext>
                </a:extLst>
              </p:cNvPr>
              <p:cNvSpPr txBox="1">
                <a:spLocks noRot="1" noChangeAspect="1" noMove="1" noResize="1" noEditPoints="1" noAdjustHandles="1" noChangeArrowheads="1" noChangeShapeType="1" noTextEdit="1"/>
              </p:cNvSpPr>
              <p:nvPr/>
            </p:nvSpPr>
            <p:spPr>
              <a:xfrm>
                <a:off x="5446786" y="2128691"/>
                <a:ext cx="6402778" cy="4006674"/>
              </a:xfrm>
              <a:prstGeom prst="rect">
                <a:avLst/>
              </a:prstGeom>
              <a:blipFill>
                <a:blip r:embed="rId5"/>
                <a:stretch>
                  <a:fillRect l="-990" t="-633" b="-949"/>
                </a:stretch>
              </a:blipFill>
            </p:spPr>
            <p:txBody>
              <a:bodyPr/>
              <a:lstStyle/>
              <a:p>
                <a:r>
                  <a:rPr lang="en-FR">
                    <a:noFill/>
                  </a:rPr>
                  <a:t> </a:t>
                </a:r>
              </a:p>
            </p:txBody>
          </p:sp>
        </mc:Fallback>
      </mc:AlternateContent>
    </p:spTree>
    <p:extLst>
      <p:ext uri="{BB962C8B-B14F-4D97-AF65-F5344CB8AC3E}">
        <p14:creationId xmlns:p14="http://schemas.microsoft.com/office/powerpoint/2010/main" val="2053384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68BFFD-1C43-0BA4-627E-981BF07E807B}"/>
              </a:ext>
            </a:extLst>
          </p:cNvPr>
          <p:cNvPicPr>
            <a:picLocks noChangeAspect="1"/>
          </p:cNvPicPr>
          <p:nvPr/>
        </p:nvPicPr>
        <p:blipFill>
          <a:blip r:embed="rId3"/>
          <a:stretch>
            <a:fillRect/>
          </a:stretch>
        </p:blipFill>
        <p:spPr>
          <a:xfrm>
            <a:off x="2143739" y="2554310"/>
            <a:ext cx="4781641" cy="3507833"/>
          </a:xfrm>
          <a:prstGeom prst="rect">
            <a:avLst/>
          </a:prstGeom>
        </p:spPr>
      </p:pic>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0" name="Title 1">
            <a:extLst>
              <a:ext uri="{FF2B5EF4-FFF2-40B4-BE49-F238E27FC236}">
                <a16:creationId xmlns:a16="http://schemas.microsoft.com/office/drawing/2014/main" id="{ABAB44C9-7048-F3FE-60E1-5371377B9F8D}"/>
              </a:ext>
            </a:extLst>
          </p:cNvPr>
          <p:cNvSpPr>
            <a:spLocks noGrp="1"/>
          </p:cNvSpPr>
          <p:nvPr>
            <p:ph type="title"/>
          </p:nvPr>
        </p:nvSpPr>
        <p:spPr>
          <a:xfrm>
            <a:off x="535172" y="595239"/>
            <a:ext cx="11121656" cy="806872"/>
          </a:xfrm>
        </p:spPr>
        <p:txBody>
          <a:bodyPr>
            <a:normAutofit/>
          </a:bodyPr>
          <a:lstStyle/>
          <a:p>
            <a:pPr algn="l"/>
            <a:r>
              <a:rPr lang="en-GB" dirty="0"/>
              <a:t>partially reconstructed background</a:t>
            </a:r>
            <a:endParaRPr lang="en-FR" dirty="0"/>
          </a:p>
        </p:txBody>
      </p:sp>
      <p:sp>
        <p:nvSpPr>
          <p:cNvPr id="2" name="Footer Placeholder 4">
            <a:extLst>
              <a:ext uri="{FF2B5EF4-FFF2-40B4-BE49-F238E27FC236}">
                <a16:creationId xmlns:a16="http://schemas.microsoft.com/office/drawing/2014/main" id="{998B8F9B-C192-6592-69F4-BBA2070E7EFF}"/>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FDD84FBC-D314-758D-DBE9-BFD27A3BBE23}"/>
              </a:ext>
            </a:extLst>
          </p:cNvPr>
          <p:cNvPicPr>
            <a:picLocks noChangeAspect="1"/>
          </p:cNvPicPr>
          <p:nvPr/>
        </p:nvPicPr>
        <p:blipFill>
          <a:blip r:embed="rId4"/>
          <a:stretch>
            <a:fillRect/>
          </a:stretch>
        </p:blipFill>
        <p:spPr>
          <a:xfrm>
            <a:off x="1272403" y="1674872"/>
            <a:ext cx="5652977" cy="4136169"/>
          </a:xfrm>
          <a:prstGeom prst="rect">
            <a:avLst/>
          </a:prstGeom>
        </p:spPr>
      </p:pic>
      <p:cxnSp>
        <p:nvCxnSpPr>
          <p:cNvPr id="9" name="Straight Arrow Connector 8">
            <a:extLst>
              <a:ext uri="{FF2B5EF4-FFF2-40B4-BE49-F238E27FC236}">
                <a16:creationId xmlns:a16="http://schemas.microsoft.com/office/drawing/2014/main" id="{619B7563-9C38-1F1E-71BE-93642503F337}"/>
              </a:ext>
            </a:extLst>
          </p:cNvPr>
          <p:cNvCxnSpPr>
            <a:cxnSpLocks/>
          </p:cNvCxnSpPr>
          <p:nvPr/>
        </p:nvCxnSpPr>
        <p:spPr>
          <a:xfrm>
            <a:off x="1811540" y="2278780"/>
            <a:ext cx="937668" cy="11502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F5DA54-6FB6-A839-8847-E70414DC3F92}"/>
              </a:ext>
            </a:extLst>
          </p:cNvPr>
          <p:cNvCxnSpPr>
            <a:cxnSpLocks/>
          </p:cNvCxnSpPr>
          <p:nvPr/>
        </p:nvCxnSpPr>
        <p:spPr>
          <a:xfrm flipH="1">
            <a:off x="4120890" y="2554310"/>
            <a:ext cx="827337" cy="6795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989181-C909-93E6-8F76-39215B488864}"/>
              </a:ext>
            </a:extLst>
          </p:cNvPr>
          <p:cNvCxnSpPr>
            <a:cxnSpLocks/>
          </p:cNvCxnSpPr>
          <p:nvPr/>
        </p:nvCxnSpPr>
        <p:spPr>
          <a:xfrm flipH="1">
            <a:off x="5261082" y="3578337"/>
            <a:ext cx="727364" cy="57511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4C7EDD8-E4F1-0B70-ECEC-4B71177915DF}"/>
                  </a:ext>
                </a:extLst>
              </p:cNvPr>
              <p:cNvSpPr txBox="1"/>
              <p:nvPr/>
            </p:nvSpPr>
            <p:spPr>
              <a:xfrm>
                <a:off x="8208579" y="3366627"/>
                <a:ext cx="326018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Let’s continue with the EvtGen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description of the </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resonances</a:t>
                </a:r>
              </a:p>
            </p:txBody>
          </p:sp>
        </mc:Choice>
        <mc:Fallback xmlns="">
          <p:sp>
            <p:nvSpPr>
              <p:cNvPr id="3" name="TextBox 2">
                <a:extLst>
                  <a:ext uri="{FF2B5EF4-FFF2-40B4-BE49-F238E27FC236}">
                    <a16:creationId xmlns:a16="http://schemas.microsoft.com/office/drawing/2014/main" id="{E4C7EDD8-E4F1-0B70-ECEC-4B71177915DF}"/>
                  </a:ext>
                </a:extLst>
              </p:cNvPr>
              <p:cNvSpPr txBox="1">
                <a:spLocks noRot="1" noChangeAspect="1" noMove="1" noResize="1" noEditPoints="1" noAdjustHandles="1" noChangeArrowheads="1" noChangeShapeType="1" noTextEdit="1"/>
              </p:cNvSpPr>
              <p:nvPr/>
            </p:nvSpPr>
            <p:spPr>
              <a:xfrm>
                <a:off x="8208579" y="3366627"/>
                <a:ext cx="3260188" cy="646331"/>
              </a:xfrm>
              <a:prstGeom prst="rect">
                <a:avLst/>
              </a:prstGeom>
              <a:blipFill>
                <a:blip r:embed="rId5"/>
                <a:stretch>
                  <a:fillRect l="-1556" t="-1923" r="-778" b="-15385"/>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9B6EBF-10A3-B549-FC58-967D8D270E75}"/>
                  </a:ext>
                </a:extLst>
              </p:cNvPr>
              <p:cNvSpPr txBox="1"/>
              <p:nvPr/>
            </p:nvSpPr>
            <p:spPr>
              <a:xfrm>
                <a:off x="5593352" y="3163583"/>
                <a:ext cx="127614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(2940)</m:t>
                      </m:r>
                    </m:oMath>
                  </m:oMathPara>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Choice>
        <mc:Fallback xmlns="">
          <p:sp>
            <p:nvSpPr>
              <p:cNvPr id="12" name="TextBox 11">
                <a:extLst>
                  <a:ext uri="{FF2B5EF4-FFF2-40B4-BE49-F238E27FC236}">
                    <a16:creationId xmlns:a16="http://schemas.microsoft.com/office/drawing/2014/main" id="{D49B6EBF-10A3-B549-FC58-967D8D270E75}"/>
                  </a:ext>
                </a:extLst>
              </p:cNvPr>
              <p:cNvSpPr txBox="1">
                <a:spLocks noRot="1" noChangeAspect="1" noMove="1" noResize="1" noEditPoints="1" noAdjustHandles="1" noChangeArrowheads="1" noChangeShapeType="1" noTextEdit="1"/>
              </p:cNvSpPr>
              <p:nvPr/>
            </p:nvSpPr>
            <p:spPr>
              <a:xfrm>
                <a:off x="5593352" y="3163583"/>
                <a:ext cx="1276148" cy="369332"/>
              </a:xfrm>
              <a:prstGeom prst="rect">
                <a:avLst/>
              </a:prstGeom>
              <a:blipFill>
                <a:blip r:embed="rId6"/>
                <a:stretch>
                  <a:fillRect b="-13333"/>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C79667E-55F9-6ACC-BE48-32F891C59DF7}"/>
                  </a:ext>
                </a:extLst>
              </p:cNvPr>
              <p:cNvSpPr txBox="1"/>
              <p:nvPr/>
            </p:nvSpPr>
            <p:spPr>
              <a:xfrm>
                <a:off x="4534558" y="2178987"/>
                <a:ext cx="127614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(2880)</m:t>
                      </m:r>
                    </m:oMath>
                  </m:oMathPara>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Choice>
        <mc:Fallback xmlns="">
          <p:sp>
            <p:nvSpPr>
              <p:cNvPr id="14" name="TextBox 13">
                <a:extLst>
                  <a:ext uri="{FF2B5EF4-FFF2-40B4-BE49-F238E27FC236}">
                    <a16:creationId xmlns:a16="http://schemas.microsoft.com/office/drawing/2014/main" id="{0C79667E-55F9-6ACC-BE48-32F891C59DF7}"/>
                  </a:ext>
                </a:extLst>
              </p:cNvPr>
              <p:cNvSpPr txBox="1">
                <a:spLocks noRot="1" noChangeAspect="1" noMove="1" noResize="1" noEditPoints="1" noAdjustHandles="1" noChangeArrowheads="1" noChangeShapeType="1" noTextEdit="1"/>
              </p:cNvSpPr>
              <p:nvPr/>
            </p:nvSpPr>
            <p:spPr>
              <a:xfrm>
                <a:off x="4534558" y="2178987"/>
                <a:ext cx="1276148" cy="369332"/>
              </a:xfrm>
              <a:prstGeom prst="rect">
                <a:avLst/>
              </a:prstGeom>
              <a:blipFill>
                <a:blip r:embed="rId7"/>
                <a:stretch>
                  <a:fillRect b="-13333"/>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0F67965-376A-2D27-71D5-86C8FE2B2057}"/>
                  </a:ext>
                </a:extLst>
              </p:cNvPr>
              <p:cNvSpPr txBox="1"/>
              <p:nvPr/>
            </p:nvSpPr>
            <p:spPr>
              <a:xfrm>
                <a:off x="1693639" y="1957734"/>
                <a:ext cx="127614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(2860)</m:t>
                      </m:r>
                    </m:oMath>
                  </m:oMathPara>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Choice>
        <mc:Fallback xmlns="">
          <p:sp>
            <p:nvSpPr>
              <p:cNvPr id="15" name="TextBox 14">
                <a:extLst>
                  <a:ext uri="{FF2B5EF4-FFF2-40B4-BE49-F238E27FC236}">
                    <a16:creationId xmlns:a16="http://schemas.microsoft.com/office/drawing/2014/main" id="{F0F67965-376A-2D27-71D5-86C8FE2B2057}"/>
                  </a:ext>
                </a:extLst>
              </p:cNvPr>
              <p:cNvSpPr txBox="1">
                <a:spLocks noRot="1" noChangeAspect="1" noMove="1" noResize="1" noEditPoints="1" noAdjustHandles="1" noChangeArrowheads="1" noChangeShapeType="1" noTextEdit="1"/>
              </p:cNvSpPr>
              <p:nvPr/>
            </p:nvSpPr>
            <p:spPr>
              <a:xfrm>
                <a:off x="1693639" y="1957734"/>
                <a:ext cx="1276148" cy="369332"/>
              </a:xfrm>
              <a:prstGeom prst="rect">
                <a:avLst/>
              </a:prstGeom>
              <a:blipFill>
                <a:blip r:embed="rId8"/>
                <a:stretch>
                  <a:fillRect b="-13333"/>
                </a:stretch>
              </a:blipFill>
            </p:spPr>
            <p:txBody>
              <a:bodyPr/>
              <a:lstStyle/>
              <a:p>
                <a:r>
                  <a:rPr lang="en-FR">
                    <a:noFill/>
                  </a:rPr>
                  <a:t> </a:t>
                </a:r>
              </a:p>
            </p:txBody>
          </p:sp>
        </mc:Fallback>
      </mc:AlternateContent>
      <p:sp>
        <p:nvSpPr>
          <p:cNvPr id="5" name="Date Placeholder 4">
            <a:extLst>
              <a:ext uri="{FF2B5EF4-FFF2-40B4-BE49-F238E27FC236}">
                <a16:creationId xmlns:a16="http://schemas.microsoft.com/office/drawing/2014/main" id="{188BBA36-B426-426B-40E0-3320112E194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42578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0" name="Title 1">
            <a:extLst>
              <a:ext uri="{FF2B5EF4-FFF2-40B4-BE49-F238E27FC236}">
                <a16:creationId xmlns:a16="http://schemas.microsoft.com/office/drawing/2014/main" id="{ABAB44C9-7048-F3FE-60E1-5371377B9F8D}"/>
              </a:ext>
            </a:extLst>
          </p:cNvPr>
          <p:cNvSpPr>
            <a:spLocks noGrp="1"/>
          </p:cNvSpPr>
          <p:nvPr>
            <p:ph type="title"/>
          </p:nvPr>
        </p:nvSpPr>
        <p:spPr>
          <a:xfrm>
            <a:off x="535172" y="595239"/>
            <a:ext cx="11121656" cy="806872"/>
          </a:xfrm>
        </p:spPr>
        <p:txBody>
          <a:bodyPr>
            <a:normAutofit/>
          </a:bodyPr>
          <a:lstStyle/>
          <a:p>
            <a:pPr algn="l"/>
            <a:r>
              <a:rPr lang="en-GB" dirty="0"/>
              <a:t>partially reconstructed background</a:t>
            </a:r>
            <a:endParaRPr lang="en-FR" dirty="0"/>
          </a:p>
        </p:txBody>
      </p:sp>
      <p:sp>
        <p:nvSpPr>
          <p:cNvPr id="2" name="Footer Placeholder 4">
            <a:extLst>
              <a:ext uri="{FF2B5EF4-FFF2-40B4-BE49-F238E27FC236}">
                <a16:creationId xmlns:a16="http://schemas.microsoft.com/office/drawing/2014/main" id="{998B8F9B-C192-6592-69F4-BBA2070E7EFF}"/>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35C112B9-F02F-7C95-C094-E671CFE17E48}"/>
              </a:ext>
            </a:extLst>
          </p:cNvPr>
          <p:cNvPicPr>
            <a:picLocks noChangeAspect="1"/>
          </p:cNvPicPr>
          <p:nvPr/>
        </p:nvPicPr>
        <p:blipFill>
          <a:blip r:embed="rId3"/>
          <a:stretch>
            <a:fillRect/>
          </a:stretch>
        </p:blipFill>
        <p:spPr>
          <a:xfrm>
            <a:off x="535172" y="1785981"/>
            <a:ext cx="7200442" cy="3683946"/>
          </a:xfrm>
          <a:prstGeom prst="rect">
            <a:avLst/>
          </a:prstGeom>
        </p:spPr>
      </p:pic>
      <p:sp>
        <p:nvSpPr>
          <p:cNvPr id="3" name="TextBox 2">
            <a:extLst>
              <a:ext uri="{FF2B5EF4-FFF2-40B4-BE49-F238E27FC236}">
                <a16:creationId xmlns:a16="http://schemas.microsoft.com/office/drawing/2014/main" id="{2A235BC2-7A76-0A33-144B-9E66789BFC18}"/>
              </a:ext>
            </a:extLst>
          </p:cNvPr>
          <p:cNvSpPr txBox="1"/>
          <p:nvPr/>
        </p:nvSpPr>
        <p:spPr>
          <a:xfrm>
            <a:off x="8208579" y="3366627"/>
            <a:ext cx="3085909"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Results have improved, but yet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something is missing</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There could be other physical </a:t>
            </a:r>
            <a:b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contributions?</a:t>
            </a: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FB1F156-B018-A972-CA59-A809DE428917}"/>
                  </a:ext>
                </a:extLst>
              </p:cNvPr>
              <p:cNvSpPr txBox="1"/>
              <p:nvPr/>
            </p:nvSpPr>
            <p:spPr>
              <a:xfrm>
                <a:off x="4866289" y="2069467"/>
                <a:ext cx="2701159" cy="38484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p>
                        </m:sSup>
                      </m:sub>
                    </m:s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RunII</a:t>
                </a:r>
              </a:p>
            </p:txBody>
          </p:sp>
        </mc:Choice>
        <mc:Fallback xmlns="">
          <p:sp>
            <p:nvSpPr>
              <p:cNvPr id="4" name="TextBox 3">
                <a:extLst>
                  <a:ext uri="{FF2B5EF4-FFF2-40B4-BE49-F238E27FC236}">
                    <a16:creationId xmlns:a16="http://schemas.microsoft.com/office/drawing/2014/main" id="{AFB1F156-B018-A972-CA59-A809DE428917}"/>
                  </a:ext>
                </a:extLst>
              </p:cNvPr>
              <p:cNvSpPr txBox="1">
                <a:spLocks noRot="1" noChangeAspect="1" noMove="1" noResize="1" noEditPoints="1" noAdjustHandles="1" noChangeArrowheads="1" noChangeShapeType="1" noTextEdit="1"/>
              </p:cNvSpPr>
              <p:nvPr/>
            </p:nvSpPr>
            <p:spPr>
              <a:xfrm>
                <a:off x="4866289" y="2069467"/>
                <a:ext cx="2701159" cy="384849"/>
              </a:xfrm>
              <a:prstGeom prst="rect">
                <a:avLst/>
              </a:prstGeom>
              <a:blipFill>
                <a:blip r:embed="rId4"/>
                <a:stretch>
                  <a:fillRect t="-3125" r="-939" b="-18750"/>
                </a:stretch>
              </a:blipFill>
            </p:spPr>
            <p:txBody>
              <a:bodyPr/>
              <a:lstStyle/>
              <a:p>
                <a:r>
                  <a:rPr lang="en-FR">
                    <a:noFill/>
                  </a:rPr>
                  <a:t> </a:t>
                </a:r>
              </a:p>
            </p:txBody>
          </p:sp>
        </mc:Fallback>
      </mc:AlternateContent>
      <p:sp>
        <p:nvSpPr>
          <p:cNvPr id="7" name="Date Placeholder 6">
            <a:extLst>
              <a:ext uri="{FF2B5EF4-FFF2-40B4-BE49-F238E27FC236}">
                <a16:creationId xmlns:a16="http://schemas.microsoft.com/office/drawing/2014/main" id="{09D5C5E1-DEDB-BC76-4585-82D85D0814E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91565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Surgery of the resonances -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r>
                      <a:rPr lang="en-US" b="0" i="1" smtClean="0">
                        <a:latin typeface="Cambria Math" panose="02040503050406030204" pitchFamily="18" charset="0"/>
                      </a:rPr>
                      <m:t>𝑝</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r>
                  <a:rPr lang="en-FR" dirty="0"/>
                  <a:t> region</a:t>
                </a:r>
              </a:p>
            </p:txBody>
          </p:sp>
        </mc:Choice>
        <mc:Fallback xmlns="">
          <p:sp>
            <p:nvSpPr>
              <p:cNvPr id="2" name="Title 1">
                <a:extLst>
                  <a:ext uri="{FF2B5EF4-FFF2-40B4-BE49-F238E27FC236}">
                    <a16:creationId xmlns:a16="http://schemas.microsoft.com/office/drawing/2014/main" id="{19274E70-AD33-E544-823C-7C732ED5BFA8}"/>
                  </a:ext>
                </a:extLst>
              </p:cNvPr>
              <p:cNvSpPr>
                <a:spLocks noGrp="1" noRot="1" noChangeAspect="1" noMove="1" noResize="1" noEditPoints="1" noAdjustHandles="1" noChangeArrowheads="1" noChangeShapeType="1" noTextEdit="1"/>
              </p:cNvSpPr>
              <p:nvPr>
                <p:ph type="title"/>
              </p:nvPr>
            </p:nvSpPr>
            <p:spPr>
              <a:xfrm>
                <a:off x="759880" y="584606"/>
                <a:ext cx="10672240" cy="806872"/>
              </a:xfrm>
              <a:blipFill>
                <a:blip r:embed="rId3"/>
                <a:stretch>
                  <a:fillRect l="-237"/>
                </a:stretch>
              </a:blipFill>
            </p:spPr>
            <p:txBody>
              <a:bodyPr/>
              <a:lstStyle/>
              <a:p>
                <a:r>
                  <a:rPr lang="en-FR">
                    <a:noFill/>
                  </a:rPr>
                  <a:t> </a:t>
                </a:r>
              </a:p>
            </p:txBody>
          </p:sp>
        </mc:Fallback>
      </mc:AlternateContent>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AA4EECC6-017B-4CB4-5A6C-CAEFCA2D5527}"/>
              </a:ext>
            </a:extLst>
          </p:cNvPr>
          <p:cNvSpPr txBox="1"/>
          <p:nvPr/>
        </p:nvSpPr>
        <p:spPr>
          <a:xfrm>
            <a:off x="4748515" y="1490763"/>
            <a:ext cx="26949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5300 &lt; </a:t>
            </a:r>
            <a:r>
              <a:rPr kumimoji="0" lang="en-GB"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Lb_M</a:t>
            </a:r>
            <a:r>
              <a:rPr kumimoji="0" lang="en-GB"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&lt; 5550</a:t>
            </a:r>
          </a:p>
        </p:txBody>
      </p:sp>
      <p:pic>
        <p:nvPicPr>
          <p:cNvPr id="7" name="Picture 6">
            <a:extLst>
              <a:ext uri="{FF2B5EF4-FFF2-40B4-BE49-F238E27FC236}">
                <a16:creationId xmlns:a16="http://schemas.microsoft.com/office/drawing/2014/main" id="{97060E29-2A97-4FC9-5BA4-99304BE6635A}"/>
              </a:ext>
            </a:extLst>
          </p:cNvPr>
          <p:cNvPicPr>
            <a:picLocks noChangeAspect="1"/>
          </p:cNvPicPr>
          <p:nvPr/>
        </p:nvPicPr>
        <p:blipFill>
          <a:blip r:embed="rId4"/>
          <a:stretch>
            <a:fillRect/>
          </a:stretch>
        </p:blipFill>
        <p:spPr>
          <a:xfrm>
            <a:off x="759879" y="1959380"/>
            <a:ext cx="5635186" cy="4205936"/>
          </a:xfrm>
          <a:prstGeom prst="rect">
            <a:avLst/>
          </a:prstGeom>
        </p:spPr>
      </p:pic>
      <p:pic>
        <p:nvPicPr>
          <p:cNvPr id="4" name="Picture 3">
            <a:extLst>
              <a:ext uri="{FF2B5EF4-FFF2-40B4-BE49-F238E27FC236}">
                <a16:creationId xmlns:a16="http://schemas.microsoft.com/office/drawing/2014/main" id="{C17F2BAA-8540-1B98-8000-EC79513109E2}"/>
              </a:ext>
            </a:extLst>
          </p:cNvPr>
          <p:cNvPicPr>
            <a:picLocks noChangeAspect="1"/>
          </p:cNvPicPr>
          <p:nvPr/>
        </p:nvPicPr>
        <p:blipFill rotWithShape="1">
          <a:blip r:embed="rId5"/>
          <a:srcRect l="1049"/>
          <a:stretch/>
        </p:blipFill>
        <p:spPr>
          <a:xfrm>
            <a:off x="975759" y="1810512"/>
            <a:ext cx="5419306" cy="407031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99BE840-2133-0CBA-EBAC-00A80C0A7438}"/>
                  </a:ext>
                </a:extLst>
              </p:cNvPr>
              <p:cNvSpPr txBox="1"/>
              <p:nvPr/>
            </p:nvSpPr>
            <p:spPr>
              <a:xfrm>
                <a:off x="6395065" y="1826331"/>
                <a:ext cx="5821081" cy="203132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 misidentification has been forced on the proton:</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into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en-GB" sz="1800" b="0" i="0" u="none" strike="noStrike" kern="1200" cap="none" spc="0" normalizeH="0" baseline="0" noProof="0" dirty="0" err="1">
                    <a:ln>
                      <a:noFill/>
                    </a:ln>
                    <a:solidFill>
                      <a:prstClr val="black"/>
                    </a:solidFill>
                    <a:effectLst/>
                    <a:uLnTx/>
                    <a:uFillTx/>
                    <a:latin typeface="Gill Sans MT" panose="020B0502020104020203"/>
                    <a:ea typeface="+mn-ea"/>
                    <a:cs typeface="+mn-cs"/>
                  </a:rPr>
                  <a:t>i</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nto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And while no particular enhancement is present in the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p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misidentification, the same statement is not valid for</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the p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misidentification</a:t>
                </a:r>
              </a:p>
            </p:txBody>
          </p:sp>
        </mc:Choice>
        <mc:Fallback xmlns="">
          <p:sp>
            <p:nvSpPr>
              <p:cNvPr id="11" name="TextBox 10">
                <a:extLst>
                  <a:ext uri="{FF2B5EF4-FFF2-40B4-BE49-F238E27FC236}">
                    <a16:creationId xmlns:a16="http://schemas.microsoft.com/office/drawing/2014/main" id="{599BE840-2133-0CBA-EBAC-00A80C0A7438}"/>
                  </a:ext>
                </a:extLst>
              </p:cNvPr>
              <p:cNvSpPr txBox="1">
                <a:spLocks noRot="1" noChangeAspect="1" noMove="1" noResize="1" noEditPoints="1" noAdjustHandles="1" noChangeArrowheads="1" noChangeShapeType="1" noTextEdit="1"/>
              </p:cNvSpPr>
              <p:nvPr/>
            </p:nvSpPr>
            <p:spPr>
              <a:xfrm>
                <a:off x="6395065" y="1826331"/>
                <a:ext cx="5821081" cy="2031325"/>
              </a:xfrm>
              <a:prstGeom prst="rect">
                <a:avLst/>
              </a:prstGeom>
              <a:blipFill>
                <a:blip r:embed="rId6"/>
                <a:stretch>
                  <a:fillRect l="-871" t="-1875" b="-3750"/>
                </a:stretch>
              </a:blipFill>
            </p:spPr>
            <p:txBody>
              <a:bodyPr/>
              <a:lstStyle/>
              <a:p>
                <a:r>
                  <a:rPr lang="en-FR">
                    <a:noFill/>
                  </a:rPr>
                  <a:t> </a:t>
                </a:r>
              </a:p>
            </p:txBody>
          </p:sp>
        </mc:Fallback>
      </mc:AlternateContent>
      <p:cxnSp>
        <p:nvCxnSpPr>
          <p:cNvPr id="14" name="Straight Arrow Connector 13">
            <a:extLst>
              <a:ext uri="{FF2B5EF4-FFF2-40B4-BE49-F238E27FC236}">
                <a16:creationId xmlns:a16="http://schemas.microsoft.com/office/drawing/2014/main" id="{AEE9AA6D-54B9-6D6D-A2CE-148CD0C0FD38}"/>
              </a:ext>
            </a:extLst>
          </p:cNvPr>
          <p:cNvCxnSpPr>
            <a:cxnSpLocks/>
          </p:cNvCxnSpPr>
          <p:nvPr/>
        </p:nvCxnSpPr>
        <p:spPr>
          <a:xfrm>
            <a:off x="2566209" y="3639589"/>
            <a:ext cx="4170140" cy="125091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E97B36F-F102-B05B-9F4E-A53FA74B7D0F}"/>
              </a:ext>
            </a:extLst>
          </p:cNvPr>
          <p:cNvSpPr/>
          <p:nvPr/>
        </p:nvSpPr>
        <p:spPr>
          <a:xfrm>
            <a:off x="1948989" y="1849821"/>
            <a:ext cx="617220" cy="380362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8" name="Picture 17">
            <a:extLst>
              <a:ext uri="{FF2B5EF4-FFF2-40B4-BE49-F238E27FC236}">
                <a16:creationId xmlns:a16="http://schemas.microsoft.com/office/drawing/2014/main" id="{D7E3CDC7-ADD2-97F5-F7F3-45C9E0A7BA89}"/>
              </a:ext>
            </a:extLst>
          </p:cNvPr>
          <p:cNvPicPr>
            <a:picLocks noChangeAspect="1"/>
          </p:cNvPicPr>
          <p:nvPr/>
        </p:nvPicPr>
        <p:blipFill>
          <a:blip r:embed="rId4"/>
          <a:stretch>
            <a:fillRect/>
          </a:stretch>
        </p:blipFill>
        <p:spPr>
          <a:xfrm>
            <a:off x="6772457" y="3881117"/>
            <a:ext cx="3950357" cy="2948430"/>
          </a:xfrm>
          <a:prstGeom prst="rect">
            <a:avLst/>
          </a:prstGeom>
        </p:spPr>
      </p:pic>
      <p:pic>
        <p:nvPicPr>
          <p:cNvPr id="17" name="Picture 16">
            <a:extLst>
              <a:ext uri="{FF2B5EF4-FFF2-40B4-BE49-F238E27FC236}">
                <a16:creationId xmlns:a16="http://schemas.microsoft.com/office/drawing/2014/main" id="{0762FE81-BF1F-A4CD-748D-4429BCC64A4A}"/>
              </a:ext>
            </a:extLst>
          </p:cNvPr>
          <p:cNvPicPr>
            <a:picLocks noChangeAspect="1"/>
          </p:cNvPicPr>
          <p:nvPr/>
        </p:nvPicPr>
        <p:blipFill>
          <a:blip r:embed="rId7"/>
          <a:stretch>
            <a:fillRect/>
          </a:stretch>
        </p:blipFill>
        <p:spPr>
          <a:xfrm>
            <a:off x="6943703" y="3860570"/>
            <a:ext cx="3746437" cy="2785159"/>
          </a:xfrm>
          <a:prstGeom prst="rect">
            <a:avLst/>
          </a:prstGeom>
        </p:spPr>
      </p:pic>
      <p:sp>
        <p:nvSpPr>
          <p:cNvPr id="3" name="Footer Placeholder 4">
            <a:extLst>
              <a:ext uri="{FF2B5EF4-FFF2-40B4-BE49-F238E27FC236}">
                <a16:creationId xmlns:a16="http://schemas.microsoft.com/office/drawing/2014/main" id="{AA4B5C29-4522-A405-9677-2E166248EBCE}"/>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5" name="Date Placeholder 4">
            <a:extLst>
              <a:ext uri="{FF2B5EF4-FFF2-40B4-BE49-F238E27FC236}">
                <a16:creationId xmlns:a16="http://schemas.microsoft.com/office/drawing/2014/main" id="{E6135E2A-BB02-80C0-D288-8A0029DCA84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5261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0D160E5-AB07-C6E2-6E89-D87AE8BB2748}"/>
              </a:ext>
            </a:extLst>
          </p:cNvPr>
          <p:cNvPicPr>
            <a:picLocks noChangeAspect="1"/>
          </p:cNvPicPr>
          <p:nvPr/>
        </p:nvPicPr>
        <p:blipFill>
          <a:blip r:embed="rId3"/>
          <a:stretch>
            <a:fillRect/>
          </a:stretch>
        </p:blipFill>
        <p:spPr>
          <a:xfrm>
            <a:off x="759879" y="1860170"/>
            <a:ext cx="5603547" cy="4181034"/>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Surgery of the resonances -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r>
                      <a:rPr lang="en-US" b="0" i="1" smtClean="0">
                        <a:latin typeface="Cambria Math" panose="02040503050406030204" pitchFamily="18" charset="0"/>
                      </a:rPr>
                      <m:t>𝑝</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r>
                  <a:rPr lang="en-FR" dirty="0"/>
                  <a:t> region</a:t>
                </a:r>
              </a:p>
            </p:txBody>
          </p:sp>
        </mc:Choice>
        <mc:Fallback xmlns="">
          <p:sp>
            <p:nvSpPr>
              <p:cNvPr id="2" name="Title 1">
                <a:extLst>
                  <a:ext uri="{FF2B5EF4-FFF2-40B4-BE49-F238E27FC236}">
                    <a16:creationId xmlns:a16="http://schemas.microsoft.com/office/drawing/2014/main" id="{19274E70-AD33-E544-823C-7C732ED5BFA8}"/>
                  </a:ext>
                </a:extLst>
              </p:cNvPr>
              <p:cNvSpPr>
                <a:spLocks noGrp="1" noRot="1" noChangeAspect="1" noMove="1" noResize="1" noEditPoints="1" noAdjustHandles="1" noChangeArrowheads="1" noChangeShapeType="1" noTextEdit="1"/>
              </p:cNvSpPr>
              <p:nvPr>
                <p:ph type="title"/>
              </p:nvPr>
            </p:nvSpPr>
            <p:spPr>
              <a:xfrm>
                <a:off x="759880" y="584606"/>
                <a:ext cx="10672240" cy="806872"/>
              </a:xfrm>
              <a:blipFill>
                <a:blip r:embed="rId4"/>
                <a:stretch>
                  <a:fillRect l="-237"/>
                </a:stretch>
              </a:blipFill>
            </p:spPr>
            <p:txBody>
              <a:bodyPr/>
              <a:lstStyle/>
              <a:p>
                <a:r>
                  <a:rPr lang="en-FR">
                    <a:noFill/>
                  </a:rPr>
                  <a:t> </a:t>
                </a:r>
              </a:p>
            </p:txBody>
          </p:sp>
        </mc:Fallback>
      </mc:AlternateContent>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C913F27-6396-DC22-CBE3-5727BC497BDA}"/>
                  </a:ext>
                </a:extLst>
              </p:cNvPr>
              <p:cNvSpPr txBox="1"/>
              <p:nvPr/>
            </p:nvSpPr>
            <p:spPr>
              <a:xfrm>
                <a:off x="6331300" y="3818193"/>
                <a:ext cx="5694251" cy="1516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 similar peak is seen in the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analysis</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It is associated to </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2536</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coming from the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decay </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2536</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which we can observe in the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invariant mass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𝑚𝑖𝑠𝐼𝐷</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mc:Choice>
        <mc:Fallback xmlns="">
          <p:sp>
            <p:nvSpPr>
              <p:cNvPr id="9" name="TextBox 8">
                <a:extLst>
                  <a:ext uri="{FF2B5EF4-FFF2-40B4-BE49-F238E27FC236}">
                    <a16:creationId xmlns:a16="http://schemas.microsoft.com/office/drawing/2014/main" id="{0C913F27-6396-DC22-CBE3-5727BC497BDA}"/>
                  </a:ext>
                </a:extLst>
              </p:cNvPr>
              <p:cNvSpPr txBox="1">
                <a:spLocks noRot="1" noChangeAspect="1" noMove="1" noResize="1" noEditPoints="1" noAdjustHandles="1" noChangeArrowheads="1" noChangeShapeType="1" noTextEdit="1"/>
              </p:cNvSpPr>
              <p:nvPr/>
            </p:nvSpPr>
            <p:spPr>
              <a:xfrm>
                <a:off x="6331300" y="3818193"/>
                <a:ext cx="5694251" cy="1516441"/>
              </a:xfrm>
              <a:prstGeom prst="rect">
                <a:avLst/>
              </a:prstGeom>
              <a:blipFill>
                <a:blip r:embed="rId5"/>
                <a:stretch>
                  <a:fillRect l="-889" t="-1653" b="-2479"/>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FDA2F97-E892-949B-60E7-FB770B810777}"/>
                  </a:ext>
                </a:extLst>
              </p:cNvPr>
              <p:cNvSpPr txBox="1"/>
              <p:nvPr/>
            </p:nvSpPr>
            <p:spPr>
              <a:xfrm>
                <a:off x="6395065" y="1826331"/>
                <a:ext cx="5821081" cy="203132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 misidentification has been forced on the proton:</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into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en-GB" sz="1800" b="0" i="0" u="none" strike="noStrike" kern="1200" cap="none" spc="0" normalizeH="0" baseline="0" noProof="0" dirty="0" err="1">
                    <a:ln>
                      <a:noFill/>
                    </a:ln>
                    <a:solidFill>
                      <a:prstClr val="black"/>
                    </a:solidFill>
                    <a:effectLst/>
                    <a:uLnTx/>
                    <a:uFillTx/>
                    <a:latin typeface="Gill Sans MT" panose="020B0502020104020203"/>
                    <a:ea typeface="+mn-ea"/>
                    <a:cs typeface="+mn-cs"/>
                  </a:rPr>
                  <a:t>i</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nto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And while no particular enhancement is present in the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p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misidentification, the same statement is not valid for</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the p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misidentification</a:t>
                </a:r>
              </a:p>
            </p:txBody>
          </p:sp>
        </mc:Choice>
        <mc:Fallback xmlns="">
          <p:sp>
            <p:nvSpPr>
              <p:cNvPr id="19" name="TextBox 18">
                <a:extLst>
                  <a:ext uri="{FF2B5EF4-FFF2-40B4-BE49-F238E27FC236}">
                    <a16:creationId xmlns:a16="http://schemas.microsoft.com/office/drawing/2014/main" id="{EFDA2F97-E892-949B-60E7-FB770B810777}"/>
                  </a:ext>
                </a:extLst>
              </p:cNvPr>
              <p:cNvSpPr txBox="1">
                <a:spLocks noRot="1" noChangeAspect="1" noMove="1" noResize="1" noEditPoints="1" noAdjustHandles="1" noChangeArrowheads="1" noChangeShapeType="1" noTextEdit="1"/>
              </p:cNvSpPr>
              <p:nvPr/>
            </p:nvSpPr>
            <p:spPr>
              <a:xfrm>
                <a:off x="6395065" y="1826331"/>
                <a:ext cx="5821081" cy="2031325"/>
              </a:xfrm>
              <a:prstGeom prst="rect">
                <a:avLst/>
              </a:prstGeom>
              <a:blipFill>
                <a:blip r:embed="rId6"/>
                <a:stretch>
                  <a:fillRect l="-871" t="-1875" b="-3750"/>
                </a:stretch>
              </a:blipFill>
            </p:spPr>
            <p:txBody>
              <a:bodyPr/>
              <a:lstStyle/>
              <a:p>
                <a:r>
                  <a:rPr lang="en-FR">
                    <a:noFill/>
                  </a:rPr>
                  <a:t> </a:t>
                </a:r>
              </a:p>
            </p:txBody>
          </p:sp>
        </mc:Fallback>
      </mc:AlternateContent>
      <p:pic>
        <p:nvPicPr>
          <p:cNvPr id="7" name="Picture 6">
            <a:extLst>
              <a:ext uri="{FF2B5EF4-FFF2-40B4-BE49-F238E27FC236}">
                <a16:creationId xmlns:a16="http://schemas.microsoft.com/office/drawing/2014/main" id="{ED120CC4-1C6D-904A-CA84-606E6A489835}"/>
              </a:ext>
            </a:extLst>
          </p:cNvPr>
          <p:cNvPicPr>
            <a:picLocks noChangeAspect="1"/>
          </p:cNvPicPr>
          <p:nvPr/>
        </p:nvPicPr>
        <p:blipFill>
          <a:blip r:embed="rId7"/>
          <a:stretch>
            <a:fillRect/>
          </a:stretch>
        </p:blipFill>
        <p:spPr>
          <a:xfrm>
            <a:off x="965771" y="1890992"/>
            <a:ext cx="5407685" cy="3865386"/>
          </a:xfrm>
          <a:prstGeom prst="rect">
            <a:avLst/>
          </a:prstGeom>
        </p:spPr>
      </p:pic>
      <p:cxnSp>
        <p:nvCxnSpPr>
          <p:cNvPr id="10" name="Straight Connector 9">
            <a:extLst>
              <a:ext uri="{FF2B5EF4-FFF2-40B4-BE49-F238E27FC236}">
                <a16:creationId xmlns:a16="http://schemas.microsoft.com/office/drawing/2014/main" id="{3938C221-DD91-A564-CC55-109591EA5FBF}"/>
              </a:ext>
            </a:extLst>
          </p:cNvPr>
          <p:cNvCxnSpPr/>
          <p:nvPr/>
        </p:nvCxnSpPr>
        <p:spPr>
          <a:xfrm>
            <a:off x="1695458" y="3237271"/>
            <a:ext cx="535316" cy="0"/>
          </a:xfrm>
          <a:prstGeom prst="line">
            <a:avLst/>
          </a:prstGeom>
          <a:ln w="38100">
            <a:solidFill>
              <a:srgbClr val="71B2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1736F1-4E23-00E8-6FE4-F5AAEEB4EE86}"/>
              </a:ext>
            </a:extLst>
          </p:cNvPr>
          <p:cNvCxnSpPr/>
          <p:nvPr/>
        </p:nvCxnSpPr>
        <p:spPr>
          <a:xfrm>
            <a:off x="1695458" y="2859770"/>
            <a:ext cx="535316" cy="0"/>
          </a:xfrm>
          <a:prstGeom prst="line">
            <a:avLst/>
          </a:prstGeom>
          <a:ln w="38100">
            <a:solidFill>
              <a:srgbClr val="69CED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5E156-9C44-A6F1-0CB6-8EDF0CA1FBB9}"/>
              </a:ext>
            </a:extLst>
          </p:cNvPr>
          <p:cNvCxnSpPr/>
          <p:nvPr/>
        </p:nvCxnSpPr>
        <p:spPr>
          <a:xfrm>
            <a:off x="1695458" y="2505628"/>
            <a:ext cx="535316" cy="0"/>
          </a:xfrm>
          <a:prstGeom prst="line">
            <a:avLst/>
          </a:prstGeom>
          <a:ln w="38100">
            <a:solidFill>
              <a:srgbClr val="F89A5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3CBA3A8-D198-8750-FE15-DFFFFAA0BC46}"/>
                  </a:ext>
                </a:extLst>
              </p:cNvPr>
              <p:cNvSpPr txBox="1"/>
              <p:nvPr/>
            </p:nvSpPr>
            <p:spPr>
              <a:xfrm>
                <a:off x="2303734" y="2303642"/>
                <a:ext cx="2202141" cy="3820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M</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 [5300, 5550]</a:t>
                </a:r>
              </a:p>
            </p:txBody>
          </p:sp>
        </mc:Choice>
        <mc:Fallback xmlns="">
          <p:sp>
            <p:nvSpPr>
              <p:cNvPr id="14" name="TextBox 13">
                <a:extLst>
                  <a:ext uri="{FF2B5EF4-FFF2-40B4-BE49-F238E27FC236}">
                    <a16:creationId xmlns:a16="http://schemas.microsoft.com/office/drawing/2014/main" id="{A3CBA3A8-D198-8750-FE15-DFFFFAA0BC46}"/>
                  </a:ext>
                </a:extLst>
              </p:cNvPr>
              <p:cNvSpPr txBox="1">
                <a:spLocks noRot="1" noChangeAspect="1" noMove="1" noResize="1" noEditPoints="1" noAdjustHandles="1" noChangeArrowheads="1" noChangeShapeType="1" noTextEdit="1"/>
              </p:cNvSpPr>
              <p:nvPr/>
            </p:nvSpPr>
            <p:spPr>
              <a:xfrm>
                <a:off x="2303734" y="2303642"/>
                <a:ext cx="2202141" cy="382028"/>
              </a:xfrm>
              <a:prstGeom prst="rect">
                <a:avLst/>
              </a:prstGeom>
              <a:blipFill>
                <a:blip r:embed="rId8"/>
                <a:stretch>
                  <a:fillRect l="-2299" t="-3226" r="-1724" b="-25806"/>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71ABD8B-7625-EAC0-D101-292A089780A7}"/>
                  </a:ext>
                </a:extLst>
              </p:cNvPr>
              <p:cNvSpPr txBox="1"/>
              <p:nvPr/>
            </p:nvSpPr>
            <p:spPr>
              <a:xfrm>
                <a:off x="2303826" y="3052401"/>
                <a:ext cx="2202141" cy="3820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M</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 [5300, 5650]</a:t>
                </a:r>
              </a:p>
            </p:txBody>
          </p:sp>
        </mc:Choice>
        <mc:Fallback xmlns="">
          <p:sp>
            <p:nvSpPr>
              <p:cNvPr id="15" name="TextBox 14">
                <a:extLst>
                  <a:ext uri="{FF2B5EF4-FFF2-40B4-BE49-F238E27FC236}">
                    <a16:creationId xmlns:a16="http://schemas.microsoft.com/office/drawing/2014/main" id="{A71ABD8B-7625-EAC0-D101-292A089780A7}"/>
                  </a:ext>
                </a:extLst>
              </p:cNvPr>
              <p:cNvSpPr txBox="1">
                <a:spLocks noRot="1" noChangeAspect="1" noMove="1" noResize="1" noEditPoints="1" noAdjustHandles="1" noChangeArrowheads="1" noChangeShapeType="1" noTextEdit="1"/>
              </p:cNvSpPr>
              <p:nvPr/>
            </p:nvSpPr>
            <p:spPr>
              <a:xfrm>
                <a:off x="2303826" y="3052401"/>
                <a:ext cx="2202141" cy="382028"/>
              </a:xfrm>
              <a:prstGeom prst="rect">
                <a:avLst/>
              </a:prstGeom>
              <a:blipFill>
                <a:blip r:embed="rId9"/>
                <a:stretch>
                  <a:fillRect l="-2299" t="-3226" r="-1724" b="-25806"/>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2528491-182D-5789-6373-2843CF0C4A93}"/>
                  </a:ext>
                </a:extLst>
              </p:cNvPr>
              <p:cNvSpPr txBox="1"/>
              <p:nvPr/>
            </p:nvSpPr>
            <p:spPr>
              <a:xfrm>
                <a:off x="2308176" y="2672486"/>
                <a:ext cx="2202141" cy="3820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M</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 [5550, 5650]</a:t>
                </a:r>
              </a:p>
            </p:txBody>
          </p:sp>
        </mc:Choice>
        <mc:Fallback xmlns="">
          <p:sp>
            <p:nvSpPr>
              <p:cNvPr id="20" name="TextBox 19">
                <a:extLst>
                  <a:ext uri="{FF2B5EF4-FFF2-40B4-BE49-F238E27FC236}">
                    <a16:creationId xmlns:a16="http://schemas.microsoft.com/office/drawing/2014/main" id="{E2528491-182D-5789-6373-2843CF0C4A93}"/>
                  </a:ext>
                </a:extLst>
              </p:cNvPr>
              <p:cNvSpPr txBox="1">
                <a:spLocks noRot="1" noChangeAspect="1" noMove="1" noResize="1" noEditPoints="1" noAdjustHandles="1" noChangeArrowheads="1" noChangeShapeType="1" noTextEdit="1"/>
              </p:cNvSpPr>
              <p:nvPr/>
            </p:nvSpPr>
            <p:spPr>
              <a:xfrm>
                <a:off x="2308176" y="2672486"/>
                <a:ext cx="2202141" cy="382028"/>
              </a:xfrm>
              <a:prstGeom prst="rect">
                <a:avLst/>
              </a:prstGeom>
              <a:blipFill>
                <a:blip r:embed="rId10"/>
                <a:stretch>
                  <a:fillRect l="-2286" t="-3226" r="-1143" b="-25806"/>
                </a:stretch>
              </a:blipFill>
            </p:spPr>
            <p:txBody>
              <a:bodyPr/>
              <a:lstStyle/>
              <a:p>
                <a:r>
                  <a:rPr lang="en-FR">
                    <a:noFill/>
                  </a:rPr>
                  <a:t> </a:t>
                </a:r>
              </a:p>
            </p:txBody>
          </p:sp>
        </mc:Fallback>
      </mc:AlternateContent>
      <p:sp>
        <p:nvSpPr>
          <p:cNvPr id="23" name="Rectangle 22">
            <a:extLst>
              <a:ext uri="{FF2B5EF4-FFF2-40B4-BE49-F238E27FC236}">
                <a16:creationId xmlns:a16="http://schemas.microsoft.com/office/drawing/2014/main" id="{32706CD7-1453-9025-FC73-97ADB150F538}"/>
              </a:ext>
            </a:extLst>
          </p:cNvPr>
          <p:cNvSpPr/>
          <p:nvPr/>
        </p:nvSpPr>
        <p:spPr>
          <a:xfrm>
            <a:off x="4835757" y="1873916"/>
            <a:ext cx="617220" cy="380362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24" name="Straight Arrow Connector 23">
            <a:extLst>
              <a:ext uri="{FF2B5EF4-FFF2-40B4-BE49-F238E27FC236}">
                <a16:creationId xmlns:a16="http://schemas.microsoft.com/office/drawing/2014/main" id="{2A7A0B3A-DDB6-31FB-9B48-CD6DCD6CD2B2}"/>
              </a:ext>
            </a:extLst>
          </p:cNvPr>
          <p:cNvCxnSpPr>
            <a:cxnSpLocks/>
          </p:cNvCxnSpPr>
          <p:nvPr/>
        </p:nvCxnSpPr>
        <p:spPr>
          <a:xfrm>
            <a:off x="5452977" y="5498803"/>
            <a:ext cx="1379338" cy="25757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B136A9B-8AD7-5957-AF60-956F994FC19F}"/>
                  </a:ext>
                </a:extLst>
              </p:cNvPr>
              <p:cNvSpPr txBox="1"/>
              <p:nvPr/>
            </p:nvSpPr>
            <p:spPr>
              <a:xfrm>
                <a:off x="6770495" y="5565879"/>
                <a:ext cx="5364674" cy="659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It is a contribution affecting a wide invariant mass range</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rPr>
                  <a:t>M</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 [5300, 5650]</a:t>
                </a:r>
              </a:p>
            </p:txBody>
          </p:sp>
        </mc:Choice>
        <mc:Fallback xmlns="">
          <p:sp>
            <p:nvSpPr>
              <p:cNvPr id="27" name="TextBox 26">
                <a:extLst>
                  <a:ext uri="{FF2B5EF4-FFF2-40B4-BE49-F238E27FC236}">
                    <a16:creationId xmlns:a16="http://schemas.microsoft.com/office/drawing/2014/main" id="{3B136A9B-8AD7-5957-AF60-956F994FC19F}"/>
                  </a:ext>
                </a:extLst>
              </p:cNvPr>
              <p:cNvSpPr txBox="1">
                <a:spLocks noRot="1" noChangeAspect="1" noMove="1" noResize="1" noEditPoints="1" noAdjustHandles="1" noChangeArrowheads="1" noChangeShapeType="1" noTextEdit="1"/>
              </p:cNvSpPr>
              <p:nvPr/>
            </p:nvSpPr>
            <p:spPr>
              <a:xfrm>
                <a:off x="6770495" y="5565879"/>
                <a:ext cx="5364674" cy="659027"/>
              </a:xfrm>
              <a:prstGeom prst="rect">
                <a:avLst/>
              </a:prstGeom>
              <a:blipFill>
                <a:blip r:embed="rId11"/>
                <a:stretch>
                  <a:fillRect l="-1182" t="-3774" b="-13208"/>
                </a:stretch>
              </a:blipFill>
            </p:spPr>
            <p:txBody>
              <a:bodyPr/>
              <a:lstStyle/>
              <a:p>
                <a:r>
                  <a:rPr lang="en-FR">
                    <a:noFill/>
                  </a:rPr>
                  <a:t> </a:t>
                </a:r>
              </a:p>
            </p:txBody>
          </p:sp>
        </mc:Fallback>
      </mc:AlternateContent>
      <p:pic>
        <p:nvPicPr>
          <p:cNvPr id="4" name="Picture 3">
            <a:extLst>
              <a:ext uri="{FF2B5EF4-FFF2-40B4-BE49-F238E27FC236}">
                <a16:creationId xmlns:a16="http://schemas.microsoft.com/office/drawing/2014/main" id="{752AA16B-979B-FAF4-895C-B4C86899787E}"/>
              </a:ext>
            </a:extLst>
          </p:cNvPr>
          <p:cNvPicPr>
            <a:picLocks noChangeAspect="1"/>
          </p:cNvPicPr>
          <p:nvPr/>
        </p:nvPicPr>
        <p:blipFill>
          <a:blip r:embed="rId12"/>
          <a:stretch>
            <a:fillRect/>
          </a:stretch>
        </p:blipFill>
        <p:spPr>
          <a:xfrm>
            <a:off x="1467640" y="5744816"/>
            <a:ext cx="4905815" cy="300356"/>
          </a:xfrm>
          <a:prstGeom prst="rect">
            <a:avLst/>
          </a:prstGeom>
        </p:spPr>
      </p:pic>
      <p:sp>
        <p:nvSpPr>
          <p:cNvPr id="8" name="Footer Placeholder 4">
            <a:extLst>
              <a:ext uri="{FF2B5EF4-FFF2-40B4-BE49-F238E27FC236}">
                <a16:creationId xmlns:a16="http://schemas.microsoft.com/office/drawing/2014/main" id="{FD27152D-3DD2-8ADA-501A-06159362631D}"/>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3" name="Date Placeholder 2">
            <a:extLst>
              <a:ext uri="{FF2B5EF4-FFF2-40B4-BE49-F238E27FC236}">
                <a16:creationId xmlns:a16="http://schemas.microsoft.com/office/drawing/2014/main" id="{CEF696CD-91A8-245A-F075-301BC74129F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22478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Surgery of the resonances -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r>
                      <a:rPr lang="en-US" b="0" i="1" smtClean="0">
                        <a:latin typeface="Cambria Math" panose="02040503050406030204" pitchFamily="18" charset="0"/>
                      </a:rPr>
                      <m:t>𝑝</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r>
                  <a:rPr lang="en-FR" dirty="0"/>
                  <a:t> region</a:t>
                </a:r>
              </a:p>
            </p:txBody>
          </p:sp>
        </mc:Choice>
        <mc:Fallback xmlns="">
          <p:sp>
            <p:nvSpPr>
              <p:cNvPr id="2" name="Title 1">
                <a:extLst>
                  <a:ext uri="{FF2B5EF4-FFF2-40B4-BE49-F238E27FC236}">
                    <a16:creationId xmlns:a16="http://schemas.microsoft.com/office/drawing/2014/main" id="{19274E70-AD33-E544-823C-7C732ED5BFA8}"/>
                  </a:ext>
                </a:extLst>
              </p:cNvPr>
              <p:cNvSpPr>
                <a:spLocks noGrp="1" noRot="1" noChangeAspect="1" noMove="1" noResize="1" noEditPoints="1" noAdjustHandles="1" noChangeArrowheads="1" noChangeShapeType="1" noTextEdit="1"/>
              </p:cNvSpPr>
              <p:nvPr>
                <p:ph type="title"/>
              </p:nvPr>
            </p:nvSpPr>
            <p:spPr>
              <a:xfrm>
                <a:off x="759880" y="584606"/>
                <a:ext cx="10672240" cy="806872"/>
              </a:xfrm>
              <a:blipFill>
                <a:blip r:embed="rId3"/>
                <a:stretch>
                  <a:fillRect l="-237"/>
                </a:stretch>
              </a:blipFill>
            </p:spPr>
            <p:txBody>
              <a:bodyPr/>
              <a:lstStyle/>
              <a:p>
                <a:r>
                  <a:rPr lang="en-FR">
                    <a:noFill/>
                  </a:rPr>
                  <a:t> </a:t>
                </a:r>
              </a:p>
            </p:txBody>
          </p:sp>
        </mc:Fallback>
      </mc:AlternateContent>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4" name="Footer Placeholder 4">
            <a:extLst>
              <a:ext uri="{FF2B5EF4-FFF2-40B4-BE49-F238E27FC236}">
                <a16:creationId xmlns:a16="http://schemas.microsoft.com/office/drawing/2014/main" id="{10F47CCC-1D87-18D8-D068-F248E2CEAA72}"/>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8E81B77-5596-4687-55C2-6EC772F32513}"/>
                  </a:ext>
                </a:extLst>
              </p:cNvPr>
              <p:cNvSpPr txBox="1"/>
              <p:nvPr/>
            </p:nvSpPr>
            <p:spPr>
              <a:xfrm>
                <a:off x="759879" y="1597573"/>
                <a:ext cx="1091362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The study continued forcing the misID of the proton in ranges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corresponding to the </a:t>
                </a:r>
                <a: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t>partially </a:t>
                </a:r>
                <a:b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t>reconstructed  background </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and to the </a:t>
                </a:r>
                <a: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t>signal</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further selecting on the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mc:Choice>
        <mc:Fallback xmlns="">
          <p:sp>
            <p:nvSpPr>
              <p:cNvPr id="3" name="TextBox 2">
                <a:extLst>
                  <a:ext uri="{FF2B5EF4-FFF2-40B4-BE49-F238E27FC236}">
                    <a16:creationId xmlns:a16="http://schemas.microsoft.com/office/drawing/2014/main" id="{48E81B77-5596-4687-55C2-6EC772F32513}"/>
                  </a:ext>
                </a:extLst>
              </p:cNvPr>
              <p:cNvSpPr txBox="1">
                <a:spLocks noRot="1" noChangeAspect="1" noMove="1" noResize="1" noEditPoints="1" noAdjustHandles="1" noChangeArrowheads="1" noChangeShapeType="1" noTextEdit="1"/>
              </p:cNvSpPr>
              <p:nvPr/>
            </p:nvSpPr>
            <p:spPr>
              <a:xfrm>
                <a:off x="759879" y="1597573"/>
                <a:ext cx="10913629" cy="646331"/>
              </a:xfrm>
              <a:prstGeom prst="rect">
                <a:avLst/>
              </a:prstGeom>
              <a:blipFill>
                <a:blip r:embed="rId4"/>
                <a:stretch>
                  <a:fillRect l="-581" t="-3846" b="-13462"/>
                </a:stretch>
              </a:blipFill>
            </p:spPr>
            <p:txBody>
              <a:bodyPr/>
              <a:lstStyle/>
              <a:p>
                <a:r>
                  <a:rPr lang="en-FR">
                    <a:noFill/>
                  </a:rPr>
                  <a:t> </a:t>
                </a:r>
              </a:p>
            </p:txBody>
          </p:sp>
        </mc:Fallback>
      </mc:AlternateContent>
      <p:sp>
        <p:nvSpPr>
          <p:cNvPr id="5" name="TextBox 4">
            <a:extLst>
              <a:ext uri="{FF2B5EF4-FFF2-40B4-BE49-F238E27FC236}">
                <a16:creationId xmlns:a16="http://schemas.microsoft.com/office/drawing/2014/main" id="{D54CA3E7-D894-B43A-5CD4-E1A60ED53251}"/>
              </a:ext>
            </a:extLst>
          </p:cNvPr>
          <p:cNvSpPr txBox="1"/>
          <p:nvPr/>
        </p:nvSpPr>
        <p:spPr>
          <a:xfrm>
            <a:off x="759879" y="2265333"/>
            <a:ext cx="9685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sng" strike="noStrike" kern="1200" cap="none" spc="0" normalizeH="0" baseline="0" noProof="0" dirty="0">
                <a:ln>
                  <a:noFill/>
                </a:ln>
                <a:solidFill>
                  <a:prstClr val="black"/>
                </a:solidFill>
                <a:effectLst/>
                <a:uLnTx/>
                <a:uFillTx/>
                <a:latin typeface="Gill Sans MT" panose="020B0502020104020203"/>
                <a:ea typeface="+mn-ea"/>
                <a:cs typeface="+mn-cs"/>
              </a:rPr>
              <a:t>Example</a:t>
            </a:r>
          </a:p>
        </p:txBody>
      </p:sp>
      <p:pic>
        <p:nvPicPr>
          <p:cNvPr id="9" name="Picture 8">
            <a:extLst>
              <a:ext uri="{FF2B5EF4-FFF2-40B4-BE49-F238E27FC236}">
                <a16:creationId xmlns:a16="http://schemas.microsoft.com/office/drawing/2014/main" id="{B90EA89F-74A9-44F5-0A1E-31A65F0FD4DE}"/>
              </a:ext>
            </a:extLst>
          </p:cNvPr>
          <p:cNvPicPr>
            <a:picLocks noChangeAspect="1"/>
          </p:cNvPicPr>
          <p:nvPr/>
        </p:nvPicPr>
        <p:blipFill>
          <a:blip r:embed="rId5"/>
          <a:stretch>
            <a:fillRect/>
          </a:stretch>
        </p:blipFill>
        <p:spPr>
          <a:xfrm>
            <a:off x="843961" y="2688797"/>
            <a:ext cx="4716011" cy="3493788"/>
          </a:xfrm>
          <a:prstGeom prst="rect">
            <a:avLst/>
          </a:prstGeom>
        </p:spPr>
      </p:pic>
      <p:sp>
        <p:nvSpPr>
          <p:cNvPr id="10" name="Rectangle 9">
            <a:extLst>
              <a:ext uri="{FF2B5EF4-FFF2-40B4-BE49-F238E27FC236}">
                <a16:creationId xmlns:a16="http://schemas.microsoft.com/office/drawing/2014/main" id="{1AD67668-7397-3690-9AC6-EB739A18C192}"/>
              </a:ext>
            </a:extLst>
          </p:cNvPr>
          <p:cNvSpPr/>
          <p:nvPr/>
        </p:nvSpPr>
        <p:spPr>
          <a:xfrm>
            <a:off x="4319752" y="4391387"/>
            <a:ext cx="819807" cy="12084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28968F-1C2E-BB0A-C097-A8F1E1ED42CD}"/>
                  </a:ext>
                </a:extLst>
              </p:cNvPr>
              <p:cNvSpPr txBox="1"/>
              <p:nvPr/>
            </p:nvSpPr>
            <p:spPr>
              <a:xfrm>
                <a:off x="2272051" y="2703716"/>
                <a:ext cx="3378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5550 &lt;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GB"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&lt; 5650</a:t>
                </a:r>
              </a:p>
            </p:txBody>
          </p:sp>
        </mc:Choice>
        <mc:Fallback xmlns="">
          <p:sp>
            <p:nvSpPr>
              <p:cNvPr id="8" name="TextBox 7">
                <a:extLst>
                  <a:ext uri="{FF2B5EF4-FFF2-40B4-BE49-F238E27FC236}">
                    <a16:creationId xmlns:a16="http://schemas.microsoft.com/office/drawing/2014/main" id="{FE28968F-1C2E-BB0A-C097-A8F1E1ED42CD}"/>
                  </a:ext>
                </a:extLst>
              </p:cNvPr>
              <p:cNvSpPr txBox="1">
                <a:spLocks noRot="1" noChangeAspect="1" noMove="1" noResize="1" noEditPoints="1" noAdjustHandles="1" noChangeArrowheads="1" noChangeShapeType="1" noTextEdit="1"/>
              </p:cNvSpPr>
              <p:nvPr/>
            </p:nvSpPr>
            <p:spPr>
              <a:xfrm>
                <a:off x="2272051" y="2703716"/>
                <a:ext cx="3378425" cy="369332"/>
              </a:xfrm>
              <a:prstGeom prst="rect">
                <a:avLst/>
              </a:prstGeom>
              <a:blipFill>
                <a:blip r:embed="rId6"/>
                <a:stretch>
                  <a:fillRect l="-1880" t="-10345" b="-24138"/>
                </a:stretch>
              </a:blipFill>
            </p:spPr>
            <p:txBody>
              <a:bodyPr/>
              <a:lstStyle/>
              <a:p>
                <a:r>
                  <a:rPr lang="en-FR">
                    <a:noFill/>
                  </a:rPr>
                  <a:t> </a:t>
                </a:r>
              </a:p>
            </p:txBody>
          </p:sp>
        </mc:Fallback>
      </mc:AlternateContent>
      <p:sp>
        <p:nvSpPr>
          <p:cNvPr id="11" name="Rectangle 10">
            <a:extLst>
              <a:ext uri="{FF2B5EF4-FFF2-40B4-BE49-F238E27FC236}">
                <a16:creationId xmlns:a16="http://schemas.microsoft.com/office/drawing/2014/main" id="{D61910A3-1ACA-FFA5-FF15-F8CE57AD9118}"/>
              </a:ext>
            </a:extLst>
          </p:cNvPr>
          <p:cNvSpPr/>
          <p:nvPr/>
        </p:nvSpPr>
        <p:spPr>
          <a:xfrm>
            <a:off x="3275914" y="3041518"/>
            <a:ext cx="974354" cy="255835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B19CD50-FC81-219F-3C7E-3A4CC7799D74}"/>
                  </a:ext>
                </a:extLst>
              </p:cNvPr>
              <p:cNvSpPr txBox="1"/>
              <p:nvPr/>
            </p:nvSpPr>
            <p:spPr>
              <a:xfrm>
                <a:off x="6988062" y="2888382"/>
                <a:ext cx="2667910" cy="28659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And we found hints of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2536</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2572</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2860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2860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2420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2460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2760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p>
            </p:txBody>
          </p:sp>
        </mc:Choice>
        <mc:Fallback xmlns="">
          <p:sp>
            <p:nvSpPr>
              <p:cNvPr id="12" name="TextBox 11">
                <a:extLst>
                  <a:ext uri="{FF2B5EF4-FFF2-40B4-BE49-F238E27FC236}">
                    <a16:creationId xmlns:a16="http://schemas.microsoft.com/office/drawing/2014/main" id="{BB19CD50-FC81-219F-3C7E-3A4CC7799D74}"/>
                  </a:ext>
                </a:extLst>
              </p:cNvPr>
              <p:cNvSpPr txBox="1">
                <a:spLocks noRot="1" noChangeAspect="1" noMove="1" noResize="1" noEditPoints="1" noAdjustHandles="1" noChangeArrowheads="1" noChangeShapeType="1" noTextEdit="1"/>
              </p:cNvSpPr>
              <p:nvPr/>
            </p:nvSpPr>
            <p:spPr>
              <a:xfrm>
                <a:off x="6988062" y="2888382"/>
                <a:ext cx="2667910" cy="2865977"/>
              </a:xfrm>
              <a:prstGeom prst="rect">
                <a:avLst/>
              </a:prstGeom>
              <a:blipFill>
                <a:blip r:embed="rId7"/>
                <a:stretch>
                  <a:fillRect l="-1896" t="-881" b="-2203"/>
                </a:stretch>
              </a:blipFill>
            </p:spPr>
            <p:txBody>
              <a:bodyPr/>
              <a:lstStyle/>
              <a:p>
                <a:r>
                  <a:rPr lang="en-FR">
                    <a:noFill/>
                  </a:rPr>
                  <a:t> </a:t>
                </a:r>
              </a:p>
            </p:txBody>
          </p:sp>
        </mc:Fallback>
      </mc:AlternateContent>
      <p:sp>
        <p:nvSpPr>
          <p:cNvPr id="7" name="Date Placeholder 6">
            <a:extLst>
              <a:ext uri="{FF2B5EF4-FFF2-40B4-BE49-F238E27FC236}">
                <a16:creationId xmlns:a16="http://schemas.microsoft.com/office/drawing/2014/main" id="{EDAE7917-91DD-F862-B3CB-8462A20F189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76354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Surgery of the resonances -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r>
                      <a:rPr lang="en-US" b="0" i="1" smtClean="0">
                        <a:latin typeface="Cambria Math" panose="02040503050406030204" pitchFamily="18" charset="0"/>
                      </a:rPr>
                      <m:t>𝑝</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r>
                  <a:rPr lang="en-FR" dirty="0"/>
                  <a:t> region</a:t>
                </a:r>
              </a:p>
            </p:txBody>
          </p:sp>
        </mc:Choice>
        <mc:Fallback xmlns="">
          <p:sp>
            <p:nvSpPr>
              <p:cNvPr id="2" name="Title 1">
                <a:extLst>
                  <a:ext uri="{FF2B5EF4-FFF2-40B4-BE49-F238E27FC236}">
                    <a16:creationId xmlns:a16="http://schemas.microsoft.com/office/drawing/2014/main" id="{19274E70-AD33-E544-823C-7C732ED5BFA8}"/>
                  </a:ext>
                </a:extLst>
              </p:cNvPr>
              <p:cNvSpPr>
                <a:spLocks noGrp="1" noRot="1" noChangeAspect="1" noMove="1" noResize="1" noEditPoints="1" noAdjustHandles="1" noChangeArrowheads="1" noChangeShapeType="1" noTextEdit="1"/>
              </p:cNvSpPr>
              <p:nvPr>
                <p:ph type="title"/>
              </p:nvPr>
            </p:nvSpPr>
            <p:spPr>
              <a:xfrm>
                <a:off x="759880" y="584606"/>
                <a:ext cx="10672240" cy="806872"/>
              </a:xfrm>
              <a:blipFill>
                <a:blip r:embed="rId3"/>
                <a:stretch>
                  <a:fillRect l="-237"/>
                </a:stretch>
              </a:blipFill>
            </p:spPr>
            <p:txBody>
              <a:bodyPr/>
              <a:lstStyle/>
              <a:p>
                <a:r>
                  <a:rPr lang="en-FR">
                    <a:noFill/>
                  </a:rPr>
                  <a:t> </a:t>
                </a:r>
              </a:p>
            </p:txBody>
          </p:sp>
        </mc:Fallback>
      </mc:AlternateContent>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4" name="Footer Placeholder 4">
            <a:extLst>
              <a:ext uri="{FF2B5EF4-FFF2-40B4-BE49-F238E27FC236}">
                <a16:creationId xmlns:a16="http://schemas.microsoft.com/office/drawing/2014/main" id="{10F47CCC-1D87-18D8-D068-F248E2CEAA72}"/>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8E81B77-5596-4687-55C2-6EC772F32513}"/>
                  </a:ext>
                </a:extLst>
              </p:cNvPr>
              <p:cNvSpPr txBox="1"/>
              <p:nvPr/>
            </p:nvSpPr>
            <p:spPr>
              <a:xfrm>
                <a:off x="759879" y="1597573"/>
                <a:ext cx="1091362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The study continued forcing the misID of the proton in ranges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corresponding to the </a:t>
                </a:r>
                <a: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t>partially </a:t>
                </a:r>
                <a:b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t>reconstructed  background </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and to the </a:t>
                </a:r>
                <a:r>
                  <a:rPr kumimoji="0" lang="en-FR" sz="1800" b="1" i="0" u="none" strike="noStrike" kern="1200" cap="none" spc="0" normalizeH="0" baseline="0" noProof="0" dirty="0">
                    <a:ln>
                      <a:noFill/>
                    </a:ln>
                    <a:solidFill>
                      <a:prstClr val="black"/>
                    </a:solidFill>
                    <a:effectLst/>
                    <a:uLnTx/>
                    <a:uFillTx/>
                    <a:latin typeface="Gill Sans MT" panose="020B0502020104020203"/>
                    <a:ea typeface="+mn-ea"/>
                    <a:cs typeface="+mn-cs"/>
                  </a:rPr>
                  <a:t>signal</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further selecting on the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mc:Choice>
        <mc:Fallback xmlns="">
          <p:sp>
            <p:nvSpPr>
              <p:cNvPr id="3" name="TextBox 2">
                <a:extLst>
                  <a:ext uri="{FF2B5EF4-FFF2-40B4-BE49-F238E27FC236}">
                    <a16:creationId xmlns:a16="http://schemas.microsoft.com/office/drawing/2014/main" id="{48E81B77-5596-4687-55C2-6EC772F32513}"/>
                  </a:ext>
                </a:extLst>
              </p:cNvPr>
              <p:cNvSpPr txBox="1">
                <a:spLocks noRot="1" noChangeAspect="1" noMove="1" noResize="1" noEditPoints="1" noAdjustHandles="1" noChangeArrowheads="1" noChangeShapeType="1" noTextEdit="1"/>
              </p:cNvSpPr>
              <p:nvPr/>
            </p:nvSpPr>
            <p:spPr>
              <a:xfrm>
                <a:off x="759879" y="1597573"/>
                <a:ext cx="10913629" cy="646331"/>
              </a:xfrm>
              <a:prstGeom prst="rect">
                <a:avLst/>
              </a:prstGeom>
              <a:blipFill>
                <a:blip r:embed="rId4"/>
                <a:stretch>
                  <a:fillRect l="-581" t="-3846" b="-13462"/>
                </a:stretch>
              </a:blipFill>
            </p:spPr>
            <p:txBody>
              <a:bodyPr/>
              <a:lstStyle/>
              <a:p>
                <a:r>
                  <a:rPr lang="en-FR">
                    <a:noFill/>
                  </a:rPr>
                  <a:t> </a:t>
                </a:r>
              </a:p>
            </p:txBody>
          </p:sp>
        </mc:Fallback>
      </mc:AlternateContent>
      <p:sp>
        <p:nvSpPr>
          <p:cNvPr id="5" name="TextBox 4">
            <a:extLst>
              <a:ext uri="{FF2B5EF4-FFF2-40B4-BE49-F238E27FC236}">
                <a16:creationId xmlns:a16="http://schemas.microsoft.com/office/drawing/2014/main" id="{D54CA3E7-D894-B43A-5CD4-E1A60ED53251}"/>
              </a:ext>
            </a:extLst>
          </p:cNvPr>
          <p:cNvSpPr txBox="1"/>
          <p:nvPr/>
        </p:nvSpPr>
        <p:spPr>
          <a:xfrm>
            <a:off x="759879" y="2265333"/>
            <a:ext cx="9685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sng" strike="noStrike" kern="1200" cap="none" spc="0" normalizeH="0" baseline="0" noProof="0" dirty="0">
                <a:ln>
                  <a:noFill/>
                </a:ln>
                <a:solidFill>
                  <a:prstClr val="black"/>
                </a:solidFill>
                <a:effectLst/>
                <a:uLnTx/>
                <a:uFillTx/>
                <a:latin typeface="Gill Sans MT" panose="020B0502020104020203"/>
                <a:ea typeface="+mn-ea"/>
                <a:cs typeface="+mn-cs"/>
              </a:rPr>
              <a:t>Example</a:t>
            </a:r>
          </a:p>
        </p:txBody>
      </p:sp>
      <p:pic>
        <p:nvPicPr>
          <p:cNvPr id="9" name="Picture 8">
            <a:extLst>
              <a:ext uri="{FF2B5EF4-FFF2-40B4-BE49-F238E27FC236}">
                <a16:creationId xmlns:a16="http://schemas.microsoft.com/office/drawing/2014/main" id="{B90EA89F-74A9-44F5-0A1E-31A65F0FD4DE}"/>
              </a:ext>
            </a:extLst>
          </p:cNvPr>
          <p:cNvPicPr>
            <a:picLocks noChangeAspect="1"/>
          </p:cNvPicPr>
          <p:nvPr/>
        </p:nvPicPr>
        <p:blipFill>
          <a:blip r:embed="rId5"/>
          <a:stretch>
            <a:fillRect/>
          </a:stretch>
        </p:blipFill>
        <p:spPr>
          <a:xfrm>
            <a:off x="843961" y="2688797"/>
            <a:ext cx="4716011" cy="3493788"/>
          </a:xfrm>
          <a:prstGeom prst="rect">
            <a:avLst/>
          </a:prstGeom>
        </p:spPr>
      </p:pic>
      <p:sp>
        <p:nvSpPr>
          <p:cNvPr id="10" name="Rectangle 9">
            <a:extLst>
              <a:ext uri="{FF2B5EF4-FFF2-40B4-BE49-F238E27FC236}">
                <a16:creationId xmlns:a16="http://schemas.microsoft.com/office/drawing/2014/main" id="{1AD67668-7397-3690-9AC6-EB739A18C192}"/>
              </a:ext>
            </a:extLst>
          </p:cNvPr>
          <p:cNvSpPr/>
          <p:nvPr/>
        </p:nvSpPr>
        <p:spPr>
          <a:xfrm>
            <a:off x="4319752" y="4391387"/>
            <a:ext cx="819807" cy="12084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28968F-1C2E-BB0A-C097-A8F1E1ED42CD}"/>
                  </a:ext>
                </a:extLst>
              </p:cNvPr>
              <p:cNvSpPr txBox="1"/>
              <p:nvPr/>
            </p:nvSpPr>
            <p:spPr>
              <a:xfrm>
                <a:off x="2272051" y="2703716"/>
                <a:ext cx="3378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5550 &lt;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GB"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&lt; 5650</a:t>
                </a:r>
              </a:p>
            </p:txBody>
          </p:sp>
        </mc:Choice>
        <mc:Fallback xmlns="">
          <p:sp>
            <p:nvSpPr>
              <p:cNvPr id="8" name="TextBox 7">
                <a:extLst>
                  <a:ext uri="{FF2B5EF4-FFF2-40B4-BE49-F238E27FC236}">
                    <a16:creationId xmlns:a16="http://schemas.microsoft.com/office/drawing/2014/main" id="{FE28968F-1C2E-BB0A-C097-A8F1E1ED42CD}"/>
                  </a:ext>
                </a:extLst>
              </p:cNvPr>
              <p:cNvSpPr txBox="1">
                <a:spLocks noRot="1" noChangeAspect="1" noMove="1" noResize="1" noEditPoints="1" noAdjustHandles="1" noChangeArrowheads="1" noChangeShapeType="1" noTextEdit="1"/>
              </p:cNvSpPr>
              <p:nvPr/>
            </p:nvSpPr>
            <p:spPr>
              <a:xfrm>
                <a:off x="2272051" y="2703716"/>
                <a:ext cx="3378425" cy="369332"/>
              </a:xfrm>
              <a:prstGeom prst="rect">
                <a:avLst/>
              </a:prstGeom>
              <a:blipFill>
                <a:blip r:embed="rId6"/>
                <a:stretch>
                  <a:fillRect l="-1880" t="-10345" b="-24138"/>
                </a:stretch>
              </a:blipFill>
            </p:spPr>
            <p:txBody>
              <a:bodyPr/>
              <a:lstStyle/>
              <a:p>
                <a:r>
                  <a:rPr lang="en-FR">
                    <a:noFill/>
                  </a:rPr>
                  <a:t> </a:t>
                </a:r>
              </a:p>
            </p:txBody>
          </p:sp>
        </mc:Fallback>
      </mc:AlternateContent>
      <p:sp>
        <p:nvSpPr>
          <p:cNvPr id="11" name="Rectangle 10">
            <a:extLst>
              <a:ext uri="{FF2B5EF4-FFF2-40B4-BE49-F238E27FC236}">
                <a16:creationId xmlns:a16="http://schemas.microsoft.com/office/drawing/2014/main" id="{D61910A3-1ACA-FFA5-FF15-F8CE57AD9118}"/>
              </a:ext>
            </a:extLst>
          </p:cNvPr>
          <p:cNvSpPr/>
          <p:nvPr/>
        </p:nvSpPr>
        <p:spPr>
          <a:xfrm>
            <a:off x="3275914" y="3041518"/>
            <a:ext cx="974354" cy="255835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B19CD50-FC81-219F-3C7E-3A4CC7799D74}"/>
                  </a:ext>
                </a:extLst>
              </p:cNvPr>
              <p:cNvSpPr txBox="1"/>
              <p:nvPr/>
            </p:nvSpPr>
            <p:spPr>
              <a:xfrm>
                <a:off x="6988062" y="2888382"/>
                <a:ext cx="2667910" cy="28659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And we found hints of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2536</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2572</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2860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2860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2420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2460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2760</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p>
            </p:txBody>
          </p:sp>
        </mc:Choice>
        <mc:Fallback xmlns="">
          <p:sp>
            <p:nvSpPr>
              <p:cNvPr id="12" name="TextBox 11">
                <a:extLst>
                  <a:ext uri="{FF2B5EF4-FFF2-40B4-BE49-F238E27FC236}">
                    <a16:creationId xmlns:a16="http://schemas.microsoft.com/office/drawing/2014/main" id="{BB19CD50-FC81-219F-3C7E-3A4CC7799D74}"/>
                  </a:ext>
                </a:extLst>
              </p:cNvPr>
              <p:cNvSpPr txBox="1">
                <a:spLocks noRot="1" noChangeAspect="1" noMove="1" noResize="1" noEditPoints="1" noAdjustHandles="1" noChangeArrowheads="1" noChangeShapeType="1" noTextEdit="1"/>
              </p:cNvSpPr>
              <p:nvPr/>
            </p:nvSpPr>
            <p:spPr>
              <a:xfrm>
                <a:off x="6988062" y="2888382"/>
                <a:ext cx="2667910" cy="2865977"/>
              </a:xfrm>
              <a:prstGeom prst="rect">
                <a:avLst/>
              </a:prstGeom>
              <a:blipFill>
                <a:blip r:embed="rId7"/>
                <a:stretch>
                  <a:fillRect l="-1896" t="-881" b="-2203"/>
                </a:stretch>
              </a:blipFill>
            </p:spPr>
            <p:txBody>
              <a:bodyPr/>
              <a:lstStyle/>
              <a:p>
                <a:r>
                  <a:rPr lang="en-FR">
                    <a:noFill/>
                  </a:rPr>
                  <a:t> </a:t>
                </a:r>
              </a:p>
            </p:txBody>
          </p:sp>
        </mc:Fallback>
      </mc:AlternateContent>
      <p:pic>
        <p:nvPicPr>
          <p:cNvPr id="7" name="Picture 6">
            <a:extLst>
              <a:ext uri="{FF2B5EF4-FFF2-40B4-BE49-F238E27FC236}">
                <a16:creationId xmlns:a16="http://schemas.microsoft.com/office/drawing/2014/main" id="{B8B638BE-77F3-362B-5639-DFA014C62D8C}"/>
              </a:ext>
            </a:extLst>
          </p:cNvPr>
          <p:cNvPicPr>
            <a:picLocks noChangeAspect="1"/>
          </p:cNvPicPr>
          <p:nvPr/>
        </p:nvPicPr>
        <p:blipFill>
          <a:blip r:embed="rId8"/>
          <a:stretch>
            <a:fillRect/>
          </a:stretch>
        </p:blipFill>
        <p:spPr>
          <a:xfrm>
            <a:off x="752547" y="2216376"/>
            <a:ext cx="5343453" cy="4001544"/>
          </a:xfrm>
          <a:prstGeom prst="rect">
            <a:avLst/>
          </a:prstGeom>
        </p:spPr>
      </p:pic>
      <p:sp>
        <p:nvSpPr>
          <p:cNvPr id="13" name="TextBox 12">
            <a:extLst>
              <a:ext uri="{FF2B5EF4-FFF2-40B4-BE49-F238E27FC236}">
                <a16:creationId xmlns:a16="http://schemas.microsoft.com/office/drawing/2014/main" id="{E24EC2AA-0064-B87A-3417-0161F2E6C599}"/>
              </a:ext>
            </a:extLst>
          </p:cNvPr>
          <p:cNvSpPr txBox="1"/>
          <p:nvPr/>
        </p:nvSpPr>
        <p:spPr>
          <a:xfrm>
            <a:off x="4138007" y="3981485"/>
            <a:ext cx="160268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Superimposed, </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not to scale</a:t>
            </a:r>
          </a:p>
        </p:txBody>
      </p:sp>
      <p:sp>
        <p:nvSpPr>
          <p:cNvPr id="14" name="Date Placeholder 13">
            <a:extLst>
              <a:ext uri="{FF2B5EF4-FFF2-40B4-BE49-F238E27FC236}">
                <a16:creationId xmlns:a16="http://schemas.microsoft.com/office/drawing/2014/main" id="{80B87C03-B563-B31E-A3DC-6D36270A0C6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96356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GB" dirty="0"/>
                  <a:t>Fit Model </a:t>
                </a:r>
                <a14:m>
                  <m:oMath xmlns:m="http://schemas.openxmlformats.org/officeDocument/2006/math">
                    <m:sSubSup>
                      <m:sSubSupPr>
                        <m:ctrlPr>
                          <a:rPr lang="it-IT" i="1" smtClean="0">
                            <a:latin typeface="Cambria Math" panose="02040503050406030204" pitchFamily="18" charset="0"/>
                          </a:rPr>
                        </m:ctrlPr>
                      </m:sSubSupPr>
                      <m:e>
                        <m:r>
                          <m:rPr>
                            <m:sty m:val="p"/>
                          </m:rPr>
                          <a:rPr lang="it-IT" b="0" i="0" smtClean="0">
                            <a:latin typeface="Cambria Math" panose="02040503050406030204" pitchFamily="18" charset="0"/>
                          </a:rPr>
                          <m:t>Λ</m:t>
                        </m:r>
                      </m:e>
                      <m:sub>
                        <m:r>
                          <a:rPr lang="it-IT" b="0" i="1" smtClean="0">
                            <a:latin typeface="Cambria Math" panose="02040503050406030204" pitchFamily="18" charset="0"/>
                          </a:rPr>
                          <m:t>𝑏</m:t>
                        </m:r>
                      </m:sub>
                      <m:sup>
                        <m:r>
                          <a:rPr lang="it-IT" b="0" i="1" smtClean="0">
                            <a:latin typeface="Cambria Math" panose="02040503050406030204" pitchFamily="18" charset="0"/>
                          </a:rPr>
                          <m:t>0</m:t>
                        </m:r>
                      </m:sup>
                    </m:sSubSup>
                    <m:r>
                      <a:rPr lang="it-IT" b="0" i="1" smtClean="0">
                        <a:latin typeface="Cambria Math" panose="02040503050406030204" pitchFamily="18" charset="0"/>
                      </a:rPr>
                      <m:t>→</m:t>
                    </m:r>
                    <m:sSup>
                      <m:sSupPr>
                        <m:ctrlPr>
                          <a:rPr lang="it-IT" i="1" smtClean="0">
                            <a:latin typeface="Cambria Math" panose="02040503050406030204" pitchFamily="18" charset="0"/>
                          </a:rPr>
                        </m:ctrlPr>
                      </m:sSupPr>
                      <m:e>
                        <m:r>
                          <a:rPr lang="it-IT" b="0" i="1" smtClean="0">
                            <a:latin typeface="Cambria Math" panose="02040503050406030204" pitchFamily="18" charset="0"/>
                          </a:rPr>
                          <m:t>𝐷</m:t>
                        </m:r>
                      </m:e>
                      <m:sup>
                        <m:r>
                          <a:rPr lang="it-IT" b="0" i="1" smtClean="0">
                            <a:latin typeface="Cambria Math" panose="02040503050406030204" pitchFamily="18" charset="0"/>
                          </a:rPr>
                          <m:t>0</m:t>
                        </m:r>
                      </m:sup>
                    </m:sSup>
                    <m:r>
                      <a:rPr lang="it-IT" b="0" i="1" smtClean="0">
                        <a:latin typeface="Cambria Math" panose="02040503050406030204" pitchFamily="18" charset="0"/>
                      </a:rPr>
                      <m:t>𝑝</m:t>
                    </m:r>
                    <m:sSup>
                      <m:sSupPr>
                        <m:ctrlPr>
                          <a:rPr lang="it-IT" i="1" smtClean="0">
                            <a:latin typeface="Cambria Math" panose="02040503050406030204" pitchFamily="18" charset="0"/>
                          </a:rPr>
                        </m:ctrlPr>
                      </m:sSupPr>
                      <m:e>
                        <m:r>
                          <a:rPr lang="en-US" b="0" i="1" smtClean="0">
                            <a:latin typeface="Cambria Math" panose="02040503050406030204" pitchFamily="18" charset="0"/>
                          </a:rPr>
                          <m:t>𝐾</m:t>
                        </m:r>
                      </m:e>
                      <m:sup>
                        <m:r>
                          <a:rPr lang="it-IT" b="0" i="1" smtClean="0">
                            <a:latin typeface="Cambria Math" panose="02040503050406030204" pitchFamily="18" charset="0"/>
                          </a:rPr>
                          <m:t>−</m:t>
                        </m:r>
                      </m:sup>
                    </m:sSup>
                  </m:oMath>
                </a14:m>
                <a:endParaRPr lang="en-FR" dirty="0"/>
              </a:p>
            </p:txBody>
          </p:sp>
        </mc:Choice>
        <mc:Fallback xmlns="">
          <p:sp>
            <p:nvSpPr>
              <p:cNvPr id="2" name="Title 1">
                <a:extLst>
                  <a:ext uri="{FF2B5EF4-FFF2-40B4-BE49-F238E27FC236}">
                    <a16:creationId xmlns:a16="http://schemas.microsoft.com/office/drawing/2014/main" id="{19274E70-AD33-E544-823C-7C732ED5BFA8}"/>
                  </a:ext>
                </a:extLst>
              </p:cNvPr>
              <p:cNvSpPr>
                <a:spLocks noGrp="1" noRot="1" noChangeAspect="1" noMove="1" noResize="1" noEditPoints="1" noAdjustHandles="1" noChangeArrowheads="1" noChangeShapeType="1" noTextEdit="1"/>
              </p:cNvSpPr>
              <p:nvPr>
                <p:ph type="title"/>
              </p:nvPr>
            </p:nvSpPr>
            <p:spPr>
              <a:xfrm>
                <a:off x="759880" y="584606"/>
                <a:ext cx="10672240" cy="806872"/>
              </a:xfrm>
              <a:blipFill>
                <a:blip r:embed="rId3"/>
                <a:stretch>
                  <a:fillRect l="-237" b="-1515"/>
                </a:stretch>
              </a:blipFill>
            </p:spPr>
            <p:txBody>
              <a:bodyPr/>
              <a:lstStyle/>
              <a:p>
                <a:r>
                  <a:rPr lang="en-FR">
                    <a:noFill/>
                  </a:rPr>
                  <a:t> </a:t>
                </a:r>
              </a:p>
            </p:txBody>
          </p:sp>
        </mc:Fallback>
      </mc:AlternateContent>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17" name="Picture 16">
            <a:extLst>
              <a:ext uri="{FF2B5EF4-FFF2-40B4-BE49-F238E27FC236}">
                <a16:creationId xmlns:a16="http://schemas.microsoft.com/office/drawing/2014/main" id="{6835396D-701E-FE30-B91A-092CC426C390}"/>
              </a:ext>
            </a:extLst>
          </p:cNvPr>
          <p:cNvPicPr>
            <a:picLocks noChangeAspect="1"/>
          </p:cNvPicPr>
          <p:nvPr/>
        </p:nvPicPr>
        <p:blipFill rotWithShape="1">
          <a:blip r:embed="rId4"/>
          <a:srcRect t="8089" b="5862"/>
          <a:stretch/>
        </p:blipFill>
        <p:spPr>
          <a:xfrm rot="5400000">
            <a:off x="6519481" y="307732"/>
            <a:ext cx="3458256" cy="636702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D9375C6-C67B-4C50-51DF-C8537D54E7B2}"/>
                  </a:ext>
                </a:extLst>
              </p:cNvPr>
              <p:cNvSpPr txBox="1"/>
              <p:nvPr/>
            </p:nvSpPr>
            <p:spPr>
              <a:xfrm>
                <a:off x="1477758" y="2411956"/>
                <a:ext cx="5485924" cy="269535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 </a:t>
                </a: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2618</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Ξ</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 967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misID </a:t>
                </a:r>
                <a14:m>
                  <m:oMath xmlns:m="http://schemas.openxmlformats.org/officeDocument/2006/math">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 956</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shape 1 - </a:t>
                </a:r>
                <a14:m>
                  <m:oMath xmlns:m="http://schemas.openxmlformats.org/officeDocument/2006/math">
                    <m:sSup>
                      <m:sSup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shape II - </a:t>
                </a:r>
                <a14:m>
                  <m:oMath xmlns:m="http://schemas.openxmlformats.org/officeDocument/2006/math">
                    <m:sSup>
                      <m:sSup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Λ</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2170</a:t>
                </a:r>
                <a:b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br>
                <a14:m>
                  <m:oMath xmlns:m="http://schemas.openxmlformats.org/officeDocument/2006/math">
                    <m:sSubSup>
                      <m:sSubSup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m:rPr>
                            <m:sty m:val="p"/>
                          </m:rPr>
                          <a:rPr kumimoji="0" lang="it-IT"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Λ</m:t>
                        </m:r>
                      </m:e>
                      <m: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ub>
                    </m:s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p>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shape </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Λ</m:t>
                        </m:r>
                      </m:e>
                      <m:sub>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c</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oMath>
                </a14:m>
                <a:endPar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Gill Sans MT" panose="020B0502020104020203"/>
                    <a:ea typeface="+mn-ea"/>
                    <a:cs typeface="+mn-cs"/>
                  </a:rPr>
                  <a:t>misID</a:t>
                </a:r>
                <a:r>
                  <a:rPr kumimoji="0" lang="it-IT"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14:m>
                  <m:oMath xmlns:m="http://schemas.openxmlformats.org/officeDocument/2006/math">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 792</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Ξ</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 802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Combinatorial background = 13525</a:t>
                </a:r>
              </a:p>
            </p:txBody>
          </p:sp>
        </mc:Choice>
        <mc:Fallback xmlns="">
          <p:sp>
            <p:nvSpPr>
              <p:cNvPr id="19" name="TextBox 18">
                <a:extLst>
                  <a:ext uri="{FF2B5EF4-FFF2-40B4-BE49-F238E27FC236}">
                    <a16:creationId xmlns:a16="http://schemas.microsoft.com/office/drawing/2014/main" id="{BD9375C6-C67B-4C50-51DF-C8537D54E7B2}"/>
                  </a:ext>
                </a:extLst>
              </p:cNvPr>
              <p:cNvSpPr txBox="1">
                <a:spLocks noRot="1" noChangeAspect="1" noMove="1" noResize="1" noEditPoints="1" noAdjustHandles="1" noChangeArrowheads="1" noChangeShapeType="1" noTextEdit="1"/>
              </p:cNvSpPr>
              <p:nvPr/>
            </p:nvSpPr>
            <p:spPr>
              <a:xfrm>
                <a:off x="1477758" y="2411956"/>
                <a:ext cx="5485924" cy="2695353"/>
              </a:xfrm>
              <a:prstGeom prst="rect">
                <a:avLst/>
              </a:prstGeom>
              <a:blipFill>
                <a:blip r:embed="rId5"/>
                <a:stretch>
                  <a:fillRect l="-924" t="-939" b="-2347"/>
                </a:stretch>
              </a:blipFill>
            </p:spPr>
            <p:txBody>
              <a:bodyPr/>
              <a:lstStyle/>
              <a:p>
                <a:r>
                  <a:rPr lang="en-FR">
                    <a:noFill/>
                  </a:rPr>
                  <a:t> </a:t>
                </a:r>
              </a:p>
            </p:txBody>
          </p:sp>
        </mc:Fallback>
      </mc:AlternateContent>
      <p:cxnSp>
        <p:nvCxnSpPr>
          <p:cNvPr id="20" name="Straight Connector 19">
            <a:extLst>
              <a:ext uri="{FF2B5EF4-FFF2-40B4-BE49-F238E27FC236}">
                <a16:creationId xmlns:a16="http://schemas.microsoft.com/office/drawing/2014/main" id="{A8BC7AAC-C144-FE89-0B8B-C0633BCA6592}"/>
              </a:ext>
            </a:extLst>
          </p:cNvPr>
          <p:cNvCxnSpPr/>
          <p:nvPr/>
        </p:nvCxnSpPr>
        <p:spPr>
          <a:xfrm>
            <a:off x="817359" y="2608752"/>
            <a:ext cx="6604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8EEA5D6-825F-DC7F-9447-2A13BA3DBA4C}"/>
              </a:ext>
            </a:extLst>
          </p:cNvPr>
          <p:cNvCxnSpPr/>
          <p:nvPr/>
        </p:nvCxnSpPr>
        <p:spPr>
          <a:xfrm>
            <a:off x="817359" y="2902627"/>
            <a:ext cx="660400" cy="0"/>
          </a:xfrm>
          <a:prstGeom prst="line">
            <a:avLst/>
          </a:prstGeom>
          <a:ln w="38100">
            <a:solidFill>
              <a:srgbClr val="FF8F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4A36FF-25FD-191D-1D9C-B48F5461422B}"/>
              </a:ext>
            </a:extLst>
          </p:cNvPr>
          <p:cNvCxnSpPr/>
          <p:nvPr/>
        </p:nvCxnSpPr>
        <p:spPr>
          <a:xfrm>
            <a:off x="817359" y="3212682"/>
            <a:ext cx="660400" cy="0"/>
          </a:xfrm>
          <a:prstGeom prst="line">
            <a:avLst/>
          </a:prstGeom>
          <a:ln w="38100">
            <a:solidFill>
              <a:srgbClr val="14B813"/>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D3E3E05-92F5-6BBC-A3AA-5654FC053E93}"/>
              </a:ext>
            </a:extLst>
          </p:cNvPr>
          <p:cNvCxnSpPr/>
          <p:nvPr/>
        </p:nvCxnSpPr>
        <p:spPr>
          <a:xfrm>
            <a:off x="817359" y="3501716"/>
            <a:ext cx="660400" cy="0"/>
          </a:xfrm>
          <a:prstGeom prst="line">
            <a:avLst/>
          </a:prstGeom>
          <a:ln w="38100">
            <a:solidFill>
              <a:srgbClr val="CF5E6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9F9D16-8424-518A-1954-454C5DC9482F}"/>
              </a:ext>
            </a:extLst>
          </p:cNvPr>
          <p:cNvCxnSpPr/>
          <p:nvPr/>
        </p:nvCxnSpPr>
        <p:spPr>
          <a:xfrm>
            <a:off x="817359" y="3780239"/>
            <a:ext cx="660400" cy="0"/>
          </a:xfrm>
          <a:prstGeom prst="line">
            <a:avLst/>
          </a:prstGeom>
          <a:ln w="38100">
            <a:solidFill>
              <a:srgbClr val="698296"/>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394891-AD70-1E6E-E7BC-A54CA987E196}"/>
              </a:ext>
            </a:extLst>
          </p:cNvPr>
          <p:cNvCxnSpPr/>
          <p:nvPr/>
        </p:nvCxnSpPr>
        <p:spPr>
          <a:xfrm>
            <a:off x="817359" y="4363562"/>
            <a:ext cx="660400" cy="0"/>
          </a:xfrm>
          <a:prstGeom prst="line">
            <a:avLst/>
          </a:prstGeom>
          <a:ln w="38100">
            <a:solidFill>
              <a:srgbClr val="B0CFC7"/>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BE7B2F-6766-5BEF-7234-C8C79C14C2BF}"/>
              </a:ext>
            </a:extLst>
          </p:cNvPr>
          <p:cNvCxnSpPr/>
          <p:nvPr/>
        </p:nvCxnSpPr>
        <p:spPr>
          <a:xfrm>
            <a:off x="817359" y="4642085"/>
            <a:ext cx="660400" cy="0"/>
          </a:xfrm>
          <a:prstGeom prst="line">
            <a:avLst/>
          </a:prstGeom>
          <a:ln w="38100">
            <a:solidFill>
              <a:srgbClr val="876657"/>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C8D11F-A303-5A99-C4E7-7642C62E057F}"/>
              </a:ext>
            </a:extLst>
          </p:cNvPr>
          <p:cNvCxnSpPr/>
          <p:nvPr/>
        </p:nvCxnSpPr>
        <p:spPr>
          <a:xfrm>
            <a:off x="817358" y="4058763"/>
            <a:ext cx="660400" cy="0"/>
          </a:xfrm>
          <a:prstGeom prst="line">
            <a:avLst/>
          </a:prstGeom>
          <a:ln w="38100">
            <a:solidFill>
              <a:srgbClr val="AE998C"/>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1DB3AF-355A-8480-60E4-6F8D05BE0998}"/>
              </a:ext>
            </a:extLst>
          </p:cNvPr>
          <p:cNvCxnSpPr/>
          <p:nvPr/>
        </p:nvCxnSpPr>
        <p:spPr>
          <a:xfrm>
            <a:off x="817358" y="4907464"/>
            <a:ext cx="660400" cy="0"/>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30" name="Right Brace 29">
            <a:extLst>
              <a:ext uri="{FF2B5EF4-FFF2-40B4-BE49-F238E27FC236}">
                <a16:creationId xmlns:a16="http://schemas.microsoft.com/office/drawing/2014/main" id="{75CBE60B-D6BF-C082-B0F2-4E7C6B343A2F}"/>
              </a:ext>
            </a:extLst>
          </p:cNvPr>
          <p:cNvSpPr/>
          <p:nvPr/>
        </p:nvSpPr>
        <p:spPr>
          <a:xfrm>
            <a:off x="4800870" y="3459676"/>
            <a:ext cx="160015" cy="622976"/>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3D88AFA-6D20-ADDA-0CDA-763FED1C97C9}"/>
                  </a:ext>
                </a:extLst>
              </p:cNvPr>
              <p:cNvSpPr txBox="1"/>
              <p:nvPr/>
            </p:nvSpPr>
            <p:spPr>
              <a:xfrm>
                <a:off x="8618482" y="2091071"/>
                <a:ext cx="2701159" cy="38484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b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e>
                        </m:d>
                      </m:e>
                      <m:sub>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p>
                        </m:sSup>
                      </m:sub>
                    </m:s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sSup>
                      <m:sSup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p>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a14:m>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 RunII</a:t>
                </a:r>
              </a:p>
            </p:txBody>
          </p:sp>
        </mc:Choice>
        <mc:Fallback xmlns="">
          <p:sp>
            <p:nvSpPr>
              <p:cNvPr id="31" name="TextBox 30">
                <a:extLst>
                  <a:ext uri="{FF2B5EF4-FFF2-40B4-BE49-F238E27FC236}">
                    <a16:creationId xmlns:a16="http://schemas.microsoft.com/office/drawing/2014/main" id="{73D88AFA-6D20-ADDA-0CDA-763FED1C97C9}"/>
                  </a:ext>
                </a:extLst>
              </p:cNvPr>
              <p:cNvSpPr txBox="1">
                <a:spLocks noRot="1" noChangeAspect="1" noMove="1" noResize="1" noEditPoints="1" noAdjustHandles="1" noChangeArrowheads="1" noChangeShapeType="1" noTextEdit="1"/>
              </p:cNvSpPr>
              <p:nvPr/>
            </p:nvSpPr>
            <p:spPr>
              <a:xfrm>
                <a:off x="8618482" y="2091071"/>
                <a:ext cx="2701159" cy="384849"/>
              </a:xfrm>
              <a:prstGeom prst="rect">
                <a:avLst/>
              </a:prstGeom>
              <a:blipFill>
                <a:blip r:embed="rId6"/>
                <a:stretch>
                  <a:fillRect t="-3226" r="-1869" b="-22581"/>
                </a:stretch>
              </a:blipFill>
            </p:spPr>
            <p:txBody>
              <a:bodyPr/>
              <a:lstStyle/>
              <a:p>
                <a:r>
                  <a:rPr lang="en-FR">
                    <a:noFill/>
                  </a:rPr>
                  <a:t> </a:t>
                </a:r>
              </a:p>
            </p:txBody>
          </p:sp>
        </mc:Fallback>
      </mc:AlternateContent>
      <p:sp>
        <p:nvSpPr>
          <p:cNvPr id="3" name="TextBox 2">
            <a:extLst>
              <a:ext uri="{FF2B5EF4-FFF2-40B4-BE49-F238E27FC236}">
                <a16:creationId xmlns:a16="http://schemas.microsoft.com/office/drawing/2014/main" id="{1C1B9A6C-E9B4-D8FC-C042-4F22C11E68C9}"/>
              </a:ext>
            </a:extLst>
          </p:cNvPr>
          <p:cNvSpPr txBox="1"/>
          <p:nvPr/>
        </p:nvSpPr>
        <p:spPr>
          <a:xfrm>
            <a:off x="4261042" y="5685546"/>
            <a:ext cx="36699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Gill Sans MT" panose="020B0502020104020203"/>
                <a:ea typeface="+mn-ea"/>
                <a:cs typeface="+mn-cs"/>
              </a:rPr>
              <a:t>Studies on the systematics will follow</a:t>
            </a:r>
          </a:p>
        </p:txBody>
      </p:sp>
    </p:spTree>
    <p:extLst>
      <p:ext uri="{BB962C8B-B14F-4D97-AF65-F5344CB8AC3E}">
        <p14:creationId xmlns:p14="http://schemas.microsoft.com/office/powerpoint/2010/main" val="522627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Sensitivity to CP violation</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29</a:t>
            </a:fld>
            <a:endParaRPr lang="en-FR"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6BB5EDE-2D1B-8A2C-D242-DC1BB326E774}"/>
                  </a:ext>
                </a:extLst>
              </p:cNvPr>
              <p:cNvSpPr txBox="1"/>
              <p:nvPr/>
            </p:nvSpPr>
            <p:spPr>
              <a:xfrm>
                <a:off x="759878" y="1743981"/>
                <a:ext cx="10672239" cy="369332"/>
              </a:xfrm>
              <a:prstGeom prst="rect">
                <a:avLst/>
              </a:prstGeom>
              <a:noFill/>
            </p:spPr>
            <p:txBody>
              <a:bodyPr wrap="square">
                <a:spAutoFit/>
              </a:bodyPr>
              <a:lstStyle/>
              <a:p>
                <a:r>
                  <a:rPr lang="en-GB" dirty="0">
                    <a:solidFill>
                      <a:schemeClr val="tx1">
                        <a:lumMod val="85000"/>
                        <a:lumOff val="15000"/>
                      </a:schemeClr>
                    </a:solidFill>
                  </a:rPr>
                  <a:t>The uncertainty on </a:t>
                </a:r>
                <a14:m>
                  <m:oMath xmlns:m="http://schemas.openxmlformats.org/officeDocument/2006/math">
                    <m:sSub>
                      <m:sSubPr>
                        <m:ctrlPr>
                          <a:rPr lang="en-US" b="0" i="1" smtClean="0">
                            <a:solidFill>
                              <a:schemeClr val="tx1">
                                <a:lumMod val="85000"/>
                                <a:lumOff val="15000"/>
                              </a:schemeClr>
                            </a:solidFill>
                            <a:latin typeface="Cambria Math" panose="02040503050406030204" pitchFamily="18" charset="0"/>
                          </a:rPr>
                        </m:ctrlPr>
                      </m:sSubPr>
                      <m:e>
                        <m:r>
                          <a:rPr lang="en-US" b="0" i="1" smtClean="0">
                            <a:solidFill>
                              <a:schemeClr val="tx1">
                                <a:lumMod val="85000"/>
                                <a:lumOff val="15000"/>
                              </a:schemeClr>
                            </a:solidFill>
                            <a:latin typeface="Cambria Math" panose="02040503050406030204" pitchFamily="18" charset="0"/>
                          </a:rPr>
                          <m:t>𝐴</m:t>
                        </m:r>
                      </m:e>
                      <m:sub>
                        <m:r>
                          <a:rPr lang="en-US" b="0" i="1" smtClean="0">
                            <a:solidFill>
                              <a:schemeClr val="tx1">
                                <a:lumMod val="85000"/>
                                <a:lumOff val="15000"/>
                              </a:schemeClr>
                            </a:solidFill>
                            <a:latin typeface="Cambria Math" panose="02040503050406030204" pitchFamily="18" charset="0"/>
                          </a:rPr>
                          <m:t>𝐶𝑃</m:t>
                        </m:r>
                      </m:sub>
                    </m:sSub>
                  </m:oMath>
                </a14:m>
                <a:r>
                  <a:rPr lang="en-GB" dirty="0">
                    <a:solidFill>
                      <a:schemeClr val="tx1">
                        <a:lumMod val="85000"/>
                        <a:lumOff val="15000"/>
                      </a:schemeClr>
                    </a:solidFill>
                  </a:rPr>
                  <a:t> is estimated to be:</a:t>
                </a:r>
              </a:p>
            </p:txBody>
          </p:sp>
        </mc:Choice>
        <mc:Fallback xmlns="">
          <p:sp>
            <p:nvSpPr>
              <p:cNvPr id="7" name="TextBox 6">
                <a:extLst>
                  <a:ext uri="{FF2B5EF4-FFF2-40B4-BE49-F238E27FC236}">
                    <a16:creationId xmlns:a16="http://schemas.microsoft.com/office/drawing/2014/main" id="{16BB5EDE-2D1B-8A2C-D242-DC1BB326E774}"/>
                  </a:ext>
                </a:extLst>
              </p:cNvPr>
              <p:cNvSpPr txBox="1">
                <a:spLocks noRot="1" noChangeAspect="1" noMove="1" noResize="1" noEditPoints="1" noAdjustHandles="1" noChangeArrowheads="1" noChangeShapeType="1" noTextEdit="1"/>
              </p:cNvSpPr>
              <p:nvPr/>
            </p:nvSpPr>
            <p:spPr>
              <a:xfrm>
                <a:off x="759878" y="1743981"/>
                <a:ext cx="10672239" cy="369332"/>
              </a:xfrm>
              <a:prstGeom prst="rect">
                <a:avLst/>
              </a:prstGeom>
              <a:blipFill>
                <a:blip r:embed="rId3"/>
                <a:stretch>
                  <a:fillRect l="-595" t="-6667" b="-23333"/>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5CD9CA1-D99C-04A8-56B4-284613C78DDC}"/>
                  </a:ext>
                </a:extLst>
              </p:cNvPr>
              <p:cNvSpPr txBox="1"/>
              <p:nvPr/>
            </p:nvSpPr>
            <p:spPr>
              <a:xfrm>
                <a:off x="4679295" y="2282151"/>
                <a:ext cx="2833404"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𝐶𝑃</m:t>
                              </m:r>
                            </m:sub>
                          </m:sSub>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i="1">
                              <a:latin typeface="Cambria Math" panose="02040503050406030204" pitchFamily="18" charset="0"/>
                            </a:rPr>
                            <m:t>1 −</m:t>
                          </m:r>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𝐶𝑃</m:t>
                              </m:r>
                            </m:sub>
                            <m:sup>
                              <m:r>
                                <a:rPr lang="en-US" i="1">
                                  <a:latin typeface="Cambria Math" panose="02040503050406030204" pitchFamily="18" charset="0"/>
                                </a:rPr>
                                <m:t>2</m:t>
                              </m:r>
                            </m:sup>
                          </m:sSubSup>
                        </m:num>
                        <m:den>
                          <m:r>
                            <a:rPr lang="en-US" b="0" i="1" smtClean="0">
                              <a:latin typeface="Cambria Math" panose="02040503050406030204" pitchFamily="18" charset="0"/>
                            </a:rPr>
                            <m:t>2</m:t>
                          </m:r>
                        </m:den>
                      </m:f>
                      <m:r>
                        <a:rPr lang="en-US" b="0" i="1" smtClean="0">
                          <a:latin typeface="Cambria Math" panose="02040503050406030204" pitchFamily="18" charset="0"/>
                        </a:rPr>
                        <m:t> </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𝑁</m:t>
                                  </m:r>
                                </m:e>
                              </m:acc>
                            </m:den>
                          </m:f>
                        </m:e>
                      </m:rad>
                    </m:oMath>
                  </m:oMathPara>
                </a14:m>
                <a:endParaRPr lang="en-FR" dirty="0"/>
              </a:p>
            </p:txBody>
          </p:sp>
        </mc:Choice>
        <mc:Fallback xmlns="">
          <p:sp>
            <p:nvSpPr>
              <p:cNvPr id="10" name="TextBox 9">
                <a:extLst>
                  <a:ext uri="{FF2B5EF4-FFF2-40B4-BE49-F238E27FC236}">
                    <a16:creationId xmlns:a16="http://schemas.microsoft.com/office/drawing/2014/main" id="{D5CD9CA1-D99C-04A8-56B4-284613C78DDC}"/>
                  </a:ext>
                </a:extLst>
              </p:cNvPr>
              <p:cNvSpPr txBox="1">
                <a:spLocks noRot="1" noChangeAspect="1" noMove="1" noResize="1" noEditPoints="1" noAdjustHandles="1" noChangeArrowheads="1" noChangeShapeType="1" noTextEdit="1"/>
              </p:cNvSpPr>
              <p:nvPr/>
            </p:nvSpPr>
            <p:spPr>
              <a:xfrm>
                <a:off x="4679295" y="2282151"/>
                <a:ext cx="2833404" cy="910699"/>
              </a:xfrm>
              <a:prstGeom prst="rect">
                <a:avLst/>
              </a:prstGeom>
              <a:blipFill>
                <a:blip r:embed="rId4"/>
                <a:stretch>
                  <a:fillRect/>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93CD44-175A-8AAF-A7B7-3245089B0DAB}"/>
                  </a:ext>
                </a:extLst>
              </p:cNvPr>
              <p:cNvSpPr txBox="1"/>
              <p:nvPr/>
            </p:nvSpPr>
            <p:spPr>
              <a:xfrm>
                <a:off x="759878" y="3327473"/>
                <a:ext cx="10729027" cy="659027"/>
              </a:xfrm>
              <a:prstGeom prst="rect">
                <a:avLst/>
              </a:prstGeom>
              <a:noFill/>
            </p:spPr>
            <p:txBody>
              <a:bodyPr wrap="none" rtlCol="0">
                <a:spAutoFit/>
              </a:bodyPr>
              <a:lstStyle/>
              <a:p>
                <a:r>
                  <a:rPr lang="en-FR" dirty="0"/>
                  <a:t>Estimating the number of events of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b>
                      <m:sSubPr>
                        <m:ctrlPr>
                          <a:rPr lang="en-US" sz="1800" b="0" i="1" smtClean="0">
                            <a:solidFill>
                              <a:schemeClr val="tx1"/>
                            </a:solidFill>
                            <a:latin typeface="Cambria Math" panose="02040503050406030204" pitchFamily="18" charset="0"/>
                            <a:ea typeface="Cambria Math" panose="02040503050406030204" pitchFamily="18" charset="0"/>
                          </a:rPr>
                        </m:ctrlPr>
                      </m:sSubPr>
                      <m:e>
                        <m:d>
                          <m:dPr>
                            <m:begChr m:val="["/>
                            <m:endChr m:val="]"/>
                            <m:ctrlPr>
                              <a:rPr lang="en-US" sz="1800" b="0" i="1" smtClean="0">
                                <a:solidFill>
                                  <a:schemeClr val="tx1"/>
                                </a:solidFill>
                                <a:latin typeface="Cambria Math" panose="02040503050406030204" pitchFamily="18" charset="0"/>
                                <a:ea typeface="Cambria Math" panose="02040503050406030204" pitchFamily="18" charset="0"/>
                              </a:rPr>
                            </m:ctrlPr>
                          </m:dPr>
                          <m:e>
                            <m:sSup>
                              <m:sSupPr>
                                <m:ctrlPr>
                                  <a:rPr lang="en-US" sz="1800" b="0" i="1" smtClean="0">
                                    <a:solidFill>
                                      <a:schemeClr val="tx1"/>
                                    </a:solidFill>
                                    <a:latin typeface="Cambria Math" panose="02040503050406030204" pitchFamily="18" charset="0"/>
                                    <a:ea typeface="Cambria Math" panose="02040503050406030204" pitchFamily="18" charset="0"/>
                                  </a:rPr>
                                </m:ctrlPr>
                              </m:sSupPr>
                              <m:e>
                                <m:r>
                                  <a:rPr lang="en-US" sz="1800" b="0" i="1" smtClean="0">
                                    <a:solidFill>
                                      <a:schemeClr val="tx1"/>
                                    </a:solidFill>
                                    <a:latin typeface="Cambria Math" panose="02040503050406030204" pitchFamily="18" charset="0"/>
                                    <a:ea typeface="Cambria Math" panose="02040503050406030204" pitchFamily="18" charset="0"/>
                                  </a:rPr>
                                  <m:t>𝐾</m:t>
                                </m:r>
                              </m:e>
                              <m:sup>
                                <m:r>
                                  <a:rPr lang="en-US" sz="1800" b="0" i="1" smtClean="0">
                                    <a:solidFill>
                                      <a:schemeClr val="tx1"/>
                                    </a:solidFill>
                                    <a:latin typeface="Cambria Math" panose="02040503050406030204" pitchFamily="18" charset="0"/>
                                    <a:ea typeface="Cambria Math" panose="02040503050406030204" pitchFamily="18" charset="0"/>
                                  </a:rPr>
                                  <m:t>−</m:t>
                                </m:r>
                              </m:sup>
                            </m:sSup>
                            <m:sSup>
                              <m:sSupPr>
                                <m:ctrlPr>
                                  <a:rPr lang="en-US" sz="1800" b="0" i="1" smtClean="0">
                                    <a:solidFill>
                                      <a:schemeClr val="tx1"/>
                                    </a:solidFill>
                                    <a:latin typeface="Cambria Math" panose="02040503050406030204" pitchFamily="18" charset="0"/>
                                    <a:ea typeface="Cambria Math" panose="02040503050406030204" pitchFamily="18" charset="0"/>
                                  </a:rPr>
                                </m:ctrlPr>
                              </m:sSupPr>
                              <m:e>
                                <m:r>
                                  <a:rPr lang="en-US" sz="1800" b="0" i="1" smtClean="0">
                                    <a:solidFill>
                                      <a:schemeClr val="tx1"/>
                                    </a:solidFill>
                                    <a:latin typeface="Cambria Math" panose="02040503050406030204" pitchFamily="18" charset="0"/>
                                    <a:ea typeface="Cambria Math" panose="02040503050406030204" pitchFamily="18" charset="0"/>
                                  </a:rPr>
                                  <m:t>𝐾</m:t>
                                </m:r>
                              </m:e>
                              <m:sup>
                                <m:r>
                                  <a:rPr lang="en-US" sz="1800" b="0" i="1" smtClean="0">
                                    <a:solidFill>
                                      <a:schemeClr val="tx1"/>
                                    </a:solidFill>
                                    <a:latin typeface="Cambria Math" panose="02040503050406030204" pitchFamily="18" charset="0"/>
                                    <a:ea typeface="Cambria Math" panose="02040503050406030204" pitchFamily="18" charset="0"/>
                                  </a:rPr>
                                  <m:t>+</m:t>
                                </m:r>
                              </m:sup>
                            </m:sSup>
                          </m:e>
                        </m:d>
                      </m:e>
                      <m:sub>
                        <m:r>
                          <a:rPr lang="en-US" sz="1800" b="0" i="1" smtClean="0">
                            <a:solidFill>
                              <a:schemeClr val="tx1"/>
                            </a:solidFill>
                            <a:latin typeface="Cambria Math" panose="02040503050406030204" pitchFamily="18" charset="0"/>
                            <a:ea typeface="Cambria Math" panose="02040503050406030204" pitchFamily="18" charset="0"/>
                          </a:rPr>
                          <m:t>𝐷</m:t>
                        </m:r>
                      </m:sub>
                    </m:sSub>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US" sz="1800" b="0" i="1" smtClean="0">
                            <a:solidFill>
                              <a:schemeClr val="tx1"/>
                            </a:solidFill>
                            <a:latin typeface="Cambria Math" panose="02040503050406030204" pitchFamily="18" charset="0"/>
                            <a:ea typeface="Cambria Math" panose="02040503050406030204" pitchFamily="18" charset="0"/>
                          </a:rPr>
                          <m:t>𝐾</m:t>
                        </m:r>
                      </m:e>
                      <m:sup>
                        <m:r>
                          <a:rPr lang="en-GB" sz="1800" b="0" i="1" smtClean="0">
                            <a:solidFill>
                              <a:schemeClr val="tx1"/>
                            </a:solidFill>
                            <a:latin typeface="Cambria Math" panose="02040503050406030204" pitchFamily="18" charset="0"/>
                            <a:ea typeface="Cambria Math" panose="02040503050406030204" pitchFamily="18" charset="0"/>
                          </a:rPr>
                          <m:t>−</m:t>
                        </m:r>
                      </m:sup>
                    </m:sSup>
                  </m:oMath>
                </a14:m>
                <a:r>
                  <a:rPr lang="en-FR" dirty="0"/>
                  <a:t> and </a:t>
                </a:r>
                <a14:m>
                  <m:oMath xmlns:m="http://schemas.openxmlformats.org/officeDocument/2006/math">
                    <m:sSubSup>
                      <m:sSubSupPr>
                        <m:ctrlPr>
                          <a:rPr lang="en-GB" i="1">
                            <a:latin typeface="Cambria Math" panose="02040503050406030204" pitchFamily="18" charset="0"/>
                          </a:rPr>
                        </m:ctrlPr>
                      </m:sSubSupPr>
                      <m:e>
                        <m:r>
                          <m:rPr>
                            <m:sty m:val="p"/>
                          </m:rPr>
                          <a:rPr lang="en-GB" i="1">
                            <a:latin typeface="Cambria Math" panose="02040503050406030204" pitchFamily="18" charset="0"/>
                            <a:ea typeface="Cambria Math" panose="02040503050406030204" pitchFamily="18" charset="0"/>
                          </a:rPr>
                          <m:t>Λ</m:t>
                        </m:r>
                      </m:e>
                      <m:sub>
                        <m:r>
                          <a:rPr lang="en-GB" i="1">
                            <a:latin typeface="Cambria Math" panose="02040503050406030204" pitchFamily="18" charset="0"/>
                          </a:rPr>
                          <m:t>𝑏</m:t>
                        </m:r>
                      </m:sub>
                      <m:sup>
                        <m:r>
                          <a:rPr lang="en-GB" i="1">
                            <a:latin typeface="Cambria Math" panose="02040503050406030204" pitchFamily="18" charset="0"/>
                          </a:rPr>
                          <m:t>0</m:t>
                        </m:r>
                      </m:sup>
                    </m:sSubSup>
                    <m:r>
                      <a:rPr lang="en-GB"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m:t>
                                </m:r>
                              </m:sup>
                            </m:sSup>
                          </m:e>
                        </m:d>
                      </m:e>
                      <m:sub>
                        <m:r>
                          <a:rPr lang="en-US" i="1">
                            <a:latin typeface="Cambria Math" panose="02040503050406030204" pitchFamily="18" charset="0"/>
                            <a:ea typeface="Cambria Math" panose="02040503050406030204" pitchFamily="18" charset="0"/>
                          </a:rPr>
                          <m:t>𝐷</m:t>
                        </m:r>
                      </m:sub>
                    </m:sSub>
                    <m:r>
                      <a:rPr lang="en-GB" i="1">
                        <a:latin typeface="Cambria Math" panose="02040503050406030204" pitchFamily="18" charset="0"/>
                        <a:ea typeface="Cambria Math" panose="02040503050406030204" pitchFamily="18" charset="0"/>
                      </a:rPr>
                      <m:t>𝑝</m:t>
                    </m:r>
                    <m:sSup>
                      <m:sSupPr>
                        <m:ctrlPr>
                          <a:rPr lang="en-GB"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𝐾</m:t>
                        </m:r>
                      </m:e>
                      <m:sup>
                        <m:r>
                          <a:rPr lang="en-GB" i="1">
                            <a:latin typeface="Cambria Math" panose="02040503050406030204" pitchFamily="18" charset="0"/>
                            <a:ea typeface="Cambria Math" panose="02040503050406030204" pitchFamily="18" charset="0"/>
                          </a:rPr>
                          <m:t>−</m:t>
                        </m:r>
                      </m:sup>
                    </m:sSup>
                  </m:oMath>
                </a14:m>
                <a:r>
                  <a:rPr lang="en-FR" dirty="0"/>
                  <a:t> candidates from the yields just </a:t>
                </a:r>
                <a:br>
                  <a:rPr lang="en-FR" dirty="0"/>
                </a:br>
                <a:r>
                  <a:rPr lang="en-FR" dirty="0"/>
                  <a:t>obtained</a:t>
                </a:r>
              </a:p>
            </p:txBody>
          </p:sp>
        </mc:Choice>
        <mc:Fallback xmlns="">
          <p:sp>
            <p:nvSpPr>
              <p:cNvPr id="11" name="TextBox 10">
                <a:extLst>
                  <a:ext uri="{FF2B5EF4-FFF2-40B4-BE49-F238E27FC236}">
                    <a16:creationId xmlns:a16="http://schemas.microsoft.com/office/drawing/2014/main" id="{1893CD44-175A-8AAF-A7B7-3245089B0DAB}"/>
                  </a:ext>
                </a:extLst>
              </p:cNvPr>
              <p:cNvSpPr txBox="1">
                <a:spLocks noRot="1" noChangeAspect="1" noMove="1" noResize="1" noEditPoints="1" noAdjustHandles="1" noChangeArrowheads="1" noChangeShapeType="1" noTextEdit="1"/>
              </p:cNvSpPr>
              <p:nvPr/>
            </p:nvSpPr>
            <p:spPr>
              <a:xfrm>
                <a:off x="759878" y="3327473"/>
                <a:ext cx="10729027" cy="659027"/>
              </a:xfrm>
              <a:prstGeom prst="rect">
                <a:avLst/>
              </a:prstGeom>
              <a:blipFill>
                <a:blip r:embed="rId5"/>
                <a:stretch>
                  <a:fillRect l="-592" t="-3846" b="-13462"/>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6BC139-C19C-DA31-F779-5D242A71BCE1}"/>
                  </a:ext>
                </a:extLst>
              </p:cNvPr>
              <p:cNvSpPr txBox="1"/>
              <p:nvPr/>
            </p:nvSpPr>
            <p:spPr>
              <a:xfrm>
                <a:off x="5067627" y="4134483"/>
                <a:ext cx="2113527" cy="39485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𝐶𝑃</m:t>
                            </m:r>
                          </m:sub>
                        </m:sSub>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r>
                  <a:rPr lang="en-FR" dirty="0"/>
                  <a:t> 0.04</a:t>
                </a:r>
              </a:p>
            </p:txBody>
          </p:sp>
        </mc:Choice>
        <mc:Fallback xmlns="">
          <p:sp>
            <p:nvSpPr>
              <p:cNvPr id="13" name="TextBox 12">
                <a:extLst>
                  <a:ext uri="{FF2B5EF4-FFF2-40B4-BE49-F238E27FC236}">
                    <a16:creationId xmlns:a16="http://schemas.microsoft.com/office/drawing/2014/main" id="{C06BC139-C19C-DA31-F779-5D242A71BCE1}"/>
                  </a:ext>
                </a:extLst>
              </p:cNvPr>
              <p:cNvSpPr txBox="1">
                <a:spLocks noRot="1" noChangeAspect="1" noMove="1" noResize="1" noEditPoints="1" noAdjustHandles="1" noChangeArrowheads="1" noChangeShapeType="1" noTextEdit="1"/>
              </p:cNvSpPr>
              <p:nvPr/>
            </p:nvSpPr>
            <p:spPr>
              <a:xfrm>
                <a:off x="5067627" y="4134483"/>
                <a:ext cx="2113527" cy="394852"/>
              </a:xfrm>
              <a:prstGeom prst="rect">
                <a:avLst/>
              </a:prstGeom>
              <a:blipFill>
                <a:blip r:embed="rId6"/>
                <a:stretch>
                  <a:fillRect t="-6250" r="-1190" b="-15625"/>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B83ABFF-73DF-7567-8DB0-CE652307288B}"/>
                  </a:ext>
                </a:extLst>
              </p:cNvPr>
              <p:cNvSpPr txBox="1"/>
              <p:nvPr/>
            </p:nvSpPr>
            <p:spPr>
              <a:xfrm>
                <a:off x="5092505" y="4571065"/>
                <a:ext cx="2063770" cy="39485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𝐶𝑃</m:t>
                            </m:r>
                          </m:sub>
                        </m:sSub>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r>
                  <a:rPr lang="en-FR" dirty="0"/>
                  <a:t> 0.06</a:t>
                </a:r>
              </a:p>
            </p:txBody>
          </p:sp>
        </mc:Choice>
        <mc:Fallback xmlns="">
          <p:sp>
            <p:nvSpPr>
              <p:cNvPr id="15" name="TextBox 14">
                <a:extLst>
                  <a:ext uri="{FF2B5EF4-FFF2-40B4-BE49-F238E27FC236}">
                    <a16:creationId xmlns:a16="http://schemas.microsoft.com/office/drawing/2014/main" id="{3B83ABFF-73DF-7567-8DB0-CE652307288B}"/>
                  </a:ext>
                </a:extLst>
              </p:cNvPr>
              <p:cNvSpPr txBox="1">
                <a:spLocks noRot="1" noChangeAspect="1" noMove="1" noResize="1" noEditPoints="1" noAdjustHandles="1" noChangeArrowheads="1" noChangeShapeType="1" noTextEdit="1"/>
              </p:cNvSpPr>
              <p:nvPr/>
            </p:nvSpPr>
            <p:spPr>
              <a:xfrm>
                <a:off x="5092505" y="4571065"/>
                <a:ext cx="2063770" cy="394852"/>
              </a:xfrm>
              <a:prstGeom prst="rect">
                <a:avLst/>
              </a:prstGeom>
              <a:blipFill>
                <a:blip r:embed="rId7"/>
                <a:stretch>
                  <a:fillRect t="-9375" r="-1220" b="-12500"/>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E67E922-01BB-3955-D791-4DAB08056388}"/>
                  </a:ext>
                </a:extLst>
              </p:cNvPr>
              <p:cNvSpPr txBox="1"/>
              <p:nvPr/>
            </p:nvSpPr>
            <p:spPr>
              <a:xfrm>
                <a:off x="5062372" y="5106689"/>
                <a:ext cx="2113527" cy="39485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𝐶𝑃</m:t>
                            </m:r>
                          </m:sub>
                        </m:sSub>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r>
                  <a:rPr lang="en-FR" dirty="0"/>
                  <a:t> 0.02</a:t>
                </a:r>
              </a:p>
            </p:txBody>
          </p:sp>
        </mc:Choice>
        <mc:Fallback xmlns="">
          <p:sp>
            <p:nvSpPr>
              <p:cNvPr id="17" name="TextBox 16">
                <a:extLst>
                  <a:ext uri="{FF2B5EF4-FFF2-40B4-BE49-F238E27FC236}">
                    <a16:creationId xmlns:a16="http://schemas.microsoft.com/office/drawing/2014/main" id="{5E67E922-01BB-3955-D791-4DAB08056388}"/>
                  </a:ext>
                </a:extLst>
              </p:cNvPr>
              <p:cNvSpPr txBox="1">
                <a:spLocks noRot="1" noChangeAspect="1" noMove="1" noResize="1" noEditPoints="1" noAdjustHandles="1" noChangeArrowheads="1" noChangeShapeType="1" noTextEdit="1"/>
              </p:cNvSpPr>
              <p:nvPr/>
            </p:nvSpPr>
            <p:spPr>
              <a:xfrm>
                <a:off x="5062372" y="5106689"/>
                <a:ext cx="2113527" cy="394852"/>
              </a:xfrm>
              <a:prstGeom prst="rect">
                <a:avLst/>
              </a:prstGeom>
              <a:blipFill>
                <a:blip r:embed="rId8"/>
                <a:stretch>
                  <a:fillRect t="-9677" r="-1796" b="-16129"/>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2F74898-6E95-02E2-AD21-53A9A50B343C}"/>
                  </a:ext>
                </a:extLst>
              </p:cNvPr>
              <p:cNvSpPr txBox="1"/>
              <p:nvPr/>
            </p:nvSpPr>
            <p:spPr>
              <a:xfrm>
                <a:off x="5087250" y="5543271"/>
                <a:ext cx="2063770" cy="39485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𝐶𝑃</m:t>
                            </m:r>
                          </m:sub>
                        </m:sSub>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r>
                  <a:rPr lang="en-FR" dirty="0"/>
                  <a:t> 0.04</a:t>
                </a:r>
              </a:p>
            </p:txBody>
          </p:sp>
        </mc:Choice>
        <mc:Fallback xmlns="">
          <p:sp>
            <p:nvSpPr>
              <p:cNvPr id="21" name="TextBox 20">
                <a:extLst>
                  <a:ext uri="{FF2B5EF4-FFF2-40B4-BE49-F238E27FC236}">
                    <a16:creationId xmlns:a16="http://schemas.microsoft.com/office/drawing/2014/main" id="{F2F74898-6E95-02E2-AD21-53A9A50B343C}"/>
                  </a:ext>
                </a:extLst>
              </p:cNvPr>
              <p:cNvSpPr txBox="1">
                <a:spLocks noRot="1" noChangeAspect="1" noMove="1" noResize="1" noEditPoints="1" noAdjustHandles="1" noChangeArrowheads="1" noChangeShapeType="1" noTextEdit="1"/>
              </p:cNvSpPr>
              <p:nvPr/>
            </p:nvSpPr>
            <p:spPr>
              <a:xfrm>
                <a:off x="5087250" y="5543271"/>
                <a:ext cx="2063770" cy="394852"/>
              </a:xfrm>
              <a:prstGeom prst="rect">
                <a:avLst/>
              </a:prstGeom>
              <a:blipFill>
                <a:blip r:embed="rId9"/>
                <a:stretch>
                  <a:fillRect t="-6250" r="-1220" b="-15625"/>
                </a:stretch>
              </a:blipFill>
            </p:spPr>
            <p:txBody>
              <a:bodyPr/>
              <a:lstStyle/>
              <a:p>
                <a:r>
                  <a:rPr lang="en-FR">
                    <a:noFill/>
                  </a:rPr>
                  <a:t> </a:t>
                </a:r>
              </a:p>
            </p:txBody>
          </p:sp>
        </mc:Fallback>
      </mc:AlternateContent>
      <p:grpSp>
        <p:nvGrpSpPr>
          <p:cNvPr id="38" name="Group 37">
            <a:extLst>
              <a:ext uri="{FF2B5EF4-FFF2-40B4-BE49-F238E27FC236}">
                <a16:creationId xmlns:a16="http://schemas.microsoft.com/office/drawing/2014/main" id="{FE206010-DE7C-0658-013A-2EFF7F2F5C1E}"/>
              </a:ext>
            </a:extLst>
          </p:cNvPr>
          <p:cNvGrpSpPr/>
          <p:nvPr/>
        </p:nvGrpSpPr>
        <p:grpSpPr>
          <a:xfrm>
            <a:off x="7186409" y="4268223"/>
            <a:ext cx="242278" cy="529128"/>
            <a:chOff x="7186409" y="4268223"/>
            <a:chExt cx="242278" cy="529128"/>
          </a:xfrm>
        </p:grpSpPr>
        <p:cxnSp>
          <p:nvCxnSpPr>
            <p:cNvPr id="30" name="Straight Connector 29">
              <a:extLst>
                <a:ext uri="{FF2B5EF4-FFF2-40B4-BE49-F238E27FC236}">
                  <a16:creationId xmlns:a16="http://schemas.microsoft.com/office/drawing/2014/main" id="{B690533A-ACB6-3D4E-BD07-C82D2437482A}"/>
                </a:ext>
              </a:extLst>
            </p:cNvPr>
            <p:cNvCxnSpPr/>
            <p:nvPr/>
          </p:nvCxnSpPr>
          <p:spPr>
            <a:xfrm>
              <a:off x="7411525" y="4268223"/>
              <a:ext cx="0" cy="52387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EC85CDB2-C849-44DE-B829-B2E0B2261AF1}"/>
                </a:ext>
              </a:extLst>
            </p:cNvPr>
            <p:cNvCxnSpPr>
              <a:cxnSpLocks/>
            </p:cNvCxnSpPr>
            <p:nvPr/>
          </p:nvCxnSpPr>
          <p:spPr>
            <a:xfrm flipH="1">
              <a:off x="7186409" y="4797351"/>
              <a:ext cx="235627" cy="0"/>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7BAFC707-DA74-D9BE-9E3D-EA299885B5AC}"/>
                </a:ext>
              </a:extLst>
            </p:cNvPr>
            <p:cNvCxnSpPr>
              <a:cxnSpLocks/>
            </p:cNvCxnSpPr>
            <p:nvPr/>
          </p:nvCxnSpPr>
          <p:spPr>
            <a:xfrm flipH="1">
              <a:off x="7193060" y="4278733"/>
              <a:ext cx="235627" cy="0"/>
            </a:xfrm>
            <a:prstGeom prst="line">
              <a:avLst/>
            </a:prstGeom>
          </p:spPr>
          <p:style>
            <a:lnRef idx="3">
              <a:schemeClr val="dk1"/>
            </a:lnRef>
            <a:fillRef idx="0">
              <a:schemeClr val="dk1"/>
            </a:fillRef>
            <a:effectRef idx="2">
              <a:schemeClr val="dk1"/>
            </a:effectRef>
            <a:fontRef idx="minor">
              <a:schemeClr val="tx1"/>
            </a:fontRef>
          </p:style>
        </p:cxnSp>
      </p:grpSp>
      <p:grpSp>
        <p:nvGrpSpPr>
          <p:cNvPr id="39" name="Group 38">
            <a:extLst>
              <a:ext uri="{FF2B5EF4-FFF2-40B4-BE49-F238E27FC236}">
                <a16:creationId xmlns:a16="http://schemas.microsoft.com/office/drawing/2014/main" id="{77F03B9D-32C9-3EA3-E882-D04730954F6F}"/>
              </a:ext>
            </a:extLst>
          </p:cNvPr>
          <p:cNvGrpSpPr/>
          <p:nvPr/>
        </p:nvGrpSpPr>
        <p:grpSpPr>
          <a:xfrm>
            <a:off x="7199711" y="5247487"/>
            <a:ext cx="239486" cy="523870"/>
            <a:chOff x="7193060" y="4268223"/>
            <a:chExt cx="239486" cy="523870"/>
          </a:xfrm>
        </p:grpSpPr>
        <p:cxnSp>
          <p:nvCxnSpPr>
            <p:cNvPr id="40" name="Straight Connector 39">
              <a:extLst>
                <a:ext uri="{FF2B5EF4-FFF2-40B4-BE49-F238E27FC236}">
                  <a16:creationId xmlns:a16="http://schemas.microsoft.com/office/drawing/2014/main" id="{5E9640DC-DBE8-20CD-8BD1-CC1B7BD32081}"/>
                </a:ext>
              </a:extLst>
            </p:cNvPr>
            <p:cNvCxnSpPr/>
            <p:nvPr/>
          </p:nvCxnSpPr>
          <p:spPr>
            <a:xfrm>
              <a:off x="7411525" y="4268223"/>
              <a:ext cx="0" cy="52387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55E9CA3C-0A0B-C5A4-6D35-5A043C5A0E6B}"/>
                </a:ext>
              </a:extLst>
            </p:cNvPr>
            <p:cNvCxnSpPr>
              <a:cxnSpLocks/>
            </p:cNvCxnSpPr>
            <p:nvPr/>
          </p:nvCxnSpPr>
          <p:spPr>
            <a:xfrm flipH="1">
              <a:off x="7196919" y="4786841"/>
              <a:ext cx="235627" cy="0"/>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7B3E1851-E769-BE94-2452-8E849296445B}"/>
                </a:ext>
              </a:extLst>
            </p:cNvPr>
            <p:cNvCxnSpPr>
              <a:cxnSpLocks/>
            </p:cNvCxnSpPr>
            <p:nvPr/>
          </p:nvCxnSpPr>
          <p:spPr>
            <a:xfrm flipH="1">
              <a:off x="7193060" y="4278733"/>
              <a:ext cx="235627" cy="0"/>
            </a:xfrm>
            <a:prstGeom prst="line">
              <a:avLst/>
            </a:prstGeom>
          </p:spPr>
          <p:style>
            <a:lnRef idx="3">
              <a:schemeClr val="dk1"/>
            </a:lnRef>
            <a:fillRef idx="0">
              <a:schemeClr val="dk1"/>
            </a:fillRef>
            <a:effectRef idx="2">
              <a:schemeClr val="dk1"/>
            </a:effectRef>
            <a:fontRef idx="minor">
              <a:schemeClr val="tx1"/>
            </a:fontRef>
          </p:style>
        </p:cxnSp>
      </p:grpSp>
      <p:sp>
        <p:nvSpPr>
          <p:cNvPr id="43" name="TextBox 42">
            <a:extLst>
              <a:ext uri="{FF2B5EF4-FFF2-40B4-BE49-F238E27FC236}">
                <a16:creationId xmlns:a16="http://schemas.microsoft.com/office/drawing/2014/main" id="{3BF024FF-9A6D-9192-6E02-EDD2C041D057}"/>
              </a:ext>
            </a:extLst>
          </p:cNvPr>
          <p:cNvSpPr txBox="1"/>
          <p:nvPr/>
        </p:nvSpPr>
        <p:spPr>
          <a:xfrm>
            <a:off x="7685333" y="4386399"/>
            <a:ext cx="2109873" cy="369332"/>
          </a:xfrm>
          <a:prstGeom prst="rect">
            <a:avLst/>
          </a:prstGeom>
          <a:noFill/>
        </p:spPr>
        <p:txBody>
          <a:bodyPr wrap="none" rtlCol="0">
            <a:spAutoFit/>
          </a:bodyPr>
          <a:lstStyle/>
          <a:p>
            <a:r>
              <a:rPr lang="en-FR" dirty="0"/>
              <a:t>RunI + RunII (9fb⁻¹)</a:t>
            </a:r>
          </a:p>
        </p:txBody>
      </p:sp>
      <p:sp>
        <p:nvSpPr>
          <p:cNvPr id="44" name="TextBox 43">
            <a:extLst>
              <a:ext uri="{FF2B5EF4-FFF2-40B4-BE49-F238E27FC236}">
                <a16:creationId xmlns:a16="http://schemas.microsoft.com/office/drawing/2014/main" id="{BA0F18EC-4A55-35F1-BF60-4799182194DF}"/>
              </a:ext>
            </a:extLst>
          </p:cNvPr>
          <p:cNvSpPr txBox="1"/>
          <p:nvPr/>
        </p:nvSpPr>
        <p:spPr>
          <a:xfrm>
            <a:off x="7685333" y="5354375"/>
            <a:ext cx="2956259" cy="369332"/>
          </a:xfrm>
          <a:prstGeom prst="rect">
            <a:avLst/>
          </a:prstGeom>
          <a:noFill/>
        </p:spPr>
        <p:txBody>
          <a:bodyPr wrap="none" rtlCol="0">
            <a:spAutoFit/>
          </a:bodyPr>
          <a:lstStyle/>
          <a:p>
            <a:r>
              <a:rPr lang="en-FR" dirty="0"/>
              <a:t>RunI + RunII + RunIII (23fb⁻¹)</a:t>
            </a:r>
          </a:p>
        </p:txBody>
      </p:sp>
    </p:spTree>
    <p:extLst>
      <p:ext uri="{BB962C8B-B14F-4D97-AF65-F5344CB8AC3E}">
        <p14:creationId xmlns:p14="http://schemas.microsoft.com/office/powerpoint/2010/main" val="82715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Introduction and motivations</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3</a:t>
            </a:fld>
            <a:endParaRPr lang="en-FR" dirty="0"/>
          </a:p>
        </p:txBody>
      </p:sp>
      <p:sp>
        <p:nvSpPr>
          <p:cNvPr id="7" name="TextBox 6">
            <a:extLst>
              <a:ext uri="{FF2B5EF4-FFF2-40B4-BE49-F238E27FC236}">
                <a16:creationId xmlns:a16="http://schemas.microsoft.com/office/drawing/2014/main" id="{89AFC68D-EB7E-3248-BB77-D03ABB3BA75E}"/>
              </a:ext>
            </a:extLst>
          </p:cNvPr>
          <p:cNvSpPr txBox="1"/>
          <p:nvPr/>
        </p:nvSpPr>
        <p:spPr>
          <a:xfrm>
            <a:off x="733931" y="1590960"/>
            <a:ext cx="6412718" cy="3970318"/>
          </a:xfrm>
          <a:prstGeom prst="rect">
            <a:avLst/>
          </a:prstGeom>
          <a:noFill/>
        </p:spPr>
        <p:txBody>
          <a:bodyPr wrap="none" rtlCol="0">
            <a:spAutoFit/>
          </a:bodyPr>
          <a:lstStyle/>
          <a:p>
            <a:pPr marL="285750" indent="-285750">
              <a:buFont typeface="Arial" panose="020B0604020202020204" pitchFamily="34" charset="0"/>
              <a:buChar char="•"/>
            </a:pPr>
            <a:r>
              <a:rPr lang="en-FR" dirty="0"/>
              <a:t>Aims of the study: </a:t>
            </a:r>
          </a:p>
          <a:p>
            <a:pPr marL="742950" lvl="1" indent="-285750">
              <a:buFont typeface="Arial" panose="020B0604020202020204" pitchFamily="34" charset="0"/>
              <a:buChar char="•"/>
            </a:pPr>
            <a:r>
              <a:rPr lang="en-FR" dirty="0"/>
              <a:t>Measuring CP violation in baryons</a:t>
            </a:r>
          </a:p>
          <a:p>
            <a:pPr marL="742950" lvl="1" indent="-285750">
              <a:buFont typeface="Arial" panose="020B0604020202020204" pitchFamily="34" charset="0"/>
              <a:buChar char="•"/>
            </a:pPr>
            <a:r>
              <a:rPr lang="en-FR" dirty="0"/>
              <a:t>Performing a measurement of the CKM angle 𝛾 – a dream!</a:t>
            </a:r>
            <a:br>
              <a:rPr lang="en-FR" dirty="0"/>
            </a:br>
            <a:endParaRPr lang="en-FR" dirty="0"/>
          </a:p>
          <a:p>
            <a:pPr marL="285750" indent="-285750">
              <a:buFont typeface="Arial" panose="020B0604020202020204" pitchFamily="34" charset="0"/>
              <a:buChar char="•"/>
            </a:pPr>
            <a:r>
              <a:rPr lang="en-US" dirty="0"/>
              <a:t>Why </a:t>
            </a:r>
            <a:r>
              <a:rPr lang="en-FR" dirty="0"/>
              <a:t>𝛾?</a:t>
            </a:r>
          </a:p>
          <a:p>
            <a:pPr marL="285750" indent="-285750">
              <a:buFont typeface="Arial" panose="020B0604020202020204" pitchFamily="34" charset="0"/>
              <a:buChar char="•"/>
            </a:pPr>
            <a:endParaRPr lang="en-FR" dirty="0"/>
          </a:p>
          <a:p>
            <a:pPr marL="285750" indent="-285750">
              <a:buFont typeface="Arial" panose="020B0604020202020204" pitchFamily="34" charset="0"/>
              <a:buChar char="•"/>
            </a:pPr>
            <a:endParaRPr lang="en-FR" dirty="0"/>
          </a:p>
          <a:p>
            <a:pPr marL="285750" indent="-285750">
              <a:buFont typeface="Arial" panose="020B0604020202020204" pitchFamily="34" charset="0"/>
              <a:buChar char="•"/>
            </a:pPr>
            <a:endParaRPr lang="en-FR" dirty="0"/>
          </a:p>
          <a:p>
            <a:pPr marL="285750" indent="-285750">
              <a:buFont typeface="Arial" panose="020B0604020202020204" pitchFamily="34" charset="0"/>
              <a:buChar char="•"/>
            </a:pPr>
            <a:endParaRPr lang="en-FR" dirty="0"/>
          </a:p>
          <a:p>
            <a:pPr marL="285750" indent="-285750">
              <a:buFont typeface="Arial" panose="020B0604020202020204" pitchFamily="34" charset="0"/>
              <a:buChar char="•"/>
            </a:pPr>
            <a:r>
              <a:rPr lang="en-FR" dirty="0"/>
              <a:t>How could this result be improved?</a:t>
            </a:r>
          </a:p>
          <a:p>
            <a:pPr marL="742950" lvl="1" indent="-285750">
              <a:buFont typeface="Arial" panose="020B0604020202020204" pitchFamily="34" charset="0"/>
              <a:buChar char="•"/>
            </a:pPr>
            <a:r>
              <a:rPr lang="en-FR" dirty="0"/>
              <a:t>Reducing the statistical uncertainty</a:t>
            </a:r>
          </a:p>
          <a:p>
            <a:pPr marL="742950" lvl="1" indent="-285750">
              <a:buFont typeface="Arial" panose="020B0604020202020204" pitchFamily="34" charset="0"/>
              <a:buChar char="•"/>
            </a:pPr>
            <a:r>
              <a:rPr lang="en-FR" dirty="0"/>
              <a:t>Exploring new decays sensitive to 𝛾</a:t>
            </a:r>
            <a:br>
              <a:rPr lang="en-FR" dirty="0"/>
            </a:br>
            <a:endParaRPr lang="en-FR" dirty="0"/>
          </a:p>
          <a:p>
            <a:pPr marL="285750" indent="-285750">
              <a:buFont typeface="Arial" panose="020B0604020202020204" pitchFamily="34" charset="0"/>
              <a:buChar char="•"/>
            </a:pPr>
            <a:endParaRPr lang="en-FR" dirty="0"/>
          </a:p>
        </p:txBody>
      </p:sp>
      <p:pic>
        <p:nvPicPr>
          <p:cNvPr id="31" name="Immagine 16" descr="Immagine che contiene testo, orologio, calibro&#10;&#10;Descrizione generata automaticamente">
            <a:extLst>
              <a:ext uri="{FF2B5EF4-FFF2-40B4-BE49-F238E27FC236}">
                <a16:creationId xmlns:a16="http://schemas.microsoft.com/office/drawing/2014/main" id="{3AA3A84A-20F4-564C-9E1B-CF1A2510BF95}"/>
              </a:ext>
            </a:extLst>
          </p:cNvPr>
          <p:cNvPicPr>
            <a:picLocks noChangeAspect="1"/>
          </p:cNvPicPr>
          <p:nvPr/>
        </p:nvPicPr>
        <p:blipFill rotWithShape="1">
          <a:blip r:embed="rId3"/>
          <a:srcRect r="70650"/>
          <a:stretch/>
        </p:blipFill>
        <p:spPr>
          <a:xfrm>
            <a:off x="8962734" y="1694026"/>
            <a:ext cx="1979068" cy="977729"/>
          </a:xfrm>
          <a:prstGeom prst="rect">
            <a:avLst/>
          </a:prstGeom>
          <a:ln w="38100">
            <a:solidFill>
              <a:schemeClr val="tx1">
                <a:lumMod val="75000"/>
                <a:lumOff val="25000"/>
              </a:schemeClr>
            </a:solidFill>
          </a:ln>
        </p:spPr>
      </p:pic>
      <p:pic>
        <p:nvPicPr>
          <p:cNvPr id="10" name="Picture 9">
            <a:extLst>
              <a:ext uri="{FF2B5EF4-FFF2-40B4-BE49-F238E27FC236}">
                <a16:creationId xmlns:a16="http://schemas.microsoft.com/office/drawing/2014/main" id="{6F456731-E029-3C40-B2CC-551839DBA873}"/>
              </a:ext>
            </a:extLst>
          </p:cNvPr>
          <p:cNvPicPr>
            <a:picLocks noChangeAspect="1"/>
          </p:cNvPicPr>
          <p:nvPr/>
        </p:nvPicPr>
        <p:blipFill rotWithShape="1">
          <a:blip r:embed="rId4"/>
          <a:srcRect t="9581"/>
          <a:stretch/>
        </p:blipFill>
        <p:spPr>
          <a:xfrm>
            <a:off x="4202651" y="3284310"/>
            <a:ext cx="2312192" cy="470626"/>
          </a:xfrm>
          <a:prstGeom prst="rect">
            <a:avLst/>
          </a:prstGeom>
          <a:ln w="38100">
            <a:solidFill>
              <a:schemeClr val="tx1">
                <a:lumMod val="75000"/>
                <a:lumOff val="25000"/>
              </a:schemeClr>
            </a:solidFill>
          </a:ln>
        </p:spPr>
      </p:pic>
      <p:pic>
        <p:nvPicPr>
          <p:cNvPr id="12" name="Picture 11">
            <a:extLst>
              <a:ext uri="{FF2B5EF4-FFF2-40B4-BE49-F238E27FC236}">
                <a16:creationId xmlns:a16="http://schemas.microsoft.com/office/drawing/2014/main" id="{65E5EE81-03FB-7048-B61D-1ED61B1C3100}"/>
              </a:ext>
            </a:extLst>
          </p:cNvPr>
          <p:cNvPicPr>
            <a:picLocks noChangeAspect="1"/>
          </p:cNvPicPr>
          <p:nvPr/>
        </p:nvPicPr>
        <p:blipFill rotWithShape="1">
          <a:blip r:embed="rId5"/>
          <a:srcRect t="9581"/>
          <a:stretch/>
        </p:blipFill>
        <p:spPr>
          <a:xfrm>
            <a:off x="950528" y="3284311"/>
            <a:ext cx="2312192" cy="470625"/>
          </a:xfrm>
          <a:prstGeom prst="rect">
            <a:avLst/>
          </a:prstGeom>
          <a:ln w="38100">
            <a:solidFill>
              <a:schemeClr val="tx1">
                <a:lumMod val="75000"/>
                <a:lumOff val="25000"/>
              </a:schemeClr>
            </a:solidFill>
          </a:ln>
        </p:spPr>
      </p:pic>
      <p:sp>
        <p:nvSpPr>
          <p:cNvPr id="21" name="TextBox 20">
            <a:extLst>
              <a:ext uri="{FF2B5EF4-FFF2-40B4-BE49-F238E27FC236}">
                <a16:creationId xmlns:a16="http://schemas.microsoft.com/office/drawing/2014/main" id="{8188D23F-6FA7-0745-A744-0FDD0ED16399}"/>
              </a:ext>
            </a:extLst>
          </p:cNvPr>
          <p:cNvSpPr txBox="1"/>
          <p:nvPr/>
        </p:nvSpPr>
        <p:spPr>
          <a:xfrm>
            <a:off x="950528" y="3754936"/>
            <a:ext cx="2424659" cy="261610"/>
          </a:xfrm>
          <a:prstGeom prst="rect">
            <a:avLst/>
          </a:prstGeom>
          <a:noFill/>
        </p:spPr>
        <p:txBody>
          <a:bodyPr wrap="square">
            <a:spAutoFit/>
          </a:bodyPr>
          <a:lstStyle/>
          <a:p>
            <a:pPr algn="ctr"/>
            <a:r>
              <a:rPr lang="en-FR" sz="1050" dirty="0">
                <a:solidFill>
                  <a:srgbClr val="0000FF"/>
                </a:solidFill>
              </a:rPr>
              <a:t>[http://ckmfitter.in2p3.fr]</a:t>
            </a:r>
          </a:p>
        </p:txBody>
      </p:sp>
      <p:pic>
        <p:nvPicPr>
          <p:cNvPr id="19" name="Picture 18">
            <a:extLst>
              <a:ext uri="{FF2B5EF4-FFF2-40B4-BE49-F238E27FC236}">
                <a16:creationId xmlns:a16="http://schemas.microsoft.com/office/drawing/2014/main" id="{5F380F60-C4D1-454B-868D-B86F493E60FF}"/>
              </a:ext>
            </a:extLst>
          </p:cNvPr>
          <p:cNvPicPr>
            <a:picLocks noChangeAspect="1"/>
          </p:cNvPicPr>
          <p:nvPr/>
        </p:nvPicPr>
        <p:blipFill rotWithShape="1">
          <a:blip r:embed="rId6"/>
          <a:srcRect t="7490" b="4133"/>
          <a:stretch/>
        </p:blipFill>
        <p:spPr>
          <a:xfrm>
            <a:off x="4859188" y="3284309"/>
            <a:ext cx="1639363" cy="470627"/>
          </a:xfrm>
          <a:prstGeom prst="rect">
            <a:avLst/>
          </a:prstGeom>
        </p:spPr>
      </p:pic>
      <p:sp>
        <p:nvSpPr>
          <p:cNvPr id="25" name="TextBox 24">
            <a:extLst>
              <a:ext uri="{FF2B5EF4-FFF2-40B4-BE49-F238E27FC236}">
                <a16:creationId xmlns:a16="http://schemas.microsoft.com/office/drawing/2014/main" id="{E9D37329-C6F2-BF49-97A9-F2F1E10282DE}"/>
              </a:ext>
            </a:extLst>
          </p:cNvPr>
          <p:cNvSpPr txBox="1"/>
          <p:nvPr/>
        </p:nvSpPr>
        <p:spPr>
          <a:xfrm>
            <a:off x="4081972" y="3762630"/>
            <a:ext cx="2416579" cy="253916"/>
          </a:xfrm>
          <a:prstGeom prst="rect">
            <a:avLst/>
          </a:prstGeom>
          <a:noFill/>
        </p:spPr>
        <p:txBody>
          <a:bodyPr wrap="square">
            <a:spAutoFit/>
          </a:bodyPr>
          <a:lstStyle/>
          <a:p>
            <a:pPr algn="ctr"/>
            <a:r>
              <a:rPr lang="en-FR" sz="1050" dirty="0">
                <a:solidFill>
                  <a:srgbClr val="0000FF"/>
                </a:solidFill>
              </a:rPr>
              <a:t>[LHCb-CONF-2022-002]</a:t>
            </a:r>
          </a:p>
        </p:txBody>
      </p:sp>
      <p:pic>
        <p:nvPicPr>
          <p:cNvPr id="3" name="Immagine 17">
            <a:extLst>
              <a:ext uri="{FF2B5EF4-FFF2-40B4-BE49-F238E27FC236}">
                <a16:creationId xmlns:a16="http://schemas.microsoft.com/office/drawing/2014/main" id="{11D95D33-C271-FAE4-20B4-EF6CD0B717C4}"/>
              </a:ext>
            </a:extLst>
          </p:cNvPr>
          <p:cNvPicPr>
            <a:picLocks noChangeAspect="1"/>
          </p:cNvPicPr>
          <p:nvPr/>
        </p:nvPicPr>
        <p:blipFill>
          <a:blip r:embed="rId7"/>
          <a:stretch>
            <a:fillRect/>
          </a:stretch>
        </p:blipFill>
        <p:spPr>
          <a:xfrm>
            <a:off x="7218172" y="1648607"/>
            <a:ext cx="4213948" cy="1780393"/>
          </a:xfrm>
          <a:prstGeom prst="rect">
            <a:avLst/>
          </a:prstGeom>
          <a:ln w="38100">
            <a:solidFill>
              <a:schemeClr val="tx1">
                <a:lumMod val="75000"/>
                <a:lumOff val="25000"/>
              </a:schemeClr>
            </a:solidFill>
          </a:ln>
        </p:spPr>
      </p:pic>
      <p:grpSp>
        <p:nvGrpSpPr>
          <p:cNvPr id="38" name="Group 37">
            <a:extLst>
              <a:ext uri="{FF2B5EF4-FFF2-40B4-BE49-F238E27FC236}">
                <a16:creationId xmlns:a16="http://schemas.microsoft.com/office/drawing/2014/main" id="{03682686-7201-22D8-1316-737E29E419CF}"/>
              </a:ext>
            </a:extLst>
          </p:cNvPr>
          <p:cNvGrpSpPr/>
          <p:nvPr/>
        </p:nvGrpSpPr>
        <p:grpSpPr>
          <a:xfrm>
            <a:off x="7890166" y="4432188"/>
            <a:ext cx="3546673" cy="1714036"/>
            <a:chOff x="7890166" y="4432188"/>
            <a:chExt cx="3546673" cy="1714036"/>
          </a:xfrm>
        </p:grpSpPr>
        <p:grpSp>
          <p:nvGrpSpPr>
            <p:cNvPr id="39" name="Group 38">
              <a:extLst>
                <a:ext uri="{FF2B5EF4-FFF2-40B4-BE49-F238E27FC236}">
                  <a16:creationId xmlns:a16="http://schemas.microsoft.com/office/drawing/2014/main" id="{8EF0459E-B1AA-7BC5-5918-73A05D97C618}"/>
                </a:ext>
              </a:extLst>
            </p:cNvPr>
            <p:cNvGrpSpPr/>
            <p:nvPr/>
          </p:nvGrpSpPr>
          <p:grpSpPr>
            <a:xfrm>
              <a:off x="7890166" y="4432188"/>
              <a:ext cx="3546673" cy="1714036"/>
              <a:chOff x="7888505" y="1768361"/>
              <a:chExt cx="3546673" cy="1714036"/>
            </a:xfrm>
          </p:grpSpPr>
          <p:pic>
            <p:nvPicPr>
              <p:cNvPr id="41" name="Immagine 6">
                <a:extLst>
                  <a:ext uri="{FF2B5EF4-FFF2-40B4-BE49-F238E27FC236}">
                    <a16:creationId xmlns:a16="http://schemas.microsoft.com/office/drawing/2014/main" id="{4E4420E2-4CB6-5440-A1A7-CD96C60018D4}"/>
                  </a:ext>
                </a:extLst>
              </p:cNvPr>
              <p:cNvPicPr>
                <a:picLocks noChangeAspect="1"/>
              </p:cNvPicPr>
              <p:nvPr/>
            </p:nvPicPr>
            <p:blipFill>
              <a:blip r:embed="rId8"/>
              <a:stretch>
                <a:fillRect/>
              </a:stretch>
            </p:blipFill>
            <p:spPr>
              <a:xfrm>
                <a:off x="7888505" y="1768361"/>
                <a:ext cx="3543615" cy="1714036"/>
              </a:xfrm>
              <a:prstGeom prst="rect">
                <a:avLst/>
              </a:prstGeom>
              <a:ln w="38100">
                <a:solidFill>
                  <a:schemeClr val="tx1">
                    <a:lumMod val="75000"/>
                    <a:lumOff val="25000"/>
                  </a:schemeClr>
                </a:solidFill>
              </a:ln>
            </p:spPr>
          </p:pic>
          <p:pic>
            <p:nvPicPr>
              <p:cNvPr id="42" name="Immagine 11" descr="Immagine che contiene testo&#10;&#10;Descrizione generata automaticamente">
                <a:extLst>
                  <a:ext uri="{FF2B5EF4-FFF2-40B4-BE49-F238E27FC236}">
                    <a16:creationId xmlns:a16="http://schemas.microsoft.com/office/drawing/2014/main" id="{4B05D615-2EC4-454C-5841-F7358E4EF4A5}"/>
                  </a:ext>
                </a:extLst>
              </p:cNvPr>
              <p:cNvPicPr>
                <a:picLocks noChangeAspect="1"/>
              </p:cNvPicPr>
              <p:nvPr/>
            </p:nvPicPr>
            <p:blipFill rotWithShape="1">
              <a:blip r:embed="rId9"/>
              <a:srcRect b="8386"/>
              <a:stretch/>
            </p:blipFill>
            <p:spPr>
              <a:xfrm>
                <a:off x="8327240" y="2532672"/>
                <a:ext cx="348987" cy="319644"/>
              </a:xfrm>
              <a:prstGeom prst="rect">
                <a:avLst/>
              </a:prstGeom>
            </p:spPr>
          </p:pic>
          <p:pic>
            <p:nvPicPr>
              <p:cNvPr id="43" name="Immagine 13">
                <a:extLst>
                  <a:ext uri="{FF2B5EF4-FFF2-40B4-BE49-F238E27FC236}">
                    <a16:creationId xmlns:a16="http://schemas.microsoft.com/office/drawing/2014/main" id="{A1933C36-B335-680F-8AD6-D47FB5521FDB}"/>
                  </a:ext>
                </a:extLst>
              </p:cNvPr>
              <p:cNvPicPr>
                <a:picLocks noChangeAspect="1"/>
              </p:cNvPicPr>
              <p:nvPr/>
            </p:nvPicPr>
            <p:blipFill>
              <a:blip r:embed="rId10"/>
              <a:stretch>
                <a:fillRect/>
              </a:stretch>
            </p:blipFill>
            <p:spPr>
              <a:xfrm>
                <a:off x="10897261" y="2501745"/>
                <a:ext cx="519203" cy="333237"/>
              </a:xfrm>
              <a:prstGeom prst="rect">
                <a:avLst/>
              </a:prstGeom>
            </p:spPr>
          </p:pic>
          <p:pic>
            <p:nvPicPr>
              <p:cNvPr id="44" name="Immagine 59">
                <a:extLst>
                  <a:ext uri="{FF2B5EF4-FFF2-40B4-BE49-F238E27FC236}">
                    <a16:creationId xmlns:a16="http://schemas.microsoft.com/office/drawing/2014/main" id="{D8DF33F7-785F-43A8-621F-F2E85DBD467E}"/>
                  </a:ext>
                </a:extLst>
              </p:cNvPr>
              <p:cNvPicPr>
                <a:picLocks noChangeAspect="1"/>
              </p:cNvPicPr>
              <p:nvPr/>
            </p:nvPicPr>
            <p:blipFill>
              <a:blip r:embed="rId10"/>
              <a:stretch>
                <a:fillRect/>
              </a:stretch>
            </p:blipFill>
            <p:spPr>
              <a:xfrm>
                <a:off x="9471877" y="1859288"/>
                <a:ext cx="572884" cy="367691"/>
              </a:xfrm>
              <a:prstGeom prst="rect">
                <a:avLst/>
              </a:prstGeom>
            </p:spPr>
          </p:pic>
          <p:pic>
            <p:nvPicPr>
              <p:cNvPr id="45" name="Immagine 63">
                <a:extLst>
                  <a:ext uri="{FF2B5EF4-FFF2-40B4-BE49-F238E27FC236}">
                    <a16:creationId xmlns:a16="http://schemas.microsoft.com/office/drawing/2014/main" id="{BCBE3A93-4F7F-78E7-487D-4B6A194EA18F}"/>
                  </a:ext>
                </a:extLst>
              </p:cNvPr>
              <p:cNvPicPr>
                <a:picLocks noChangeAspect="1"/>
              </p:cNvPicPr>
              <p:nvPr/>
            </p:nvPicPr>
            <p:blipFill>
              <a:blip r:embed="rId10"/>
              <a:stretch>
                <a:fillRect/>
              </a:stretch>
            </p:blipFill>
            <p:spPr>
              <a:xfrm>
                <a:off x="9476985" y="3095406"/>
                <a:ext cx="572884" cy="367691"/>
              </a:xfrm>
              <a:prstGeom prst="rect">
                <a:avLst/>
              </a:prstGeom>
            </p:spPr>
          </p:pic>
          <p:sp>
            <p:nvSpPr>
              <p:cNvPr id="46" name="CasellaDiTesto 14">
                <a:extLst>
                  <a:ext uri="{FF2B5EF4-FFF2-40B4-BE49-F238E27FC236}">
                    <a16:creationId xmlns:a16="http://schemas.microsoft.com/office/drawing/2014/main" id="{BE8AE813-E9D3-D7A5-D6FF-7F2E67E680AB}"/>
                  </a:ext>
                </a:extLst>
              </p:cNvPr>
              <p:cNvSpPr txBox="1"/>
              <p:nvPr/>
            </p:nvSpPr>
            <p:spPr>
              <a:xfrm>
                <a:off x="10241762" y="3132651"/>
                <a:ext cx="1154074" cy="307777"/>
              </a:xfrm>
              <a:prstGeom prst="rect">
                <a:avLst/>
              </a:prstGeom>
              <a:solidFill>
                <a:schemeClr val="bg1"/>
              </a:solidFill>
            </p:spPr>
            <p:txBody>
              <a:bodyPr wrap="square" rtlCol="0">
                <a:spAutoFit/>
              </a:bodyPr>
              <a:lstStyle/>
              <a:p>
                <a:endParaRPr lang="en-GB" sz="1400" dirty="0"/>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FFBCEC6-C51A-DEFD-EF20-5760067A283E}"/>
                      </a:ext>
                    </a:extLst>
                  </p:cNvPr>
                  <p:cNvSpPr txBox="1"/>
                  <p:nvPr/>
                </p:nvSpPr>
                <p:spPr>
                  <a:xfrm>
                    <a:off x="8228669" y="2395867"/>
                    <a:ext cx="44755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100" b="0" i="1" smtClean="0">
                              <a:latin typeface="Cambria Math" panose="02040503050406030204" pitchFamily="18" charset="0"/>
                            </a:rPr>
                            <m:t>(−)</m:t>
                          </m:r>
                        </m:oMath>
                      </m:oMathPara>
                    </a14:m>
                    <a:endParaRPr lang="en-FR" sz="1100" dirty="0"/>
                  </a:p>
                </p:txBody>
              </p:sp>
            </mc:Choice>
            <mc:Fallback xmlns="">
              <p:sp>
                <p:nvSpPr>
                  <p:cNvPr id="9" name="TextBox 8">
                    <a:extLst>
                      <a:ext uri="{FF2B5EF4-FFF2-40B4-BE49-F238E27FC236}">
                        <a16:creationId xmlns:a16="http://schemas.microsoft.com/office/drawing/2014/main" id="{47A9C9C4-58F7-0748-A0A5-92DF1491FA98}"/>
                      </a:ext>
                    </a:extLst>
                  </p:cNvPr>
                  <p:cNvSpPr txBox="1">
                    <a:spLocks noRot="1" noChangeAspect="1" noMove="1" noResize="1" noEditPoints="1" noAdjustHandles="1" noChangeArrowheads="1" noChangeShapeType="1" noTextEdit="1"/>
                  </p:cNvSpPr>
                  <p:nvPr/>
                </p:nvSpPr>
                <p:spPr>
                  <a:xfrm>
                    <a:off x="8228669" y="2395867"/>
                    <a:ext cx="447558" cy="261610"/>
                  </a:xfrm>
                  <a:prstGeom prst="rect">
                    <a:avLst/>
                  </a:prstGeom>
                  <a:blipFill>
                    <a:blip r:embed="rId14"/>
                    <a:stretch>
                      <a:fillRect b="-4545"/>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7FFD62B-C5D1-23BB-DBC4-8D7D85A69534}"/>
                      </a:ext>
                    </a:extLst>
                  </p:cNvPr>
                  <p:cNvSpPr txBox="1"/>
                  <p:nvPr/>
                </p:nvSpPr>
                <p:spPr>
                  <a:xfrm>
                    <a:off x="9799711" y="3041874"/>
                    <a:ext cx="25593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m:t>
                          </m:r>
                        </m:oMath>
                      </m:oMathPara>
                    </a14:m>
                    <a:endParaRPr lang="en-FR" sz="2000" dirty="0"/>
                  </a:p>
                </p:txBody>
              </p:sp>
            </mc:Choice>
            <mc:Fallback xmlns="">
              <p:sp>
                <p:nvSpPr>
                  <p:cNvPr id="10" name="TextBox 9">
                    <a:extLst>
                      <a:ext uri="{FF2B5EF4-FFF2-40B4-BE49-F238E27FC236}">
                        <a16:creationId xmlns:a16="http://schemas.microsoft.com/office/drawing/2014/main" id="{FD34C2C6-77EC-404D-BFA2-BC9920C19FF7}"/>
                      </a:ext>
                    </a:extLst>
                  </p:cNvPr>
                  <p:cNvSpPr txBox="1">
                    <a:spLocks noRot="1" noChangeAspect="1" noMove="1" noResize="1" noEditPoints="1" noAdjustHandles="1" noChangeArrowheads="1" noChangeShapeType="1" noTextEdit="1"/>
                  </p:cNvSpPr>
                  <p:nvPr/>
                </p:nvSpPr>
                <p:spPr>
                  <a:xfrm>
                    <a:off x="9799711" y="3041874"/>
                    <a:ext cx="255936" cy="307777"/>
                  </a:xfrm>
                  <a:prstGeom prst="rect">
                    <a:avLst/>
                  </a:prstGeom>
                  <a:blipFill>
                    <a:blip r:embed="rId15"/>
                    <a:stretch>
                      <a:fillRect r="-14286"/>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942C5EF-FA9D-3487-E91D-7DB3705F9824}"/>
                      </a:ext>
                    </a:extLst>
                  </p:cNvPr>
                  <p:cNvSpPr txBox="1"/>
                  <p:nvPr/>
                </p:nvSpPr>
                <p:spPr>
                  <a:xfrm>
                    <a:off x="9799711" y="1809936"/>
                    <a:ext cx="25593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m:t>
                          </m:r>
                        </m:oMath>
                      </m:oMathPara>
                    </a14:m>
                    <a:endParaRPr lang="en-FR" sz="2000" dirty="0"/>
                  </a:p>
                </p:txBody>
              </p:sp>
            </mc:Choice>
            <mc:Fallback xmlns="">
              <p:sp>
                <p:nvSpPr>
                  <p:cNvPr id="32" name="TextBox 31">
                    <a:extLst>
                      <a:ext uri="{FF2B5EF4-FFF2-40B4-BE49-F238E27FC236}">
                        <a16:creationId xmlns:a16="http://schemas.microsoft.com/office/drawing/2014/main" id="{CD719122-0EFC-914F-92F7-4449CB6003CA}"/>
                      </a:ext>
                    </a:extLst>
                  </p:cNvPr>
                  <p:cNvSpPr txBox="1">
                    <a:spLocks noRot="1" noChangeAspect="1" noMove="1" noResize="1" noEditPoints="1" noAdjustHandles="1" noChangeArrowheads="1" noChangeShapeType="1" noTextEdit="1"/>
                  </p:cNvSpPr>
                  <p:nvPr/>
                </p:nvSpPr>
                <p:spPr>
                  <a:xfrm>
                    <a:off x="9799711" y="1809936"/>
                    <a:ext cx="255936" cy="307777"/>
                  </a:xfrm>
                  <a:prstGeom prst="rect">
                    <a:avLst/>
                  </a:prstGeom>
                  <a:blipFill>
                    <a:blip r:embed="rId16"/>
                    <a:stretch>
                      <a:fillRect r="-14286"/>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060D488-F1D8-BED6-CAC2-FD0F1B64B0C1}"/>
                      </a:ext>
                    </a:extLst>
                  </p:cNvPr>
                  <p:cNvSpPr txBox="1"/>
                  <p:nvPr/>
                </p:nvSpPr>
                <p:spPr>
                  <a:xfrm>
                    <a:off x="11179242" y="2444238"/>
                    <a:ext cx="25593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m:t>
                          </m:r>
                        </m:oMath>
                      </m:oMathPara>
                    </a14:m>
                    <a:endParaRPr lang="en-FR" sz="2000" dirty="0"/>
                  </a:p>
                </p:txBody>
              </p:sp>
            </mc:Choice>
            <mc:Fallback xmlns="">
              <p:sp>
                <p:nvSpPr>
                  <p:cNvPr id="33" name="TextBox 32">
                    <a:extLst>
                      <a:ext uri="{FF2B5EF4-FFF2-40B4-BE49-F238E27FC236}">
                        <a16:creationId xmlns:a16="http://schemas.microsoft.com/office/drawing/2014/main" id="{8177FD69-5792-7545-BA15-6C548F3C8CBE}"/>
                      </a:ext>
                    </a:extLst>
                  </p:cNvPr>
                  <p:cNvSpPr txBox="1">
                    <a:spLocks noRot="1" noChangeAspect="1" noMove="1" noResize="1" noEditPoints="1" noAdjustHandles="1" noChangeArrowheads="1" noChangeShapeType="1" noTextEdit="1"/>
                  </p:cNvSpPr>
                  <p:nvPr/>
                </p:nvSpPr>
                <p:spPr>
                  <a:xfrm>
                    <a:off x="11179242" y="2444238"/>
                    <a:ext cx="255936" cy="307777"/>
                  </a:xfrm>
                  <a:prstGeom prst="rect">
                    <a:avLst/>
                  </a:prstGeom>
                  <a:blipFill>
                    <a:blip r:embed="rId17"/>
                    <a:stretch>
                      <a:fillRect r="-14286"/>
                    </a:stretch>
                  </a:blipFill>
                </p:spPr>
                <p:txBody>
                  <a:bodyPr/>
                  <a:lstStyle/>
                  <a:p>
                    <a:r>
                      <a:rPr lang="en-FR">
                        <a:noFill/>
                      </a:rPr>
                      <a:t> </a:t>
                    </a:r>
                  </a:p>
                </p:txBody>
              </p:sp>
            </mc:Fallback>
          </mc:AlternateContent>
          <p:pic>
            <p:nvPicPr>
              <p:cNvPr id="51" name="Picture 50">
                <a:extLst>
                  <a:ext uri="{FF2B5EF4-FFF2-40B4-BE49-F238E27FC236}">
                    <a16:creationId xmlns:a16="http://schemas.microsoft.com/office/drawing/2014/main" id="{C468DF9B-8364-B1FA-8C0B-5F22B2780A25}"/>
                  </a:ext>
                </a:extLst>
              </p:cNvPr>
              <p:cNvPicPr>
                <a:picLocks noChangeAspect="1"/>
              </p:cNvPicPr>
              <p:nvPr/>
            </p:nvPicPr>
            <p:blipFill>
              <a:blip r:embed="rId18"/>
              <a:stretch>
                <a:fillRect/>
              </a:stretch>
            </p:blipFill>
            <p:spPr>
              <a:xfrm>
                <a:off x="10378058" y="3041874"/>
                <a:ext cx="519203" cy="239632"/>
              </a:xfrm>
              <a:prstGeom prst="rect">
                <a:avLst/>
              </a:prstGeom>
            </p:spPr>
          </p:pic>
        </p:grpSp>
        <p:pic>
          <p:nvPicPr>
            <p:cNvPr id="40" name="Picture 39">
              <a:extLst>
                <a:ext uri="{FF2B5EF4-FFF2-40B4-BE49-F238E27FC236}">
                  <a16:creationId xmlns:a16="http://schemas.microsoft.com/office/drawing/2014/main" id="{7B727AEB-CEB3-FD70-DE1D-B7CEDAD2416C}"/>
                </a:ext>
              </a:extLst>
            </p:cNvPr>
            <p:cNvPicPr>
              <a:picLocks noChangeAspect="1"/>
            </p:cNvPicPr>
            <p:nvPr/>
          </p:nvPicPr>
          <p:blipFill>
            <a:blip r:embed="rId19"/>
            <a:stretch>
              <a:fillRect/>
            </a:stretch>
          </p:blipFill>
          <p:spPr>
            <a:xfrm>
              <a:off x="10374256" y="5705701"/>
              <a:ext cx="567546" cy="289814"/>
            </a:xfrm>
            <a:prstGeom prst="rect">
              <a:avLst/>
            </a:prstGeom>
          </p:spPr>
        </p:pic>
      </p:grpSp>
    </p:spTree>
    <p:extLst>
      <p:ext uri="{BB962C8B-B14F-4D97-AF65-F5344CB8AC3E}">
        <p14:creationId xmlns:p14="http://schemas.microsoft.com/office/powerpoint/2010/main" val="2603346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normAutofit/>
          </a:bodyPr>
          <a:lstStyle/>
          <a:p>
            <a:pPr algn="l"/>
            <a:r>
              <a:rPr lang="en-FR" dirty="0"/>
              <a:t>conclusions and Future plans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82BB08-A797-4E41-AC30-3537F9E6E8E9}"/>
                  </a:ext>
                </a:extLst>
              </p:cNvPr>
              <p:cNvSpPr>
                <a:spLocks noGrp="1"/>
              </p:cNvSpPr>
              <p:nvPr>
                <p:ph idx="1"/>
              </p:nvPr>
            </p:nvSpPr>
            <p:spPr>
              <a:xfrm>
                <a:off x="759879" y="1795037"/>
                <a:ext cx="10404390" cy="3013476"/>
              </a:xfrm>
              <a:ln>
                <a:noFill/>
              </a:ln>
            </p:spPr>
            <p:txBody>
              <a:bodyPr>
                <a:normAutofit/>
              </a:bodyPr>
              <a:lstStyle/>
              <a:p>
                <a:r>
                  <a:rPr lang="en-GB" dirty="0"/>
                  <a:t>We are studying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𝐾</m:t>
                        </m:r>
                      </m:e>
                      <m:sup>
                        <m:r>
                          <a:rPr lang="en-GB" sz="1800" b="0" i="1" smtClean="0">
                            <a:solidFill>
                              <a:schemeClr val="tx1"/>
                            </a:solidFill>
                            <a:latin typeface="Cambria Math" panose="02040503050406030204" pitchFamily="18" charset="0"/>
                            <a:ea typeface="Cambria Math" panose="02040503050406030204" pitchFamily="18" charset="0"/>
                          </a:rPr>
                          <m:t>−</m:t>
                        </m:r>
                      </m:sup>
                    </m:sSup>
                    <m:r>
                      <a:rPr lang="en-GB" sz="1800" i="1" smtClean="0">
                        <a:solidFill>
                          <a:schemeClr val="tx1"/>
                        </a:solidFill>
                        <a:latin typeface="Cambria Math" panose="02040503050406030204" pitchFamily="18" charset="0"/>
                        <a:ea typeface="Cambria Math" panose="02040503050406030204" pitchFamily="18" charset="0"/>
                      </a:rPr>
                      <m:t> </m:t>
                    </m:r>
                  </m:oMath>
                </a14:m>
                <a:r>
                  <a:rPr lang="en-GB" sz="1800" dirty="0">
                    <a:solidFill>
                      <a:schemeClr val="tx1"/>
                    </a:solidFill>
                  </a:rPr>
                  <a:t>and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𝜋</m:t>
                        </m:r>
                      </m:e>
                      <m:sup>
                        <m:r>
                          <a:rPr lang="en-GB" sz="1800" b="0" i="1" smtClean="0">
                            <a:solidFill>
                              <a:schemeClr val="tx1"/>
                            </a:solidFill>
                            <a:latin typeface="Cambria Math" panose="02040503050406030204" pitchFamily="18" charset="0"/>
                            <a:ea typeface="Cambria Math" panose="02040503050406030204" pitchFamily="18" charset="0"/>
                          </a:rPr>
                          <m:t>−</m:t>
                        </m:r>
                      </m:sup>
                    </m:sSup>
                  </m:oMath>
                </a14:m>
                <a:r>
                  <a:rPr lang="en-GB" dirty="0"/>
                  <a:t> to try to measure CP violation in baryons</a:t>
                </a:r>
                <a:br>
                  <a:rPr lang="en-GB" dirty="0"/>
                </a:br>
                <a:endParaRPr lang="en-GB" dirty="0"/>
              </a:p>
              <a:p>
                <a:r>
                  <a:rPr lang="en-GB" dirty="0"/>
                  <a:t>The selection has been optimised and a fitting strategy has been chosen</a:t>
                </a:r>
                <a:br>
                  <a:rPr lang="en-GB" dirty="0"/>
                </a:br>
                <a:endParaRPr lang="en-GB" dirty="0"/>
              </a:p>
              <a:p>
                <a:r>
                  <a:rPr lang="en-GB" dirty="0"/>
                  <a:t>Foreseen amplitude analysis of the decay</a:t>
                </a:r>
                <a:br>
                  <a:rPr lang="en-GB" dirty="0"/>
                </a:br>
                <a:endParaRPr lang="en-GB" dirty="0"/>
              </a:p>
              <a:p>
                <a:r>
                  <a:rPr lang="en-GB" dirty="0"/>
                  <a:t>Active collaboration with UCAS group for binning optimization in their CKM angle </a:t>
                </a:r>
                <a:r>
                  <a:rPr lang="en-FR" dirty="0"/>
                  <a:t>𝛾</a:t>
                </a:r>
                <a:r>
                  <a:rPr lang="el-GR" dirty="0"/>
                  <a:t> </a:t>
                </a:r>
                <a:r>
                  <a:rPr lang="en-GB" dirty="0"/>
                  <a:t>measurements using </a:t>
                </a:r>
                <a14:m>
                  <m:oMath xmlns:m="http://schemas.openxmlformats.org/officeDocument/2006/math">
                    <m:sSubSup>
                      <m:sSubSupPr>
                        <m:ctrlPr>
                          <a:rPr lang="en-GB" sz="1800" i="1" smtClean="0">
                            <a:solidFill>
                              <a:schemeClr val="tx1"/>
                            </a:solidFill>
                            <a:latin typeface="Cambria Math" panose="02040503050406030204" pitchFamily="18" charset="0"/>
                          </a:rPr>
                        </m:ctrlPr>
                      </m:sSubSupPr>
                      <m:e>
                        <m:r>
                          <m:rPr>
                            <m:sty m:val="p"/>
                          </m:rPr>
                          <a:rPr lang="en-GB" sz="1800" i="1" smtClean="0">
                            <a:solidFill>
                              <a:schemeClr val="tx1"/>
                            </a:solidFill>
                            <a:latin typeface="Cambria Math" panose="02040503050406030204" pitchFamily="18" charset="0"/>
                            <a:ea typeface="Cambria Math" panose="02040503050406030204" pitchFamily="18" charset="0"/>
                          </a:rPr>
                          <m:t>Λ</m:t>
                        </m:r>
                      </m:e>
                      <m:sub>
                        <m:r>
                          <a:rPr lang="en-GB" sz="1800" i="1" smtClean="0">
                            <a:solidFill>
                              <a:schemeClr val="tx1"/>
                            </a:solidFill>
                            <a:latin typeface="Cambria Math" panose="02040503050406030204" pitchFamily="18" charset="0"/>
                          </a:rPr>
                          <m:t>𝑏</m:t>
                        </m:r>
                      </m:sub>
                      <m:sup>
                        <m:r>
                          <a:rPr lang="en-GB" sz="1800" i="1" smtClean="0">
                            <a:solidFill>
                              <a:schemeClr val="tx1"/>
                            </a:solidFill>
                            <a:latin typeface="Cambria Math" panose="02040503050406030204" pitchFamily="18" charset="0"/>
                          </a:rPr>
                          <m:t>0</m:t>
                        </m:r>
                      </m:sup>
                    </m:sSubSup>
                    <m:r>
                      <a:rPr lang="en-GB" sz="1800" i="1" smtClean="0">
                        <a:solidFill>
                          <a:schemeClr val="tx1"/>
                        </a:solidFill>
                        <a:latin typeface="Cambria Math" panose="02040503050406030204" pitchFamily="18" charset="0"/>
                        <a:ea typeface="Cambria Math" panose="02040503050406030204" pitchFamily="18" charset="0"/>
                      </a:rPr>
                      <m:t>→</m:t>
                    </m:r>
                    <m:sSup>
                      <m:sSupPr>
                        <m:ctrlPr>
                          <a:rPr lang="en-GB" sz="180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𝐷</m:t>
                        </m:r>
                      </m:e>
                      <m:sup>
                        <m:r>
                          <a:rPr lang="en-GB" sz="1800" i="1" smtClean="0">
                            <a:solidFill>
                              <a:schemeClr val="tx1"/>
                            </a:solidFill>
                            <a:latin typeface="Cambria Math" panose="02040503050406030204" pitchFamily="18" charset="0"/>
                            <a:ea typeface="Cambria Math" panose="02040503050406030204" pitchFamily="18" charset="0"/>
                          </a:rPr>
                          <m:t>0</m:t>
                        </m:r>
                      </m:sup>
                    </m:sSup>
                    <m:r>
                      <a:rPr lang="en-GB" sz="1800" i="1" smtClean="0">
                        <a:solidFill>
                          <a:schemeClr val="tx1"/>
                        </a:solidFill>
                        <a:latin typeface="Cambria Math" panose="02040503050406030204" pitchFamily="18" charset="0"/>
                        <a:ea typeface="Cambria Math" panose="02040503050406030204" pitchFamily="18" charset="0"/>
                      </a:rPr>
                      <m:t>𝑝</m:t>
                    </m:r>
                    <m:sSup>
                      <m:sSupPr>
                        <m:ctrlPr>
                          <a:rPr lang="en-GB" sz="1800" b="0" i="1" smtClean="0">
                            <a:solidFill>
                              <a:schemeClr val="tx1"/>
                            </a:solidFill>
                            <a:latin typeface="Cambria Math" panose="02040503050406030204" pitchFamily="18" charset="0"/>
                            <a:ea typeface="Cambria Math" panose="02040503050406030204" pitchFamily="18" charset="0"/>
                          </a:rPr>
                        </m:ctrlPr>
                      </m:sSupPr>
                      <m:e>
                        <m:r>
                          <a:rPr lang="en-GB" sz="1800" i="1" smtClean="0">
                            <a:solidFill>
                              <a:schemeClr val="tx1"/>
                            </a:solidFill>
                            <a:latin typeface="Cambria Math" panose="02040503050406030204" pitchFamily="18" charset="0"/>
                            <a:ea typeface="Cambria Math" panose="02040503050406030204" pitchFamily="18" charset="0"/>
                          </a:rPr>
                          <m:t>𝐾</m:t>
                        </m:r>
                      </m:e>
                      <m:sup>
                        <m:r>
                          <a:rPr lang="en-GB" sz="1800" b="0" i="1" smtClean="0">
                            <a:solidFill>
                              <a:schemeClr val="tx1"/>
                            </a:solidFill>
                            <a:latin typeface="Cambria Math" panose="02040503050406030204" pitchFamily="18" charset="0"/>
                            <a:ea typeface="Cambria Math" panose="02040503050406030204" pitchFamily="18" charset="0"/>
                          </a:rPr>
                          <m:t>−</m:t>
                        </m:r>
                      </m:sup>
                    </m:sSup>
                  </m:oMath>
                </a14:m>
                <a:r>
                  <a:rPr lang="en-GB" dirty="0"/>
                  <a:t>, with </a:t>
                </a:r>
                <a14:m>
                  <m:oMath xmlns:m="http://schemas.openxmlformats.org/officeDocument/2006/math">
                    <m:sSup>
                      <m:sSupPr>
                        <m:ctrlPr>
                          <a:rPr lang="it-IT" b="0" i="1" smtClean="0">
                            <a:latin typeface="Cambria Math" panose="02040503050406030204" pitchFamily="18" charset="0"/>
                          </a:rPr>
                        </m:ctrlPr>
                      </m:sSupPr>
                      <m:e>
                        <m:r>
                          <a:rPr lang="it-IT" b="0" i="1" smtClean="0">
                            <a:latin typeface="Cambria Math" panose="02040503050406030204" pitchFamily="18" charset="0"/>
                          </a:rPr>
                          <m:t>𝐷</m:t>
                        </m:r>
                      </m:e>
                      <m:sup>
                        <m:r>
                          <a:rPr lang="it-IT" b="0" i="1" smtClean="0">
                            <a:latin typeface="Cambria Math" panose="02040503050406030204" pitchFamily="18" charset="0"/>
                          </a:rPr>
                          <m:t>0</m:t>
                        </m:r>
                      </m:sup>
                    </m:s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𝐾</m:t>
                        </m:r>
                      </m:e>
                      <m:sup>
                        <m:r>
                          <a:rPr lang="it-IT" b="0" i="1" smtClean="0">
                            <a:latin typeface="Cambria Math" panose="02040503050406030204" pitchFamily="18" charset="0"/>
                          </a:rPr>
                          <m:t>−</m:t>
                        </m:r>
                      </m:sup>
                    </m:sSup>
                    <m:r>
                      <a:rPr lang="it-IT" b="0" i="1" smtClean="0">
                        <a:latin typeface="Cambria Math" panose="02040503050406030204" pitchFamily="18" charset="0"/>
                      </a:rPr>
                      <m:t>3</m:t>
                    </m:r>
                    <m:r>
                      <a:rPr lang="it-IT" b="0" i="1" smtClean="0">
                        <a:latin typeface="Cambria Math" panose="02040503050406030204" pitchFamily="18" charset="0"/>
                      </a:rPr>
                      <m:t>𝜋</m:t>
                    </m:r>
                  </m:oMath>
                </a14:m>
                <a:r>
                  <a:rPr lang="en-GB" dirty="0"/>
                  <a:t> , </a:t>
                </a:r>
                <a14:m>
                  <m:oMath xmlns:m="http://schemas.openxmlformats.org/officeDocument/2006/math">
                    <m:sSup>
                      <m:sSupPr>
                        <m:ctrlPr>
                          <a:rPr lang="it-IT" i="1">
                            <a:latin typeface="Cambria Math" panose="02040503050406030204" pitchFamily="18" charset="0"/>
                          </a:rPr>
                        </m:ctrlPr>
                      </m:sSupPr>
                      <m:e>
                        <m:r>
                          <a:rPr lang="it-IT" i="1">
                            <a:latin typeface="Cambria Math" panose="02040503050406030204" pitchFamily="18" charset="0"/>
                          </a:rPr>
                          <m:t>𝐷</m:t>
                        </m:r>
                      </m:e>
                      <m:sup>
                        <m:r>
                          <a:rPr lang="it-IT" i="1">
                            <a:latin typeface="Cambria Math" panose="02040503050406030204" pitchFamily="18" charset="0"/>
                          </a:rPr>
                          <m:t>0</m:t>
                        </m:r>
                      </m:sup>
                    </m:sSup>
                    <m:r>
                      <a:rPr lang="it-IT" i="1">
                        <a:latin typeface="Cambria Math" panose="02040503050406030204" pitchFamily="18" charset="0"/>
                      </a:rPr>
                      <m:t>→</m:t>
                    </m:r>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𝐾</m:t>
                        </m:r>
                      </m:e>
                      <m:sub>
                        <m:r>
                          <a:rPr lang="it-IT" b="0" i="1" smtClean="0">
                            <a:latin typeface="Cambria Math" panose="02040503050406030204" pitchFamily="18" charset="0"/>
                          </a:rPr>
                          <m:t>𝑆</m:t>
                        </m:r>
                      </m:sub>
                      <m:sup>
                        <m:r>
                          <a:rPr lang="it-IT" b="0" i="1" smtClean="0">
                            <a:latin typeface="Cambria Math" panose="02040503050406030204" pitchFamily="18" charset="0"/>
                          </a:rPr>
                          <m:t>0</m:t>
                        </m:r>
                      </m:sup>
                    </m:sSubSup>
                    <m:sSup>
                      <m:sSupPr>
                        <m:ctrlPr>
                          <a:rPr lang="it-IT" b="0" i="1" smtClean="0">
                            <a:latin typeface="Cambria Math" panose="02040503050406030204" pitchFamily="18" charset="0"/>
                          </a:rPr>
                        </m:ctrlPr>
                      </m:sSupPr>
                      <m:e>
                        <m:r>
                          <a:rPr lang="it-IT" b="0" i="1" smtClean="0">
                            <a:latin typeface="Cambria Math" panose="02040503050406030204" pitchFamily="18" charset="0"/>
                          </a:rPr>
                          <m:t>𝜋</m:t>
                        </m:r>
                      </m:e>
                      <m:sup>
                        <m:r>
                          <a:rPr lang="it-IT" b="0" i="1" smtClean="0">
                            <a:latin typeface="Cambria Math" panose="02040503050406030204" pitchFamily="18" charset="0"/>
                          </a:rPr>
                          <m:t>−</m:t>
                        </m:r>
                      </m:sup>
                    </m:sSup>
                    <m:sSup>
                      <m:sSupPr>
                        <m:ctrlPr>
                          <a:rPr lang="it-IT" b="0" i="1" smtClean="0">
                            <a:latin typeface="Cambria Math" panose="02040503050406030204" pitchFamily="18" charset="0"/>
                          </a:rPr>
                        </m:ctrlPr>
                      </m:sSupPr>
                      <m:e>
                        <m:r>
                          <a:rPr lang="it-IT" i="1">
                            <a:latin typeface="Cambria Math" panose="02040503050406030204" pitchFamily="18" charset="0"/>
                          </a:rPr>
                          <m:t>𝜋</m:t>
                        </m:r>
                      </m:e>
                      <m:sup>
                        <m:r>
                          <a:rPr lang="it-IT" b="0" i="1" smtClean="0">
                            <a:latin typeface="Cambria Math" panose="02040503050406030204" pitchFamily="18" charset="0"/>
                          </a:rPr>
                          <m:t>+</m:t>
                        </m:r>
                      </m:sup>
                    </m:sSup>
                  </m:oMath>
                </a14:m>
                <a:r>
                  <a:rPr lang="en-GB" dirty="0"/>
                  <a:t> </a:t>
                </a:r>
                <a:br>
                  <a:rPr lang="en-GB" dirty="0"/>
                </a:br>
                <a:endParaRPr lang="en-GB" dirty="0"/>
              </a:p>
            </p:txBody>
          </p:sp>
        </mc:Choice>
        <mc:Fallback xmlns="">
          <p:sp>
            <p:nvSpPr>
              <p:cNvPr id="3" name="Content Placeholder 2">
                <a:extLst>
                  <a:ext uri="{FF2B5EF4-FFF2-40B4-BE49-F238E27FC236}">
                    <a16:creationId xmlns:a16="http://schemas.microsoft.com/office/drawing/2014/main" id="{4582BB08-A797-4E41-AC30-3537F9E6E8E9}"/>
                  </a:ext>
                </a:extLst>
              </p:cNvPr>
              <p:cNvSpPr>
                <a:spLocks noGrp="1" noRot="1" noChangeAspect="1" noMove="1" noResize="1" noEditPoints="1" noAdjustHandles="1" noChangeArrowheads="1" noChangeShapeType="1" noTextEdit="1"/>
              </p:cNvSpPr>
              <p:nvPr>
                <p:ph idx="1"/>
              </p:nvPr>
            </p:nvSpPr>
            <p:spPr>
              <a:xfrm>
                <a:off x="759879" y="1795037"/>
                <a:ext cx="10404390" cy="3013476"/>
              </a:xfrm>
              <a:blipFill>
                <a:blip r:embed="rId2"/>
                <a:stretch>
                  <a:fillRect l="-488" t="-420"/>
                </a:stretch>
              </a:blipFill>
              <a:ln>
                <a:noFill/>
              </a:ln>
            </p:spPr>
            <p:txBody>
              <a:bodyPr/>
              <a:lstStyle/>
              <a:p>
                <a:r>
                  <a:rPr lang="en-FR">
                    <a:noFill/>
                  </a:rPr>
                  <a:t> </a:t>
                </a:r>
              </a:p>
            </p:txBody>
          </p:sp>
        </mc:Fallback>
      </mc:AlternateContent>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15/09/2023</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kumimoji="0" lang="en-GB" sz="1050" b="0" i="0" u="none" strike="noStrike" kern="1200" cap="none" spc="0" normalizeH="0" baseline="0" noProof="0">
                <a:ln>
                  <a:noFill/>
                </a:ln>
                <a:solidFill>
                  <a:prstClr val="black">
                    <a:alpha val="70000"/>
                  </a:prstClr>
                </a:solidFill>
                <a:effectLst/>
                <a:uLnTx/>
                <a:uFillTx/>
                <a:latin typeface="Gill Sans MT" panose="020B0502020104020203"/>
                <a:ea typeface="+mn-ea"/>
                <a:cs typeface="+mn-cs"/>
              </a:rPr>
              <a:t>Second year seminar - Chiara Mancuso</a:t>
            </a:r>
            <a:endParaRPr kumimoji="0" lang="en-FR" sz="1050" b="0" i="0" u="none" strike="noStrike" kern="1200" cap="none" spc="0" normalizeH="0" baseline="0" noProof="0" dirty="0">
              <a:ln>
                <a:noFill/>
              </a:ln>
              <a:solidFill>
                <a:prstClr val="black">
                  <a:alpha val="70000"/>
                </a:prstClr>
              </a:solidFill>
              <a:effectLst/>
              <a:uLnTx/>
              <a:uFillTx/>
              <a:latin typeface="Gill Sans MT" panose="020B0502020104020203"/>
              <a:ea typeface="+mn-ea"/>
              <a:cs typeface="+mn-cs"/>
            </a:endParaRPr>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5FAE90-7A99-FF4F-824F-26C997476D3B}" type="slidenum">
              <a:rPr kumimoji="0" lang="en-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7" name="Title 1">
            <a:extLst>
              <a:ext uri="{FF2B5EF4-FFF2-40B4-BE49-F238E27FC236}">
                <a16:creationId xmlns:a16="http://schemas.microsoft.com/office/drawing/2014/main" id="{399DE468-9BB2-BC4A-A715-E66D390E0498}"/>
              </a:ext>
            </a:extLst>
          </p:cNvPr>
          <p:cNvSpPr txBox="1">
            <a:spLocks/>
          </p:cNvSpPr>
          <p:nvPr/>
        </p:nvSpPr>
        <p:spPr bwMode="black">
          <a:xfrm>
            <a:off x="4074969" y="4709285"/>
            <a:ext cx="4042062" cy="1125972"/>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FR" sz="2200" b="0" i="0" u="none" strike="noStrike" kern="1200" cap="none" spc="200" normalizeH="0" baseline="0" noProof="0" dirty="0">
                <a:ln>
                  <a:noFill/>
                </a:ln>
                <a:solidFill>
                  <a:srgbClr val="262626"/>
                </a:solidFill>
                <a:effectLst/>
                <a:uLnTx/>
                <a:uFillTx/>
                <a:latin typeface="Gill Sans MT" panose="020B0502020104020203"/>
                <a:ea typeface="+mj-ea"/>
                <a:cs typeface="+mj-cs"/>
              </a:rPr>
              <a:t>Thanks for your attention!</a:t>
            </a:r>
          </a:p>
        </p:txBody>
      </p:sp>
    </p:spTree>
    <p:extLst>
      <p:ext uri="{BB962C8B-B14F-4D97-AF65-F5344CB8AC3E}">
        <p14:creationId xmlns:p14="http://schemas.microsoft.com/office/powerpoint/2010/main" val="1952957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Backup – charmless Branching fraction</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31</a:t>
            </a:fld>
            <a:endParaRPr lang="en-FR" dirty="0"/>
          </a:p>
        </p:txBody>
      </p:sp>
      <p:grpSp>
        <p:nvGrpSpPr>
          <p:cNvPr id="10" name="Group 9">
            <a:extLst>
              <a:ext uri="{FF2B5EF4-FFF2-40B4-BE49-F238E27FC236}">
                <a16:creationId xmlns:a16="http://schemas.microsoft.com/office/drawing/2014/main" id="{DB87DA7C-6225-E041-B96B-926966BA1BBF}"/>
              </a:ext>
            </a:extLst>
          </p:cNvPr>
          <p:cNvGrpSpPr/>
          <p:nvPr/>
        </p:nvGrpSpPr>
        <p:grpSpPr>
          <a:xfrm>
            <a:off x="2459767" y="1809750"/>
            <a:ext cx="7564401" cy="3238500"/>
            <a:chOff x="2878866" y="2311400"/>
            <a:chExt cx="7564401" cy="3238500"/>
          </a:xfrm>
        </p:grpSpPr>
        <p:pic>
          <p:nvPicPr>
            <p:cNvPr id="7" name="Picture 6">
              <a:extLst>
                <a:ext uri="{FF2B5EF4-FFF2-40B4-BE49-F238E27FC236}">
                  <a16:creationId xmlns:a16="http://schemas.microsoft.com/office/drawing/2014/main" id="{E067B5E9-52B1-E943-B16A-E4AC787DECA7}"/>
                </a:ext>
              </a:extLst>
            </p:cNvPr>
            <p:cNvPicPr>
              <a:picLocks noChangeAspect="1"/>
            </p:cNvPicPr>
            <p:nvPr/>
          </p:nvPicPr>
          <p:blipFill rotWithShape="1">
            <a:blip r:embed="rId3"/>
            <a:srcRect t="42215"/>
            <a:stretch/>
          </p:blipFill>
          <p:spPr>
            <a:xfrm>
              <a:off x="2878868" y="3429000"/>
              <a:ext cx="7564399" cy="2120900"/>
            </a:xfrm>
            <a:prstGeom prst="rect">
              <a:avLst/>
            </a:prstGeom>
          </p:spPr>
        </p:pic>
        <p:pic>
          <p:nvPicPr>
            <p:cNvPr id="9" name="Picture 8">
              <a:extLst>
                <a:ext uri="{FF2B5EF4-FFF2-40B4-BE49-F238E27FC236}">
                  <a16:creationId xmlns:a16="http://schemas.microsoft.com/office/drawing/2014/main" id="{57247A59-5E3D-F14E-8F71-29BAB7D28EFF}"/>
                </a:ext>
              </a:extLst>
            </p:cNvPr>
            <p:cNvPicPr>
              <a:picLocks noChangeAspect="1"/>
            </p:cNvPicPr>
            <p:nvPr/>
          </p:nvPicPr>
          <p:blipFill>
            <a:blip r:embed="rId4"/>
            <a:stretch>
              <a:fillRect/>
            </a:stretch>
          </p:blipFill>
          <p:spPr>
            <a:xfrm>
              <a:off x="3074436" y="4267200"/>
              <a:ext cx="1272073" cy="356180"/>
            </a:xfrm>
            <a:prstGeom prst="rect">
              <a:avLst/>
            </a:prstGeom>
          </p:spPr>
        </p:pic>
        <p:pic>
          <p:nvPicPr>
            <p:cNvPr id="11" name="Picture 10">
              <a:extLst>
                <a:ext uri="{FF2B5EF4-FFF2-40B4-BE49-F238E27FC236}">
                  <a16:creationId xmlns:a16="http://schemas.microsoft.com/office/drawing/2014/main" id="{1ACBA84F-D702-A14C-84C8-060BA781EC5A}"/>
                </a:ext>
              </a:extLst>
            </p:cNvPr>
            <p:cNvPicPr>
              <a:picLocks noChangeAspect="1"/>
            </p:cNvPicPr>
            <p:nvPr/>
          </p:nvPicPr>
          <p:blipFill rotWithShape="1">
            <a:blip r:embed="rId3"/>
            <a:srcRect b="69204"/>
            <a:stretch/>
          </p:blipFill>
          <p:spPr>
            <a:xfrm>
              <a:off x="2878867" y="2311400"/>
              <a:ext cx="7564399" cy="1130300"/>
            </a:xfrm>
            <a:prstGeom prst="rect">
              <a:avLst/>
            </a:prstGeom>
          </p:spPr>
        </p:pic>
        <p:pic>
          <p:nvPicPr>
            <p:cNvPr id="12" name="Picture 11">
              <a:extLst>
                <a:ext uri="{FF2B5EF4-FFF2-40B4-BE49-F238E27FC236}">
                  <a16:creationId xmlns:a16="http://schemas.microsoft.com/office/drawing/2014/main" id="{29514DCD-443E-4744-A490-8FEFD781CC71}"/>
                </a:ext>
              </a:extLst>
            </p:cNvPr>
            <p:cNvPicPr>
              <a:picLocks noChangeAspect="1"/>
            </p:cNvPicPr>
            <p:nvPr/>
          </p:nvPicPr>
          <p:blipFill>
            <a:blip r:embed="rId4"/>
            <a:stretch>
              <a:fillRect/>
            </a:stretch>
          </p:blipFill>
          <p:spPr>
            <a:xfrm>
              <a:off x="2878866" y="3035300"/>
              <a:ext cx="1272073" cy="356180"/>
            </a:xfrm>
            <a:prstGeom prst="rect">
              <a:avLst/>
            </a:prstGeom>
          </p:spPr>
        </p:pic>
      </p:grpSp>
    </p:spTree>
    <p:extLst>
      <p:ext uri="{BB962C8B-B14F-4D97-AF65-F5344CB8AC3E}">
        <p14:creationId xmlns:p14="http://schemas.microsoft.com/office/powerpoint/2010/main" val="53594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Introduction and motivations</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4</a:t>
            </a:fld>
            <a:endParaRPr lang="en-FR"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9AFC68D-EB7E-3248-BB77-D03ABB3BA75E}"/>
                  </a:ext>
                </a:extLst>
              </p:cNvPr>
              <p:cNvSpPr txBox="1"/>
              <p:nvPr/>
            </p:nvSpPr>
            <p:spPr>
              <a:xfrm>
                <a:off x="733931" y="1590960"/>
                <a:ext cx="5415137" cy="2031325"/>
              </a:xfrm>
              <a:prstGeom prst="rect">
                <a:avLst/>
              </a:prstGeom>
              <a:noFill/>
            </p:spPr>
            <p:txBody>
              <a:bodyPr wrap="none" rtlCol="0">
                <a:spAutoFit/>
              </a:bodyPr>
              <a:lstStyle/>
              <a:p>
                <a:pPr marL="285750" indent="-285750">
                  <a:buFont typeface="Arial" panose="020B0604020202020204" pitchFamily="34" charset="0"/>
                  <a:buChar char="•"/>
                </a:pPr>
                <a:r>
                  <a:rPr lang="en-FR" dirty="0"/>
                  <a:t>How are we planning to perform the measurement? </a:t>
                </a:r>
              </a:p>
              <a:p>
                <a:pPr marL="742950" lvl="1" indent="-285750">
                  <a:buFont typeface="Arial" panose="020B0604020202020204" pitchFamily="34" charset="0"/>
                  <a:buChar char="•"/>
                </a:pPr>
                <a:r>
                  <a:rPr lang="en-GB" dirty="0"/>
                  <a:t>Time-integrated asymmetries (“ADS”, “</a:t>
                </a:r>
                <a:r>
                  <a:rPr lang="en-GB" b="1" dirty="0"/>
                  <a:t>GLW</a:t>
                </a:r>
                <a:r>
                  <a:rPr lang="en-GB" dirty="0"/>
                  <a:t>”) </a:t>
                </a:r>
              </a:p>
              <a:p>
                <a:pPr marL="742950" lvl="1" indent="-285750">
                  <a:buFont typeface="Arial" panose="020B0604020202020204" pitchFamily="34" charset="0"/>
                  <a:buChar char="•"/>
                </a:pPr>
                <a:r>
                  <a:rPr lang="en-GB" dirty="0" err="1"/>
                  <a:t>Dalitz</a:t>
                </a:r>
                <a:r>
                  <a:rPr lang="en-GB" dirty="0"/>
                  <a:t> plot analyses (“</a:t>
                </a:r>
                <a:r>
                  <a:rPr lang="en-GB" dirty="0" err="1"/>
                  <a:t>Dalitz</a:t>
                </a:r>
                <a:r>
                  <a:rPr lang="en-GB" dirty="0"/>
                  <a:t>” or “BPGGSZ”) </a:t>
                </a:r>
              </a:p>
              <a:p>
                <a:pPr marL="742950" lvl="1" indent="-285750">
                  <a:buFont typeface="Arial" panose="020B0604020202020204" pitchFamily="34" charset="0"/>
                  <a:buChar char="•"/>
                </a:pPr>
                <a:r>
                  <a:rPr lang="en-GB" dirty="0"/>
                  <a:t>Time-dependent analyses (e.g. </a:t>
                </a:r>
                <a:r>
                  <a:rPr lang="en-GB" sz="1800" dirty="0">
                    <a:effectLst/>
                    <a:latin typeface="CMSS8"/>
                  </a:rPr>
                  <a:t> </a:t>
                </a:r>
                <a14:m>
                  <m:oMath xmlns:m="http://schemas.openxmlformats.org/officeDocument/2006/math">
                    <m:sSubSup>
                      <m:sSubSupPr>
                        <m:ctrlPr>
                          <a:rPr lang="en-US" sz="1800" b="0" i="1" smtClean="0">
                            <a:effectLst/>
                            <a:latin typeface="Cambria Math" panose="02040503050406030204" pitchFamily="18" charset="0"/>
                          </a:rPr>
                        </m:ctrlPr>
                      </m:sSubSupPr>
                      <m:e>
                        <m:r>
                          <a:rPr lang="en-US" sz="1800" b="0" i="1" smtClean="0">
                            <a:effectLst/>
                            <a:latin typeface="Cambria Math" panose="02040503050406030204" pitchFamily="18" charset="0"/>
                          </a:rPr>
                          <m:t>𝐵</m:t>
                        </m:r>
                      </m:e>
                      <m:sub>
                        <m:r>
                          <a:rPr lang="en-US" sz="1800" b="0" i="1" smtClean="0">
                            <a:effectLst/>
                            <a:latin typeface="Cambria Math" panose="02040503050406030204" pitchFamily="18" charset="0"/>
                          </a:rPr>
                          <m:t>𝑠</m:t>
                        </m:r>
                      </m:sub>
                      <m:sup>
                        <m:r>
                          <a:rPr lang="en-US" sz="1800" b="0" i="1" smtClean="0">
                            <a:effectLst/>
                            <a:latin typeface="Cambria Math" panose="02040503050406030204" pitchFamily="18" charset="0"/>
                          </a:rPr>
                          <m:t>0</m:t>
                        </m:r>
                      </m:sup>
                    </m:sSubSup>
                    <m:r>
                      <a:rPr lang="en-US" sz="1800" b="0" i="1" smtClean="0">
                        <a:effectLst/>
                        <a:latin typeface="Cambria Math" panose="02040503050406030204" pitchFamily="18" charset="0"/>
                      </a:rPr>
                      <m:t>→</m:t>
                    </m:r>
                    <m:sSub>
                      <m:sSubPr>
                        <m:ctrlPr>
                          <a:rPr lang="en-US" sz="1800" b="0" i="1" smtClean="0">
                            <a:effectLst/>
                            <a:latin typeface="Cambria Math" panose="02040503050406030204" pitchFamily="18" charset="0"/>
                          </a:rPr>
                        </m:ctrlPr>
                      </m:sSubPr>
                      <m:e>
                        <m:r>
                          <a:rPr lang="en-US" sz="1800" b="0" i="1" smtClean="0">
                            <a:effectLst/>
                            <a:latin typeface="Cambria Math" panose="02040503050406030204" pitchFamily="18" charset="0"/>
                          </a:rPr>
                          <m:t>𝐷</m:t>
                        </m:r>
                      </m:e>
                      <m:sub>
                        <m:r>
                          <a:rPr lang="en-US" sz="1800" b="0" i="1" smtClean="0">
                            <a:effectLst/>
                            <a:latin typeface="Cambria Math" panose="02040503050406030204" pitchFamily="18" charset="0"/>
                          </a:rPr>
                          <m:t>𝑠</m:t>
                        </m:r>
                      </m:sub>
                    </m:sSub>
                    <m:r>
                      <a:rPr lang="en-US" sz="1800" b="0" i="1" smtClean="0">
                        <a:effectLst/>
                        <a:latin typeface="Cambria Math" panose="02040503050406030204" pitchFamily="18" charset="0"/>
                      </a:rPr>
                      <m:t>𝐾</m:t>
                    </m:r>
                  </m:oMath>
                </a14:m>
                <a:r>
                  <a:rPr lang="en-GB" dirty="0">
                    <a:latin typeface="CMMI8"/>
                  </a:rPr>
                  <a:t>)</a:t>
                </a:r>
                <a:endParaRPr lang="en-FR" dirty="0"/>
              </a:p>
              <a:p>
                <a:pPr lvl="1"/>
                <a:br>
                  <a:rPr lang="en-FR" dirty="0">
                    <a:solidFill>
                      <a:srgbClr val="6EAC1C"/>
                    </a:solidFill>
                    <a:hlinkClick r:id="rId3">
                      <a:extLst>
                        <a:ext uri="{A12FA001-AC4F-418D-AE19-62706E023703}">
                          <ahyp:hlinkClr xmlns:ahyp="http://schemas.microsoft.com/office/drawing/2018/hyperlinkcolor" val="tx"/>
                        </a:ext>
                      </a:extLst>
                    </a:hlinkClick>
                  </a:rPr>
                </a:br>
                <a:endParaRPr lang="en-FR" dirty="0"/>
              </a:p>
              <a:p>
                <a:pPr marL="285750" indent="-285750">
                  <a:buFont typeface="Arial" panose="020B0604020202020204" pitchFamily="34" charset="0"/>
                  <a:buChar char="•"/>
                </a:pPr>
                <a:endParaRPr lang="en-FR" dirty="0"/>
              </a:p>
            </p:txBody>
          </p:sp>
        </mc:Choice>
        <mc:Fallback xmlns="">
          <p:sp>
            <p:nvSpPr>
              <p:cNvPr id="7" name="TextBox 6">
                <a:extLst>
                  <a:ext uri="{FF2B5EF4-FFF2-40B4-BE49-F238E27FC236}">
                    <a16:creationId xmlns:a16="http://schemas.microsoft.com/office/drawing/2014/main" id="{89AFC68D-EB7E-3248-BB77-D03ABB3BA75E}"/>
                  </a:ext>
                </a:extLst>
              </p:cNvPr>
              <p:cNvSpPr txBox="1">
                <a:spLocks noRot="1" noChangeAspect="1" noMove="1" noResize="1" noEditPoints="1" noAdjustHandles="1" noChangeArrowheads="1" noChangeShapeType="1" noTextEdit="1"/>
              </p:cNvSpPr>
              <p:nvPr/>
            </p:nvSpPr>
            <p:spPr>
              <a:xfrm>
                <a:off x="733931" y="1590960"/>
                <a:ext cx="5415137" cy="2031325"/>
              </a:xfrm>
              <a:prstGeom prst="rect">
                <a:avLst/>
              </a:prstGeom>
              <a:blipFill>
                <a:blip r:embed="rId4"/>
                <a:stretch>
                  <a:fillRect l="-701" t="-1242"/>
                </a:stretch>
              </a:blipFill>
            </p:spPr>
            <p:txBody>
              <a:bodyPr/>
              <a:lstStyle/>
              <a:p>
                <a:r>
                  <a:rPr lang="en-FR">
                    <a:noFill/>
                  </a:rPr>
                  <a:t> </a:t>
                </a:r>
              </a:p>
            </p:txBody>
          </p:sp>
        </mc:Fallback>
      </mc:AlternateContent>
      <p:pic>
        <p:nvPicPr>
          <p:cNvPr id="34" name="Immagine 17">
            <a:extLst>
              <a:ext uri="{FF2B5EF4-FFF2-40B4-BE49-F238E27FC236}">
                <a16:creationId xmlns:a16="http://schemas.microsoft.com/office/drawing/2014/main" id="{571AD8D7-8408-DE46-973D-5919A2FCD7E1}"/>
              </a:ext>
            </a:extLst>
          </p:cNvPr>
          <p:cNvPicPr>
            <a:picLocks noChangeAspect="1"/>
          </p:cNvPicPr>
          <p:nvPr/>
        </p:nvPicPr>
        <p:blipFill>
          <a:blip r:embed="rId5"/>
          <a:stretch>
            <a:fillRect/>
          </a:stretch>
        </p:blipFill>
        <p:spPr>
          <a:xfrm>
            <a:off x="7218172" y="1648607"/>
            <a:ext cx="4213948" cy="1780393"/>
          </a:xfrm>
          <a:prstGeom prst="rect">
            <a:avLst/>
          </a:prstGeom>
          <a:ln w="38100">
            <a:solidFill>
              <a:schemeClr val="tx1">
                <a:lumMod val="75000"/>
                <a:lumOff val="25000"/>
              </a:schemeClr>
            </a:solidFill>
          </a:ln>
        </p:spPr>
      </p:pic>
      <p:grpSp>
        <p:nvGrpSpPr>
          <p:cNvPr id="3" name="Group 2">
            <a:extLst>
              <a:ext uri="{FF2B5EF4-FFF2-40B4-BE49-F238E27FC236}">
                <a16:creationId xmlns:a16="http://schemas.microsoft.com/office/drawing/2014/main" id="{FD6DA765-263D-6014-8CB1-8216A49CA4AC}"/>
              </a:ext>
            </a:extLst>
          </p:cNvPr>
          <p:cNvGrpSpPr/>
          <p:nvPr/>
        </p:nvGrpSpPr>
        <p:grpSpPr>
          <a:xfrm>
            <a:off x="7890166" y="4432188"/>
            <a:ext cx="3546673" cy="1714036"/>
            <a:chOff x="7890166" y="4432188"/>
            <a:chExt cx="3546673" cy="1714036"/>
          </a:xfrm>
        </p:grpSpPr>
        <p:grpSp>
          <p:nvGrpSpPr>
            <p:cNvPr id="8" name="Group 7">
              <a:extLst>
                <a:ext uri="{FF2B5EF4-FFF2-40B4-BE49-F238E27FC236}">
                  <a16:creationId xmlns:a16="http://schemas.microsoft.com/office/drawing/2014/main" id="{7D28EE36-86C7-8252-F288-96DE29FC113A}"/>
                </a:ext>
              </a:extLst>
            </p:cNvPr>
            <p:cNvGrpSpPr/>
            <p:nvPr/>
          </p:nvGrpSpPr>
          <p:grpSpPr>
            <a:xfrm>
              <a:off x="7890166" y="4432188"/>
              <a:ext cx="3546673" cy="1714036"/>
              <a:chOff x="7888505" y="1768361"/>
              <a:chExt cx="3546673" cy="1714036"/>
            </a:xfrm>
          </p:grpSpPr>
          <p:pic>
            <p:nvPicPr>
              <p:cNvPr id="10" name="Immagine 6">
                <a:extLst>
                  <a:ext uri="{FF2B5EF4-FFF2-40B4-BE49-F238E27FC236}">
                    <a16:creationId xmlns:a16="http://schemas.microsoft.com/office/drawing/2014/main" id="{45872C11-E7AE-10FC-6775-B0A7D736F1CA}"/>
                  </a:ext>
                </a:extLst>
              </p:cNvPr>
              <p:cNvPicPr>
                <a:picLocks noChangeAspect="1"/>
              </p:cNvPicPr>
              <p:nvPr/>
            </p:nvPicPr>
            <p:blipFill>
              <a:blip r:embed="rId6"/>
              <a:stretch>
                <a:fillRect/>
              </a:stretch>
            </p:blipFill>
            <p:spPr>
              <a:xfrm>
                <a:off x="7888505" y="1768361"/>
                <a:ext cx="3543615" cy="1714036"/>
              </a:xfrm>
              <a:prstGeom prst="rect">
                <a:avLst/>
              </a:prstGeom>
              <a:ln w="38100">
                <a:solidFill>
                  <a:schemeClr val="tx1">
                    <a:lumMod val="75000"/>
                    <a:lumOff val="25000"/>
                  </a:schemeClr>
                </a:solidFill>
              </a:ln>
            </p:spPr>
          </p:pic>
          <p:pic>
            <p:nvPicPr>
              <p:cNvPr id="11" name="Immagine 11" descr="Immagine che contiene testo&#10;&#10;Descrizione generata automaticamente">
                <a:extLst>
                  <a:ext uri="{FF2B5EF4-FFF2-40B4-BE49-F238E27FC236}">
                    <a16:creationId xmlns:a16="http://schemas.microsoft.com/office/drawing/2014/main" id="{1A60ACF6-8055-38CB-A51E-E38EF09264EE}"/>
                  </a:ext>
                </a:extLst>
              </p:cNvPr>
              <p:cNvPicPr>
                <a:picLocks noChangeAspect="1"/>
              </p:cNvPicPr>
              <p:nvPr/>
            </p:nvPicPr>
            <p:blipFill rotWithShape="1">
              <a:blip r:embed="rId7"/>
              <a:srcRect b="8386"/>
              <a:stretch/>
            </p:blipFill>
            <p:spPr>
              <a:xfrm>
                <a:off x="8327240" y="2532672"/>
                <a:ext cx="348987" cy="319644"/>
              </a:xfrm>
              <a:prstGeom prst="rect">
                <a:avLst/>
              </a:prstGeom>
            </p:spPr>
          </p:pic>
          <p:pic>
            <p:nvPicPr>
              <p:cNvPr id="12" name="Immagine 13">
                <a:extLst>
                  <a:ext uri="{FF2B5EF4-FFF2-40B4-BE49-F238E27FC236}">
                    <a16:creationId xmlns:a16="http://schemas.microsoft.com/office/drawing/2014/main" id="{B7E2DE5A-4C0F-7598-4EC4-984F412B0B81}"/>
                  </a:ext>
                </a:extLst>
              </p:cNvPr>
              <p:cNvPicPr>
                <a:picLocks noChangeAspect="1"/>
              </p:cNvPicPr>
              <p:nvPr/>
            </p:nvPicPr>
            <p:blipFill>
              <a:blip r:embed="rId8"/>
              <a:stretch>
                <a:fillRect/>
              </a:stretch>
            </p:blipFill>
            <p:spPr>
              <a:xfrm>
                <a:off x="10897261" y="2501745"/>
                <a:ext cx="519203" cy="333237"/>
              </a:xfrm>
              <a:prstGeom prst="rect">
                <a:avLst/>
              </a:prstGeom>
            </p:spPr>
          </p:pic>
          <p:pic>
            <p:nvPicPr>
              <p:cNvPr id="13" name="Immagine 59">
                <a:extLst>
                  <a:ext uri="{FF2B5EF4-FFF2-40B4-BE49-F238E27FC236}">
                    <a16:creationId xmlns:a16="http://schemas.microsoft.com/office/drawing/2014/main" id="{742A879F-7BCA-FF7B-8716-46637B145C05}"/>
                  </a:ext>
                </a:extLst>
              </p:cNvPr>
              <p:cNvPicPr>
                <a:picLocks noChangeAspect="1"/>
              </p:cNvPicPr>
              <p:nvPr/>
            </p:nvPicPr>
            <p:blipFill>
              <a:blip r:embed="rId8"/>
              <a:stretch>
                <a:fillRect/>
              </a:stretch>
            </p:blipFill>
            <p:spPr>
              <a:xfrm>
                <a:off x="9471877" y="1859288"/>
                <a:ext cx="572884" cy="367691"/>
              </a:xfrm>
              <a:prstGeom prst="rect">
                <a:avLst/>
              </a:prstGeom>
            </p:spPr>
          </p:pic>
          <p:pic>
            <p:nvPicPr>
              <p:cNvPr id="14" name="Immagine 63">
                <a:extLst>
                  <a:ext uri="{FF2B5EF4-FFF2-40B4-BE49-F238E27FC236}">
                    <a16:creationId xmlns:a16="http://schemas.microsoft.com/office/drawing/2014/main" id="{E43219A1-067C-7B3B-0815-57E0C645C158}"/>
                  </a:ext>
                </a:extLst>
              </p:cNvPr>
              <p:cNvPicPr>
                <a:picLocks noChangeAspect="1"/>
              </p:cNvPicPr>
              <p:nvPr/>
            </p:nvPicPr>
            <p:blipFill>
              <a:blip r:embed="rId8"/>
              <a:stretch>
                <a:fillRect/>
              </a:stretch>
            </p:blipFill>
            <p:spPr>
              <a:xfrm>
                <a:off x="9476985" y="3095406"/>
                <a:ext cx="572884" cy="367691"/>
              </a:xfrm>
              <a:prstGeom prst="rect">
                <a:avLst/>
              </a:prstGeom>
            </p:spPr>
          </p:pic>
          <p:sp>
            <p:nvSpPr>
              <p:cNvPr id="15" name="CasellaDiTesto 14">
                <a:extLst>
                  <a:ext uri="{FF2B5EF4-FFF2-40B4-BE49-F238E27FC236}">
                    <a16:creationId xmlns:a16="http://schemas.microsoft.com/office/drawing/2014/main" id="{613B44A9-5301-E9EF-C484-B52AE28F9A0F}"/>
                  </a:ext>
                </a:extLst>
              </p:cNvPr>
              <p:cNvSpPr txBox="1"/>
              <p:nvPr/>
            </p:nvSpPr>
            <p:spPr>
              <a:xfrm>
                <a:off x="10241762" y="3132651"/>
                <a:ext cx="1154074" cy="307777"/>
              </a:xfrm>
              <a:prstGeom prst="rect">
                <a:avLst/>
              </a:prstGeom>
              <a:solidFill>
                <a:schemeClr val="bg1"/>
              </a:solidFill>
            </p:spPr>
            <p:txBody>
              <a:bodyPr wrap="square" rtlCol="0">
                <a:spAutoFit/>
              </a:bodyPr>
              <a:lstStyle/>
              <a:p>
                <a:endParaRPr lang="en-GB" sz="1400"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69DBEC5-2D87-697E-C043-2FC85B19EE4F}"/>
                      </a:ext>
                    </a:extLst>
                  </p:cNvPr>
                  <p:cNvSpPr txBox="1"/>
                  <p:nvPr/>
                </p:nvSpPr>
                <p:spPr>
                  <a:xfrm>
                    <a:off x="8228669" y="2395867"/>
                    <a:ext cx="44755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100" b="0" i="1" smtClean="0">
                              <a:latin typeface="Cambria Math" panose="02040503050406030204" pitchFamily="18" charset="0"/>
                            </a:rPr>
                            <m:t>(−)</m:t>
                          </m:r>
                        </m:oMath>
                      </m:oMathPara>
                    </a14:m>
                    <a:endParaRPr lang="en-FR" sz="1100" dirty="0"/>
                  </a:p>
                </p:txBody>
              </p:sp>
            </mc:Choice>
            <mc:Fallback xmlns="">
              <p:sp>
                <p:nvSpPr>
                  <p:cNvPr id="9" name="TextBox 8">
                    <a:extLst>
                      <a:ext uri="{FF2B5EF4-FFF2-40B4-BE49-F238E27FC236}">
                        <a16:creationId xmlns:a16="http://schemas.microsoft.com/office/drawing/2014/main" id="{47A9C9C4-58F7-0748-A0A5-92DF1491FA98}"/>
                      </a:ext>
                    </a:extLst>
                  </p:cNvPr>
                  <p:cNvSpPr txBox="1">
                    <a:spLocks noRot="1" noChangeAspect="1" noMove="1" noResize="1" noEditPoints="1" noAdjustHandles="1" noChangeArrowheads="1" noChangeShapeType="1" noTextEdit="1"/>
                  </p:cNvSpPr>
                  <p:nvPr/>
                </p:nvSpPr>
                <p:spPr>
                  <a:xfrm>
                    <a:off x="8228669" y="2395867"/>
                    <a:ext cx="447558" cy="261610"/>
                  </a:xfrm>
                  <a:prstGeom prst="rect">
                    <a:avLst/>
                  </a:prstGeom>
                  <a:blipFill>
                    <a:blip r:embed="rId14"/>
                    <a:stretch>
                      <a:fillRect b="-4545"/>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A7F3980-3B65-E559-D2C6-4B354D39C4BA}"/>
                      </a:ext>
                    </a:extLst>
                  </p:cNvPr>
                  <p:cNvSpPr txBox="1"/>
                  <p:nvPr/>
                </p:nvSpPr>
                <p:spPr>
                  <a:xfrm>
                    <a:off x="9799711" y="3041874"/>
                    <a:ext cx="25593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m:t>
                          </m:r>
                        </m:oMath>
                      </m:oMathPara>
                    </a14:m>
                    <a:endParaRPr lang="en-FR" sz="2000" dirty="0"/>
                  </a:p>
                </p:txBody>
              </p:sp>
            </mc:Choice>
            <mc:Fallback xmlns="">
              <p:sp>
                <p:nvSpPr>
                  <p:cNvPr id="10" name="TextBox 9">
                    <a:extLst>
                      <a:ext uri="{FF2B5EF4-FFF2-40B4-BE49-F238E27FC236}">
                        <a16:creationId xmlns:a16="http://schemas.microsoft.com/office/drawing/2014/main" id="{FD34C2C6-77EC-404D-BFA2-BC9920C19FF7}"/>
                      </a:ext>
                    </a:extLst>
                  </p:cNvPr>
                  <p:cNvSpPr txBox="1">
                    <a:spLocks noRot="1" noChangeAspect="1" noMove="1" noResize="1" noEditPoints="1" noAdjustHandles="1" noChangeArrowheads="1" noChangeShapeType="1" noTextEdit="1"/>
                  </p:cNvSpPr>
                  <p:nvPr/>
                </p:nvSpPr>
                <p:spPr>
                  <a:xfrm>
                    <a:off x="9799711" y="3041874"/>
                    <a:ext cx="255936" cy="307777"/>
                  </a:xfrm>
                  <a:prstGeom prst="rect">
                    <a:avLst/>
                  </a:prstGeom>
                  <a:blipFill>
                    <a:blip r:embed="rId15"/>
                    <a:stretch>
                      <a:fillRect r="-14286"/>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72CA9FA-946E-3B67-EC82-24386A3410FD}"/>
                      </a:ext>
                    </a:extLst>
                  </p:cNvPr>
                  <p:cNvSpPr txBox="1"/>
                  <p:nvPr/>
                </p:nvSpPr>
                <p:spPr>
                  <a:xfrm>
                    <a:off x="9799711" y="1809936"/>
                    <a:ext cx="25593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m:t>
                          </m:r>
                        </m:oMath>
                      </m:oMathPara>
                    </a14:m>
                    <a:endParaRPr lang="en-FR" sz="2000" dirty="0"/>
                  </a:p>
                </p:txBody>
              </p:sp>
            </mc:Choice>
            <mc:Fallback xmlns="">
              <p:sp>
                <p:nvSpPr>
                  <p:cNvPr id="32" name="TextBox 31">
                    <a:extLst>
                      <a:ext uri="{FF2B5EF4-FFF2-40B4-BE49-F238E27FC236}">
                        <a16:creationId xmlns:a16="http://schemas.microsoft.com/office/drawing/2014/main" id="{CD719122-0EFC-914F-92F7-4449CB6003CA}"/>
                      </a:ext>
                    </a:extLst>
                  </p:cNvPr>
                  <p:cNvSpPr txBox="1">
                    <a:spLocks noRot="1" noChangeAspect="1" noMove="1" noResize="1" noEditPoints="1" noAdjustHandles="1" noChangeArrowheads="1" noChangeShapeType="1" noTextEdit="1"/>
                  </p:cNvSpPr>
                  <p:nvPr/>
                </p:nvSpPr>
                <p:spPr>
                  <a:xfrm>
                    <a:off x="9799711" y="1809936"/>
                    <a:ext cx="255936" cy="307777"/>
                  </a:xfrm>
                  <a:prstGeom prst="rect">
                    <a:avLst/>
                  </a:prstGeom>
                  <a:blipFill>
                    <a:blip r:embed="rId16"/>
                    <a:stretch>
                      <a:fillRect r="-14286"/>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D54C14-FEDC-15EC-7C78-1E25F6870C2D}"/>
                      </a:ext>
                    </a:extLst>
                  </p:cNvPr>
                  <p:cNvSpPr txBox="1"/>
                  <p:nvPr/>
                </p:nvSpPr>
                <p:spPr>
                  <a:xfrm>
                    <a:off x="11179242" y="2444238"/>
                    <a:ext cx="25593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m:t>
                          </m:r>
                        </m:oMath>
                      </m:oMathPara>
                    </a14:m>
                    <a:endParaRPr lang="en-FR" sz="2000" dirty="0"/>
                  </a:p>
                </p:txBody>
              </p:sp>
            </mc:Choice>
            <mc:Fallback xmlns="">
              <p:sp>
                <p:nvSpPr>
                  <p:cNvPr id="33" name="TextBox 32">
                    <a:extLst>
                      <a:ext uri="{FF2B5EF4-FFF2-40B4-BE49-F238E27FC236}">
                        <a16:creationId xmlns:a16="http://schemas.microsoft.com/office/drawing/2014/main" id="{8177FD69-5792-7545-BA15-6C548F3C8CBE}"/>
                      </a:ext>
                    </a:extLst>
                  </p:cNvPr>
                  <p:cNvSpPr txBox="1">
                    <a:spLocks noRot="1" noChangeAspect="1" noMove="1" noResize="1" noEditPoints="1" noAdjustHandles="1" noChangeArrowheads="1" noChangeShapeType="1" noTextEdit="1"/>
                  </p:cNvSpPr>
                  <p:nvPr/>
                </p:nvSpPr>
                <p:spPr>
                  <a:xfrm>
                    <a:off x="11179242" y="2444238"/>
                    <a:ext cx="255936" cy="307777"/>
                  </a:xfrm>
                  <a:prstGeom prst="rect">
                    <a:avLst/>
                  </a:prstGeom>
                  <a:blipFill>
                    <a:blip r:embed="rId17"/>
                    <a:stretch>
                      <a:fillRect r="-14286"/>
                    </a:stretch>
                  </a:blipFill>
                </p:spPr>
                <p:txBody>
                  <a:bodyPr/>
                  <a:lstStyle/>
                  <a:p>
                    <a:r>
                      <a:rPr lang="en-FR">
                        <a:noFill/>
                      </a:rPr>
                      <a:t> </a:t>
                    </a:r>
                  </a:p>
                </p:txBody>
              </p:sp>
            </mc:Fallback>
          </mc:AlternateContent>
          <p:pic>
            <p:nvPicPr>
              <p:cNvPr id="20" name="Picture 19">
                <a:extLst>
                  <a:ext uri="{FF2B5EF4-FFF2-40B4-BE49-F238E27FC236}">
                    <a16:creationId xmlns:a16="http://schemas.microsoft.com/office/drawing/2014/main" id="{075AB7D2-8494-2576-5854-0A808BDC929E}"/>
                  </a:ext>
                </a:extLst>
              </p:cNvPr>
              <p:cNvPicPr>
                <a:picLocks noChangeAspect="1"/>
              </p:cNvPicPr>
              <p:nvPr/>
            </p:nvPicPr>
            <p:blipFill>
              <a:blip r:embed="rId18"/>
              <a:stretch>
                <a:fillRect/>
              </a:stretch>
            </p:blipFill>
            <p:spPr>
              <a:xfrm>
                <a:off x="10378058" y="3041874"/>
                <a:ext cx="519203" cy="239632"/>
              </a:xfrm>
              <a:prstGeom prst="rect">
                <a:avLst/>
              </a:prstGeom>
            </p:spPr>
          </p:pic>
        </p:grpSp>
        <p:pic>
          <p:nvPicPr>
            <p:cNvPr id="9" name="Picture 8">
              <a:extLst>
                <a:ext uri="{FF2B5EF4-FFF2-40B4-BE49-F238E27FC236}">
                  <a16:creationId xmlns:a16="http://schemas.microsoft.com/office/drawing/2014/main" id="{EDC37F25-BB13-6E82-683D-E61E140A359E}"/>
                </a:ext>
              </a:extLst>
            </p:cNvPr>
            <p:cNvPicPr>
              <a:picLocks noChangeAspect="1"/>
            </p:cNvPicPr>
            <p:nvPr/>
          </p:nvPicPr>
          <p:blipFill>
            <a:blip r:embed="rId19"/>
            <a:stretch>
              <a:fillRect/>
            </a:stretch>
          </p:blipFill>
          <p:spPr>
            <a:xfrm>
              <a:off x="10374256" y="5705701"/>
              <a:ext cx="567546" cy="289814"/>
            </a:xfrm>
            <a:prstGeom prst="rect">
              <a:avLst/>
            </a:prstGeom>
          </p:spPr>
        </p:pic>
      </p:grpSp>
    </p:spTree>
    <p:extLst>
      <p:ext uri="{BB962C8B-B14F-4D97-AF65-F5344CB8AC3E}">
        <p14:creationId xmlns:p14="http://schemas.microsoft.com/office/powerpoint/2010/main" val="3929258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4" name="Immagine 17">
            <a:extLst>
              <a:ext uri="{FF2B5EF4-FFF2-40B4-BE49-F238E27FC236}">
                <a16:creationId xmlns:a16="http://schemas.microsoft.com/office/drawing/2014/main" id="{571AD8D7-8408-DE46-973D-5919A2FCD7E1}"/>
              </a:ext>
            </a:extLst>
          </p:cNvPr>
          <p:cNvPicPr>
            <a:picLocks noChangeAspect="1"/>
          </p:cNvPicPr>
          <p:nvPr/>
        </p:nvPicPr>
        <p:blipFill>
          <a:blip r:embed="rId3"/>
          <a:stretch>
            <a:fillRect/>
          </a:stretch>
        </p:blipFill>
        <p:spPr>
          <a:xfrm>
            <a:off x="7218172" y="1648607"/>
            <a:ext cx="4213948" cy="1780393"/>
          </a:xfrm>
          <a:prstGeom prst="rect">
            <a:avLst/>
          </a:prstGeom>
          <a:ln w="38100">
            <a:solidFill>
              <a:schemeClr val="tx1">
                <a:lumMod val="75000"/>
                <a:lumOff val="25000"/>
              </a:schemeClr>
            </a:solidFill>
          </a:ln>
        </p:spPr>
      </p:pic>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Introduction and motivations</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5</a:t>
            </a:fld>
            <a:endParaRPr lang="en-FR"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9AFC68D-EB7E-3248-BB77-D03ABB3BA75E}"/>
                  </a:ext>
                </a:extLst>
              </p:cNvPr>
              <p:cNvSpPr txBox="1"/>
              <p:nvPr/>
            </p:nvSpPr>
            <p:spPr>
              <a:xfrm>
                <a:off x="733931" y="1590960"/>
                <a:ext cx="6535315" cy="3139321"/>
              </a:xfrm>
              <a:prstGeom prst="rect">
                <a:avLst/>
              </a:prstGeom>
              <a:noFill/>
            </p:spPr>
            <p:txBody>
              <a:bodyPr wrap="none" rtlCol="0">
                <a:spAutoFit/>
              </a:bodyPr>
              <a:lstStyle/>
              <a:p>
                <a:pPr marL="285750" indent="-285750">
                  <a:buFont typeface="Arial" panose="020B0604020202020204" pitchFamily="34" charset="0"/>
                  <a:buChar char="•"/>
                </a:pPr>
                <a:r>
                  <a:rPr lang="en-FR" dirty="0"/>
                  <a:t>How are we planning to perform the measurement? </a:t>
                </a:r>
              </a:p>
              <a:p>
                <a:pPr marL="742950" lvl="1" indent="-285750">
                  <a:buFont typeface="Arial" panose="020B0604020202020204" pitchFamily="34" charset="0"/>
                  <a:buChar char="•"/>
                </a:pPr>
                <a:r>
                  <a:rPr lang="en-GB" dirty="0"/>
                  <a:t>Time-integrated asymmetries (“ADS”, “</a:t>
                </a:r>
                <a:r>
                  <a:rPr lang="en-GB" b="1" dirty="0"/>
                  <a:t>GLW</a:t>
                </a:r>
                <a:r>
                  <a:rPr lang="en-GB" dirty="0"/>
                  <a:t>”) </a:t>
                </a:r>
              </a:p>
              <a:p>
                <a:pPr marL="742950" lvl="1" indent="-285750">
                  <a:buFont typeface="Arial" panose="020B0604020202020204" pitchFamily="34" charset="0"/>
                  <a:buChar char="•"/>
                </a:pPr>
                <a:r>
                  <a:rPr lang="en-GB" dirty="0" err="1"/>
                  <a:t>Dalitz</a:t>
                </a:r>
                <a:r>
                  <a:rPr lang="en-GB" dirty="0"/>
                  <a:t> plot analyses (“</a:t>
                </a:r>
                <a:r>
                  <a:rPr lang="en-GB" dirty="0" err="1"/>
                  <a:t>Dalitz</a:t>
                </a:r>
                <a:r>
                  <a:rPr lang="en-GB" dirty="0"/>
                  <a:t>” or “BPGGSZ”) </a:t>
                </a:r>
              </a:p>
              <a:p>
                <a:pPr marL="742950" lvl="1" indent="-285750">
                  <a:buFont typeface="Arial" panose="020B0604020202020204" pitchFamily="34" charset="0"/>
                  <a:buChar char="•"/>
                </a:pPr>
                <a:r>
                  <a:rPr lang="en-GB" dirty="0"/>
                  <a:t>Time-dependent analyses (e.g. </a:t>
                </a:r>
                <a:r>
                  <a:rPr lang="en-GB" sz="1800" dirty="0">
                    <a:effectLst/>
                    <a:latin typeface="CMSS8"/>
                  </a:rPr>
                  <a:t> </a:t>
                </a:r>
                <a14:m>
                  <m:oMath xmlns:m="http://schemas.openxmlformats.org/officeDocument/2006/math">
                    <m:sSubSup>
                      <m:sSubSupPr>
                        <m:ctrlPr>
                          <a:rPr lang="en-US" sz="1800" b="0" i="1" smtClean="0">
                            <a:effectLst/>
                            <a:latin typeface="Cambria Math" panose="02040503050406030204" pitchFamily="18" charset="0"/>
                          </a:rPr>
                        </m:ctrlPr>
                      </m:sSubSupPr>
                      <m:e>
                        <m:r>
                          <a:rPr lang="en-US" sz="1800" b="0" i="1" smtClean="0">
                            <a:effectLst/>
                            <a:latin typeface="Cambria Math" panose="02040503050406030204" pitchFamily="18" charset="0"/>
                          </a:rPr>
                          <m:t>𝐵</m:t>
                        </m:r>
                      </m:e>
                      <m:sub>
                        <m:r>
                          <a:rPr lang="en-US" sz="1800" b="0" i="1" smtClean="0">
                            <a:effectLst/>
                            <a:latin typeface="Cambria Math" panose="02040503050406030204" pitchFamily="18" charset="0"/>
                          </a:rPr>
                          <m:t>𝑠</m:t>
                        </m:r>
                      </m:sub>
                      <m:sup>
                        <m:r>
                          <a:rPr lang="en-US" sz="1800" b="0" i="1" smtClean="0">
                            <a:effectLst/>
                            <a:latin typeface="Cambria Math" panose="02040503050406030204" pitchFamily="18" charset="0"/>
                          </a:rPr>
                          <m:t>0</m:t>
                        </m:r>
                      </m:sup>
                    </m:sSubSup>
                    <m:r>
                      <a:rPr lang="en-US" sz="1800" b="0" i="1" smtClean="0">
                        <a:effectLst/>
                        <a:latin typeface="Cambria Math" panose="02040503050406030204" pitchFamily="18" charset="0"/>
                      </a:rPr>
                      <m:t>→</m:t>
                    </m:r>
                    <m:sSub>
                      <m:sSubPr>
                        <m:ctrlPr>
                          <a:rPr lang="en-US" sz="1800" b="0" i="1" smtClean="0">
                            <a:effectLst/>
                            <a:latin typeface="Cambria Math" panose="02040503050406030204" pitchFamily="18" charset="0"/>
                          </a:rPr>
                        </m:ctrlPr>
                      </m:sSubPr>
                      <m:e>
                        <m:r>
                          <a:rPr lang="en-US" sz="1800" b="0" i="1" smtClean="0">
                            <a:effectLst/>
                            <a:latin typeface="Cambria Math" panose="02040503050406030204" pitchFamily="18" charset="0"/>
                          </a:rPr>
                          <m:t>𝐷</m:t>
                        </m:r>
                      </m:e>
                      <m:sub>
                        <m:r>
                          <a:rPr lang="en-US" sz="1800" b="0" i="1" smtClean="0">
                            <a:effectLst/>
                            <a:latin typeface="Cambria Math" panose="02040503050406030204" pitchFamily="18" charset="0"/>
                          </a:rPr>
                          <m:t>𝑠</m:t>
                        </m:r>
                      </m:sub>
                    </m:sSub>
                    <m:r>
                      <a:rPr lang="en-US" sz="1800" b="0" i="1" smtClean="0">
                        <a:effectLst/>
                        <a:latin typeface="Cambria Math" panose="02040503050406030204" pitchFamily="18" charset="0"/>
                      </a:rPr>
                      <m:t>𝐾</m:t>
                    </m:r>
                  </m:oMath>
                </a14:m>
                <a:r>
                  <a:rPr lang="en-GB" dirty="0">
                    <a:latin typeface="CMMI8"/>
                  </a:rPr>
                  <a:t>)</a:t>
                </a:r>
                <a:endParaRPr lang="en-FR" dirty="0"/>
              </a:p>
              <a:p>
                <a:pPr marL="742950" lvl="1" indent="-285750">
                  <a:buFont typeface="Arial" panose="020B0604020202020204" pitchFamily="34" charset="0"/>
                  <a:buChar char="•"/>
                </a:pPr>
                <a:endParaRPr lang="en-FR" dirty="0"/>
              </a:p>
              <a:p>
                <a:pPr marL="742950" lvl="1" indent="-285750">
                  <a:buFont typeface="Arial" panose="020B0604020202020204" pitchFamily="34" charset="0"/>
                  <a:buChar char="•"/>
                </a:pPr>
                <a:endParaRPr lang="en-FR" dirty="0"/>
              </a:p>
              <a:p>
                <a:pPr marL="285750" indent="-285750">
                  <a:buFont typeface="Arial" panose="020B0604020202020204" pitchFamily="34" charset="0"/>
                  <a:buChar char="•"/>
                </a:pPr>
                <a:r>
                  <a:rPr lang="en-FR" dirty="0"/>
                  <a:t>Gronau, London, Wyler method </a:t>
                </a:r>
                <a:r>
                  <a:rPr lang="en-FR" dirty="0">
                    <a:sym typeface="Wingdings" pitchFamily="2" charset="2"/>
                  </a:rPr>
                  <a:t> </a:t>
                </a:r>
                <a14:m>
                  <m:oMath xmlns:m="http://schemas.openxmlformats.org/officeDocument/2006/math">
                    <m:sSup>
                      <m:sSupPr>
                        <m:ctrlPr>
                          <a:rPr lang="it-IT" b="0" i="1" smtClean="0">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𝐷</m:t>
                        </m:r>
                      </m:e>
                      <m:sup>
                        <m:r>
                          <a:rPr lang="it-IT" b="0" i="1" smtClean="0">
                            <a:latin typeface="Cambria Math" panose="02040503050406030204" pitchFamily="18" charset="0"/>
                            <a:sym typeface="Wingdings" pitchFamily="2" charset="2"/>
                          </a:rPr>
                          <m:t>0</m:t>
                        </m:r>
                      </m:sup>
                    </m:sSup>
                  </m:oMath>
                </a14:m>
                <a:r>
                  <a:rPr lang="en-FR" dirty="0"/>
                  <a:t>decays into CP eigenstates</a:t>
                </a:r>
              </a:p>
              <a:p>
                <a:pPr marL="742950" lvl="1" indent="-285750">
                  <a:buFont typeface="Arial" panose="020B0604020202020204" pitchFamily="34" charset="0"/>
                  <a:buChar char="•"/>
                </a:pPr>
                <a:r>
                  <a:rPr lang="en-FR" dirty="0"/>
                  <a:t>CP-even eigenstates: </a:t>
                </a:r>
                <a14:m>
                  <m:oMath xmlns:m="http://schemas.openxmlformats.org/officeDocument/2006/math">
                    <m:sSup>
                      <m:sSupPr>
                        <m:ctrlPr>
                          <a:rPr lang="it-IT" b="0" i="1" smtClean="0">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𝐾</m:t>
                        </m:r>
                      </m:e>
                      <m:sup>
                        <m:r>
                          <a:rPr lang="it-IT" b="0" i="1" smtClean="0">
                            <a:latin typeface="Cambria Math" panose="02040503050406030204" pitchFamily="18" charset="0"/>
                            <a:sym typeface="Wingdings" pitchFamily="2" charset="2"/>
                          </a:rPr>
                          <m:t>−</m:t>
                        </m:r>
                      </m:sup>
                    </m:sSup>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𝐾</m:t>
                        </m:r>
                      </m:e>
                      <m:sup>
                        <m:r>
                          <a:rPr lang="it-IT" b="0" i="1" smtClean="0">
                            <a:latin typeface="Cambria Math" panose="02040503050406030204" pitchFamily="18" charset="0"/>
                            <a:sym typeface="Wingdings" pitchFamily="2" charset="2"/>
                          </a:rPr>
                          <m:t>+</m:t>
                        </m:r>
                      </m:sup>
                    </m:sSup>
                  </m:oMath>
                </a14:m>
                <a:r>
                  <a:rPr lang="en-FR" dirty="0"/>
                  <a:t>, </a:t>
                </a:r>
                <a14:m>
                  <m:oMath xmlns:m="http://schemas.openxmlformats.org/officeDocument/2006/math">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𝜋</m:t>
                        </m:r>
                      </m:e>
                      <m:sup>
                        <m:r>
                          <a:rPr lang="it-IT" i="1">
                            <a:latin typeface="Cambria Math" panose="02040503050406030204" pitchFamily="18" charset="0"/>
                            <a:sym typeface="Wingdings" pitchFamily="2" charset="2"/>
                          </a:rPr>
                          <m:t>−</m:t>
                        </m:r>
                      </m:sup>
                    </m:sSup>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𝜋</m:t>
                        </m:r>
                      </m:e>
                      <m:sup>
                        <m:r>
                          <a:rPr lang="it-IT" i="1">
                            <a:latin typeface="Cambria Math" panose="02040503050406030204" pitchFamily="18" charset="0"/>
                            <a:sym typeface="Wingdings" pitchFamily="2" charset="2"/>
                          </a:rPr>
                          <m:t>+</m:t>
                        </m:r>
                      </m:sup>
                    </m:sSup>
                  </m:oMath>
                </a14:m>
                <a:endParaRPr lang="en-FR" dirty="0"/>
              </a:p>
              <a:p>
                <a:pPr marL="742950" lvl="1" indent="-285750">
                  <a:buFont typeface="Arial" panose="020B0604020202020204" pitchFamily="34" charset="0"/>
                  <a:buChar char="•"/>
                </a:pPr>
                <a:r>
                  <a:rPr lang="en-FR" dirty="0"/>
                  <a:t>CP-odd eigenstates: </a:t>
                </a:r>
                <a14:m>
                  <m:oMath xmlns:m="http://schemas.openxmlformats.org/officeDocument/2006/math">
                    <m:sSub>
                      <m:sSubPr>
                        <m:ctrlPr>
                          <a:rPr lang="it-IT" i="1" smtClean="0">
                            <a:latin typeface="Cambria Math" panose="02040503050406030204" pitchFamily="18" charset="0"/>
                            <a:sym typeface="Wingdings" pitchFamily="2" charset="2"/>
                          </a:rPr>
                        </m:ctrlPr>
                      </m:sSubPr>
                      <m:e>
                        <m:r>
                          <a:rPr lang="it-IT" b="0" i="1" smtClean="0">
                            <a:latin typeface="Cambria Math" panose="02040503050406030204" pitchFamily="18" charset="0"/>
                            <a:sym typeface="Wingdings" pitchFamily="2" charset="2"/>
                          </a:rPr>
                          <m:t>𝐾</m:t>
                        </m:r>
                      </m:e>
                      <m:sub>
                        <m:r>
                          <a:rPr lang="it-IT" b="0" i="1" smtClean="0">
                            <a:latin typeface="Cambria Math" panose="02040503050406030204" pitchFamily="18" charset="0"/>
                            <a:sym typeface="Wingdings" pitchFamily="2" charset="2"/>
                          </a:rPr>
                          <m:t>𝑆</m:t>
                        </m:r>
                      </m:sub>
                    </m:sSub>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𝜋</m:t>
                        </m:r>
                      </m:e>
                      <m:sup>
                        <m:r>
                          <a:rPr lang="it-IT" b="0" i="1" smtClean="0">
                            <a:latin typeface="Cambria Math" panose="02040503050406030204" pitchFamily="18" charset="0"/>
                            <a:sym typeface="Wingdings" pitchFamily="2" charset="2"/>
                          </a:rPr>
                          <m:t> 0</m:t>
                        </m:r>
                      </m:sup>
                    </m:sSup>
                  </m:oMath>
                </a14:m>
                <a:r>
                  <a:rPr lang="en-FR" dirty="0"/>
                  <a:t>,</a:t>
                </a:r>
                <a14:m>
                  <m:oMath xmlns:m="http://schemas.openxmlformats.org/officeDocument/2006/math">
                    <m:sSub>
                      <m:sSubPr>
                        <m:ctrlPr>
                          <a:rPr lang="it-IT" i="1">
                            <a:latin typeface="Cambria Math" panose="02040503050406030204" pitchFamily="18" charset="0"/>
                            <a:sym typeface="Wingdings" pitchFamily="2" charset="2"/>
                          </a:rPr>
                        </m:ctrlPr>
                      </m:sSubPr>
                      <m:e>
                        <m:r>
                          <a:rPr lang="it-IT" i="1">
                            <a:latin typeface="Cambria Math" panose="02040503050406030204" pitchFamily="18" charset="0"/>
                            <a:sym typeface="Wingdings" pitchFamily="2" charset="2"/>
                          </a:rPr>
                          <m:t>𝐾</m:t>
                        </m:r>
                      </m:e>
                      <m:sub>
                        <m:r>
                          <a:rPr lang="it-IT" i="1">
                            <a:latin typeface="Cambria Math" panose="02040503050406030204" pitchFamily="18" charset="0"/>
                            <a:sym typeface="Wingdings" pitchFamily="2" charset="2"/>
                          </a:rPr>
                          <m:t>𝑆</m:t>
                        </m:r>
                      </m:sub>
                    </m:sSub>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𝜌</m:t>
                        </m:r>
                      </m:e>
                      <m:sup>
                        <m:r>
                          <a:rPr lang="it-IT" b="0" i="1" smtClean="0">
                            <a:latin typeface="Cambria Math" panose="02040503050406030204" pitchFamily="18" charset="0"/>
                            <a:sym typeface="Wingdings" pitchFamily="2" charset="2"/>
                          </a:rPr>
                          <m:t>0</m:t>
                        </m:r>
                      </m:sup>
                    </m:sSup>
                  </m:oMath>
                </a14:m>
                <a:r>
                  <a:rPr lang="en-FR" dirty="0"/>
                  <a:t>, …</a:t>
                </a:r>
                <a:br>
                  <a:rPr lang="en-FR" dirty="0"/>
                </a:br>
                <a:endParaRPr lang="en-FR" dirty="0"/>
              </a:p>
              <a:p>
                <a:pPr marL="285750" indent="-285750">
                  <a:buFont typeface="Arial" panose="020B0604020202020204" pitchFamily="34" charset="0"/>
                  <a:buChar char="•"/>
                </a:pPr>
                <a:endParaRPr lang="en-FR" dirty="0"/>
              </a:p>
            </p:txBody>
          </p:sp>
        </mc:Choice>
        <mc:Fallback xmlns="">
          <p:sp>
            <p:nvSpPr>
              <p:cNvPr id="7" name="TextBox 6">
                <a:extLst>
                  <a:ext uri="{FF2B5EF4-FFF2-40B4-BE49-F238E27FC236}">
                    <a16:creationId xmlns:a16="http://schemas.microsoft.com/office/drawing/2014/main" id="{89AFC68D-EB7E-3248-BB77-D03ABB3BA75E}"/>
                  </a:ext>
                </a:extLst>
              </p:cNvPr>
              <p:cNvSpPr txBox="1">
                <a:spLocks noRot="1" noChangeAspect="1" noMove="1" noResize="1" noEditPoints="1" noAdjustHandles="1" noChangeArrowheads="1" noChangeShapeType="1" noTextEdit="1"/>
              </p:cNvSpPr>
              <p:nvPr/>
            </p:nvSpPr>
            <p:spPr>
              <a:xfrm>
                <a:off x="733931" y="1590960"/>
                <a:ext cx="6535315" cy="3139321"/>
              </a:xfrm>
              <a:prstGeom prst="rect">
                <a:avLst/>
              </a:prstGeom>
              <a:blipFill>
                <a:blip r:embed="rId4"/>
                <a:stretch>
                  <a:fillRect l="-581" t="-806"/>
                </a:stretch>
              </a:blipFill>
            </p:spPr>
            <p:txBody>
              <a:bodyPr/>
              <a:lstStyle/>
              <a:p>
                <a:r>
                  <a:rPr lang="en-FR">
                    <a:noFill/>
                  </a:rPr>
                  <a:t> </a:t>
                </a:r>
              </a:p>
            </p:txBody>
          </p:sp>
        </mc:Fallback>
      </mc:AlternateContent>
      <p:sp>
        <p:nvSpPr>
          <p:cNvPr id="3" name="TextBox 2">
            <a:extLst>
              <a:ext uri="{FF2B5EF4-FFF2-40B4-BE49-F238E27FC236}">
                <a16:creationId xmlns:a16="http://schemas.microsoft.com/office/drawing/2014/main" id="{36FBA2C4-436B-AC48-CF7B-0A8176D13472}"/>
              </a:ext>
            </a:extLst>
          </p:cNvPr>
          <p:cNvSpPr txBox="1"/>
          <p:nvPr/>
        </p:nvSpPr>
        <p:spPr>
          <a:xfrm>
            <a:off x="1446238" y="3116391"/>
            <a:ext cx="2362497" cy="261610"/>
          </a:xfrm>
          <a:prstGeom prst="rect">
            <a:avLst/>
          </a:prstGeom>
          <a:noFill/>
        </p:spPr>
        <p:txBody>
          <a:bodyPr wrap="square" rtlCol="0">
            <a:spAutoFit/>
          </a:bodyPr>
          <a:lstStyle/>
          <a:p>
            <a:r>
              <a:rPr lang="en-GB" sz="1100" dirty="0">
                <a:solidFill>
                  <a:srgbClr val="0000FF"/>
                </a:solidFill>
              </a:rPr>
              <a:t>[Phys. Lett. B265 (1991), pp. 172–176] </a:t>
            </a:r>
          </a:p>
        </p:txBody>
      </p:sp>
      <p:pic>
        <p:nvPicPr>
          <p:cNvPr id="8" name="Picture 7">
            <a:extLst>
              <a:ext uri="{FF2B5EF4-FFF2-40B4-BE49-F238E27FC236}">
                <a16:creationId xmlns:a16="http://schemas.microsoft.com/office/drawing/2014/main" id="{AC4FAE8E-EAFD-460A-C838-5A4BD0CA2F8A}"/>
              </a:ext>
            </a:extLst>
          </p:cNvPr>
          <p:cNvPicPr>
            <a:picLocks noChangeAspect="1"/>
          </p:cNvPicPr>
          <p:nvPr/>
        </p:nvPicPr>
        <p:blipFill>
          <a:blip r:embed="rId5"/>
          <a:stretch>
            <a:fillRect/>
          </a:stretch>
        </p:blipFill>
        <p:spPr>
          <a:xfrm>
            <a:off x="2327123" y="4624926"/>
            <a:ext cx="5347137" cy="1536148"/>
          </a:xfrm>
          <a:prstGeom prst="rect">
            <a:avLst/>
          </a:prstGeom>
          <a:ln w="38100">
            <a:solidFill>
              <a:schemeClr val="tx1">
                <a:lumMod val="75000"/>
                <a:lumOff val="25000"/>
              </a:schemeClr>
            </a:solidFill>
          </a:ln>
        </p:spPr>
      </p:pic>
      <p:pic>
        <p:nvPicPr>
          <p:cNvPr id="9" name="Immagine 25" descr="Immagine che contiene testo&#10;&#10;Descrizione generata automaticamente">
            <a:extLst>
              <a:ext uri="{FF2B5EF4-FFF2-40B4-BE49-F238E27FC236}">
                <a16:creationId xmlns:a16="http://schemas.microsoft.com/office/drawing/2014/main" id="{F20BB5B2-D21E-8E40-5E77-02964FC7F594}"/>
              </a:ext>
            </a:extLst>
          </p:cNvPr>
          <p:cNvPicPr>
            <a:picLocks noChangeAspect="1"/>
          </p:cNvPicPr>
          <p:nvPr/>
        </p:nvPicPr>
        <p:blipFill>
          <a:blip r:embed="rId6"/>
          <a:stretch>
            <a:fillRect/>
          </a:stretch>
        </p:blipFill>
        <p:spPr>
          <a:xfrm>
            <a:off x="7821429" y="4654491"/>
            <a:ext cx="2776309" cy="691098"/>
          </a:xfrm>
          <a:prstGeom prst="rect">
            <a:avLst/>
          </a:prstGeom>
          <a:ln w="38100">
            <a:solidFill>
              <a:schemeClr val="tx1">
                <a:lumMod val="75000"/>
                <a:lumOff val="25000"/>
              </a:schemeClr>
            </a:solidFill>
          </a:ln>
        </p:spPr>
      </p:pic>
      <p:pic>
        <p:nvPicPr>
          <p:cNvPr id="10" name="Immagine 30" descr="Immagine che contiene testo&#10;&#10;Descrizione generata automaticamente">
            <a:extLst>
              <a:ext uri="{FF2B5EF4-FFF2-40B4-BE49-F238E27FC236}">
                <a16:creationId xmlns:a16="http://schemas.microsoft.com/office/drawing/2014/main" id="{23EB5DB5-916E-29F7-F609-C8D630D70E4A}"/>
              </a:ext>
            </a:extLst>
          </p:cNvPr>
          <p:cNvPicPr>
            <a:picLocks noChangeAspect="1"/>
          </p:cNvPicPr>
          <p:nvPr/>
        </p:nvPicPr>
        <p:blipFill rotWithShape="1">
          <a:blip r:embed="rId7"/>
          <a:srcRect l="1" r="1098"/>
          <a:stretch/>
        </p:blipFill>
        <p:spPr>
          <a:xfrm>
            <a:off x="7825929" y="5554015"/>
            <a:ext cx="2800989" cy="457200"/>
          </a:xfrm>
          <a:prstGeom prst="rect">
            <a:avLst/>
          </a:prstGeom>
          <a:ln w="38100">
            <a:solidFill>
              <a:schemeClr val="tx1">
                <a:lumMod val="75000"/>
                <a:lumOff val="25000"/>
              </a:schemeClr>
            </a:solidFill>
          </a:ln>
        </p:spPr>
      </p:pic>
      <p:sp>
        <p:nvSpPr>
          <p:cNvPr id="12" name="TextBox 11">
            <a:extLst>
              <a:ext uri="{FF2B5EF4-FFF2-40B4-BE49-F238E27FC236}">
                <a16:creationId xmlns:a16="http://schemas.microsoft.com/office/drawing/2014/main" id="{BA1AF140-5F02-681C-E5F2-714A27D65B00}"/>
              </a:ext>
            </a:extLst>
          </p:cNvPr>
          <p:cNvSpPr txBox="1"/>
          <p:nvPr/>
        </p:nvSpPr>
        <p:spPr>
          <a:xfrm>
            <a:off x="759879" y="5208334"/>
            <a:ext cx="6097712" cy="369332"/>
          </a:xfrm>
          <a:prstGeom prst="rect">
            <a:avLst/>
          </a:prstGeom>
          <a:noFill/>
        </p:spPr>
        <p:txBody>
          <a:bodyPr wrap="square">
            <a:spAutoFit/>
          </a:bodyPr>
          <a:lstStyle/>
          <a:p>
            <a:r>
              <a:rPr lang="en-FR" dirty="0"/>
              <a:t>Observables:</a:t>
            </a:r>
          </a:p>
        </p:txBody>
      </p:sp>
    </p:spTree>
    <p:extLst>
      <p:ext uri="{BB962C8B-B14F-4D97-AF65-F5344CB8AC3E}">
        <p14:creationId xmlns:p14="http://schemas.microsoft.com/office/powerpoint/2010/main" val="2069830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4" name="Immagine 17">
            <a:extLst>
              <a:ext uri="{FF2B5EF4-FFF2-40B4-BE49-F238E27FC236}">
                <a16:creationId xmlns:a16="http://schemas.microsoft.com/office/drawing/2014/main" id="{571AD8D7-8408-DE46-973D-5919A2FCD7E1}"/>
              </a:ext>
            </a:extLst>
          </p:cNvPr>
          <p:cNvPicPr>
            <a:picLocks noChangeAspect="1"/>
          </p:cNvPicPr>
          <p:nvPr/>
        </p:nvPicPr>
        <p:blipFill>
          <a:blip r:embed="rId3"/>
          <a:stretch>
            <a:fillRect/>
          </a:stretch>
        </p:blipFill>
        <p:spPr>
          <a:xfrm>
            <a:off x="7218172" y="1648607"/>
            <a:ext cx="4213948" cy="1780393"/>
          </a:xfrm>
          <a:prstGeom prst="rect">
            <a:avLst/>
          </a:prstGeom>
          <a:ln w="38100">
            <a:solidFill>
              <a:schemeClr val="tx1">
                <a:lumMod val="75000"/>
                <a:lumOff val="25000"/>
              </a:schemeClr>
            </a:solidFill>
          </a:ln>
        </p:spPr>
      </p:pic>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Introduction and motivations</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6</a:t>
            </a:fld>
            <a:endParaRPr lang="en-FR" dirty="0"/>
          </a:p>
        </p:txBody>
      </p:sp>
      <p:pic>
        <p:nvPicPr>
          <p:cNvPr id="9" name="Immagine 25" descr="Immagine che contiene testo&#10;&#10;Descrizione generata automaticamente">
            <a:extLst>
              <a:ext uri="{FF2B5EF4-FFF2-40B4-BE49-F238E27FC236}">
                <a16:creationId xmlns:a16="http://schemas.microsoft.com/office/drawing/2014/main" id="{F20BB5B2-D21E-8E40-5E77-02964FC7F594}"/>
              </a:ext>
            </a:extLst>
          </p:cNvPr>
          <p:cNvPicPr>
            <a:picLocks noChangeAspect="1"/>
          </p:cNvPicPr>
          <p:nvPr/>
        </p:nvPicPr>
        <p:blipFill>
          <a:blip r:embed="rId4"/>
          <a:stretch>
            <a:fillRect/>
          </a:stretch>
        </p:blipFill>
        <p:spPr>
          <a:xfrm>
            <a:off x="7821429" y="4654491"/>
            <a:ext cx="2776309" cy="691098"/>
          </a:xfrm>
          <a:prstGeom prst="rect">
            <a:avLst/>
          </a:prstGeom>
          <a:ln w="38100">
            <a:solidFill>
              <a:schemeClr val="tx1">
                <a:lumMod val="75000"/>
                <a:lumOff val="25000"/>
              </a:schemeClr>
            </a:solidFill>
          </a:ln>
        </p:spPr>
      </p:pic>
      <p:pic>
        <p:nvPicPr>
          <p:cNvPr id="10" name="Immagine 30" descr="Immagine che contiene testo&#10;&#10;Descrizione generata automaticamente">
            <a:extLst>
              <a:ext uri="{FF2B5EF4-FFF2-40B4-BE49-F238E27FC236}">
                <a16:creationId xmlns:a16="http://schemas.microsoft.com/office/drawing/2014/main" id="{23EB5DB5-916E-29F7-F609-C8D630D70E4A}"/>
              </a:ext>
            </a:extLst>
          </p:cNvPr>
          <p:cNvPicPr>
            <a:picLocks noChangeAspect="1"/>
          </p:cNvPicPr>
          <p:nvPr/>
        </p:nvPicPr>
        <p:blipFill rotWithShape="1">
          <a:blip r:embed="rId5"/>
          <a:srcRect l="1" r="1098"/>
          <a:stretch/>
        </p:blipFill>
        <p:spPr>
          <a:xfrm>
            <a:off x="7825929" y="5554015"/>
            <a:ext cx="2800989" cy="457200"/>
          </a:xfrm>
          <a:prstGeom prst="rect">
            <a:avLst/>
          </a:prstGeom>
          <a:ln w="38100">
            <a:solidFill>
              <a:schemeClr val="tx1">
                <a:lumMod val="75000"/>
                <a:lumOff val="25000"/>
              </a:schemeClr>
            </a:solidFill>
          </a:ln>
        </p:spPr>
      </p:pic>
      <p:cxnSp>
        <p:nvCxnSpPr>
          <p:cNvPr id="13" name="Straight Arrow Connector 12">
            <a:extLst>
              <a:ext uri="{FF2B5EF4-FFF2-40B4-BE49-F238E27FC236}">
                <a16:creationId xmlns:a16="http://schemas.microsoft.com/office/drawing/2014/main" id="{F902B267-E6AB-F469-7D15-64FC6B9EABB2}"/>
              </a:ext>
            </a:extLst>
          </p:cNvPr>
          <p:cNvCxnSpPr>
            <a:cxnSpLocks/>
          </p:cNvCxnSpPr>
          <p:nvPr/>
        </p:nvCxnSpPr>
        <p:spPr>
          <a:xfrm flipV="1">
            <a:off x="7448764" y="5207626"/>
            <a:ext cx="1099335" cy="392098"/>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22C346E-006D-9C10-24A3-C154468AA71D}"/>
                  </a:ext>
                </a:extLst>
              </p:cNvPr>
              <p:cNvSpPr txBox="1"/>
              <p:nvPr/>
            </p:nvSpPr>
            <p:spPr>
              <a:xfrm>
                <a:off x="3808735" y="5403675"/>
                <a:ext cx="3686431" cy="711862"/>
              </a:xfrm>
              <a:prstGeom prst="rect">
                <a:avLst/>
              </a:prstGeom>
              <a:noFill/>
            </p:spPr>
            <p:txBody>
              <a:bodyPr wrap="square">
                <a:spAutoFit/>
              </a:bodyPr>
              <a:lstStyle/>
              <a:p>
                <a:pPr algn="ctr"/>
                <a:r>
                  <a:rPr lang="en-US" sz="1800" b="0" dirty="0">
                    <a:sym typeface="Wingdings" pitchFamily="2" charset="2"/>
                  </a:rPr>
                  <a:t>Ratio of </a:t>
                </a:r>
                <a14:m>
                  <m:oMath xmlns:m="http://schemas.openxmlformats.org/officeDocument/2006/math">
                    <m:r>
                      <a:rPr lang="en-US" sz="1800" b="0" i="1" smtClean="0">
                        <a:latin typeface="Cambria Math" panose="02040503050406030204" pitchFamily="18" charset="0"/>
                        <a:sym typeface="Wingdings" pitchFamily="2" charset="2"/>
                      </a:rPr>
                      <m:t>𝑏</m:t>
                    </m:r>
                    <m:r>
                      <a:rPr lang="en-US" sz="1800" b="0" i="1" smtClean="0">
                        <a:latin typeface="Cambria Math" panose="02040503050406030204" pitchFamily="18" charset="0"/>
                        <a:sym typeface="Wingdings" pitchFamily="2" charset="2"/>
                      </a:rPr>
                      <m:t>→</m:t>
                    </m:r>
                    <m:r>
                      <a:rPr lang="en-US" sz="1800" b="0" i="1" smtClean="0">
                        <a:latin typeface="Cambria Math" panose="02040503050406030204" pitchFamily="18" charset="0"/>
                        <a:sym typeface="Wingdings" pitchFamily="2" charset="2"/>
                      </a:rPr>
                      <m:t>𝑐</m:t>
                    </m:r>
                  </m:oMath>
                </a14:m>
                <a:r>
                  <a:rPr lang="en-US" sz="1800" dirty="0"/>
                  <a:t> and </a:t>
                </a:r>
                <a14:m>
                  <m:oMath xmlns:m="http://schemas.openxmlformats.org/officeDocument/2006/math">
                    <m:r>
                      <a:rPr lang="en-US" i="1">
                        <a:latin typeface="Cambria Math" panose="02040503050406030204" pitchFamily="18" charset="0"/>
                        <a:sym typeface="Wingdings" pitchFamily="2" charset="2"/>
                      </a:rPr>
                      <m:t>𝑏</m:t>
                    </m:r>
                    <m:r>
                      <a:rPr lang="en-US" i="1">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𝑢</m:t>
                    </m:r>
                  </m:oMath>
                </a14:m>
                <a:r>
                  <a:rPr lang="en-US" dirty="0"/>
                  <a:t> amplitudes</a:t>
                </a:r>
                <a:br>
                  <a:rPr lang="en-US" dirty="0"/>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Λ</m:t>
                            </m:r>
                          </m:e>
                          <m:sub>
                            <m:r>
                              <a:rPr lang="en-US" b="0" i="1" smtClean="0">
                                <a:latin typeface="Cambria Math" panose="02040503050406030204" pitchFamily="18" charset="0"/>
                              </a:rPr>
                              <m:t>𝑏</m:t>
                            </m:r>
                          </m:sub>
                          <m:sup>
                            <m:r>
                              <a:rPr lang="en-US" b="0" i="1" smtClean="0">
                                <a:latin typeface="Cambria Math" panose="02040503050406030204" pitchFamily="18" charset="0"/>
                              </a:rPr>
                              <m:t>0</m:t>
                            </m:r>
                          </m:sup>
                        </m:sSubSup>
                      </m:sub>
                    </m:sSub>
                    <m:r>
                      <a:rPr lang="en-US" b="0" i="1" smtClean="0">
                        <a:latin typeface="Cambria Math" panose="02040503050406030204" pitchFamily="18" charset="0"/>
                      </a:rPr>
                      <m:t>~ 0.42</m:t>
                    </m:r>
                  </m:oMath>
                </a14:m>
                <a:r>
                  <a:rPr lang="en-US" dirty="0"/>
                  <a:t> </a:t>
                </a:r>
                <a:endParaRPr lang="en-FR" dirty="0"/>
              </a:p>
            </p:txBody>
          </p:sp>
        </mc:Choice>
        <mc:Fallback xmlns="">
          <p:sp>
            <p:nvSpPr>
              <p:cNvPr id="19" name="TextBox 18">
                <a:extLst>
                  <a:ext uri="{FF2B5EF4-FFF2-40B4-BE49-F238E27FC236}">
                    <a16:creationId xmlns:a16="http://schemas.microsoft.com/office/drawing/2014/main" id="{022C346E-006D-9C10-24A3-C154468AA71D}"/>
                  </a:ext>
                </a:extLst>
              </p:cNvPr>
              <p:cNvSpPr txBox="1">
                <a:spLocks noRot="1" noChangeAspect="1" noMove="1" noResize="1" noEditPoints="1" noAdjustHandles="1" noChangeArrowheads="1" noChangeShapeType="1" noTextEdit="1"/>
              </p:cNvSpPr>
              <p:nvPr/>
            </p:nvSpPr>
            <p:spPr>
              <a:xfrm>
                <a:off x="3808735" y="5403675"/>
                <a:ext cx="3686431" cy="711862"/>
              </a:xfrm>
              <a:prstGeom prst="rect">
                <a:avLst/>
              </a:prstGeom>
              <a:blipFill>
                <a:blip r:embed="rId6"/>
                <a:stretch>
                  <a:fillRect l="-687" t="-3509" r="-687"/>
                </a:stretch>
              </a:blipFill>
            </p:spPr>
            <p:txBody>
              <a:bodyPr/>
              <a:lstStyle/>
              <a:p>
                <a:r>
                  <a:rPr lang="en-FR">
                    <a:noFill/>
                  </a:rPr>
                  <a:t> </a:t>
                </a:r>
              </a:p>
            </p:txBody>
          </p:sp>
        </mc:Fallback>
      </mc:AlternateContent>
      <p:cxnSp>
        <p:nvCxnSpPr>
          <p:cNvPr id="24" name="Straight Arrow Connector 23">
            <a:extLst>
              <a:ext uri="{FF2B5EF4-FFF2-40B4-BE49-F238E27FC236}">
                <a16:creationId xmlns:a16="http://schemas.microsoft.com/office/drawing/2014/main" id="{B801CC25-D65D-482C-483C-DF7F783C8D0B}"/>
              </a:ext>
            </a:extLst>
          </p:cNvPr>
          <p:cNvCxnSpPr>
            <a:cxnSpLocks/>
          </p:cNvCxnSpPr>
          <p:nvPr/>
        </p:nvCxnSpPr>
        <p:spPr>
          <a:xfrm>
            <a:off x="8311793" y="4068092"/>
            <a:ext cx="1013353" cy="623721"/>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809766AF-99E4-EF7D-D3BA-041191D30B99}"/>
              </a:ext>
            </a:extLst>
          </p:cNvPr>
          <p:cNvSpPr txBox="1"/>
          <p:nvPr/>
        </p:nvSpPr>
        <p:spPr>
          <a:xfrm>
            <a:off x="6222210" y="3728380"/>
            <a:ext cx="2453107" cy="369332"/>
          </a:xfrm>
          <a:prstGeom prst="rect">
            <a:avLst/>
          </a:prstGeom>
          <a:noFill/>
        </p:spPr>
        <p:txBody>
          <a:bodyPr wrap="none" rtlCol="0">
            <a:spAutoFit/>
          </a:bodyPr>
          <a:lstStyle/>
          <a:p>
            <a:r>
              <a:rPr lang="en-FR" dirty="0"/>
              <a:t>Strong phase difference</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40C4DDB-1FD5-E4C0-1628-7F476DFAF27F}"/>
                  </a:ext>
                </a:extLst>
              </p:cNvPr>
              <p:cNvSpPr txBox="1"/>
              <p:nvPr/>
            </p:nvSpPr>
            <p:spPr>
              <a:xfrm>
                <a:off x="733931" y="1590960"/>
                <a:ext cx="6535315" cy="3139321"/>
              </a:xfrm>
              <a:prstGeom prst="rect">
                <a:avLst/>
              </a:prstGeom>
              <a:noFill/>
            </p:spPr>
            <p:txBody>
              <a:bodyPr wrap="none" rtlCol="0">
                <a:spAutoFit/>
              </a:bodyPr>
              <a:lstStyle/>
              <a:p>
                <a:pPr marL="285750" indent="-285750">
                  <a:buFont typeface="Arial" panose="020B0604020202020204" pitchFamily="34" charset="0"/>
                  <a:buChar char="•"/>
                </a:pPr>
                <a:r>
                  <a:rPr lang="en-FR" dirty="0"/>
                  <a:t>How are we planning to perform the measurement? </a:t>
                </a:r>
              </a:p>
              <a:p>
                <a:pPr marL="742950" lvl="1" indent="-285750">
                  <a:buFont typeface="Arial" panose="020B0604020202020204" pitchFamily="34" charset="0"/>
                  <a:buChar char="•"/>
                </a:pPr>
                <a:r>
                  <a:rPr lang="en-GB" dirty="0"/>
                  <a:t>Time-integrated asymmetries (“ADS”, “</a:t>
                </a:r>
                <a:r>
                  <a:rPr lang="en-GB" b="1" dirty="0"/>
                  <a:t>GLW</a:t>
                </a:r>
                <a:r>
                  <a:rPr lang="en-GB" dirty="0"/>
                  <a:t>”) </a:t>
                </a:r>
              </a:p>
              <a:p>
                <a:pPr marL="742950" lvl="1" indent="-285750">
                  <a:buFont typeface="Arial" panose="020B0604020202020204" pitchFamily="34" charset="0"/>
                  <a:buChar char="•"/>
                </a:pPr>
                <a:r>
                  <a:rPr lang="en-GB" dirty="0" err="1"/>
                  <a:t>Dalitz</a:t>
                </a:r>
                <a:r>
                  <a:rPr lang="en-GB" dirty="0"/>
                  <a:t> plot analyses (“</a:t>
                </a:r>
                <a:r>
                  <a:rPr lang="en-GB" dirty="0" err="1"/>
                  <a:t>Dalitz</a:t>
                </a:r>
                <a:r>
                  <a:rPr lang="en-GB" dirty="0"/>
                  <a:t>” or “BPGGSZ”) </a:t>
                </a:r>
              </a:p>
              <a:p>
                <a:pPr marL="742950" lvl="1" indent="-285750">
                  <a:buFont typeface="Arial" panose="020B0604020202020204" pitchFamily="34" charset="0"/>
                  <a:buChar char="•"/>
                </a:pPr>
                <a:r>
                  <a:rPr lang="en-GB" dirty="0"/>
                  <a:t>Time-dependent analyses (e.g. </a:t>
                </a:r>
                <a:r>
                  <a:rPr lang="en-GB" sz="1800" dirty="0">
                    <a:effectLst/>
                    <a:latin typeface="CMSS8"/>
                  </a:rPr>
                  <a:t> </a:t>
                </a:r>
                <a14:m>
                  <m:oMath xmlns:m="http://schemas.openxmlformats.org/officeDocument/2006/math">
                    <m:sSubSup>
                      <m:sSubSupPr>
                        <m:ctrlPr>
                          <a:rPr lang="en-US" sz="1800" b="0" i="1" smtClean="0">
                            <a:effectLst/>
                            <a:latin typeface="Cambria Math" panose="02040503050406030204" pitchFamily="18" charset="0"/>
                          </a:rPr>
                        </m:ctrlPr>
                      </m:sSubSupPr>
                      <m:e>
                        <m:r>
                          <a:rPr lang="en-US" sz="1800" b="0" i="1" smtClean="0">
                            <a:effectLst/>
                            <a:latin typeface="Cambria Math" panose="02040503050406030204" pitchFamily="18" charset="0"/>
                          </a:rPr>
                          <m:t>𝐵</m:t>
                        </m:r>
                      </m:e>
                      <m:sub>
                        <m:r>
                          <a:rPr lang="en-US" sz="1800" b="0" i="1" smtClean="0">
                            <a:effectLst/>
                            <a:latin typeface="Cambria Math" panose="02040503050406030204" pitchFamily="18" charset="0"/>
                          </a:rPr>
                          <m:t>𝑠</m:t>
                        </m:r>
                      </m:sub>
                      <m:sup>
                        <m:r>
                          <a:rPr lang="en-US" sz="1800" b="0" i="1" smtClean="0">
                            <a:effectLst/>
                            <a:latin typeface="Cambria Math" panose="02040503050406030204" pitchFamily="18" charset="0"/>
                          </a:rPr>
                          <m:t>0</m:t>
                        </m:r>
                      </m:sup>
                    </m:sSubSup>
                    <m:r>
                      <a:rPr lang="en-US" sz="1800" b="0" i="1" smtClean="0">
                        <a:effectLst/>
                        <a:latin typeface="Cambria Math" panose="02040503050406030204" pitchFamily="18" charset="0"/>
                      </a:rPr>
                      <m:t>→</m:t>
                    </m:r>
                    <m:sSub>
                      <m:sSubPr>
                        <m:ctrlPr>
                          <a:rPr lang="en-US" sz="1800" b="0" i="1" smtClean="0">
                            <a:effectLst/>
                            <a:latin typeface="Cambria Math" panose="02040503050406030204" pitchFamily="18" charset="0"/>
                          </a:rPr>
                        </m:ctrlPr>
                      </m:sSubPr>
                      <m:e>
                        <m:r>
                          <a:rPr lang="en-US" sz="1800" b="0" i="1" smtClean="0">
                            <a:effectLst/>
                            <a:latin typeface="Cambria Math" panose="02040503050406030204" pitchFamily="18" charset="0"/>
                          </a:rPr>
                          <m:t>𝐷</m:t>
                        </m:r>
                      </m:e>
                      <m:sub>
                        <m:r>
                          <a:rPr lang="en-US" sz="1800" b="0" i="1" smtClean="0">
                            <a:effectLst/>
                            <a:latin typeface="Cambria Math" panose="02040503050406030204" pitchFamily="18" charset="0"/>
                          </a:rPr>
                          <m:t>𝑠</m:t>
                        </m:r>
                      </m:sub>
                    </m:sSub>
                    <m:r>
                      <a:rPr lang="en-US" sz="1800" b="0" i="1" smtClean="0">
                        <a:effectLst/>
                        <a:latin typeface="Cambria Math" panose="02040503050406030204" pitchFamily="18" charset="0"/>
                      </a:rPr>
                      <m:t>𝐾</m:t>
                    </m:r>
                  </m:oMath>
                </a14:m>
                <a:r>
                  <a:rPr lang="en-GB" dirty="0">
                    <a:latin typeface="CMMI8"/>
                  </a:rPr>
                  <a:t>)</a:t>
                </a:r>
                <a:endParaRPr lang="en-FR" dirty="0"/>
              </a:p>
              <a:p>
                <a:pPr marL="742950" lvl="1" indent="-285750">
                  <a:buFont typeface="Arial" panose="020B0604020202020204" pitchFamily="34" charset="0"/>
                  <a:buChar char="•"/>
                </a:pPr>
                <a:endParaRPr lang="en-FR" dirty="0"/>
              </a:p>
              <a:p>
                <a:pPr marL="742950" lvl="1" indent="-285750">
                  <a:buFont typeface="Arial" panose="020B0604020202020204" pitchFamily="34" charset="0"/>
                  <a:buChar char="•"/>
                </a:pPr>
                <a:endParaRPr lang="en-FR" dirty="0"/>
              </a:p>
              <a:p>
                <a:pPr marL="285750" indent="-285750">
                  <a:buFont typeface="Arial" panose="020B0604020202020204" pitchFamily="34" charset="0"/>
                  <a:buChar char="•"/>
                </a:pPr>
                <a:r>
                  <a:rPr lang="en-FR" dirty="0"/>
                  <a:t>Gronau, London, Wyler method </a:t>
                </a:r>
                <a:r>
                  <a:rPr lang="en-FR" dirty="0">
                    <a:sym typeface="Wingdings" pitchFamily="2" charset="2"/>
                  </a:rPr>
                  <a:t> </a:t>
                </a:r>
                <a14:m>
                  <m:oMath xmlns:m="http://schemas.openxmlformats.org/officeDocument/2006/math">
                    <m:sSup>
                      <m:sSupPr>
                        <m:ctrlPr>
                          <a:rPr lang="it-IT" b="0" i="1" smtClean="0">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𝐷</m:t>
                        </m:r>
                      </m:e>
                      <m:sup>
                        <m:r>
                          <a:rPr lang="it-IT" b="0" i="1" smtClean="0">
                            <a:latin typeface="Cambria Math" panose="02040503050406030204" pitchFamily="18" charset="0"/>
                            <a:sym typeface="Wingdings" pitchFamily="2" charset="2"/>
                          </a:rPr>
                          <m:t>0</m:t>
                        </m:r>
                      </m:sup>
                    </m:sSup>
                  </m:oMath>
                </a14:m>
                <a:r>
                  <a:rPr lang="en-FR" dirty="0"/>
                  <a:t>decays into CP eigenstates</a:t>
                </a:r>
              </a:p>
              <a:p>
                <a:pPr marL="742950" lvl="1" indent="-285750">
                  <a:buFont typeface="Arial" panose="020B0604020202020204" pitchFamily="34" charset="0"/>
                  <a:buChar char="•"/>
                </a:pPr>
                <a:r>
                  <a:rPr lang="en-FR" dirty="0"/>
                  <a:t>CP-even eigenstates: </a:t>
                </a:r>
                <a14:m>
                  <m:oMath xmlns:m="http://schemas.openxmlformats.org/officeDocument/2006/math">
                    <m:sSup>
                      <m:sSupPr>
                        <m:ctrlPr>
                          <a:rPr lang="it-IT" b="0" i="1" smtClean="0">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𝐾</m:t>
                        </m:r>
                      </m:e>
                      <m:sup>
                        <m:r>
                          <a:rPr lang="it-IT" b="0" i="1" smtClean="0">
                            <a:latin typeface="Cambria Math" panose="02040503050406030204" pitchFamily="18" charset="0"/>
                            <a:sym typeface="Wingdings" pitchFamily="2" charset="2"/>
                          </a:rPr>
                          <m:t>−</m:t>
                        </m:r>
                      </m:sup>
                    </m:sSup>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𝐾</m:t>
                        </m:r>
                      </m:e>
                      <m:sup>
                        <m:r>
                          <a:rPr lang="it-IT" b="0" i="1" smtClean="0">
                            <a:latin typeface="Cambria Math" panose="02040503050406030204" pitchFamily="18" charset="0"/>
                            <a:sym typeface="Wingdings" pitchFamily="2" charset="2"/>
                          </a:rPr>
                          <m:t>+</m:t>
                        </m:r>
                      </m:sup>
                    </m:sSup>
                  </m:oMath>
                </a14:m>
                <a:r>
                  <a:rPr lang="en-FR" dirty="0"/>
                  <a:t>, </a:t>
                </a:r>
                <a14:m>
                  <m:oMath xmlns:m="http://schemas.openxmlformats.org/officeDocument/2006/math">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𝜋</m:t>
                        </m:r>
                      </m:e>
                      <m:sup>
                        <m:r>
                          <a:rPr lang="it-IT" i="1">
                            <a:latin typeface="Cambria Math" panose="02040503050406030204" pitchFamily="18" charset="0"/>
                            <a:sym typeface="Wingdings" pitchFamily="2" charset="2"/>
                          </a:rPr>
                          <m:t>−</m:t>
                        </m:r>
                      </m:sup>
                    </m:sSup>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𝜋</m:t>
                        </m:r>
                      </m:e>
                      <m:sup>
                        <m:r>
                          <a:rPr lang="it-IT" i="1">
                            <a:latin typeface="Cambria Math" panose="02040503050406030204" pitchFamily="18" charset="0"/>
                            <a:sym typeface="Wingdings" pitchFamily="2" charset="2"/>
                          </a:rPr>
                          <m:t>+</m:t>
                        </m:r>
                      </m:sup>
                    </m:sSup>
                  </m:oMath>
                </a14:m>
                <a:endParaRPr lang="en-FR" dirty="0"/>
              </a:p>
              <a:p>
                <a:pPr marL="742950" lvl="1" indent="-285750">
                  <a:buFont typeface="Arial" panose="020B0604020202020204" pitchFamily="34" charset="0"/>
                  <a:buChar char="•"/>
                </a:pPr>
                <a:r>
                  <a:rPr lang="en-FR" dirty="0"/>
                  <a:t>CP-odd eigenstates: </a:t>
                </a:r>
                <a14:m>
                  <m:oMath xmlns:m="http://schemas.openxmlformats.org/officeDocument/2006/math">
                    <m:sSub>
                      <m:sSubPr>
                        <m:ctrlPr>
                          <a:rPr lang="it-IT" i="1" smtClean="0">
                            <a:latin typeface="Cambria Math" panose="02040503050406030204" pitchFamily="18" charset="0"/>
                            <a:sym typeface="Wingdings" pitchFamily="2" charset="2"/>
                          </a:rPr>
                        </m:ctrlPr>
                      </m:sSubPr>
                      <m:e>
                        <m:r>
                          <a:rPr lang="it-IT" b="0" i="1" smtClean="0">
                            <a:latin typeface="Cambria Math" panose="02040503050406030204" pitchFamily="18" charset="0"/>
                            <a:sym typeface="Wingdings" pitchFamily="2" charset="2"/>
                          </a:rPr>
                          <m:t>𝐾</m:t>
                        </m:r>
                      </m:e>
                      <m:sub>
                        <m:r>
                          <a:rPr lang="it-IT" b="0" i="1" smtClean="0">
                            <a:latin typeface="Cambria Math" panose="02040503050406030204" pitchFamily="18" charset="0"/>
                            <a:sym typeface="Wingdings" pitchFamily="2" charset="2"/>
                          </a:rPr>
                          <m:t>𝑆</m:t>
                        </m:r>
                      </m:sub>
                    </m:sSub>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𝜋</m:t>
                        </m:r>
                      </m:e>
                      <m:sup>
                        <m:r>
                          <a:rPr lang="it-IT" b="0" i="1" smtClean="0">
                            <a:latin typeface="Cambria Math" panose="02040503050406030204" pitchFamily="18" charset="0"/>
                            <a:sym typeface="Wingdings" pitchFamily="2" charset="2"/>
                          </a:rPr>
                          <m:t> 0</m:t>
                        </m:r>
                      </m:sup>
                    </m:sSup>
                  </m:oMath>
                </a14:m>
                <a:r>
                  <a:rPr lang="en-FR" dirty="0"/>
                  <a:t>,</a:t>
                </a:r>
                <a14:m>
                  <m:oMath xmlns:m="http://schemas.openxmlformats.org/officeDocument/2006/math">
                    <m:sSub>
                      <m:sSubPr>
                        <m:ctrlPr>
                          <a:rPr lang="it-IT" i="1">
                            <a:latin typeface="Cambria Math" panose="02040503050406030204" pitchFamily="18" charset="0"/>
                            <a:sym typeface="Wingdings" pitchFamily="2" charset="2"/>
                          </a:rPr>
                        </m:ctrlPr>
                      </m:sSubPr>
                      <m:e>
                        <m:r>
                          <a:rPr lang="it-IT" i="1">
                            <a:latin typeface="Cambria Math" panose="02040503050406030204" pitchFamily="18" charset="0"/>
                            <a:sym typeface="Wingdings" pitchFamily="2" charset="2"/>
                          </a:rPr>
                          <m:t>𝐾</m:t>
                        </m:r>
                      </m:e>
                      <m:sub>
                        <m:r>
                          <a:rPr lang="it-IT" i="1">
                            <a:latin typeface="Cambria Math" panose="02040503050406030204" pitchFamily="18" charset="0"/>
                            <a:sym typeface="Wingdings" pitchFamily="2" charset="2"/>
                          </a:rPr>
                          <m:t>𝑆</m:t>
                        </m:r>
                      </m:sub>
                    </m:sSub>
                    <m:sSup>
                      <m:sSupPr>
                        <m:ctrlPr>
                          <a:rPr lang="it-IT" i="1">
                            <a:latin typeface="Cambria Math" panose="02040503050406030204" pitchFamily="18" charset="0"/>
                            <a:sym typeface="Wingdings" pitchFamily="2" charset="2"/>
                          </a:rPr>
                        </m:ctrlPr>
                      </m:sSupPr>
                      <m:e>
                        <m:r>
                          <a:rPr lang="it-IT" b="0" i="1" smtClean="0">
                            <a:latin typeface="Cambria Math" panose="02040503050406030204" pitchFamily="18" charset="0"/>
                            <a:sym typeface="Wingdings" pitchFamily="2" charset="2"/>
                          </a:rPr>
                          <m:t>𝜌</m:t>
                        </m:r>
                      </m:e>
                      <m:sup>
                        <m:r>
                          <a:rPr lang="it-IT" b="0" i="1" smtClean="0">
                            <a:latin typeface="Cambria Math" panose="02040503050406030204" pitchFamily="18" charset="0"/>
                            <a:sym typeface="Wingdings" pitchFamily="2" charset="2"/>
                          </a:rPr>
                          <m:t>0</m:t>
                        </m:r>
                      </m:sup>
                    </m:sSup>
                  </m:oMath>
                </a14:m>
                <a:r>
                  <a:rPr lang="en-FR" dirty="0"/>
                  <a:t>, …</a:t>
                </a:r>
                <a:br>
                  <a:rPr lang="en-FR" dirty="0"/>
                </a:br>
                <a:endParaRPr lang="en-FR" dirty="0"/>
              </a:p>
              <a:p>
                <a:pPr marL="285750" indent="-285750">
                  <a:buFont typeface="Arial" panose="020B0604020202020204" pitchFamily="34" charset="0"/>
                  <a:buChar char="•"/>
                </a:pPr>
                <a:endParaRPr lang="en-FR" dirty="0"/>
              </a:p>
            </p:txBody>
          </p:sp>
        </mc:Choice>
        <mc:Fallback xmlns="">
          <p:sp>
            <p:nvSpPr>
              <p:cNvPr id="28" name="TextBox 27">
                <a:extLst>
                  <a:ext uri="{FF2B5EF4-FFF2-40B4-BE49-F238E27FC236}">
                    <a16:creationId xmlns:a16="http://schemas.microsoft.com/office/drawing/2014/main" id="{F40C4DDB-1FD5-E4C0-1628-7F476DFAF27F}"/>
                  </a:ext>
                </a:extLst>
              </p:cNvPr>
              <p:cNvSpPr txBox="1">
                <a:spLocks noRot="1" noChangeAspect="1" noMove="1" noResize="1" noEditPoints="1" noAdjustHandles="1" noChangeArrowheads="1" noChangeShapeType="1" noTextEdit="1"/>
              </p:cNvSpPr>
              <p:nvPr/>
            </p:nvSpPr>
            <p:spPr>
              <a:xfrm>
                <a:off x="733931" y="1590960"/>
                <a:ext cx="6535315" cy="3139321"/>
              </a:xfrm>
              <a:prstGeom prst="rect">
                <a:avLst/>
              </a:prstGeom>
              <a:blipFill>
                <a:blip r:embed="rId7"/>
                <a:stretch>
                  <a:fillRect l="-581" t="-806"/>
                </a:stretch>
              </a:blipFill>
            </p:spPr>
            <p:txBody>
              <a:bodyPr/>
              <a:lstStyle/>
              <a:p>
                <a:r>
                  <a:rPr lang="en-FR">
                    <a:noFill/>
                  </a:rPr>
                  <a:t> </a:t>
                </a:r>
              </a:p>
            </p:txBody>
          </p:sp>
        </mc:Fallback>
      </mc:AlternateContent>
      <p:sp>
        <p:nvSpPr>
          <p:cNvPr id="30" name="TextBox 29">
            <a:extLst>
              <a:ext uri="{FF2B5EF4-FFF2-40B4-BE49-F238E27FC236}">
                <a16:creationId xmlns:a16="http://schemas.microsoft.com/office/drawing/2014/main" id="{26EAAD32-F102-2736-B3A2-04085C804697}"/>
              </a:ext>
            </a:extLst>
          </p:cNvPr>
          <p:cNvSpPr txBox="1"/>
          <p:nvPr/>
        </p:nvSpPr>
        <p:spPr>
          <a:xfrm>
            <a:off x="1446238" y="3116391"/>
            <a:ext cx="2362497" cy="261610"/>
          </a:xfrm>
          <a:prstGeom prst="rect">
            <a:avLst/>
          </a:prstGeom>
          <a:noFill/>
        </p:spPr>
        <p:txBody>
          <a:bodyPr wrap="square" rtlCol="0">
            <a:spAutoFit/>
          </a:bodyPr>
          <a:lstStyle/>
          <a:p>
            <a:r>
              <a:rPr lang="en-GB" sz="1100" dirty="0">
                <a:solidFill>
                  <a:srgbClr val="0000FF"/>
                </a:solidFill>
              </a:rPr>
              <a:t>[Phys. Lett. B265 (1991), pp. 172–176] </a:t>
            </a:r>
          </a:p>
        </p:txBody>
      </p:sp>
    </p:spTree>
    <p:extLst>
      <p:ext uri="{BB962C8B-B14F-4D97-AF65-F5344CB8AC3E}">
        <p14:creationId xmlns:p14="http://schemas.microsoft.com/office/powerpoint/2010/main" val="1333136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7</a:t>
            </a:fld>
            <a:endParaRPr lang="en-FR"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C6AE3FE-F385-EE48-9EC9-D38E1D76C89A}"/>
                  </a:ext>
                </a:extLst>
              </p:cNvPr>
              <p:cNvSpPr txBox="1"/>
              <p:nvPr/>
            </p:nvSpPr>
            <p:spPr>
              <a:xfrm>
                <a:off x="759879" y="2226346"/>
                <a:ext cx="10672240" cy="2628605"/>
              </a:xfrm>
              <a:prstGeom prst="rect">
                <a:avLst/>
              </a:prstGeom>
              <a:noFill/>
            </p:spPr>
            <p:txBody>
              <a:bodyPr wrap="square" rtlCol="0">
                <a:spAutoFit/>
              </a:bodyPr>
              <a:lstStyle/>
              <a:p>
                <a:pPr marL="285750" indent="-285750">
                  <a:buFont typeface="Arial" panose="020B0604020202020204" pitchFamily="34" charset="0"/>
                  <a:buChar char="•"/>
                </a:pPr>
                <a:r>
                  <a:rPr lang="en-AU" dirty="0"/>
                  <a:t>Wide use of the control channel, i.e.  </a:t>
                </a:r>
                <a14:m>
                  <m:oMath xmlns:m="http://schemas.openxmlformats.org/officeDocument/2006/math">
                    <m:sSubSup>
                      <m:sSubSupPr>
                        <m:ctrlPr>
                          <a:rPr lang="it-IT" i="1">
                            <a:latin typeface="Cambria Math" panose="02040503050406030204" pitchFamily="18" charset="0"/>
                          </a:rPr>
                        </m:ctrlPr>
                      </m:sSubSupPr>
                      <m:e>
                        <m:r>
                          <m:rPr>
                            <m:sty m:val="p"/>
                          </m:rPr>
                          <a:rPr lang="it-IT">
                            <a:latin typeface="Cambria Math" panose="02040503050406030204" pitchFamily="18" charset="0"/>
                          </a:rPr>
                          <m:t>Λ</m:t>
                        </m:r>
                      </m:e>
                      <m:sub>
                        <m:r>
                          <a:rPr lang="it-IT" i="1">
                            <a:latin typeface="Cambria Math" panose="02040503050406030204" pitchFamily="18" charset="0"/>
                          </a:rPr>
                          <m:t>𝑏</m:t>
                        </m:r>
                      </m:sub>
                      <m:sup>
                        <m:r>
                          <a:rPr lang="it-IT" i="1">
                            <a:latin typeface="Cambria Math" panose="02040503050406030204" pitchFamily="18" charset="0"/>
                          </a:rPr>
                          <m:t>0</m:t>
                        </m:r>
                      </m:sup>
                    </m:sSubSup>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𝐷</m:t>
                        </m:r>
                      </m:e>
                      <m:sup>
                        <m:r>
                          <a:rPr lang="it-IT" i="1">
                            <a:latin typeface="Cambria Math" panose="02040503050406030204" pitchFamily="18" charset="0"/>
                          </a:rPr>
                          <m:t>0</m:t>
                        </m:r>
                      </m:sup>
                    </m:sSup>
                    <m:r>
                      <a:rPr lang="it-IT" i="1">
                        <a:latin typeface="Cambria Math" panose="02040503050406030204" pitchFamily="18" charset="0"/>
                      </a:rPr>
                      <m:t>𝑝</m:t>
                    </m:r>
                    <m:sSup>
                      <m:sSupPr>
                        <m:ctrlPr>
                          <a:rPr lang="it-IT" i="1">
                            <a:latin typeface="Cambria Math" panose="02040503050406030204" pitchFamily="18" charset="0"/>
                          </a:rPr>
                        </m:ctrlPr>
                      </m:sSupPr>
                      <m:e>
                        <m:r>
                          <a:rPr lang="it-IT" i="1">
                            <a:latin typeface="Cambria Math" panose="02040503050406030204" pitchFamily="18" charset="0"/>
                          </a:rPr>
                          <m:t>𝜋</m:t>
                        </m:r>
                      </m:e>
                      <m:sup>
                        <m:r>
                          <a:rPr lang="it-IT" i="1">
                            <a:latin typeface="Cambria Math" panose="02040503050406030204" pitchFamily="18" charset="0"/>
                          </a:rPr>
                          <m:t>−</m:t>
                        </m:r>
                      </m:sup>
                    </m:sSup>
                  </m:oMath>
                </a14:m>
                <a:br>
                  <a:rPr lang="en-AU" dirty="0"/>
                </a:br>
                <a:br>
                  <a:rPr lang="en-AU" dirty="0"/>
                </a:br>
                <a:br>
                  <a:rPr lang="en-AU" dirty="0"/>
                </a:br>
                <a:br>
                  <a:rPr lang="en-AU" dirty="0"/>
                </a:br>
                <a:br>
                  <a:rPr lang="en-AU" dirty="0"/>
                </a:br>
                <a:br>
                  <a:rPr lang="en-AU" dirty="0"/>
                </a:br>
                <a:endParaRPr lang="en-AU" dirty="0"/>
              </a:p>
              <a:p>
                <a:pPr marL="285750" indent="-285750">
                  <a:buFont typeface="Arial" panose="020B0604020202020204" pitchFamily="34" charset="0"/>
                  <a:buChar char="•"/>
                </a:pPr>
                <a:r>
                  <a:rPr lang="en-AU" dirty="0"/>
                  <a:t>First preselection of </a:t>
                </a:r>
                <a:r>
                  <a:rPr lang="en-AU" dirty="0" err="1"/>
                  <a:t>ProbNN</a:t>
                </a:r>
                <a:r>
                  <a:rPr lang="en-AU" dirty="0"/>
                  <a:t>: proton, </a:t>
                </a:r>
                <a14:m>
                  <m:oMath xmlns:m="http://schemas.openxmlformats.org/officeDocument/2006/math">
                    <m:sSubSup>
                      <m:sSubSupPr>
                        <m:ctrlPr>
                          <a:rPr lang="it-IT" b="0" i="1" smtClean="0">
                            <a:latin typeface="Cambria Math" panose="02040503050406030204" pitchFamily="18" charset="0"/>
                          </a:rPr>
                        </m:ctrlPr>
                      </m:sSubSupPr>
                      <m:e>
                        <m:r>
                          <a:rPr lang="it-IT" i="1">
                            <a:latin typeface="Cambria Math" panose="02040503050406030204" pitchFamily="18" charset="0"/>
                          </a:rPr>
                          <m:t>h</m:t>
                        </m:r>
                      </m:e>
                      <m:sub>
                        <m:r>
                          <a:rPr lang="it-IT" b="0" i="1" smtClean="0">
                            <a:latin typeface="Cambria Math" panose="02040503050406030204" pitchFamily="18" charset="0"/>
                          </a:rPr>
                          <m:t>𝐷</m:t>
                        </m:r>
                      </m:sub>
                      <m:sup>
                        <m:r>
                          <a:rPr lang="it-IT" b="0" i="1" smtClean="0">
                            <a:latin typeface="Cambria Math" panose="02040503050406030204" pitchFamily="18" charset="0"/>
                          </a:rPr>
                          <m:t>±</m:t>
                        </m:r>
                      </m:sup>
                    </m:sSubSup>
                  </m:oMath>
                </a14:m>
                <a:endParaRPr lang="en-AU" dirty="0"/>
              </a:p>
              <a:p>
                <a:pPr marL="742950" lvl="1" indent="-285750">
                  <a:buFont typeface="Arial" panose="020B0604020202020204" pitchFamily="34" charset="0"/>
                  <a:buChar char="•"/>
                </a:pPr>
                <a:r>
                  <a:rPr lang="en-AU" dirty="0"/>
                  <a:t>Optimized on the control channel and applied also to the signal</a:t>
                </a:r>
                <a:endParaRPr lang="en-GB" dirty="0"/>
              </a:p>
            </p:txBody>
          </p:sp>
        </mc:Choice>
        <mc:Fallback xmlns="">
          <p:sp>
            <p:nvSpPr>
              <p:cNvPr id="3" name="TextBox 2">
                <a:extLst>
                  <a:ext uri="{FF2B5EF4-FFF2-40B4-BE49-F238E27FC236}">
                    <a16:creationId xmlns:a16="http://schemas.microsoft.com/office/drawing/2014/main" id="{3C6AE3FE-F385-EE48-9EC9-D38E1D76C89A}"/>
                  </a:ext>
                </a:extLst>
              </p:cNvPr>
              <p:cNvSpPr txBox="1">
                <a:spLocks noRot="1" noChangeAspect="1" noMove="1" noResize="1" noEditPoints="1" noAdjustHandles="1" noChangeArrowheads="1" noChangeShapeType="1" noTextEdit="1"/>
              </p:cNvSpPr>
              <p:nvPr/>
            </p:nvSpPr>
            <p:spPr>
              <a:xfrm>
                <a:off x="759879" y="2226346"/>
                <a:ext cx="10672240" cy="2628605"/>
              </a:xfrm>
              <a:prstGeom prst="rect">
                <a:avLst/>
              </a:prstGeom>
              <a:blipFill>
                <a:blip r:embed="rId3"/>
                <a:stretch>
                  <a:fillRect l="-476" t="-481" b="-2404"/>
                </a:stretch>
              </a:blipFill>
            </p:spPr>
            <p:txBody>
              <a:bodyPr/>
              <a:lstStyle/>
              <a:p>
                <a:r>
                  <a:rPr lang="en-FR">
                    <a:noFill/>
                  </a:rPr>
                  <a:t> </a:t>
                </a:r>
              </a:p>
            </p:txBody>
          </p:sp>
        </mc:Fallback>
      </mc:AlternateContent>
      <p:pic>
        <p:nvPicPr>
          <p:cNvPr id="12" name="Picture 11">
            <a:extLst>
              <a:ext uri="{FF2B5EF4-FFF2-40B4-BE49-F238E27FC236}">
                <a16:creationId xmlns:a16="http://schemas.microsoft.com/office/drawing/2014/main" id="{D9EAC3F9-F203-C34F-BA00-19403F666164}"/>
              </a:ext>
            </a:extLst>
          </p:cNvPr>
          <p:cNvPicPr>
            <a:picLocks noChangeAspect="1"/>
          </p:cNvPicPr>
          <p:nvPr/>
        </p:nvPicPr>
        <p:blipFill>
          <a:blip r:embed="rId4"/>
          <a:stretch>
            <a:fillRect/>
          </a:stretch>
        </p:blipFill>
        <p:spPr>
          <a:xfrm>
            <a:off x="3886199" y="3078993"/>
            <a:ext cx="4419600" cy="571500"/>
          </a:xfrm>
          <a:prstGeom prst="rect">
            <a:avLst/>
          </a:prstGeom>
          <a:ln w="38100">
            <a:solidFill>
              <a:schemeClr val="tx1">
                <a:lumMod val="75000"/>
                <a:lumOff val="25000"/>
              </a:schemeClr>
            </a:solidFill>
          </a:ln>
        </p:spPr>
      </p:pic>
      <p:sp>
        <p:nvSpPr>
          <p:cNvPr id="79" name="TextBox 78">
            <a:extLst>
              <a:ext uri="{FF2B5EF4-FFF2-40B4-BE49-F238E27FC236}">
                <a16:creationId xmlns:a16="http://schemas.microsoft.com/office/drawing/2014/main" id="{0922F911-782A-194D-8533-DA4A891CCE0B}"/>
              </a:ext>
            </a:extLst>
          </p:cNvPr>
          <p:cNvSpPr txBox="1"/>
          <p:nvPr/>
        </p:nvSpPr>
        <p:spPr>
          <a:xfrm>
            <a:off x="759879" y="1611546"/>
            <a:ext cx="10672240" cy="369332"/>
          </a:xfrm>
          <a:prstGeom prst="rect">
            <a:avLst/>
          </a:prstGeom>
          <a:noFill/>
        </p:spPr>
        <p:txBody>
          <a:bodyPr wrap="square" rtlCol="0">
            <a:spAutoFit/>
          </a:bodyPr>
          <a:lstStyle/>
          <a:p>
            <a:pPr marL="285750" indent="-285750">
              <a:buFont typeface="Arial" panose="020B0604020202020204" pitchFamily="34" charset="0"/>
              <a:buChar char="•"/>
            </a:pPr>
            <a:r>
              <a:rPr lang="en-GB"/>
              <a:t>Analysis performed on RunI and RunII data (2011 – 2018)</a:t>
            </a:r>
          </a:p>
        </p:txBody>
      </p:sp>
      <p:pic>
        <p:nvPicPr>
          <p:cNvPr id="80" name="Immagine 6" descr="Immagine che contiene testo&#10;&#10;Descrizione generata automaticamente">
            <a:extLst>
              <a:ext uri="{FF2B5EF4-FFF2-40B4-BE49-F238E27FC236}">
                <a16:creationId xmlns:a16="http://schemas.microsoft.com/office/drawing/2014/main" id="{7D3D1D12-2479-DF49-AD72-1D9EF23E5CD3}"/>
              </a:ext>
            </a:extLst>
          </p:cNvPr>
          <p:cNvPicPr>
            <a:picLocks noChangeAspect="1"/>
          </p:cNvPicPr>
          <p:nvPr/>
        </p:nvPicPr>
        <p:blipFill>
          <a:blip r:embed="rId5"/>
          <a:stretch>
            <a:fillRect/>
          </a:stretch>
        </p:blipFill>
        <p:spPr>
          <a:xfrm>
            <a:off x="8662610" y="4307288"/>
            <a:ext cx="2769509" cy="519282"/>
          </a:xfrm>
          <a:prstGeom prst="rect">
            <a:avLst/>
          </a:prstGeom>
          <a:ln w="38100">
            <a:solidFill>
              <a:schemeClr val="tx1">
                <a:lumMod val="75000"/>
                <a:lumOff val="25000"/>
              </a:schemeClr>
            </a:solidFill>
          </a:ln>
        </p:spPr>
      </p:pic>
    </p:spTree>
    <p:extLst>
      <p:ext uri="{BB962C8B-B14F-4D97-AF65-F5344CB8AC3E}">
        <p14:creationId xmlns:p14="http://schemas.microsoft.com/office/powerpoint/2010/main" val="36757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cxnSp>
        <p:nvCxnSpPr>
          <p:cNvPr id="19" name="Connettore 1 92">
            <a:extLst>
              <a:ext uri="{FF2B5EF4-FFF2-40B4-BE49-F238E27FC236}">
                <a16:creationId xmlns:a16="http://schemas.microsoft.com/office/drawing/2014/main" id="{4C1D92C5-F102-2F48-B883-F9A2C07F1F42}"/>
              </a:ext>
            </a:extLst>
          </p:cNvPr>
          <p:cNvCxnSpPr>
            <a:cxnSpLocks/>
          </p:cNvCxnSpPr>
          <p:nvPr/>
        </p:nvCxnSpPr>
        <p:spPr>
          <a:xfrm flipV="1">
            <a:off x="3090113" y="4257967"/>
            <a:ext cx="626552" cy="254158"/>
          </a:xfrm>
          <a:prstGeom prst="line">
            <a:avLst/>
          </a:prstGeom>
          <a:ln>
            <a:solidFill>
              <a:srgbClr val="0070C0"/>
            </a:solidFill>
          </a:ln>
        </p:spPr>
        <p:style>
          <a:lnRef idx="3">
            <a:schemeClr val="accent6"/>
          </a:lnRef>
          <a:fillRef idx="0">
            <a:schemeClr val="accent6"/>
          </a:fillRef>
          <a:effectRef idx="2">
            <a:schemeClr val="accent6"/>
          </a:effectRef>
          <a:fontRef idx="minor">
            <a:schemeClr val="tx1"/>
          </a:fontRef>
        </p:style>
      </p:cxnSp>
      <p:cxnSp>
        <p:nvCxnSpPr>
          <p:cNvPr id="20" name="Connettore 1 93">
            <a:extLst>
              <a:ext uri="{FF2B5EF4-FFF2-40B4-BE49-F238E27FC236}">
                <a16:creationId xmlns:a16="http://schemas.microsoft.com/office/drawing/2014/main" id="{58A35717-1D66-704C-A385-B3EAC0469C9A}"/>
              </a:ext>
            </a:extLst>
          </p:cNvPr>
          <p:cNvCxnSpPr>
            <a:cxnSpLocks/>
          </p:cNvCxnSpPr>
          <p:nvPr/>
        </p:nvCxnSpPr>
        <p:spPr>
          <a:xfrm>
            <a:off x="3088653" y="4517241"/>
            <a:ext cx="724845" cy="31234"/>
          </a:xfrm>
          <a:prstGeom prst="line">
            <a:avLst/>
          </a:prstGeom>
          <a:ln>
            <a:solidFill>
              <a:srgbClr val="0070C0"/>
            </a:solidFill>
          </a:ln>
        </p:spPr>
        <p:style>
          <a:lnRef idx="3">
            <a:schemeClr val="accent6"/>
          </a:lnRef>
          <a:fillRef idx="0">
            <a:schemeClr val="accent6"/>
          </a:fillRef>
          <a:effectRef idx="2">
            <a:schemeClr val="accent6"/>
          </a:effectRef>
          <a:fontRef idx="minor">
            <a:schemeClr val="tx1"/>
          </a:fontRef>
        </p:style>
      </p:cxnSp>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 – the challenge</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8</a:t>
            </a:fld>
            <a:endParaRPr lang="en-FR"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922F911-782A-194D-8533-DA4A891CCE0B}"/>
                  </a:ext>
                </a:extLst>
              </p:cNvPr>
              <p:cNvSpPr txBox="1"/>
              <p:nvPr/>
            </p:nvSpPr>
            <p:spPr>
              <a:xfrm>
                <a:off x="759878" y="1611546"/>
                <a:ext cx="10935935" cy="4598567"/>
              </a:xfrm>
              <a:prstGeom prst="rect">
                <a:avLst/>
              </a:prstGeom>
              <a:noFill/>
            </p:spPr>
            <p:txBody>
              <a:bodyPr wrap="square" rtlCol="0">
                <a:spAutoFit/>
              </a:bodyPr>
              <a:lstStyle/>
              <a:p>
                <a:r>
                  <a:rPr lang="en-US" dirty="0"/>
                  <a:t>Preliminary studies shown:</a:t>
                </a:r>
                <a:br>
                  <a:rPr lang="en-US" dirty="0"/>
                </a:br>
                <a:endParaRPr lang="en-US" dirty="0"/>
              </a:p>
              <a:p>
                <a:pPr marL="285750" indent="-285750">
                  <a:buFont typeface="Arial" panose="020B0604020202020204" pitchFamily="34" charset="0"/>
                  <a:buChar char="•"/>
                </a:pPr>
                <a:r>
                  <a:rPr lang="en-US" dirty="0"/>
                  <a:t>The charmless background (i.e. </a:t>
                </a:r>
                <a14:m>
                  <m:oMath xmlns:m="http://schemas.openxmlformats.org/officeDocument/2006/math">
                    <m:sSubSup>
                      <m:sSubSupPr>
                        <m:ctrlPr>
                          <a:rPr lang="it-IT" i="1">
                            <a:latin typeface="Cambria Math" panose="02040503050406030204" pitchFamily="18" charset="0"/>
                          </a:rPr>
                        </m:ctrlPr>
                      </m:sSubSupPr>
                      <m:e>
                        <m:r>
                          <m:rPr>
                            <m:sty m:val="p"/>
                          </m:rPr>
                          <a:rPr lang="it-IT">
                            <a:latin typeface="Cambria Math" panose="02040503050406030204" pitchFamily="18" charset="0"/>
                          </a:rPr>
                          <m:t>Λ</m:t>
                        </m:r>
                      </m:e>
                      <m:sub>
                        <m:r>
                          <a:rPr lang="it-IT" i="1">
                            <a:latin typeface="Cambria Math" panose="02040503050406030204" pitchFamily="18" charset="0"/>
                          </a:rPr>
                          <m:t>𝑏</m:t>
                        </m:r>
                      </m:sub>
                      <m:sup>
                        <m:r>
                          <a:rPr lang="it-IT" i="1">
                            <a:latin typeface="Cambria Math" panose="02040503050406030204" pitchFamily="18" charset="0"/>
                          </a:rPr>
                          <m:t>0</m:t>
                        </m:r>
                      </m:sup>
                    </m:sSubSup>
                    <m:r>
                      <a:rPr lang="it-IT" i="1">
                        <a:latin typeface="Cambria Math" panose="02040503050406030204" pitchFamily="18" charset="0"/>
                      </a:rPr>
                      <m:t>→</m:t>
                    </m:r>
                    <m:r>
                      <a:rPr lang="it-IT" b="0" i="1" smtClean="0">
                        <a:latin typeface="Cambria Math" panose="02040503050406030204" pitchFamily="18" charset="0"/>
                      </a:rPr>
                      <m:t>𝑝</m:t>
                    </m:r>
                    <m:sSup>
                      <m:sSupPr>
                        <m:ctrlPr>
                          <a:rPr lang="en-US" b="0" i="1" smtClean="0">
                            <a:latin typeface="Cambria Math" panose="02040503050406030204" pitchFamily="18" charset="0"/>
                          </a:rPr>
                        </m:ctrlPr>
                      </m:sSupPr>
                      <m:e>
                        <m:r>
                          <a:rPr lang="it-IT" i="1">
                            <a:latin typeface="Cambria Math" panose="02040503050406030204" pitchFamily="18" charset="0"/>
                          </a:rPr>
                          <m:t>h</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it-IT" i="1">
                            <a:latin typeface="Cambria Math" panose="02040503050406030204" pitchFamily="18" charset="0"/>
                          </a:rPr>
                          <m:t>h</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it-IT" i="1">
                            <a:latin typeface="Cambria Math" panose="02040503050406030204" pitchFamily="18" charset="0"/>
                          </a:rPr>
                          <m:t>h</m:t>
                        </m:r>
                      </m:e>
                      <m:sup>
                        <m:r>
                          <a:rPr lang="en-US" b="0" i="1" smtClean="0">
                            <a:latin typeface="Cambria Math" panose="02040503050406030204" pitchFamily="18" charset="0"/>
                          </a:rPr>
                          <m:t>−</m:t>
                        </m:r>
                      </m:sup>
                    </m:sSup>
                  </m:oMath>
                </a14:m>
                <a:r>
                  <a:rPr lang="en-AU" dirty="0"/>
                  <a:t> </a:t>
                </a:r>
                <a:r>
                  <a:rPr lang="en-US" dirty="0"/>
                  <a:t>) is an highly contaminating background</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pPr marL="285750" indent="-285750">
                  <a:buFont typeface="Arial" panose="020B0604020202020204" pitchFamily="34" charset="0"/>
                  <a:buChar char="•"/>
                </a:pPr>
                <a:r>
                  <a:rPr lang="en-US" dirty="0"/>
                  <a:t>Could it be removed in a more efficient way than with a rectangular cut? </a:t>
                </a:r>
                <a:r>
                  <a:rPr lang="en-US" sz="1100" dirty="0">
                    <a:solidFill>
                      <a:srgbClr val="0000FF"/>
                    </a:solidFill>
                  </a:rPr>
                  <a:t>[</a:t>
                </a:r>
                <a:r>
                  <a:rPr lang="en-GB" sz="1100" dirty="0">
                    <a:solidFill>
                      <a:srgbClr val="0000FF"/>
                    </a:solidFill>
                  </a:rPr>
                  <a:t>Phys. Rev. D 104, 112008 (2021)</a:t>
                </a:r>
                <a:r>
                  <a:rPr lang="en-US" sz="1100" dirty="0">
                    <a:solidFill>
                      <a:srgbClr val="0000FF"/>
                    </a:solidFill>
                  </a:rPr>
                  <a:t>], [CERN-THESIS-2020-314]</a:t>
                </a:r>
                <a:br>
                  <a:rPr lang="en-US" sz="1100" dirty="0">
                    <a:solidFill>
                      <a:srgbClr val="0000FF"/>
                    </a:solidFill>
                  </a:rPr>
                </a:br>
                <a:endParaRPr lang="en-US" sz="1100" dirty="0">
                  <a:solidFill>
                    <a:srgbClr val="0000FF"/>
                  </a:solidFill>
                </a:endParaRPr>
              </a:p>
            </p:txBody>
          </p:sp>
        </mc:Choice>
        <mc:Fallback xmlns="">
          <p:sp>
            <p:nvSpPr>
              <p:cNvPr id="79" name="TextBox 78">
                <a:extLst>
                  <a:ext uri="{FF2B5EF4-FFF2-40B4-BE49-F238E27FC236}">
                    <a16:creationId xmlns:a16="http://schemas.microsoft.com/office/drawing/2014/main" id="{0922F911-782A-194D-8533-DA4A891CCE0B}"/>
                  </a:ext>
                </a:extLst>
              </p:cNvPr>
              <p:cNvSpPr txBox="1">
                <a:spLocks noRot="1" noChangeAspect="1" noMove="1" noResize="1" noEditPoints="1" noAdjustHandles="1" noChangeArrowheads="1" noChangeShapeType="1" noTextEdit="1"/>
              </p:cNvSpPr>
              <p:nvPr/>
            </p:nvSpPr>
            <p:spPr>
              <a:xfrm>
                <a:off x="759878" y="1611546"/>
                <a:ext cx="10935935" cy="4598567"/>
              </a:xfrm>
              <a:prstGeom prst="rect">
                <a:avLst/>
              </a:prstGeom>
              <a:blipFill>
                <a:blip r:embed="rId3"/>
                <a:stretch>
                  <a:fillRect l="-580" t="-549"/>
                </a:stretch>
              </a:blipFill>
            </p:spPr>
            <p:txBody>
              <a:bodyPr/>
              <a:lstStyle/>
              <a:p>
                <a:r>
                  <a:rPr lang="en-FR">
                    <a:noFill/>
                  </a:rPr>
                  <a:t> </a:t>
                </a:r>
              </a:p>
            </p:txBody>
          </p:sp>
        </mc:Fallback>
      </mc:AlternateContent>
      <p:sp>
        <p:nvSpPr>
          <p:cNvPr id="7" name="TextBox 6">
            <a:extLst>
              <a:ext uri="{FF2B5EF4-FFF2-40B4-BE49-F238E27FC236}">
                <a16:creationId xmlns:a16="http://schemas.microsoft.com/office/drawing/2014/main" id="{1A320718-4BC4-B040-92E2-48958A3350E7}"/>
              </a:ext>
            </a:extLst>
          </p:cNvPr>
          <p:cNvSpPr txBox="1"/>
          <p:nvPr/>
        </p:nvSpPr>
        <p:spPr>
          <a:xfrm>
            <a:off x="759879" y="2738652"/>
            <a:ext cx="10672240" cy="369332"/>
          </a:xfrm>
          <a:prstGeom prst="rect">
            <a:avLst/>
          </a:prstGeom>
          <a:noFill/>
        </p:spPr>
        <p:txBody>
          <a:bodyPr wrap="square" rtlCol="0">
            <a:spAutoFit/>
          </a:bodyPr>
          <a:lstStyle/>
          <a:p>
            <a:r>
              <a:rPr lang="en-GB" dirty="0"/>
              <a:t>Why are we so concerned by this specific background?</a:t>
            </a:r>
          </a:p>
        </p:txBody>
      </p:sp>
      <p:cxnSp>
        <p:nvCxnSpPr>
          <p:cNvPr id="9" name="Connettore 2 81">
            <a:extLst>
              <a:ext uri="{FF2B5EF4-FFF2-40B4-BE49-F238E27FC236}">
                <a16:creationId xmlns:a16="http://schemas.microsoft.com/office/drawing/2014/main" id="{B870FC78-44A4-0545-A37F-8CA9DDA0DF9A}"/>
              </a:ext>
            </a:extLst>
          </p:cNvPr>
          <p:cNvCxnSpPr/>
          <p:nvPr/>
        </p:nvCxnSpPr>
        <p:spPr>
          <a:xfrm>
            <a:off x="896882" y="4898766"/>
            <a:ext cx="1556227"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82">
            <a:extLst>
              <a:ext uri="{FF2B5EF4-FFF2-40B4-BE49-F238E27FC236}">
                <a16:creationId xmlns:a16="http://schemas.microsoft.com/office/drawing/2014/main" id="{2B421BD8-4ABD-FF4B-B00C-CCF63DE14425}"/>
              </a:ext>
            </a:extLst>
          </p:cNvPr>
          <p:cNvCxnSpPr>
            <a:cxnSpLocks/>
          </p:cNvCxnSpPr>
          <p:nvPr/>
        </p:nvCxnSpPr>
        <p:spPr>
          <a:xfrm flipH="1">
            <a:off x="2796903" y="4896619"/>
            <a:ext cx="1521853"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83">
            <a:extLst>
              <a:ext uri="{FF2B5EF4-FFF2-40B4-BE49-F238E27FC236}">
                <a16:creationId xmlns:a16="http://schemas.microsoft.com/office/drawing/2014/main" id="{5C61A65C-9FBA-F346-BED0-BD3FAEDA1519}"/>
              </a:ext>
            </a:extLst>
          </p:cNvPr>
          <p:cNvSpPr txBox="1"/>
          <p:nvPr/>
        </p:nvSpPr>
        <p:spPr>
          <a:xfrm>
            <a:off x="759879" y="4944590"/>
            <a:ext cx="965916" cy="369332"/>
          </a:xfrm>
          <a:prstGeom prst="rect">
            <a:avLst/>
          </a:prstGeom>
          <a:noFill/>
          <a:ln>
            <a:noFill/>
          </a:ln>
        </p:spPr>
        <p:txBody>
          <a:bodyPr wrap="square" rtlCol="0">
            <a:spAutoFit/>
          </a:bodyPr>
          <a:lstStyle/>
          <a:p>
            <a:r>
              <a:rPr lang="en-GB" dirty="0">
                <a:ln>
                  <a:solidFill>
                    <a:schemeClr val="tx1">
                      <a:lumMod val="75000"/>
                      <a:lumOff val="25000"/>
                    </a:schemeClr>
                  </a:solidFill>
                </a:ln>
                <a:solidFill>
                  <a:schemeClr val="bg2">
                    <a:lumMod val="50000"/>
                  </a:schemeClr>
                </a:solidFill>
              </a:rPr>
              <a:t>p</a:t>
            </a:r>
          </a:p>
        </p:txBody>
      </p:sp>
      <mc:AlternateContent xmlns:mc="http://schemas.openxmlformats.org/markup-compatibility/2006" xmlns:a14="http://schemas.microsoft.com/office/drawing/2010/main">
        <mc:Choice Requires="a14">
          <p:sp>
            <p:nvSpPr>
              <p:cNvPr id="13" name="CasellaDiTesto 86">
                <a:extLst>
                  <a:ext uri="{FF2B5EF4-FFF2-40B4-BE49-F238E27FC236}">
                    <a16:creationId xmlns:a16="http://schemas.microsoft.com/office/drawing/2014/main" id="{D2E23B01-24BA-0C43-92E8-B9FECD5F6992}"/>
                  </a:ext>
                </a:extLst>
              </p:cNvPr>
              <p:cNvSpPr txBox="1"/>
              <p:nvPr/>
            </p:nvSpPr>
            <p:spPr>
              <a:xfrm>
                <a:off x="2284313" y="4266339"/>
                <a:ext cx="965916" cy="3820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it-IT" b="0" i="1" smtClean="0">
                              <a:ln>
                                <a:solidFill>
                                  <a:srgbClr val="0070C0"/>
                                </a:solidFill>
                              </a:ln>
                              <a:solidFill>
                                <a:schemeClr val="bg2">
                                  <a:lumMod val="50000"/>
                                </a:schemeClr>
                              </a:solidFill>
                              <a:latin typeface="Cambria Math" panose="02040503050406030204" pitchFamily="18" charset="0"/>
                            </a:rPr>
                          </m:ctrlPr>
                        </m:sSubSupPr>
                        <m:e>
                          <m:r>
                            <m:rPr>
                              <m:sty m:val="p"/>
                            </m:rPr>
                            <a:rPr lang="it-IT" b="0" i="0" smtClean="0">
                              <a:ln>
                                <a:solidFill>
                                  <a:srgbClr val="0070C0"/>
                                </a:solidFill>
                              </a:ln>
                              <a:solidFill>
                                <a:schemeClr val="bg2">
                                  <a:lumMod val="50000"/>
                                </a:schemeClr>
                              </a:solidFill>
                              <a:latin typeface="Cambria Math" panose="02040503050406030204" pitchFamily="18" charset="0"/>
                            </a:rPr>
                            <m:t>Λ</m:t>
                          </m:r>
                        </m:e>
                        <m:sub>
                          <m:r>
                            <a:rPr lang="it-IT" b="0" i="1" smtClean="0">
                              <a:ln>
                                <a:solidFill>
                                  <a:srgbClr val="0070C0"/>
                                </a:solidFill>
                              </a:ln>
                              <a:solidFill>
                                <a:schemeClr val="bg2">
                                  <a:lumMod val="50000"/>
                                </a:schemeClr>
                              </a:solidFill>
                              <a:latin typeface="Cambria Math" panose="02040503050406030204" pitchFamily="18" charset="0"/>
                            </a:rPr>
                            <m:t>𝑏</m:t>
                          </m:r>
                        </m:sub>
                        <m:sup>
                          <m:r>
                            <a:rPr lang="it-IT" b="0" i="1" smtClean="0">
                              <a:ln>
                                <a:solidFill>
                                  <a:srgbClr val="0070C0"/>
                                </a:solidFill>
                              </a:ln>
                              <a:solidFill>
                                <a:schemeClr val="bg2">
                                  <a:lumMod val="50000"/>
                                </a:schemeClr>
                              </a:solidFill>
                              <a:latin typeface="Cambria Math" panose="02040503050406030204" pitchFamily="18" charset="0"/>
                            </a:rPr>
                            <m:t>0</m:t>
                          </m:r>
                        </m:sup>
                      </m:sSubSup>
                    </m:oMath>
                  </m:oMathPara>
                </a14:m>
                <a:endParaRPr lang="en-GB" dirty="0">
                  <a:ln>
                    <a:solidFill>
                      <a:srgbClr val="0070C0"/>
                    </a:solidFill>
                  </a:ln>
                  <a:solidFill>
                    <a:schemeClr val="bg2">
                      <a:lumMod val="50000"/>
                    </a:schemeClr>
                  </a:solidFill>
                </a:endParaRPr>
              </a:p>
            </p:txBody>
          </p:sp>
        </mc:Choice>
        <mc:Fallback xmlns="">
          <p:sp>
            <p:nvSpPr>
              <p:cNvPr id="13" name="CasellaDiTesto 86">
                <a:extLst>
                  <a:ext uri="{FF2B5EF4-FFF2-40B4-BE49-F238E27FC236}">
                    <a16:creationId xmlns:a16="http://schemas.microsoft.com/office/drawing/2014/main" id="{D2E23B01-24BA-0C43-92E8-B9FECD5F6992}"/>
                  </a:ext>
                </a:extLst>
              </p:cNvPr>
              <p:cNvSpPr txBox="1">
                <a:spLocks noRot="1" noChangeAspect="1" noMove="1" noResize="1" noEditPoints="1" noAdjustHandles="1" noChangeArrowheads="1" noChangeShapeType="1" noTextEdit="1"/>
              </p:cNvSpPr>
              <p:nvPr/>
            </p:nvSpPr>
            <p:spPr>
              <a:xfrm>
                <a:off x="2284313" y="4266339"/>
                <a:ext cx="965916" cy="382028"/>
              </a:xfrm>
              <a:prstGeom prst="rect">
                <a:avLst/>
              </a:prstGeom>
              <a:blipFill>
                <a:blip r:embed="rId4"/>
                <a:stretch>
                  <a:fillRect/>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4" name="CasellaDiTesto 87">
                <a:extLst>
                  <a:ext uri="{FF2B5EF4-FFF2-40B4-BE49-F238E27FC236}">
                    <a16:creationId xmlns:a16="http://schemas.microsoft.com/office/drawing/2014/main" id="{7DFBD97B-1694-3145-9B86-4727694922F2}"/>
                  </a:ext>
                </a:extLst>
              </p:cNvPr>
              <p:cNvSpPr txBox="1"/>
              <p:nvPr/>
            </p:nvSpPr>
            <p:spPr>
              <a:xfrm>
                <a:off x="2991456" y="4530934"/>
                <a:ext cx="7655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ln>
                                <a:solidFill>
                                  <a:srgbClr val="0070C0"/>
                                </a:solidFill>
                              </a:ln>
                              <a:solidFill>
                                <a:schemeClr val="bg2">
                                  <a:lumMod val="50000"/>
                                </a:schemeClr>
                              </a:solidFill>
                              <a:latin typeface="Cambria Math" panose="02040503050406030204" pitchFamily="18" charset="0"/>
                            </a:rPr>
                          </m:ctrlPr>
                        </m:sSupPr>
                        <m:e>
                          <m:r>
                            <m:rPr>
                              <m:sty m:val="p"/>
                            </m:rPr>
                            <a:rPr lang="it-IT" b="0" i="0" smtClean="0">
                              <a:ln>
                                <a:solidFill>
                                  <a:srgbClr val="0070C0"/>
                                </a:solidFill>
                              </a:ln>
                              <a:solidFill>
                                <a:schemeClr val="bg2">
                                  <a:lumMod val="50000"/>
                                </a:schemeClr>
                              </a:solidFill>
                              <a:latin typeface="Cambria Math" panose="02040503050406030204" pitchFamily="18" charset="0"/>
                            </a:rPr>
                            <m:t>Λ</m:t>
                          </m:r>
                        </m:e>
                        <m:sup>
                          <m:r>
                            <a:rPr lang="it-IT" b="0" i="1" smtClean="0">
                              <a:ln>
                                <a:solidFill>
                                  <a:srgbClr val="0070C0"/>
                                </a:solidFill>
                              </a:ln>
                              <a:solidFill>
                                <a:schemeClr val="bg2">
                                  <a:lumMod val="50000"/>
                                </a:schemeClr>
                              </a:solidFill>
                              <a:latin typeface="Cambria Math" panose="02040503050406030204" pitchFamily="18" charset="0"/>
                            </a:rPr>
                            <m:t>∗</m:t>
                          </m:r>
                        </m:sup>
                      </m:sSup>
                    </m:oMath>
                  </m:oMathPara>
                </a14:m>
                <a:endParaRPr lang="en-GB" dirty="0">
                  <a:ln>
                    <a:solidFill>
                      <a:srgbClr val="0070C0"/>
                    </a:solidFill>
                  </a:ln>
                  <a:solidFill>
                    <a:schemeClr val="bg2">
                      <a:lumMod val="50000"/>
                    </a:schemeClr>
                  </a:solidFill>
                </a:endParaRPr>
              </a:p>
            </p:txBody>
          </p:sp>
        </mc:Choice>
        <mc:Fallback xmlns="">
          <p:sp>
            <p:nvSpPr>
              <p:cNvPr id="14" name="CasellaDiTesto 87">
                <a:extLst>
                  <a:ext uri="{FF2B5EF4-FFF2-40B4-BE49-F238E27FC236}">
                    <a16:creationId xmlns:a16="http://schemas.microsoft.com/office/drawing/2014/main" id="{7DFBD97B-1694-3145-9B86-4727694922F2}"/>
                  </a:ext>
                </a:extLst>
              </p:cNvPr>
              <p:cNvSpPr txBox="1">
                <a:spLocks noRot="1" noChangeAspect="1" noMove="1" noResize="1" noEditPoints="1" noAdjustHandles="1" noChangeArrowheads="1" noChangeShapeType="1" noTextEdit="1"/>
              </p:cNvSpPr>
              <p:nvPr/>
            </p:nvSpPr>
            <p:spPr>
              <a:xfrm>
                <a:off x="2991456" y="4530934"/>
                <a:ext cx="765555" cy="369332"/>
              </a:xfrm>
              <a:prstGeom prst="rect">
                <a:avLst/>
              </a:prstGeom>
              <a:blipFill>
                <a:blip r:embed="rId5"/>
                <a:stretch>
                  <a:fillRect/>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15" name="CasellaDiTesto 88">
                <a:extLst>
                  <a:ext uri="{FF2B5EF4-FFF2-40B4-BE49-F238E27FC236}">
                    <a16:creationId xmlns:a16="http://schemas.microsoft.com/office/drawing/2014/main" id="{E1C6228C-CEF4-5D44-8560-7D3E3A25C810}"/>
                  </a:ext>
                </a:extLst>
              </p:cNvPr>
              <p:cNvSpPr txBox="1"/>
              <p:nvPr/>
            </p:nvSpPr>
            <p:spPr>
              <a:xfrm>
                <a:off x="2564132" y="3956126"/>
                <a:ext cx="9659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ln>
                                <a:solidFill>
                                  <a:srgbClr val="0070C0"/>
                                </a:solidFill>
                              </a:ln>
                              <a:solidFill>
                                <a:schemeClr val="bg2">
                                  <a:lumMod val="50000"/>
                                </a:schemeClr>
                              </a:solidFill>
                              <a:latin typeface="Cambria Math" panose="02040503050406030204" pitchFamily="18" charset="0"/>
                            </a:rPr>
                          </m:ctrlPr>
                        </m:sSupPr>
                        <m:e>
                          <m:r>
                            <m:rPr>
                              <m:sty m:val="p"/>
                            </m:rPr>
                            <a:rPr lang="it-IT" b="0" i="0" smtClean="0">
                              <a:ln>
                                <a:solidFill>
                                  <a:srgbClr val="0070C0"/>
                                </a:solidFill>
                              </a:ln>
                              <a:solidFill>
                                <a:schemeClr val="bg2">
                                  <a:lumMod val="50000"/>
                                </a:schemeClr>
                              </a:solidFill>
                              <a:latin typeface="Cambria Math" panose="02040503050406030204" pitchFamily="18" charset="0"/>
                            </a:rPr>
                            <m:t>D</m:t>
                          </m:r>
                        </m:e>
                        <m:sup>
                          <m:r>
                            <a:rPr lang="it-IT" b="0" i="1" smtClean="0">
                              <a:ln>
                                <a:solidFill>
                                  <a:srgbClr val="0070C0"/>
                                </a:solidFill>
                              </a:ln>
                              <a:solidFill>
                                <a:schemeClr val="bg2">
                                  <a:lumMod val="50000"/>
                                </a:schemeClr>
                              </a:solidFill>
                              <a:latin typeface="Cambria Math" panose="02040503050406030204" pitchFamily="18" charset="0"/>
                            </a:rPr>
                            <m:t>0</m:t>
                          </m:r>
                        </m:sup>
                      </m:sSup>
                    </m:oMath>
                  </m:oMathPara>
                </a14:m>
                <a:endParaRPr lang="en-GB" dirty="0">
                  <a:ln>
                    <a:solidFill>
                      <a:srgbClr val="0070C0"/>
                    </a:solidFill>
                  </a:ln>
                  <a:solidFill>
                    <a:schemeClr val="bg2">
                      <a:lumMod val="50000"/>
                    </a:schemeClr>
                  </a:solidFill>
                </a:endParaRPr>
              </a:p>
            </p:txBody>
          </p:sp>
        </mc:Choice>
        <mc:Fallback xmlns="">
          <p:sp>
            <p:nvSpPr>
              <p:cNvPr id="15" name="CasellaDiTesto 88">
                <a:extLst>
                  <a:ext uri="{FF2B5EF4-FFF2-40B4-BE49-F238E27FC236}">
                    <a16:creationId xmlns:a16="http://schemas.microsoft.com/office/drawing/2014/main" id="{E1C6228C-CEF4-5D44-8560-7D3E3A25C810}"/>
                  </a:ext>
                </a:extLst>
              </p:cNvPr>
              <p:cNvSpPr txBox="1">
                <a:spLocks noRot="1" noChangeAspect="1" noMove="1" noResize="1" noEditPoints="1" noAdjustHandles="1" noChangeArrowheads="1" noChangeShapeType="1" noTextEdit="1"/>
              </p:cNvSpPr>
              <p:nvPr/>
            </p:nvSpPr>
            <p:spPr>
              <a:xfrm>
                <a:off x="2564132" y="3956126"/>
                <a:ext cx="965916" cy="369332"/>
              </a:xfrm>
              <a:prstGeom prst="rect">
                <a:avLst/>
              </a:prstGeom>
              <a:blipFill>
                <a:blip r:embed="rId6"/>
                <a:stretch>
                  <a:fillRect/>
                </a:stretch>
              </a:blipFill>
            </p:spPr>
            <p:txBody>
              <a:bodyPr/>
              <a:lstStyle/>
              <a:p>
                <a:r>
                  <a:rPr lang="en-FR">
                    <a:noFill/>
                  </a:rPr>
                  <a:t> </a:t>
                </a:r>
              </a:p>
            </p:txBody>
          </p:sp>
        </mc:Fallback>
      </mc:AlternateContent>
      <p:cxnSp>
        <p:nvCxnSpPr>
          <p:cNvPr id="16" name="Connettore 1 89">
            <a:extLst>
              <a:ext uri="{FF2B5EF4-FFF2-40B4-BE49-F238E27FC236}">
                <a16:creationId xmlns:a16="http://schemas.microsoft.com/office/drawing/2014/main" id="{7586069C-EA56-CB4A-A9F4-47DE0328AD39}"/>
              </a:ext>
            </a:extLst>
          </p:cNvPr>
          <p:cNvCxnSpPr>
            <a:cxnSpLocks/>
            <a:stCxn id="25" idx="0"/>
          </p:cNvCxnSpPr>
          <p:nvPr/>
        </p:nvCxnSpPr>
        <p:spPr>
          <a:xfrm flipV="1">
            <a:off x="2691627" y="4539649"/>
            <a:ext cx="379781" cy="215607"/>
          </a:xfrm>
          <a:prstGeom prst="line">
            <a:avLst/>
          </a:prstGeom>
          <a:ln w="2857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Connettore 1 90">
            <a:extLst>
              <a:ext uri="{FF2B5EF4-FFF2-40B4-BE49-F238E27FC236}">
                <a16:creationId xmlns:a16="http://schemas.microsoft.com/office/drawing/2014/main" id="{E865AD23-0824-2E4A-B858-426061B6A76E}"/>
              </a:ext>
            </a:extLst>
          </p:cNvPr>
          <p:cNvCxnSpPr>
            <a:cxnSpLocks/>
          </p:cNvCxnSpPr>
          <p:nvPr/>
        </p:nvCxnSpPr>
        <p:spPr>
          <a:xfrm flipH="1">
            <a:off x="3166303" y="3710123"/>
            <a:ext cx="213450" cy="507304"/>
          </a:xfrm>
          <a:prstGeom prst="line">
            <a:avLst/>
          </a:prstGeom>
          <a:ln>
            <a:solidFill>
              <a:srgbClr val="0070C0"/>
            </a:solidFill>
          </a:ln>
        </p:spPr>
        <p:style>
          <a:lnRef idx="3">
            <a:schemeClr val="accent6"/>
          </a:lnRef>
          <a:fillRef idx="0">
            <a:schemeClr val="accent6"/>
          </a:fillRef>
          <a:effectRef idx="2">
            <a:schemeClr val="accent6"/>
          </a:effectRef>
          <a:fontRef idx="minor">
            <a:schemeClr val="tx1"/>
          </a:fontRef>
        </p:style>
      </p:cxnSp>
      <p:cxnSp>
        <p:nvCxnSpPr>
          <p:cNvPr id="18" name="Connettore 1 91">
            <a:extLst>
              <a:ext uri="{FF2B5EF4-FFF2-40B4-BE49-F238E27FC236}">
                <a16:creationId xmlns:a16="http://schemas.microsoft.com/office/drawing/2014/main" id="{6EB387CF-A7FC-3742-A74F-39D44E87E5F4}"/>
              </a:ext>
            </a:extLst>
          </p:cNvPr>
          <p:cNvCxnSpPr>
            <a:cxnSpLocks/>
          </p:cNvCxnSpPr>
          <p:nvPr/>
        </p:nvCxnSpPr>
        <p:spPr>
          <a:xfrm flipV="1">
            <a:off x="3163150" y="3911483"/>
            <a:ext cx="584810" cy="329223"/>
          </a:xfrm>
          <a:prstGeom prst="line">
            <a:avLst/>
          </a:prstGeom>
          <a:ln>
            <a:solidFill>
              <a:srgbClr val="0070C0"/>
            </a:solidFill>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1" name="CasellaDiTesto 94">
                <a:extLst>
                  <a:ext uri="{FF2B5EF4-FFF2-40B4-BE49-F238E27FC236}">
                    <a16:creationId xmlns:a16="http://schemas.microsoft.com/office/drawing/2014/main" id="{27C549CF-D5BA-B04B-A463-0083C83BA2EC}"/>
                  </a:ext>
                </a:extLst>
              </p:cNvPr>
              <p:cNvSpPr txBox="1"/>
              <p:nvPr/>
            </p:nvSpPr>
            <p:spPr>
              <a:xfrm>
                <a:off x="3047090" y="3292096"/>
                <a:ext cx="9659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ln>
                                <a:solidFill>
                                  <a:srgbClr val="0070C0"/>
                                </a:solidFill>
                              </a:ln>
                              <a:solidFill>
                                <a:schemeClr val="bg2">
                                  <a:lumMod val="50000"/>
                                </a:schemeClr>
                              </a:solidFill>
                              <a:latin typeface="Cambria Math" panose="02040503050406030204" pitchFamily="18" charset="0"/>
                            </a:rPr>
                          </m:ctrlPr>
                        </m:sSupPr>
                        <m:e>
                          <m:r>
                            <m:rPr>
                              <m:sty m:val="p"/>
                            </m:rPr>
                            <a:rPr lang="it-IT" b="0" i="0" smtClean="0">
                              <a:ln>
                                <a:solidFill>
                                  <a:srgbClr val="0070C0"/>
                                </a:solidFill>
                              </a:ln>
                              <a:solidFill>
                                <a:schemeClr val="bg2">
                                  <a:lumMod val="50000"/>
                                </a:schemeClr>
                              </a:solidFill>
                              <a:latin typeface="Cambria Math" panose="02040503050406030204" pitchFamily="18" charset="0"/>
                            </a:rPr>
                            <m:t>h</m:t>
                          </m:r>
                        </m:e>
                        <m:sup>
                          <m:r>
                            <a:rPr lang="it-IT" b="0" i="1" smtClean="0">
                              <a:ln>
                                <a:solidFill>
                                  <a:srgbClr val="0070C0"/>
                                </a:solidFill>
                              </a:ln>
                              <a:solidFill>
                                <a:schemeClr val="bg2">
                                  <a:lumMod val="50000"/>
                                </a:schemeClr>
                              </a:solidFill>
                              <a:latin typeface="Cambria Math" panose="02040503050406030204" pitchFamily="18" charset="0"/>
                            </a:rPr>
                            <m:t>−</m:t>
                          </m:r>
                        </m:sup>
                      </m:sSup>
                    </m:oMath>
                  </m:oMathPara>
                </a14:m>
                <a:endParaRPr lang="en-GB" dirty="0">
                  <a:ln>
                    <a:solidFill>
                      <a:srgbClr val="0070C0"/>
                    </a:solidFill>
                  </a:ln>
                  <a:solidFill>
                    <a:schemeClr val="bg2">
                      <a:lumMod val="50000"/>
                    </a:schemeClr>
                  </a:solidFill>
                </a:endParaRPr>
              </a:p>
            </p:txBody>
          </p:sp>
        </mc:Choice>
        <mc:Fallback xmlns="">
          <p:sp>
            <p:nvSpPr>
              <p:cNvPr id="21" name="CasellaDiTesto 94">
                <a:extLst>
                  <a:ext uri="{FF2B5EF4-FFF2-40B4-BE49-F238E27FC236}">
                    <a16:creationId xmlns:a16="http://schemas.microsoft.com/office/drawing/2014/main" id="{27C549CF-D5BA-B04B-A463-0083C83BA2EC}"/>
                  </a:ext>
                </a:extLst>
              </p:cNvPr>
              <p:cNvSpPr txBox="1">
                <a:spLocks noRot="1" noChangeAspect="1" noMove="1" noResize="1" noEditPoints="1" noAdjustHandles="1" noChangeArrowheads="1" noChangeShapeType="1" noTextEdit="1"/>
              </p:cNvSpPr>
              <p:nvPr/>
            </p:nvSpPr>
            <p:spPr>
              <a:xfrm>
                <a:off x="3047090" y="3292096"/>
                <a:ext cx="965916" cy="369332"/>
              </a:xfrm>
              <a:prstGeom prst="rect">
                <a:avLst/>
              </a:prstGeom>
              <a:blipFill>
                <a:blip r:embed="rId7"/>
                <a:stretch>
                  <a:fillRect/>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22" name="CasellaDiTesto 95">
                <a:extLst>
                  <a:ext uri="{FF2B5EF4-FFF2-40B4-BE49-F238E27FC236}">
                    <a16:creationId xmlns:a16="http://schemas.microsoft.com/office/drawing/2014/main" id="{BD85EA56-856C-0443-AAB8-74DCAD763F5B}"/>
                  </a:ext>
                </a:extLst>
              </p:cNvPr>
              <p:cNvSpPr txBox="1"/>
              <p:nvPr/>
            </p:nvSpPr>
            <p:spPr>
              <a:xfrm>
                <a:off x="3481629" y="3601134"/>
                <a:ext cx="9659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ln>
                                <a:solidFill>
                                  <a:srgbClr val="0070C0"/>
                                </a:solidFill>
                              </a:ln>
                              <a:solidFill>
                                <a:schemeClr val="bg2">
                                  <a:lumMod val="50000"/>
                                </a:schemeClr>
                              </a:solidFill>
                              <a:latin typeface="Cambria Math" panose="02040503050406030204" pitchFamily="18" charset="0"/>
                            </a:rPr>
                          </m:ctrlPr>
                        </m:sSupPr>
                        <m:e>
                          <m:r>
                            <m:rPr>
                              <m:sty m:val="p"/>
                            </m:rPr>
                            <a:rPr lang="it-IT" b="0" i="0" smtClean="0">
                              <a:ln>
                                <a:solidFill>
                                  <a:srgbClr val="0070C0"/>
                                </a:solidFill>
                              </a:ln>
                              <a:solidFill>
                                <a:schemeClr val="bg2">
                                  <a:lumMod val="50000"/>
                                </a:schemeClr>
                              </a:solidFill>
                              <a:latin typeface="Cambria Math" panose="02040503050406030204" pitchFamily="18" charset="0"/>
                            </a:rPr>
                            <m:t>h</m:t>
                          </m:r>
                        </m:e>
                        <m:sup>
                          <m:r>
                            <a:rPr lang="it-IT" b="0" i="1" smtClean="0">
                              <a:ln>
                                <a:solidFill>
                                  <a:srgbClr val="0070C0"/>
                                </a:solidFill>
                              </a:ln>
                              <a:solidFill>
                                <a:schemeClr val="bg2">
                                  <a:lumMod val="50000"/>
                                </a:schemeClr>
                              </a:solidFill>
                              <a:latin typeface="Cambria Math" panose="02040503050406030204" pitchFamily="18" charset="0"/>
                            </a:rPr>
                            <m:t>+</m:t>
                          </m:r>
                        </m:sup>
                      </m:sSup>
                    </m:oMath>
                  </m:oMathPara>
                </a14:m>
                <a:endParaRPr lang="en-GB" dirty="0">
                  <a:ln>
                    <a:solidFill>
                      <a:srgbClr val="0070C0"/>
                    </a:solidFill>
                  </a:ln>
                  <a:solidFill>
                    <a:schemeClr val="bg2">
                      <a:lumMod val="50000"/>
                    </a:schemeClr>
                  </a:solidFill>
                </a:endParaRPr>
              </a:p>
            </p:txBody>
          </p:sp>
        </mc:Choice>
        <mc:Fallback xmlns="">
          <p:sp>
            <p:nvSpPr>
              <p:cNvPr id="22" name="CasellaDiTesto 95">
                <a:extLst>
                  <a:ext uri="{FF2B5EF4-FFF2-40B4-BE49-F238E27FC236}">
                    <a16:creationId xmlns:a16="http://schemas.microsoft.com/office/drawing/2014/main" id="{BD85EA56-856C-0443-AAB8-74DCAD763F5B}"/>
                  </a:ext>
                </a:extLst>
              </p:cNvPr>
              <p:cNvSpPr txBox="1">
                <a:spLocks noRot="1" noChangeAspect="1" noMove="1" noResize="1" noEditPoints="1" noAdjustHandles="1" noChangeArrowheads="1" noChangeShapeType="1" noTextEdit="1"/>
              </p:cNvSpPr>
              <p:nvPr/>
            </p:nvSpPr>
            <p:spPr>
              <a:xfrm>
                <a:off x="3481629" y="3601134"/>
                <a:ext cx="965916" cy="369332"/>
              </a:xfrm>
              <a:prstGeom prst="rect">
                <a:avLst/>
              </a:prstGeom>
              <a:blipFill>
                <a:blip r:embed="rId8"/>
                <a:stretch>
                  <a:fillRect/>
                </a:stretch>
              </a:blipFill>
            </p:spPr>
            <p:txBody>
              <a:bodyPr/>
              <a:lstStyle/>
              <a:p>
                <a:r>
                  <a:rPr lang="en-FR">
                    <a:noFill/>
                  </a:rPr>
                  <a:t> </a:t>
                </a:r>
              </a:p>
            </p:txBody>
          </p:sp>
        </mc:Fallback>
      </mc:AlternateContent>
      <p:sp>
        <p:nvSpPr>
          <p:cNvPr id="23" name="CasellaDiTesto 96">
            <a:extLst>
              <a:ext uri="{FF2B5EF4-FFF2-40B4-BE49-F238E27FC236}">
                <a16:creationId xmlns:a16="http://schemas.microsoft.com/office/drawing/2014/main" id="{80F2D8DC-C135-774D-B628-AAFCA869703E}"/>
              </a:ext>
            </a:extLst>
          </p:cNvPr>
          <p:cNvSpPr txBox="1"/>
          <p:nvPr/>
        </p:nvSpPr>
        <p:spPr>
          <a:xfrm>
            <a:off x="3774322" y="3984431"/>
            <a:ext cx="965916" cy="369332"/>
          </a:xfrm>
          <a:prstGeom prst="rect">
            <a:avLst/>
          </a:prstGeom>
          <a:noFill/>
          <a:ln>
            <a:noFill/>
          </a:ln>
        </p:spPr>
        <p:txBody>
          <a:bodyPr wrap="square" rtlCol="0">
            <a:spAutoFit/>
          </a:bodyPr>
          <a:lstStyle/>
          <a:p>
            <a:r>
              <a:rPr lang="en-GB" dirty="0">
                <a:ln>
                  <a:solidFill>
                    <a:srgbClr val="0070C0"/>
                  </a:solidFill>
                </a:ln>
                <a:solidFill>
                  <a:schemeClr val="bg2">
                    <a:lumMod val="50000"/>
                  </a:schemeClr>
                </a:solidFill>
              </a:rPr>
              <a:t>p</a:t>
            </a:r>
          </a:p>
        </p:txBody>
      </p:sp>
      <mc:AlternateContent xmlns:mc="http://schemas.openxmlformats.org/markup-compatibility/2006" xmlns:a14="http://schemas.microsoft.com/office/drawing/2010/main">
        <mc:Choice Requires="a14">
          <p:sp>
            <p:nvSpPr>
              <p:cNvPr id="24" name="CasellaDiTesto 97">
                <a:extLst>
                  <a:ext uri="{FF2B5EF4-FFF2-40B4-BE49-F238E27FC236}">
                    <a16:creationId xmlns:a16="http://schemas.microsoft.com/office/drawing/2014/main" id="{CE835B53-EB9F-A749-9EA1-CBB637BAAB06}"/>
                  </a:ext>
                </a:extLst>
              </p:cNvPr>
              <p:cNvSpPr txBox="1"/>
              <p:nvPr/>
            </p:nvSpPr>
            <p:spPr>
              <a:xfrm>
                <a:off x="3597351" y="4365493"/>
                <a:ext cx="965916" cy="36933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ln>
                                <a:solidFill>
                                  <a:srgbClr val="0070C0"/>
                                </a:solidFill>
                              </a:ln>
                              <a:solidFill>
                                <a:schemeClr val="bg2">
                                  <a:lumMod val="50000"/>
                                </a:schemeClr>
                              </a:solidFill>
                              <a:latin typeface="Cambria Math" panose="02040503050406030204" pitchFamily="18" charset="0"/>
                            </a:rPr>
                          </m:ctrlPr>
                        </m:sSupPr>
                        <m:e>
                          <m:r>
                            <a:rPr lang="it-IT" b="0" i="1" smtClean="0">
                              <a:ln>
                                <a:solidFill>
                                  <a:srgbClr val="0070C0"/>
                                </a:solidFill>
                              </a:ln>
                              <a:solidFill>
                                <a:schemeClr val="bg2">
                                  <a:lumMod val="50000"/>
                                </a:schemeClr>
                              </a:solidFill>
                              <a:latin typeface="Cambria Math" panose="02040503050406030204" pitchFamily="18" charset="0"/>
                            </a:rPr>
                            <m:t>𝐾</m:t>
                          </m:r>
                        </m:e>
                        <m:sup>
                          <m:r>
                            <a:rPr lang="it-IT" b="0" i="1" smtClean="0">
                              <a:ln>
                                <a:solidFill>
                                  <a:srgbClr val="0070C0"/>
                                </a:solidFill>
                              </a:ln>
                              <a:solidFill>
                                <a:schemeClr val="bg2">
                                  <a:lumMod val="50000"/>
                                </a:schemeClr>
                              </a:solidFill>
                              <a:latin typeface="Cambria Math" panose="02040503050406030204" pitchFamily="18" charset="0"/>
                            </a:rPr>
                            <m:t>−</m:t>
                          </m:r>
                        </m:sup>
                      </m:sSup>
                    </m:oMath>
                  </m:oMathPara>
                </a14:m>
                <a:endParaRPr lang="en-GB" dirty="0">
                  <a:ln>
                    <a:solidFill>
                      <a:srgbClr val="0070C0"/>
                    </a:solidFill>
                  </a:ln>
                  <a:solidFill>
                    <a:schemeClr val="bg2">
                      <a:lumMod val="50000"/>
                    </a:schemeClr>
                  </a:solidFill>
                </a:endParaRPr>
              </a:p>
            </p:txBody>
          </p:sp>
        </mc:Choice>
        <mc:Fallback xmlns="">
          <p:sp>
            <p:nvSpPr>
              <p:cNvPr id="24" name="CasellaDiTesto 97">
                <a:extLst>
                  <a:ext uri="{FF2B5EF4-FFF2-40B4-BE49-F238E27FC236}">
                    <a16:creationId xmlns:a16="http://schemas.microsoft.com/office/drawing/2014/main" id="{CE835B53-EB9F-A749-9EA1-CBB637BAAB06}"/>
                  </a:ext>
                </a:extLst>
              </p:cNvPr>
              <p:cNvSpPr txBox="1">
                <a:spLocks noRot="1" noChangeAspect="1" noMove="1" noResize="1" noEditPoints="1" noAdjustHandles="1" noChangeArrowheads="1" noChangeShapeType="1" noTextEdit="1"/>
              </p:cNvSpPr>
              <p:nvPr/>
            </p:nvSpPr>
            <p:spPr>
              <a:xfrm>
                <a:off x="3597351" y="4365493"/>
                <a:ext cx="965916" cy="369332"/>
              </a:xfrm>
              <a:prstGeom prst="rect">
                <a:avLst/>
              </a:prstGeom>
              <a:blipFill>
                <a:blip r:embed="rId9"/>
                <a:stretch>
                  <a:fillRect/>
                </a:stretch>
              </a:blipFill>
              <a:ln>
                <a:noFill/>
              </a:ln>
            </p:spPr>
            <p:txBody>
              <a:bodyPr/>
              <a:lstStyle/>
              <a:p>
                <a:r>
                  <a:rPr lang="en-FR">
                    <a:noFill/>
                  </a:rPr>
                  <a:t> </a:t>
                </a:r>
              </a:p>
            </p:txBody>
          </p:sp>
        </mc:Fallback>
      </mc:AlternateContent>
      <p:sp>
        <p:nvSpPr>
          <p:cNvPr id="25" name="Esplosione 1 98">
            <a:extLst>
              <a:ext uri="{FF2B5EF4-FFF2-40B4-BE49-F238E27FC236}">
                <a16:creationId xmlns:a16="http://schemas.microsoft.com/office/drawing/2014/main" id="{FAE93B91-2653-B047-AB88-7B5955572A78}"/>
              </a:ext>
            </a:extLst>
          </p:cNvPr>
          <p:cNvSpPr/>
          <p:nvPr/>
        </p:nvSpPr>
        <p:spPr>
          <a:xfrm>
            <a:off x="2449045" y="4755256"/>
            <a:ext cx="360816" cy="275355"/>
          </a:xfrm>
          <a:prstGeom prst="irregularSeal1">
            <a:avLst/>
          </a:prstGeom>
          <a:no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bg2">
                  <a:lumMod val="50000"/>
                </a:schemeClr>
              </a:solidFill>
            </a:endParaRPr>
          </a:p>
        </p:txBody>
      </p:sp>
      <p:cxnSp>
        <p:nvCxnSpPr>
          <p:cNvPr id="26" name="Connettore 1 99">
            <a:extLst>
              <a:ext uri="{FF2B5EF4-FFF2-40B4-BE49-F238E27FC236}">
                <a16:creationId xmlns:a16="http://schemas.microsoft.com/office/drawing/2014/main" id="{19C0ABC8-8678-3149-B93B-7FA861D1080F}"/>
              </a:ext>
            </a:extLst>
          </p:cNvPr>
          <p:cNvCxnSpPr>
            <a:cxnSpLocks/>
          </p:cNvCxnSpPr>
          <p:nvPr/>
        </p:nvCxnSpPr>
        <p:spPr>
          <a:xfrm flipV="1">
            <a:off x="3096571" y="4208832"/>
            <a:ext cx="78733" cy="251346"/>
          </a:xfrm>
          <a:prstGeom prst="line">
            <a:avLst/>
          </a:prstGeom>
          <a:ln w="2857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CasellaDiTesto 84">
            <a:extLst>
              <a:ext uri="{FF2B5EF4-FFF2-40B4-BE49-F238E27FC236}">
                <a16:creationId xmlns:a16="http://schemas.microsoft.com/office/drawing/2014/main" id="{85646565-28BD-7F4B-8AA4-1B67A92614C4}"/>
              </a:ext>
            </a:extLst>
          </p:cNvPr>
          <p:cNvSpPr txBox="1"/>
          <p:nvPr/>
        </p:nvSpPr>
        <p:spPr>
          <a:xfrm>
            <a:off x="3934879" y="4944590"/>
            <a:ext cx="965916" cy="369332"/>
          </a:xfrm>
          <a:prstGeom prst="rect">
            <a:avLst/>
          </a:prstGeom>
          <a:noFill/>
          <a:ln>
            <a:noFill/>
          </a:ln>
        </p:spPr>
        <p:txBody>
          <a:bodyPr wrap="square" rtlCol="0">
            <a:spAutoFit/>
          </a:bodyPr>
          <a:lstStyle/>
          <a:p>
            <a:r>
              <a:rPr lang="en-GB" dirty="0">
                <a:ln>
                  <a:solidFill>
                    <a:schemeClr val="tx1">
                      <a:lumMod val="75000"/>
                      <a:lumOff val="25000"/>
                    </a:schemeClr>
                  </a:solidFill>
                </a:ln>
                <a:solidFill>
                  <a:schemeClr val="bg2">
                    <a:lumMod val="50000"/>
                  </a:schemeClr>
                </a:solidFill>
              </a:rPr>
              <a:t>p</a:t>
            </a:r>
          </a:p>
        </p:txBody>
      </p:sp>
      <p:cxnSp>
        <p:nvCxnSpPr>
          <p:cNvPr id="28" name="Connettore 1 92">
            <a:extLst>
              <a:ext uri="{FF2B5EF4-FFF2-40B4-BE49-F238E27FC236}">
                <a16:creationId xmlns:a16="http://schemas.microsoft.com/office/drawing/2014/main" id="{59646250-6A80-9049-AC84-EC7BC2CD09E3}"/>
              </a:ext>
            </a:extLst>
          </p:cNvPr>
          <p:cNvCxnSpPr>
            <a:cxnSpLocks/>
          </p:cNvCxnSpPr>
          <p:nvPr/>
        </p:nvCxnSpPr>
        <p:spPr>
          <a:xfrm flipV="1">
            <a:off x="8855913" y="4257967"/>
            <a:ext cx="626552" cy="254158"/>
          </a:xfrm>
          <a:prstGeom prst="line">
            <a:avLst/>
          </a:prstGeom>
          <a:ln>
            <a:solidFill>
              <a:srgbClr val="0070C0"/>
            </a:solidFill>
          </a:ln>
        </p:spPr>
        <p:style>
          <a:lnRef idx="3">
            <a:schemeClr val="accent6"/>
          </a:lnRef>
          <a:fillRef idx="0">
            <a:schemeClr val="accent6"/>
          </a:fillRef>
          <a:effectRef idx="2">
            <a:schemeClr val="accent6"/>
          </a:effectRef>
          <a:fontRef idx="minor">
            <a:schemeClr val="tx1"/>
          </a:fontRef>
        </p:style>
      </p:cxnSp>
      <p:cxnSp>
        <p:nvCxnSpPr>
          <p:cNvPr id="29" name="Connettore 1 93">
            <a:extLst>
              <a:ext uri="{FF2B5EF4-FFF2-40B4-BE49-F238E27FC236}">
                <a16:creationId xmlns:a16="http://schemas.microsoft.com/office/drawing/2014/main" id="{82363EF6-BC16-E14B-A952-32EA091C3A23}"/>
              </a:ext>
            </a:extLst>
          </p:cNvPr>
          <p:cNvCxnSpPr>
            <a:cxnSpLocks/>
          </p:cNvCxnSpPr>
          <p:nvPr/>
        </p:nvCxnSpPr>
        <p:spPr>
          <a:xfrm>
            <a:off x="8854453" y="4517241"/>
            <a:ext cx="724845" cy="31234"/>
          </a:xfrm>
          <a:prstGeom prst="line">
            <a:avLst/>
          </a:prstGeom>
          <a:ln>
            <a:solidFill>
              <a:srgbClr val="0070C0"/>
            </a:solidFill>
          </a:ln>
        </p:spPr>
        <p:style>
          <a:lnRef idx="3">
            <a:schemeClr val="accent6"/>
          </a:lnRef>
          <a:fillRef idx="0">
            <a:schemeClr val="accent6"/>
          </a:fillRef>
          <a:effectRef idx="2">
            <a:schemeClr val="accent6"/>
          </a:effectRef>
          <a:fontRef idx="minor">
            <a:schemeClr val="tx1"/>
          </a:fontRef>
        </p:style>
      </p:cxnSp>
      <p:cxnSp>
        <p:nvCxnSpPr>
          <p:cNvPr id="30" name="Connettore 2 81">
            <a:extLst>
              <a:ext uri="{FF2B5EF4-FFF2-40B4-BE49-F238E27FC236}">
                <a16:creationId xmlns:a16="http://schemas.microsoft.com/office/drawing/2014/main" id="{B63F4FFA-C687-0546-9957-6F003559048F}"/>
              </a:ext>
            </a:extLst>
          </p:cNvPr>
          <p:cNvCxnSpPr/>
          <p:nvPr/>
        </p:nvCxnSpPr>
        <p:spPr>
          <a:xfrm>
            <a:off x="6662682" y="4898766"/>
            <a:ext cx="1556227"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82">
            <a:extLst>
              <a:ext uri="{FF2B5EF4-FFF2-40B4-BE49-F238E27FC236}">
                <a16:creationId xmlns:a16="http://schemas.microsoft.com/office/drawing/2014/main" id="{0D00A898-25A2-B34F-810D-C940E6A49F5E}"/>
              </a:ext>
            </a:extLst>
          </p:cNvPr>
          <p:cNvCxnSpPr>
            <a:cxnSpLocks/>
          </p:cNvCxnSpPr>
          <p:nvPr/>
        </p:nvCxnSpPr>
        <p:spPr>
          <a:xfrm flipH="1">
            <a:off x="8562703" y="4896619"/>
            <a:ext cx="1521853"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CasellaDiTesto 83">
            <a:extLst>
              <a:ext uri="{FF2B5EF4-FFF2-40B4-BE49-F238E27FC236}">
                <a16:creationId xmlns:a16="http://schemas.microsoft.com/office/drawing/2014/main" id="{5422CDC5-C1B1-AE4D-ABF0-EF4CDE47617E}"/>
              </a:ext>
            </a:extLst>
          </p:cNvPr>
          <p:cNvSpPr txBox="1"/>
          <p:nvPr/>
        </p:nvSpPr>
        <p:spPr>
          <a:xfrm>
            <a:off x="6525679" y="4944590"/>
            <a:ext cx="965916" cy="369332"/>
          </a:xfrm>
          <a:prstGeom prst="rect">
            <a:avLst/>
          </a:prstGeom>
          <a:noFill/>
          <a:ln>
            <a:noFill/>
          </a:ln>
        </p:spPr>
        <p:txBody>
          <a:bodyPr wrap="square" rtlCol="0">
            <a:spAutoFit/>
          </a:bodyPr>
          <a:lstStyle/>
          <a:p>
            <a:r>
              <a:rPr lang="en-GB" dirty="0">
                <a:ln>
                  <a:solidFill>
                    <a:schemeClr val="tx1">
                      <a:lumMod val="75000"/>
                      <a:lumOff val="25000"/>
                    </a:schemeClr>
                  </a:solidFill>
                </a:ln>
                <a:solidFill>
                  <a:schemeClr val="bg2">
                    <a:lumMod val="50000"/>
                  </a:schemeClr>
                </a:solidFill>
              </a:rPr>
              <a:t>p</a:t>
            </a:r>
          </a:p>
        </p:txBody>
      </p:sp>
      <mc:AlternateContent xmlns:mc="http://schemas.openxmlformats.org/markup-compatibility/2006" xmlns:a14="http://schemas.microsoft.com/office/drawing/2010/main">
        <mc:Choice Requires="a14">
          <p:sp>
            <p:nvSpPr>
              <p:cNvPr id="33" name="CasellaDiTesto 86">
                <a:extLst>
                  <a:ext uri="{FF2B5EF4-FFF2-40B4-BE49-F238E27FC236}">
                    <a16:creationId xmlns:a16="http://schemas.microsoft.com/office/drawing/2014/main" id="{AEAA1D82-2C34-BB45-93D6-9A29022F04A4}"/>
                  </a:ext>
                </a:extLst>
              </p:cNvPr>
              <p:cNvSpPr txBox="1"/>
              <p:nvPr/>
            </p:nvSpPr>
            <p:spPr>
              <a:xfrm>
                <a:off x="8050113" y="4266339"/>
                <a:ext cx="965916" cy="3820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it-IT" b="0" i="1" smtClean="0">
                              <a:ln>
                                <a:solidFill>
                                  <a:srgbClr val="0070C0"/>
                                </a:solidFill>
                              </a:ln>
                              <a:solidFill>
                                <a:schemeClr val="bg2">
                                  <a:lumMod val="50000"/>
                                </a:schemeClr>
                              </a:solidFill>
                              <a:latin typeface="Cambria Math" panose="02040503050406030204" pitchFamily="18" charset="0"/>
                            </a:rPr>
                          </m:ctrlPr>
                        </m:sSubSupPr>
                        <m:e>
                          <m:r>
                            <m:rPr>
                              <m:sty m:val="p"/>
                            </m:rPr>
                            <a:rPr lang="it-IT" b="0" i="0" smtClean="0">
                              <a:ln>
                                <a:solidFill>
                                  <a:srgbClr val="0070C0"/>
                                </a:solidFill>
                              </a:ln>
                              <a:solidFill>
                                <a:schemeClr val="bg2">
                                  <a:lumMod val="50000"/>
                                </a:schemeClr>
                              </a:solidFill>
                              <a:latin typeface="Cambria Math" panose="02040503050406030204" pitchFamily="18" charset="0"/>
                            </a:rPr>
                            <m:t>Λ</m:t>
                          </m:r>
                        </m:e>
                        <m:sub>
                          <m:r>
                            <a:rPr lang="it-IT" b="0" i="1" smtClean="0">
                              <a:ln>
                                <a:solidFill>
                                  <a:srgbClr val="0070C0"/>
                                </a:solidFill>
                              </a:ln>
                              <a:solidFill>
                                <a:schemeClr val="bg2">
                                  <a:lumMod val="50000"/>
                                </a:schemeClr>
                              </a:solidFill>
                              <a:latin typeface="Cambria Math" panose="02040503050406030204" pitchFamily="18" charset="0"/>
                            </a:rPr>
                            <m:t>𝑏</m:t>
                          </m:r>
                        </m:sub>
                        <m:sup>
                          <m:r>
                            <a:rPr lang="it-IT" b="0" i="1" smtClean="0">
                              <a:ln>
                                <a:solidFill>
                                  <a:srgbClr val="0070C0"/>
                                </a:solidFill>
                              </a:ln>
                              <a:solidFill>
                                <a:schemeClr val="bg2">
                                  <a:lumMod val="50000"/>
                                </a:schemeClr>
                              </a:solidFill>
                              <a:latin typeface="Cambria Math" panose="02040503050406030204" pitchFamily="18" charset="0"/>
                            </a:rPr>
                            <m:t>0</m:t>
                          </m:r>
                        </m:sup>
                      </m:sSubSup>
                    </m:oMath>
                  </m:oMathPara>
                </a14:m>
                <a:endParaRPr lang="en-GB" dirty="0">
                  <a:ln>
                    <a:solidFill>
                      <a:srgbClr val="0070C0"/>
                    </a:solidFill>
                  </a:ln>
                  <a:solidFill>
                    <a:schemeClr val="bg2">
                      <a:lumMod val="50000"/>
                    </a:schemeClr>
                  </a:solidFill>
                </a:endParaRPr>
              </a:p>
            </p:txBody>
          </p:sp>
        </mc:Choice>
        <mc:Fallback xmlns="">
          <p:sp>
            <p:nvSpPr>
              <p:cNvPr id="33" name="CasellaDiTesto 86">
                <a:extLst>
                  <a:ext uri="{FF2B5EF4-FFF2-40B4-BE49-F238E27FC236}">
                    <a16:creationId xmlns:a16="http://schemas.microsoft.com/office/drawing/2014/main" id="{AEAA1D82-2C34-BB45-93D6-9A29022F04A4}"/>
                  </a:ext>
                </a:extLst>
              </p:cNvPr>
              <p:cNvSpPr txBox="1">
                <a:spLocks noRot="1" noChangeAspect="1" noMove="1" noResize="1" noEditPoints="1" noAdjustHandles="1" noChangeArrowheads="1" noChangeShapeType="1" noTextEdit="1"/>
              </p:cNvSpPr>
              <p:nvPr/>
            </p:nvSpPr>
            <p:spPr>
              <a:xfrm>
                <a:off x="8050113" y="4266339"/>
                <a:ext cx="965916" cy="382028"/>
              </a:xfrm>
              <a:prstGeom prst="rect">
                <a:avLst/>
              </a:prstGeom>
              <a:blipFill>
                <a:blip r:embed="rId4"/>
                <a:stretch>
                  <a:fillRect/>
                </a:stretch>
              </a:blipFill>
            </p:spPr>
            <p:txBody>
              <a:bodyPr/>
              <a:lstStyle/>
              <a:p>
                <a:r>
                  <a:rPr lang="en-FR">
                    <a:noFill/>
                  </a:rPr>
                  <a:t> </a:t>
                </a:r>
              </a:p>
            </p:txBody>
          </p:sp>
        </mc:Fallback>
      </mc:AlternateContent>
      <p:cxnSp>
        <p:nvCxnSpPr>
          <p:cNvPr id="36" name="Connettore 1 89">
            <a:extLst>
              <a:ext uri="{FF2B5EF4-FFF2-40B4-BE49-F238E27FC236}">
                <a16:creationId xmlns:a16="http://schemas.microsoft.com/office/drawing/2014/main" id="{2D37C48B-6010-9A40-8122-5D1A6925D0D9}"/>
              </a:ext>
            </a:extLst>
          </p:cNvPr>
          <p:cNvCxnSpPr>
            <a:cxnSpLocks/>
            <a:stCxn id="43" idx="0"/>
          </p:cNvCxnSpPr>
          <p:nvPr/>
        </p:nvCxnSpPr>
        <p:spPr>
          <a:xfrm flipV="1">
            <a:off x="8457427" y="4539649"/>
            <a:ext cx="379781" cy="215607"/>
          </a:xfrm>
          <a:prstGeom prst="line">
            <a:avLst/>
          </a:prstGeom>
          <a:ln w="2857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Connettore 1 90">
            <a:extLst>
              <a:ext uri="{FF2B5EF4-FFF2-40B4-BE49-F238E27FC236}">
                <a16:creationId xmlns:a16="http://schemas.microsoft.com/office/drawing/2014/main" id="{4166839A-A574-2F49-8499-FC8E3149C89D}"/>
              </a:ext>
            </a:extLst>
          </p:cNvPr>
          <p:cNvCxnSpPr>
            <a:cxnSpLocks/>
          </p:cNvCxnSpPr>
          <p:nvPr/>
        </p:nvCxnSpPr>
        <p:spPr>
          <a:xfrm>
            <a:off x="8808270" y="4008501"/>
            <a:ext cx="60174" cy="514743"/>
          </a:xfrm>
          <a:prstGeom prst="line">
            <a:avLst/>
          </a:prstGeom>
          <a:ln>
            <a:solidFill>
              <a:srgbClr val="0070C0"/>
            </a:solidFill>
          </a:ln>
        </p:spPr>
        <p:style>
          <a:lnRef idx="3">
            <a:schemeClr val="accent6"/>
          </a:lnRef>
          <a:fillRef idx="0">
            <a:schemeClr val="accent6"/>
          </a:fillRef>
          <a:effectRef idx="2">
            <a:schemeClr val="accent6"/>
          </a:effectRef>
          <a:fontRef idx="minor">
            <a:schemeClr val="tx1"/>
          </a:fontRef>
        </p:style>
      </p:cxnSp>
      <p:cxnSp>
        <p:nvCxnSpPr>
          <p:cNvPr id="38" name="Connettore 1 91">
            <a:extLst>
              <a:ext uri="{FF2B5EF4-FFF2-40B4-BE49-F238E27FC236}">
                <a16:creationId xmlns:a16="http://schemas.microsoft.com/office/drawing/2014/main" id="{79FEBFC2-1941-9047-948D-131801A5009F}"/>
              </a:ext>
            </a:extLst>
          </p:cNvPr>
          <p:cNvCxnSpPr>
            <a:cxnSpLocks/>
          </p:cNvCxnSpPr>
          <p:nvPr/>
        </p:nvCxnSpPr>
        <p:spPr>
          <a:xfrm flipV="1">
            <a:off x="8876784" y="3977602"/>
            <a:ext cx="361693" cy="514791"/>
          </a:xfrm>
          <a:prstGeom prst="line">
            <a:avLst/>
          </a:prstGeom>
          <a:ln>
            <a:solidFill>
              <a:srgbClr val="0070C0"/>
            </a:solidFill>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39" name="CasellaDiTesto 94">
                <a:extLst>
                  <a:ext uri="{FF2B5EF4-FFF2-40B4-BE49-F238E27FC236}">
                    <a16:creationId xmlns:a16="http://schemas.microsoft.com/office/drawing/2014/main" id="{2DB3C867-9209-0D4B-B2B4-819B56F176F7}"/>
                  </a:ext>
                </a:extLst>
              </p:cNvPr>
              <p:cNvSpPr txBox="1"/>
              <p:nvPr/>
            </p:nvSpPr>
            <p:spPr>
              <a:xfrm>
                <a:off x="8344042" y="3647745"/>
                <a:ext cx="9659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ln>
                                <a:solidFill>
                                  <a:srgbClr val="0070C0"/>
                                </a:solidFill>
                              </a:ln>
                              <a:solidFill>
                                <a:schemeClr val="bg2">
                                  <a:lumMod val="50000"/>
                                </a:schemeClr>
                              </a:solidFill>
                              <a:latin typeface="Cambria Math" panose="02040503050406030204" pitchFamily="18" charset="0"/>
                            </a:rPr>
                          </m:ctrlPr>
                        </m:sSupPr>
                        <m:e>
                          <m:r>
                            <m:rPr>
                              <m:sty m:val="p"/>
                            </m:rPr>
                            <a:rPr lang="it-IT" b="0" i="0" smtClean="0">
                              <a:ln>
                                <a:solidFill>
                                  <a:srgbClr val="0070C0"/>
                                </a:solidFill>
                              </a:ln>
                              <a:solidFill>
                                <a:schemeClr val="bg2">
                                  <a:lumMod val="50000"/>
                                </a:schemeClr>
                              </a:solidFill>
                              <a:latin typeface="Cambria Math" panose="02040503050406030204" pitchFamily="18" charset="0"/>
                            </a:rPr>
                            <m:t>h</m:t>
                          </m:r>
                        </m:e>
                        <m:sup>
                          <m:r>
                            <a:rPr lang="it-IT" b="0" i="1" smtClean="0">
                              <a:ln>
                                <a:solidFill>
                                  <a:srgbClr val="0070C0"/>
                                </a:solidFill>
                              </a:ln>
                              <a:solidFill>
                                <a:schemeClr val="bg2">
                                  <a:lumMod val="50000"/>
                                </a:schemeClr>
                              </a:solidFill>
                              <a:latin typeface="Cambria Math" panose="02040503050406030204" pitchFamily="18" charset="0"/>
                            </a:rPr>
                            <m:t>−</m:t>
                          </m:r>
                        </m:sup>
                      </m:sSup>
                    </m:oMath>
                  </m:oMathPara>
                </a14:m>
                <a:endParaRPr lang="en-GB" dirty="0">
                  <a:ln>
                    <a:solidFill>
                      <a:srgbClr val="0070C0"/>
                    </a:solidFill>
                  </a:ln>
                  <a:solidFill>
                    <a:schemeClr val="bg2">
                      <a:lumMod val="50000"/>
                    </a:schemeClr>
                  </a:solidFill>
                </a:endParaRPr>
              </a:p>
            </p:txBody>
          </p:sp>
        </mc:Choice>
        <mc:Fallback xmlns="">
          <p:sp>
            <p:nvSpPr>
              <p:cNvPr id="39" name="CasellaDiTesto 94">
                <a:extLst>
                  <a:ext uri="{FF2B5EF4-FFF2-40B4-BE49-F238E27FC236}">
                    <a16:creationId xmlns:a16="http://schemas.microsoft.com/office/drawing/2014/main" id="{2DB3C867-9209-0D4B-B2B4-819B56F176F7}"/>
                  </a:ext>
                </a:extLst>
              </p:cNvPr>
              <p:cNvSpPr txBox="1">
                <a:spLocks noRot="1" noChangeAspect="1" noMove="1" noResize="1" noEditPoints="1" noAdjustHandles="1" noChangeArrowheads="1" noChangeShapeType="1" noTextEdit="1"/>
              </p:cNvSpPr>
              <p:nvPr/>
            </p:nvSpPr>
            <p:spPr>
              <a:xfrm>
                <a:off x="8344042" y="3647745"/>
                <a:ext cx="965916" cy="369332"/>
              </a:xfrm>
              <a:prstGeom prst="rect">
                <a:avLst/>
              </a:prstGeom>
              <a:blipFill>
                <a:blip r:embed="rId10"/>
                <a:stretch>
                  <a:fillRect/>
                </a:stretch>
              </a:blipFill>
            </p:spPr>
            <p:txBody>
              <a:bodyPr/>
              <a:lstStyle/>
              <a:p>
                <a:r>
                  <a:rPr lang="en-FR">
                    <a:noFill/>
                  </a:rPr>
                  <a:t> </a:t>
                </a:r>
              </a:p>
            </p:txBody>
          </p:sp>
        </mc:Fallback>
      </mc:AlternateContent>
      <mc:AlternateContent xmlns:mc="http://schemas.openxmlformats.org/markup-compatibility/2006" xmlns:a14="http://schemas.microsoft.com/office/drawing/2010/main">
        <mc:Choice Requires="a14">
          <p:sp>
            <p:nvSpPr>
              <p:cNvPr id="40" name="CasellaDiTesto 95">
                <a:extLst>
                  <a:ext uri="{FF2B5EF4-FFF2-40B4-BE49-F238E27FC236}">
                    <a16:creationId xmlns:a16="http://schemas.microsoft.com/office/drawing/2014/main" id="{9AFD1FF1-1239-7D48-81C5-4F773E93FCAB}"/>
                  </a:ext>
                </a:extLst>
              </p:cNvPr>
              <p:cNvSpPr txBox="1"/>
              <p:nvPr/>
            </p:nvSpPr>
            <p:spPr>
              <a:xfrm>
                <a:off x="8880193" y="3638427"/>
                <a:ext cx="9659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ln>
                                <a:solidFill>
                                  <a:srgbClr val="0070C0"/>
                                </a:solidFill>
                              </a:ln>
                              <a:solidFill>
                                <a:schemeClr val="bg2">
                                  <a:lumMod val="50000"/>
                                </a:schemeClr>
                              </a:solidFill>
                              <a:latin typeface="Cambria Math" panose="02040503050406030204" pitchFamily="18" charset="0"/>
                            </a:rPr>
                          </m:ctrlPr>
                        </m:sSupPr>
                        <m:e>
                          <m:r>
                            <m:rPr>
                              <m:sty m:val="p"/>
                            </m:rPr>
                            <a:rPr lang="it-IT" b="0" i="0" smtClean="0">
                              <a:ln>
                                <a:solidFill>
                                  <a:srgbClr val="0070C0"/>
                                </a:solidFill>
                              </a:ln>
                              <a:solidFill>
                                <a:schemeClr val="bg2">
                                  <a:lumMod val="50000"/>
                                </a:schemeClr>
                              </a:solidFill>
                              <a:latin typeface="Cambria Math" panose="02040503050406030204" pitchFamily="18" charset="0"/>
                            </a:rPr>
                            <m:t>h</m:t>
                          </m:r>
                        </m:e>
                        <m:sup>
                          <m:r>
                            <a:rPr lang="it-IT" b="0" i="1" smtClean="0">
                              <a:ln>
                                <a:solidFill>
                                  <a:srgbClr val="0070C0"/>
                                </a:solidFill>
                              </a:ln>
                              <a:solidFill>
                                <a:schemeClr val="bg2">
                                  <a:lumMod val="50000"/>
                                </a:schemeClr>
                              </a:solidFill>
                              <a:latin typeface="Cambria Math" panose="02040503050406030204" pitchFamily="18" charset="0"/>
                            </a:rPr>
                            <m:t>+</m:t>
                          </m:r>
                        </m:sup>
                      </m:sSup>
                    </m:oMath>
                  </m:oMathPara>
                </a14:m>
                <a:endParaRPr lang="en-GB" dirty="0">
                  <a:ln>
                    <a:solidFill>
                      <a:srgbClr val="0070C0"/>
                    </a:solidFill>
                  </a:ln>
                  <a:solidFill>
                    <a:schemeClr val="bg2">
                      <a:lumMod val="50000"/>
                    </a:schemeClr>
                  </a:solidFill>
                </a:endParaRPr>
              </a:p>
            </p:txBody>
          </p:sp>
        </mc:Choice>
        <mc:Fallback xmlns="">
          <p:sp>
            <p:nvSpPr>
              <p:cNvPr id="40" name="CasellaDiTesto 95">
                <a:extLst>
                  <a:ext uri="{FF2B5EF4-FFF2-40B4-BE49-F238E27FC236}">
                    <a16:creationId xmlns:a16="http://schemas.microsoft.com/office/drawing/2014/main" id="{9AFD1FF1-1239-7D48-81C5-4F773E93FCAB}"/>
                  </a:ext>
                </a:extLst>
              </p:cNvPr>
              <p:cNvSpPr txBox="1">
                <a:spLocks noRot="1" noChangeAspect="1" noMove="1" noResize="1" noEditPoints="1" noAdjustHandles="1" noChangeArrowheads="1" noChangeShapeType="1" noTextEdit="1"/>
              </p:cNvSpPr>
              <p:nvPr/>
            </p:nvSpPr>
            <p:spPr>
              <a:xfrm>
                <a:off x="8880193" y="3638427"/>
                <a:ext cx="965916" cy="369332"/>
              </a:xfrm>
              <a:prstGeom prst="rect">
                <a:avLst/>
              </a:prstGeom>
              <a:blipFill>
                <a:blip r:embed="rId11"/>
                <a:stretch>
                  <a:fillRect/>
                </a:stretch>
              </a:blipFill>
            </p:spPr>
            <p:txBody>
              <a:bodyPr/>
              <a:lstStyle/>
              <a:p>
                <a:r>
                  <a:rPr lang="en-FR">
                    <a:noFill/>
                  </a:rPr>
                  <a:t> </a:t>
                </a:r>
              </a:p>
            </p:txBody>
          </p:sp>
        </mc:Fallback>
      </mc:AlternateContent>
      <p:sp>
        <p:nvSpPr>
          <p:cNvPr id="41" name="CasellaDiTesto 96">
            <a:extLst>
              <a:ext uri="{FF2B5EF4-FFF2-40B4-BE49-F238E27FC236}">
                <a16:creationId xmlns:a16="http://schemas.microsoft.com/office/drawing/2014/main" id="{0826FD85-A0CD-5645-9FB9-6F2DD4D31825}"/>
              </a:ext>
            </a:extLst>
          </p:cNvPr>
          <p:cNvSpPr txBox="1"/>
          <p:nvPr/>
        </p:nvSpPr>
        <p:spPr>
          <a:xfrm>
            <a:off x="9541670" y="3919079"/>
            <a:ext cx="965916" cy="369332"/>
          </a:xfrm>
          <a:prstGeom prst="rect">
            <a:avLst/>
          </a:prstGeom>
          <a:noFill/>
          <a:ln>
            <a:noFill/>
          </a:ln>
        </p:spPr>
        <p:txBody>
          <a:bodyPr wrap="square" rtlCol="0">
            <a:spAutoFit/>
          </a:bodyPr>
          <a:lstStyle/>
          <a:p>
            <a:r>
              <a:rPr lang="en-GB" dirty="0">
                <a:ln>
                  <a:solidFill>
                    <a:srgbClr val="0070C0"/>
                  </a:solidFill>
                </a:ln>
                <a:solidFill>
                  <a:schemeClr val="bg2">
                    <a:lumMod val="50000"/>
                  </a:schemeClr>
                </a:solidFill>
              </a:rPr>
              <a:t>p</a:t>
            </a:r>
          </a:p>
        </p:txBody>
      </p:sp>
      <mc:AlternateContent xmlns:mc="http://schemas.openxmlformats.org/markup-compatibility/2006" xmlns:a14="http://schemas.microsoft.com/office/drawing/2010/main">
        <mc:Choice Requires="a14">
          <p:sp>
            <p:nvSpPr>
              <p:cNvPr id="42" name="CasellaDiTesto 97">
                <a:extLst>
                  <a:ext uri="{FF2B5EF4-FFF2-40B4-BE49-F238E27FC236}">
                    <a16:creationId xmlns:a16="http://schemas.microsoft.com/office/drawing/2014/main" id="{80748437-51C5-4540-AE0F-1B03B148BA76}"/>
                  </a:ext>
                </a:extLst>
              </p:cNvPr>
              <p:cNvSpPr txBox="1"/>
              <p:nvPr/>
            </p:nvSpPr>
            <p:spPr>
              <a:xfrm>
                <a:off x="9363151" y="4365493"/>
                <a:ext cx="965916" cy="36933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ln>
                                <a:solidFill>
                                  <a:srgbClr val="0070C0"/>
                                </a:solidFill>
                              </a:ln>
                              <a:solidFill>
                                <a:schemeClr val="bg2">
                                  <a:lumMod val="50000"/>
                                </a:schemeClr>
                              </a:solidFill>
                              <a:latin typeface="Cambria Math" panose="02040503050406030204" pitchFamily="18" charset="0"/>
                            </a:rPr>
                          </m:ctrlPr>
                        </m:sSupPr>
                        <m:e>
                          <m:r>
                            <a:rPr lang="it-IT" b="0" i="1" smtClean="0">
                              <a:ln>
                                <a:solidFill>
                                  <a:srgbClr val="0070C0"/>
                                </a:solidFill>
                              </a:ln>
                              <a:solidFill>
                                <a:schemeClr val="bg2">
                                  <a:lumMod val="50000"/>
                                </a:schemeClr>
                              </a:solidFill>
                              <a:latin typeface="Cambria Math" panose="02040503050406030204" pitchFamily="18" charset="0"/>
                            </a:rPr>
                            <m:t>𝐾</m:t>
                          </m:r>
                        </m:e>
                        <m:sup>
                          <m:r>
                            <a:rPr lang="it-IT" b="0" i="1" smtClean="0">
                              <a:ln>
                                <a:solidFill>
                                  <a:srgbClr val="0070C0"/>
                                </a:solidFill>
                              </a:ln>
                              <a:solidFill>
                                <a:schemeClr val="bg2">
                                  <a:lumMod val="50000"/>
                                </a:schemeClr>
                              </a:solidFill>
                              <a:latin typeface="Cambria Math" panose="02040503050406030204" pitchFamily="18" charset="0"/>
                            </a:rPr>
                            <m:t>−</m:t>
                          </m:r>
                        </m:sup>
                      </m:sSup>
                    </m:oMath>
                  </m:oMathPara>
                </a14:m>
                <a:endParaRPr lang="en-GB" dirty="0">
                  <a:ln>
                    <a:solidFill>
                      <a:srgbClr val="0070C0"/>
                    </a:solidFill>
                  </a:ln>
                  <a:solidFill>
                    <a:schemeClr val="bg2">
                      <a:lumMod val="50000"/>
                    </a:schemeClr>
                  </a:solidFill>
                </a:endParaRPr>
              </a:p>
            </p:txBody>
          </p:sp>
        </mc:Choice>
        <mc:Fallback xmlns="">
          <p:sp>
            <p:nvSpPr>
              <p:cNvPr id="42" name="CasellaDiTesto 97">
                <a:extLst>
                  <a:ext uri="{FF2B5EF4-FFF2-40B4-BE49-F238E27FC236}">
                    <a16:creationId xmlns:a16="http://schemas.microsoft.com/office/drawing/2014/main" id="{80748437-51C5-4540-AE0F-1B03B148BA76}"/>
                  </a:ext>
                </a:extLst>
              </p:cNvPr>
              <p:cNvSpPr txBox="1">
                <a:spLocks noRot="1" noChangeAspect="1" noMove="1" noResize="1" noEditPoints="1" noAdjustHandles="1" noChangeArrowheads="1" noChangeShapeType="1" noTextEdit="1"/>
              </p:cNvSpPr>
              <p:nvPr/>
            </p:nvSpPr>
            <p:spPr>
              <a:xfrm>
                <a:off x="9363151" y="4365493"/>
                <a:ext cx="965916" cy="369332"/>
              </a:xfrm>
              <a:prstGeom prst="rect">
                <a:avLst/>
              </a:prstGeom>
              <a:blipFill>
                <a:blip r:embed="rId9"/>
                <a:stretch>
                  <a:fillRect/>
                </a:stretch>
              </a:blipFill>
              <a:ln>
                <a:noFill/>
              </a:ln>
            </p:spPr>
            <p:txBody>
              <a:bodyPr/>
              <a:lstStyle/>
              <a:p>
                <a:r>
                  <a:rPr lang="en-FR">
                    <a:noFill/>
                  </a:rPr>
                  <a:t> </a:t>
                </a:r>
              </a:p>
            </p:txBody>
          </p:sp>
        </mc:Fallback>
      </mc:AlternateContent>
      <p:sp>
        <p:nvSpPr>
          <p:cNvPr id="43" name="Esplosione 1 98">
            <a:extLst>
              <a:ext uri="{FF2B5EF4-FFF2-40B4-BE49-F238E27FC236}">
                <a16:creationId xmlns:a16="http://schemas.microsoft.com/office/drawing/2014/main" id="{517B357C-C8A6-3A43-9C95-62F7047EEC6D}"/>
              </a:ext>
            </a:extLst>
          </p:cNvPr>
          <p:cNvSpPr/>
          <p:nvPr/>
        </p:nvSpPr>
        <p:spPr>
          <a:xfrm>
            <a:off x="8214845" y="4755256"/>
            <a:ext cx="360816" cy="275355"/>
          </a:xfrm>
          <a:prstGeom prst="irregularSeal1">
            <a:avLst/>
          </a:prstGeom>
          <a:no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bg2">
                  <a:lumMod val="50000"/>
                </a:schemeClr>
              </a:solidFill>
            </a:endParaRPr>
          </a:p>
        </p:txBody>
      </p:sp>
      <p:sp>
        <p:nvSpPr>
          <p:cNvPr id="45" name="CasellaDiTesto 84">
            <a:extLst>
              <a:ext uri="{FF2B5EF4-FFF2-40B4-BE49-F238E27FC236}">
                <a16:creationId xmlns:a16="http://schemas.microsoft.com/office/drawing/2014/main" id="{027DE692-40E4-8E4E-BD0D-E5468C3B2DDB}"/>
              </a:ext>
            </a:extLst>
          </p:cNvPr>
          <p:cNvSpPr txBox="1"/>
          <p:nvPr/>
        </p:nvSpPr>
        <p:spPr>
          <a:xfrm>
            <a:off x="9700679" y="4944590"/>
            <a:ext cx="965916" cy="369332"/>
          </a:xfrm>
          <a:prstGeom prst="rect">
            <a:avLst/>
          </a:prstGeom>
          <a:noFill/>
          <a:ln>
            <a:noFill/>
          </a:ln>
        </p:spPr>
        <p:txBody>
          <a:bodyPr wrap="square" rtlCol="0">
            <a:spAutoFit/>
          </a:bodyPr>
          <a:lstStyle/>
          <a:p>
            <a:r>
              <a:rPr lang="en-GB" dirty="0">
                <a:ln>
                  <a:solidFill>
                    <a:schemeClr val="tx1">
                      <a:lumMod val="75000"/>
                      <a:lumOff val="25000"/>
                    </a:schemeClr>
                  </a:solidFill>
                </a:ln>
                <a:solidFill>
                  <a:schemeClr val="bg2">
                    <a:lumMod val="50000"/>
                  </a:schemeClr>
                </a:solidFill>
              </a:rPr>
              <a:t>p</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21F0ABF-9E16-FB4F-940B-1BC9716BBC87}"/>
                  </a:ext>
                </a:extLst>
              </p:cNvPr>
              <p:cNvSpPr txBox="1"/>
              <p:nvPr/>
            </p:nvSpPr>
            <p:spPr>
              <a:xfrm>
                <a:off x="6817390" y="3263912"/>
                <a:ext cx="3366247" cy="369332"/>
              </a:xfrm>
              <a:prstGeom prst="rect">
                <a:avLst/>
              </a:prstGeom>
              <a:noFill/>
            </p:spPr>
            <p:txBody>
              <a:bodyPr wrap="square" rtlCol="0">
                <a:spAutoFit/>
              </a:bodyPr>
              <a:lstStyle/>
              <a:p>
                <a:r>
                  <a:rPr lang="en-GB" dirty="0"/>
                  <a:t>No </a:t>
                </a:r>
                <a14:m>
                  <m:oMath xmlns:m="http://schemas.openxmlformats.org/officeDocument/2006/math">
                    <m:sSup>
                      <m:sSupPr>
                        <m:ctrlPr>
                          <a:rPr lang="it-IT" i="1" smtClean="0">
                            <a:latin typeface="Cambria Math" panose="02040503050406030204" pitchFamily="18" charset="0"/>
                          </a:rPr>
                        </m:ctrlPr>
                      </m:sSupPr>
                      <m:e>
                        <m:r>
                          <a:rPr lang="it-IT" i="1">
                            <a:latin typeface="Cambria Math" panose="02040503050406030204" pitchFamily="18" charset="0"/>
                          </a:rPr>
                          <m:t>𝐷</m:t>
                        </m:r>
                      </m:e>
                      <m:sup>
                        <m:r>
                          <a:rPr lang="it-IT" i="1">
                            <a:latin typeface="Cambria Math" panose="02040503050406030204" pitchFamily="18" charset="0"/>
                          </a:rPr>
                          <m:t>0</m:t>
                        </m:r>
                      </m:sup>
                    </m:sSup>
                    <m:r>
                      <a:rPr lang="en-US" b="0" i="1" smtClean="0">
                        <a:latin typeface="Cambria Math" panose="02040503050406030204" pitchFamily="18" charset="0"/>
                      </a:rPr>
                      <m:t>→</m:t>
                    </m:r>
                  </m:oMath>
                </a14:m>
                <a:r>
                  <a:rPr lang="en-GB" dirty="0"/>
                  <a:t> diluted sensitivity to </a:t>
                </a:r>
                <a:r>
                  <a:rPr lang="en-FR" dirty="0"/>
                  <a:t>𝛾</a:t>
                </a:r>
                <a:endParaRPr lang="en-GB" dirty="0"/>
              </a:p>
            </p:txBody>
          </p:sp>
        </mc:Choice>
        <mc:Fallback xmlns="">
          <p:sp>
            <p:nvSpPr>
              <p:cNvPr id="48" name="TextBox 47">
                <a:extLst>
                  <a:ext uri="{FF2B5EF4-FFF2-40B4-BE49-F238E27FC236}">
                    <a16:creationId xmlns:a16="http://schemas.microsoft.com/office/drawing/2014/main" id="{021F0ABF-9E16-FB4F-940B-1BC9716BBC87}"/>
                  </a:ext>
                </a:extLst>
              </p:cNvPr>
              <p:cNvSpPr txBox="1">
                <a:spLocks noRot="1" noChangeAspect="1" noMove="1" noResize="1" noEditPoints="1" noAdjustHandles="1" noChangeArrowheads="1" noChangeShapeType="1" noTextEdit="1"/>
              </p:cNvSpPr>
              <p:nvPr/>
            </p:nvSpPr>
            <p:spPr>
              <a:xfrm>
                <a:off x="6817390" y="3263912"/>
                <a:ext cx="3366247" cy="369332"/>
              </a:xfrm>
              <a:prstGeom prst="rect">
                <a:avLst/>
              </a:prstGeom>
              <a:blipFill>
                <a:blip r:embed="rId12"/>
                <a:stretch>
                  <a:fillRect l="-1498" t="-6452" b="-22581"/>
                </a:stretch>
              </a:blipFill>
            </p:spPr>
            <p:txBody>
              <a:bodyPr/>
              <a:lstStyle/>
              <a:p>
                <a:r>
                  <a:rPr lang="en-FR">
                    <a:noFill/>
                  </a:rPr>
                  <a:t> </a:t>
                </a:r>
              </a:p>
            </p:txBody>
          </p:sp>
        </mc:Fallback>
      </mc:AlternateContent>
    </p:spTree>
    <p:extLst>
      <p:ext uri="{BB962C8B-B14F-4D97-AF65-F5344CB8AC3E}">
        <p14:creationId xmlns:p14="http://schemas.microsoft.com/office/powerpoint/2010/main" val="77975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E70-AD33-E544-823C-7C732ED5BFA8}"/>
              </a:ext>
            </a:extLst>
          </p:cNvPr>
          <p:cNvSpPr>
            <a:spLocks noGrp="1"/>
          </p:cNvSpPr>
          <p:nvPr>
            <p:ph type="title"/>
          </p:nvPr>
        </p:nvSpPr>
        <p:spPr>
          <a:xfrm>
            <a:off x="759880" y="584606"/>
            <a:ext cx="10672240" cy="806872"/>
          </a:xfrm>
        </p:spPr>
        <p:txBody>
          <a:bodyPr/>
          <a:lstStyle/>
          <a:p>
            <a:pPr algn="l"/>
            <a:r>
              <a:rPr lang="en-US" dirty="0"/>
              <a:t>Analysis strategy – the challenge</a:t>
            </a:r>
            <a:endParaRPr lang="en-FR" dirty="0"/>
          </a:p>
        </p:txBody>
      </p:sp>
      <p:sp>
        <p:nvSpPr>
          <p:cNvPr id="4" name="Date Placeholder 3">
            <a:extLst>
              <a:ext uri="{FF2B5EF4-FFF2-40B4-BE49-F238E27FC236}">
                <a16:creationId xmlns:a16="http://schemas.microsoft.com/office/drawing/2014/main" id="{F249379C-043F-9746-BA2F-8A828DE77234}"/>
              </a:ext>
            </a:extLst>
          </p:cNvPr>
          <p:cNvSpPr>
            <a:spLocks noGrp="1"/>
          </p:cNvSpPr>
          <p:nvPr>
            <p:ph type="dt" sz="half" idx="10"/>
          </p:nvPr>
        </p:nvSpPr>
        <p:spPr/>
        <p:txBody>
          <a:bodyPr/>
          <a:lstStyle/>
          <a:p>
            <a:r>
              <a:rPr lang="fr-FR"/>
              <a:t>15/09/2023</a:t>
            </a:r>
            <a:endParaRPr lang="en-FR" dirty="0"/>
          </a:p>
        </p:txBody>
      </p:sp>
      <p:sp>
        <p:nvSpPr>
          <p:cNvPr id="5" name="Footer Placeholder 4">
            <a:extLst>
              <a:ext uri="{FF2B5EF4-FFF2-40B4-BE49-F238E27FC236}">
                <a16:creationId xmlns:a16="http://schemas.microsoft.com/office/drawing/2014/main" id="{25020B44-8979-0544-856F-A627277BE1C5}"/>
              </a:ext>
            </a:extLst>
          </p:cNvPr>
          <p:cNvSpPr>
            <a:spLocks noGrp="1"/>
          </p:cNvSpPr>
          <p:nvPr>
            <p:ph type="ftr" sz="quarter" idx="11"/>
          </p:nvPr>
        </p:nvSpPr>
        <p:spPr>
          <a:xfrm>
            <a:off x="759879" y="6238816"/>
            <a:ext cx="5901189" cy="320040"/>
          </a:xfrm>
        </p:spPr>
        <p:txBody>
          <a:bodyPr/>
          <a:lstStyle/>
          <a:p>
            <a:r>
              <a:rPr lang="en-GB"/>
              <a:t>Second year seminar - Chiara Mancuso</a:t>
            </a:r>
            <a:endParaRPr lang="en-FR" dirty="0"/>
          </a:p>
        </p:txBody>
      </p:sp>
      <p:sp>
        <p:nvSpPr>
          <p:cNvPr id="6" name="Slide Number Placeholder 5">
            <a:extLst>
              <a:ext uri="{FF2B5EF4-FFF2-40B4-BE49-F238E27FC236}">
                <a16:creationId xmlns:a16="http://schemas.microsoft.com/office/drawing/2014/main" id="{C24A0412-3641-4646-AC0C-B7D7EA37A94A}"/>
              </a:ext>
            </a:extLst>
          </p:cNvPr>
          <p:cNvSpPr>
            <a:spLocks noGrp="1"/>
          </p:cNvSpPr>
          <p:nvPr>
            <p:ph type="sldNum" sz="quarter" idx="12"/>
          </p:nvPr>
        </p:nvSpPr>
        <p:spPr/>
        <p:txBody>
          <a:bodyPr/>
          <a:lstStyle/>
          <a:p>
            <a:fld id="{5E5FAE90-7A99-FF4F-824F-26C997476D3B}" type="slidenum">
              <a:rPr lang="en-FR" smtClean="0"/>
              <a:t>9</a:t>
            </a:fld>
            <a:endParaRPr lang="en-FR"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922F911-782A-194D-8533-DA4A891CCE0B}"/>
                  </a:ext>
                </a:extLst>
              </p:cNvPr>
              <p:cNvSpPr txBox="1"/>
              <p:nvPr/>
            </p:nvSpPr>
            <p:spPr>
              <a:xfrm>
                <a:off x="759879" y="1611546"/>
                <a:ext cx="10882772" cy="2490297"/>
              </a:xfrm>
              <a:prstGeom prst="rect">
                <a:avLst/>
              </a:prstGeom>
              <a:noFill/>
            </p:spPr>
            <p:txBody>
              <a:bodyPr wrap="square" rtlCol="0">
                <a:spAutoFit/>
              </a:bodyPr>
              <a:lstStyle/>
              <a:p>
                <a:r>
                  <a:rPr lang="en-US" dirty="0"/>
                  <a:t>Preliminary studies shown:</a:t>
                </a:r>
                <a:br>
                  <a:rPr lang="en-US" dirty="0"/>
                </a:br>
                <a:endParaRPr lang="en-US" dirty="0"/>
              </a:p>
              <a:p>
                <a:pPr marL="285750" indent="-285750">
                  <a:buFont typeface="Arial" panose="020B0604020202020204" pitchFamily="34" charset="0"/>
                  <a:buChar char="•"/>
                </a:pPr>
                <a:r>
                  <a:rPr lang="en-US" dirty="0"/>
                  <a:t>The charmless background (i.e. </a:t>
                </a:r>
                <a14:m>
                  <m:oMath xmlns:m="http://schemas.openxmlformats.org/officeDocument/2006/math">
                    <m:sSubSup>
                      <m:sSubSupPr>
                        <m:ctrlPr>
                          <a:rPr lang="it-IT" i="1">
                            <a:latin typeface="Cambria Math" panose="02040503050406030204" pitchFamily="18" charset="0"/>
                          </a:rPr>
                        </m:ctrlPr>
                      </m:sSubSupPr>
                      <m:e>
                        <m:r>
                          <m:rPr>
                            <m:sty m:val="p"/>
                          </m:rPr>
                          <a:rPr lang="it-IT">
                            <a:latin typeface="Cambria Math" panose="02040503050406030204" pitchFamily="18" charset="0"/>
                          </a:rPr>
                          <m:t>Λ</m:t>
                        </m:r>
                      </m:e>
                      <m:sub>
                        <m:r>
                          <a:rPr lang="it-IT" i="1">
                            <a:latin typeface="Cambria Math" panose="02040503050406030204" pitchFamily="18" charset="0"/>
                          </a:rPr>
                          <m:t>𝑏</m:t>
                        </m:r>
                      </m:sub>
                      <m:sup>
                        <m:r>
                          <a:rPr lang="it-IT" i="1">
                            <a:latin typeface="Cambria Math" panose="02040503050406030204" pitchFamily="18" charset="0"/>
                          </a:rPr>
                          <m:t>0</m:t>
                        </m:r>
                      </m:sup>
                    </m:sSubSup>
                    <m:r>
                      <a:rPr lang="it-IT" i="1">
                        <a:latin typeface="Cambria Math" panose="02040503050406030204" pitchFamily="18" charset="0"/>
                      </a:rPr>
                      <m:t>→</m:t>
                    </m:r>
                    <m:r>
                      <a:rPr lang="it-IT" i="1">
                        <a:latin typeface="Cambria Math" panose="02040503050406030204" pitchFamily="18" charset="0"/>
                      </a:rPr>
                      <m:t>𝑝</m:t>
                    </m:r>
                    <m:sSup>
                      <m:sSupPr>
                        <m:ctrlPr>
                          <a:rPr lang="en-US" i="1">
                            <a:latin typeface="Cambria Math" panose="02040503050406030204" pitchFamily="18" charset="0"/>
                          </a:rPr>
                        </m:ctrlPr>
                      </m:sSupPr>
                      <m:e>
                        <m:r>
                          <a:rPr lang="it-IT" i="1">
                            <a:latin typeface="Cambria Math" panose="02040503050406030204" pitchFamily="18" charset="0"/>
                          </a:rPr>
                          <m:t>h</m:t>
                        </m:r>
                      </m:e>
                      <m:sup>
                        <m:r>
                          <a:rPr lang="en-US" i="1">
                            <a:latin typeface="Cambria Math" panose="02040503050406030204" pitchFamily="18" charset="0"/>
                          </a:rPr>
                          <m:t>−</m:t>
                        </m:r>
                      </m:sup>
                    </m:sSup>
                    <m:sSup>
                      <m:sSupPr>
                        <m:ctrlPr>
                          <a:rPr lang="en-US" i="1">
                            <a:latin typeface="Cambria Math" panose="02040503050406030204" pitchFamily="18" charset="0"/>
                          </a:rPr>
                        </m:ctrlPr>
                      </m:sSupPr>
                      <m:e>
                        <m:r>
                          <a:rPr lang="it-IT" i="1">
                            <a:latin typeface="Cambria Math" panose="02040503050406030204" pitchFamily="18" charset="0"/>
                          </a:rPr>
                          <m:t>h</m:t>
                        </m:r>
                      </m:e>
                      <m:sup>
                        <m:r>
                          <a:rPr lang="en-US" i="1">
                            <a:latin typeface="Cambria Math" panose="02040503050406030204" pitchFamily="18" charset="0"/>
                          </a:rPr>
                          <m:t>+</m:t>
                        </m:r>
                      </m:sup>
                    </m:sSup>
                    <m:sSup>
                      <m:sSupPr>
                        <m:ctrlPr>
                          <a:rPr lang="en-US" i="1">
                            <a:latin typeface="Cambria Math" panose="02040503050406030204" pitchFamily="18" charset="0"/>
                          </a:rPr>
                        </m:ctrlPr>
                      </m:sSupPr>
                      <m:e>
                        <m:r>
                          <a:rPr lang="it-IT" i="1">
                            <a:latin typeface="Cambria Math" panose="02040503050406030204" pitchFamily="18" charset="0"/>
                          </a:rPr>
                          <m:t>h</m:t>
                        </m:r>
                      </m:e>
                      <m:sup>
                        <m:r>
                          <a:rPr lang="en-US" i="1">
                            <a:latin typeface="Cambria Math" panose="02040503050406030204" pitchFamily="18" charset="0"/>
                          </a:rPr>
                          <m:t>−</m:t>
                        </m:r>
                      </m:sup>
                    </m:sSup>
                  </m:oMath>
                </a14:m>
                <a:r>
                  <a:rPr lang="en-AU" dirty="0"/>
                  <a:t> </a:t>
                </a:r>
                <a:r>
                  <a:rPr lang="en-US" dirty="0"/>
                  <a:t>) is an highly contaminating background</a:t>
                </a:r>
                <a:br>
                  <a:rPr lang="en-US" dirty="0"/>
                </a:br>
                <a:endParaRPr lang="en-US" dirty="0"/>
              </a:p>
              <a:p>
                <a:pPr marL="285750" indent="-285750">
                  <a:buFont typeface="Arial" panose="020B0604020202020204" pitchFamily="34" charset="0"/>
                  <a:buChar char="•"/>
                </a:pPr>
                <a:r>
                  <a:rPr lang="en-US" dirty="0"/>
                  <a:t>Could it be removed in a more efficient way than with a rectangular cut? </a:t>
                </a:r>
                <a:r>
                  <a:rPr lang="en-US" sz="1100" dirty="0">
                    <a:solidFill>
                      <a:srgbClr val="0000FF"/>
                    </a:solidFill>
                  </a:rPr>
                  <a:t>[</a:t>
                </a:r>
                <a:r>
                  <a:rPr lang="en-GB" sz="1100" dirty="0">
                    <a:solidFill>
                      <a:srgbClr val="0000FF"/>
                    </a:solidFill>
                  </a:rPr>
                  <a:t>Phys. Rev. D 104, 112008 (2021)</a:t>
                </a:r>
                <a:r>
                  <a:rPr lang="en-US" sz="1100" dirty="0">
                    <a:solidFill>
                      <a:srgbClr val="0000FF"/>
                    </a:solidFill>
                  </a:rPr>
                  <a:t>], [CERN-THESIS-2020-314]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srgbClr val="0000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Proposals:</a:t>
                </a:r>
                <a:b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Train 2 BDTs</a:t>
                </a:r>
                <a:endParaRPr lang="en-US" sz="1050" dirty="0"/>
              </a:p>
            </p:txBody>
          </p:sp>
        </mc:Choice>
        <mc:Fallback xmlns="">
          <p:sp>
            <p:nvSpPr>
              <p:cNvPr id="79" name="TextBox 78">
                <a:extLst>
                  <a:ext uri="{FF2B5EF4-FFF2-40B4-BE49-F238E27FC236}">
                    <a16:creationId xmlns:a16="http://schemas.microsoft.com/office/drawing/2014/main" id="{0922F911-782A-194D-8533-DA4A891CCE0B}"/>
                  </a:ext>
                </a:extLst>
              </p:cNvPr>
              <p:cNvSpPr txBox="1">
                <a:spLocks noRot="1" noChangeAspect="1" noMove="1" noResize="1" noEditPoints="1" noAdjustHandles="1" noChangeArrowheads="1" noChangeShapeType="1" noTextEdit="1"/>
              </p:cNvSpPr>
              <p:nvPr/>
            </p:nvSpPr>
            <p:spPr>
              <a:xfrm>
                <a:off x="759879" y="1611546"/>
                <a:ext cx="10882772" cy="2490297"/>
              </a:xfrm>
              <a:prstGeom prst="rect">
                <a:avLst/>
              </a:prstGeom>
              <a:blipFill>
                <a:blip r:embed="rId3"/>
                <a:stretch>
                  <a:fillRect l="-583" t="-1010" b="-2525"/>
                </a:stretch>
              </a:blipFill>
            </p:spPr>
            <p:txBody>
              <a:bodyPr/>
              <a:lstStyle/>
              <a:p>
                <a:r>
                  <a:rPr lang="en-FR">
                    <a:noFill/>
                  </a:rPr>
                  <a:t> </a:t>
                </a:r>
              </a:p>
            </p:txBody>
          </p:sp>
        </mc:Fallback>
      </mc:AlternateContent>
      <p:pic>
        <p:nvPicPr>
          <p:cNvPr id="3" name="Picture 2">
            <a:extLst>
              <a:ext uri="{FF2B5EF4-FFF2-40B4-BE49-F238E27FC236}">
                <a16:creationId xmlns:a16="http://schemas.microsoft.com/office/drawing/2014/main" id="{FBAA2061-493E-2A05-E5F5-645F34DE443A}"/>
              </a:ext>
            </a:extLst>
          </p:cNvPr>
          <p:cNvPicPr>
            <a:picLocks noChangeAspect="1"/>
          </p:cNvPicPr>
          <p:nvPr/>
        </p:nvPicPr>
        <p:blipFill rotWithShape="1">
          <a:blip r:embed="rId4"/>
          <a:srcRect l="1587" r="3003"/>
          <a:stretch/>
        </p:blipFill>
        <p:spPr>
          <a:xfrm>
            <a:off x="3708971" y="3527479"/>
            <a:ext cx="7415711" cy="1804307"/>
          </a:xfrm>
          <a:prstGeom prst="rect">
            <a:avLst/>
          </a:prstGeom>
        </p:spPr>
      </p:pic>
      <p:pic>
        <p:nvPicPr>
          <p:cNvPr id="8" name="Picture 7">
            <a:extLst>
              <a:ext uri="{FF2B5EF4-FFF2-40B4-BE49-F238E27FC236}">
                <a16:creationId xmlns:a16="http://schemas.microsoft.com/office/drawing/2014/main" id="{D011421C-2DBC-8DFA-9772-A4247C8AD174}"/>
              </a:ext>
            </a:extLst>
          </p:cNvPr>
          <p:cNvPicPr>
            <a:picLocks noChangeAspect="1"/>
          </p:cNvPicPr>
          <p:nvPr/>
        </p:nvPicPr>
        <p:blipFill>
          <a:blip r:embed="rId5"/>
          <a:stretch>
            <a:fillRect/>
          </a:stretch>
        </p:blipFill>
        <p:spPr>
          <a:xfrm flipH="1">
            <a:off x="9637160" y="3760341"/>
            <a:ext cx="695988" cy="893851"/>
          </a:xfrm>
          <a:prstGeom prst="rect">
            <a:avLst/>
          </a:prstGeom>
        </p:spPr>
      </p:pic>
      <p:pic>
        <p:nvPicPr>
          <p:cNvPr id="14" name="Picture 13">
            <a:extLst>
              <a:ext uri="{FF2B5EF4-FFF2-40B4-BE49-F238E27FC236}">
                <a16:creationId xmlns:a16="http://schemas.microsoft.com/office/drawing/2014/main" id="{F960010C-E0D7-FB3C-A906-E5B097C1DAF6}"/>
              </a:ext>
            </a:extLst>
          </p:cNvPr>
          <p:cNvPicPr>
            <a:picLocks noChangeAspect="1"/>
          </p:cNvPicPr>
          <p:nvPr/>
        </p:nvPicPr>
        <p:blipFill>
          <a:blip r:embed="rId5"/>
          <a:stretch>
            <a:fillRect/>
          </a:stretch>
        </p:blipFill>
        <p:spPr>
          <a:xfrm flipH="1">
            <a:off x="7068620" y="3429000"/>
            <a:ext cx="961404" cy="2149867"/>
          </a:xfrm>
          <a:prstGeom prst="rect">
            <a:avLst/>
          </a:prstGeom>
        </p:spPr>
      </p:pic>
      <p:pic>
        <p:nvPicPr>
          <p:cNvPr id="15" name="Picture 14">
            <a:extLst>
              <a:ext uri="{FF2B5EF4-FFF2-40B4-BE49-F238E27FC236}">
                <a16:creationId xmlns:a16="http://schemas.microsoft.com/office/drawing/2014/main" id="{6CE29FA2-CE0B-83C1-1D1F-C23A4BA3E0A8}"/>
              </a:ext>
            </a:extLst>
          </p:cNvPr>
          <p:cNvPicPr>
            <a:picLocks noChangeAspect="1"/>
          </p:cNvPicPr>
          <p:nvPr/>
        </p:nvPicPr>
        <p:blipFill>
          <a:blip r:embed="rId5"/>
          <a:stretch>
            <a:fillRect/>
          </a:stretch>
        </p:blipFill>
        <p:spPr>
          <a:xfrm rot="16200000" flipH="1">
            <a:off x="6844790" y="1324817"/>
            <a:ext cx="570911" cy="4582318"/>
          </a:xfrm>
          <a:prstGeom prst="rect">
            <a:avLst/>
          </a:prstGeom>
        </p:spPr>
      </p:pic>
      <p:sp>
        <p:nvSpPr>
          <p:cNvPr id="16" name="TextBox 15">
            <a:extLst>
              <a:ext uri="{FF2B5EF4-FFF2-40B4-BE49-F238E27FC236}">
                <a16:creationId xmlns:a16="http://schemas.microsoft.com/office/drawing/2014/main" id="{DAB8176D-5523-C3C9-85CB-0BF9D2349760}"/>
              </a:ext>
            </a:extLst>
          </p:cNvPr>
          <p:cNvSpPr txBox="1"/>
          <p:nvPr/>
        </p:nvSpPr>
        <p:spPr>
          <a:xfrm>
            <a:off x="5365343" y="3581563"/>
            <a:ext cx="351378" cy="369332"/>
          </a:xfrm>
          <a:prstGeom prst="rect">
            <a:avLst/>
          </a:prstGeom>
          <a:noFill/>
        </p:spPr>
        <p:txBody>
          <a:bodyPr wrap="none" rtlCol="0">
            <a:spAutoFit/>
          </a:bodyPr>
          <a:lstStyle/>
          <a:p>
            <a:r>
              <a:rPr lang="en-FR" dirty="0"/>
              <a:t>1.</a:t>
            </a:r>
          </a:p>
        </p:txBody>
      </p:sp>
      <p:sp>
        <p:nvSpPr>
          <p:cNvPr id="17" name="TextBox 16">
            <a:extLst>
              <a:ext uri="{FF2B5EF4-FFF2-40B4-BE49-F238E27FC236}">
                <a16:creationId xmlns:a16="http://schemas.microsoft.com/office/drawing/2014/main" id="{F51EB58C-AB37-2B97-A8D5-4C1D2FBB0404}"/>
              </a:ext>
            </a:extLst>
          </p:cNvPr>
          <p:cNvSpPr txBox="1"/>
          <p:nvPr/>
        </p:nvSpPr>
        <p:spPr>
          <a:xfrm>
            <a:off x="9686654" y="3551651"/>
            <a:ext cx="351378" cy="369332"/>
          </a:xfrm>
          <a:prstGeom prst="rect">
            <a:avLst/>
          </a:prstGeom>
          <a:noFill/>
        </p:spPr>
        <p:txBody>
          <a:bodyPr wrap="none" rtlCol="0">
            <a:spAutoFit/>
          </a:bodyPr>
          <a:lstStyle/>
          <a:p>
            <a:r>
              <a:rPr lang="en-FR" dirty="0"/>
              <a:t>2.</a:t>
            </a:r>
          </a:p>
        </p:txBody>
      </p:sp>
      <p:cxnSp>
        <p:nvCxnSpPr>
          <p:cNvPr id="18" name="Straight Arrow Connector 17">
            <a:extLst>
              <a:ext uri="{FF2B5EF4-FFF2-40B4-BE49-F238E27FC236}">
                <a16:creationId xmlns:a16="http://schemas.microsoft.com/office/drawing/2014/main" id="{93E64C28-C2D2-0EA6-4EE9-0F23DE490A3B}"/>
              </a:ext>
            </a:extLst>
          </p:cNvPr>
          <p:cNvCxnSpPr>
            <a:cxnSpLocks/>
          </p:cNvCxnSpPr>
          <p:nvPr/>
        </p:nvCxnSpPr>
        <p:spPr>
          <a:xfrm flipH="1" flipV="1">
            <a:off x="10700729" y="4436020"/>
            <a:ext cx="438286" cy="784755"/>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92326014-A8A2-8602-2F29-A2111C436658}"/>
              </a:ext>
            </a:extLst>
          </p:cNvPr>
          <p:cNvSpPr txBox="1"/>
          <p:nvPr/>
        </p:nvSpPr>
        <p:spPr>
          <a:xfrm>
            <a:off x="10038032" y="5191279"/>
            <a:ext cx="2232342" cy="646331"/>
          </a:xfrm>
          <a:prstGeom prst="rect">
            <a:avLst/>
          </a:prstGeom>
          <a:noFill/>
        </p:spPr>
        <p:txBody>
          <a:bodyPr wrap="none" rtlCol="0">
            <a:spAutoFit/>
          </a:bodyPr>
          <a:lstStyle/>
          <a:p>
            <a:r>
              <a:rPr lang="en-FR" dirty="0"/>
              <a:t>Output variable from</a:t>
            </a:r>
          </a:p>
          <a:p>
            <a:r>
              <a:rPr lang="en-FR" dirty="0"/>
              <a:t>the first BDT</a:t>
            </a:r>
          </a:p>
        </p:txBody>
      </p:sp>
    </p:spTree>
    <p:extLst>
      <p:ext uri="{BB962C8B-B14F-4D97-AF65-F5344CB8AC3E}">
        <p14:creationId xmlns:p14="http://schemas.microsoft.com/office/powerpoint/2010/main" val="103772586"/>
      </p:ext>
    </p:extLst>
  </p:cSld>
  <p:clrMapOvr>
    <a:masterClrMapping/>
  </p:clrMapOvr>
</p:sld>
</file>

<file path=ppt/theme/theme1.xml><?xml version="1.0" encoding="utf-8"?>
<a:theme xmlns:a="http://schemas.openxmlformats.org/drawingml/2006/main" name="Parce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2_Parce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1_Parce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3_Parce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{35C01639-8FA5-D444-86E9-107F07F72CEA}tf10001120</Template>
  <TotalTime>75537</TotalTime>
  <Words>3795</Words>
  <Application>Microsoft Macintosh PowerPoint</Application>
  <PresentationFormat>Widescreen</PresentationFormat>
  <Paragraphs>430</Paragraphs>
  <Slides>31</Slides>
  <Notes>30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31</vt:i4>
      </vt:variant>
    </vt:vector>
  </HeadingPairs>
  <TitlesOfParts>
    <vt:vector size="44" baseType="lpstr">
      <vt:lpstr>Arial</vt:lpstr>
      <vt:lpstr>Calibri</vt:lpstr>
      <vt:lpstr>Cambria Math</vt:lpstr>
      <vt:lpstr>CMMI8</vt:lpstr>
      <vt:lpstr>CMSS8</vt:lpstr>
      <vt:lpstr>Corbel</vt:lpstr>
      <vt:lpstr>Gill Sans MT</vt:lpstr>
      <vt:lpstr>Menlo</vt:lpstr>
      <vt:lpstr>Wingdings</vt:lpstr>
      <vt:lpstr>Parcel</vt:lpstr>
      <vt:lpstr>2_Parcel</vt:lpstr>
      <vt:lpstr>1_Parcel</vt:lpstr>
      <vt:lpstr>3_Parcel</vt:lpstr>
      <vt:lpstr>Study of the Λ_b^0→D^0 pK^- decay for a measurement of the CKM angle 𝛾</vt:lpstr>
      <vt:lpstr>Introduction and motivations</vt:lpstr>
      <vt:lpstr>Introduction and motivations</vt:lpstr>
      <vt:lpstr>Introduction and motivations</vt:lpstr>
      <vt:lpstr>Introduction and motivations</vt:lpstr>
      <vt:lpstr>Introduction and motivations</vt:lpstr>
      <vt:lpstr>Analysis strategy</vt:lpstr>
      <vt:lpstr>Analysis strategy – the challenge</vt:lpstr>
      <vt:lpstr>Analysis strategy – the challenge</vt:lpstr>
      <vt:lpstr>Analysis strategy – the Challenge</vt:lpstr>
      <vt:lpstr>Analysis strategy – the Challenge</vt:lpstr>
      <vt:lpstr>Analysis strategy – the Challenge</vt:lpstr>
      <vt:lpstr>Analysis strategy – the selection</vt:lpstr>
      <vt:lpstr>Analysis strategy – the selection</vt:lpstr>
      <vt:lpstr>Analysis strategy – the selection</vt:lpstr>
      <vt:lpstr>Analysis strategy – the selection</vt:lpstr>
      <vt:lpstr>Fit Model</vt:lpstr>
      <vt:lpstr>Fit Model</vt:lpstr>
      <vt:lpstr>partially reconstructed background</vt:lpstr>
      <vt:lpstr>partially reconstructed background</vt:lpstr>
      <vt:lpstr>partially reconstructed background</vt:lpstr>
      <vt:lpstr>partially reconstructed background</vt:lpstr>
      <vt:lpstr>partially reconstructed background</vt:lpstr>
      <vt:lpstr>Surgery of the resonances - D^∗ p π^- region</vt:lpstr>
      <vt:lpstr>Surgery of the resonances - D^∗ p π^- region</vt:lpstr>
      <vt:lpstr>Surgery of the resonances - D^∗ p π^- region</vt:lpstr>
      <vt:lpstr>Surgery of the resonances - D^∗ p π^- region</vt:lpstr>
      <vt:lpstr>Fit Model Λ_b^0→D^0 pK^-</vt:lpstr>
      <vt:lpstr>Sensitivity to CP violation</vt:lpstr>
      <vt:lpstr>conclusions and Future plans</vt:lpstr>
      <vt:lpstr>Backup – charmless Branching fraction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Luminosity measurement using the Calorimeters</dc:title>
  <dc:creator>Microsoft Office User</dc:creator>
  <cp:lastModifiedBy>Chiara Mancuso</cp:lastModifiedBy>
  <cp:revision>72</cp:revision>
  <cp:lastPrinted>2023-01-30T21:50:31Z</cp:lastPrinted>
  <dcterms:created xsi:type="dcterms:W3CDTF">2022-01-17T12:39:50Z</dcterms:created>
  <dcterms:modified xsi:type="dcterms:W3CDTF">2023-09-14T13:26:13Z</dcterms:modified>
</cp:coreProperties>
</file>