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Aptos" panose="020B0004020202020204" pitchFamily="34" charset="0"/>
      <p:regular r:id="rId16"/>
      <p:bold r:id="rId17"/>
      <p:italic r:id="rId18"/>
      <p:boldItalic r:id="rId19"/>
    </p:embeddedFont>
    <p:embeddedFont>
      <p:font typeface="Play" panose="020B0604020202020204" charset="0"/>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iOd85lEj7nlHnBd/6V+/xBubVmH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44114A0-7BD5-460F-8AF1-51AD22B73234}">
  <a:tblStyle styleId="{844114A0-7BD5-460F-8AF1-51AD22B73234}" styleName="Table_0">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F7D743ED-6717-4435-8C27-81D680FF93A9}"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7de408dec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g27de408dec5_0_3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78a69f954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g278a69f954f_0_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7be795cd8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g27be795cd89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7d7d577ba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g27d7d577ba2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78a69f954f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g278a69f954f_0_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78a69f954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278a69f954f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7de408dec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g27de408dec5_0_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26" name="Google Shape;2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google.com/presentation/d/1Z5GhAc4msEjNLL_mqJcTx-BF5PDRneSg/edit#slide=id.p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rive.google.com/drive/folders/1CagGaa7o2vFG4XLr74lia07e-eYuaVFD?usp=drive_lin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docs.google.com/forms/d/e/1FAIpQLSfvyuklzkCJEl74GrC2qslDfrkQtsSA1BVpMNZGWRHV1y8rKg/viewform?usp=sf_link" TargetMode="External"/><Relationship Id="rId4" Type="http://schemas.openxmlformats.org/officeDocument/2006/relationships/hyperlink" Target="https://drive.google.com/file/d/12jmYlKnWim5_txJVxgoQJmMV3nFYukNH/view?ts=64021299"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Play"/>
              <a:buNone/>
            </a:pPr>
            <a:r>
              <a:rPr lang="en-US"/>
              <a:t>2023 CNAO data taking</a:t>
            </a:r>
            <a:endParaRPr/>
          </a:p>
        </p:txBody>
      </p:sp>
      <p:sp>
        <p:nvSpPr>
          <p:cNvPr id="85" name="Google Shape;8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Matteo Morrocchi, Francesca Cavanna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4"/>
          <p:cNvSpPr txBox="1">
            <a:spLocks noGrp="1"/>
          </p:cNvSpPr>
          <p:nvPr>
            <p:ph type="title"/>
          </p:nvPr>
        </p:nvSpPr>
        <p:spPr>
          <a:xfrm>
            <a:off x="0" y="0"/>
            <a:ext cx="12192000" cy="722376"/>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Installation</a:t>
            </a:r>
            <a:endParaRPr/>
          </a:p>
        </p:txBody>
      </p:sp>
      <p:sp>
        <p:nvSpPr>
          <p:cNvPr id="150" name="Google Shape;150;p4"/>
          <p:cNvSpPr txBox="1"/>
          <p:nvPr/>
        </p:nvSpPr>
        <p:spPr>
          <a:xfrm>
            <a:off x="273500" y="935975"/>
            <a:ext cx="11628000" cy="556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t>For the CALO screen saver run, no other detector should be on the beam line, this calibration will be performed at the beginning of the data taking. So it would be nice that:</a:t>
            </a:r>
            <a:endParaRPr sz="2100"/>
          </a:p>
          <a:p>
            <a:pPr marL="457200" lvl="0" indent="-361950" algn="l" rtl="0">
              <a:spcBef>
                <a:spcPts val="0"/>
              </a:spcBef>
              <a:spcAft>
                <a:spcPts val="0"/>
              </a:spcAft>
              <a:buSzPts val="2100"/>
              <a:buChar char="-"/>
            </a:pPr>
            <a:r>
              <a:rPr lang="en-US" sz="2100"/>
              <a:t>All the detectors will be installed on the beamline by the 26</a:t>
            </a:r>
            <a:r>
              <a:rPr lang="en-US" sz="2100" baseline="30000"/>
              <a:t>th</a:t>
            </a:r>
            <a:r>
              <a:rPr lang="en-US" sz="2100"/>
              <a:t> to test the whole apparatus (without beam).</a:t>
            </a:r>
            <a:endParaRPr sz="2100"/>
          </a:p>
          <a:p>
            <a:pPr marL="457200" lvl="0" indent="-361950" algn="l" rtl="0">
              <a:spcBef>
                <a:spcPts val="0"/>
              </a:spcBef>
              <a:spcAft>
                <a:spcPts val="0"/>
              </a:spcAft>
              <a:buSzPts val="2100"/>
              <a:buChar char="-"/>
            </a:pPr>
            <a:r>
              <a:rPr lang="en-US" sz="2100"/>
              <a:t>Move the detectors out of the beamline, except for the calorimeter, the 27</a:t>
            </a:r>
            <a:r>
              <a:rPr lang="en-US" sz="2100" baseline="30000"/>
              <a:t>th</a:t>
            </a:r>
            <a:r>
              <a:rPr lang="en-US" sz="2100"/>
              <a:t>.</a:t>
            </a:r>
            <a:endParaRPr sz="2100"/>
          </a:p>
          <a:p>
            <a:pPr marL="457200" lvl="0" indent="-361950" algn="l" rtl="0">
              <a:spcBef>
                <a:spcPts val="0"/>
              </a:spcBef>
              <a:spcAft>
                <a:spcPts val="0"/>
              </a:spcAft>
              <a:buSzPts val="2100"/>
              <a:buChar char="-"/>
            </a:pPr>
            <a:r>
              <a:rPr lang="en-US" sz="2100"/>
              <a:t>Mount again the morning of the 28</a:t>
            </a:r>
            <a:r>
              <a:rPr lang="en-US" sz="2100" baseline="30000"/>
              <a:t>th</a:t>
            </a:r>
            <a:endParaRPr sz="2100" baseline="30000"/>
          </a:p>
          <a:p>
            <a:pPr marL="0" lvl="0" indent="0" algn="l" rtl="0">
              <a:spcBef>
                <a:spcPts val="0"/>
              </a:spcBef>
              <a:spcAft>
                <a:spcPts val="0"/>
              </a:spcAft>
              <a:buNone/>
            </a:pPr>
            <a:endParaRPr sz="2100"/>
          </a:p>
          <a:p>
            <a:pPr marL="0" lvl="0" indent="0" algn="l" rtl="0">
              <a:spcBef>
                <a:spcPts val="0"/>
              </a:spcBef>
              <a:spcAft>
                <a:spcPts val="0"/>
              </a:spcAft>
              <a:buNone/>
            </a:pPr>
            <a:r>
              <a:rPr lang="en-US" sz="2100" b="1"/>
              <a:t>Remember:</a:t>
            </a:r>
            <a:r>
              <a:rPr lang="en-US" sz="2100"/>
              <a:t> Installation dates may change according to the availability of the construction site for the access with the van(s). The site need to be informed few days in advance to have access granted. Since the calorimeter will be transported at CNAO fully assembled, it would be easier to access from the construction site also with this detector.</a:t>
            </a:r>
            <a:endParaRPr sz="2100"/>
          </a:p>
          <a:p>
            <a:pPr marL="0" lvl="0" indent="0" algn="l" rtl="0">
              <a:spcBef>
                <a:spcPts val="0"/>
              </a:spcBef>
              <a:spcAft>
                <a:spcPts val="0"/>
              </a:spcAft>
              <a:buNone/>
            </a:pPr>
            <a:endParaRPr sz="2100"/>
          </a:p>
        </p:txBody>
      </p:sp>
      <p:sp>
        <p:nvSpPr>
          <p:cNvPr id="151" name="Google Shape;151;p4"/>
          <p:cNvSpPr txBox="1"/>
          <p:nvPr/>
        </p:nvSpPr>
        <p:spPr>
          <a:xfrm>
            <a:off x="273500" y="4846075"/>
            <a:ext cx="11628000" cy="188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t>The more the system gets complex, the more the installation needs to be planned and performed in steps…</a:t>
            </a:r>
            <a:endParaRPr sz="2100"/>
          </a:p>
          <a:p>
            <a:pPr marL="457200" lvl="0" indent="-361950" algn="l" rtl="0">
              <a:spcBef>
                <a:spcPts val="0"/>
              </a:spcBef>
              <a:spcAft>
                <a:spcPts val="0"/>
              </a:spcAft>
              <a:buSzPts val="2100"/>
              <a:buChar char="-"/>
            </a:pPr>
            <a:r>
              <a:rPr lang="en-US" sz="2100"/>
              <a:t>Let’s avoid having 20 people at the same time in the cave</a:t>
            </a:r>
            <a:endParaRPr sz="2100"/>
          </a:p>
          <a:p>
            <a:pPr marL="457200" lvl="0" indent="-361950" algn="l" rtl="0">
              <a:spcBef>
                <a:spcPts val="0"/>
              </a:spcBef>
              <a:spcAft>
                <a:spcPts val="0"/>
              </a:spcAft>
              <a:buSzPts val="2100"/>
              <a:buChar char="-"/>
            </a:pPr>
            <a:r>
              <a:rPr lang="en-US" sz="2100"/>
              <a:t>Space will be reduced compared to last data taking</a:t>
            </a:r>
            <a:endParaRPr sz="2100"/>
          </a:p>
          <a:p>
            <a:pPr marL="0" lvl="0" indent="0" algn="l" rtl="0">
              <a:spcBef>
                <a:spcPts val="0"/>
              </a:spcBef>
              <a:spcAft>
                <a:spcPts val="0"/>
              </a:spcAft>
              <a:buNone/>
            </a:pPr>
            <a:r>
              <a:rPr lang="en-US" sz="2100"/>
              <a:t>Step by step plan divided into 3-4 days to coordinate the activities in the room (4-5 shifts)</a:t>
            </a:r>
            <a:endParaRPr sz="21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27de408dec5_0_35"/>
          <p:cNvSpPr txBox="1">
            <a:spLocks noGrp="1"/>
          </p:cNvSpPr>
          <p:nvPr>
            <p:ph type="title"/>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Installation</a:t>
            </a:r>
            <a:endParaRPr/>
          </a:p>
        </p:txBody>
      </p:sp>
      <p:sp>
        <p:nvSpPr>
          <p:cNvPr id="157" name="Google Shape;157;g27de408dec5_0_35"/>
          <p:cNvSpPr txBox="1"/>
          <p:nvPr/>
        </p:nvSpPr>
        <p:spPr>
          <a:xfrm>
            <a:off x="273500" y="935975"/>
            <a:ext cx="11628000" cy="556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t>The following “big” components need to be moved to CNAO:</a:t>
            </a:r>
            <a:endParaRPr sz="2100"/>
          </a:p>
          <a:p>
            <a:pPr marL="457200" lvl="0" indent="-361950" algn="l" rtl="0">
              <a:spcBef>
                <a:spcPts val="0"/>
              </a:spcBef>
              <a:spcAft>
                <a:spcPts val="0"/>
              </a:spcAft>
              <a:buSzPts val="2100"/>
              <a:buChar char="-"/>
            </a:pPr>
            <a:r>
              <a:rPr lang="en-US" sz="2100"/>
              <a:t>Calorimeter</a:t>
            </a:r>
            <a:endParaRPr sz="2100"/>
          </a:p>
          <a:p>
            <a:pPr marL="457200" lvl="0" indent="-361950" algn="l" rtl="0">
              <a:spcBef>
                <a:spcPts val="0"/>
              </a:spcBef>
              <a:spcAft>
                <a:spcPts val="0"/>
              </a:spcAft>
              <a:buSzPts val="2100"/>
              <a:buChar char="-"/>
            </a:pPr>
            <a:r>
              <a:rPr lang="en-US" sz="2100"/>
              <a:t>Table</a:t>
            </a:r>
            <a:endParaRPr sz="2100"/>
          </a:p>
          <a:p>
            <a:pPr marL="457200" lvl="0" indent="-361950" algn="l" rtl="0">
              <a:spcBef>
                <a:spcPts val="0"/>
              </a:spcBef>
              <a:spcAft>
                <a:spcPts val="0"/>
              </a:spcAft>
              <a:buSzPts val="2100"/>
              <a:buChar char="-"/>
            </a:pPr>
            <a:r>
              <a:rPr lang="en-US" sz="2100"/>
              <a:t>Magnet</a:t>
            </a:r>
            <a:endParaRPr sz="2100"/>
          </a:p>
          <a:p>
            <a:pPr marL="0" lvl="0" indent="0" algn="l" rtl="0">
              <a:spcBef>
                <a:spcPts val="0"/>
              </a:spcBef>
              <a:spcAft>
                <a:spcPts val="0"/>
              </a:spcAft>
              <a:buNone/>
            </a:pPr>
            <a:r>
              <a:rPr lang="en-US" sz="2100"/>
              <a:t>(Also a transpallet from Perugia is needed for the installation)</a:t>
            </a:r>
            <a:endParaRPr sz="2100"/>
          </a:p>
          <a:p>
            <a:pPr marL="0" lvl="0" indent="0" algn="l" rtl="0">
              <a:spcBef>
                <a:spcPts val="0"/>
              </a:spcBef>
              <a:spcAft>
                <a:spcPts val="0"/>
              </a:spcAft>
              <a:buNone/>
            </a:pPr>
            <a:endParaRPr sz="2100"/>
          </a:p>
          <a:p>
            <a:pPr marL="0" lvl="0" indent="0" algn="l" rtl="0">
              <a:spcBef>
                <a:spcPts val="0"/>
              </a:spcBef>
              <a:spcAft>
                <a:spcPts val="0"/>
              </a:spcAft>
              <a:buNone/>
            </a:pPr>
            <a:r>
              <a:rPr lang="en-US" sz="2100"/>
              <a:t>I would like to check that we have a plan for each component</a:t>
            </a:r>
            <a:endParaRPr sz="2100"/>
          </a:p>
          <a:p>
            <a:pPr marL="0" lvl="0" indent="0" algn="l" rtl="0">
              <a:spcBef>
                <a:spcPts val="0"/>
              </a:spcBef>
              <a:spcAft>
                <a:spcPts val="0"/>
              </a:spcAft>
              <a:buNone/>
            </a:pPr>
            <a:endParaRPr sz="2100"/>
          </a:p>
          <a:p>
            <a:pPr marL="0" lvl="0" indent="0" algn="l" rtl="0">
              <a:spcBef>
                <a:spcPts val="0"/>
              </a:spcBef>
              <a:spcAft>
                <a:spcPts val="0"/>
              </a:spcAft>
              <a:buNone/>
            </a:pPr>
            <a:r>
              <a:rPr lang="en-US" sz="2100" b="1"/>
              <a:t>From Pisa:</a:t>
            </a:r>
            <a:r>
              <a:rPr lang="en-US" sz="2100"/>
              <a:t> van with tail lift to load and unload the table without need for a forklift in the construction site. (23-26 October, 7-10 November) </a:t>
            </a:r>
            <a:endParaRPr sz="2100"/>
          </a:p>
          <a:p>
            <a:pPr marL="0" lvl="0" indent="0" algn="l" rtl="0">
              <a:spcBef>
                <a:spcPts val="0"/>
              </a:spcBef>
              <a:spcAft>
                <a:spcPts val="0"/>
              </a:spcAft>
              <a:buNone/>
            </a:pPr>
            <a:r>
              <a:rPr lang="en-US" sz="2100" b="1"/>
              <a:t>From Torino:</a:t>
            </a:r>
            <a:endParaRPr sz="2100" b="1"/>
          </a:p>
          <a:p>
            <a:pPr marL="0" lvl="0" indent="0" algn="l" rtl="0">
              <a:spcBef>
                <a:spcPts val="0"/>
              </a:spcBef>
              <a:spcAft>
                <a:spcPts val="0"/>
              </a:spcAft>
              <a:buNone/>
            </a:pPr>
            <a:r>
              <a:rPr lang="en-US" sz="2100" b="1"/>
              <a:t>From Frascati:</a:t>
            </a:r>
            <a:endParaRPr sz="21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278a69f954f_0_10"/>
          <p:cNvSpPr txBox="1">
            <a:spLocks noGrp="1"/>
          </p:cNvSpPr>
          <p:nvPr>
            <p:ph type="title"/>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Uninstallation</a:t>
            </a:r>
            <a:endParaRPr/>
          </a:p>
        </p:txBody>
      </p:sp>
      <p:sp>
        <p:nvSpPr>
          <p:cNvPr id="163" name="Google Shape;163;g278a69f954f_0_10"/>
          <p:cNvSpPr txBox="1"/>
          <p:nvPr/>
        </p:nvSpPr>
        <p:spPr>
          <a:xfrm>
            <a:off x="273500" y="935975"/>
            <a:ext cx="11628000" cy="556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100"/>
              <a:t>All the materials have to be removed from the experimental room before </a:t>
            </a:r>
            <a:r>
              <a:rPr lang="en-US" sz="2100" b="1"/>
              <a:t>November, 11</a:t>
            </a:r>
            <a:r>
              <a:rPr lang="en-US" sz="2100" b="1" baseline="30000"/>
              <a:t>th</a:t>
            </a:r>
            <a:r>
              <a:rPr lang="en-US" sz="2100"/>
              <a:t>.</a:t>
            </a:r>
            <a:endParaRPr sz="2100"/>
          </a:p>
          <a:p>
            <a:pPr marL="0" lvl="0" indent="0" algn="l" rtl="0">
              <a:spcBef>
                <a:spcPts val="0"/>
              </a:spcBef>
              <a:spcAft>
                <a:spcPts val="0"/>
              </a:spcAft>
              <a:buNone/>
            </a:pPr>
            <a:endParaRPr sz="2100"/>
          </a:p>
          <a:p>
            <a:pPr marL="0" lvl="0" indent="0" algn="l" rtl="0">
              <a:spcBef>
                <a:spcPts val="0"/>
              </a:spcBef>
              <a:spcAft>
                <a:spcPts val="0"/>
              </a:spcAft>
              <a:buNone/>
            </a:pPr>
            <a:r>
              <a:rPr lang="en-US" sz="2100"/>
              <a:t>Materials cannot be left at CNAO, some exceptions for limited volumes can be discussed with Marco, but please let us know in advance if this is needed, so to identify a possible solution.</a:t>
            </a:r>
            <a:endParaRPr sz="2100"/>
          </a:p>
          <a:p>
            <a:pPr marL="0" lvl="0" indent="0" algn="l" rtl="0">
              <a:spcBef>
                <a:spcPts val="0"/>
              </a:spcBef>
              <a:spcAft>
                <a:spcPts val="0"/>
              </a:spcAft>
              <a:buNone/>
            </a:pPr>
            <a:endParaRPr sz="2100"/>
          </a:p>
          <a:p>
            <a:pPr marL="0" lvl="0" indent="0" algn="l" rtl="0">
              <a:spcBef>
                <a:spcPts val="0"/>
              </a:spcBef>
              <a:spcAft>
                <a:spcPts val="0"/>
              </a:spcAft>
              <a:buNone/>
            </a:pPr>
            <a:r>
              <a:rPr lang="en-US" sz="2100">
                <a:solidFill>
                  <a:schemeClr val="dk1"/>
                </a:solidFill>
              </a:rPr>
              <a:t>Also the uninstallation needs the coordination with the construction site.</a:t>
            </a:r>
            <a:endParaRPr sz="2100">
              <a:solidFill>
                <a:schemeClr val="dk1"/>
              </a:solidFill>
            </a:endParaRPr>
          </a:p>
          <a:p>
            <a:pPr marL="0" lvl="0" indent="0" algn="l" rtl="0">
              <a:spcBef>
                <a:spcPts val="0"/>
              </a:spcBef>
              <a:spcAft>
                <a:spcPts val="0"/>
              </a:spcAft>
              <a:buNone/>
            </a:pPr>
            <a:endParaRPr sz="2100">
              <a:solidFill>
                <a:schemeClr val="dk1"/>
              </a:solidFill>
            </a:endParaRPr>
          </a:p>
          <a:p>
            <a:pPr marL="0" lvl="0" indent="0" algn="l" rtl="0">
              <a:spcBef>
                <a:spcPts val="0"/>
              </a:spcBef>
              <a:spcAft>
                <a:spcPts val="0"/>
              </a:spcAft>
              <a:buNone/>
            </a:pPr>
            <a:r>
              <a:rPr lang="en-US" sz="2100">
                <a:solidFill>
                  <a:schemeClr val="dk1"/>
                </a:solidFill>
              </a:rPr>
              <a:t>It is difficult to perform the whole radioprotection survey on November, 8</a:t>
            </a:r>
            <a:r>
              <a:rPr lang="en-US" sz="2100" baseline="30000">
                <a:solidFill>
                  <a:schemeClr val="dk1"/>
                </a:solidFill>
              </a:rPr>
              <a:t>th</a:t>
            </a:r>
            <a:r>
              <a:rPr lang="en-US" sz="2100">
                <a:solidFill>
                  <a:schemeClr val="dk1"/>
                </a:solidFill>
              </a:rPr>
              <a:t>, the exact schedule of the surveys will be decided later (need to be known a bit in advance to schedule the rent of the vans)</a:t>
            </a:r>
            <a:endParaRPr sz="2100">
              <a:solidFill>
                <a:schemeClr val="dk1"/>
              </a:solidFill>
            </a:endParaRPr>
          </a:p>
          <a:p>
            <a:pPr marL="0" lvl="0" indent="0" algn="l" rtl="0">
              <a:spcBef>
                <a:spcPts val="0"/>
              </a:spcBef>
              <a:spcAft>
                <a:spcPts val="0"/>
              </a:spcAft>
              <a:buNone/>
            </a:pPr>
            <a:endParaRPr sz="2100"/>
          </a:p>
          <a:p>
            <a:pPr marL="0" lvl="0" indent="0" algn="l" rtl="0">
              <a:spcBef>
                <a:spcPts val="0"/>
              </a:spcBef>
              <a:spcAft>
                <a:spcPts val="0"/>
              </a:spcAft>
              <a:buNone/>
            </a:pPr>
            <a:endParaRPr sz="21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6"/>
          <p:cNvSpPr txBox="1"/>
          <p:nvPr/>
        </p:nvSpPr>
        <p:spPr>
          <a:xfrm>
            <a:off x="0" y="0"/>
            <a:ext cx="12192000" cy="722376"/>
          </a:xfrm>
          <a:prstGeom prst="rect">
            <a:avLst/>
          </a:prstGeom>
          <a:solidFill>
            <a:srgbClr val="C0E4F5"/>
          </a:solid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Notes</a:t>
            </a:r>
            <a:endParaRPr/>
          </a:p>
        </p:txBody>
      </p:sp>
      <p:sp>
        <p:nvSpPr>
          <p:cNvPr id="169" name="Google Shape;169;p6"/>
          <p:cNvSpPr txBox="1"/>
          <p:nvPr/>
        </p:nvSpPr>
        <p:spPr>
          <a:xfrm>
            <a:off x="351925" y="868550"/>
            <a:ext cx="11306100" cy="157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a:t>Documents in preparation:</a:t>
            </a:r>
            <a:endParaRPr sz="2000"/>
          </a:p>
          <a:p>
            <a:pPr marL="457200" lvl="0" indent="-355600" algn="l" rtl="0">
              <a:spcBef>
                <a:spcPts val="0"/>
              </a:spcBef>
              <a:spcAft>
                <a:spcPts val="0"/>
              </a:spcAft>
              <a:buSzPts val="2000"/>
              <a:buChar char="-"/>
            </a:pPr>
            <a:r>
              <a:rPr lang="en-US" sz="2000"/>
              <a:t>FOOT Installation documentation</a:t>
            </a:r>
            <a:endParaRPr sz="2000"/>
          </a:p>
          <a:p>
            <a:pPr marL="457200" lvl="0" indent="-355600" algn="l" rtl="0">
              <a:spcBef>
                <a:spcPts val="0"/>
              </a:spcBef>
              <a:spcAft>
                <a:spcPts val="0"/>
              </a:spcAft>
              <a:buSzPts val="2000"/>
              <a:buChar char="-"/>
            </a:pPr>
            <a:r>
              <a:rPr lang="en-US" sz="2000"/>
              <a:t>Geometry and detector maps documentation</a:t>
            </a:r>
            <a:endParaRPr sz="2000"/>
          </a:p>
          <a:p>
            <a:pPr marL="457200" lvl="0" indent="-355600" algn="l" rtl="0">
              <a:spcBef>
                <a:spcPts val="0"/>
              </a:spcBef>
              <a:spcAft>
                <a:spcPts val="0"/>
              </a:spcAft>
              <a:buSzPts val="2000"/>
              <a:buChar char="-"/>
            </a:pPr>
            <a:r>
              <a:rPr lang="en-US" sz="2000">
                <a:solidFill>
                  <a:schemeClr val="dk1"/>
                </a:solidFill>
              </a:rPr>
              <a:t>Safety Approval Form</a:t>
            </a:r>
            <a:endParaRPr sz="2000"/>
          </a:p>
        </p:txBody>
      </p:sp>
      <p:sp>
        <p:nvSpPr>
          <p:cNvPr id="170" name="Google Shape;170;p6"/>
          <p:cNvSpPr txBox="1"/>
          <p:nvPr/>
        </p:nvSpPr>
        <p:spPr>
          <a:xfrm>
            <a:off x="77275" y="5501900"/>
            <a:ext cx="11855400" cy="128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a:t>This presentation is continuously updated and can be found at the following link:</a:t>
            </a:r>
            <a:endParaRPr sz="2000"/>
          </a:p>
          <a:p>
            <a:pPr marL="0" lvl="0" indent="0" algn="l" rtl="0">
              <a:spcBef>
                <a:spcPts val="0"/>
              </a:spcBef>
              <a:spcAft>
                <a:spcPts val="0"/>
              </a:spcAft>
              <a:buNone/>
            </a:pPr>
            <a:endParaRPr sz="2000"/>
          </a:p>
          <a:p>
            <a:pPr marL="0" lvl="0" indent="0" algn="l" rtl="0">
              <a:spcBef>
                <a:spcPts val="0"/>
              </a:spcBef>
              <a:spcAft>
                <a:spcPts val="0"/>
              </a:spcAft>
              <a:buNone/>
            </a:pPr>
            <a:r>
              <a:rPr lang="en-US" sz="2000" u="sng">
                <a:solidFill>
                  <a:schemeClr val="hlink"/>
                </a:solidFill>
                <a:hlinkClick r:id="rId3"/>
              </a:rPr>
              <a:t>https://docs.google.com/presentation/d/1Z5GhAc4msEjNLL_mqJcTx-BF5PDRneSg/edit#slide=id.p1</a:t>
            </a:r>
            <a:endParaRPr sz="2000"/>
          </a:p>
          <a:p>
            <a:pPr marL="0" lvl="0" indent="0" algn="l" rtl="0">
              <a:spcBef>
                <a:spcPts val="0"/>
              </a:spcBef>
              <a:spcAft>
                <a:spcPts val="0"/>
              </a:spcAft>
              <a:buNone/>
            </a:pPr>
            <a:endParaRPr sz="2000"/>
          </a:p>
          <a:p>
            <a:pPr marL="0" lvl="0" indent="0" algn="l" rtl="0">
              <a:spcBef>
                <a:spcPts val="0"/>
              </a:spcBef>
              <a:spcAft>
                <a:spcPts val="0"/>
              </a:spcAft>
              <a:buNone/>
            </a:pP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0" y="0"/>
            <a:ext cx="12192000" cy="722376"/>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Schedule</a:t>
            </a:r>
            <a:endParaRPr/>
          </a:p>
        </p:txBody>
      </p:sp>
      <p:graphicFrame>
        <p:nvGraphicFramePr>
          <p:cNvPr id="91" name="Google Shape;91;p2"/>
          <p:cNvGraphicFramePr/>
          <p:nvPr/>
        </p:nvGraphicFramePr>
        <p:xfrm>
          <a:off x="0" y="722376"/>
          <a:ext cx="3000000" cy="3000000"/>
        </p:xfrm>
        <a:graphic>
          <a:graphicData uri="http://schemas.openxmlformats.org/drawingml/2006/table">
            <a:tbl>
              <a:tblPr firstRow="1" bandRow="1">
                <a:noFill/>
                <a:tableStyleId>{844114A0-7BD5-460F-8AF1-51AD22B73234}</a:tableStyleId>
              </a:tblPr>
              <a:tblGrid>
                <a:gridCol w="1741725">
                  <a:extLst>
                    <a:ext uri="{9D8B030D-6E8A-4147-A177-3AD203B41FA5}">
                      <a16:colId xmlns:a16="http://schemas.microsoft.com/office/drawing/2014/main" val="20000"/>
                    </a:ext>
                  </a:extLst>
                </a:gridCol>
                <a:gridCol w="1741725">
                  <a:extLst>
                    <a:ext uri="{9D8B030D-6E8A-4147-A177-3AD203B41FA5}">
                      <a16:colId xmlns:a16="http://schemas.microsoft.com/office/drawing/2014/main" val="20001"/>
                    </a:ext>
                  </a:extLst>
                </a:gridCol>
                <a:gridCol w="1741725">
                  <a:extLst>
                    <a:ext uri="{9D8B030D-6E8A-4147-A177-3AD203B41FA5}">
                      <a16:colId xmlns:a16="http://schemas.microsoft.com/office/drawing/2014/main" val="20002"/>
                    </a:ext>
                  </a:extLst>
                </a:gridCol>
                <a:gridCol w="1741725">
                  <a:extLst>
                    <a:ext uri="{9D8B030D-6E8A-4147-A177-3AD203B41FA5}">
                      <a16:colId xmlns:a16="http://schemas.microsoft.com/office/drawing/2014/main" val="20003"/>
                    </a:ext>
                  </a:extLst>
                </a:gridCol>
                <a:gridCol w="1741725">
                  <a:extLst>
                    <a:ext uri="{9D8B030D-6E8A-4147-A177-3AD203B41FA5}">
                      <a16:colId xmlns:a16="http://schemas.microsoft.com/office/drawing/2014/main" val="20004"/>
                    </a:ext>
                  </a:extLst>
                </a:gridCol>
                <a:gridCol w="1741725">
                  <a:extLst>
                    <a:ext uri="{9D8B030D-6E8A-4147-A177-3AD203B41FA5}">
                      <a16:colId xmlns:a16="http://schemas.microsoft.com/office/drawing/2014/main" val="20005"/>
                    </a:ext>
                  </a:extLst>
                </a:gridCol>
                <a:gridCol w="1741725">
                  <a:extLst>
                    <a:ext uri="{9D8B030D-6E8A-4147-A177-3AD203B41FA5}">
                      <a16:colId xmlns:a16="http://schemas.microsoft.com/office/drawing/2014/main" val="20006"/>
                    </a:ext>
                  </a:extLst>
                </a:gridCol>
              </a:tblGrid>
              <a:tr h="571675">
                <a:tc>
                  <a:txBody>
                    <a:bodyPr/>
                    <a:lstStyle/>
                    <a:p>
                      <a:pPr marL="0" marR="0" lvl="0" indent="0" algn="ctr" rtl="0">
                        <a:spcBef>
                          <a:spcPts val="0"/>
                        </a:spcBef>
                        <a:spcAft>
                          <a:spcPts val="0"/>
                        </a:spcAft>
                        <a:buNone/>
                      </a:pPr>
                      <a:r>
                        <a:rPr lang="en-US" sz="2000" u="none" strike="noStrike" cap="none"/>
                        <a:t>Monday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Tuesday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Wednesday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Thursday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Friday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Saturday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Sunday</a:t>
                      </a:r>
                      <a:endParaRPr/>
                    </a:p>
                  </a:txBody>
                  <a:tcPr marL="91450" marR="91450" marT="45725" marB="45725" anchor="ctr"/>
                </a:tc>
                <a:extLst>
                  <a:ext uri="{0D108BD9-81ED-4DB2-BD59-A6C34878D82A}">
                    <a16:rowId xmlns:a16="http://schemas.microsoft.com/office/drawing/2014/main" val="10000"/>
                  </a:ext>
                </a:extLst>
              </a:tr>
              <a:tr h="1391000">
                <a:tc>
                  <a:txBody>
                    <a:bodyPr/>
                    <a:lstStyle/>
                    <a:p>
                      <a:pPr marL="0" marR="0" lvl="0" indent="0" algn="l" rtl="0">
                        <a:spcBef>
                          <a:spcPts val="0"/>
                        </a:spcBef>
                        <a:spcAft>
                          <a:spcPts val="0"/>
                        </a:spcAft>
                        <a:buNone/>
                      </a:pPr>
                      <a:r>
                        <a:rPr lang="en-US" sz="1800" u="none" strike="noStrike" cap="none"/>
                        <a:t>1</a:t>
                      </a:r>
                      <a:r>
                        <a:rPr lang="en-US" sz="1800"/>
                        <a:t>8</a:t>
                      </a:r>
                      <a:r>
                        <a:rPr lang="en-US" sz="1800" u="none" strike="noStrike" cap="none"/>
                        <a:t> </a:t>
                      </a:r>
                      <a:r>
                        <a:rPr lang="en-US" sz="1800"/>
                        <a:t>Sept</a:t>
                      </a:r>
                      <a:r>
                        <a:rPr lang="en-US" sz="1800" u="none" strike="noStrike" cap="none"/>
                        <a:t>.</a:t>
                      </a:r>
                      <a:endParaRPr/>
                    </a:p>
                    <a:p>
                      <a:pPr marL="0" marR="0" lvl="0" indent="0" algn="l" rtl="0">
                        <a:spcBef>
                          <a:spcPts val="0"/>
                        </a:spcBef>
                        <a:spcAft>
                          <a:spcPts val="0"/>
                        </a:spcAft>
                        <a:buNone/>
                      </a:pPr>
                      <a:r>
                        <a:rPr lang="en-US" sz="1800">
                          <a:solidFill>
                            <a:schemeClr val="accent2"/>
                          </a:solidFill>
                        </a:rPr>
                        <a:t>Start of Calorimeter Assembly</a:t>
                      </a:r>
                      <a:endParaRPr sz="1800">
                        <a:solidFill>
                          <a:schemeClr val="accent2"/>
                        </a:solidFill>
                      </a:endParaRPr>
                    </a:p>
                  </a:txBody>
                  <a:tcPr marL="91450" marR="91450" marT="45725" marB="45725"/>
                </a:tc>
                <a:tc>
                  <a:txBody>
                    <a:bodyPr/>
                    <a:lstStyle/>
                    <a:p>
                      <a:pPr marL="0" marR="0" lvl="0" indent="0" algn="l" rtl="0">
                        <a:spcBef>
                          <a:spcPts val="0"/>
                        </a:spcBef>
                        <a:spcAft>
                          <a:spcPts val="0"/>
                        </a:spcAft>
                        <a:buNone/>
                      </a:pPr>
                      <a:r>
                        <a:rPr lang="en-US" sz="1800"/>
                        <a:t>19 Sept.</a:t>
                      </a:r>
                      <a:endParaRPr sz="1800"/>
                    </a:p>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a:t>20 Sept.</a:t>
                      </a:r>
                      <a:endParaRPr/>
                    </a:p>
                  </a:txBody>
                  <a:tcPr marL="91450" marR="91450" marT="45725" marB="45725"/>
                </a:tc>
                <a:tc>
                  <a:txBody>
                    <a:bodyPr/>
                    <a:lstStyle/>
                    <a:p>
                      <a:pPr marL="0" marR="0" lvl="0" indent="0" algn="l" rtl="0">
                        <a:spcBef>
                          <a:spcPts val="0"/>
                        </a:spcBef>
                        <a:spcAft>
                          <a:spcPts val="0"/>
                        </a:spcAft>
                        <a:buNone/>
                      </a:pPr>
                      <a:r>
                        <a:rPr lang="en-US" sz="1800"/>
                        <a:t>21 Sept.</a:t>
                      </a:r>
                      <a:endParaRPr/>
                    </a:p>
                  </a:txBody>
                  <a:tcPr marL="91450" marR="91450" marT="45725" marB="45725"/>
                </a:tc>
                <a:tc>
                  <a:txBody>
                    <a:bodyPr/>
                    <a:lstStyle/>
                    <a:p>
                      <a:pPr marL="0" marR="0" lvl="0" indent="0" algn="l" rtl="0">
                        <a:spcBef>
                          <a:spcPts val="0"/>
                        </a:spcBef>
                        <a:spcAft>
                          <a:spcPts val="0"/>
                        </a:spcAft>
                        <a:buNone/>
                      </a:pPr>
                      <a:r>
                        <a:rPr lang="en-US" sz="1800"/>
                        <a:t>22 Sept.</a:t>
                      </a:r>
                      <a:endParaRPr/>
                    </a:p>
                  </a:txBody>
                  <a:tcPr marL="91450" marR="91450" marT="45725" marB="45725"/>
                </a:tc>
                <a:tc>
                  <a:txBody>
                    <a:bodyPr/>
                    <a:lstStyle/>
                    <a:p>
                      <a:pPr marL="0" marR="0" lvl="0" indent="0" algn="l" rtl="0">
                        <a:spcBef>
                          <a:spcPts val="0"/>
                        </a:spcBef>
                        <a:spcAft>
                          <a:spcPts val="0"/>
                        </a:spcAft>
                        <a:buNone/>
                      </a:pPr>
                      <a:r>
                        <a:rPr lang="en-US" sz="1800"/>
                        <a:t>23 Sept.</a:t>
                      </a:r>
                      <a:endParaRPr/>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24 Sept.</a:t>
                      </a:r>
                      <a:endParaRPr/>
                    </a:p>
                    <a:p>
                      <a:pPr marL="0" marR="0" lvl="0" indent="0" algn="l" rtl="0">
                        <a:lnSpc>
                          <a:spcPct val="100000"/>
                        </a:lnSpc>
                        <a:spcBef>
                          <a:spcPts val="0"/>
                        </a:spcBef>
                        <a:spcAft>
                          <a:spcPts val="0"/>
                        </a:spcAft>
                        <a:buClr>
                          <a:srgbClr val="FF0000"/>
                        </a:buClr>
                        <a:buSzPts val="1800"/>
                        <a:buFont typeface="Arial"/>
                        <a:buNone/>
                      </a:pPr>
                      <a:endParaRPr/>
                    </a:p>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1"/>
                  </a:ext>
                </a:extLst>
              </a:tr>
              <a:tr h="1391000">
                <a:tc>
                  <a:txBody>
                    <a:bodyPr/>
                    <a:lstStyle/>
                    <a:p>
                      <a:pPr marL="0" marR="0" lvl="0" indent="0" algn="l" rtl="0">
                        <a:spcBef>
                          <a:spcPts val="0"/>
                        </a:spcBef>
                        <a:spcAft>
                          <a:spcPts val="0"/>
                        </a:spcAft>
                        <a:buNone/>
                      </a:pPr>
                      <a:r>
                        <a:rPr lang="en-US" sz="1800"/>
                        <a:t>25 Sept.</a:t>
                      </a:r>
                      <a:endParaRPr/>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26 Sept.</a:t>
                      </a:r>
                      <a:endParaRPr/>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27 Sept.</a:t>
                      </a:r>
                      <a:endParaRPr/>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28 Sept.</a:t>
                      </a:r>
                      <a:endParaRPr/>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29 Sept.</a:t>
                      </a:r>
                      <a:endParaRPr/>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30 Sept.</a:t>
                      </a:r>
                      <a:endParaRPr/>
                    </a:p>
                    <a:p>
                      <a:pPr marL="0" marR="0" lvl="0" indent="0" algn="l" rtl="0">
                        <a:lnSpc>
                          <a:spcPct val="100000"/>
                        </a:lnSpc>
                        <a:spcBef>
                          <a:spcPts val="0"/>
                        </a:spcBef>
                        <a:spcAft>
                          <a:spcPts val="0"/>
                        </a:spcAft>
                        <a:buClr>
                          <a:schemeClr val="accent1"/>
                        </a:buClr>
                        <a:buSzPts val="1800"/>
                        <a:buFont typeface="Arial"/>
                        <a:buNone/>
                      </a:pPr>
                      <a:r>
                        <a:rPr lang="en-US" sz="1800">
                          <a:solidFill>
                            <a:schemeClr val="accent2"/>
                          </a:solidFill>
                        </a:rPr>
                        <a:t>All materials for Table at PI</a:t>
                      </a:r>
                      <a:endParaRPr sz="1800">
                        <a:solidFill>
                          <a:schemeClr val="accent2"/>
                        </a:solidFill>
                      </a:endParaRPr>
                    </a:p>
                  </a:txBody>
                  <a:tcPr marL="91450" marR="91450" marT="45725" marB="45725"/>
                </a:tc>
                <a:tc>
                  <a:txBody>
                    <a:bodyPr/>
                    <a:lstStyle/>
                    <a:p>
                      <a:pPr marL="0" marR="0" lvl="0" indent="0" algn="l" rtl="0">
                        <a:spcBef>
                          <a:spcPts val="0"/>
                        </a:spcBef>
                        <a:spcAft>
                          <a:spcPts val="0"/>
                        </a:spcAft>
                        <a:buNone/>
                      </a:pPr>
                      <a:r>
                        <a:rPr lang="en-US" sz="1800"/>
                        <a:t>1 Oct.</a:t>
                      </a:r>
                      <a:endParaRPr/>
                    </a:p>
                    <a:p>
                      <a:pPr marL="0" marR="0" lvl="0" indent="0" algn="l" rtl="0">
                        <a:spcBef>
                          <a:spcPts val="0"/>
                        </a:spcBef>
                        <a:spcAft>
                          <a:spcPts val="0"/>
                        </a:spcAft>
                        <a:buNone/>
                      </a:pPr>
                      <a:endParaRPr sz="1800" i="1">
                        <a:solidFill>
                          <a:srgbClr val="FF0000"/>
                        </a:solidFill>
                      </a:endParaRPr>
                    </a:p>
                    <a:p>
                      <a:pPr marL="0" marR="0" lvl="0" indent="0" algn="l" rtl="0">
                        <a:spcBef>
                          <a:spcPts val="0"/>
                        </a:spcBef>
                        <a:spcAft>
                          <a:spcPts val="0"/>
                        </a:spcAft>
                        <a:buNone/>
                      </a:pPr>
                      <a:endParaRPr sz="1800" b="1" i="1" u="sng">
                        <a:solidFill>
                          <a:srgbClr val="FF0000"/>
                        </a:solidFill>
                      </a:endParaRPr>
                    </a:p>
                  </a:txBody>
                  <a:tcPr marL="91450" marR="91450" marT="45725" marB="45725"/>
                </a:tc>
                <a:extLst>
                  <a:ext uri="{0D108BD9-81ED-4DB2-BD59-A6C34878D82A}">
                    <a16:rowId xmlns:a16="http://schemas.microsoft.com/office/drawing/2014/main" val="10002"/>
                  </a:ext>
                </a:extLst>
              </a:tr>
              <a:tr h="1391000">
                <a:tc>
                  <a:txBody>
                    <a:bodyPr/>
                    <a:lstStyle/>
                    <a:p>
                      <a:pPr marL="0" marR="0" lvl="0" indent="0" algn="l" rtl="0">
                        <a:spcBef>
                          <a:spcPts val="0"/>
                        </a:spcBef>
                        <a:spcAft>
                          <a:spcPts val="0"/>
                        </a:spcAft>
                        <a:buNone/>
                      </a:pPr>
                      <a:r>
                        <a:rPr lang="en-US" sz="1800"/>
                        <a:t>2 Oct.</a:t>
                      </a:r>
                      <a:endParaRPr sz="1800"/>
                    </a:p>
                    <a:p>
                      <a:pPr marL="0" marR="0" lvl="0" indent="0" algn="l" rtl="0">
                        <a:spcBef>
                          <a:spcPts val="0"/>
                        </a:spcBef>
                        <a:spcAft>
                          <a:spcPts val="0"/>
                        </a:spcAft>
                        <a:buNone/>
                      </a:pPr>
                      <a:r>
                        <a:rPr lang="en-US" sz="1800" i="1">
                          <a:solidFill>
                            <a:srgbClr val="0000FF"/>
                          </a:solidFill>
                        </a:rPr>
                        <a:t>Measurement B Field LNF</a:t>
                      </a:r>
                      <a:endParaRPr sz="1800" i="1">
                        <a:solidFill>
                          <a:srgbClr val="0000FF"/>
                        </a:solidFill>
                      </a:endParaRPr>
                    </a:p>
                  </a:txBody>
                  <a:tcPr marL="91450" marR="91450" marT="45725" marB="45725"/>
                </a:tc>
                <a:tc>
                  <a:txBody>
                    <a:bodyPr/>
                    <a:lstStyle/>
                    <a:p>
                      <a:pPr marL="0" marR="0" lvl="0" indent="0" algn="l" rtl="0">
                        <a:spcBef>
                          <a:spcPts val="0"/>
                        </a:spcBef>
                        <a:spcAft>
                          <a:spcPts val="0"/>
                        </a:spcAft>
                        <a:buNone/>
                      </a:pPr>
                      <a:r>
                        <a:rPr lang="en-US" sz="1800"/>
                        <a:t>3 Oct.</a:t>
                      </a:r>
                      <a:endParaRPr sz="1800"/>
                    </a:p>
                    <a:p>
                      <a:pPr marL="0" lvl="0" indent="0" algn="l" rtl="0">
                        <a:spcBef>
                          <a:spcPts val="0"/>
                        </a:spcBef>
                        <a:spcAft>
                          <a:spcPts val="0"/>
                        </a:spcAft>
                        <a:buClr>
                          <a:schemeClr val="dk1"/>
                        </a:buClr>
                        <a:buFont typeface="Arial"/>
                        <a:buNone/>
                      </a:pPr>
                      <a:r>
                        <a:rPr lang="en-US" sz="1800" i="1">
                          <a:solidFill>
                            <a:srgbClr val="0000FF"/>
                          </a:solidFill>
                        </a:rPr>
                        <a:t>Measurement B Field LNF</a:t>
                      </a:r>
                      <a:endParaRPr sz="1800">
                        <a:solidFill>
                          <a:srgbClr val="0000FF"/>
                        </a:solidFill>
                      </a:endParaRPr>
                    </a:p>
                  </a:txBody>
                  <a:tcPr marL="91450" marR="91450" marT="45725" marB="45725"/>
                </a:tc>
                <a:tc>
                  <a:txBody>
                    <a:bodyPr/>
                    <a:lstStyle/>
                    <a:p>
                      <a:pPr marL="0" marR="0" lvl="0" indent="0" algn="l" rtl="0">
                        <a:spcBef>
                          <a:spcPts val="0"/>
                        </a:spcBef>
                        <a:spcAft>
                          <a:spcPts val="0"/>
                        </a:spcAft>
                        <a:buNone/>
                      </a:pPr>
                      <a:r>
                        <a:rPr lang="en-US" sz="1800"/>
                        <a:t>4 Oct.</a:t>
                      </a:r>
                      <a:endParaRPr sz="1800"/>
                    </a:p>
                    <a:p>
                      <a:pPr marL="0" lvl="0" indent="0" algn="l" rtl="0">
                        <a:spcBef>
                          <a:spcPts val="0"/>
                        </a:spcBef>
                        <a:spcAft>
                          <a:spcPts val="0"/>
                        </a:spcAft>
                        <a:buClr>
                          <a:schemeClr val="dk1"/>
                        </a:buClr>
                        <a:buFont typeface="Arial"/>
                        <a:buNone/>
                      </a:pPr>
                      <a:r>
                        <a:rPr lang="en-US" sz="1800" i="1">
                          <a:solidFill>
                            <a:srgbClr val="0000FF"/>
                          </a:solidFill>
                        </a:rPr>
                        <a:t>Measurement B Field LNF</a:t>
                      </a:r>
                      <a:endParaRPr sz="1800">
                        <a:solidFill>
                          <a:srgbClr val="0000FF"/>
                        </a:solidFill>
                      </a:endParaRPr>
                    </a:p>
                  </a:txBody>
                  <a:tcPr marL="91450" marR="91450" marT="45725" marB="45725"/>
                </a:tc>
                <a:tc>
                  <a:txBody>
                    <a:bodyPr/>
                    <a:lstStyle/>
                    <a:p>
                      <a:pPr marL="0" marR="0" lvl="0" indent="0" algn="l" rtl="0">
                        <a:spcBef>
                          <a:spcPts val="0"/>
                        </a:spcBef>
                        <a:spcAft>
                          <a:spcPts val="0"/>
                        </a:spcAft>
                        <a:buNone/>
                      </a:pPr>
                      <a:r>
                        <a:rPr lang="en-US" sz="1800"/>
                        <a:t>5 Oct.</a:t>
                      </a:r>
                      <a:endParaRPr sz="1800"/>
                    </a:p>
                    <a:p>
                      <a:pPr marL="0" lvl="0" indent="0" algn="l" rtl="0">
                        <a:spcBef>
                          <a:spcPts val="0"/>
                        </a:spcBef>
                        <a:spcAft>
                          <a:spcPts val="0"/>
                        </a:spcAft>
                        <a:buClr>
                          <a:schemeClr val="dk1"/>
                        </a:buClr>
                        <a:buFont typeface="Arial"/>
                        <a:buNone/>
                      </a:pPr>
                      <a:r>
                        <a:rPr lang="en-US" sz="1800" i="1">
                          <a:solidFill>
                            <a:srgbClr val="0000FF"/>
                          </a:solidFill>
                        </a:rPr>
                        <a:t>Measurement B Field LNF</a:t>
                      </a:r>
                      <a:endParaRPr sz="1800">
                        <a:solidFill>
                          <a:srgbClr val="0000FF"/>
                        </a:solidFill>
                      </a:endParaRPr>
                    </a:p>
                  </a:txBody>
                  <a:tcPr marL="91450" marR="91450" marT="45725" marB="45725"/>
                </a:tc>
                <a:tc>
                  <a:txBody>
                    <a:bodyPr/>
                    <a:lstStyle/>
                    <a:p>
                      <a:pPr marL="0" marR="0" lvl="0" indent="0" algn="l" rtl="0">
                        <a:spcBef>
                          <a:spcPts val="0"/>
                        </a:spcBef>
                        <a:spcAft>
                          <a:spcPts val="0"/>
                        </a:spcAft>
                        <a:buNone/>
                      </a:pPr>
                      <a:r>
                        <a:rPr lang="en-US" sz="1800"/>
                        <a:t>6 Oct.</a:t>
                      </a:r>
                      <a:endParaRPr sz="1800"/>
                    </a:p>
                    <a:p>
                      <a:pPr marL="0" lvl="0" indent="0" algn="l" rtl="0">
                        <a:spcBef>
                          <a:spcPts val="0"/>
                        </a:spcBef>
                        <a:spcAft>
                          <a:spcPts val="0"/>
                        </a:spcAft>
                        <a:buClr>
                          <a:schemeClr val="dk1"/>
                        </a:buClr>
                        <a:buFont typeface="Arial"/>
                        <a:buNone/>
                      </a:pPr>
                      <a:r>
                        <a:rPr lang="en-US" sz="1800" i="1">
                          <a:solidFill>
                            <a:srgbClr val="0000FF"/>
                          </a:solidFill>
                        </a:rPr>
                        <a:t>Measurement B Field LNF</a:t>
                      </a:r>
                      <a:endParaRPr sz="1800">
                        <a:solidFill>
                          <a:srgbClr val="0000FF"/>
                        </a:solidFill>
                      </a:endParaRPr>
                    </a:p>
                  </a:txBody>
                  <a:tcPr marL="91450" marR="91450" marT="45725" marB="45725"/>
                </a:tc>
                <a:tc>
                  <a:txBody>
                    <a:bodyPr/>
                    <a:lstStyle/>
                    <a:p>
                      <a:pPr marL="0" marR="0" lvl="0" indent="0" algn="l" rtl="0">
                        <a:spcBef>
                          <a:spcPts val="0"/>
                        </a:spcBef>
                        <a:spcAft>
                          <a:spcPts val="0"/>
                        </a:spcAft>
                        <a:buNone/>
                      </a:pPr>
                      <a:r>
                        <a:rPr lang="en-US" sz="1800"/>
                        <a:t>7 Oct.</a:t>
                      </a:r>
                      <a:endParaRPr sz="1800"/>
                    </a:p>
                    <a:p>
                      <a:pPr marL="0" lvl="0" indent="0" algn="l" rtl="0">
                        <a:spcBef>
                          <a:spcPts val="0"/>
                        </a:spcBef>
                        <a:spcAft>
                          <a:spcPts val="0"/>
                        </a:spcAft>
                        <a:buClr>
                          <a:schemeClr val="dk1"/>
                        </a:buClr>
                        <a:buFont typeface="Arial"/>
                        <a:buNone/>
                      </a:pPr>
                      <a:endParaRPr sz="1800"/>
                    </a:p>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a:t>8 Oct.</a:t>
                      </a:r>
                      <a:endParaRPr/>
                    </a:p>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3"/>
                  </a:ext>
                </a:extLst>
              </a:tr>
              <a:tr h="1391000">
                <a:tc>
                  <a:txBody>
                    <a:bodyPr/>
                    <a:lstStyle/>
                    <a:p>
                      <a:pPr marL="0" marR="0" lvl="0" indent="0" algn="l" rtl="0">
                        <a:spcBef>
                          <a:spcPts val="0"/>
                        </a:spcBef>
                        <a:spcAft>
                          <a:spcPts val="0"/>
                        </a:spcAft>
                        <a:buNone/>
                      </a:pPr>
                      <a:r>
                        <a:rPr lang="en-US" sz="1800"/>
                        <a:t>9 Oct.</a:t>
                      </a:r>
                      <a:endParaRPr/>
                    </a:p>
                    <a:p>
                      <a:pPr marL="0" marR="0" lvl="0" indent="0" algn="l" rtl="0">
                        <a:spcBef>
                          <a:spcPts val="0"/>
                        </a:spcBef>
                        <a:spcAft>
                          <a:spcPts val="0"/>
                        </a:spcAft>
                        <a:buNone/>
                      </a:pPr>
                      <a:endParaRPr sz="1800" i="1">
                        <a:solidFill>
                          <a:srgbClr val="FF0000"/>
                        </a:solidFill>
                      </a:endParaRPr>
                    </a:p>
                    <a:p>
                      <a:pPr marL="0" marR="0" lvl="0" indent="0" algn="l" rtl="0">
                        <a:spcBef>
                          <a:spcPts val="0"/>
                        </a:spcBef>
                        <a:spcAft>
                          <a:spcPts val="0"/>
                        </a:spcAft>
                        <a:buClr>
                          <a:srgbClr val="000000"/>
                        </a:buClr>
                        <a:buFont typeface="Arial"/>
                        <a:buNone/>
                      </a:pPr>
                      <a:endParaRPr sz="1800" i="1">
                        <a:solidFill>
                          <a:srgbClr val="FF0000"/>
                        </a:solidFill>
                      </a:endParaRPr>
                    </a:p>
                  </a:txBody>
                  <a:tcPr marL="91450" marR="91450" marT="45725" marB="45725"/>
                </a:tc>
                <a:tc>
                  <a:txBody>
                    <a:bodyPr/>
                    <a:lstStyle/>
                    <a:p>
                      <a:pPr marL="0" marR="0" lvl="0" indent="0" algn="l" rtl="0">
                        <a:spcBef>
                          <a:spcPts val="0"/>
                        </a:spcBef>
                        <a:spcAft>
                          <a:spcPts val="0"/>
                        </a:spcAft>
                        <a:buNone/>
                      </a:pPr>
                      <a:r>
                        <a:rPr lang="en-US" sz="1800"/>
                        <a:t>10 Oct.</a:t>
                      </a:r>
                      <a:endParaRPr/>
                    </a:p>
                    <a:p>
                      <a:pPr marL="0" marR="0" lvl="0" indent="0" algn="l" rtl="0">
                        <a:spcBef>
                          <a:spcPts val="0"/>
                        </a:spcBef>
                        <a:spcAft>
                          <a:spcPts val="0"/>
                        </a:spcAft>
                        <a:buNone/>
                      </a:pPr>
                      <a:endParaRPr sz="1800" b="1" u="sng"/>
                    </a:p>
                  </a:txBody>
                  <a:tcPr marL="91450" marR="91450" marT="45725" marB="45725"/>
                </a:tc>
                <a:tc>
                  <a:txBody>
                    <a:bodyPr/>
                    <a:lstStyle/>
                    <a:p>
                      <a:pPr marL="0" marR="0" lvl="0" indent="0" algn="l" rtl="0">
                        <a:spcBef>
                          <a:spcPts val="0"/>
                        </a:spcBef>
                        <a:spcAft>
                          <a:spcPts val="0"/>
                        </a:spcAft>
                        <a:buNone/>
                      </a:pPr>
                      <a:r>
                        <a:rPr lang="en-US" sz="1800"/>
                        <a:t>11 Oct.</a:t>
                      </a:r>
                      <a:endParaRPr sz="1800"/>
                    </a:p>
                    <a:p>
                      <a:pPr marL="0" lvl="0" indent="0" algn="l" rtl="0">
                        <a:spcBef>
                          <a:spcPts val="0"/>
                        </a:spcBef>
                        <a:spcAft>
                          <a:spcPts val="0"/>
                        </a:spcAft>
                        <a:buClr>
                          <a:schemeClr val="dk1"/>
                        </a:buClr>
                        <a:buFont typeface="Arial"/>
                        <a:buNone/>
                      </a:pPr>
                      <a:endParaRPr sz="1800"/>
                    </a:p>
                  </a:txBody>
                  <a:tcPr marL="91450" marR="91450" marT="45725" marB="45725"/>
                </a:tc>
                <a:tc>
                  <a:txBody>
                    <a:bodyPr/>
                    <a:lstStyle/>
                    <a:p>
                      <a:pPr marL="0" marR="0" lvl="0" indent="0" algn="l" rtl="0">
                        <a:spcBef>
                          <a:spcPts val="0"/>
                        </a:spcBef>
                        <a:spcAft>
                          <a:spcPts val="0"/>
                        </a:spcAft>
                        <a:buNone/>
                      </a:pPr>
                      <a:r>
                        <a:rPr lang="en-US" sz="1800"/>
                        <a:t>12 Oct.</a:t>
                      </a:r>
                      <a:endParaRPr sz="1800"/>
                    </a:p>
                    <a:p>
                      <a:pPr marL="0" lvl="0" indent="0" algn="l" rtl="0">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p>
                      <a:pPr marL="0" lvl="0" indent="0" algn="l" rtl="0">
                        <a:spcBef>
                          <a:spcPts val="0"/>
                        </a:spcBef>
                        <a:spcAft>
                          <a:spcPts val="0"/>
                        </a:spcAft>
                        <a:buClr>
                          <a:schemeClr val="dk1"/>
                        </a:buClr>
                        <a:buFont typeface="Arial"/>
                        <a:buNone/>
                      </a:pPr>
                      <a:endParaRPr sz="1800"/>
                    </a:p>
                  </a:txBody>
                  <a:tcPr marL="91450" marR="91450" marT="45725" marB="45725"/>
                </a:tc>
                <a:tc>
                  <a:txBody>
                    <a:bodyPr/>
                    <a:lstStyle/>
                    <a:p>
                      <a:pPr marL="0" marR="0" lvl="0" indent="0" algn="l" rtl="0">
                        <a:spcBef>
                          <a:spcPts val="0"/>
                        </a:spcBef>
                        <a:spcAft>
                          <a:spcPts val="0"/>
                        </a:spcAft>
                        <a:buNone/>
                      </a:pPr>
                      <a:r>
                        <a:rPr lang="en-US" sz="1800"/>
                        <a:t>13 Oct.</a:t>
                      </a:r>
                      <a:endParaRPr sz="1800"/>
                    </a:p>
                    <a:p>
                      <a:pPr marL="0" lvl="0" indent="0" algn="l" rtl="0">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p>
                      <a:pPr marL="0" lvl="0" indent="0" algn="l" rtl="0">
                        <a:spcBef>
                          <a:spcPts val="0"/>
                        </a:spcBef>
                        <a:spcAft>
                          <a:spcPts val="0"/>
                        </a:spcAft>
                        <a:buClr>
                          <a:schemeClr val="dk1"/>
                        </a:buClr>
                        <a:buFont typeface="Arial"/>
                        <a:buNone/>
                      </a:pPr>
                      <a:endParaRPr sz="1800"/>
                    </a:p>
                  </a:txBody>
                  <a:tcPr marL="91450" marR="91450" marT="45725" marB="45725"/>
                </a:tc>
                <a:tc>
                  <a:txBody>
                    <a:bodyPr/>
                    <a:lstStyle/>
                    <a:p>
                      <a:pPr marL="0" marR="0" lvl="0" indent="0" algn="l" rtl="0">
                        <a:spcBef>
                          <a:spcPts val="0"/>
                        </a:spcBef>
                        <a:spcAft>
                          <a:spcPts val="0"/>
                        </a:spcAft>
                        <a:buNone/>
                      </a:pPr>
                      <a:r>
                        <a:rPr lang="en-US" sz="1800"/>
                        <a:t>14 Oct.</a:t>
                      </a:r>
                      <a:endParaRPr sz="1800"/>
                    </a:p>
                    <a:p>
                      <a:pPr marL="0" lvl="0" indent="0" algn="l" rtl="0">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p>
                      <a:pPr marL="0" marR="0" lvl="0" indent="0" algn="l" rtl="0">
                        <a:spcBef>
                          <a:spcPts val="0"/>
                        </a:spcBef>
                        <a:spcAft>
                          <a:spcPts val="0"/>
                        </a:spcAft>
                        <a:buNone/>
                      </a:pPr>
                      <a:endParaRPr/>
                    </a:p>
                  </a:txBody>
                  <a:tcPr marL="91450" marR="91450" marT="45725" marB="45725"/>
                </a:tc>
                <a:tc>
                  <a:txBody>
                    <a:bodyPr/>
                    <a:lstStyle/>
                    <a:p>
                      <a:pPr marL="0" marR="0" lvl="0" indent="0" algn="l" rtl="0">
                        <a:spcBef>
                          <a:spcPts val="0"/>
                        </a:spcBef>
                        <a:spcAft>
                          <a:spcPts val="0"/>
                        </a:spcAft>
                        <a:buNone/>
                      </a:pPr>
                      <a:r>
                        <a:rPr lang="en-US" sz="1800"/>
                        <a:t>15 Oct.</a:t>
                      </a:r>
                      <a:endParaRPr sz="1800"/>
                    </a:p>
                    <a:p>
                      <a:pPr marL="0" lvl="0" indent="0" algn="l" rtl="0">
                        <a:spcBef>
                          <a:spcPts val="0"/>
                        </a:spcBef>
                        <a:spcAft>
                          <a:spcPts val="0"/>
                        </a:spcAft>
                        <a:buClr>
                          <a:schemeClr val="dk1"/>
                        </a:buClr>
                        <a:buFont typeface="Arial"/>
                        <a:buNone/>
                      </a:pPr>
                      <a:r>
                        <a:rPr lang="en-US" sz="1800">
                          <a:solidFill>
                            <a:srgbClr val="275316"/>
                          </a:solidFill>
                          <a:latin typeface="Arial"/>
                          <a:ea typeface="Arial"/>
                          <a:cs typeface="Arial"/>
                          <a:sym typeface="Arial"/>
                        </a:rPr>
                        <a:t>Accelerator downtime</a:t>
                      </a:r>
                      <a:endParaRPr sz="1800"/>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27be795cd89_0_5"/>
          <p:cNvSpPr txBox="1">
            <a:spLocks noGrp="1"/>
          </p:cNvSpPr>
          <p:nvPr>
            <p:ph type="title"/>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Schedule</a:t>
            </a:r>
            <a:endParaRPr/>
          </a:p>
        </p:txBody>
      </p:sp>
      <p:graphicFrame>
        <p:nvGraphicFramePr>
          <p:cNvPr id="97" name="Google Shape;97;g27be795cd89_0_5"/>
          <p:cNvGraphicFramePr/>
          <p:nvPr/>
        </p:nvGraphicFramePr>
        <p:xfrm>
          <a:off x="0" y="722376"/>
          <a:ext cx="3000000" cy="3000000"/>
        </p:xfrm>
        <a:graphic>
          <a:graphicData uri="http://schemas.openxmlformats.org/drawingml/2006/table">
            <a:tbl>
              <a:tblPr firstRow="1" bandRow="1">
                <a:noFill/>
                <a:tableStyleId>{844114A0-7BD5-460F-8AF1-51AD22B73234}</a:tableStyleId>
              </a:tblPr>
              <a:tblGrid>
                <a:gridCol w="1741725">
                  <a:extLst>
                    <a:ext uri="{9D8B030D-6E8A-4147-A177-3AD203B41FA5}">
                      <a16:colId xmlns:a16="http://schemas.microsoft.com/office/drawing/2014/main" val="20000"/>
                    </a:ext>
                  </a:extLst>
                </a:gridCol>
                <a:gridCol w="1741725">
                  <a:extLst>
                    <a:ext uri="{9D8B030D-6E8A-4147-A177-3AD203B41FA5}">
                      <a16:colId xmlns:a16="http://schemas.microsoft.com/office/drawing/2014/main" val="20001"/>
                    </a:ext>
                  </a:extLst>
                </a:gridCol>
                <a:gridCol w="1741725">
                  <a:extLst>
                    <a:ext uri="{9D8B030D-6E8A-4147-A177-3AD203B41FA5}">
                      <a16:colId xmlns:a16="http://schemas.microsoft.com/office/drawing/2014/main" val="20002"/>
                    </a:ext>
                  </a:extLst>
                </a:gridCol>
                <a:gridCol w="1741725">
                  <a:extLst>
                    <a:ext uri="{9D8B030D-6E8A-4147-A177-3AD203B41FA5}">
                      <a16:colId xmlns:a16="http://schemas.microsoft.com/office/drawing/2014/main" val="20003"/>
                    </a:ext>
                  </a:extLst>
                </a:gridCol>
                <a:gridCol w="1741725">
                  <a:extLst>
                    <a:ext uri="{9D8B030D-6E8A-4147-A177-3AD203B41FA5}">
                      <a16:colId xmlns:a16="http://schemas.microsoft.com/office/drawing/2014/main" val="20004"/>
                    </a:ext>
                  </a:extLst>
                </a:gridCol>
                <a:gridCol w="1741725">
                  <a:extLst>
                    <a:ext uri="{9D8B030D-6E8A-4147-A177-3AD203B41FA5}">
                      <a16:colId xmlns:a16="http://schemas.microsoft.com/office/drawing/2014/main" val="20005"/>
                    </a:ext>
                  </a:extLst>
                </a:gridCol>
                <a:gridCol w="1741725">
                  <a:extLst>
                    <a:ext uri="{9D8B030D-6E8A-4147-A177-3AD203B41FA5}">
                      <a16:colId xmlns:a16="http://schemas.microsoft.com/office/drawing/2014/main" val="20006"/>
                    </a:ext>
                  </a:extLst>
                </a:gridCol>
              </a:tblGrid>
              <a:tr h="571675">
                <a:tc>
                  <a:txBody>
                    <a:bodyPr/>
                    <a:lstStyle/>
                    <a:p>
                      <a:pPr marL="0" marR="0" lvl="0" indent="0" algn="ctr" rtl="0">
                        <a:spcBef>
                          <a:spcPts val="0"/>
                        </a:spcBef>
                        <a:spcAft>
                          <a:spcPts val="0"/>
                        </a:spcAft>
                        <a:buNone/>
                      </a:pPr>
                      <a:r>
                        <a:rPr lang="en-US" sz="2000" u="none" strike="noStrike" cap="none"/>
                        <a:t>Monday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Tuesday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Wednesday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Thursday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Friday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Saturday</a:t>
                      </a:r>
                      <a:endParaRPr/>
                    </a:p>
                  </a:txBody>
                  <a:tcPr marL="91450" marR="91450" marT="45725" marB="45725" anchor="ctr"/>
                </a:tc>
                <a:tc>
                  <a:txBody>
                    <a:bodyPr/>
                    <a:lstStyle/>
                    <a:p>
                      <a:pPr marL="0" marR="0" lvl="0" indent="0" algn="ctr" rtl="0">
                        <a:spcBef>
                          <a:spcPts val="0"/>
                        </a:spcBef>
                        <a:spcAft>
                          <a:spcPts val="0"/>
                        </a:spcAft>
                        <a:buNone/>
                      </a:pPr>
                      <a:r>
                        <a:rPr lang="en-US" sz="2000" u="none" strike="noStrike" cap="none"/>
                        <a:t>Sunday</a:t>
                      </a:r>
                      <a:endParaRPr/>
                    </a:p>
                  </a:txBody>
                  <a:tcPr marL="91450" marR="91450" marT="45725" marB="45725" anchor="ctr"/>
                </a:tc>
                <a:extLst>
                  <a:ext uri="{0D108BD9-81ED-4DB2-BD59-A6C34878D82A}">
                    <a16:rowId xmlns:a16="http://schemas.microsoft.com/office/drawing/2014/main" val="10000"/>
                  </a:ext>
                </a:extLst>
              </a:tr>
              <a:tr h="1391000">
                <a:tc>
                  <a:txBody>
                    <a:bodyPr/>
                    <a:lstStyle/>
                    <a:p>
                      <a:pPr marL="0" marR="0" lvl="0" indent="0" algn="l" rtl="0">
                        <a:spcBef>
                          <a:spcPts val="0"/>
                        </a:spcBef>
                        <a:spcAft>
                          <a:spcPts val="0"/>
                        </a:spcAft>
                        <a:buNone/>
                      </a:pPr>
                      <a:r>
                        <a:rPr lang="en-US" sz="1800" u="none" strike="noStrike" cap="none"/>
                        <a:t>16 Oct.</a:t>
                      </a:r>
                      <a:endParaRPr/>
                    </a:p>
                    <a:p>
                      <a:pPr marL="0" marR="0" lvl="0" indent="0" algn="l" rtl="0">
                        <a:spcBef>
                          <a:spcPts val="0"/>
                        </a:spcBef>
                        <a:spcAft>
                          <a:spcPts val="0"/>
                        </a:spcAft>
                        <a:buNone/>
                      </a:pPr>
                      <a:r>
                        <a:rPr lang="en-US" sz="1800">
                          <a:solidFill>
                            <a:srgbClr val="275316"/>
                          </a:solidFill>
                          <a:latin typeface="Arial"/>
                          <a:ea typeface="Arial"/>
                          <a:cs typeface="Arial"/>
                          <a:sym typeface="Arial"/>
                        </a:rPr>
                        <a:t>Accelerator </a:t>
                      </a:r>
                      <a:r>
                        <a:rPr lang="en-US" sz="1800" b="0" i="0">
                          <a:solidFill>
                            <a:srgbClr val="275316"/>
                          </a:solidFill>
                          <a:latin typeface="Arial"/>
                          <a:ea typeface="Arial"/>
                          <a:cs typeface="Arial"/>
                          <a:sym typeface="Arial"/>
                        </a:rPr>
                        <a:t>downtime</a:t>
                      </a:r>
                      <a:endParaRPr sz="1800">
                        <a:solidFill>
                          <a:srgbClr val="275316"/>
                        </a:solidFill>
                      </a:endParaRPr>
                    </a:p>
                  </a:txBody>
                  <a:tcPr marL="91450" marR="91450" marT="45725" marB="45725"/>
                </a:tc>
                <a:tc>
                  <a:txBody>
                    <a:bodyPr/>
                    <a:lstStyle/>
                    <a:p>
                      <a:pPr marL="0" marR="0" lvl="0" indent="0" algn="l" rtl="0">
                        <a:spcBef>
                          <a:spcPts val="0"/>
                        </a:spcBef>
                        <a:spcAft>
                          <a:spcPts val="0"/>
                        </a:spcAft>
                        <a:buNone/>
                      </a:pPr>
                      <a:r>
                        <a:rPr lang="en-US" sz="1800"/>
                        <a:t>17 Oct.</a:t>
                      </a:r>
                      <a:endParaRPr/>
                    </a:p>
                  </a:txBody>
                  <a:tcPr marL="91450" marR="91450" marT="45725" marB="45725"/>
                </a:tc>
                <a:tc>
                  <a:txBody>
                    <a:bodyPr/>
                    <a:lstStyle/>
                    <a:p>
                      <a:pPr marL="0" marR="0" lvl="0" indent="0" algn="l" rtl="0">
                        <a:spcBef>
                          <a:spcPts val="0"/>
                        </a:spcBef>
                        <a:spcAft>
                          <a:spcPts val="0"/>
                        </a:spcAft>
                        <a:buNone/>
                      </a:pPr>
                      <a:r>
                        <a:rPr lang="en-US" sz="1800"/>
                        <a:t>18 Oct.</a:t>
                      </a:r>
                      <a:endParaRPr/>
                    </a:p>
                  </a:txBody>
                  <a:tcPr marL="91450" marR="91450" marT="45725" marB="45725"/>
                </a:tc>
                <a:tc>
                  <a:txBody>
                    <a:bodyPr/>
                    <a:lstStyle/>
                    <a:p>
                      <a:pPr marL="0" marR="0" lvl="0" indent="0" algn="l" rtl="0">
                        <a:spcBef>
                          <a:spcPts val="0"/>
                        </a:spcBef>
                        <a:spcAft>
                          <a:spcPts val="0"/>
                        </a:spcAft>
                        <a:buNone/>
                      </a:pPr>
                      <a:r>
                        <a:rPr lang="en-US" sz="1800"/>
                        <a:t>19 Oct.</a:t>
                      </a:r>
                      <a:endParaRPr/>
                    </a:p>
                  </a:txBody>
                  <a:tcPr marL="91450" marR="91450" marT="45725" marB="45725"/>
                </a:tc>
                <a:tc>
                  <a:txBody>
                    <a:bodyPr/>
                    <a:lstStyle/>
                    <a:p>
                      <a:pPr marL="0" marR="0" lvl="0" indent="0" algn="l" rtl="0">
                        <a:spcBef>
                          <a:spcPts val="0"/>
                        </a:spcBef>
                        <a:spcAft>
                          <a:spcPts val="0"/>
                        </a:spcAft>
                        <a:buNone/>
                      </a:pPr>
                      <a:r>
                        <a:rPr lang="en-US" sz="1800"/>
                        <a:t>20 Oct.</a:t>
                      </a:r>
                      <a:endParaRPr/>
                    </a:p>
                  </a:txBody>
                  <a:tcPr marL="91450" marR="91450" marT="45725" marB="45725"/>
                </a:tc>
                <a:tc>
                  <a:txBody>
                    <a:bodyPr/>
                    <a:lstStyle/>
                    <a:p>
                      <a:pPr marL="0" marR="0" lvl="0" indent="0" algn="l" rtl="0">
                        <a:spcBef>
                          <a:spcPts val="0"/>
                        </a:spcBef>
                        <a:spcAft>
                          <a:spcPts val="0"/>
                        </a:spcAft>
                        <a:buNone/>
                      </a:pPr>
                      <a:r>
                        <a:rPr lang="en-US" sz="1800"/>
                        <a:t>21 Oct.</a:t>
                      </a:r>
                      <a:endParaRPr/>
                    </a:p>
                    <a:p>
                      <a:pPr marL="0" marR="0" lvl="0" indent="0" algn="l" rtl="0">
                        <a:lnSpc>
                          <a:spcPct val="100000"/>
                        </a:lnSpc>
                        <a:spcBef>
                          <a:spcPts val="0"/>
                        </a:spcBef>
                        <a:spcAft>
                          <a:spcPts val="0"/>
                        </a:spcAft>
                        <a:buClr>
                          <a:srgbClr val="FF0000"/>
                        </a:buClr>
                        <a:buSzPts val="1800"/>
                        <a:buFont typeface="Arial"/>
                        <a:buNone/>
                      </a:pPr>
                      <a:r>
                        <a:rPr lang="en-US" sz="1800" i="1">
                          <a:solidFill>
                            <a:srgbClr val="FF0000"/>
                          </a:solidFill>
                        </a:rPr>
                        <a:t>Night Shift (8h)</a:t>
                      </a:r>
                      <a:endParaRPr/>
                    </a:p>
                    <a:p>
                      <a:pPr marL="0" marR="0" lvl="0" indent="0" algn="l" rtl="0">
                        <a:spcBef>
                          <a:spcPts val="0"/>
                        </a:spcBef>
                        <a:spcAft>
                          <a:spcPts val="0"/>
                        </a:spcAft>
                        <a:buNone/>
                      </a:pPr>
                      <a:r>
                        <a:rPr lang="en-US" sz="1800" b="1" i="1" u="sng">
                          <a:solidFill>
                            <a:srgbClr val="FF0000"/>
                          </a:solidFill>
                        </a:rPr>
                        <a:t>Beam Tuning</a:t>
                      </a:r>
                      <a:endParaRPr/>
                    </a:p>
                  </a:txBody>
                  <a:tcPr marL="91450" marR="91450" marT="45725" marB="45725"/>
                </a:tc>
                <a:tc>
                  <a:txBody>
                    <a:bodyPr/>
                    <a:lstStyle/>
                    <a:p>
                      <a:pPr marL="0" marR="0" lvl="0" indent="0" algn="l" rtl="0">
                        <a:spcBef>
                          <a:spcPts val="0"/>
                        </a:spcBef>
                        <a:spcAft>
                          <a:spcPts val="0"/>
                        </a:spcAft>
                        <a:buNone/>
                      </a:pPr>
                      <a:r>
                        <a:rPr lang="en-US" sz="1800"/>
                        <a:t>22 Oct.</a:t>
                      </a:r>
                      <a:endParaRPr/>
                    </a:p>
                    <a:p>
                      <a:pPr marL="0" marR="0" lvl="0" indent="0" algn="l" rtl="0">
                        <a:lnSpc>
                          <a:spcPct val="100000"/>
                        </a:lnSpc>
                        <a:spcBef>
                          <a:spcPts val="0"/>
                        </a:spcBef>
                        <a:spcAft>
                          <a:spcPts val="0"/>
                        </a:spcAft>
                        <a:buClr>
                          <a:srgbClr val="FF0000"/>
                        </a:buClr>
                        <a:buSzPts val="1800"/>
                        <a:buFont typeface="Arial"/>
                        <a:buNone/>
                      </a:pPr>
                      <a:r>
                        <a:rPr lang="en-US" sz="1800" i="1">
                          <a:solidFill>
                            <a:srgbClr val="FF0000"/>
                          </a:solidFill>
                        </a:rPr>
                        <a:t>Night Shift (6h)</a:t>
                      </a:r>
                      <a:endParaRPr/>
                    </a:p>
                    <a:p>
                      <a:pPr marL="0" marR="0" lvl="0" indent="0" algn="l" rtl="0">
                        <a:lnSpc>
                          <a:spcPct val="100000"/>
                        </a:lnSpc>
                        <a:spcBef>
                          <a:spcPts val="0"/>
                        </a:spcBef>
                        <a:spcAft>
                          <a:spcPts val="0"/>
                        </a:spcAft>
                        <a:buClr>
                          <a:srgbClr val="FF0000"/>
                        </a:buClr>
                        <a:buSzPts val="1800"/>
                        <a:buFont typeface="Arial"/>
                        <a:buNone/>
                      </a:pPr>
                      <a:r>
                        <a:rPr lang="en-US" sz="1800" b="1" i="1" u="sng">
                          <a:solidFill>
                            <a:srgbClr val="FF0000"/>
                          </a:solidFill>
                        </a:rPr>
                        <a:t>Beam Tuning</a:t>
                      </a:r>
                      <a:endParaRPr/>
                    </a:p>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1"/>
                  </a:ext>
                </a:extLst>
              </a:tr>
              <a:tr h="1391000">
                <a:tc>
                  <a:txBody>
                    <a:bodyPr/>
                    <a:lstStyle/>
                    <a:p>
                      <a:pPr marL="0" marR="0" lvl="0" indent="0" algn="l" rtl="0">
                        <a:spcBef>
                          <a:spcPts val="0"/>
                        </a:spcBef>
                        <a:spcAft>
                          <a:spcPts val="0"/>
                        </a:spcAft>
                        <a:buNone/>
                      </a:pPr>
                      <a:r>
                        <a:rPr lang="en-US" sz="1800"/>
                        <a:t>23 Oct.</a:t>
                      </a:r>
                      <a:endParaRPr/>
                    </a:p>
                    <a:p>
                      <a:pPr marL="0" marR="0" lvl="0" indent="0" algn="l" rtl="0">
                        <a:spcBef>
                          <a:spcPts val="0"/>
                        </a:spcBef>
                        <a:spcAft>
                          <a:spcPts val="0"/>
                        </a:spcAft>
                        <a:buNone/>
                      </a:pPr>
                      <a:r>
                        <a:rPr lang="en-US" sz="1800" i="1">
                          <a:solidFill>
                            <a:schemeClr val="accent2"/>
                          </a:solidFill>
                        </a:rPr>
                        <a:t>Table and magnet at CNAO</a:t>
                      </a:r>
                      <a:endParaRPr sz="1800" i="1">
                        <a:solidFill>
                          <a:schemeClr val="accent2"/>
                        </a:solidFill>
                      </a:endParaRPr>
                    </a:p>
                    <a:p>
                      <a:pPr marL="0" marR="0" lvl="0" indent="0" algn="l" rtl="0">
                        <a:spcBef>
                          <a:spcPts val="0"/>
                        </a:spcBef>
                        <a:spcAft>
                          <a:spcPts val="0"/>
                        </a:spcAft>
                        <a:buNone/>
                      </a:pPr>
                      <a:r>
                        <a:rPr lang="en-US" sz="1800" i="1">
                          <a:solidFill>
                            <a:schemeClr val="accent1"/>
                          </a:solidFill>
                        </a:rPr>
                        <a:t>Installation</a:t>
                      </a:r>
                      <a:endParaRPr/>
                    </a:p>
                  </a:txBody>
                  <a:tcPr marL="91450" marR="91450" marT="45725" marB="45725"/>
                </a:tc>
                <a:tc>
                  <a:txBody>
                    <a:bodyPr/>
                    <a:lstStyle/>
                    <a:p>
                      <a:pPr marL="0" marR="0" lvl="0" indent="0" algn="l" rtl="0">
                        <a:spcBef>
                          <a:spcPts val="0"/>
                        </a:spcBef>
                        <a:spcAft>
                          <a:spcPts val="0"/>
                        </a:spcAft>
                        <a:buNone/>
                      </a:pPr>
                      <a:r>
                        <a:rPr lang="en-US" sz="1800"/>
                        <a:t>24 Oct.</a:t>
                      </a:r>
                      <a:endParaRPr/>
                    </a:p>
                    <a:p>
                      <a:pPr marL="0" marR="0" lvl="0" indent="0" algn="l" rtl="0">
                        <a:spcBef>
                          <a:spcPts val="0"/>
                        </a:spcBef>
                        <a:spcAft>
                          <a:spcPts val="0"/>
                        </a:spcAft>
                        <a:buNone/>
                      </a:pPr>
                      <a:r>
                        <a:rPr lang="en-US" sz="1800" i="1">
                          <a:solidFill>
                            <a:schemeClr val="accent1"/>
                          </a:solidFill>
                        </a:rPr>
                        <a:t>Installation</a:t>
                      </a:r>
                      <a:endParaRPr/>
                    </a:p>
                  </a:txBody>
                  <a:tcPr marL="91450" marR="91450" marT="45725" marB="45725"/>
                </a:tc>
                <a:tc>
                  <a:txBody>
                    <a:bodyPr/>
                    <a:lstStyle/>
                    <a:p>
                      <a:pPr marL="0" marR="0" lvl="0" indent="0" algn="l" rtl="0">
                        <a:spcBef>
                          <a:spcPts val="0"/>
                        </a:spcBef>
                        <a:spcAft>
                          <a:spcPts val="0"/>
                        </a:spcAft>
                        <a:buNone/>
                      </a:pPr>
                      <a:r>
                        <a:rPr lang="en-US" sz="1800"/>
                        <a:t>25 Oct.</a:t>
                      </a:r>
                      <a:endParaRPr/>
                    </a:p>
                    <a:p>
                      <a:pPr marL="0" marR="0" lvl="0" indent="0" algn="l" rtl="0">
                        <a:spcBef>
                          <a:spcPts val="0"/>
                        </a:spcBef>
                        <a:spcAft>
                          <a:spcPts val="0"/>
                        </a:spcAft>
                        <a:buNone/>
                      </a:pPr>
                      <a:r>
                        <a:rPr lang="en-US" sz="1800" i="1">
                          <a:solidFill>
                            <a:schemeClr val="accent1"/>
                          </a:solidFill>
                        </a:rPr>
                        <a:t>Installation</a:t>
                      </a:r>
                      <a:endParaRPr/>
                    </a:p>
                  </a:txBody>
                  <a:tcPr marL="91450" marR="91450" marT="45725" marB="45725"/>
                </a:tc>
                <a:tc>
                  <a:txBody>
                    <a:bodyPr/>
                    <a:lstStyle/>
                    <a:p>
                      <a:pPr marL="0" marR="0" lvl="0" indent="0" algn="l" rtl="0">
                        <a:spcBef>
                          <a:spcPts val="0"/>
                        </a:spcBef>
                        <a:spcAft>
                          <a:spcPts val="0"/>
                        </a:spcAft>
                        <a:buNone/>
                      </a:pPr>
                      <a:r>
                        <a:rPr lang="en-US" sz="1800"/>
                        <a:t>26 Oct.</a:t>
                      </a:r>
                      <a:endParaRPr/>
                    </a:p>
                    <a:p>
                      <a:pPr marL="0" marR="0" lvl="0" indent="0" algn="l" rtl="0">
                        <a:spcBef>
                          <a:spcPts val="0"/>
                        </a:spcBef>
                        <a:spcAft>
                          <a:spcPts val="0"/>
                        </a:spcAft>
                        <a:buNone/>
                      </a:pPr>
                      <a:r>
                        <a:rPr lang="en-US" sz="1800" i="1">
                          <a:solidFill>
                            <a:schemeClr val="accent1"/>
                          </a:solidFill>
                        </a:rPr>
                        <a:t>Installation</a:t>
                      </a:r>
                      <a:endParaRPr/>
                    </a:p>
                  </a:txBody>
                  <a:tcPr marL="91450" marR="91450" marT="45725" marB="45725"/>
                </a:tc>
                <a:tc>
                  <a:txBody>
                    <a:bodyPr/>
                    <a:lstStyle/>
                    <a:p>
                      <a:pPr marL="0" marR="0" lvl="0" indent="0" algn="l" rtl="0">
                        <a:spcBef>
                          <a:spcPts val="0"/>
                        </a:spcBef>
                        <a:spcAft>
                          <a:spcPts val="0"/>
                        </a:spcAft>
                        <a:buNone/>
                      </a:pPr>
                      <a:r>
                        <a:rPr lang="en-US" sz="1800"/>
                        <a:t>27 Oct.</a:t>
                      </a:r>
                      <a:endParaRPr/>
                    </a:p>
                    <a:p>
                      <a:pPr marL="0" marR="0" lvl="0" indent="0" algn="l" rtl="0">
                        <a:spcBef>
                          <a:spcPts val="0"/>
                        </a:spcBef>
                        <a:spcAft>
                          <a:spcPts val="0"/>
                        </a:spcAft>
                        <a:buNone/>
                      </a:pPr>
                      <a:r>
                        <a:rPr lang="en-US" sz="1800" i="1">
                          <a:solidFill>
                            <a:srgbClr val="FF0000"/>
                          </a:solidFill>
                        </a:rPr>
                        <a:t>Night Shift (8h)</a:t>
                      </a:r>
                      <a:endParaRPr/>
                    </a:p>
                    <a:p>
                      <a:pPr marL="0" marR="0" lvl="0" indent="0" algn="l" rtl="0">
                        <a:spcBef>
                          <a:spcPts val="0"/>
                        </a:spcBef>
                        <a:spcAft>
                          <a:spcPts val="0"/>
                        </a:spcAft>
                        <a:buNone/>
                      </a:pPr>
                      <a:r>
                        <a:rPr lang="en-US" sz="1800" b="1" i="1" u="sng">
                          <a:solidFill>
                            <a:srgbClr val="FF0000"/>
                          </a:solidFill>
                        </a:rPr>
                        <a:t>Calo Screen Saver Run</a:t>
                      </a:r>
                      <a:endParaRPr/>
                    </a:p>
                  </a:txBody>
                  <a:tcPr marL="91450" marR="91450" marT="45725" marB="45725"/>
                </a:tc>
                <a:tc>
                  <a:txBody>
                    <a:bodyPr/>
                    <a:lstStyle/>
                    <a:p>
                      <a:pPr marL="0" marR="0" lvl="0" indent="0" algn="l" rtl="0">
                        <a:spcBef>
                          <a:spcPts val="0"/>
                        </a:spcBef>
                        <a:spcAft>
                          <a:spcPts val="0"/>
                        </a:spcAft>
                        <a:buNone/>
                      </a:pPr>
                      <a:r>
                        <a:rPr lang="en-US" sz="1800"/>
                        <a:t>28 Oct.</a:t>
                      </a:r>
                      <a:endParaRPr/>
                    </a:p>
                    <a:p>
                      <a:pPr marL="0" marR="0" lvl="0" indent="0" algn="l" rtl="0">
                        <a:spcBef>
                          <a:spcPts val="0"/>
                        </a:spcBef>
                        <a:spcAft>
                          <a:spcPts val="0"/>
                        </a:spcAft>
                        <a:buNone/>
                      </a:pPr>
                      <a:r>
                        <a:rPr lang="en-US" sz="1800" i="1">
                          <a:solidFill>
                            <a:srgbClr val="FF0000"/>
                          </a:solidFill>
                        </a:rPr>
                        <a:t>Night Shift (8h)</a:t>
                      </a:r>
                      <a:endParaRPr sz="1800" i="1">
                        <a:solidFill>
                          <a:srgbClr val="FF0000"/>
                        </a:solidFill>
                      </a:endParaRPr>
                    </a:p>
                    <a:p>
                      <a:pPr marL="0" lvl="0" indent="0" algn="l" rtl="0">
                        <a:spcBef>
                          <a:spcPts val="0"/>
                        </a:spcBef>
                        <a:spcAft>
                          <a:spcPts val="0"/>
                        </a:spcAft>
                        <a:buClr>
                          <a:schemeClr val="dk1"/>
                        </a:buClr>
                        <a:buFont typeface="Arial"/>
                        <a:buNone/>
                      </a:pPr>
                      <a:r>
                        <a:rPr lang="en-US" sz="1800" b="1" i="1" u="sng">
                          <a:solidFill>
                            <a:srgbClr val="FF0000"/>
                          </a:solidFill>
                        </a:rPr>
                        <a:t>Vertex + IT Calibration</a:t>
                      </a:r>
                      <a:endParaRPr sz="1800" i="1">
                        <a:solidFill>
                          <a:srgbClr val="FF0000"/>
                        </a:solidFill>
                      </a:endParaRPr>
                    </a:p>
                    <a:p>
                      <a:pPr marL="0" marR="0" lvl="0" indent="0" algn="l" rtl="0">
                        <a:lnSpc>
                          <a:spcPct val="100000"/>
                        </a:lnSpc>
                        <a:spcBef>
                          <a:spcPts val="0"/>
                        </a:spcBef>
                        <a:spcAft>
                          <a:spcPts val="0"/>
                        </a:spcAft>
                        <a:buClr>
                          <a:schemeClr val="accent1"/>
                        </a:buClr>
                        <a:buSzPts val="1800"/>
                        <a:buFont typeface="Arial"/>
                        <a:buNone/>
                      </a:pPr>
                      <a:r>
                        <a:rPr lang="en-US" sz="1800" i="1">
                          <a:solidFill>
                            <a:schemeClr val="accent1"/>
                          </a:solidFill>
                        </a:rPr>
                        <a:t>Installation</a:t>
                      </a:r>
                      <a:endParaRPr sz="1800"/>
                    </a:p>
                  </a:txBody>
                  <a:tcPr marL="91450" marR="91450" marT="45725" marB="45725"/>
                </a:tc>
                <a:tc>
                  <a:txBody>
                    <a:bodyPr/>
                    <a:lstStyle/>
                    <a:p>
                      <a:pPr marL="0" marR="0" lvl="0" indent="0" algn="l" rtl="0">
                        <a:spcBef>
                          <a:spcPts val="0"/>
                        </a:spcBef>
                        <a:spcAft>
                          <a:spcPts val="0"/>
                        </a:spcAft>
                        <a:buNone/>
                      </a:pPr>
                      <a:r>
                        <a:rPr lang="en-US" sz="1800"/>
                        <a:t>29 Oct.</a:t>
                      </a:r>
                      <a:endParaRPr/>
                    </a:p>
                    <a:p>
                      <a:pPr marL="0" marR="0" lvl="0" indent="0" algn="l" rtl="0">
                        <a:spcBef>
                          <a:spcPts val="0"/>
                        </a:spcBef>
                        <a:spcAft>
                          <a:spcPts val="0"/>
                        </a:spcAft>
                        <a:buNone/>
                      </a:pPr>
                      <a:r>
                        <a:rPr lang="en-US" sz="1800" i="1">
                          <a:solidFill>
                            <a:srgbClr val="FF0000"/>
                          </a:solidFill>
                        </a:rPr>
                        <a:t>Night Shift (6h)</a:t>
                      </a:r>
                      <a:endParaRPr sz="1800" i="1">
                        <a:solidFill>
                          <a:srgbClr val="FF0000"/>
                        </a:solidFill>
                      </a:endParaRPr>
                    </a:p>
                    <a:p>
                      <a:pPr marL="0" marR="0" lvl="0" indent="0" algn="l" rtl="0">
                        <a:spcBef>
                          <a:spcPts val="0"/>
                        </a:spcBef>
                        <a:spcAft>
                          <a:spcPts val="0"/>
                        </a:spcAft>
                        <a:buNone/>
                      </a:pPr>
                      <a:endParaRPr sz="1800" b="1" i="1" u="sng">
                        <a:solidFill>
                          <a:srgbClr val="FF0000"/>
                        </a:solidFill>
                      </a:endParaRPr>
                    </a:p>
                  </a:txBody>
                  <a:tcPr marL="91450" marR="91450" marT="45725" marB="45725"/>
                </a:tc>
                <a:extLst>
                  <a:ext uri="{0D108BD9-81ED-4DB2-BD59-A6C34878D82A}">
                    <a16:rowId xmlns:a16="http://schemas.microsoft.com/office/drawing/2014/main" val="10002"/>
                  </a:ext>
                </a:extLst>
              </a:tr>
              <a:tr h="1391000">
                <a:tc>
                  <a:txBody>
                    <a:bodyPr/>
                    <a:lstStyle/>
                    <a:p>
                      <a:pPr marL="0" marR="0" lvl="0" indent="0" algn="l" rtl="0">
                        <a:spcBef>
                          <a:spcPts val="0"/>
                        </a:spcBef>
                        <a:spcAft>
                          <a:spcPts val="0"/>
                        </a:spcAft>
                        <a:buNone/>
                      </a:pPr>
                      <a:r>
                        <a:rPr lang="en-US" sz="1800"/>
                        <a:t>30 Oct.</a:t>
                      </a:r>
                      <a:endParaRPr/>
                    </a:p>
                  </a:txBody>
                  <a:tcPr marL="91450" marR="91450" marT="45725" marB="45725"/>
                </a:tc>
                <a:tc>
                  <a:txBody>
                    <a:bodyPr/>
                    <a:lstStyle/>
                    <a:p>
                      <a:pPr marL="0" marR="0" lvl="0" indent="0" algn="l" rtl="0">
                        <a:spcBef>
                          <a:spcPts val="0"/>
                        </a:spcBef>
                        <a:spcAft>
                          <a:spcPts val="0"/>
                        </a:spcAft>
                        <a:buNone/>
                      </a:pPr>
                      <a:r>
                        <a:rPr lang="en-US" sz="1800"/>
                        <a:t>31 Oct.</a:t>
                      </a:r>
                      <a:endParaRPr/>
                    </a:p>
                  </a:txBody>
                  <a:tcPr marL="91450" marR="91450" marT="45725" marB="45725"/>
                </a:tc>
                <a:tc>
                  <a:txBody>
                    <a:bodyPr/>
                    <a:lstStyle/>
                    <a:p>
                      <a:pPr marL="0" marR="0" lvl="0" indent="0" algn="l" rtl="0">
                        <a:spcBef>
                          <a:spcPts val="0"/>
                        </a:spcBef>
                        <a:spcAft>
                          <a:spcPts val="0"/>
                        </a:spcAft>
                        <a:buNone/>
                      </a:pPr>
                      <a:r>
                        <a:rPr lang="en-US" sz="1800"/>
                        <a:t>1 Nov.</a:t>
                      </a:r>
                      <a:endParaRPr/>
                    </a:p>
                  </a:txBody>
                  <a:tcPr marL="91450" marR="91450" marT="45725" marB="45725"/>
                </a:tc>
                <a:tc>
                  <a:txBody>
                    <a:bodyPr/>
                    <a:lstStyle/>
                    <a:p>
                      <a:pPr marL="0" marR="0" lvl="0" indent="0" algn="l" rtl="0">
                        <a:spcBef>
                          <a:spcPts val="0"/>
                        </a:spcBef>
                        <a:spcAft>
                          <a:spcPts val="0"/>
                        </a:spcAft>
                        <a:buNone/>
                      </a:pPr>
                      <a:r>
                        <a:rPr lang="en-US" sz="1800"/>
                        <a:t>2 Nov.</a:t>
                      </a:r>
                      <a:endParaRPr/>
                    </a:p>
                  </a:txBody>
                  <a:tcPr marL="91450" marR="91450" marT="45725" marB="45725"/>
                </a:tc>
                <a:tc>
                  <a:txBody>
                    <a:bodyPr/>
                    <a:lstStyle/>
                    <a:p>
                      <a:pPr marL="0" marR="0" lvl="0" indent="0" algn="l" rtl="0">
                        <a:spcBef>
                          <a:spcPts val="0"/>
                        </a:spcBef>
                        <a:spcAft>
                          <a:spcPts val="0"/>
                        </a:spcAft>
                        <a:buNone/>
                      </a:pPr>
                      <a:r>
                        <a:rPr lang="en-US" sz="1800"/>
                        <a:t>3 Nov.</a:t>
                      </a:r>
                      <a:endParaRPr/>
                    </a:p>
                  </a:txBody>
                  <a:tcPr marL="91450" marR="91450" marT="45725" marB="45725"/>
                </a:tc>
                <a:tc>
                  <a:txBody>
                    <a:bodyPr/>
                    <a:lstStyle/>
                    <a:p>
                      <a:pPr marL="0" marR="0" lvl="0" indent="0" algn="l" rtl="0">
                        <a:spcBef>
                          <a:spcPts val="0"/>
                        </a:spcBef>
                        <a:spcAft>
                          <a:spcPts val="0"/>
                        </a:spcAft>
                        <a:buNone/>
                      </a:pPr>
                      <a:r>
                        <a:rPr lang="en-US" sz="1800"/>
                        <a:t>4 Nov.</a:t>
                      </a:r>
                      <a:endParaRPr/>
                    </a:p>
                    <a:p>
                      <a:pPr marL="0" marR="0" lvl="0" indent="0" algn="l" rtl="0">
                        <a:spcBef>
                          <a:spcPts val="0"/>
                        </a:spcBef>
                        <a:spcAft>
                          <a:spcPts val="0"/>
                        </a:spcAft>
                        <a:buNone/>
                      </a:pPr>
                      <a:r>
                        <a:rPr lang="en-US" sz="1800" i="1">
                          <a:solidFill>
                            <a:srgbClr val="FF0000"/>
                          </a:solidFill>
                        </a:rPr>
                        <a:t>After. Shift (8h)</a:t>
                      </a:r>
                      <a:endParaRPr sz="1800"/>
                    </a:p>
                  </a:txBody>
                  <a:tcPr marL="91450" marR="91450" marT="45725" marB="45725"/>
                </a:tc>
                <a:tc>
                  <a:txBody>
                    <a:bodyPr/>
                    <a:lstStyle/>
                    <a:p>
                      <a:pPr marL="0" marR="0" lvl="0" indent="0" algn="l" rtl="0">
                        <a:spcBef>
                          <a:spcPts val="0"/>
                        </a:spcBef>
                        <a:spcAft>
                          <a:spcPts val="0"/>
                        </a:spcAft>
                        <a:buNone/>
                      </a:pPr>
                      <a:r>
                        <a:rPr lang="en-US" sz="1800"/>
                        <a:t>5 Nov.</a:t>
                      </a:r>
                      <a:endParaRPr/>
                    </a:p>
                    <a:p>
                      <a:pPr marL="0" marR="0" lvl="0" indent="0" algn="l" rtl="0">
                        <a:spcBef>
                          <a:spcPts val="0"/>
                        </a:spcBef>
                        <a:spcAft>
                          <a:spcPts val="0"/>
                        </a:spcAft>
                        <a:buNone/>
                      </a:pPr>
                      <a:r>
                        <a:rPr lang="en-US" sz="1800" i="1">
                          <a:solidFill>
                            <a:srgbClr val="FF0000"/>
                          </a:solidFill>
                        </a:rPr>
                        <a:t>After. Shift (8h)</a:t>
                      </a:r>
                      <a:endParaRPr sz="1800"/>
                    </a:p>
                  </a:txBody>
                  <a:tcPr marL="91450" marR="91450" marT="45725" marB="45725"/>
                </a:tc>
                <a:extLst>
                  <a:ext uri="{0D108BD9-81ED-4DB2-BD59-A6C34878D82A}">
                    <a16:rowId xmlns:a16="http://schemas.microsoft.com/office/drawing/2014/main" val="10003"/>
                  </a:ext>
                </a:extLst>
              </a:tr>
              <a:tr h="1391000">
                <a:tc>
                  <a:txBody>
                    <a:bodyPr/>
                    <a:lstStyle/>
                    <a:p>
                      <a:pPr marL="0" marR="0" lvl="0" indent="0" algn="l" rtl="0">
                        <a:spcBef>
                          <a:spcPts val="0"/>
                        </a:spcBef>
                        <a:spcAft>
                          <a:spcPts val="0"/>
                        </a:spcAft>
                        <a:buNone/>
                      </a:pPr>
                      <a:r>
                        <a:rPr lang="en-US" sz="1800"/>
                        <a:t>6 Nov.</a:t>
                      </a:r>
                      <a:endParaRPr/>
                    </a:p>
                    <a:p>
                      <a:pPr marL="0" marR="0" lvl="0" indent="0" algn="l" rtl="0">
                        <a:spcBef>
                          <a:spcPts val="0"/>
                        </a:spcBef>
                        <a:spcAft>
                          <a:spcPts val="0"/>
                        </a:spcAft>
                        <a:buNone/>
                      </a:pPr>
                      <a:r>
                        <a:rPr lang="en-US" sz="1800" i="1">
                          <a:solidFill>
                            <a:srgbClr val="FF0000"/>
                          </a:solidFill>
                        </a:rPr>
                        <a:t>Night Shift (6h)</a:t>
                      </a:r>
                      <a:endParaRPr sz="1800" i="1">
                        <a:solidFill>
                          <a:srgbClr val="FF0000"/>
                        </a:solidFill>
                      </a:endParaRPr>
                    </a:p>
                    <a:p>
                      <a:pPr marL="0" marR="0" lvl="0" indent="0" algn="l" rtl="0">
                        <a:spcBef>
                          <a:spcPts val="0"/>
                        </a:spcBef>
                        <a:spcAft>
                          <a:spcPts val="0"/>
                        </a:spcAft>
                        <a:buClr>
                          <a:srgbClr val="000000"/>
                        </a:buClr>
                        <a:buFont typeface="Arial"/>
                        <a:buNone/>
                      </a:pPr>
                      <a:endParaRPr sz="1800" i="1">
                        <a:solidFill>
                          <a:srgbClr val="FF0000"/>
                        </a:solidFill>
                      </a:endParaRPr>
                    </a:p>
                  </a:txBody>
                  <a:tcPr marL="91450" marR="91450" marT="45725" marB="45725"/>
                </a:tc>
                <a:tc>
                  <a:txBody>
                    <a:bodyPr/>
                    <a:lstStyle/>
                    <a:p>
                      <a:pPr marL="0" marR="0" lvl="0" indent="0" algn="l" rtl="0">
                        <a:spcBef>
                          <a:spcPts val="0"/>
                        </a:spcBef>
                        <a:spcAft>
                          <a:spcPts val="0"/>
                        </a:spcAft>
                        <a:buNone/>
                      </a:pPr>
                      <a:r>
                        <a:rPr lang="en-US" sz="1800"/>
                        <a:t>7 Nov.</a:t>
                      </a:r>
                      <a:endParaRPr/>
                    </a:p>
                    <a:p>
                      <a:pPr marL="0" marR="0" lvl="0" indent="0" algn="l" rtl="0">
                        <a:spcBef>
                          <a:spcPts val="0"/>
                        </a:spcBef>
                        <a:spcAft>
                          <a:spcPts val="0"/>
                        </a:spcAft>
                        <a:buNone/>
                      </a:pPr>
                      <a:r>
                        <a:rPr lang="en-US" sz="1800" i="1">
                          <a:solidFill>
                            <a:srgbClr val="FF0000"/>
                          </a:solidFill>
                        </a:rPr>
                        <a:t>Night Shift (6h)</a:t>
                      </a:r>
                      <a:endParaRPr sz="1800" i="1">
                        <a:solidFill>
                          <a:srgbClr val="FF0000"/>
                        </a:solidFill>
                      </a:endParaRPr>
                    </a:p>
                    <a:p>
                      <a:pPr marL="0" marR="0" lvl="0" indent="0" algn="l" rtl="0">
                        <a:spcBef>
                          <a:spcPts val="0"/>
                        </a:spcBef>
                        <a:spcAft>
                          <a:spcPts val="0"/>
                        </a:spcAft>
                        <a:buNone/>
                      </a:pPr>
                      <a:r>
                        <a:rPr lang="en-US" sz="1800" b="1" i="1" u="sng">
                          <a:solidFill>
                            <a:srgbClr val="FF0000"/>
                          </a:solidFill>
                        </a:rPr>
                        <a:t>Emulsion Run</a:t>
                      </a:r>
                      <a:endParaRPr sz="1800" b="1" i="1" u="sng">
                        <a:solidFill>
                          <a:srgbClr val="FF0000"/>
                        </a:solidFill>
                      </a:endParaRPr>
                    </a:p>
                    <a:p>
                      <a:pPr marL="0" marR="0" lvl="0" indent="0" algn="l" rtl="0">
                        <a:spcBef>
                          <a:spcPts val="0"/>
                        </a:spcBef>
                        <a:spcAft>
                          <a:spcPts val="0"/>
                        </a:spcAft>
                        <a:buNone/>
                      </a:pPr>
                      <a:r>
                        <a:rPr lang="en-US" sz="1800" b="1" i="1" u="sng">
                          <a:solidFill>
                            <a:srgbClr val="FF0000"/>
                          </a:solidFill>
                        </a:rPr>
                        <a:t>TW calib</a:t>
                      </a:r>
                      <a:endParaRPr sz="1800" b="1" i="1" u="sng">
                        <a:solidFill>
                          <a:srgbClr val="FF0000"/>
                        </a:solidFill>
                      </a:endParaRPr>
                    </a:p>
                  </a:txBody>
                  <a:tcPr marL="91450" marR="91450" marT="45725" marB="45725"/>
                </a:tc>
                <a:tc>
                  <a:txBody>
                    <a:bodyPr/>
                    <a:lstStyle/>
                    <a:p>
                      <a:pPr marL="0" marR="0" lvl="0" indent="0" algn="l" rtl="0">
                        <a:spcBef>
                          <a:spcPts val="0"/>
                        </a:spcBef>
                        <a:spcAft>
                          <a:spcPts val="0"/>
                        </a:spcAft>
                        <a:buNone/>
                      </a:pPr>
                      <a:r>
                        <a:rPr lang="en-US" sz="1800"/>
                        <a:t>8 Nov.</a:t>
                      </a:r>
                      <a:endParaRPr sz="1800"/>
                    </a:p>
                    <a:p>
                      <a:pPr marL="0" lvl="0" indent="0" algn="l" rtl="0">
                        <a:spcBef>
                          <a:spcPts val="0"/>
                        </a:spcBef>
                        <a:spcAft>
                          <a:spcPts val="0"/>
                        </a:spcAft>
                        <a:buClr>
                          <a:schemeClr val="dk1"/>
                        </a:buClr>
                        <a:buFont typeface="Arial"/>
                        <a:buNone/>
                      </a:pPr>
                      <a:r>
                        <a:rPr lang="en-US" sz="1800" i="1">
                          <a:solidFill>
                            <a:schemeClr val="accent1"/>
                          </a:solidFill>
                        </a:rPr>
                        <a:t>Uninstallation</a:t>
                      </a:r>
                      <a:endParaRPr sz="1800"/>
                    </a:p>
                  </a:txBody>
                  <a:tcPr marL="91450" marR="91450" marT="45725" marB="45725"/>
                </a:tc>
                <a:tc>
                  <a:txBody>
                    <a:bodyPr/>
                    <a:lstStyle/>
                    <a:p>
                      <a:pPr marL="0" marR="0" lvl="0" indent="0" algn="l" rtl="0">
                        <a:spcBef>
                          <a:spcPts val="0"/>
                        </a:spcBef>
                        <a:spcAft>
                          <a:spcPts val="0"/>
                        </a:spcAft>
                        <a:buNone/>
                      </a:pPr>
                      <a:r>
                        <a:rPr lang="en-US" sz="1800"/>
                        <a:t>9 Nov.</a:t>
                      </a:r>
                      <a:endParaRPr sz="1800"/>
                    </a:p>
                    <a:p>
                      <a:pPr marL="0" lvl="0" indent="0" algn="l" rtl="0">
                        <a:spcBef>
                          <a:spcPts val="0"/>
                        </a:spcBef>
                        <a:spcAft>
                          <a:spcPts val="0"/>
                        </a:spcAft>
                        <a:buClr>
                          <a:schemeClr val="dk1"/>
                        </a:buClr>
                        <a:buFont typeface="Arial"/>
                        <a:buNone/>
                      </a:pPr>
                      <a:r>
                        <a:rPr lang="en-US" sz="1800" i="1">
                          <a:solidFill>
                            <a:schemeClr val="accent1"/>
                          </a:solidFill>
                        </a:rPr>
                        <a:t>Uninstallation</a:t>
                      </a:r>
                      <a:endParaRPr sz="1800"/>
                    </a:p>
                  </a:txBody>
                  <a:tcPr marL="91450" marR="91450" marT="45725" marB="45725"/>
                </a:tc>
                <a:tc>
                  <a:txBody>
                    <a:bodyPr/>
                    <a:lstStyle/>
                    <a:p>
                      <a:pPr marL="0" marR="0" lvl="0" indent="0" algn="l" rtl="0">
                        <a:spcBef>
                          <a:spcPts val="0"/>
                        </a:spcBef>
                        <a:spcAft>
                          <a:spcPts val="0"/>
                        </a:spcAft>
                        <a:buNone/>
                      </a:pPr>
                      <a:r>
                        <a:rPr lang="en-US" sz="1800"/>
                        <a:t>10 Nov.</a:t>
                      </a:r>
                      <a:endParaRPr sz="1800" i="1">
                        <a:solidFill>
                          <a:schemeClr val="accent3"/>
                        </a:solidFill>
                      </a:endParaRPr>
                    </a:p>
                    <a:p>
                      <a:pPr marL="0" lvl="0" indent="0" algn="l" rtl="0">
                        <a:spcBef>
                          <a:spcPts val="0"/>
                        </a:spcBef>
                        <a:spcAft>
                          <a:spcPts val="0"/>
                        </a:spcAft>
                        <a:buClr>
                          <a:schemeClr val="dk1"/>
                        </a:buClr>
                        <a:buFont typeface="Arial"/>
                        <a:buNone/>
                      </a:pPr>
                      <a:r>
                        <a:rPr lang="en-US" sz="1800" i="1">
                          <a:solidFill>
                            <a:schemeClr val="accent3"/>
                          </a:solidFill>
                        </a:rPr>
                        <a:t>No Material in the room</a:t>
                      </a:r>
                      <a:endParaRPr sz="1800" i="1">
                        <a:solidFill>
                          <a:schemeClr val="accent3"/>
                        </a:solidFill>
                      </a:endParaRPr>
                    </a:p>
                  </a:txBody>
                  <a:tcPr marL="91450" marR="91450" marT="45725" marB="45725"/>
                </a:tc>
                <a:tc>
                  <a:txBody>
                    <a:bodyPr/>
                    <a:lstStyle/>
                    <a:p>
                      <a:pPr marL="0" marR="0" lvl="0" indent="0" algn="l" rtl="0">
                        <a:spcBef>
                          <a:spcPts val="0"/>
                        </a:spcBef>
                        <a:spcAft>
                          <a:spcPts val="0"/>
                        </a:spcAft>
                        <a:buNone/>
                      </a:pPr>
                      <a:r>
                        <a:rPr lang="en-US" sz="1800"/>
                        <a:t>11 Nov.</a:t>
                      </a:r>
                      <a:endParaRPr/>
                    </a:p>
                    <a:p>
                      <a:pPr marL="0" marR="0" lvl="0" indent="0" algn="l" rtl="0">
                        <a:spcBef>
                          <a:spcPts val="0"/>
                        </a:spcBef>
                        <a:spcAft>
                          <a:spcPts val="0"/>
                        </a:spcAft>
                        <a:buNone/>
                      </a:pPr>
                      <a:r>
                        <a:rPr lang="en-US" sz="1800" i="1">
                          <a:solidFill>
                            <a:srgbClr val="275316"/>
                          </a:solidFill>
                        </a:rPr>
                        <a:t>Next Exp. In Exp. Room.</a:t>
                      </a:r>
                      <a:endParaRPr/>
                    </a:p>
                  </a:txBody>
                  <a:tcPr marL="91450" marR="91450" marT="45725" marB="45725"/>
                </a:tc>
                <a:tc>
                  <a:txBody>
                    <a:bodyPr/>
                    <a:lstStyle/>
                    <a:p>
                      <a:pPr marL="0" marR="0" lvl="0" indent="0" algn="l" rtl="0">
                        <a:spcBef>
                          <a:spcPts val="0"/>
                        </a:spcBef>
                        <a:spcAft>
                          <a:spcPts val="0"/>
                        </a:spcAft>
                        <a:buNone/>
                      </a:pPr>
                      <a:r>
                        <a:rPr lang="en-US" sz="1800"/>
                        <a:t>12 Nov.</a:t>
                      </a:r>
                      <a:endParaRPr/>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0" y="0"/>
            <a:ext cx="12192000" cy="722376"/>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Documentation</a:t>
            </a:r>
            <a:endParaRPr/>
          </a:p>
        </p:txBody>
      </p:sp>
      <p:sp>
        <p:nvSpPr>
          <p:cNvPr id="103" name="Google Shape;103;p3"/>
          <p:cNvSpPr txBox="1"/>
          <p:nvPr/>
        </p:nvSpPr>
        <p:spPr>
          <a:xfrm>
            <a:off x="235975" y="951775"/>
            <a:ext cx="11767800" cy="5941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rPr>
              <a:t>Need to f</a:t>
            </a:r>
            <a:r>
              <a:rPr lang="en-US" sz="2000" b="0" i="0" u="none" strike="noStrike" cap="none">
                <a:solidFill>
                  <a:schemeClr val="dk1"/>
                </a:solidFill>
                <a:latin typeface="Arial"/>
                <a:ea typeface="Arial"/>
                <a:cs typeface="Arial"/>
                <a:sym typeface="Arial"/>
              </a:rPr>
              <a:t>ill the required safety modules:</a:t>
            </a:r>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US" sz="2000">
                <a:solidFill>
                  <a:schemeClr val="dk1"/>
                </a:solidFill>
                <a:latin typeface="Arial"/>
                <a:ea typeface="Arial"/>
                <a:cs typeface="Arial"/>
                <a:sym typeface="Arial"/>
              </a:rPr>
              <a:t>- Module for radioprotection, </a:t>
            </a:r>
            <a:r>
              <a:rPr lang="en-US" sz="2000" b="1">
                <a:solidFill>
                  <a:schemeClr val="dk1"/>
                </a:solidFill>
                <a:latin typeface="Arial"/>
                <a:ea typeface="Arial"/>
                <a:cs typeface="Arial"/>
                <a:sym typeface="Arial"/>
              </a:rPr>
              <a:t>one for each participant</a:t>
            </a:r>
            <a:r>
              <a:rPr lang="en-US" sz="2000">
                <a:solidFill>
                  <a:schemeClr val="dk1"/>
                </a:solidFill>
                <a:latin typeface="Arial"/>
                <a:ea typeface="Arial"/>
                <a:cs typeface="Arial"/>
                <a:sym typeface="Arial"/>
              </a:rPr>
              <a:t> (please check the expiration date of your medical certificates and send a copy to me)</a:t>
            </a:r>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US" sz="2000">
                <a:solidFill>
                  <a:schemeClr val="dk1"/>
                </a:solidFill>
                <a:latin typeface="Arial"/>
                <a:ea typeface="Arial"/>
                <a:cs typeface="Arial"/>
                <a:sym typeface="Arial"/>
              </a:rPr>
              <a:t>- Declaration of possession of requirements for professional and technical suitability, </a:t>
            </a:r>
            <a:r>
              <a:rPr lang="en-US" sz="2000" b="1">
                <a:solidFill>
                  <a:schemeClr val="dk1"/>
                </a:solidFill>
                <a:latin typeface="Arial"/>
                <a:ea typeface="Arial"/>
                <a:cs typeface="Arial"/>
                <a:sym typeface="Arial"/>
              </a:rPr>
              <a:t>one for each institution </a:t>
            </a:r>
            <a:r>
              <a:rPr lang="en-US" sz="2000">
                <a:solidFill>
                  <a:schemeClr val="dk1"/>
                </a:solidFill>
              </a:rPr>
              <a:t>(</a:t>
            </a:r>
            <a:r>
              <a:rPr lang="en-US" sz="2000">
                <a:solidFill>
                  <a:srgbClr val="FF0000"/>
                </a:solidFill>
              </a:rPr>
              <a:t>the module expires after 1 year</a:t>
            </a:r>
            <a:r>
              <a:rPr lang="en-US" sz="2000">
                <a:solidFill>
                  <a:schemeClr val="dk1"/>
                </a:solidFill>
              </a:rPr>
              <a:t>)</a:t>
            </a:r>
            <a:endParaRPr/>
          </a:p>
          <a:p>
            <a:pPr marL="0" marR="0" lvl="0" indent="0" algn="l" rtl="0">
              <a:spcBef>
                <a:spcPts val="0"/>
              </a:spcBef>
              <a:spcAft>
                <a:spcPts val="0"/>
              </a:spcAft>
              <a:buNone/>
            </a:pPr>
            <a:endParaRPr sz="2000" u="sng">
              <a:solidFill>
                <a:schemeClr val="dk1"/>
              </a:solidFill>
              <a:latin typeface="Arial"/>
              <a:ea typeface="Arial"/>
              <a:cs typeface="Arial"/>
              <a:sym typeface="Arial"/>
            </a:endParaRPr>
          </a:p>
          <a:p>
            <a:pPr marL="0" marR="0" lvl="0" indent="0" algn="l" rtl="0">
              <a:spcBef>
                <a:spcPts val="0"/>
              </a:spcBef>
              <a:spcAft>
                <a:spcPts val="0"/>
              </a:spcAft>
              <a:buNone/>
            </a:pPr>
            <a:r>
              <a:rPr lang="en-US" sz="2000">
                <a:solidFill>
                  <a:schemeClr val="dk1"/>
                </a:solidFill>
                <a:latin typeface="Arial"/>
                <a:ea typeface="Arial"/>
                <a:cs typeface="Arial"/>
                <a:sym typeface="Arial"/>
              </a:rPr>
              <a:t>- Safety Approval Form, </a:t>
            </a:r>
            <a:r>
              <a:rPr lang="en-US" sz="2000" b="1">
                <a:solidFill>
                  <a:schemeClr val="dk1"/>
                </a:solidFill>
                <a:latin typeface="Arial"/>
                <a:ea typeface="Arial"/>
                <a:cs typeface="Arial"/>
                <a:sym typeface="Arial"/>
              </a:rPr>
              <a:t>one for the whole experiment</a:t>
            </a:r>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a:p>
            <a:pPr marL="0" marR="0" lvl="0" indent="0" algn="l" rtl="0">
              <a:spcBef>
                <a:spcPts val="0"/>
              </a:spcBef>
              <a:spcAft>
                <a:spcPts val="0"/>
              </a:spcAft>
              <a:buNone/>
            </a:pPr>
            <a:r>
              <a:rPr lang="en-US" sz="2000">
                <a:solidFill>
                  <a:schemeClr val="dk1"/>
                </a:solidFill>
                <a:latin typeface="Arial"/>
                <a:ea typeface="Arial"/>
                <a:cs typeface="Arial"/>
                <a:sym typeface="Arial"/>
              </a:rPr>
              <a:t>All modules are available </a:t>
            </a:r>
            <a:r>
              <a:rPr lang="en-US" sz="20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here</a:t>
            </a:r>
            <a:r>
              <a:rPr lang="en-US" sz="2000" b="1">
                <a:solidFill>
                  <a:schemeClr val="dk1"/>
                </a:solidFill>
              </a:rPr>
              <a:t>. The</a:t>
            </a:r>
            <a:r>
              <a:rPr lang="en-US" sz="2000" b="1">
                <a:solidFill>
                  <a:schemeClr val="dk1"/>
                </a:solidFill>
                <a:latin typeface="Arial"/>
                <a:ea typeface="Arial"/>
                <a:cs typeface="Arial"/>
                <a:sym typeface="Arial"/>
              </a:rPr>
              <a:t> deadline to collect the documentation is</a:t>
            </a:r>
            <a:r>
              <a:rPr lang="en-US" sz="2000" b="1" u="sng">
                <a:solidFill>
                  <a:schemeClr val="dk1"/>
                </a:solidFill>
                <a:latin typeface="Arial"/>
                <a:ea typeface="Arial"/>
                <a:cs typeface="Arial"/>
                <a:sym typeface="Arial"/>
              </a:rPr>
              <a:t> September, the</a:t>
            </a:r>
            <a:r>
              <a:rPr lang="en-US" sz="2000" b="1" u="sng">
                <a:solidFill>
                  <a:schemeClr val="dk1"/>
                </a:solidFill>
              </a:rPr>
              <a:t> </a:t>
            </a:r>
            <a:r>
              <a:rPr lang="en-US" sz="2000" b="1" u="sng">
                <a:solidFill>
                  <a:schemeClr val="dk1"/>
                </a:solidFill>
                <a:latin typeface="Arial"/>
                <a:ea typeface="Arial"/>
                <a:cs typeface="Arial"/>
                <a:sym typeface="Arial"/>
              </a:rPr>
              <a:t>2</a:t>
            </a:r>
            <a:r>
              <a:rPr lang="en-US" sz="2000" b="1" u="sng">
                <a:solidFill>
                  <a:schemeClr val="dk1"/>
                </a:solidFill>
              </a:rPr>
              <a:t>2</a:t>
            </a:r>
            <a:r>
              <a:rPr lang="en-US" sz="2000" b="1" u="sng" baseline="30000">
                <a:solidFill>
                  <a:schemeClr val="dk1"/>
                </a:solidFill>
              </a:rPr>
              <a:t>nd</a:t>
            </a:r>
            <a:r>
              <a:rPr lang="en-US" sz="2000" b="1">
                <a:solidFill>
                  <a:schemeClr val="dk1"/>
                </a:solidFill>
                <a:latin typeface="Arial"/>
                <a:ea typeface="Arial"/>
                <a:cs typeface="Arial"/>
                <a:sym typeface="Arial"/>
              </a:rPr>
              <a:t> </a:t>
            </a:r>
            <a:endParaRPr/>
          </a:p>
          <a:p>
            <a:pPr marL="0" marR="0" lvl="0" indent="0" algn="l" rtl="0">
              <a:spcBef>
                <a:spcPts val="0"/>
              </a:spcBef>
              <a:spcAft>
                <a:spcPts val="0"/>
              </a:spcAft>
              <a:buNone/>
            </a:pPr>
            <a:endParaRPr sz="2000" b="1">
              <a:solidFill>
                <a:schemeClr val="dk1"/>
              </a:solidFill>
              <a:latin typeface="Arial"/>
              <a:ea typeface="Arial"/>
              <a:cs typeface="Arial"/>
              <a:sym typeface="Arial"/>
            </a:endParaRPr>
          </a:p>
          <a:p>
            <a:pPr marL="0" marR="0" lvl="0" indent="0" algn="l" rtl="0">
              <a:spcBef>
                <a:spcPts val="0"/>
              </a:spcBef>
              <a:spcAft>
                <a:spcPts val="0"/>
              </a:spcAft>
              <a:buNone/>
            </a:pPr>
            <a:r>
              <a:rPr lang="en-US" sz="2000">
                <a:solidFill>
                  <a:schemeClr val="dk1"/>
                </a:solidFill>
                <a:latin typeface="Arial"/>
                <a:ea typeface="Arial"/>
                <a:cs typeface="Arial"/>
                <a:sym typeface="Arial"/>
              </a:rPr>
              <a:t>In addition:</a:t>
            </a:r>
            <a:endParaRPr/>
          </a:p>
          <a:p>
            <a:pPr marL="0" marR="0" lvl="0" indent="0" algn="l" rtl="0">
              <a:spcBef>
                <a:spcPts val="0"/>
              </a:spcBef>
              <a:spcAft>
                <a:spcPts val="0"/>
              </a:spcAft>
              <a:buNone/>
            </a:pPr>
            <a:r>
              <a:rPr lang="en-US" sz="2000">
                <a:solidFill>
                  <a:schemeClr val="dk1"/>
                </a:solidFill>
                <a:latin typeface="Arial"/>
                <a:ea typeface="Arial"/>
                <a:cs typeface="Arial"/>
                <a:sym typeface="Arial"/>
              </a:rPr>
              <a:t>- An </a:t>
            </a:r>
            <a:r>
              <a:rPr lang="en-US" sz="2000" u="sng">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online course</a:t>
            </a:r>
            <a:r>
              <a:rPr lang="en-US" sz="2000">
                <a:solidFill>
                  <a:schemeClr val="dk1"/>
                </a:solidFill>
                <a:latin typeface="Arial"/>
                <a:ea typeface="Arial"/>
                <a:cs typeface="Arial"/>
                <a:sym typeface="Arial"/>
              </a:rPr>
              <a:t> (0.5 h) needs to be attended, and a </a:t>
            </a:r>
            <a:r>
              <a:rPr lang="en-US" sz="2000" u="sng">
                <a:solidFill>
                  <a:schemeClr val="dk1"/>
                </a:solidFill>
                <a:latin typeface="Arial"/>
                <a:ea typeface="Arial"/>
                <a:cs typeface="Arial"/>
                <a:sym typeface="Arial"/>
                <a:hlinkClick r:id="rId5">
                  <a:extLst>
                    <a:ext uri="{A12FA001-AC4F-418D-AE19-62706E023703}">
                      <ahyp:hlinkClr xmlns:ahyp="http://schemas.microsoft.com/office/drawing/2018/hyperlinkcolor" val="tx"/>
                    </a:ext>
                  </a:extLst>
                </a:hlinkClick>
              </a:rPr>
              <a:t>form</a:t>
            </a:r>
            <a:r>
              <a:rPr lang="en-US" sz="2000">
                <a:solidFill>
                  <a:schemeClr val="dk1"/>
                </a:solidFill>
                <a:latin typeface="Arial"/>
                <a:ea typeface="Arial"/>
                <a:cs typeface="Arial"/>
                <a:sym typeface="Arial"/>
              </a:rPr>
              <a:t> needs to be filled.</a:t>
            </a:r>
            <a:r>
              <a:rPr lang="en-US" sz="2000">
                <a:solidFill>
                  <a:schemeClr val="dk1"/>
                </a:solidFill>
              </a:rPr>
              <a:t> </a:t>
            </a:r>
            <a:r>
              <a:rPr lang="en-US" sz="2000">
                <a:solidFill>
                  <a:srgbClr val="FF0000"/>
                </a:solidFill>
              </a:rPr>
              <a:t>The course expires after 3 years.</a:t>
            </a:r>
            <a:endParaRPr sz="2000">
              <a:solidFill>
                <a:srgbClr val="FF0000"/>
              </a:solidFill>
            </a:endParaRPr>
          </a:p>
          <a:p>
            <a:pPr marL="0" marR="0" lvl="0" indent="0" algn="l" rtl="0">
              <a:spcBef>
                <a:spcPts val="0"/>
              </a:spcBef>
              <a:spcAft>
                <a:spcPts val="0"/>
              </a:spcAft>
              <a:buNone/>
            </a:pPr>
            <a:r>
              <a:rPr lang="en-US" sz="2000">
                <a:solidFill>
                  <a:schemeClr val="dk1"/>
                </a:solidFill>
                <a:latin typeface="Arial"/>
                <a:ea typeface="Arial"/>
                <a:cs typeface="Arial"/>
                <a:sym typeface="Arial"/>
              </a:rPr>
              <a:t>- Each Local Coordinator should send to </a:t>
            </a:r>
            <a:r>
              <a:rPr lang="en-US" sz="2000">
                <a:solidFill>
                  <a:schemeClr val="dk1"/>
                </a:solidFill>
              </a:rPr>
              <a:t>us </a:t>
            </a:r>
            <a:r>
              <a:rPr lang="en-US" sz="2000">
                <a:solidFill>
                  <a:schemeClr val="dk1"/>
                </a:solidFill>
                <a:latin typeface="Arial"/>
                <a:ea typeface="Arial"/>
                <a:cs typeface="Arial"/>
                <a:sym typeface="Arial"/>
              </a:rPr>
              <a:t>the participant list specifying (if possible) dates of arrival and </a:t>
            </a:r>
            <a:r>
              <a:rPr lang="en-US" sz="2000">
                <a:solidFill>
                  <a:schemeClr val="dk1"/>
                </a:solidFill>
              </a:rPr>
              <a:t>departure</a:t>
            </a:r>
            <a:r>
              <a:rPr lang="en-US" sz="2000">
                <a:solidFill>
                  <a:schemeClr val="dk1"/>
                </a:solidFill>
                <a:latin typeface="Arial"/>
                <a:ea typeface="Arial"/>
                <a:cs typeface="Arial"/>
                <a:sym typeface="Arial"/>
              </a:rPr>
              <a:t>, radioprotection status, and the means of transportation used by each group (i.e. to optimi</a:t>
            </a:r>
            <a:r>
              <a:rPr lang="en-US" sz="2000">
                <a:solidFill>
                  <a:schemeClr val="dk1"/>
                </a:solidFill>
              </a:rPr>
              <a:t>ze the number of vans to be used</a:t>
            </a:r>
            <a:r>
              <a:rPr lang="en-US" sz="2000">
                <a:solidFill>
                  <a:schemeClr val="dk1"/>
                </a:solidFill>
                <a:latin typeface="Arial"/>
                <a:ea typeface="Arial"/>
                <a:cs typeface="Arial"/>
                <a:sym typeface="Arial"/>
              </a:rPr>
              <a:t>).</a:t>
            </a:r>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p:nvPr/>
        </p:nvSpPr>
        <p:spPr>
          <a:xfrm>
            <a:off x="0" y="0"/>
            <a:ext cx="12192000" cy="722376"/>
          </a:xfrm>
          <a:prstGeom prst="rect">
            <a:avLst/>
          </a:prstGeom>
          <a:solidFill>
            <a:srgbClr val="C0E4F5"/>
          </a:solid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Calibration</a:t>
            </a:r>
            <a:endParaRPr/>
          </a:p>
        </p:txBody>
      </p:sp>
      <p:sp>
        <p:nvSpPr>
          <p:cNvPr id="109" name="Google Shape;109;p5"/>
          <p:cNvSpPr txBox="1"/>
          <p:nvPr/>
        </p:nvSpPr>
        <p:spPr>
          <a:xfrm>
            <a:off x="293975" y="859775"/>
            <a:ext cx="11566500" cy="17625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200" b="1"/>
              <a:t>Calorimeter (8h)</a:t>
            </a:r>
            <a:endParaRPr sz="2200" b="1"/>
          </a:p>
          <a:p>
            <a:pPr marL="0" lvl="0" indent="0" algn="l" rtl="0">
              <a:spcBef>
                <a:spcPts val="0"/>
              </a:spcBef>
              <a:spcAft>
                <a:spcPts val="0"/>
              </a:spcAft>
              <a:buNone/>
            </a:pPr>
            <a:r>
              <a:rPr lang="en-US" sz="2000"/>
              <a:t>Calibration with screen saver, 4 positions, as many energies as possible.</a:t>
            </a:r>
            <a:endParaRPr sz="2000"/>
          </a:p>
          <a:p>
            <a:pPr marL="457200" lvl="0" indent="-355600" algn="l" rtl="0">
              <a:spcBef>
                <a:spcPts val="0"/>
              </a:spcBef>
              <a:spcAft>
                <a:spcPts val="0"/>
              </a:spcAft>
              <a:buSzPts val="2000"/>
              <a:buChar char="-"/>
            </a:pPr>
            <a:r>
              <a:rPr lang="en-US" sz="2000"/>
              <a:t>Reconstruction of the response curve for each crystal</a:t>
            </a:r>
            <a:endParaRPr sz="2000"/>
          </a:p>
          <a:p>
            <a:pPr marL="457200" lvl="0" indent="-355600" algn="l" rtl="0">
              <a:spcBef>
                <a:spcPts val="0"/>
              </a:spcBef>
              <a:spcAft>
                <a:spcPts val="0"/>
              </a:spcAft>
              <a:buSzPts val="2000"/>
              <a:buChar char="-"/>
            </a:pPr>
            <a:r>
              <a:rPr lang="en-US" sz="2000"/>
              <a:t>10000 evts x crystal x energy</a:t>
            </a:r>
            <a:endParaRPr sz="2000"/>
          </a:p>
          <a:p>
            <a:pPr marL="914400" lvl="0" indent="0" algn="l" rtl="0">
              <a:spcBef>
                <a:spcPts val="0"/>
              </a:spcBef>
              <a:spcAft>
                <a:spcPts val="0"/>
              </a:spcAft>
              <a:buNone/>
            </a:pPr>
            <a:r>
              <a:rPr lang="en-US" sz="2000"/>
              <a:t>2h → 9 energies for ¼ of the calorimeter</a:t>
            </a:r>
            <a:endParaRPr sz="2000"/>
          </a:p>
        </p:txBody>
      </p:sp>
      <p:sp>
        <p:nvSpPr>
          <p:cNvPr id="110" name="Google Shape;110;p5"/>
          <p:cNvSpPr txBox="1"/>
          <p:nvPr/>
        </p:nvSpPr>
        <p:spPr>
          <a:xfrm rot="-1279356">
            <a:off x="8542563" y="1303990"/>
            <a:ext cx="2999846" cy="80039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a:solidFill>
                  <a:srgbClr val="FF0000"/>
                </a:solidFill>
              </a:rPr>
              <a:t>No other detectors in the beamline</a:t>
            </a:r>
            <a:endParaRPr sz="2000">
              <a:solidFill>
                <a:srgbClr val="FF0000"/>
              </a:solidFill>
            </a:endParaRPr>
          </a:p>
        </p:txBody>
      </p:sp>
      <p:sp>
        <p:nvSpPr>
          <p:cNvPr id="111" name="Google Shape;111;p5"/>
          <p:cNvSpPr txBox="1"/>
          <p:nvPr/>
        </p:nvSpPr>
        <p:spPr>
          <a:xfrm>
            <a:off x="293975" y="2685975"/>
            <a:ext cx="11566500" cy="1774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200" b="1"/>
              <a:t>Vertex and IT (6h)</a:t>
            </a:r>
            <a:endParaRPr sz="2200" b="1"/>
          </a:p>
          <a:p>
            <a:pPr marL="0" lvl="0" indent="0" algn="l" rtl="0">
              <a:spcBef>
                <a:spcPts val="0"/>
              </a:spcBef>
              <a:spcAft>
                <a:spcPts val="0"/>
              </a:spcAft>
              <a:buNone/>
            </a:pPr>
            <a:r>
              <a:rPr lang="en-US" sz="2000"/>
              <a:t>Cross-check the threshold for each sensor</a:t>
            </a:r>
            <a:endParaRPr sz="2000"/>
          </a:p>
          <a:p>
            <a:pPr marL="457200" lvl="0" indent="-355600" algn="l" rtl="0">
              <a:spcBef>
                <a:spcPts val="0"/>
              </a:spcBef>
              <a:spcAft>
                <a:spcPts val="0"/>
              </a:spcAft>
              <a:buSzPts val="2000"/>
              <a:buChar char="-"/>
            </a:pPr>
            <a:r>
              <a:rPr lang="en-US" sz="2000"/>
              <a:t>Collect statistics with tracks in different region of the detector</a:t>
            </a:r>
            <a:endParaRPr sz="2000"/>
          </a:p>
          <a:p>
            <a:pPr marL="914400" lvl="0" indent="0" algn="l" rtl="0">
              <a:spcBef>
                <a:spcPts val="0"/>
              </a:spcBef>
              <a:spcAft>
                <a:spcPts val="0"/>
              </a:spcAft>
              <a:buNone/>
            </a:pPr>
            <a:r>
              <a:rPr lang="en-US" sz="2000"/>
              <a:t>→ need for a thick target in front of the vertex to scatter the beam</a:t>
            </a:r>
            <a:endParaRPr sz="2000"/>
          </a:p>
          <a:p>
            <a:pPr marL="0" lvl="0" indent="0" algn="l" rtl="0">
              <a:spcBef>
                <a:spcPts val="0"/>
              </a:spcBef>
              <a:spcAft>
                <a:spcPts val="0"/>
              </a:spcAft>
              <a:buNone/>
            </a:pPr>
            <a:r>
              <a:rPr lang="en-US" sz="2000" b="1" i="1"/>
              <a:t>The calibration needs to be done with and without magnetic field, with more than one energy</a:t>
            </a:r>
            <a:endParaRPr sz="2000" b="1" i="1"/>
          </a:p>
          <a:p>
            <a:pPr marL="0" lvl="0" indent="0" algn="l" rtl="0">
              <a:spcBef>
                <a:spcPts val="0"/>
              </a:spcBef>
              <a:spcAft>
                <a:spcPts val="0"/>
              </a:spcAft>
              <a:buNone/>
            </a:pPr>
            <a:endParaRPr sz="2000"/>
          </a:p>
        </p:txBody>
      </p:sp>
      <p:sp>
        <p:nvSpPr>
          <p:cNvPr id="112" name="Google Shape;112;p5"/>
          <p:cNvSpPr txBox="1"/>
          <p:nvPr/>
        </p:nvSpPr>
        <p:spPr>
          <a:xfrm>
            <a:off x="293975" y="4524425"/>
            <a:ext cx="11566500" cy="879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200" b="1"/>
              <a:t>TW (1h)</a:t>
            </a:r>
            <a:endParaRPr sz="2200" b="1"/>
          </a:p>
          <a:p>
            <a:pPr marL="0" lvl="0" indent="0" algn="l" rtl="0">
              <a:spcBef>
                <a:spcPts val="0"/>
              </a:spcBef>
              <a:spcAft>
                <a:spcPts val="0"/>
              </a:spcAft>
              <a:buNone/>
            </a:pPr>
            <a:r>
              <a:rPr lang="en-US" sz="2000"/>
              <a:t>Scan moving the TW using the same energy/ies used in the fragmentation runs.</a:t>
            </a:r>
            <a:endParaRPr sz="2000" b="1" i="1"/>
          </a:p>
          <a:p>
            <a:pPr marL="0" lvl="0" indent="0" algn="l" rtl="0">
              <a:spcBef>
                <a:spcPts val="0"/>
              </a:spcBef>
              <a:spcAft>
                <a:spcPts val="0"/>
              </a:spcAft>
              <a:buNone/>
            </a:pPr>
            <a:endParaRPr sz="2000"/>
          </a:p>
        </p:txBody>
      </p:sp>
      <p:sp>
        <p:nvSpPr>
          <p:cNvPr id="113" name="Google Shape;113;p5"/>
          <p:cNvSpPr txBox="1"/>
          <p:nvPr/>
        </p:nvSpPr>
        <p:spPr>
          <a:xfrm>
            <a:off x="293975" y="5467975"/>
            <a:ext cx="11566500" cy="11733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200" b="1"/>
              <a:t>MSD</a:t>
            </a:r>
            <a:endParaRPr sz="2200" b="1"/>
          </a:p>
          <a:p>
            <a:pPr marL="0" lvl="0" indent="0" algn="l" rtl="0">
              <a:spcBef>
                <a:spcPts val="0"/>
              </a:spcBef>
              <a:spcAft>
                <a:spcPts val="0"/>
              </a:spcAft>
              <a:buNone/>
            </a:pPr>
            <a:r>
              <a:rPr lang="en-US" sz="2000"/>
              <a:t>Just a quick alignment run without magnet</a:t>
            </a:r>
            <a:endParaRPr sz="2000"/>
          </a:p>
          <a:p>
            <a:pPr marL="0" lvl="0" indent="0" algn="l" rtl="0">
              <a:spcBef>
                <a:spcPts val="0"/>
              </a:spcBef>
              <a:spcAft>
                <a:spcPts val="0"/>
              </a:spcAft>
              <a:buNone/>
            </a:pPr>
            <a:r>
              <a:rPr lang="en-US" sz="2000"/>
              <a:t>	→ 5 different points in the detector (</a:t>
            </a:r>
            <a:r>
              <a:rPr lang="en-US" sz="2000">
                <a:solidFill>
                  <a:schemeClr val="dk1"/>
                </a:solidFill>
              </a:rPr>
              <a:t>same energy/ies used in the frag. runs)</a:t>
            </a:r>
            <a:endParaRPr sz="2000"/>
          </a:p>
          <a:p>
            <a:pPr marL="0" lvl="0" indent="0" algn="l" rtl="0">
              <a:spcBef>
                <a:spcPts val="0"/>
              </a:spcBef>
              <a:spcAft>
                <a:spcPts val="0"/>
              </a:spcAft>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27d7d577ba2_0_5"/>
          <p:cNvSpPr txBox="1"/>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Frag. Measurements</a:t>
            </a:r>
            <a:endParaRPr/>
          </a:p>
        </p:txBody>
      </p:sp>
      <p:sp>
        <p:nvSpPr>
          <p:cNvPr id="119" name="Google Shape;119;g27d7d577ba2_0_5"/>
          <p:cNvSpPr txBox="1"/>
          <p:nvPr/>
        </p:nvSpPr>
        <p:spPr>
          <a:xfrm>
            <a:off x="246800" y="1903575"/>
            <a:ext cx="11443500" cy="1082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a:t>In the last data taking we acquired data with the following event rate:</a:t>
            </a:r>
            <a:endParaRPr sz="2000"/>
          </a:p>
          <a:p>
            <a:pPr marL="457200" lvl="0" indent="-355600" algn="l" rtl="0">
              <a:spcBef>
                <a:spcPts val="0"/>
              </a:spcBef>
              <a:spcAft>
                <a:spcPts val="0"/>
              </a:spcAft>
              <a:buSzPts val="2000"/>
              <a:buChar char="-"/>
            </a:pPr>
            <a:r>
              <a:rPr lang="en-US" sz="2000"/>
              <a:t>about 200 Hz with MB trigger</a:t>
            </a:r>
            <a:endParaRPr sz="2000"/>
          </a:p>
          <a:p>
            <a:pPr marL="457200" lvl="0" indent="-355600" algn="l" rtl="0">
              <a:spcBef>
                <a:spcPts val="0"/>
              </a:spcBef>
              <a:spcAft>
                <a:spcPts val="0"/>
              </a:spcAft>
              <a:buSzPts val="2000"/>
              <a:buChar char="-"/>
            </a:pPr>
            <a:r>
              <a:rPr lang="en-US" sz="2000"/>
              <a:t>below 100 Hz with fragmentation trigger</a:t>
            </a:r>
            <a:endParaRPr sz="2000"/>
          </a:p>
          <a:p>
            <a:pPr marL="0" lvl="0" indent="0" algn="l" rtl="0">
              <a:spcBef>
                <a:spcPts val="0"/>
              </a:spcBef>
              <a:spcAft>
                <a:spcPts val="0"/>
              </a:spcAft>
              <a:buNone/>
            </a:pPr>
            <a:endParaRPr sz="2000"/>
          </a:p>
        </p:txBody>
      </p:sp>
      <p:sp>
        <p:nvSpPr>
          <p:cNvPr id="120" name="Google Shape;120;g27d7d577ba2_0_5"/>
          <p:cNvSpPr txBox="1"/>
          <p:nvPr/>
        </p:nvSpPr>
        <p:spPr>
          <a:xfrm>
            <a:off x="246800" y="888975"/>
            <a:ext cx="11443500" cy="48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a:t>4 Shifts - 28 hours total (6 + 8 + 8 + 6)</a:t>
            </a:r>
            <a:endParaRPr sz="2000" b="1"/>
          </a:p>
        </p:txBody>
      </p:sp>
      <p:sp>
        <p:nvSpPr>
          <p:cNvPr id="121" name="Google Shape;121;g27d7d577ba2_0_5"/>
          <p:cNvSpPr txBox="1"/>
          <p:nvPr/>
        </p:nvSpPr>
        <p:spPr>
          <a:xfrm>
            <a:off x="221850" y="1384350"/>
            <a:ext cx="11443500" cy="4812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000"/>
              <a:t>1-2 hours at the begin of the first run needed for alignment acquisitions</a:t>
            </a:r>
            <a:endParaRPr sz="2000"/>
          </a:p>
        </p:txBody>
      </p:sp>
      <p:graphicFrame>
        <p:nvGraphicFramePr>
          <p:cNvPr id="122" name="Google Shape;122;g27d7d577ba2_0_5"/>
          <p:cNvGraphicFramePr/>
          <p:nvPr/>
        </p:nvGraphicFramePr>
        <p:xfrm>
          <a:off x="2408375" y="3024000"/>
          <a:ext cx="3000000" cy="3000000"/>
        </p:xfrm>
        <a:graphic>
          <a:graphicData uri="http://schemas.openxmlformats.org/drawingml/2006/table">
            <a:tbl>
              <a:tblPr>
                <a:noFill/>
                <a:tableStyleId>{F7D743ED-6717-4435-8C27-81D680FF93A9}</a:tableStyleId>
              </a:tblPr>
              <a:tblGrid>
                <a:gridCol w="2137500">
                  <a:extLst>
                    <a:ext uri="{9D8B030D-6E8A-4147-A177-3AD203B41FA5}">
                      <a16:colId xmlns:a16="http://schemas.microsoft.com/office/drawing/2014/main" val="20000"/>
                    </a:ext>
                  </a:extLst>
                </a:gridCol>
              </a:tblGrid>
              <a:tr h="381000">
                <a:tc>
                  <a:txBody>
                    <a:bodyPr/>
                    <a:lstStyle/>
                    <a:p>
                      <a:pPr marL="0" lvl="0" indent="0" algn="l" rtl="0">
                        <a:spcBef>
                          <a:spcPts val="0"/>
                        </a:spcBef>
                        <a:spcAft>
                          <a:spcPts val="0"/>
                        </a:spcAft>
                        <a:buClr>
                          <a:schemeClr val="dk1"/>
                        </a:buClr>
                        <a:buFont typeface="Arial"/>
                        <a:buNone/>
                      </a:pPr>
                      <a:r>
                        <a:rPr lang="en-US" sz="1800" b="1">
                          <a:solidFill>
                            <a:schemeClr val="dk1"/>
                          </a:solidFill>
                          <a:latin typeface="Aptos"/>
                          <a:ea typeface="Aptos"/>
                          <a:cs typeface="Aptos"/>
                          <a:sym typeface="Aptos"/>
                        </a:rPr>
                        <a:t> 4 Nov.</a:t>
                      </a:r>
                      <a:endParaRPr b="1"/>
                    </a:p>
                  </a:txBody>
                  <a:tcPr marL="91425" marR="91425" marT="91425" marB="91425">
                    <a:solidFill>
                      <a:srgbClr val="C0E4F5"/>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b="1"/>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Clr>
                          <a:schemeClr val="dk1"/>
                        </a:buClr>
                        <a:buSzPts val="1100"/>
                        <a:buFont typeface="Arial"/>
                        <a:buNone/>
                      </a:pPr>
                      <a:endParaRPr b="1"/>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7"/>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8"/>
                  </a:ext>
                </a:extLst>
              </a:tr>
            </a:tbl>
          </a:graphicData>
        </a:graphic>
      </p:graphicFrame>
      <p:sp>
        <p:nvSpPr>
          <p:cNvPr id="123" name="Google Shape;123;g27d7d577ba2_0_5"/>
          <p:cNvSpPr txBox="1"/>
          <p:nvPr/>
        </p:nvSpPr>
        <p:spPr>
          <a:xfrm>
            <a:off x="9242950" y="2062575"/>
            <a:ext cx="2676000" cy="17238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2000">
                <a:solidFill>
                  <a:schemeClr val="dk1"/>
                </a:solidFill>
              </a:rPr>
              <a:t>To demonstrate the capability to work in inverse kinematic we need to acquire data with C</a:t>
            </a:r>
            <a:r>
              <a:rPr lang="en-US" sz="2000" baseline="-25000">
                <a:solidFill>
                  <a:schemeClr val="dk1"/>
                </a:solidFill>
              </a:rPr>
              <a:t>2</a:t>
            </a:r>
            <a:r>
              <a:rPr lang="en-US" sz="2000">
                <a:solidFill>
                  <a:schemeClr val="dk1"/>
                </a:solidFill>
              </a:rPr>
              <a:t>H</a:t>
            </a:r>
            <a:r>
              <a:rPr lang="en-US" sz="2000" baseline="-25000">
                <a:solidFill>
                  <a:schemeClr val="dk1"/>
                </a:solidFill>
              </a:rPr>
              <a:t>4</a:t>
            </a:r>
            <a:r>
              <a:rPr lang="en-US" sz="2000">
                <a:solidFill>
                  <a:schemeClr val="dk1"/>
                </a:solidFill>
              </a:rPr>
              <a:t> target</a:t>
            </a:r>
            <a:endParaRPr/>
          </a:p>
        </p:txBody>
      </p:sp>
      <p:graphicFrame>
        <p:nvGraphicFramePr>
          <p:cNvPr id="124" name="Google Shape;124;g27d7d577ba2_0_5"/>
          <p:cNvGraphicFramePr/>
          <p:nvPr/>
        </p:nvGraphicFramePr>
        <p:xfrm>
          <a:off x="4732400" y="3024000"/>
          <a:ext cx="3000000" cy="3000000"/>
        </p:xfrm>
        <a:graphic>
          <a:graphicData uri="http://schemas.openxmlformats.org/drawingml/2006/table">
            <a:tbl>
              <a:tblPr>
                <a:noFill/>
                <a:tableStyleId>{F7D743ED-6717-4435-8C27-81D680FF93A9}</a:tableStyleId>
              </a:tblPr>
              <a:tblGrid>
                <a:gridCol w="2000000">
                  <a:extLst>
                    <a:ext uri="{9D8B030D-6E8A-4147-A177-3AD203B41FA5}">
                      <a16:colId xmlns:a16="http://schemas.microsoft.com/office/drawing/2014/main" val="20000"/>
                    </a:ext>
                  </a:extLst>
                </a:gridCol>
              </a:tblGrid>
              <a:tr h="381000">
                <a:tc>
                  <a:txBody>
                    <a:bodyPr/>
                    <a:lstStyle/>
                    <a:p>
                      <a:pPr marL="0" lvl="0" indent="0" algn="l" rtl="0">
                        <a:spcBef>
                          <a:spcPts val="0"/>
                        </a:spcBef>
                        <a:spcAft>
                          <a:spcPts val="0"/>
                        </a:spcAft>
                        <a:buClr>
                          <a:schemeClr val="dk1"/>
                        </a:buClr>
                        <a:buFont typeface="Arial"/>
                        <a:buNone/>
                      </a:pPr>
                      <a:r>
                        <a:rPr lang="en-US" sz="1800" b="1">
                          <a:solidFill>
                            <a:schemeClr val="dk1"/>
                          </a:solidFill>
                          <a:latin typeface="Aptos"/>
                          <a:ea typeface="Aptos"/>
                          <a:cs typeface="Aptos"/>
                          <a:sym typeface="Aptos"/>
                        </a:rPr>
                        <a:t>5 Nov.</a:t>
                      </a:r>
                      <a:endParaRPr b="1"/>
                    </a:p>
                  </a:txBody>
                  <a:tcPr marL="91425" marR="91425" marT="91425" marB="91425">
                    <a:solidFill>
                      <a:srgbClr val="C0E4F5"/>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7"/>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8"/>
                  </a:ext>
                </a:extLst>
              </a:tr>
            </a:tbl>
          </a:graphicData>
        </a:graphic>
      </p:graphicFrame>
      <p:graphicFrame>
        <p:nvGraphicFramePr>
          <p:cNvPr id="125" name="Google Shape;125;g27d7d577ba2_0_5"/>
          <p:cNvGraphicFramePr/>
          <p:nvPr/>
        </p:nvGraphicFramePr>
        <p:xfrm>
          <a:off x="221850" y="3024000"/>
          <a:ext cx="3000000" cy="3000000"/>
        </p:xfrm>
        <a:graphic>
          <a:graphicData uri="http://schemas.openxmlformats.org/drawingml/2006/table">
            <a:tbl>
              <a:tblPr>
                <a:noFill/>
                <a:tableStyleId>{F7D743ED-6717-4435-8C27-81D680FF93A9}</a:tableStyleId>
              </a:tblPr>
              <a:tblGrid>
                <a:gridCol w="2000000">
                  <a:extLst>
                    <a:ext uri="{9D8B030D-6E8A-4147-A177-3AD203B41FA5}">
                      <a16:colId xmlns:a16="http://schemas.microsoft.com/office/drawing/2014/main" val="20000"/>
                    </a:ext>
                  </a:extLst>
                </a:gridCol>
              </a:tblGrid>
              <a:tr h="381000">
                <a:tc>
                  <a:txBody>
                    <a:bodyPr/>
                    <a:lstStyle/>
                    <a:p>
                      <a:pPr marL="0" lvl="0" indent="0" algn="l" rtl="0">
                        <a:spcBef>
                          <a:spcPts val="0"/>
                        </a:spcBef>
                        <a:spcAft>
                          <a:spcPts val="0"/>
                        </a:spcAft>
                        <a:buClr>
                          <a:schemeClr val="dk1"/>
                        </a:buClr>
                        <a:buFont typeface="Arial"/>
                        <a:buNone/>
                      </a:pPr>
                      <a:r>
                        <a:rPr lang="en-US" sz="1800" b="1">
                          <a:solidFill>
                            <a:schemeClr val="dk1"/>
                          </a:solidFill>
                          <a:latin typeface="Aptos"/>
                          <a:ea typeface="Aptos"/>
                          <a:cs typeface="Aptos"/>
                          <a:sym typeface="Aptos"/>
                        </a:rPr>
                        <a:t>29 Oct.</a:t>
                      </a:r>
                      <a:endParaRPr b="1"/>
                    </a:p>
                  </a:txBody>
                  <a:tcPr marL="91425" marR="91425" marT="91425" marB="91425">
                    <a:solidFill>
                      <a:srgbClr val="C0E4F5"/>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US" b="1"/>
                        <a:t>Align.</a:t>
                      </a:r>
                      <a:endParaRPr b="1"/>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US" b="1"/>
                        <a:t>Align.</a:t>
                      </a:r>
                      <a:endParaRPr b="1"/>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bl>
          </a:graphicData>
        </a:graphic>
      </p:graphicFrame>
      <p:graphicFrame>
        <p:nvGraphicFramePr>
          <p:cNvPr id="126" name="Google Shape;126;g27d7d577ba2_0_5"/>
          <p:cNvGraphicFramePr/>
          <p:nvPr/>
        </p:nvGraphicFramePr>
        <p:xfrm>
          <a:off x="6918925" y="3024000"/>
          <a:ext cx="3000000" cy="3000000"/>
        </p:xfrm>
        <a:graphic>
          <a:graphicData uri="http://schemas.openxmlformats.org/drawingml/2006/table">
            <a:tbl>
              <a:tblPr>
                <a:noFill/>
                <a:tableStyleId>{F7D743ED-6717-4435-8C27-81D680FF93A9}</a:tableStyleId>
              </a:tblPr>
              <a:tblGrid>
                <a:gridCol w="2000000">
                  <a:extLst>
                    <a:ext uri="{9D8B030D-6E8A-4147-A177-3AD203B41FA5}">
                      <a16:colId xmlns:a16="http://schemas.microsoft.com/office/drawing/2014/main" val="20000"/>
                    </a:ext>
                  </a:extLst>
                </a:gridCol>
              </a:tblGrid>
              <a:tr h="381000">
                <a:tc>
                  <a:txBody>
                    <a:bodyPr/>
                    <a:lstStyle/>
                    <a:p>
                      <a:pPr marL="0" lvl="0" indent="0" algn="l" rtl="0">
                        <a:spcBef>
                          <a:spcPts val="0"/>
                        </a:spcBef>
                        <a:spcAft>
                          <a:spcPts val="0"/>
                        </a:spcAft>
                        <a:buClr>
                          <a:schemeClr val="dk1"/>
                        </a:buClr>
                        <a:buFont typeface="Arial"/>
                        <a:buNone/>
                      </a:pPr>
                      <a:r>
                        <a:rPr lang="en-US" sz="1800" b="1">
                          <a:solidFill>
                            <a:schemeClr val="dk1"/>
                          </a:solidFill>
                          <a:latin typeface="Aptos"/>
                          <a:ea typeface="Aptos"/>
                          <a:cs typeface="Aptos"/>
                          <a:sym typeface="Aptos"/>
                        </a:rPr>
                        <a:t>6 Nov.</a:t>
                      </a:r>
                      <a:endParaRPr b="1"/>
                    </a:p>
                  </a:txBody>
                  <a:tcPr marL="91425" marR="91425" marT="91425" marB="91425">
                    <a:solidFill>
                      <a:srgbClr val="C0E4F5"/>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78a69f954f_0_1"/>
          <p:cNvSpPr txBox="1">
            <a:spLocks noGrp="1"/>
          </p:cNvSpPr>
          <p:nvPr>
            <p:ph type="title"/>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Measurement Plan - Emulsion Run</a:t>
            </a:r>
            <a:endParaRPr/>
          </a:p>
        </p:txBody>
      </p:sp>
      <p:sp>
        <p:nvSpPr>
          <p:cNvPr id="132" name="Google Shape;132;g278a69f954f_0_1"/>
          <p:cNvSpPr txBox="1"/>
          <p:nvPr/>
        </p:nvSpPr>
        <p:spPr>
          <a:xfrm>
            <a:off x="293975" y="935975"/>
            <a:ext cx="11566500" cy="571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a:t>Two bricks, C and C</a:t>
            </a:r>
            <a:r>
              <a:rPr lang="en-US" sz="2000" baseline="-25000"/>
              <a:t>2</a:t>
            </a:r>
            <a:r>
              <a:rPr lang="en-US" sz="2000"/>
              <a:t>H</a:t>
            </a:r>
            <a:r>
              <a:rPr lang="en-US" sz="2000" baseline="-25000"/>
              <a:t>4</a:t>
            </a:r>
            <a:r>
              <a:rPr lang="en-US" sz="2000"/>
              <a:t>.</a:t>
            </a:r>
            <a:endParaRPr sz="2000"/>
          </a:p>
          <a:p>
            <a:pPr marL="0" lvl="0" indent="0" algn="l" rtl="0">
              <a:spcBef>
                <a:spcPts val="0"/>
              </a:spcBef>
              <a:spcAft>
                <a:spcPts val="0"/>
              </a:spcAft>
              <a:buNone/>
            </a:pPr>
            <a:r>
              <a:rPr lang="en-US" sz="2000"/>
              <a:t> </a:t>
            </a:r>
            <a:endParaRPr sz="2000"/>
          </a:p>
          <a:p>
            <a:pPr marL="0" lvl="0" indent="0" algn="l" rtl="0">
              <a:spcBef>
                <a:spcPts val="0"/>
              </a:spcBef>
              <a:spcAft>
                <a:spcPts val="0"/>
              </a:spcAft>
              <a:buNone/>
            </a:pPr>
            <a:r>
              <a:rPr lang="en-US" sz="2000"/>
              <a:t>Emulsions need to leave CNAO the 8 of November (preferably in the morning) to go back to Naples. </a:t>
            </a:r>
            <a:endParaRPr sz="2000"/>
          </a:p>
          <a:p>
            <a:pPr marL="0" lvl="0" indent="0" algn="l" rtl="0">
              <a:spcBef>
                <a:spcPts val="0"/>
              </a:spcBef>
              <a:spcAft>
                <a:spcPts val="0"/>
              </a:spcAft>
              <a:buNone/>
            </a:pPr>
            <a:r>
              <a:rPr lang="en-US" sz="2000"/>
              <a:t>Is a radioprotection survey needed before emulsions leave CNAO?</a:t>
            </a:r>
            <a:endParaRPr sz="2000"/>
          </a:p>
          <a:p>
            <a:pPr marL="457200" lvl="0" indent="0" algn="l" rtl="0">
              <a:spcBef>
                <a:spcPts val="0"/>
              </a:spcBef>
              <a:spcAft>
                <a:spcPts val="0"/>
              </a:spcAft>
              <a:buNone/>
            </a:pPr>
            <a:r>
              <a:rPr lang="en-US" sz="2000"/>
              <a:t>→ Naples will send a sample to CNAO ad a brief description of the samples that will be irradiated with the estimated total number of particles.</a:t>
            </a:r>
            <a:endParaRPr sz="2000"/>
          </a:p>
          <a:p>
            <a:pPr marL="0" lvl="0" indent="0" algn="l" rtl="0">
              <a:spcBef>
                <a:spcPts val="0"/>
              </a:spcBef>
              <a:spcAft>
                <a:spcPts val="0"/>
              </a:spcAft>
              <a:buNone/>
            </a:pPr>
            <a:endParaRPr sz="2000"/>
          </a:p>
          <a:p>
            <a:pPr marL="0" lvl="0" indent="0" algn="l" rtl="0">
              <a:spcBef>
                <a:spcPts val="0"/>
              </a:spcBef>
              <a:spcAft>
                <a:spcPts val="0"/>
              </a:spcAft>
              <a:buNone/>
            </a:pPr>
            <a:r>
              <a:rPr lang="en-US" sz="2000"/>
              <a:t>Integration of the Emulsion support in the table needs to be discussed.</a:t>
            </a:r>
            <a:endParaRPr sz="2000"/>
          </a:p>
          <a:p>
            <a:pPr marL="0" lvl="0" indent="0" algn="l" rtl="0">
              <a:spcBef>
                <a:spcPts val="0"/>
              </a:spcBef>
              <a:spcAft>
                <a:spcPts val="0"/>
              </a:spcAft>
              <a:buNone/>
            </a:pPr>
            <a:r>
              <a:rPr lang="en-US" sz="2000"/>
              <a:t>Need for a scan spanning an area of 2.4 cm x 2.4 cm with a 15-18 kg brick. </a:t>
            </a:r>
            <a:endParaRPr sz="2000"/>
          </a:p>
          <a:p>
            <a:pPr marL="0" lvl="0" indent="0" algn="l" rtl="0">
              <a:spcBef>
                <a:spcPts val="0"/>
              </a:spcBef>
              <a:spcAft>
                <a:spcPts val="0"/>
              </a:spcAft>
              <a:buNone/>
            </a:pPr>
            <a:r>
              <a:rPr lang="en-US" sz="2000"/>
              <a:t> 	→ Use of CNAO magnets, verify the method to counts the impinging particles on the brick.</a:t>
            </a:r>
            <a:endParaRPr sz="2000"/>
          </a:p>
          <a:p>
            <a:pPr marL="0" lvl="0" indent="0" algn="l" rtl="0">
              <a:spcBef>
                <a:spcPts val="0"/>
              </a:spcBef>
              <a:spcAft>
                <a:spcPts val="0"/>
              </a:spcAft>
              <a:buNone/>
            </a:pPr>
            <a:endParaRPr sz="2000"/>
          </a:p>
          <a:p>
            <a:pPr marL="0" lvl="0" indent="0" algn="l" rtl="0">
              <a:spcBef>
                <a:spcPts val="0"/>
              </a:spcBef>
              <a:spcAft>
                <a:spcPts val="0"/>
              </a:spcAft>
              <a:buNone/>
            </a:pPr>
            <a:r>
              <a:rPr lang="en-US" sz="2000">
                <a:solidFill>
                  <a:srgbClr val="FF0000"/>
                </a:solidFill>
              </a:rPr>
              <a:t>Separated meetings with a working group to understand how to execute the irradiation with the required resolution on the number of particles.</a:t>
            </a:r>
            <a:r>
              <a:rPr lang="en-US" sz="2000"/>
              <a:t> </a:t>
            </a:r>
            <a:r>
              <a:rPr lang="en-US" sz="2000">
                <a:solidFill>
                  <a:srgbClr val="FF0000"/>
                </a:solidFill>
              </a:rPr>
              <a:t>First meeting Sept. 19</a:t>
            </a:r>
            <a:r>
              <a:rPr lang="en-US" sz="2000" baseline="30000">
                <a:solidFill>
                  <a:srgbClr val="FF0000"/>
                </a:solidFill>
              </a:rPr>
              <a:t>th</a:t>
            </a:r>
            <a:r>
              <a:rPr lang="en-US" sz="2000">
                <a:solidFill>
                  <a:srgbClr val="FF0000"/>
                </a:solidFill>
              </a:rPr>
              <a:t> at 9:00.</a:t>
            </a:r>
            <a:endParaRPr sz="20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g278a69f954f_0_18"/>
          <p:cNvSpPr txBox="1">
            <a:spLocks noGrp="1"/>
          </p:cNvSpPr>
          <p:nvPr>
            <p:ph type="title"/>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Detector Geometry</a:t>
            </a:r>
            <a:endParaRPr/>
          </a:p>
        </p:txBody>
      </p:sp>
      <p:sp>
        <p:nvSpPr>
          <p:cNvPr id="138" name="Google Shape;138;g278a69f954f_0_18"/>
          <p:cNvSpPr txBox="1"/>
          <p:nvPr/>
        </p:nvSpPr>
        <p:spPr>
          <a:xfrm>
            <a:off x="293975" y="935975"/>
            <a:ext cx="11566500" cy="571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Since we have new/larger detectors compared to the last data taking, it would be nice to collect the channel map (including the right orientation and position of each channel) for each detector before the data taking.</a:t>
            </a:r>
            <a:endParaRPr sz="2000" dirty="0"/>
          </a:p>
          <a:p>
            <a:pPr marL="0" lvl="0" indent="0" algn="l" rtl="0">
              <a:spcBef>
                <a:spcPts val="0"/>
              </a:spcBef>
              <a:spcAft>
                <a:spcPts val="0"/>
              </a:spcAft>
              <a:buNone/>
            </a:pPr>
            <a:endParaRPr sz="2000" dirty="0"/>
          </a:p>
          <a:p>
            <a:pPr marL="0" lvl="0" indent="0" algn="l" rtl="0">
              <a:spcBef>
                <a:spcPts val="0"/>
              </a:spcBef>
              <a:spcAft>
                <a:spcPts val="0"/>
              </a:spcAft>
              <a:buNone/>
            </a:pPr>
            <a:r>
              <a:rPr lang="en-US" sz="2000" dirty="0"/>
              <a:t>31 Calorimeter modules (9 scintillator each). How do we arrange the modules respect to the TW?</a:t>
            </a:r>
            <a:endParaRPr sz="2000" dirty="0"/>
          </a:p>
          <a:p>
            <a:pPr marL="0" lvl="0" indent="0" algn="l" rtl="0">
              <a:spcBef>
                <a:spcPts val="0"/>
              </a:spcBef>
              <a:spcAft>
                <a:spcPts val="0"/>
              </a:spcAft>
              <a:buNone/>
            </a:pPr>
            <a:r>
              <a:rPr lang="en-US" sz="2000" dirty="0"/>
              <a:t> → 279 X-Y TW crossing can be covered.</a:t>
            </a:r>
            <a:endParaRPr sz="2000" dirty="0"/>
          </a:p>
          <a:p>
            <a:pPr marL="0" lvl="0" indent="0" algn="l" rtl="0">
              <a:spcBef>
                <a:spcPts val="0"/>
              </a:spcBef>
              <a:spcAft>
                <a:spcPts val="0"/>
              </a:spcAft>
              <a:buNone/>
            </a:pPr>
            <a:endParaRP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27de408dec5_0_25"/>
          <p:cNvSpPr txBox="1">
            <a:spLocks noGrp="1"/>
          </p:cNvSpPr>
          <p:nvPr>
            <p:ph type="title"/>
          </p:nvPr>
        </p:nvSpPr>
        <p:spPr>
          <a:xfrm>
            <a:off x="0" y="0"/>
            <a:ext cx="12192000" cy="722400"/>
          </a:xfrm>
          <a:prstGeom prst="rect">
            <a:avLst/>
          </a:prstGeom>
          <a:solidFill>
            <a:srgbClr val="C0E4F5"/>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Detector Geometry</a:t>
            </a:r>
            <a:endParaRPr/>
          </a:p>
        </p:txBody>
      </p:sp>
      <p:pic>
        <p:nvPicPr>
          <p:cNvPr id="144" name="Google Shape;144;g27de408dec5_0_25"/>
          <p:cNvPicPr preferRelativeResize="0"/>
          <p:nvPr/>
        </p:nvPicPr>
        <p:blipFill>
          <a:blip r:embed="rId3">
            <a:alphaModFix/>
          </a:blip>
          <a:stretch>
            <a:fillRect/>
          </a:stretch>
        </p:blipFill>
        <p:spPr>
          <a:xfrm>
            <a:off x="2243250" y="828325"/>
            <a:ext cx="7474950" cy="58308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1406</Words>
  <Application>Microsoft Office PowerPoint</Application>
  <PresentationFormat>Widescreen</PresentationFormat>
  <Paragraphs>212</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Play</vt:lpstr>
      <vt:lpstr>Arial</vt:lpstr>
      <vt:lpstr>Aptos</vt:lpstr>
      <vt:lpstr>Office Theme</vt:lpstr>
      <vt:lpstr>2023 CNAO data taking</vt:lpstr>
      <vt:lpstr>Schedule</vt:lpstr>
      <vt:lpstr>Schedule</vt:lpstr>
      <vt:lpstr>Documentation</vt:lpstr>
      <vt:lpstr>PowerPoint Presentation</vt:lpstr>
      <vt:lpstr>PowerPoint Presentation</vt:lpstr>
      <vt:lpstr>Measurement Plan - Emulsion Run</vt:lpstr>
      <vt:lpstr>Detector Geometry</vt:lpstr>
      <vt:lpstr>Detector Geometry</vt:lpstr>
      <vt:lpstr>Installation</vt:lpstr>
      <vt:lpstr>Installation</vt:lpstr>
      <vt:lpstr>Uninstallation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CNAO data taking</dc:title>
  <dc:creator>Matteo Morrocchi</dc:creator>
  <cp:lastModifiedBy>Matteo Morrocchi</cp:lastModifiedBy>
  <cp:revision>1</cp:revision>
  <dcterms:created xsi:type="dcterms:W3CDTF">2023-08-17T10:34:56Z</dcterms:created>
  <dcterms:modified xsi:type="dcterms:W3CDTF">2023-09-13T13:04:31Z</dcterms:modified>
</cp:coreProperties>
</file>