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1.jpg" ContentType="image/jpg"/>
  <Override PartName="/ppt/media/image12.jpg" ContentType="image/jpg"/>
  <Override PartName="/ppt/media/image13.jpg" ContentType="image/jp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46.jpg" ContentType="image/jp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3" r:id="rId1"/>
    <p:sldMasterId id="2147483684" r:id="rId2"/>
  </p:sldMasterIdLst>
  <p:notesMasterIdLst>
    <p:notesMasterId r:id="rId29"/>
  </p:notesMasterIdLst>
  <p:sldIdLst>
    <p:sldId id="256" r:id="rId3"/>
    <p:sldId id="258" r:id="rId4"/>
    <p:sldId id="260" r:id="rId5"/>
    <p:sldId id="343" r:id="rId6"/>
    <p:sldId id="341" r:id="rId7"/>
    <p:sldId id="400" r:id="rId8"/>
    <p:sldId id="407" r:id="rId9"/>
    <p:sldId id="384" r:id="rId10"/>
    <p:sldId id="397" r:id="rId11"/>
    <p:sldId id="399" r:id="rId12"/>
    <p:sldId id="385" r:id="rId13"/>
    <p:sldId id="388" r:id="rId14"/>
    <p:sldId id="386" r:id="rId15"/>
    <p:sldId id="387" r:id="rId16"/>
    <p:sldId id="391" r:id="rId17"/>
    <p:sldId id="405" r:id="rId18"/>
    <p:sldId id="409" r:id="rId19"/>
    <p:sldId id="395" r:id="rId20"/>
    <p:sldId id="401" r:id="rId21"/>
    <p:sldId id="402" r:id="rId22"/>
    <p:sldId id="403" r:id="rId23"/>
    <p:sldId id="406" r:id="rId24"/>
    <p:sldId id="408" r:id="rId25"/>
    <p:sldId id="394" r:id="rId26"/>
    <p:sldId id="392" r:id="rId27"/>
    <p:sldId id="257" r:id="rId2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Cambria Math" panose="02040503050406030204" pitchFamily="18" charset="0"/>
      <p:regular r:id="rId38"/>
    </p:embeddedFont>
    <p:embeddedFont>
      <p:font typeface="Comfortaa" pitchFamily="2" charset="0"/>
      <p:regular r:id="rId39"/>
      <p:bold r:id="rId40"/>
    </p:embeddedFont>
    <p:embeddedFont>
      <p:font typeface="Comfortaa Medium" pitchFamily="2" charset="0"/>
      <p:regular r:id="rId41"/>
    </p:embeddedFont>
    <p:embeddedFont>
      <p:font typeface="Comfortaa SemiBold" pitchFamily="2" charset="0"/>
      <p:regular r:id="rId42"/>
      <p:bold r:id="rId43"/>
    </p:embeddedFont>
    <p:embeddedFont>
      <p:font typeface="Helvetica Neue" panose="02000503000000020004" pitchFamily="2" charset="0"/>
      <p:regular r:id="rId44"/>
      <p:bold r:id="rId45"/>
      <p:italic r:id="rId46"/>
      <p:boldItalic r:id="rId47"/>
    </p:embeddedFont>
    <p:embeddedFont>
      <p:font typeface="Open Sans" panose="020B0606030504020204" pitchFamily="34" charset="0"/>
      <p:regular r:id="rId48"/>
      <p:bold r:id="rId49"/>
      <p:italic r:id="rId50"/>
      <p:boldItalic r:id="rId51"/>
    </p:embeddedFont>
    <p:embeddedFont>
      <p:font typeface="Open Sans ExtraBold" panose="020B0606030504020204" pitchFamily="34" charset="0"/>
      <p:bold r:id="rId52"/>
      <p:italic r:id="rId53"/>
      <p:boldItalic r:id="rId54"/>
    </p:embeddedFont>
    <p:embeddedFont>
      <p:font typeface="Trebuchet MS" panose="020B0703020202090204" pitchFamily="34" charset="0"/>
      <p:regular r:id="rId55"/>
      <p:bold r:id="rId56"/>
      <p: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00"/>
    <p:restoredTop sz="94694"/>
  </p:normalViewPr>
  <p:slideViewPr>
    <p:cSldViewPr snapToGrid="0">
      <p:cViewPr>
        <p:scale>
          <a:sx n="99" d="100"/>
          <a:sy n="99" d="100"/>
        </p:scale>
        <p:origin x="816" y="1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8" Type="http://schemas.openxmlformats.org/officeDocument/2006/relationships/slide" Target="slides/slide6.xml"/><Relationship Id="rId51" Type="http://schemas.openxmlformats.org/officeDocument/2006/relationships/font" Target="fonts/font2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10" Type="http://schemas.openxmlformats.org/officeDocument/2006/relationships/slide" Target="slides/slide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8dc62f41bf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0" name="Google Shape;210;g28dc62f41bf_0_1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NICE</a:t>
            </a:r>
            <a:br>
              <a:rPr lang="en" sz="1000">
                <a:solidFill>
                  <a:schemeClr val="dk1"/>
                </a:solidFill>
              </a:rPr>
            </a:b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Charged hadron: Bends in the magnetic field and leaves signals in the tracker layers; passes through the electromagnetic</a:t>
            </a:r>
            <a:r>
              <a:rPr lang="en-US" baseline="0" dirty="0"/>
              <a:t> calorimeter leaving essentially no signal, and is “stopped” by the hadron calorimeter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9B1CB-B517-8247-A800-B09F55A4D13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800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Neutral hadron: Does not bend in the magnetic field and does not leave any signal in the tracker layers; passes through the electromagnetic</a:t>
            </a:r>
            <a:r>
              <a:rPr lang="en-US" baseline="0" dirty="0"/>
              <a:t> calorimeter leaving essentially no signal, and is “stopped” by the hadron calorimeter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9B1CB-B517-8247-A800-B09F55A4D13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673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8c679515c1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g28c679515c1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What is the fraction of events in the tails? Those discarded,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6700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8c679515c1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g28c679515c1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What is the fraction of events in the tails? Those discarded,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08551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8c679515c1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g28c679515c1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What is the fraction of events in the tails? Those discarded,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24303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28be9cfcd95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g28be9cfcd95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What is the fraction of events in the tails? Those discarded,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650104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28be9cfcd95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Google Shape;502;g28be9cfcd95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What is the fraction of events in the tails? Those discarded,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139316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28be9cfcd95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Google Shape;502;g28be9cfcd95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What is the fraction of events in the tails? Those discarded,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314620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28be9cfcd95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Google Shape;502;g28be9cfcd95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What is the fraction of events in the tails? Those discarded,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247165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28be9cfcd95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Google Shape;502;g28be9cfcd95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What is the fraction of events in the tails? Those discarded,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00618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8be9cfcd9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g28be9cfcd9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What is the fraction of events in the tails? Those discarded, 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28be9cfcd95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Google Shape;502;g28be9cfcd95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What is the fraction of events in the tails? Those discarded,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261345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Google Shape;2058;g28bcebfac32_0_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59" name="Google Shape;2059;g28bcebfac32_0_47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NICE</a:t>
            </a:r>
            <a:br>
              <a:rPr lang="en" sz="1000">
                <a:solidFill>
                  <a:schemeClr val="dk1"/>
                </a:solidFill>
              </a:rPr>
            </a:br>
            <a:endParaRPr sz="10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0442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28be9cfcd95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Google Shape;502;g28be9cfcd95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What is the fraction of events in the tails? Those discarded,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442470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8bcebfac32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g28bcebfac32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What is the fraction of events in the tails? Those discarded,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8c679515c1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g28c679515c1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What is the fraction of events in the tails? Those discarded,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8c679515c1_1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g28c679515c1_1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What is the fraction of events in the tails? Those discarded,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61987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8c679515c1_1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g28c679515c1_1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What is the fraction of events in the tails? Those discarded,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35397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8c679515c1_1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g28c679515c1_1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What is the fraction of events in the tails? Those discarded,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58336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Muon</a:t>
            </a:r>
            <a:r>
              <a:rPr lang="en-US" dirty="0"/>
              <a:t>: passing</a:t>
            </a:r>
            <a:r>
              <a:rPr lang="en-US" baseline="0" dirty="0"/>
              <a:t> through CMS, bending in the field (both ways, depending on when it is inside or outside of the solenoid) leaving hits in the Tracker layers and the </a:t>
            </a:r>
            <a:r>
              <a:rPr lang="en-US" baseline="0" dirty="0" err="1"/>
              <a:t>muon</a:t>
            </a:r>
            <a:r>
              <a:rPr lang="en-US" baseline="0" dirty="0"/>
              <a:t> chambers before escaping completely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9B1CB-B517-8247-A800-B09F55A4D13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52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Electron: Bending in the magnetic field, leaving hits in the tracker layers</a:t>
            </a:r>
            <a:r>
              <a:rPr lang="en-US" baseline="0" dirty="0"/>
              <a:t> and being “stopped” by the electromagnetic calorimeter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9B1CB-B517-8247-A800-B09F55A4D13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48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g28c5f9af371_0_6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2" name="Google Shape;1642;g28c5f9af371_0_6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Photon: passes through the tracker without bending in the magnetic field or leaving hits, is “stopped” by the electromagnetic calorimeter</a:t>
            </a:r>
            <a:endParaRPr/>
          </a:p>
        </p:txBody>
      </p:sp>
      <p:sp>
        <p:nvSpPr>
          <p:cNvPr id="1643" name="Google Shape;1643;g28c5f9af371_0_6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6914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MS - Blank Slide">
  <p:cSld name="BLANK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  <p:pic>
        <p:nvPicPr>
          <p:cNvPr id="52" name="Google Shape;5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150" y="46575"/>
            <a:ext cx="673101" cy="673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342675" y="170608"/>
            <a:ext cx="8458649" cy="436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700" b="0" i="0">
                <a:solidFill>
                  <a:srgbClr val="37474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363187" y="1066712"/>
            <a:ext cx="8006080" cy="357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2471004" y="4932082"/>
            <a:ext cx="4366895" cy="18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8788555" y="4942198"/>
            <a:ext cx="203200" cy="180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02870" marR="0" lvl="0" indent="0" algn="l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102870" marR="0" lvl="1" indent="0" algn="l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02870" marR="0" lvl="2" indent="0" algn="l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02870" marR="0" lvl="3" indent="0" algn="l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102870" marR="0" lvl="4" indent="0" algn="l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102870" marR="0" lvl="5" indent="0" algn="l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102870" marR="0" lvl="6" indent="0" algn="l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102870" marR="0" lvl="7" indent="0" algn="l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102870" marR="0" lvl="8" indent="0" algn="l">
              <a:lnSpc>
                <a:spcPct val="100000"/>
              </a:lnSpc>
              <a:spcBef>
                <a:spcPts val="0"/>
              </a:spcBef>
              <a:buNone/>
              <a:defRPr sz="1000" b="0" i="0" u="none" strike="noStrike" cap="none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1028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/>
          <p:nvPr/>
        </p:nvSpPr>
        <p:spPr>
          <a:xfrm>
            <a:off x="0" y="0"/>
            <a:ext cx="4572000" cy="5143500"/>
          </a:xfrm>
          <a:custGeom>
            <a:avLst/>
            <a:gdLst/>
            <a:ahLst/>
            <a:cxnLst/>
            <a:rect l="l" t="t" r="r" b="b"/>
            <a:pathLst>
              <a:path w="4572000" h="5143500" extrusionOk="0">
                <a:moveTo>
                  <a:pt x="0" y="5143499"/>
                </a:moveTo>
                <a:lnTo>
                  <a:pt x="4571999" y="5143499"/>
                </a:lnTo>
                <a:lnTo>
                  <a:pt x="4571999" y="0"/>
                </a:lnTo>
                <a:lnTo>
                  <a:pt x="0" y="0"/>
                </a:lnTo>
                <a:lnTo>
                  <a:pt x="0" y="5143499"/>
                </a:lnTo>
                <a:close/>
              </a:path>
            </a:pathLst>
          </a:custGeom>
          <a:solidFill>
            <a:srgbClr val="D9D1E9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15"/>
          <p:cNvSpPr/>
          <p:nvPr/>
        </p:nvSpPr>
        <p:spPr>
          <a:xfrm>
            <a:off x="4572000" y="0"/>
            <a:ext cx="4572000" cy="5143500"/>
          </a:xfrm>
          <a:custGeom>
            <a:avLst/>
            <a:gdLst/>
            <a:ahLst/>
            <a:cxnLst/>
            <a:rect l="l" t="t" r="r" b="b"/>
            <a:pathLst>
              <a:path w="4572000" h="5143500" extrusionOk="0">
                <a:moveTo>
                  <a:pt x="4571999" y="5143499"/>
                </a:moveTo>
                <a:lnTo>
                  <a:pt x="0" y="5143499"/>
                </a:lnTo>
                <a:lnTo>
                  <a:pt x="0" y="0"/>
                </a:lnTo>
                <a:lnTo>
                  <a:pt x="4571999" y="0"/>
                </a:lnTo>
                <a:lnTo>
                  <a:pt x="4571999" y="51434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15"/>
          <p:cNvSpPr txBox="1">
            <a:spLocks noGrp="1"/>
          </p:cNvSpPr>
          <p:nvPr>
            <p:ph type="title"/>
          </p:nvPr>
        </p:nvSpPr>
        <p:spPr>
          <a:xfrm>
            <a:off x="342675" y="170608"/>
            <a:ext cx="8458649" cy="436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700" b="0" i="0">
                <a:solidFill>
                  <a:srgbClr val="37474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2471004" y="4932082"/>
            <a:ext cx="4366895" cy="18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8788555" y="4942198"/>
            <a:ext cx="203200" cy="180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02870" marR="0" lvl="0" indent="0" algn="l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102870" marR="0" lvl="1" indent="0" algn="l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02870" marR="0" lvl="2" indent="0" algn="l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02870" marR="0" lvl="3" indent="0" algn="l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102870" marR="0" lvl="4" indent="0" algn="l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102870" marR="0" lvl="5" indent="0" algn="l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102870" marR="0" lvl="6" indent="0" algn="l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102870" marR="0" lvl="7" indent="0" algn="l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102870" marR="0" lvl="8" indent="0" algn="l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1028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342675" y="170608"/>
            <a:ext cx="8458649" cy="436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 sz="2700" b="0" i="0">
                <a:solidFill>
                  <a:srgbClr val="37474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521274" y="1210259"/>
            <a:ext cx="3533140" cy="3416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 sz="1200" b="0" i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2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2471004" y="4932082"/>
            <a:ext cx="4366895" cy="18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8788555" y="4942198"/>
            <a:ext cx="203200" cy="180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02870" marR="0" lvl="0" indent="0" algn="l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102870" marR="0" lvl="1" indent="0" algn="l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02870" marR="0" lvl="2" indent="0" algn="l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02870" marR="0" lvl="3" indent="0" algn="l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102870" marR="0" lvl="4" indent="0" algn="l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102870" marR="0" lvl="5" indent="0" algn="l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102870" marR="0" lvl="6" indent="0" algn="l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102870" marR="0" lvl="7" indent="0" algn="l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102870" marR="0" lvl="8" indent="0" algn="l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1028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/>
          <p:nvPr/>
        </p:nvSpPr>
        <p:spPr>
          <a:xfrm>
            <a:off x="0" y="4926050"/>
            <a:ext cx="9144000" cy="217804"/>
          </a:xfrm>
          <a:custGeom>
            <a:avLst/>
            <a:gdLst/>
            <a:ahLst/>
            <a:cxnLst/>
            <a:rect l="l" t="t" r="r" b="b"/>
            <a:pathLst>
              <a:path w="9144000" h="217804" extrusionOk="0">
                <a:moveTo>
                  <a:pt x="9143999" y="217499"/>
                </a:moveTo>
                <a:lnTo>
                  <a:pt x="0" y="2174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217499"/>
                </a:ln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17"/>
          <p:cNvSpPr/>
          <p:nvPr/>
        </p:nvSpPr>
        <p:spPr>
          <a:xfrm>
            <a:off x="0" y="4926050"/>
            <a:ext cx="9144000" cy="217804"/>
          </a:xfrm>
          <a:custGeom>
            <a:avLst/>
            <a:gdLst/>
            <a:ahLst/>
            <a:cxnLst/>
            <a:rect l="l" t="t" r="r" b="b"/>
            <a:pathLst>
              <a:path w="9144000" h="217804" extrusionOk="0">
                <a:moveTo>
                  <a:pt x="0" y="0"/>
                </a:moveTo>
                <a:lnTo>
                  <a:pt x="9143999" y="0"/>
                </a:lnTo>
                <a:lnTo>
                  <a:pt x="9143999" y="217499"/>
                </a:lnTo>
                <a:lnTo>
                  <a:pt x="0" y="21749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D0E0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17"/>
          <p:cNvSpPr/>
          <p:nvPr/>
        </p:nvSpPr>
        <p:spPr>
          <a:xfrm>
            <a:off x="0" y="0"/>
            <a:ext cx="9144000" cy="795655"/>
          </a:xfrm>
          <a:custGeom>
            <a:avLst/>
            <a:gdLst/>
            <a:ahLst/>
            <a:cxnLst/>
            <a:rect l="l" t="t" r="r" b="b"/>
            <a:pathLst>
              <a:path w="9144000" h="795655" extrusionOk="0">
                <a:moveTo>
                  <a:pt x="9143999" y="795299"/>
                </a:moveTo>
                <a:lnTo>
                  <a:pt x="0" y="795299"/>
                </a:lnTo>
                <a:lnTo>
                  <a:pt x="0" y="0"/>
                </a:lnTo>
                <a:lnTo>
                  <a:pt x="9143999" y="0"/>
                </a:lnTo>
                <a:lnTo>
                  <a:pt x="9143999" y="795299"/>
                </a:lnTo>
                <a:close/>
              </a:path>
            </a:pathLst>
          </a:custGeom>
          <a:solidFill>
            <a:srgbClr val="D0E0E3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17"/>
          <p:cNvSpPr/>
          <p:nvPr/>
        </p:nvSpPr>
        <p:spPr>
          <a:xfrm>
            <a:off x="0" y="0"/>
            <a:ext cx="9144000" cy="795655"/>
          </a:xfrm>
          <a:custGeom>
            <a:avLst/>
            <a:gdLst/>
            <a:ahLst/>
            <a:cxnLst/>
            <a:rect l="l" t="t" r="r" b="b"/>
            <a:pathLst>
              <a:path w="9144000" h="795655" extrusionOk="0">
                <a:moveTo>
                  <a:pt x="0" y="0"/>
                </a:moveTo>
                <a:lnTo>
                  <a:pt x="9143999" y="0"/>
                </a:lnTo>
                <a:lnTo>
                  <a:pt x="9143999" y="795299"/>
                </a:lnTo>
                <a:lnTo>
                  <a:pt x="0" y="795299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D0E0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78" name="Google Shape;78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30677" y="85950"/>
            <a:ext cx="421749" cy="6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90249" y="123300"/>
            <a:ext cx="548699" cy="54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7"/>
          <p:cNvSpPr txBox="1">
            <a:spLocks noGrp="1"/>
          </p:cNvSpPr>
          <p:nvPr>
            <p:ph type="ftr" idx="11"/>
          </p:nvPr>
        </p:nvSpPr>
        <p:spPr>
          <a:xfrm>
            <a:off x="2471004" y="4932082"/>
            <a:ext cx="4366895" cy="18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sldNum" idx="12"/>
          </p:nvPr>
        </p:nvSpPr>
        <p:spPr>
          <a:xfrm>
            <a:off x="8788555" y="4942198"/>
            <a:ext cx="203200" cy="180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02870" marR="0" lvl="0" indent="0" algn="l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102870" marR="0" lvl="1" indent="0" algn="l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02870" marR="0" lvl="2" indent="0" algn="l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02870" marR="0" lvl="3" indent="0" algn="l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102870" marR="0" lvl="4" indent="0" algn="l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102870" marR="0" lvl="5" indent="0" algn="l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102870" marR="0" lvl="6" indent="0" algn="l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102870" marR="0" lvl="7" indent="0" algn="l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102870" marR="0" lvl="8" indent="0" algn="l">
              <a:lnSpc>
                <a:spcPct val="100000"/>
              </a:lnSpc>
              <a:spcBef>
                <a:spcPts val="0"/>
              </a:spcBef>
              <a:buNone/>
              <a:defRPr sz="1000" b="0" i="0">
                <a:solidFill>
                  <a:srgbClr val="37474F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1028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de7c37f3c271583c">
  <p:cSld name="BLANK_de7c37f3c271583c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>
            <a:spLocks noGrp="1"/>
          </p:cNvSpPr>
          <p:nvPr>
            <p:ph type="title"/>
          </p:nvPr>
        </p:nvSpPr>
        <p:spPr>
          <a:xfrm>
            <a:off x="3912176" y="2389123"/>
            <a:ext cx="13197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body" idx="1"/>
          </p:nvPr>
        </p:nvSpPr>
        <p:spPr>
          <a:xfrm>
            <a:off x="279414" y="2032507"/>
            <a:ext cx="4085700" cy="16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ldNum" idx="12"/>
          </p:nvPr>
        </p:nvSpPr>
        <p:spPr>
          <a:xfrm>
            <a:off x="6956405" y="4859655"/>
            <a:ext cx="2103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1pPr>
            <a:lvl2pPr lvl="1" indent="0" algn="r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2pPr>
            <a:lvl3pPr lvl="2" indent="0" algn="r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3pPr>
            <a:lvl4pPr lvl="3" indent="0" algn="r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4pPr>
            <a:lvl5pPr lvl="4" indent="0" algn="r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5pPr>
            <a:lvl6pPr lvl="5" indent="0" algn="r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6pPr>
            <a:lvl7pPr lvl="6" indent="0" algn="r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7pPr>
            <a:lvl8pPr lvl="7" indent="0" algn="r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8pPr>
            <a:lvl9pPr lvl="8" indent="0" algn="r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 sz="140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/>
          <p:nvPr/>
        </p:nvSpPr>
        <p:spPr>
          <a:xfrm>
            <a:off x="0" y="15024"/>
            <a:ext cx="9144000" cy="5128895"/>
          </a:xfrm>
          <a:custGeom>
            <a:avLst/>
            <a:gdLst/>
            <a:ahLst/>
            <a:cxnLst/>
            <a:rect l="l" t="t" r="r" b="b"/>
            <a:pathLst>
              <a:path w="9144000" h="5128895" extrusionOk="0">
                <a:moveTo>
                  <a:pt x="0" y="5128475"/>
                </a:moveTo>
                <a:lnTo>
                  <a:pt x="0" y="0"/>
                </a:lnTo>
                <a:lnTo>
                  <a:pt x="9143899" y="0"/>
                </a:lnTo>
                <a:lnTo>
                  <a:pt x="9143899" y="5128475"/>
                </a:lnTo>
                <a:lnTo>
                  <a:pt x="0" y="5128475"/>
                </a:lnTo>
                <a:close/>
              </a:path>
            </a:pathLst>
          </a:custGeom>
          <a:solidFill>
            <a:srgbClr val="0B539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title"/>
          </p:nvPr>
        </p:nvSpPr>
        <p:spPr>
          <a:xfrm>
            <a:off x="3912176" y="2389123"/>
            <a:ext cx="13197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sldNum" idx="12"/>
          </p:nvPr>
        </p:nvSpPr>
        <p:spPr>
          <a:xfrm>
            <a:off x="6964680" y="4859655"/>
            <a:ext cx="2103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ctrTitle"/>
          </p:nvPr>
        </p:nvSpPr>
        <p:spPr>
          <a:xfrm>
            <a:off x="685800" y="1594485"/>
            <a:ext cx="7772400" cy="10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subTitle" idx="1"/>
          </p:nvPr>
        </p:nvSpPr>
        <p:spPr>
          <a:xfrm>
            <a:off x="1371600" y="2880360"/>
            <a:ext cx="64008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3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sldNum" idx="12"/>
          </p:nvPr>
        </p:nvSpPr>
        <p:spPr>
          <a:xfrm>
            <a:off x="6964680" y="4859655"/>
            <a:ext cx="2103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 txBox="1">
            <a:spLocks noGrp="1"/>
          </p:cNvSpPr>
          <p:nvPr>
            <p:ph type="title"/>
          </p:nvPr>
        </p:nvSpPr>
        <p:spPr>
          <a:xfrm>
            <a:off x="3912176" y="2389123"/>
            <a:ext cx="13197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body" idx="1"/>
          </p:nvPr>
        </p:nvSpPr>
        <p:spPr>
          <a:xfrm>
            <a:off x="45720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body" idx="2"/>
          </p:nvPr>
        </p:nvSpPr>
        <p:spPr>
          <a:xfrm>
            <a:off x="470916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sldNum" idx="12"/>
          </p:nvPr>
        </p:nvSpPr>
        <p:spPr>
          <a:xfrm>
            <a:off x="6964680" y="4859655"/>
            <a:ext cx="2103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1pPr>
            <a:lvl2pPr lvl="1" indent="0" algn="r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2pPr>
            <a:lvl3pPr lvl="2" indent="0" algn="r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3pPr>
            <a:lvl4pPr lvl="3" indent="0" algn="r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4pPr>
            <a:lvl5pPr lvl="4" indent="0" algn="r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5pPr>
            <a:lvl6pPr lvl="5" indent="0" algn="r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6pPr>
            <a:lvl7pPr lvl="6" indent="0" algn="r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7pPr>
            <a:lvl8pPr lvl="7" indent="0" algn="r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8pPr>
            <a:lvl9pPr lvl="8" indent="0" algn="r" rtl="0">
              <a:spcBef>
                <a:spcPts val="0"/>
              </a:spcBef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_AND_BODY_2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369332"/>
          </a:xfrm>
        </p:spPr>
        <p:txBody>
          <a:bodyPr/>
          <a:lstStyle/>
          <a:p>
            <a:r>
              <a:rPr lang="en-US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84666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783455"/>
            <a:ext cx="2103000" cy="27699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08960" y="4783455"/>
            <a:ext cx="2926200" cy="27699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E4255-1F35-AC4F-9BE8-C2D0353980D0}" type="slidenum">
              <a:rPr lang="it-IT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524675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/>
          <p:nvPr/>
        </p:nvSpPr>
        <p:spPr>
          <a:xfrm>
            <a:off x="0" y="0"/>
            <a:ext cx="9144000" cy="15240"/>
          </a:xfrm>
          <a:custGeom>
            <a:avLst/>
            <a:gdLst/>
            <a:ahLst/>
            <a:cxnLst/>
            <a:rect l="l" t="t" r="r" b="b"/>
            <a:pathLst>
              <a:path w="9144000" h="15240" extrusionOk="0">
                <a:moveTo>
                  <a:pt x="0" y="15025"/>
                </a:moveTo>
                <a:lnTo>
                  <a:pt x="9143899" y="15025"/>
                </a:lnTo>
                <a:lnTo>
                  <a:pt x="9143899" y="0"/>
                </a:lnTo>
                <a:lnTo>
                  <a:pt x="0" y="0"/>
                </a:lnTo>
                <a:lnTo>
                  <a:pt x="0" y="15025"/>
                </a:lnTo>
                <a:close/>
              </a:path>
            </a:pathLst>
          </a:custGeom>
          <a:solidFill>
            <a:srgbClr val="6FA8DC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3912176" y="2389123"/>
            <a:ext cx="1319700" cy="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279414" y="2032507"/>
            <a:ext cx="4085700" cy="16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ldNum" idx="12"/>
          </p:nvPr>
        </p:nvSpPr>
        <p:spPr>
          <a:xfrm>
            <a:off x="6964680" y="4859655"/>
            <a:ext cx="2103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 rtl="0">
              <a:spcBef>
                <a:spcPts val="0"/>
              </a:spcBef>
              <a:buNone/>
              <a:defRPr>
                <a:solidFill>
                  <a:schemeClr val="accent6"/>
                </a:solidFill>
              </a:defRPr>
            </a:lvl1pPr>
            <a:lvl2pPr lvl="1" indent="0" algn="r" rtl="0">
              <a:spcBef>
                <a:spcPts val="0"/>
              </a:spcBef>
              <a:buNone/>
              <a:defRPr>
                <a:solidFill>
                  <a:schemeClr val="accent6"/>
                </a:solidFill>
              </a:defRPr>
            </a:lvl2pPr>
            <a:lvl3pPr lvl="2" indent="0" algn="r" rtl="0">
              <a:spcBef>
                <a:spcPts val="0"/>
              </a:spcBef>
              <a:buNone/>
              <a:defRPr>
                <a:solidFill>
                  <a:schemeClr val="accent6"/>
                </a:solidFill>
              </a:defRPr>
            </a:lvl3pPr>
            <a:lvl4pPr lvl="3" indent="0" algn="r" rtl="0">
              <a:spcBef>
                <a:spcPts val="0"/>
              </a:spcBef>
              <a:buNone/>
              <a:defRPr>
                <a:solidFill>
                  <a:schemeClr val="accent6"/>
                </a:solidFill>
              </a:defRPr>
            </a:lvl4pPr>
            <a:lvl5pPr lvl="4" indent="0" algn="r" rtl="0">
              <a:spcBef>
                <a:spcPts val="0"/>
              </a:spcBef>
              <a:buNone/>
              <a:defRPr>
                <a:solidFill>
                  <a:schemeClr val="accent6"/>
                </a:solidFill>
              </a:defRPr>
            </a:lvl5pPr>
            <a:lvl6pPr lvl="5" indent="0" algn="r" rtl="0">
              <a:spcBef>
                <a:spcPts val="0"/>
              </a:spcBef>
              <a:buNone/>
              <a:defRPr>
                <a:solidFill>
                  <a:schemeClr val="accent6"/>
                </a:solidFill>
              </a:defRPr>
            </a:lvl6pPr>
            <a:lvl7pPr lvl="6" indent="0" algn="r" rtl="0">
              <a:spcBef>
                <a:spcPts val="0"/>
              </a:spcBef>
              <a:buNone/>
              <a:defRPr>
                <a:solidFill>
                  <a:schemeClr val="accent6"/>
                </a:solidFill>
              </a:defRPr>
            </a:lvl7pPr>
            <a:lvl8pPr lvl="7" indent="0" algn="r" rtl="0">
              <a:spcBef>
                <a:spcPts val="0"/>
              </a:spcBef>
              <a:buNone/>
              <a:defRPr>
                <a:solidFill>
                  <a:schemeClr val="accent6"/>
                </a:solidFill>
              </a:defRPr>
            </a:lvl8pPr>
            <a:lvl9pPr lvl="8" indent="0" algn="r" rtl="0">
              <a:spcBef>
                <a:spcPts val="0"/>
              </a:spcBef>
              <a:buNone/>
              <a:defRPr>
                <a:solidFill>
                  <a:schemeClr val="accent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‹N›</a:t>
            </a:fld>
            <a:endParaRPr sz="10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85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9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4.png"/><Relationship Id="rId4" Type="http://schemas.openxmlformats.org/officeDocument/2006/relationships/hyperlink" Target="https://pdglive.lbl.gov/Particle.action?init=0&amp;node=S086&amp;home=MXXX046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dglive.lbl.gov/Particle.action?init=0&amp;node=S086&amp;home=MXXX046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5.jp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5.emf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file:///C:/Documents%20and%20Settings/spighi/Documenti/DIVULGAZIONE/MASTERCLASS/Bremsstrahlung.wmv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801" y="2233016"/>
            <a:ext cx="695124" cy="696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4675" y="522750"/>
            <a:ext cx="607351" cy="60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688" y="1372876"/>
            <a:ext cx="607350" cy="61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4700" y="3177825"/>
            <a:ext cx="607324" cy="607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79350" y="-43200"/>
            <a:ext cx="5519075" cy="551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4700" y="4033155"/>
            <a:ext cx="607326" cy="60579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8" name="Google Shape;218;p39"/>
          <p:cNvSpPr txBox="1"/>
          <p:nvPr/>
        </p:nvSpPr>
        <p:spPr>
          <a:xfrm>
            <a:off x="1064650" y="1392575"/>
            <a:ext cx="27378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LHC Fest</a:t>
            </a:r>
            <a:endParaRPr sz="4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2023</a:t>
            </a:r>
            <a:endParaRPr sz="4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CMS</a:t>
            </a:r>
            <a:endParaRPr sz="4000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C816A8-7589-6144-A6F3-37BB690DBDF7}" type="slidenum">
              <a:rPr lang="it-IT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10</a:t>
            </a:fld>
            <a:endParaRPr lang="it-IT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" name="Google Shape;293;p45">
            <a:extLst>
              <a:ext uri="{FF2B5EF4-FFF2-40B4-BE49-F238E27FC236}">
                <a16:creationId xmlns:a16="http://schemas.microsoft.com/office/drawing/2014/main" id="{A5B0D483-9DAB-0460-C4A8-C5D885D5AF04}"/>
              </a:ext>
            </a:extLst>
          </p:cNvPr>
          <p:cNvSpPr txBox="1">
            <a:spLocks/>
          </p:cNvSpPr>
          <p:nvPr/>
        </p:nvSpPr>
        <p:spPr>
          <a:xfrm>
            <a:off x="-100" y="15025"/>
            <a:ext cx="91440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800"/>
            </a:pPr>
            <a:r>
              <a:rPr lang="it-IT" sz="2400" dirty="0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Calorimetri Adronici</a:t>
            </a:r>
            <a:endParaRPr lang="it-IT" sz="2400" b="1" dirty="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5362" name="Picture 2" descr="Rivelatori di particelle a LHC. Settima parte: sciami da adroni. |  Borborigmi di un fisico renitente">
            <a:extLst>
              <a:ext uri="{FF2B5EF4-FFF2-40B4-BE49-F238E27FC236}">
                <a16:creationId xmlns:a16="http://schemas.microsoft.com/office/drawing/2014/main" id="{38EF01A0-4684-CF5C-328B-E2D587BC7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094" y="1103898"/>
            <a:ext cx="4066071" cy="293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0" name="CasellaDiTesto 15359">
            <a:extLst>
              <a:ext uri="{FF2B5EF4-FFF2-40B4-BE49-F238E27FC236}">
                <a16:creationId xmlns:a16="http://schemas.microsoft.com/office/drawing/2014/main" id="{B8B22B44-E738-BA79-D8A3-FB726E90B948}"/>
              </a:ext>
            </a:extLst>
          </p:cNvPr>
          <p:cNvSpPr txBox="1"/>
          <p:nvPr/>
        </p:nvSpPr>
        <p:spPr>
          <a:xfrm>
            <a:off x="483821" y="1010112"/>
            <a:ext cx="3717851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it-IT" sz="1100" b="1" dirty="0">
                <a:solidFill>
                  <a:schemeClr val="tx1"/>
                </a:solidFill>
                <a:latin typeface="Comfortaa Medium" pitchFamily="2" charset="0"/>
                <a:ea typeface="ＭＳ Ｐゴシック"/>
              </a:rPr>
              <a:t>Calorimetro per la rivelazione di particelle (adroni) neutre π k n. </a:t>
            </a:r>
            <a:r>
              <a:rPr lang="it-IT" sz="1100" dirty="0">
                <a:solidFill>
                  <a:schemeClr val="tx1"/>
                </a:solidFill>
                <a:latin typeface="Comfortaa Medium" pitchFamily="2" charset="0"/>
                <a:ea typeface="ＭＳ Ｐゴシック"/>
              </a:rPr>
              <a:t>Particelle </a:t>
            </a:r>
            <a:r>
              <a:rPr lang="it-IT" sz="1100" b="1" dirty="0">
                <a:solidFill>
                  <a:schemeClr val="tx1"/>
                </a:solidFill>
                <a:latin typeface="Comfortaa Medium" pitchFamily="2" charset="0"/>
                <a:ea typeface="ＭＳ Ｐゴシック"/>
              </a:rPr>
              <a:t>non elementari</a:t>
            </a:r>
            <a:r>
              <a:rPr lang="it-IT" sz="1100" dirty="0">
                <a:solidFill>
                  <a:schemeClr val="tx1"/>
                </a:solidFill>
                <a:latin typeface="Comfortaa Medium" pitchFamily="2" charset="0"/>
                <a:ea typeface="ＭＳ Ｐゴシック"/>
              </a:rPr>
              <a:t>: composizioni di quarks.</a:t>
            </a:r>
          </a:p>
          <a:p>
            <a:pPr algn="just">
              <a:spcBef>
                <a:spcPct val="50000"/>
              </a:spcBef>
              <a:defRPr/>
            </a:pPr>
            <a:endParaRPr lang="it-IT" sz="1100" b="1" dirty="0">
              <a:solidFill>
                <a:schemeClr val="tx1"/>
              </a:solidFill>
              <a:latin typeface="Comfortaa Medium" pitchFamily="2" charset="0"/>
              <a:ea typeface="ＭＳ Ｐゴシック"/>
            </a:endParaRPr>
          </a:p>
          <a:p>
            <a:pPr algn="just">
              <a:spcBef>
                <a:spcPct val="50000"/>
              </a:spcBef>
              <a:defRPr/>
            </a:pPr>
            <a:r>
              <a:rPr lang="it-IT" sz="1100" b="1" dirty="0">
                <a:solidFill>
                  <a:schemeClr val="tx1"/>
                </a:solidFill>
                <a:latin typeface="Comfortaa Medium" pitchFamily="2" charset="0"/>
                <a:ea typeface="ＭＳ Ｐゴシック"/>
              </a:rPr>
              <a:t>Principio analogo: </a:t>
            </a:r>
            <a:r>
              <a:rPr lang="it-IT" sz="1100" dirty="0">
                <a:solidFill>
                  <a:schemeClr val="tx1"/>
                </a:solidFill>
                <a:latin typeface="Comfortaa Medium" pitchFamily="2" charset="0"/>
                <a:ea typeface="ＭＳ Ｐゴシック"/>
              </a:rPr>
              <a:t>composto da strati </a:t>
            </a:r>
            <a:r>
              <a:rPr lang="it-IT" sz="1100" dirty="0">
                <a:solidFill>
                  <a:schemeClr val="tx1"/>
                </a:solidFill>
                <a:latin typeface="Comfortaa Medium" pitchFamily="2" charset="0"/>
                <a:ea typeface="ＭＳ Ｐゴシック"/>
              </a:rPr>
              <a:t>di </a:t>
            </a:r>
            <a:r>
              <a:rPr lang="it-IT" sz="1100" b="1" dirty="0">
                <a:solidFill>
                  <a:schemeClr val="tx1"/>
                </a:solidFill>
                <a:latin typeface="Comfortaa" pitchFamily="2" charset="0"/>
                <a:ea typeface="ＭＳ Ｐゴシック"/>
              </a:rPr>
              <a:t>materiale denso, </a:t>
            </a:r>
            <a:r>
              <a:rPr lang="it-IT" sz="1100" dirty="0">
                <a:solidFill>
                  <a:schemeClr val="tx1"/>
                </a:solidFill>
                <a:latin typeface="Comfortaa Medium" pitchFamily="2" charset="0"/>
                <a:ea typeface="ＭＳ Ｐゴシック"/>
              </a:rPr>
              <a:t>per permettere alle particelle di interagire con in nuclei, alternati </a:t>
            </a:r>
            <a:r>
              <a:rPr lang="it-IT" sz="1100" dirty="0">
                <a:solidFill>
                  <a:schemeClr val="tx1"/>
                </a:solidFill>
                <a:latin typeface="Comfortaa Medium" pitchFamily="2" charset="0"/>
                <a:ea typeface="ＭＳ Ｐゴシック"/>
              </a:rPr>
              <a:t>a strati </a:t>
            </a:r>
            <a:r>
              <a:rPr lang="it-IT" sz="1100" dirty="0">
                <a:solidFill>
                  <a:schemeClr val="tx1"/>
                </a:solidFill>
                <a:latin typeface="Comfortaa Medium" pitchFamily="2" charset="0"/>
                <a:ea typeface="ＭＳ Ｐゴシック"/>
              </a:rPr>
              <a:t>di rivelatore che ne individuano il passaggio (scintillatori). </a:t>
            </a:r>
          </a:p>
        </p:txBody>
      </p:sp>
      <p:grpSp>
        <p:nvGrpSpPr>
          <p:cNvPr id="15361" name="object 36">
            <a:extLst>
              <a:ext uri="{FF2B5EF4-FFF2-40B4-BE49-F238E27FC236}">
                <a16:creationId xmlns:a16="http://schemas.microsoft.com/office/drawing/2014/main" id="{713CC2F3-41EF-8416-BCB9-1E93DDA3D5D6}"/>
              </a:ext>
            </a:extLst>
          </p:cNvPr>
          <p:cNvGrpSpPr/>
          <p:nvPr/>
        </p:nvGrpSpPr>
        <p:grpSpPr>
          <a:xfrm>
            <a:off x="8396153" y="48906"/>
            <a:ext cx="648970" cy="648970"/>
            <a:chOff x="4593550" y="721125"/>
            <a:chExt cx="648970" cy="648970"/>
          </a:xfrm>
        </p:grpSpPr>
        <p:pic>
          <p:nvPicPr>
            <p:cNvPr id="15363" name="object 37">
              <a:extLst>
                <a:ext uri="{FF2B5EF4-FFF2-40B4-BE49-F238E27FC236}">
                  <a16:creationId xmlns:a16="http://schemas.microsoft.com/office/drawing/2014/main" id="{2511E9DB-EA09-2888-2E34-6F2B6841E34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93550" y="721125"/>
              <a:ext cx="648450" cy="648450"/>
            </a:xfrm>
            <a:prstGeom prst="rect">
              <a:avLst/>
            </a:prstGeom>
          </p:spPr>
        </p:pic>
        <p:sp>
          <p:nvSpPr>
            <p:cNvPr id="15364" name="object 38">
              <a:extLst>
                <a:ext uri="{FF2B5EF4-FFF2-40B4-BE49-F238E27FC236}">
                  <a16:creationId xmlns:a16="http://schemas.microsoft.com/office/drawing/2014/main" id="{65A74521-B536-7699-04E8-CBFE397F5432}"/>
                </a:ext>
              </a:extLst>
            </p:cNvPr>
            <p:cNvSpPr/>
            <p:nvPr/>
          </p:nvSpPr>
          <p:spPr>
            <a:xfrm>
              <a:off x="4660225" y="768749"/>
              <a:ext cx="515620" cy="515620"/>
            </a:xfrm>
            <a:custGeom>
              <a:avLst/>
              <a:gdLst/>
              <a:ahLst/>
              <a:cxnLst/>
              <a:rect l="l" t="t" r="r" b="b"/>
              <a:pathLst>
                <a:path w="515620" h="515619">
                  <a:moveTo>
                    <a:pt x="257549" y="515099"/>
                  </a:moveTo>
                  <a:lnTo>
                    <a:pt x="211255" y="510950"/>
                  </a:lnTo>
                  <a:lnTo>
                    <a:pt x="167682" y="498987"/>
                  </a:lnTo>
                  <a:lnTo>
                    <a:pt x="127559" y="479936"/>
                  </a:lnTo>
                  <a:lnTo>
                    <a:pt x="91613" y="454527"/>
                  </a:lnTo>
                  <a:lnTo>
                    <a:pt x="60572" y="423486"/>
                  </a:lnTo>
                  <a:lnTo>
                    <a:pt x="35163" y="387540"/>
                  </a:lnTo>
                  <a:lnTo>
                    <a:pt x="16112" y="347417"/>
                  </a:lnTo>
                  <a:lnTo>
                    <a:pt x="4149" y="303844"/>
                  </a:lnTo>
                  <a:lnTo>
                    <a:pt x="0" y="257549"/>
                  </a:lnTo>
                  <a:lnTo>
                    <a:pt x="4149" y="211255"/>
                  </a:lnTo>
                  <a:lnTo>
                    <a:pt x="16112" y="167682"/>
                  </a:lnTo>
                  <a:lnTo>
                    <a:pt x="35163" y="127559"/>
                  </a:lnTo>
                  <a:lnTo>
                    <a:pt x="60572" y="91613"/>
                  </a:lnTo>
                  <a:lnTo>
                    <a:pt x="91613" y="60572"/>
                  </a:lnTo>
                  <a:lnTo>
                    <a:pt x="127559" y="35163"/>
                  </a:lnTo>
                  <a:lnTo>
                    <a:pt x="167682" y="16112"/>
                  </a:lnTo>
                  <a:lnTo>
                    <a:pt x="211255" y="4149"/>
                  </a:lnTo>
                  <a:lnTo>
                    <a:pt x="257549" y="0"/>
                  </a:lnTo>
                  <a:lnTo>
                    <a:pt x="308030" y="4994"/>
                  </a:lnTo>
                  <a:lnTo>
                    <a:pt x="356110" y="19604"/>
                  </a:lnTo>
                  <a:lnTo>
                    <a:pt x="400438" y="43271"/>
                  </a:lnTo>
                  <a:lnTo>
                    <a:pt x="439665" y="75434"/>
                  </a:lnTo>
                  <a:lnTo>
                    <a:pt x="471828" y="114661"/>
                  </a:lnTo>
                  <a:lnTo>
                    <a:pt x="495495" y="158989"/>
                  </a:lnTo>
                  <a:lnTo>
                    <a:pt x="510105" y="207069"/>
                  </a:lnTo>
                  <a:lnTo>
                    <a:pt x="515099" y="257549"/>
                  </a:lnTo>
                  <a:lnTo>
                    <a:pt x="510950" y="303844"/>
                  </a:lnTo>
                  <a:lnTo>
                    <a:pt x="498987" y="347417"/>
                  </a:lnTo>
                  <a:lnTo>
                    <a:pt x="479936" y="387540"/>
                  </a:lnTo>
                  <a:lnTo>
                    <a:pt x="454527" y="423486"/>
                  </a:lnTo>
                  <a:lnTo>
                    <a:pt x="423486" y="454527"/>
                  </a:lnTo>
                  <a:lnTo>
                    <a:pt x="387540" y="479936"/>
                  </a:lnTo>
                  <a:lnTo>
                    <a:pt x="347417" y="498987"/>
                  </a:lnTo>
                  <a:lnTo>
                    <a:pt x="303844" y="510950"/>
                  </a:lnTo>
                  <a:lnTo>
                    <a:pt x="257549" y="515099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 sz="1200" dirty="0">
                <a:latin typeface="Comfortaa Medium" pitchFamily="2" charset="0"/>
              </a:endParaRPr>
            </a:p>
          </p:txBody>
        </p:sp>
        <p:sp>
          <p:nvSpPr>
            <p:cNvPr id="15365" name="object 39">
              <a:extLst>
                <a:ext uri="{FF2B5EF4-FFF2-40B4-BE49-F238E27FC236}">
                  <a16:creationId xmlns:a16="http://schemas.microsoft.com/office/drawing/2014/main" id="{A8D63BB5-DE21-FFCC-108A-C357A57E0B77}"/>
                </a:ext>
              </a:extLst>
            </p:cNvPr>
            <p:cNvSpPr/>
            <p:nvPr/>
          </p:nvSpPr>
          <p:spPr>
            <a:xfrm>
              <a:off x="4660225" y="768749"/>
              <a:ext cx="515620" cy="515620"/>
            </a:xfrm>
            <a:custGeom>
              <a:avLst/>
              <a:gdLst/>
              <a:ahLst/>
              <a:cxnLst/>
              <a:rect l="l" t="t" r="r" b="b"/>
              <a:pathLst>
                <a:path w="515620" h="515619">
                  <a:moveTo>
                    <a:pt x="0" y="257549"/>
                  </a:moveTo>
                  <a:lnTo>
                    <a:pt x="4149" y="211255"/>
                  </a:lnTo>
                  <a:lnTo>
                    <a:pt x="16112" y="167682"/>
                  </a:lnTo>
                  <a:lnTo>
                    <a:pt x="35163" y="127559"/>
                  </a:lnTo>
                  <a:lnTo>
                    <a:pt x="60572" y="91613"/>
                  </a:lnTo>
                  <a:lnTo>
                    <a:pt x="91613" y="60572"/>
                  </a:lnTo>
                  <a:lnTo>
                    <a:pt x="127559" y="35163"/>
                  </a:lnTo>
                  <a:lnTo>
                    <a:pt x="167682" y="16112"/>
                  </a:lnTo>
                  <a:lnTo>
                    <a:pt x="211255" y="4149"/>
                  </a:lnTo>
                  <a:lnTo>
                    <a:pt x="257549" y="0"/>
                  </a:lnTo>
                  <a:lnTo>
                    <a:pt x="308030" y="4994"/>
                  </a:lnTo>
                  <a:lnTo>
                    <a:pt x="356110" y="19604"/>
                  </a:lnTo>
                  <a:lnTo>
                    <a:pt x="400438" y="43271"/>
                  </a:lnTo>
                  <a:lnTo>
                    <a:pt x="439665" y="75434"/>
                  </a:lnTo>
                  <a:lnTo>
                    <a:pt x="471828" y="114661"/>
                  </a:lnTo>
                  <a:lnTo>
                    <a:pt x="495495" y="158989"/>
                  </a:lnTo>
                  <a:lnTo>
                    <a:pt x="510105" y="207069"/>
                  </a:lnTo>
                  <a:lnTo>
                    <a:pt x="515099" y="257549"/>
                  </a:lnTo>
                  <a:lnTo>
                    <a:pt x="510950" y="303844"/>
                  </a:lnTo>
                  <a:lnTo>
                    <a:pt x="498987" y="347417"/>
                  </a:lnTo>
                  <a:lnTo>
                    <a:pt x="479936" y="387540"/>
                  </a:lnTo>
                  <a:lnTo>
                    <a:pt x="454527" y="423486"/>
                  </a:lnTo>
                  <a:lnTo>
                    <a:pt x="423486" y="454527"/>
                  </a:lnTo>
                  <a:lnTo>
                    <a:pt x="387540" y="479936"/>
                  </a:lnTo>
                  <a:lnTo>
                    <a:pt x="347417" y="498987"/>
                  </a:lnTo>
                  <a:lnTo>
                    <a:pt x="303844" y="510950"/>
                  </a:lnTo>
                  <a:lnTo>
                    <a:pt x="257549" y="515099"/>
                  </a:lnTo>
                  <a:lnTo>
                    <a:pt x="211255" y="510950"/>
                  </a:lnTo>
                  <a:lnTo>
                    <a:pt x="167682" y="498987"/>
                  </a:lnTo>
                  <a:lnTo>
                    <a:pt x="127559" y="479936"/>
                  </a:lnTo>
                  <a:lnTo>
                    <a:pt x="91613" y="454527"/>
                  </a:lnTo>
                  <a:lnTo>
                    <a:pt x="60572" y="423486"/>
                  </a:lnTo>
                  <a:lnTo>
                    <a:pt x="35163" y="387540"/>
                  </a:lnTo>
                  <a:lnTo>
                    <a:pt x="16112" y="347417"/>
                  </a:lnTo>
                  <a:lnTo>
                    <a:pt x="4149" y="303844"/>
                  </a:lnTo>
                  <a:lnTo>
                    <a:pt x="0" y="257549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200">
                <a:latin typeface="Comfortaa Medium" pitchFamily="2" charset="0"/>
              </a:endParaRPr>
            </a:p>
          </p:txBody>
        </p:sp>
      </p:grpSp>
      <p:sp>
        <p:nvSpPr>
          <p:cNvPr id="15366" name="object 40">
            <a:extLst>
              <a:ext uri="{FF2B5EF4-FFF2-40B4-BE49-F238E27FC236}">
                <a16:creationId xmlns:a16="http://schemas.microsoft.com/office/drawing/2014/main" id="{D42931AB-EDE2-F34B-AAEF-23A1ACC41B35}"/>
              </a:ext>
            </a:extLst>
          </p:cNvPr>
          <p:cNvSpPr txBox="1"/>
          <p:nvPr/>
        </p:nvSpPr>
        <p:spPr>
          <a:xfrm>
            <a:off x="8643513" y="239119"/>
            <a:ext cx="1543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omfortaa" pitchFamily="2" charset="0"/>
              </a:rPr>
              <a:t>C</a:t>
            </a:r>
            <a:endParaRPr sz="1200">
              <a:latin typeface="Comfortaa Medium" pitchFamily="2" charset="0"/>
            </a:endParaRPr>
          </a:p>
        </p:txBody>
      </p:sp>
      <p:grpSp>
        <p:nvGrpSpPr>
          <p:cNvPr id="15367" name="Group 31">
            <a:extLst>
              <a:ext uri="{FF2B5EF4-FFF2-40B4-BE49-F238E27FC236}">
                <a16:creationId xmlns:a16="http://schemas.microsoft.com/office/drawing/2014/main" id="{A46CE07B-2E90-B63B-3218-533F3F71BCAA}"/>
              </a:ext>
            </a:extLst>
          </p:cNvPr>
          <p:cNvGrpSpPr>
            <a:grpSpLocks/>
          </p:cNvGrpSpPr>
          <p:nvPr/>
        </p:nvGrpSpPr>
        <p:grpSpPr bwMode="auto">
          <a:xfrm>
            <a:off x="1088879" y="3288403"/>
            <a:ext cx="2951920" cy="1202634"/>
            <a:chOff x="385" y="2268"/>
            <a:chExt cx="1377" cy="561"/>
          </a:xfrm>
        </p:grpSpPr>
        <p:sp>
          <p:nvSpPr>
            <p:cNvPr id="15368" name="Rectangle 15">
              <a:extLst>
                <a:ext uri="{FF2B5EF4-FFF2-40B4-BE49-F238E27FC236}">
                  <a16:creationId xmlns:a16="http://schemas.microsoft.com/office/drawing/2014/main" id="{3D2F360E-5CF9-B00F-3300-B1429231C1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" y="2295"/>
              <a:ext cx="56" cy="53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5369" name="Rectangle 16">
              <a:extLst>
                <a:ext uri="{FF2B5EF4-FFF2-40B4-BE49-F238E27FC236}">
                  <a16:creationId xmlns:a16="http://schemas.microsoft.com/office/drawing/2014/main" id="{07566D57-37D8-513B-EF5D-A59357A23E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0" y="2296"/>
              <a:ext cx="152" cy="53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5370" name="Rectangle 20">
              <a:extLst>
                <a:ext uri="{FF2B5EF4-FFF2-40B4-BE49-F238E27FC236}">
                  <a16:creationId xmlns:a16="http://schemas.microsoft.com/office/drawing/2014/main" id="{253F9781-BDEE-F61B-3864-A190A51FF4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0" y="2296"/>
              <a:ext cx="56" cy="53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5371" name="Rectangle 21">
              <a:extLst>
                <a:ext uri="{FF2B5EF4-FFF2-40B4-BE49-F238E27FC236}">
                  <a16:creationId xmlns:a16="http://schemas.microsoft.com/office/drawing/2014/main" id="{E4BAA5EF-BF36-07EC-4495-53983F3DE3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" y="2297"/>
              <a:ext cx="152" cy="53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5372" name="Rectangle 22">
              <a:extLst>
                <a:ext uri="{FF2B5EF4-FFF2-40B4-BE49-F238E27FC236}">
                  <a16:creationId xmlns:a16="http://schemas.microsoft.com/office/drawing/2014/main" id="{37E60B53-3728-6E7E-91FE-3E940BF4D4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" y="2296"/>
              <a:ext cx="56" cy="53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5373" name="Rectangle 23">
              <a:extLst>
                <a:ext uri="{FF2B5EF4-FFF2-40B4-BE49-F238E27FC236}">
                  <a16:creationId xmlns:a16="http://schemas.microsoft.com/office/drawing/2014/main" id="{41805849-217B-249E-A1AF-FE83CD7D17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9" y="2297"/>
              <a:ext cx="152" cy="53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5374" name="Rectangle 24">
              <a:extLst>
                <a:ext uri="{FF2B5EF4-FFF2-40B4-BE49-F238E27FC236}">
                  <a16:creationId xmlns:a16="http://schemas.microsoft.com/office/drawing/2014/main" id="{36C18FDC-8EA8-B631-B08C-47B4A8DEC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9" y="2297"/>
              <a:ext cx="56" cy="53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5375" name="Rectangle 25">
              <a:extLst>
                <a:ext uri="{FF2B5EF4-FFF2-40B4-BE49-F238E27FC236}">
                  <a16:creationId xmlns:a16="http://schemas.microsoft.com/office/drawing/2014/main" id="{61C91A97-795A-D40C-FF5E-38734E5C10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" y="2298"/>
              <a:ext cx="152" cy="53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5376" name="Text Box 26">
              <a:extLst>
                <a:ext uri="{FF2B5EF4-FFF2-40B4-BE49-F238E27FC236}">
                  <a16:creationId xmlns:a16="http://schemas.microsoft.com/office/drawing/2014/main" id="{251B408A-6316-EBE5-A5C7-6E13013309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0" y="2268"/>
              <a:ext cx="33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3600">
                  <a:solidFill>
                    <a:srgbClr val="000000"/>
                  </a:solidFill>
                  <a:latin typeface="Arial"/>
                  <a:ea typeface="ＭＳ Ｐゴシック"/>
                </a:rPr>
                <a:t>...</a:t>
              </a:r>
            </a:p>
          </p:txBody>
        </p:sp>
        <p:sp>
          <p:nvSpPr>
            <p:cNvPr id="15377" name="Rectangle 28">
              <a:extLst>
                <a:ext uri="{FF2B5EF4-FFF2-40B4-BE49-F238E27FC236}">
                  <a16:creationId xmlns:a16="http://schemas.microsoft.com/office/drawing/2014/main" id="{0DD6099A-5C84-478C-EDFA-7C312422F6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4" y="2298"/>
              <a:ext cx="56" cy="53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5378" name="Rectangle 29">
              <a:extLst>
                <a:ext uri="{FF2B5EF4-FFF2-40B4-BE49-F238E27FC236}">
                  <a16:creationId xmlns:a16="http://schemas.microsoft.com/office/drawing/2014/main" id="{ED12533D-CD1A-B135-CD2C-D2289951F6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9" y="2299"/>
              <a:ext cx="152" cy="53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4029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forPoint5_oct04_nopa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t="2274" r="2271" b="2574"/>
          <a:stretch/>
        </p:blipFill>
        <p:spPr>
          <a:xfrm>
            <a:off x="1272208" y="198783"/>
            <a:ext cx="6573079" cy="4731026"/>
          </a:xfrm>
          <a:prstGeom prst="rect">
            <a:avLst/>
          </a:prstGeom>
        </p:spPr>
      </p:pic>
      <p:pic>
        <p:nvPicPr>
          <p:cNvPr id="3" name="Picture 2" descr="Electron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777" y="1777996"/>
            <a:ext cx="992913" cy="395180"/>
          </a:xfrm>
          <a:prstGeom prst="rect">
            <a:avLst/>
          </a:prstGeom>
        </p:spPr>
      </p:pic>
      <p:pic>
        <p:nvPicPr>
          <p:cNvPr id="4" name="Picture 3" descr="ElectronHit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200" y="1768691"/>
            <a:ext cx="1141991" cy="477353"/>
          </a:xfrm>
          <a:prstGeom prst="rect">
            <a:avLst/>
          </a:prstGeom>
        </p:spPr>
      </p:pic>
      <p:pic>
        <p:nvPicPr>
          <p:cNvPr id="5" name="Picture 4" descr="ElectronKey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904" y="4368245"/>
            <a:ext cx="1061496" cy="17196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B7F2DD6-CE6A-F03B-E6DB-4A91E0145F72}"/>
              </a:ext>
            </a:extLst>
          </p:cNvPr>
          <p:cNvSpPr txBox="1"/>
          <p:nvPr/>
        </p:nvSpPr>
        <p:spPr>
          <a:xfrm>
            <a:off x="212069" y="147349"/>
            <a:ext cx="6157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71893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forPoint5_oct04_nopa.gif">
            <a:extLst>
              <a:ext uri="{FF2B5EF4-FFF2-40B4-BE49-F238E27FC236}">
                <a16:creationId xmlns:a16="http://schemas.microsoft.com/office/drawing/2014/main" id="{FF1180AC-B5FF-BD8D-A63F-3C88D03336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3733" r="1691" b="3733"/>
          <a:stretch/>
        </p:blipFill>
        <p:spPr>
          <a:xfrm>
            <a:off x="1249017" y="271336"/>
            <a:ext cx="6636026" cy="4600828"/>
          </a:xfrm>
          <a:prstGeom prst="rect">
            <a:avLst/>
          </a:prstGeom>
        </p:spPr>
      </p:pic>
      <p:pic>
        <p:nvPicPr>
          <p:cNvPr id="3" name="Picture 2" descr="PhotonKey.gif">
            <a:extLst>
              <a:ext uri="{FF2B5EF4-FFF2-40B4-BE49-F238E27FC236}">
                <a16:creationId xmlns:a16="http://schemas.microsoft.com/office/drawing/2014/main" id="{700A1012-8569-95A9-0313-1EB51DD02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335" y="4697357"/>
            <a:ext cx="1013372" cy="174807"/>
          </a:xfrm>
          <a:prstGeom prst="rect">
            <a:avLst/>
          </a:prstGeom>
        </p:spPr>
      </p:pic>
      <p:pic>
        <p:nvPicPr>
          <p:cNvPr id="4" name="Picture 3" descr="PhotonTrack.gif">
            <a:extLst>
              <a:ext uri="{FF2B5EF4-FFF2-40B4-BE49-F238E27FC236}">
                <a16:creationId xmlns:a16="http://schemas.microsoft.com/office/drawing/2014/main" id="{13BFA2D0-9B86-D7CA-A101-9DF2B3E7FA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862" y="1359814"/>
            <a:ext cx="888721" cy="552741"/>
          </a:xfrm>
          <a:prstGeom prst="rect">
            <a:avLst/>
          </a:prstGeom>
        </p:spPr>
      </p:pic>
      <p:pic>
        <p:nvPicPr>
          <p:cNvPr id="5" name="Picture 4" descr="PhotonHits.gif">
            <a:extLst>
              <a:ext uri="{FF2B5EF4-FFF2-40B4-BE49-F238E27FC236}">
                <a16:creationId xmlns:a16="http://schemas.microsoft.com/office/drawing/2014/main" id="{27C77B28-EC45-28C0-A450-616B0755EE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975" y="1216867"/>
            <a:ext cx="262072" cy="23948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19A90B30-68D1-E6B6-F873-87D120A3FE7E}"/>
                  </a:ext>
                </a:extLst>
              </p:cNvPr>
              <p:cNvSpPr txBox="1"/>
              <p:nvPr/>
            </p:nvSpPr>
            <p:spPr>
              <a:xfrm>
                <a:off x="317947" y="271336"/>
                <a:ext cx="61570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4000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γ</m:t>
                      </m:r>
                    </m:oMath>
                  </m:oMathPara>
                </a14:m>
                <a:endParaRPr lang="it-IT" sz="40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19A90B30-68D1-E6B6-F873-87D120A3FE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947" y="271336"/>
                <a:ext cx="615704" cy="707886"/>
              </a:xfrm>
              <a:prstGeom prst="rect">
                <a:avLst/>
              </a:prstGeom>
              <a:blipFill>
                <a:blip r:embed="rId7"/>
                <a:stretch>
                  <a:fillRect b="-122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54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forPoint5_oct04_nopa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" t="2540" r="2271" b="2040"/>
          <a:stretch/>
        </p:blipFill>
        <p:spPr>
          <a:xfrm>
            <a:off x="1298713" y="212035"/>
            <a:ext cx="6546574" cy="4744278"/>
          </a:xfrm>
          <a:prstGeom prst="rect">
            <a:avLst/>
          </a:prstGeom>
        </p:spPr>
      </p:pic>
      <p:pic>
        <p:nvPicPr>
          <p:cNvPr id="3" name="Picture 2" descr="ChargedHadronTrack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463" y="1799661"/>
            <a:ext cx="1394448" cy="647065"/>
          </a:xfrm>
          <a:prstGeom prst="rect">
            <a:avLst/>
          </a:prstGeom>
        </p:spPr>
      </p:pic>
      <p:pic>
        <p:nvPicPr>
          <p:cNvPr id="4" name="Picture 3" descr="ChargedHadronHit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524" y="1771736"/>
            <a:ext cx="2030051" cy="1141581"/>
          </a:xfrm>
          <a:prstGeom prst="rect">
            <a:avLst/>
          </a:prstGeom>
        </p:spPr>
      </p:pic>
      <p:pic>
        <p:nvPicPr>
          <p:cNvPr id="6" name="Picture 5" descr="ChargedHadronKey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704" y="4317897"/>
            <a:ext cx="2444703" cy="30314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63C4E570-3E39-8D65-CD62-B5C6E2EFE108}"/>
                  </a:ext>
                </a:extLst>
              </p:cNvPr>
              <p:cNvSpPr txBox="1"/>
              <p:nvPr/>
            </p:nvSpPr>
            <p:spPr>
              <a:xfrm>
                <a:off x="108155" y="187187"/>
                <a:ext cx="203005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40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𝐡𝐚𝐝𝐫𝐨𝐧</m:t>
                      </m:r>
                    </m:oMath>
                  </m:oMathPara>
                </a14:m>
                <a:endParaRPr lang="it-IT" sz="40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63C4E570-3E39-8D65-CD62-B5C6E2EFE1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55" y="187187"/>
                <a:ext cx="2030051" cy="707886"/>
              </a:xfrm>
              <a:prstGeom prst="rect">
                <a:avLst/>
              </a:prstGeom>
              <a:blipFill>
                <a:blip r:embed="rId7"/>
                <a:stretch>
                  <a:fillRect l="-1863" r="-18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701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forPoint5_oct04_nopa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" t="3169" r="2464" b="3169"/>
          <a:stretch/>
        </p:blipFill>
        <p:spPr>
          <a:xfrm>
            <a:off x="1272209" y="243297"/>
            <a:ext cx="6559826" cy="4656906"/>
          </a:xfrm>
          <a:prstGeom prst="rect">
            <a:avLst/>
          </a:prstGeom>
        </p:spPr>
      </p:pic>
      <p:pic>
        <p:nvPicPr>
          <p:cNvPr id="3" name="Picture 2" descr="NeutralHadronKe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59" y="4685155"/>
            <a:ext cx="2543851" cy="215048"/>
          </a:xfrm>
          <a:prstGeom prst="rect">
            <a:avLst/>
          </a:prstGeom>
        </p:spPr>
      </p:pic>
      <p:pic>
        <p:nvPicPr>
          <p:cNvPr id="4" name="Picture 3" descr="NeutralHadronTrack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780" y="1427832"/>
            <a:ext cx="1496495" cy="448445"/>
          </a:xfrm>
          <a:prstGeom prst="rect">
            <a:avLst/>
          </a:prstGeom>
        </p:spPr>
      </p:pic>
      <p:pic>
        <p:nvPicPr>
          <p:cNvPr id="5" name="Picture 4" descr="NeutralHadronHit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015" y="1033513"/>
            <a:ext cx="908871" cy="66565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4C149C00-0FA8-0DE8-C6B6-92D85D7B8B1C}"/>
                  </a:ext>
                </a:extLst>
              </p:cNvPr>
              <p:cNvSpPr txBox="1"/>
              <p:nvPr/>
            </p:nvSpPr>
            <p:spPr>
              <a:xfrm>
                <a:off x="69655" y="127679"/>
                <a:ext cx="203005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40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𝐧𝐞𝐮𝐭𝐫𝐚𝐥</m:t>
                      </m:r>
                      <m:r>
                        <a:rPr lang="it-IT" sz="40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 </m:t>
                      </m:r>
                      <m:r>
                        <a:rPr lang="it-IT" sz="40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𝐡</m:t>
                      </m:r>
                      <m:r>
                        <a:rPr lang="it-IT" sz="4000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m:t>.</m:t>
                      </m:r>
                    </m:oMath>
                  </m:oMathPara>
                </a14:m>
                <a:endParaRPr lang="it-IT" sz="40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mc:Choice>
        <mc:Fallback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4C149C00-0FA8-0DE8-C6B6-92D85D7B8B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55" y="127679"/>
                <a:ext cx="2030051" cy="707886"/>
              </a:xfrm>
              <a:prstGeom prst="rect">
                <a:avLst/>
              </a:prstGeom>
              <a:blipFill>
                <a:blip r:embed="rId7"/>
                <a:stretch>
                  <a:fillRect l="-4348" r="-21739" b="-267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74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3"/>
          <p:cNvSpPr txBox="1">
            <a:spLocks noGrp="1"/>
          </p:cNvSpPr>
          <p:nvPr>
            <p:ph type="title"/>
          </p:nvPr>
        </p:nvSpPr>
        <p:spPr>
          <a:xfrm>
            <a:off x="-100" y="15025"/>
            <a:ext cx="91440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dirty="0" err="1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Fisica</a:t>
            </a:r>
            <a:r>
              <a:rPr lang="en" dirty="0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 di CMS</a:t>
            </a:r>
            <a:endParaRPr sz="3100" b="1" i="0" u="none" strike="noStrike" cap="none" dirty="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79" name="Google Shape;279;p43"/>
          <p:cNvSpPr txBox="1"/>
          <p:nvPr/>
        </p:nvSpPr>
        <p:spPr>
          <a:xfrm>
            <a:off x="8873657" y="4846737"/>
            <a:ext cx="273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27FF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15</a:t>
            </a:fld>
            <a:r>
              <a:rPr lang="en" sz="1400" b="0" i="0" u="none" strike="noStrike" cap="none">
                <a:solidFill>
                  <a:srgbClr val="0027FF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DAD22BFA-446D-F82C-D880-B54E18BF560C}"/>
              </a:ext>
            </a:extLst>
          </p:cNvPr>
          <p:cNvSpPr txBox="1"/>
          <p:nvPr/>
        </p:nvSpPr>
        <p:spPr>
          <a:xfrm>
            <a:off x="154004" y="773573"/>
            <a:ext cx="6311770" cy="3033266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363855" indent="-351790">
              <a:lnSpc>
                <a:spcPct val="100000"/>
              </a:lnSpc>
              <a:spcBef>
                <a:spcPts val="385"/>
              </a:spcBef>
              <a:buChar char="●"/>
              <a:tabLst>
                <a:tab pos="363855" algn="l"/>
                <a:tab pos="364490" algn="l"/>
              </a:tabLst>
            </a:pPr>
            <a:r>
              <a:rPr spc="-90" dirty="0">
                <a:latin typeface="Comfortaa Medium" pitchFamily="2" charset="0"/>
                <a:cs typeface="Arial MT"/>
              </a:rPr>
              <a:t>CMS</a:t>
            </a:r>
            <a:r>
              <a:rPr spc="-5" dirty="0">
                <a:latin typeface="Comfortaa Medium" pitchFamily="2" charset="0"/>
                <a:cs typeface="Arial MT"/>
              </a:rPr>
              <a:t> </a:t>
            </a:r>
            <a:r>
              <a:rPr lang="it-IT" spc="55" dirty="0">
                <a:latin typeface="Comfortaa Medium" pitchFamily="2" charset="0"/>
                <a:cs typeface="Arial MT"/>
              </a:rPr>
              <a:t>ha</a:t>
            </a:r>
            <a:r>
              <a:rPr spc="-10" dirty="0">
                <a:latin typeface="Comfortaa Medium" pitchFamily="2" charset="0"/>
                <a:cs typeface="Arial MT"/>
              </a:rPr>
              <a:t> </a:t>
            </a:r>
            <a:r>
              <a:rPr spc="85" dirty="0">
                <a:latin typeface="Comfortaa Medium" pitchFamily="2" charset="0"/>
                <a:cs typeface="Arial MT"/>
              </a:rPr>
              <a:t>un</a:t>
            </a:r>
            <a:r>
              <a:rPr spc="-5" dirty="0">
                <a:latin typeface="Comfortaa Medium" pitchFamily="2" charset="0"/>
                <a:cs typeface="Arial MT"/>
              </a:rPr>
              <a:t> </a:t>
            </a:r>
            <a:r>
              <a:rPr spc="65" dirty="0">
                <a:latin typeface="Comfortaa Medium" pitchFamily="2" charset="0"/>
                <a:cs typeface="Arial MT"/>
              </a:rPr>
              <a:t>ampio</a:t>
            </a:r>
            <a:r>
              <a:rPr spc="-5" dirty="0">
                <a:latin typeface="Comfortaa Medium" pitchFamily="2" charset="0"/>
                <a:cs typeface="Arial MT"/>
              </a:rPr>
              <a:t> </a:t>
            </a:r>
            <a:r>
              <a:rPr dirty="0">
                <a:latin typeface="Comfortaa Medium" pitchFamily="2" charset="0"/>
                <a:cs typeface="Arial MT"/>
              </a:rPr>
              <a:t>range</a:t>
            </a:r>
            <a:r>
              <a:rPr spc="-10" dirty="0">
                <a:latin typeface="Comfortaa Medium" pitchFamily="2" charset="0"/>
                <a:cs typeface="Arial MT"/>
              </a:rPr>
              <a:t> </a:t>
            </a:r>
            <a:r>
              <a:rPr spc="65" dirty="0">
                <a:latin typeface="Comfortaa Medium" pitchFamily="2" charset="0"/>
                <a:cs typeface="Arial MT"/>
              </a:rPr>
              <a:t>di</a:t>
            </a:r>
            <a:r>
              <a:rPr spc="-5" dirty="0">
                <a:latin typeface="Comfortaa Medium" pitchFamily="2" charset="0"/>
                <a:cs typeface="Arial MT"/>
              </a:rPr>
              <a:t> </a:t>
            </a:r>
            <a:r>
              <a:rPr spc="45" dirty="0">
                <a:latin typeface="Comfortaa Medium" pitchFamily="2" charset="0"/>
                <a:cs typeface="Arial MT"/>
              </a:rPr>
              <a:t>obiettivi</a:t>
            </a:r>
            <a:endParaRPr dirty="0">
              <a:latin typeface="Comfortaa Medium" pitchFamily="2" charset="0"/>
              <a:cs typeface="Arial MT"/>
            </a:endParaRPr>
          </a:p>
          <a:p>
            <a:pPr marL="363855" indent="-351790">
              <a:lnSpc>
                <a:spcPct val="100000"/>
              </a:lnSpc>
              <a:spcBef>
                <a:spcPts val="290"/>
              </a:spcBef>
              <a:buChar char="●"/>
              <a:tabLst>
                <a:tab pos="363855" algn="l"/>
                <a:tab pos="364490" algn="l"/>
              </a:tabLst>
            </a:pPr>
            <a:r>
              <a:rPr dirty="0">
                <a:latin typeface="Comfortaa Medium" pitchFamily="2" charset="0"/>
                <a:cs typeface="Arial MT"/>
              </a:rPr>
              <a:t>In</a:t>
            </a:r>
            <a:r>
              <a:rPr spc="50" dirty="0">
                <a:latin typeface="Comfortaa Medium" pitchFamily="2" charset="0"/>
                <a:cs typeface="Arial MT"/>
              </a:rPr>
              <a:t> </a:t>
            </a:r>
            <a:r>
              <a:rPr dirty="0">
                <a:latin typeface="Comfortaa Medium" pitchFamily="2" charset="0"/>
                <a:cs typeface="Arial MT"/>
              </a:rPr>
              <a:t>generale</a:t>
            </a:r>
            <a:r>
              <a:rPr spc="55" dirty="0">
                <a:latin typeface="Comfortaa Medium" pitchFamily="2" charset="0"/>
                <a:cs typeface="Arial MT"/>
              </a:rPr>
              <a:t> </a:t>
            </a:r>
            <a:r>
              <a:rPr spc="50" dirty="0">
                <a:latin typeface="Comfortaa Medium" pitchFamily="2" charset="0"/>
                <a:cs typeface="Arial MT"/>
              </a:rPr>
              <a:t>quello</a:t>
            </a:r>
            <a:r>
              <a:rPr spc="55" dirty="0">
                <a:latin typeface="Comfortaa Medium" pitchFamily="2" charset="0"/>
                <a:cs typeface="Arial MT"/>
              </a:rPr>
              <a:t> </a:t>
            </a:r>
            <a:r>
              <a:rPr dirty="0">
                <a:latin typeface="Comfortaa Medium" pitchFamily="2" charset="0"/>
                <a:cs typeface="Arial MT"/>
              </a:rPr>
              <a:t>che</a:t>
            </a:r>
            <a:r>
              <a:rPr spc="55" dirty="0">
                <a:latin typeface="Comfortaa Medium" pitchFamily="2" charset="0"/>
                <a:cs typeface="Arial MT"/>
              </a:rPr>
              <a:t> </a:t>
            </a:r>
            <a:r>
              <a:rPr dirty="0">
                <a:latin typeface="Comfortaa Medium" pitchFamily="2" charset="0"/>
                <a:cs typeface="Arial MT"/>
              </a:rPr>
              <a:t>si</a:t>
            </a:r>
            <a:r>
              <a:rPr spc="55" dirty="0">
                <a:latin typeface="Comfortaa Medium" pitchFamily="2" charset="0"/>
                <a:cs typeface="Arial MT"/>
              </a:rPr>
              <a:t> </a:t>
            </a:r>
            <a:r>
              <a:rPr dirty="0">
                <a:latin typeface="Comfortaa Medium" pitchFamily="2" charset="0"/>
                <a:cs typeface="Arial MT"/>
              </a:rPr>
              <a:t>vuole</a:t>
            </a:r>
            <a:r>
              <a:rPr spc="55" dirty="0">
                <a:latin typeface="Comfortaa Medium" pitchFamily="2" charset="0"/>
                <a:cs typeface="Arial MT"/>
              </a:rPr>
              <a:t> </a:t>
            </a:r>
            <a:r>
              <a:rPr spc="-25" dirty="0">
                <a:latin typeface="Comfortaa Medium" pitchFamily="2" charset="0"/>
                <a:cs typeface="Arial MT"/>
              </a:rPr>
              <a:t>è:</a:t>
            </a:r>
            <a:endParaRPr dirty="0">
              <a:latin typeface="Comfortaa Medium" pitchFamily="2" charset="0"/>
              <a:cs typeface="Arial MT"/>
            </a:endParaRPr>
          </a:p>
          <a:p>
            <a:pPr marL="821055" marR="1471295" lvl="1" indent="-351790">
              <a:lnSpc>
                <a:spcPct val="114999"/>
              </a:lnSpc>
              <a:buFont typeface="Arial MT"/>
              <a:buChar char="○"/>
              <a:tabLst>
                <a:tab pos="821055" algn="l"/>
                <a:tab pos="821690" algn="l"/>
              </a:tabLst>
            </a:pPr>
            <a:r>
              <a:rPr spc="-50" dirty="0">
                <a:latin typeface="Comfortaa Medium" pitchFamily="2" charset="0"/>
                <a:cs typeface="Arial Black"/>
              </a:rPr>
              <a:t>produrre</a:t>
            </a:r>
            <a:r>
              <a:rPr spc="-100" dirty="0">
                <a:latin typeface="Comfortaa Medium" pitchFamily="2" charset="0"/>
                <a:cs typeface="Arial Black"/>
              </a:rPr>
              <a:t> </a:t>
            </a:r>
            <a:r>
              <a:rPr spc="-90" dirty="0">
                <a:latin typeface="Comfortaa Medium" pitchFamily="2" charset="0"/>
                <a:cs typeface="Arial Black"/>
              </a:rPr>
              <a:t>particelle</a:t>
            </a:r>
            <a:r>
              <a:rPr spc="-100" dirty="0">
                <a:latin typeface="Comfortaa Medium" pitchFamily="2" charset="0"/>
                <a:cs typeface="Arial Black"/>
              </a:rPr>
              <a:t> </a:t>
            </a:r>
            <a:r>
              <a:rPr i="1" dirty="0">
                <a:latin typeface="Comfortaa SemiBold" pitchFamily="2" charset="0"/>
              </a:rPr>
              <a:t>pesanti</a:t>
            </a:r>
            <a:r>
              <a:rPr i="1" spc="-5" dirty="0">
                <a:latin typeface="Comfortaa SemiBold" pitchFamily="2" charset="0"/>
              </a:rPr>
              <a:t> </a:t>
            </a:r>
            <a:r>
              <a:rPr spc="-40" dirty="0">
                <a:latin typeface="Comfortaa Medium" pitchFamily="2" charset="0"/>
                <a:cs typeface="Arial MT"/>
              </a:rPr>
              <a:t>(</a:t>
            </a:r>
            <a:r>
              <a:rPr spc="-40" dirty="0">
                <a:latin typeface="Comfortaa Medium" pitchFamily="2" charset="0"/>
                <a:cs typeface="MS PGothic"/>
              </a:rPr>
              <a:t>⇒</a:t>
            </a:r>
            <a:r>
              <a:rPr spc="-80" dirty="0">
                <a:latin typeface="Comfortaa Medium" pitchFamily="2" charset="0"/>
                <a:cs typeface="MS PGothic"/>
              </a:rPr>
              <a:t> </a:t>
            </a:r>
            <a:r>
              <a:rPr i="1" spc="-10" dirty="0">
                <a:latin typeface="Comfortaa SemiBold" pitchFamily="2" charset="0"/>
              </a:rPr>
              <a:t>instabili</a:t>
            </a:r>
            <a:r>
              <a:rPr spc="-10" dirty="0">
                <a:latin typeface="Comfortaa Medium" pitchFamily="2" charset="0"/>
                <a:cs typeface="Arial MT"/>
              </a:rPr>
              <a:t>) </a:t>
            </a:r>
            <a:r>
              <a:rPr spc="65" dirty="0">
                <a:latin typeface="Comfortaa Medium" pitchFamily="2" charset="0"/>
                <a:cs typeface="Arial MT"/>
              </a:rPr>
              <a:t>in</a:t>
            </a:r>
            <a:r>
              <a:rPr spc="90" dirty="0">
                <a:latin typeface="Comfortaa Medium" pitchFamily="2" charset="0"/>
                <a:cs typeface="Arial MT"/>
              </a:rPr>
              <a:t> </a:t>
            </a:r>
            <a:r>
              <a:rPr dirty="0">
                <a:latin typeface="Comfortaa Medium" pitchFamily="2" charset="0"/>
                <a:cs typeface="Arial MT"/>
              </a:rPr>
              <a:t>collisioni</a:t>
            </a:r>
            <a:r>
              <a:rPr spc="95" dirty="0">
                <a:latin typeface="Comfortaa Medium" pitchFamily="2" charset="0"/>
                <a:cs typeface="Arial MT"/>
              </a:rPr>
              <a:t> </a:t>
            </a:r>
            <a:r>
              <a:rPr i="1" dirty="0">
                <a:latin typeface="Comfortaa SemiBold" pitchFamily="2" charset="0"/>
              </a:rPr>
              <a:t>pp</a:t>
            </a:r>
            <a:r>
              <a:rPr i="1" spc="95" dirty="0">
                <a:latin typeface="Comfortaa SemiBold" pitchFamily="2" charset="0"/>
              </a:rPr>
              <a:t> </a:t>
            </a:r>
            <a:r>
              <a:rPr dirty="0">
                <a:latin typeface="Comfortaa Medium" pitchFamily="2" charset="0"/>
                <a:cs typeface="Arial MT"/>
              </a:rPr>
              <a:t>a</a:t>
            </a:r>
            <a:r>
              <a:rPr spc="90" dirty="0">
                <a:latin typeface="Comfortaa Medium" pitchFamily="2" charset="0"/>
                <a:cs typeface="Arial MT"/>
              </a:rPr>
              <a:t> </a:t>
            </a:r>
            <a:r>
              <a:rPr dirty="0">
                <a:latin typeface="Comfortaa Medium" pitchFamily="2" charset="0"/>
                <a:cs typeface="Arial MT"/>
              </a:rPr>
              <a:t>massima</a:t>
            </a:r>
            <a:r>
              <a:rPr spc="95" dirty="0">
                <a:latin typeface="Comfortaa Medium" pitchFamily="2" charset="0"/>
                <a:cs typeface="Arial MT"/>
              </a:rPr>
              <a:t> </a:t>
            </a:r>
            <a:r>
              <a:rPr spc="-10" dirty="0">
                <a:latin typeface="Comfortaa Medium" pitchFamily="2" charset="0"/>
                <a:cs typeface="Arial MT"/>
              </a:rPr>
              <a:t>energia</a:t>
            </a:r>
            <a:endParaRPr dirty="0">
              <a:latin typeface="Comfortaa Medium" pitchFamily="2" charset="0"/>
              <a:cs typeface="Arial MT"/>
            </a:endParaRPr>
          </a:p>
          <a:p>
            <a:pPr marL="1278255" lvl="2" indent="-351790">
              <a:lnSpc>
                <a:spcPct val="100000"/>
              </a:lnSpc>
              <a:spcBef>
                <a:spcPts val="285"/>
              </a:spcBef>
              <a:buChar char="■"/>
              <a:tabLst>
                <a:tab pos="1278255" algn="l"/>
                <a:tab pos="1278890" algn="l"/>
              </a:tabLst>
            </a:pPr>
            <a:r>
              <a:rPr spc="50" dirty="0">
                <a:latin typeface="Comfortaa Medium" pitchFamily="2" charset="0"/>
                <a:cs typeface="Arial MT"/>
              </a:rPr>
              <a:t>bosoni</a:t>
            </a:r>
            <a:r>
              <a:rPr spc="-25" dirty="0">
                <a:latin typeface="Comfortaa Medium" pitchFamily="2" charset="0"/>
                <a:cs typeface="Arial MT"/>
              </a:rPr>
              <a:t> </a:t>
            </a:r>
            <a:r>
              <a:rPr i="1" spc="-160" dirty="0">
                <a:latin typeface="Comfortaa SemiBold" pitchFamily="2" charset="0"/>
              </a:rPr>
              <a:t>W</a:t>
            </a:r>
            <a:r>
              <a:rPr i="1" spc="-30" dirty="0">
                <a:latin typeface="Comfortaa SemiBold" pitchFamily="2" charset="0"/>
              </a:rPr>
              <a:t> </a:t>
            </a:r>
            <a:r>
              <a:rPr dirty="0">
                <a:latin typeface="Comfortaa Medium" pitchFamily="2" charset="0"/>
                <a:cs typeface="Arial MT"/>
              </a:rPr>
              <a:t>e</a:t>
            </a:r>
            <a:r>
              <a:rPr spc="-25" dirty="0">
                <a:latin typeface="Comfortaa Medium" pitchFamily="2" charset="0"/>
                <a:cs typeface="Arial MT"/>
              </a:rPr>
              <a:t> </a:t>
            </a:r>
            <a:r>
              <a:rPr i="1" spc="-50" dirty="0">
                <a:latin typeface="Comfortaa SemiBold" pitchFamily="2" charset="0"/>
              </a:rPr>
              <a:t>Z</a:t>
            </a:r>
            <a:endParaRPr dirty="0">
              <a:latin typeface="Comfortaa Medium" pitchFamily="2" charset="0"/>
            </a:endParaRPr>
          </a:p>
          <a:p>
            <a:pPr marL="1278255" lvl="2" indent="-351790">
              <a:lnSpc>
                <a:spcPct val="100000"/>
              </a:lnSpc>
              <a:spcBef>
                <a:spcPts val="290"/>
              </a:spcBef>
              <a:buChar char="■"/>
              <a:tabLst>
                <a:tab pos="1278255" algn="l"/>
                <a:tab pos="1278890" algn="l"/>
              </a:tabLst>
            </a:pPr>
            <a:r>
              <a:rPr dirty="0">
                <a:latin typeface="Comfortaa Medium" pitchFamily="2" charset="0"/>
                <a:cs typeface="Arial MT"/>
              </a:rPr>
              <a:t>bosone</a:t>
            </a:r>
            <a:r>
              <a:rPr spc="80" dirty="0">
                <a:latin typeface="Comfortaa Medium" pitchFamily="2" charset="0"/>
                <a:cs typeface="Arial MT"/>
              </a:rPr>
              <a:t> </a:t>
            </a:r>
            <a:r>
              <a:rPr spc="65" dirty="0">
                <a:latin typeface="Comfortaa Medium" pitchFamily="2" charset="0"/>
                <a:cs typeface="Arial MT"/>
              </a:rPr>
              <a:t>di</a:t>
            </a:r>
            <a:r>
              <a:rPr spc="95" dirty="0">
                <a:latin typeface="Comfortaa Medium" pitchFamily="2" charset="0"/>
                <a:cs typeface="Arial MT"/>
              </a:rPr>
              <a:t> </a:t>
            </a:r>
            <a:r>
              <a:rPr i="1" spc="-10" dirty="0">
                <a:latin typeface="Comfortaa SemiBold" pitchFamily="2" charset="0"/>
              </a:rPr>
              <a:t>Higgs</a:t>
            </a:r>
            <a:endParaRPr dirty="0">
              <a:latin typeface="Comfortaa Medium" pitchFamily="2" charset="0"/>
            </a:endParaRPr>
          </a:p>
          <a:p>
            <a:pPr marL="1278255" lvl="2" indent="-351790">
              <a:lnSpc>
                <a:spcPct val="100000"/>
              </a:lnSpc>
              <a:spcBef>
                <a:spcPts val="290"/>
              </a:spcBef>
              <a:buChar char="■"/>
              <a:tabLst>
                <a:tab pos="1278255" algn="l"/>
                <a:tab pos="1278890" algn="l"/>
              </a:tabLst>
            </a:pPr>
            <a:r>
              <a:rPr spc="60" dirty="0">
                <a:latin typeface="Comfortaa Medium" pitchFamily="2" charset="0"/>
                <a:cs typeface="Arial MT"/>
              </a:rPr>
              <a:t>quark</a:t>
            </a:r>
            <a:r>
              <a:rPr spc="-25" dirty="0">
                <a:latin typeface="Comfortaa Medium" pitchFamily="2" charset="0"/>
                <a:cs typeface="Arial MT"/>
              </a:rPr>
              <a:t> </a:t>
            </a:r>
            <a:r>
              <a:rPr i="1" spc="-25" dirty="0">
                <a:latin typeface="Comfortaa SemiBold" pitchFamily="2" charset="0"/>
              </a:rPr>
              <a:t>top</a:t>
            </a:r>
            <a:endParaRPr dirty="0">
              <a:latin typeface="Comfortaa Medium" pitchFamily="2" charset="0"/>
            </a:endParaRPr>
          </a:p>
          <a:p>
            <a:pPr marL="1278255" lvl="2" indent="-351790">
              <a:lnSpc>
                <a:spcPct val="100000"/>
              </a:lnSpc>
              <a:spcBef>
                <a:spcPts val="285"/>
              </a:spcBef>
              <a:buChar char="■"/>
              <a:tabLst>
                <a:tab pos="1278255" algn="l"/>
                <a:tab pos="1278890" algn="l"/>
              </a:tabLst>
            </a:pPr>
            <a:r>
              <a:rPr dirty="0">
                <a:latin typeface="Comfortaa Medium" pitchFamily="2" charset="0"/>
                <a:cs typeface="Arial MT"/>
              </a:rPr>
              <a:t>particelle</a:t>
            </a:r>
            <a:r>
              <a:rPr spc="385" dirty="0">
                <a:latin typeface="Comfortaa Medium" pitchFamily="2" charset="0"/>
                <a:cs typeface="Arial MT"/>
              </a:rPr>
              <a:t> </a:t>
            </a:r>
            <a:r>
              <a:rPr i="1" spc="-10" dirty="0">
                <a:latin typeface="Comfortaa SemiBold" pitchFamily="2" charset="0"/>
              </a:rPr>
              <a:t>nuove</a:t>
            </a:r>
            <a:endParaRPr dirty="0">
              <a:latin typeface="Comfortaa Medium" pitchFamily="2" charset="0"/>
            </a:endParaRPr>
          </a:p>
          <a:p>
            <a:pPr marL="1278255" marR="1595755">
              <a:lnSpc>
                <a:spcPct val="114999"/>
              </a:lnSpc>
            </a:pPr>
            <a:r>
              <a:rPr dirty="0">
                <a:latin typeface="Comfortaa Medium" pitchFamily="2" charset="0"/>
                <a:cs typeface="Arial MT"/>
              </a:rPr>
              <a:t>(particelle</a:t>
            </a:r>
            <a:r>
              <a:rPr spc="290" dirty="0">
                <a:latin typeface="Comfortaa Medium" pitchFamily="2" charset="0"/>
                <a:cs typeface="Arial MT"/>
              </a:rPr>
              <a:t> </a:t>
            </a:r>
            <a:r>
              <a:rPr spc="-10" dirty="0">
                <a:latin typeface="Comfortaa Medium" pitchFamily="2" charset="0"/>
                <a:cs typeface="Arial MT"/>
              </a:rPr>
              <a:t>“supersimmetriche”, </a:t>
            </a:r>
            <a:r>
              <a:rPr spc="60" dirty="0">
                <a:latin typeface="Comfortaa Medium" pitchFamily="2" charset="0"/>
                <a:cs typeface="Arial MT"/>
              </a:rPr>
              <a:t>quarta</a:t>
            </a:r>
            <a:r>
              <a:rPr spc="25" dirty="0">
                <a:latin typeface="Comfortaa Medium" pitchFamily="2" charset="0"/>
                <a:cs typeface="Arial MT"/>
              </a:rPr>
              <a:t> </a:t>
            </a:r>
            <a:r>
              <a:rPr dirty="0">
                <a:latin typeface="Comfortaa Medium" pitchFamily="2" charset="0"/>
                <a:cs typeface="Arial MT"/>
              </a:rPr>
              <a:t>famiglia</a:t>
            </a:r>
            <a:r>
              <a:rPr spc="30" dirty="0">
                <a:latin typeface="Comfortaa Medium" pitchFamily="2" charset="0"/>
                <a:cs typeface="Arial MT"/>
              </a:rPr>
              <a:t> </a:t>
            </a:r>
            <a:r>
              <a:rPr spc="65" dirty="0">
                <a:latin typeface="Comfortaa Medium" pitchFamily="2" charset="0"/>
                <a:cs typeface="Arial MT"/>
              </a:rPr>
              <a:t>di</a:t>
            </a:r>
            <a:r>
              <a:rPr spc="30" dirty="0">
                <a:latin typeface="Comfortaa Medium" pitchFamily="2" charset="0"/>
                <a:cs typeface="Arial MT"/>
              </a:rPr>
              <a:t> </a:t>
            </a:r>
            <a:r>
              <a:rPr spc="60" dirty="0">
                <a:latin typeface="Comfortaa Medium" pitchFamily="2" charset="0"/>
                <a:cs typeface="Arial MT"/>
              </a:rPr>
              <a:t>quark</a:t>
            </a:r>
            <a:r>
              <a:rPr spc="30" dirty="0">
                <a:latin typeface="Comfortaa Medium" pitchFamily="2" charset="0"/>
                <a:cs typeface="Arial MT"/>
              </a:rPr>
              <a:t> </a:t>
            </a:r>
            <a:r>
              <a:rPr dirty="0">
                <a:latin typeface="Comfortaa Medium" pitchFamily="2" charset="0"/>
                <a:cs typeface="Arial MT"/>
              </a:rPr>
              <a:t>e</a:t>
            </a:r>
            <a:r>
              <a:rPr spc="30" dirty="0">
                <a:latin typeface="Comfortaa Medium" pitchFamily="2" charset="0"/>
                <a:cs typeface="Arial MT"/>
              </a:rPr>
              <a:t> </a:t>
            </a:r>
            <a:r>
              <a:rPr spc="-10" dirty="0">
                <a:latin typeface="Comfortaa Medium" pitchFamily="2" charset="0"/>
                <a:cs typeface="Arial MT"/>
              </a:rPr>
              <a:t>leptoni,</a:t>
            </a:r>
            <a:endParaRPr dirty="0">
              <a:latin typeface="Comfortaa Medium" pitchFamily="2" charset="0"/>
              <a:cs typeface="Arial MT"/>
            </a:endParaRPr>
          </a:p>
          <a:p>
            <a:pPr marL="1278255">
              <a:lnSpc>
                <a:spcPct val="100000"/>
              </a:lnSpc>
              <a:spcBef>
                <a:spcPts val="290"/>
              </a:spcBef>
            </a:pPr>
            <a:r>
              <a:rPr dirty="0">
                <a:latin typeface="Comfortaa Medium" pitchFamily="2" charset="0"/>
                <a:cs typeface="Arial MT"/>
              </a:rPr>
              <a:t>eccitazioni</a:t>
            </a:r>
            <a:r>
              <a:rPr spc="140" dirty="0">
                <a:latin typeface="Comfortaa Medium" pitchFamily="2" charset="0"/>
                <a:cs typeface="Arial MT"/>
              </a:rPr>
              <a:t> </a:t>
            </a:r>
            <a:r>
              <a:rPr dirty="0">
                <a:latin typeface="Comfortaa Medium" pitchFamily="2" charset="0"/>
                <a:cs typeface="Arial MT"/>
              </a:rPr>
              <a:t>“Kaluza-Klein”</a:t>
            </a:r>
            <a:r>
              <a:rPr spc="140" dirty="0">
                <a:latin typeface="Comfortaa Medium" pitchFamily="2" charset="0"/>
                <a:cs typeface="Arial MT"/>
              </a:rPr>
              <a:t> </a:t>
            </a:r>
            <a:r>
              <a:rPr spc="65" dirty="0">
                <a:latin typeface="Comfortaa Medium" pitchFamily="2" charset="0"/>
                <a:cs typeface="Arial MT"/>
              </a:rPr>
              <a:t>di</a:t>
            </a:r>
            <a:r>
              <a:rPr spc="140" dirty="0">
                <a:latin typeface="Comfortaa Medium" pitchFamily="2" charset="0"/>
                <a:cs typeface="Arial MT"/>
              </a:rPr>
              <a:t> </a:t>
            </a:r>
            <a:r>
              <a:rPr dirty="0">
                <a:latin typeface="Comfortaa Medium" pitchFamily="2" charset="0"/>
                <a:cs typeface="Arial MT"/>
              </a:rPr>
              <a:t>particelle</a:t>
            </a:r>
            <a:r>
              <a:rPr spc="140" dirty="0">
                <a:latin typeface="Comfortaa Medium" pitchFamily="2" charset="0"/>
                <a:cs typeface="Arial MT"/>
              </a:rPr>
              <a:t> </a:t>
            </a:r>
            <a:r>
              <a:rPr spc="-10" dirty="0">
                <a:latin typeface="Comfortaa Medium" pitchFamily="2" charset="0"/>
                <a:cs typeface="Arial MT"/>
              </a:rPr>
              <a:t>conosciute...)</a:t>
            </a:r>
            <a:endParaRPr dirty="0">
              <a:latin typeface="Comfortaa Medium" pitchFamily="2" charset="0"/>
              <a:cs typeface="Arial MT"/>
            </a:endParaRPr>
          </a:p>
          <a:p>
            <a:pPr marL="821055" lvl="1" indent="-352425">
              <a:lnSpc>
                <a:spcPct val="100000"/>
              </a:lnSpc>
              <a:spcBef>
                <a:spcPts val="285"/>
              </a:spcBef>
              <a:buChar char="○"/>
              <a:tabLst>
                <a:tab pos="821055" algn="l"/>
                <a:tab pos="821690" algn="l"/>
              </a:tabLst>
            </a:pPr>
            <a:r>
              <a:rPr dirty="0">
                <a:latin typeface="Comfortaa Medium" pitchFamily="2" charset="0"/>
                <a:cs typeface="Arial MT"/>
              </a:rPr>
              <a:t>studiarle</a:t>
            </a:r>
            <a:r>
              <a:rPr spc="55" dirty="0">
                <a:latin typeface="Comfortaa Medium" pitchFamily="2" charset="0"/>
                <a:cs typeface="Arial MT"/>
              </a:rPr>
              <a:t> </a:t>
            </a:r>
            <a:r>
              <a:rPr spc="70" dirty="0">
                <a:latin typeface="Comfortaa Medium" pitchFamily="2" charset="0"/>
                <a:cs typeface="Arial MT"/>
              </a:rPr>
              <a:t>tramite</a:t>
            </a:r>
            <a:r>
              <a:rPr spc="55" dirty="0">
                <a:latin typeface="Comfortaa Medium" pitchFamily="2" charset="0"/>
                <a:cs typeface="Arial MT"/>
              </a:rPr>
              <a:t> </a:t>
            </a:r>
            <a:r>
              <a:rPr dirty="0">
                <a:latin typeface="Comfortaa Medium" pitchFamily="2" charset="0"/>
                <a:cs typeface="Arial MT"/>
              </a:rPr>
              <a:t>i</a:t>
            </a:r>
            <a:r>
              <a:rPr spc="75" dirty="0">
                <a:latin typeface="Comfortaa Medium" pitchFamily="2" charset="0"/>
                <a:cs typeface="Arial MT"/>
              </a:rPr>
              <a:t> </a:t>
            </a:r>
            <a:r>
              <a:rPr b="1" i="1" spc="-25" dirty="0">
                <a:latin typeface="Comfortaa SemiBold" pitchFamily="2" charset="0"/>
                <a:cs typeface="Trebuchet MS"/>
              </a:rPr>
              <a:t>prodotti</a:t>
            </a:r>
            <a:r>
              <a:rPr b="1" i="1" spc="20" dirty="0">
                <a:latin typeface="Comfortaa SemiBold" pitchFamily="2" charset="0"/>
                <a:cs typeface="Trebuchet MS"/>
              </a:rPr>
              <a:t> </a:t>
            </a:r>
            <a:r>
              <a:rPr b="1" i="1" spc="-10" dirty="0">
                <a:latin typeface="Comfortaa SemiBold" pitchFamily="2" charset="0"/>
                <a:cs typeface="Trebuchet MS"/>
              </a:rPr>
              <a:t>di</a:t>
            </a:r>
            <a:r>
              <a:rPr b="1" i="1" spc="25" dirty="0">
                <a:latin typeface="Comfortaa SemiBold" pitchFamily="2" charset="0"/>
                <a:cs typeface="Trebuchet MS"/>
              </a:rPr>
              <a:t> </a:t>
            </a:r>
            <a:r>
              <a:rPr b="1" i="1" spc="-10" dirty="0">
                <a:latin typeface="Comfortaa SemiBold" pitchFamily="2" charset="0"/>
                <a:cs typeface="Trebuchet MS"/>
              </a:rPr>
              <a:t>decadimento</a:t>
            </a:r>
            <a:endParaRPr dirty="0">
              <a:latin typeface="Comfortaa Medium" pitchFamily="2" charset="0"/>
              <a:cs typeface="Trebuchet MS"/>
            </a:endParaRPr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9E874C76-55ED-6BE9-70EC-A40D2C78DAEC}"/>
              </a:ext>
            </a:extLst>
          </p:cNvPr>
          <p:cNvSpPr txBox="1"/>
          <p:nvPr/>
        </p:nvSpPr>
        <p:spPr>
          <a:xfrm>
            <a:off x="977328" y="3925706"/>
            <a:ext cx="4542562" cy="988091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363855" indent="-351790">
              <a:lnSpc>
                <a:spcPct val="100000"/>
              </a:lnSpc>
              <a:spcBef>
                <a:spcPts val="385"/>
              </a:spcBef>
              <a:buChar char="■"/>
              <a:tabLst>
                <a:tab pos="363855" algn="l"/>
                <a:tab pos="364490" algn="l"/>
              </a:tabLst>
            </a:pPr>
            <a:r>
              <a:rPr lang="it-IT" spc="-10" dirty="0">
                <a:latin typeface="Comfortaa Medium" pitchFamily="2" charset="0"/>
                <a:cs typeface="Arial MT"/>
              </a:rPr>
              <a:t>m</a:t>
            </a:r>
            <a:r>
              <a:rPr spc="-10" dirty="0" err="1">
                <a:latin typeface="Comfortaa Medium" pitchFamily="2" charset="0"/>
                <a:cs typeface="Arial MT"/>
              </a:rPr>
              <a:t>assa</a:t>
            </a:r>
            <a:r>
              <a:rPr lang="it-IT" spc="-10" dirty="0">
                <a:latin typeface="Comfortaa Medium" pitchFamily="2" charset="0"/>
                <a:cs typeface="Arial MT"/>
              </a:rPr>
              <a:t>, momento</a:t>
            </a:r>
            <a:endParaRPr dirty="0">
              <a:latin typeface="Comfortaa Medium" pitchFamily="2" charset="0"/>
              <a:cs typeface="Arial MT"/>
            </a:endParaRPr>
          </a:p>
          <a:p>
            <a:pPr marL="363855" indent="-351790">
              <a:lnSpc>
                <a:spcPct val="100000"/>
              </a:lnSpc>
              <a:spcBef>
                <a:spcPts val="290"/>
              </a:spcBef>
              <a:buChar char="■"/>
              <a:tabLst>
                <a:tab pos="363855" algn="l"/>
                <a:tab pos="364490" algn="l"/>
              </a:tabLst>
            </a:pPr>
            <a:r>
              <a:rPr spc="65" dirty="0">
                <a:latin typeface="Comfortaa Medium" pitchFamily="2" charset="0"/>
                <a:cs typeface="Arial MT"/>
              </a:rPr>
              <a:t>proprietà</a:t>
            </a:r>
            <a:r>
              <a:rPr spc="5" dirty="0">
                <a:latin typeface="Comfortaa Medium" pitchFamily="2" charset="0"/>
                <a:cs typeface="Arial MT"/>
              </a:rPr>
              <a:t> </a:t>
            </a:r>
            <a:r>
              <a:rPr spc="65" dirty="0">
                <a:latin typeface="Comfortaa Medium" pitchFamily="2" charset="0"/>
                <a:cs typeface="Arial MT"/>
              </a:rPr>
              <a:t>di</a:t>
            </a:r>
            <a:r>
              <a:rPr spc="10" dirty="0">
                <a:latin typeface="Comfortaa Medium" pitchFamily="2" charset="0"/>
                <a:cs typeface="Arial MT"/>
              </a:rPr>
              <a:t> </a:t>
            </a:r>
            <a:r>
              <a:rPr dirty="0">
                <a:latin typeface="Comfortaa Medium" pitchFamily="2" charset="0"/>
                <a:cs typeface="Arial MT"/>
              </a:rPr>
              <a:t>spin</a:t>
            </a:r>
            <a:r>
              <a:rPr spc="5" dirty="0">
                <a:latin typeface="Comfortaa Medium" pitchFamily="2" charset="0"/>
                <a:cs typeface="Arial MT"/>
              </a:rPr>
              <a:t> </a:t>
            </a:r>
            <a:r>
              <a:rPr spc="135" dirty="0">
                <a:latin typeface="Comfortaa Medium" pitchFamily="2" charset="0"/>
                <a:cs typeface="Arial MT"/>
              </a:rPr>
              <a:t>/</a:t>
            </a:r>
            <a:r>
              <a:rPr spc="10" dirty="0">
                <a:latin typeface="Comfortaa Medium" pitchFamily="2" charset="0"/>
                <a:cs typeface="Arial MT"/>
              </a:rPr>
              <a:t> </a:t>
            </a:r>
            <a:r>
              <a:rPr spc="45" dirty="0">
                <a:latin typeface="Comfortaa Medium" pitchFamily="2" charset="0"/>
                <a:cs typeface="Arial MT"/>
              </a:rPr>
              <a:t>parità</a:t>
            </a:r>
            <a:endParaRPr dirty="0">
              <a:latin typeface="Comfortaa Medium" pitchFamily="2" charset="0"/>
              <a:cs typeface="Arial MT"/>
            </a:endParaRPr>
          </a:p>
          <a:p>
            <a:pPr marL="363855" indent="-351790">
              <a:lnSpc>
                <a:spcPct val="100000"/>
              </a:lnSpc>
              <a:spcBef>
                <a:spcPts val="285"/>
              </a:spcBef>
              <a:buChar char="■"/>
              <a:tabLst>
                <a:tab pos="363855" algn="l"/>
                <a:tab pos="364490" algn="l"/>
              </a:tabLst>
            </a:pPr>
            <a:r>
              <a:rPr dirty="0">
                <a:latin typeface="Comfortaa Medium" pitchFamily="2" charset="0"/>
                <a:cs typeface="Arial MT"/>
              </a:rPr>
              <a:t>forza</a:t>
            </a:r>
            <a:r>
              <a:rPr spc="35" dirty="0">
                <a:latin typeface="Comfortaa Medium" pitchFamily="2" charset="0"/>
                <a:cs typeface="Arial MT"/>
              </a:rPr>
              <a:t> </a:t>
            </a:r>
            <a:r>
              <a:rPr spc="65" dirty="0">
                <a:latin typeface="Comfortaa Medium" pitchFamily="2" charset="0"/>
                <a:cs typeface="Arial MT"/>
              </a:rPr>
              <a:t>di</a:t>
            </a:r>
            <a:r>
              <a:rPr spc="40" dirty="0">
                <a:latin typeface="Comfortaa Medium" pitchFamily="2" charset="0"/>
                <a:cs typeface="Arial MT"/>
              </a:rPr>
              <a:t> </a:t>
            </a:r>
            <a:r>
              <a:rPr spc="45" dirty="0">
                <a:latin typeface="Comfortaa Medium" pitchFamily="2" charset="0"/>
                <a:cs typeface="Arial MT"/>
              </a:rPr>
              <a:t>accoppiamento</a:t>
            </a:r>
            <a:r>
              <a:rPr spc="40" dirty="0">
                <a:latin typeface="Comfortaa Medium" pitchFamily="2" charset="0"/>
                <a:cs typeface="Arial MT"/>
              </a:rPr>
              <a:t> </a:t>
            </a:r>
            <a:r>
              <a:rPr dirty="0">
                <a:latin typeface="Comfortaa Medium" pitchFamily="2" charset="0"/>
                <a:cs typeface="Arial MT"/>
              </a:rPr>
              <a:t>con</a:t>
            </a:r>
            <a:r>
              <a:rPr spc="35" dirty="0">
                <a:latin typeface="Comfortaa Medium" pitchFamily="2" charset="0"/>
                <a:cs typeface="Arial MT"/>
              </a:rPr>
              <a:t> </a:t>
            </a:r>
            <a:r>
              <a:rPr spc="50" dirty="0">
                <a:latin typeface="Comfortaa Medium" pitchFamily="2" charset="0"/>
                <a:cs typeface="Arial MT"/>
              </a:rPr>
              <a:t>altre</a:t>
            </a:r>
            <a:r>
              <a:rPr spc="40" dirty="0">
                <a:latin typeface="Comfortaa Medium" pitchFamily="2" charset="0"/>
                <a:cs typeface="Arial MT"/>
              </a:rPr>
              <a:t> </a:t>
            </a:r>
            <a:r>
              <a:rPr spc="-10" dirty="0">
                <a:latin typeface="Comfortaa Medium" pitchFamily="2" charset="0"/>
                <a:cs typeface="Arial MT"/>
              </a:rPr>
              <a:t>particelle</a:t>
            </a:r>
            <a:endParaRPr dirty="0">
              <a:latin typeface="Comfortaa Medium" pitchFamily="2" charset="0"/>
              <a:cs typeface="Arial MT"/>
            </a:endParaRPr>
          </a:p>
        </p:txBody>
      </p:sp>
      <p:grpSp>
        <p:nvGrpSpPr>
          <p:cNvPr id="4" name="object 9">
            <a:extLst>
              <a:ext uri="{FF2B5EF4-FFF2-40B4-BE49-F238E27FC236}">
                <a16:creationId xmlns:a16="http://schemas.microsoft.com/office/drawing/2014/main" id="{35A53E75-AA58-377D-22C3-FF28B0296682}"/>
              </a:ext>
            </a:extLst>
          </p:cNvPr>
          <p:cNvGrpSpPr/>
          <p:nvPr/>
        </p:nvGrpSpPr>
        <p:grpSpPr>
          <a:xfrm>
            <a:off x="5828197" y="880432"/>
            <a:ext cx="3045460" cy="2755265"/>
            <a:chOff x="5925550" y="867180"/>
            <a:chExt cx="3045460" cy="2755265"/>
          </a:xfrm>
        </p:grpSpPr>
        <p:pic>
          <p:nvPicPr>
            <p:cNvPr id="5" name="object 10">
              <a:extLst>
                <a:ext uri="{FF2B5EF4-FFF2-40B4-BE49-F238E27FC236}">
                  <a16:creationId xmlns:a16="http://schemas.microsoft.com/office/drawing/2014/main" id="{5474A3F2-C886-97BD-F140-3CDA8A139CF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25550" y="867180"/>
              <a:ext cx="2987999" cy="2755080"/>
            </a:xfrm>
            <a:prstGeom prst="rect">
              <a:avLst/>
            </a:prstGeom>
          </p:spPr>
        </p:pic>
        <p:pic>
          <p:nvPicPr>
            <p:cNvPr id="6" name="object 11">
              <a:extLst>
                <a:ext uri="{FF2B5EF4-FFF2-40B4-BE49-F238E27FC236}">
                  <a16:creationId xmlns:a16="http://schemas.microsoft.com/office/drawing/2014/main" id="{76EDE9B8-792F-2719-889A-26442BDC099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70900" y="2648950"/>
              <a:ext cx="1799700" cy="788100"/>
            </a:xfrm>
            <a:prstGeom prst="rect">
              <a:avLst/>
            </a:prstGeom>
          </p:spPr>
        </p:pic>
      </p:grpSp>
      <p:sp>
        <p:nvSpPr>
          <p:cNvPr id="7" name="object 12">
            <a:extLst>
              <a:ext uri="{FF2B5EF4-FFF2-40B4-BE49-F238E27FC236}">
                <a16:creationId xmlns:a16="http://schemas.microsoft.com/office/drawing/2014/main" id="{457C63AF-CB55-3DDD-7105-01FD0D232878}"/>
              </a:ext>
            </a:extLst>
          </p:cNvPr>
          <p:cNvSpPr/>
          <p:nvPr/>
        </p:nvSpPr>
        <p:spPr>
          <a:xfrm>
            <a:off x="5828196" y="4098773"/>
            <a:ext cx="231140" cy="802640"/>
          </a:xfrm>
          <a:custGeom>
            <a:avLst/>
            <a:gdLst/>
            <a:ahLst/>
            <a:cxnLst/>
            <a:rect l="l" t="t" r="r" b="b"/>
            <a:pathLst>
              <a:path w="231139" h="802639">
                <a:moveTo>
                  <a:pt x="0" y="0"/>
                </a:moveTo>
                <a:lnTo>
                  <a:pt x="22608" y="2236"/>
                </a:lnTo>
                <a:lnTo>
                  <a:pt x="44142" y="8780"/>
                </a:lnTo>
                <a:lnTo>
                  <a:pt x="81564" y="33784"/>
                </a:lnTo>
                <a:lnTo>
                  <a:pt x="106569" y="71207"/>
                </a:lnTo>
                <a:lnTo>
                  <a:pt x="115349" y="115349"/>
                </a:lnTo>
                <a:lnTo>
                  <a:pt x="115349" y="285749"/>
                </a:lnTo>
                <a:lnTo>
                  <a:pt x="124414" y="330649"/>
                </a:lnTo>
                <a:lnTo>
                  <a:pt x="149135" y="367314"/>
                </a:lnTo>
                <a:lnTo>
                  <a:pt x="185800" y="392035"/>
                </a:lnTo>
                <a:lnTo>
                  <a:pt x="230699" y="401099"/>
                </a:lnTo>
                <a:lnTo>
                  <a:pt x="185800" y="410164"/>
                </a:lnTo>
                <a:lnTo>
                  <a:pt x="149135" y="434885"/>
                </a:lnTo>
                <a:lnTo>
                  <a:pt x="124414" y="471550"/>
                </a:lnTo>
                <a:lnTo>
                  <a:pt x="115349" y="516449"/>
                </a:lnTo>
                <a:lnTo>
                  <a:pt x="115349" y="686849"/>
                </a:lnTo>
                <a:lnTo>
                  <a:pt x="106285" y="731749"/>
                </a:lnTo>
                <a:lnTo>
                  <a:pt x="81564" y="768414"/>
                </a:lnTo>
                <a:lnTo>
                  <a:pt x="44899" y="793135"/>
                </a:lnTo>
                <a:lnTo>
                  <a:pt x="0" y="802199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3">
            <a:extLst>
              <a:ext uri="{FF2B5EF4-FFF2-40B4-BE49-F238E27FC236}">
                <a16:creationId xmlns:a16="http://schemas.microsoft.com/office/drawing/2014/main" id="{9D93FE7F-ADAF-1815-7473-86F03D0962A3}"/>
              </a:ext>
            </a:extLst>
          </p:cNvPr>
          <p:cNvSpPr txBox="1"/>
          <p:nvPr/>
        </p:nvSpPr>
        <p:spPr>
          <a:xfrm>
            <a:off x="6252147" y="4164687"/>
            <a:ext cx="191452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i="1" spc="-10" dirty="0">
                <a:latin typeface="Comfortaa SemiBold" pitchFamily="2" charset="0"/>
                <a:cs typeface="Trebuchet MS"/>
              </a:rPr>
              <a:t>sia</a:t>
            </a:r>
            <a:r>
              <a:rPr sz="1200" b="1" i="1" spc="-85" dirty="0">
                <a:latin typeface="Comfortaa SemiBold" pitchFamily="2" charset="0"/>
                <a:cs typeface="Trebuchet MS"/>
              </a:rPr>
              <a:t> </a:t>
            </a:r>
            <a:r>
              <a:rPr sz="1200" b="1" i="1" spc="-10" dirty="0">
                <a:latin typeface="Comfortaa SemiBold" pitchFamily="2" charset="0"/>
                <a:cs typeface="Trebuchet MS"/>
              </a:rPr>
              <a:t>per</a:t>
            </a:r>
            <a:r>
              <a:rPr sz="1200" b="1" i="1" spc="-80" dirty="0">
                <a:latin typeface="Comfortaa SemiBold" pitchFamily="2" charset="0"/>
                <a:cs typeface="Trebuchet MS"/>
              </a:rPr>
              <a:t> </a:t>
            </a:r>
            <a:r>
              <a:rPr sz="1200" b="1" i="1" spc="-10" dirty="0">
                <a:latin typeface="Comfortaa SemiBold" pitchFamily="2" charset="0"/>
                <a:cs typeface="Trebuchet MS"/>
              </a:rPr>
              <a:t>particelle </a:t>
            </a:r>
            <a:r>
              <a:rPr sz="1200" b="1" i="1" spc="-65" dirty="0">
                <a:latin typeface="Comfortaa SemiBold" pitchFamily="2" charset="0"/>
                <a:cs typeface="Trebuchet MS"/>
              </a:rPr>
              <a:t>“nuove”</a:t>
            </a:r>
            <a:r>
              <a:rPr sz="1200" b="1" i="1" spc="-35" dirty="0">
                <a:latin typeface="Comfortaa SemiBold" pitchFamily="2" charset="0"/>
                <a:cs typeface="Trebuchet MS"/>
              </a:rPr>
              <a:t> </a:t>
            </a:r>
            <a:r>
              <a:rPr sz="1200" b="1" i="1" dirty="0">
                <a:latin typeface="Comfortaa SemiBold" pitchFamily="2" charset="0"/>
                <a:cs typeface="Trebuchet MS"/>
              </a:rPr>
              <a:t>che</a:t>
            </a:r>
            <a:r>
              <a:rPr sz="1200" b="1" i="1" spc="-35" dirty="0">
                <a:latin typeface="Comfortaa SemiBold" pitchFamily="2" charset="0"/>
                <a:cs typeface="Trebuchet MS"/>
              </a:rPr>
              <a:t> </a:t>
            </a:r>
            <a:r>
              <a:rPr sz="1200" b="1" i="1" spc="-10" dirty="0">
                <a:latin typeface="Comfortaa SemiBold" pitchFamily="2" charset="0"/>
                <a:cs typeface="Trebuchet MS"/>
              </a:rPr>
              <a:t>per</a:t>
            </a:r>
            <a:r>
              <a:rPr sz="1200" b="1" i="1" spc="-30" dirty="0">
                <a:latin typeface="Comfortaa SemiBold" pitchFamily="2" charset="0"/>
                <a:cs typeface="Trebuchet MS"/>
              </a:rPr>
              <a:t> </a:t>
            </a:r>
            <a:r>
              <a:rPr sz="1200" b="1" i="1" spc="-10" dirty="0">
                <a:latin typeface="Comfortaa SemiBold" pitchFamily="2" charset="0"/>
                <a:cs typeface="Trebuchet MS"/>
              </a:rPr>
              <a:t>quelle “vecchie”!</a:t>
            </a:r>
            <a:endParaRPr sz="1200">
              <a:latin typeface="Comfortaa Medium" pitchFamily="2" charset="0"/>
              <a:cs typeface="Trebuchet MS"/>
            </a:endParaRPr>
          </a:p>
        </p:txBody>
      </p:sp>
      <p:sp>
        <p:nvSpPr>
          <p:cNvPr id="9" name="object 14">
            <a:extLst>
              <a:ext uri="{FF2B5EF4-FFF2-40B4-BE49-F238E27FC236}">
                <a16:creationId xmlns:a16="http://schemas.microsoft.com/office/drawing/2014/main" id="{5DFDFAED-F05B-733E-813F-D1B3828177E8}"/>
              </a:ext>
            </a:extLst>
          </p:cNvPr>
          <p:cNvSpPr txBox="1"/>
          <p:nvPr/>
        </p:nvSpPr>
        <p:spPr>
          <a:xfrm>
            <a:off x="7130697" y="2700301"/>
            <a:ext cx="1685925" cy="674370"/>
          </a:xfrm>
          <a:prstGeom prst="rect">
            <a:avLst/>
          </a:prstGeom>
          <a:solidFill>
            <a:srgbClr val="F3F3F3"/>
          </a:solidFill>
        </p:spPr>
        <p:txBody>
          <a:bodyPr vert="horz" wrap="square" lIns="0" tIns="9525" rIns="0" bIns="0" rtlCol="0">
            <a:spAutoFit/>
          </a:bodyPr>
          <a:lstStyle/>
          <a:p>
            <a:pPr marL="85725" marR="100965">
              <a:lnSpc>
                <a:spcPct val="100000"/>
              </a:lnSpc>
              <a:spcBef>
                <a:spcPts val="75"/>
              </a:spcBef>
            </a:pPr>
            <a:r>
              <a:rPr sz="1400" b="1" i="1" dirty="0">
                <a:solidFill>
                  <a:srgbClr val="666666"/>
                </a:solidFill>
                <a:latin typeface="Trebuchet MS"/>
                <a:cs typeface="Trebuchet MS"/>
              </a:rPr>
              <a:t>Modello</a:t>
            </a:r>
            <a:r>
              <a:rPr sz="1400" b="1" i="1" spc="-10" dirty="0">
                <a:solidFill>
                  <a:srgbClr val="666666"/>
                </a:solidFill>
                <a:latin typeface="Trebuchet MS"/>
                <a:cs typeface="Trebuchet MS"/>
              </a:rPr>
              <a:t> Standard delle</a:t>
            </a:r>
            <a:r>
              <a:rPr sz="1400" b="1" i="1" spc="-100" dirty="0">
                <a:solidFill>
                  <a:srgbClr val="666666"/>
                </a:solidFill>
                <a:latin typeface="Trebuchet MS"/>
                <a:cs typeface="Trebuchet MS"/>
              </a:rPr>
              <a:t> </a:t>
            </a:r>
            <a:r>
              <a:rPr sz="1400" b="1" i="1" spc="-10" dirty="0">
                <a:solidFill>
                  <a:srgbClr val="666666"/>
                </a:solidFill>
                <a:latin typeface="Trebuchet MS"/>
                <a:cs typeface="Trebuchet MS"/>
              </a:rPr>
              <a:t>interazioni fondamentali</a:t>
            </a:r>
            <a:endParaRPr sz="14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6625438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3"/>
          <p:cNvSpPr txBox="1">
            <a:spLocks noGrp="1"/>
          </p:cNvSpPr>
          <p:nvPr>
            <p:ph type="title"/>
          </p:nvPr>
        </p:nvSpPr>
        <p:spPr>
          <a:xfrm>
            <a:off x="-100" y="15025"/>
            <a:ext cx="91440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dirty="0" err="1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Bosone</a:t>
            </a:r>
            <a:r>
              <a:rPr lang="en" dirty="0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 di Higgs</a:t>
            </a:r>
            <a:endParaRPr sz="3100" b="1" i="0" u="none" strike="noStrike" cap="none" dirty="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79" name="Google Shape;279;p43"/>
          <p:cNvSpPr txBox="1"/>
          <p:nvPr/>
        </p:nvSpPr>
        <p:spPr>
          <a:xfrm>
            <a:off x="8719457" y="4846737"/>
            <a:ext cx="427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27FF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16</a:t>
            </a:fld>
            <a:r>
              <a:rPr lang="en" sz="1400" b="0" i="0" u="none" strike="noStrike" cap="none" dirty="0">
                <a:solidFill>
                  <a:srgbClr val="0027FF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  <p:pic>
        <p:nvPicPr>
          <p:cNvPr id="31752" name="Picture 8">
            <a:extLst>
              <a:ext uri="{FF2B5EF4-FFF2-40B4-BE49-F238E27FC236}">
                <a16:creationId xmlns:a16="http://schemas.microsoft.com/office/drawing/2014/main" id="{C8763205-12E0-170D-140F-62E59F45D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882" y="709267"/>
            <a:ext cx="5464175" cy="421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215;p39">
            <a:extLst>
              <a:ext uri="{FF2B5EF4-FFF2-40B4-BE49-F238E27FC236}">
                <a16:creationId xmlns:a16="http://schemas.microsoft.com/office/drawing/2014/main" id="{56C4E39C-18DF-F1B6-51D1-1543C3F07AF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04101" y="1737208"/>
            <a:ext cx="744708" cy="74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90097E5-9F37-3ED1-2975-231AF9BBB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587" y="1565336"/>
            <a:ext cx="2523069" cy="2693971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90CAACE-482B-6098-27C0-E6FBE78594CE}"/>
              </a:ext>
            </a:extLst>
          </p:cNvPr>
          <p:cNvSpPr txBox="1"/>
          <p:nvPr/>
        </p:nvSpPr>
        <p:spPr>
          <a:xfrm>
            <a:off x="148998" y="887242"/>
            <a:ext cx="31062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3855" indent="-351790">
              <a:lnSpc>
                <a:spcPct val="100000"/>
              </a:lnSpc>
              <a:spcBef>
                <a:spcPts val="385"/>
              </a:spcBef>
              <a:buChar char="●"/>
              <a:tabLst>
                <a:tab pos="363855" algn="l"/>
                <a:tab pos="364490" algn="l"/>
              </a:tabLst>
            </a:pPr>
            <a:r>
              <a:rPr lang="it-IT" spc="-90" dirty="0">
                <a:latin typeface="Comfortaa Medium" pitchFamily="2" charset="0"/>
                <a:cs typeface="Arial MT"/>
              </a:rPr>
              <a:t>Higgs in 4 leptoni</a:t>
            </a:r>
            <a:endParaRPr lang="it-IT" dirty="0">
              <a:latin typeface="Comfortaa Medium" pitchFamily="2" charset="0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1194365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3"/>
          <p:cNvSpPr txBox="1">
            <a:spLocks noGrp="1"/>
          </p:cNvSpPr>
          <p:nvPr>
            <p:ph type="title"/>
          </p:nvPr>
        </p:nvSpPr>
        <p:spPr>
          <a:xfrm>
            <a:off x="-100" y="15025"/>
            <a:ext cx="91440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dirty="0" err="1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Bosone</a:t>
            </a:r>
            <a:r>
              <a:rPr lang="en" dirty="0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 di Higgs</a:t>
            </a:r>
            <a:endParaRPr sz="3100" b="1" i="0" u="none" strike="noStrike" cap="none" dirty="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79" name="Google Shape;279;p43"/>
          <p:cNvSpPr txBox="1"/>
          <p:nvPr/>
        </p:nvSpPr>
        <p:spPr>
          <a:xfrm>
            <a:off x="8719457" y="4846737"/>
            <a:ext cx="427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27FF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17</a:t>
            </a:fld>
            <a:r>
              <a:rPr lang="en" sz="1400" b="0" i="0" u="none" strike="noStrike" cap="none" dirty="0">
                <a:solidFill>
                  <a:srgbClr val="0027FF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  <p:pic>
        <p:nvPicPr>
          <p:cNvPr id="31752" name="Picture 8">
            <a:extLst>
              <a:ext uri="{FF2B5EF4-FFF2-40B4-BE49-F238E27FC236}">
                <a16:creationId xmlns:a16="http://schemas.microsoft.com/office/drawing/2014/main" id="{C8763205-12E0-170D-140F-62E59F45D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882" y="709267"/>
            <a:ext cx="5464175" cy="421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215;p39">
            <a:extLst>
              <a:ext uri="{FF2B5EF4-FFF2-40B4-BE49-F238E27FC236}">
                <a16:creationId xmlns:a16="http://schemas.microsoft.com/office/drawing/2014/main" id="{56C4E39C-18DF-F1B6-51D1-1543C3F07AF2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04101" y="1737208"/>
            <a:ext cx="744708" cy="74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90097E5-9F37-3ED1-2975-231AF9BBB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587" y="1565336"/>
            <a:ext cx="2523069" cy="2693971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190CAACE-482B-6098-27C0-E6FBE78594CE}"/>
              </a:ext>
            </a:extLst>
          </p:cNvPr>
          <p:cNvSpPr txBox="1"/>
          <p:nvPr/>
        </p:nvSpPr>
        <p:spPr>
          <a:xfrm>
            <a:off x="148998" y="887242"/>
            <a:ext cx="31062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3855" indent="-351790">
              <a:lnSpc>
                <a:spcPct val="100000"/>
              </a:lnSpc>
              <a:spcBef>
                <a:spcPts val="385"/>
              </a:spcBef>
              <a:buChar char="●"/>
              <a:tabLst>
                <a:tab pos="363855" algn="l"/>
                <a:tab pos="364490" algn="l"/>
              </a:tabLst>
            </a:pPr>
            <a:r>
              <a:rPr lang="it-IT" spc="-90" dirty="0">
                <a:latin typeface="Comfortaa Medium" pitchFamily="2" charset="0"/>
                <a:cs typeface="Arial MT"/>
              </a:rPr>
              <a:t>Higgs in 4 leptoni</a:t>
            </a:r>
            <a:endParaRPr lang="it-IT" dirty="0">
              <a:latin typeface="Comfortaa Medium" pitchFamily="2" charset="0"/>
              <a:cs typeface="Arial MT"/>
            </a:endParaRPr>
          </a:p>
        </p:txBody>
      </p:sp>
      <p:pic>
        <p:nvPicPr>
          <p:cNvPr id="36866" name="Picture 2">
            <a:extLst>
              <a:ext uri="{FF2B5EF4-FFF2-40B4-BE49-F238E27FC236}">
                <a16:creationId xmlns:a16="http://schemas.microsoft.com/office/drawing/2014/main" id="{A1B96BFC-2339-C9FA-41C6-EE8151997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926" y="565962"/>
            <a:ext cx="4893927" cy="4231738"/>
          </a:xfrm>
          <a:prstGeom prst="rect">
            <a:avLst/>
          </a:prstGeom>
          <a:noFill/>
          <a:effectLst>
            <a:outerShdw blurRad="50800" dist="142988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535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53"/>
          <p:cNvSpPr txBox="1">
            <a:spLocks noGrp="1"/>
          </p:cNvSpPr>
          <p:nvPr>
            <p:ph type="title"/>
          </p:nvPr>
        </p:nvSpPr>
        <p:spPr>
          <a:xfrm>
            <a:off x="-100" y="15025"/>
            <a:ext cx="91440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dirty="0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Il </a:t>
            </a:r>
            <a:r>
              <a:rPr lang="en" dirty="0" err="1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decadimento</a:t>
            </a:r>
            <a:r>
              <a:rPr lang="en" dirty="0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 </a:t>
            </a:r>
            <a:r>
              <a:rPr lang="en" dirty="0" err="1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della</a:t>
            </a:r>
            <a:r>
              <a:rPr lang="en" dirty="0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 B</a:t>
            </a:r>
            <a:r>
              <a:rPr lang="en" baseline="30000" dirty="0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0</a:t>
            </a:r>
            <a:r>
              <a:rPr lang="en" baseline="-25000" dirty="0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s</a:t>
            </a:r>
            <a:endParaRPr sz="3100" b="1" i="0" u="none" strike="noStrike" cap="none" dirty="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498" name="Google Shape;498;p53"/>
          <p:cNvSpPr txBox="1"/>
          <p:nvPr/>
        </p:nvSpPr>
        <p:spPr>
          <a:xfrm>
            <a:off x="8708571" y="4846737"/>
            <a:ext cx="438086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27FF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18</a:t>
            </a:fld>
            <a:r>
              <a:rPr lang="en" sz="1400" b="0" i="0" u="none" strike="noStrike" cap="none">
                <a:solidFill>
                  <a:srgbClr val="0027FF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  <p:pic>
        <p:nvPicPr>
          <p:cNvPr id="499" name="Google Shape;49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7574" y="859970"/>
            <a:ext cx="4222188" cy="40389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02410B5-8315-283A-1CF4-52EAB9407506}"/>
              </a:ext>
            </a:extLst>
          </p:cNvPr>
          <p:cNvSpPr txBox="1"/>
          <p:nvPr/>
        </p:nvSpPr>
        <p:spPr>
          <a:xfrm>
            <a:off x="334416" y="692014"/>
            <a:ext cx="420339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065">
              <a:lnSpc>
                <a:spcPct val="100000"/>
              </a:lnSpc>
              <a:spcBef>
                <a:spcPts val="385"/>
              </a:spcBef>
              <a:tabLst>
                <a:tab pos="363855" algn="l"/>
                <a:tab pos="364490" algn="l"/>
              </a:tabLst>
            </a:pPr>
            <a:r>
              <a:rPr lang="it-IT" spc="-90" dirty="0">
                <a:latin typeface="Comfortaa Medium" pitchFamily="2" charset="0"/>
                <a:cs typeface="Arial MT"/>
              </a:rPr>
              <a:t>Ad Prendiamo degli eventi di segnale simulati del decadimento che avete cercato di ricostruire.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F84D1B1D-1495-0A97-2EF7-8A981B8DFDC9}"/>
              </a:ext>
            </a:extLst>
          </p:cNvPr>
          <p:cNvGrpSpPr/>
          <p:nvPr/>
        </p:nvGrpSpPr>
        <p:grpSpPr>
          <a:xfrm>
            <a:off x="570542" y="1826733"/>
            <a:ext cx="4403065" cy="2345001"/>
            <a:chOff x="1974562" y="2773861"/>
            <a:chExt cx="3495292" cy="1861536"/>
          </a:xfrm>
        </p:grpSpPr>
        <p:grpSp>
          <p:nvGrpSpPr>
            <p:cNvPr id="5" name="object 12">
              <a:extLst>
                <a:ext uri="{FF2B5EF4-FFF2-40B4-BE49-F238E27FC236}">
                  <a16:creationId xmlns:a16="http://schemas.microsoft.com/office/drawing/2014/main" id="{97E73129-B5B7-85F4-8C52-9EB397ED01D2}"/>
                </a:ext>
              </a:extLst>
            </p:cNvPr>
            <p:cNvGrpSpPr/>
            <p:nvPr/>
          </p:nvGrpSpPr>
          <p:grpSpPr>
            <a:xfrm>
              <a:off x="1974562" y="2875089"/>
              <a:ext cx="2854325" cy="1760308"/>
              <a:chOff x="1329156" y="2617351"/>
              <a:chExt cx="2854325" cy="1760308"/>
            </a:xfrm>
          </p:grpSpPr>
          <p:sp>
            <p:nvSpPr>
              <p:cNvPr id="13" name="object 13">
                <a:extLst>
                  <a:ext uri="{FF2B5EF4-FFF2-40B4-BE49-F238E27FC236}">
                    <a16:creationId xmlns:a16="http://schemas.microsoft.com/office/drawing/2014/main" id="{3C0C1391-F8A7-6413-8526-54743FBE1C8F}"/>
                  </a:ext>
                </a:extLst>
              </p:cNvPr>
              <p:cNvSpPr/>
              <p:nvPr/>
            </p:nvSpPr>
            <p:spPr>
              <a:xfrm>
                <a:off x="3682464" y="2617351"/>
                <a:ext cx="415290" cy="522605"/>
              </a:xfrm>
              <a:custGeom>
                <a:avLst/>
                <a:gdLst/>
                <a:ahLst/>
                <a:cxnLst/>
                <a:rect l="l" t="t" r="r" b="b"/>
                <a:pathLst>
                  <a:path w="415289" h="522605">
                    <a:moveTo>
                      <a:pt x="121684" y="0"/>
                    </a:moveTo>
                    <a:lnTo>
                      <a:pt x="54901" y="14488"/>
                    </a:lnTo>
                    <a:lnTo>
                      <a:pt x="12080" y="67742"/>
                    </a:lnTo>
                    <a:lnTo>
                      <a:pt x="2221" y="105265"/>
                    </a:lnTo>
                    <a:lnTo>
                      <a:pt x="0" y="148262"/>
                    </a:lnTo>
                    <a:lnTo>
                      <a:pt x="5370" y="195392"/>
                    </a:lnTo>
                    <a:lnTo>
                      <a:pt x="18285" y="245313"/>
                    </a:lnTo>
                    <a:lnTo>
                      <a:pt x="38698" y="296684"/>
                    </a:lnTo>
                    <a:lnTo>
                      <a:pt x="66561" y="348161"/>
                    </a:lnTo>
                    <a:lnTo>
                      <a:pt x="100146" y="396103"/>
                    </a:lnTo>
                    <a:lnTo>
                      <a:pt x="136966" y="437333"/>
                    </a:lnTo>
                    <a:lnTo>
                      <a:pt x="175842" y="471208"/>
                    </a:lnTo>
                    <a:lnTo>
                      <a:pt x="215596" y="497087"/>
                    </a:lnTo>
                    <a:lnTo>
                      <a:pt x="255048" y="514327"/>
                    </a:lnTo>
                    <a:lnTo>
                      <a:pt x="293019" y="522288"/>
                    </a:lnTo>
                    <a:lnTo>
                      <a:pt x="328330" y="520326"/>
                    </a:lnTo>
                    <a:lnTo>
                      <a:pt x="385079" y="485252"/>
                    </a:lnTo>
                    <a:lnTo>
                      <a:pt x="412483" y="417022"/>
                    </a:lnTo>
                    <a:lnTo>
                      <a:pt x="414704" y="374025"/>
                    </a:lnTo>
                    <a:lnTo>
                      <a:pt x="409333" y="326895"/>
                    </a:lnTo>
                    <a:lnTo>
                      <a:pt x="396418" y="276974"/>
                    </a:lnTo>
                    <a:lnTo>
                      <a:pt x="376006" y="225603"/>
                    </a:lnTo>
                    <a:lnTo>
                      <a:pt x="348142" y="174125"/>
                    </a:lnTo>
                    <a:lnTo>
                      <a:pt x="314558" y="126184"/>
                    </a:lnTo>
                    <a:lnTo>
                      <a:pt x="277738" y="84954"/>
                    </a:lnTo>
                    <a:lnTo>
                      <a:pt x="238861" y="51079"/>
                    </a:lnTo>
                    <a:lnTo>
                      <a:pt x="199107" y="25200"/>
                    </a:lnTo>
                    <a:lnTo>
                      <a:pt x="159655" y="7960"/>
                    </a:lnTo>
                    <a:lnTo>
                      <a:pt x="121684" y="0"/>
                    </a:lnTo>
                    <a:close/>
                  </a:path>
                </a:pathLst>
              </a:custGeom>
              <a:solidFill>
                <a:srgbClr val="E2F0D9"/>
              </a:solidFill>
            </p:spPr>
            <p:txBody>
              <a:bodyPr wrap="square" lIns="0" tIns="0" rIns="0" bIns="0" rtlCol="0"/>
              <a:lstStyle/>
              <a:p>
                <a:endParaRPr lang="en-AU" dirty="0"/>
              </a:p>
            </p:txBody>
          </p:sp>
          <p:sp>
            <p:nvSpPr>
              <p:cNvPr id="14" name="object 14">
                <a:extLst>
                  <a:ext uri="{FF2B5EF4-FFF2-40B4-BE49-F238E27FC236}">
                    <a16:creationId xmlns:a16="http://schemas.microsoft.com/office/drawing/2014/main" id="{A2FAA3DD-9495-79FA-A8F7-E4BF02AB4074}"/>
                  </a:ext>
                </a:extLst>
              </p:cNvPr>
              <p:cNvSpPr/>
              <p:nvPr/>
            </p:nvSpPr>
            <p:spPr>
              <a:xfrm>
                <a:off x="3682464" y="2617352"/>
                <a:ext cx="415290" cy="522605"/>
              </a:xfrm>
              <a:custGeom>
                <a:avLst/>
                <a:gdLst/>
                <a:ahLst/>
                <a:cxnLst/>
                <a:rect l="l" t="t" r="r" b="b"/>
                <a:pathLst>
                  <a:path w="415289" h="522605">
                    <a:moveTo>
                      <a:pt x="66561" y="348161"/>
                    </a:moveTo>
                    <a:lnTo>
                      <a:pt x="38698" y="296684"/>
                    </a:lnTo>
                    <a:lnTo>
                      <a:pt x="18285" y="245313"/>
                    </a:lnTo>
                    <a:lnTo>
                      <a:pt x="5370" y="195392"/>
                    </a:lnTo>
                    <a:lnTo>
                      <a:pt x="0" y="148262"/>
                    </a:lnTo>
                    <a:lnTo>
                      <a:pt x="2221" y="105265"/>
                    </a:lnTo>
                    <a:lnTo>
                      <a:pt x="12080" y="67742"/>
                    </a:lnTo>
                    <a:lnTo>
                      <a:pt x="54902" y="14487"/>
                    </a:lnTo>
                    <a:lnTo>
                      <a:pt x="121684" y="0"/>
                    </a:lnTo>
                    <a:lnTo>
                      <a:pt x="159655" y="7960"/>
                    </a:lnTo>
                    <a:lnTo>
                      <a:pt x="199107" y="25200"/>
                    </a:lnTo>
                    <a:lnTo>
                      <a:pt x="238861" y="51079"/>
                    </a:lnTo>
                    <a:lnTo>
                      <a:pt x="277738" y="84954"/>
                    </a:lnTo>
                    <a:lnTo>
                      <a:pt x="314558" y="126184"/>
                    </a:lnTo>
                    <a:lnTo>
                      <a:pt x="348142" y="174126"/>
                    </a:lnTo>
                    <a:lnTo>
                      <a:pt x="376006" y="225603"/>
                    </a:lnTo>
                    <a:lnTo>
                      <a:pt x="396419" y="276974"/>
                    </a:lnTo>
                    <a:lnTo>
                      <a:pt x="409334" y="326895"/>
                    </a:lnTo>
                    <a:lnTo>
                      <a:pt x="414704" y="374025"/>
                    </a:lnTo>
                    <a:lnTo>
                      <a:pt x="412483" y="417022"/>
                    </a:lnTo>
                    <a:lnTo>
                      <a:pt x="402623" y="454545"/>
                    </a:lnTo>
                    <a:lnTo>
                      <a:pt x="359802" y="507800"/>
                    </a:lnTo>
                    <a:lnTo>
                      <a:pt x="293019" y="522288"/>
                    </a:lnTo>
                    <a:lnTo>
                      <a:pt x="255048" y="514327"/>
                    </a:lnTo>
                    <a:lnTo>
                      <a:pt x="215596" y="497087"/>
                    </a:lnTo>
                    <a:lnTo>
                      <a:pt x="175842" y="471208"/>
                    </a:lnTo>
                    <a:lnTo>
                      <a:pt x="136966" y="437333"/>
                    </a:lnTo>
                    <a:lnTo>
                      <a:pt x="100146" y="396103"/>
                    </a:lnTo>
                    <a:lnTo>
                      <a:pt x="66561" y="348161"/>
                    </a:lnTo>
                    <a:close/>
                  </a:path>
                </a:pathLst>
              </a:custGeom>
              <a:ln w="12699">
                <a:solidFill>
                  <a:srgbClr val="00B050"/>
                </a:solidFill>
              </a:ln>
            </p:spPr>
            <p:txBody>
              <a:bodyPr wrap="square" lIns="0" tIns="0" rIns="0" bIns="0" rtlCol="0"/>
              <a:lstStyle/>
              <a:p>
                <a:endParaRPr lang="en-AU" dirty="0"/>
              </a:p>
            </p:txBody>
          </p:sp>
          <p:sp>
            <p:nvSpPr>
              <p:cNvPr id="15" name="object 15">
                <a:extLst>
                  <a:ext uri="{FF2B5EF4-FFF2-40B4-BE49-F238E27FC236}">
                    <a16:creationId xmlns:a16="http://schemas.microsoft.com/office/drawing/2014/main" id="{F44D870C-C0D1-FDB3-0A1D-9065B1B90D8C}"/>
                  </a:ext>
                </a:extLst>
              </p:cNvPr>
              <p:cNvSpPr/>
              <p:nvPr/>
            </p:nvSpPr>
            <p:spPr>
              <a:xfrm>
                <a:off x="2899018" y="3249039"/>
                <a:ext cx="184150" cy="278765"/>
              </a:xfrm>
              <a:custGeom>
                <a:avLst/>
                <a:gdLst/>
                <a:ahLst/>
                <a:cxnLst/>
                <a:rect l="l" t="t" r="r" b="b"/>
                <a:pathLst>
                  <a:path w="184150" h="278764">
                    <a:moveTo>
                      <a:pt x="112212" y="0"/>
                    </a:moveTo>
                    <a:lnTo>
                      <a:pt x="76498" y="20308"/>
                    </a:lnTo>
                    <a:lnTo>
                      <a:pt x="43041" y="58041"/>
                    </a:lnTo>
                    <a:lnTo>
                      <a:pt x="16022" y="109690"/>
                    </a:lnTo>
                    <a:lnTo>
                      <a:pt x="930" y="165991"/>
                    </a:lnTo>
                    <a:lnTo>
                      <a:pt x="0" y="216411"/>
                    </a:lnTo>
                    <a:lnTo>
                      <a:pt x="12528" y="255538"/>
                    </a:lnTo>
                    <a:lnTo>
                      <a:pt x="37815" y="277958"/>
                    </a:lnTo>
                    <a:lnTo>
                      <a:pt x="71604" y="278584"/>
                    </a:lnTo>
                    <a:lnTo>
                      <a:pt x="107318" y="258276"/>
                    </a:lnTo>
                    <a:lnTo>
                      <a:pt x="140775" y="220543"/>
                    </a:lnTo>
                    <a:lnTo>
                      <a:pt x="167793" y="168895"/>
                    </a:lnTo>
                    <a:lnTo>
                      <a:pt x="182885" y="112593"/>
                    </a:lnTo>
                    <a:lnTo>
                      <a:pt x="183816" y="62172"/>
                    </a:lnTo>
                    <a:lnTo>
                      <a:pt x="171288" y="23045"/>
                    </a:lnTo>
                    <a:lnTo>
                      <a:pt x="146000" y="625"/>
                    </a:lnTo>
                    <a:lnTo>
                      <a:pt x="112212" y="0"/>
                    </a:lnTo>
                    <a:close/>
                  </a:path>
                </a:pathLst>
              </a:custGeom>
              <a:solidFill>
                <a:srgbClr val="FBE5D6"/>
              </a:solidFill>
            </p:spPr>
            <p:txBody>
              <a:bodyPr wrap="square" lIns="0" tIns="0" rIns="0" bIns="0" rtlCol="0"/>
              <a:lstStyle/>
              <a:p>
                <a:endParaRPr lang="en-AU" dirty="0"/>
              </a:p>
            </p:txBody>
          </p:sp>
          <p:sp>
            <p:nvSpPr>
              <p:cNvPr id="16" name="object 16">
                <a:extLst>
                  <a:ext uri="{FF2B5EF4-FFF2-40B4-BE49-F238E27FC236}">
                    <a16:creationId xmlns:a16="http://schemas.microsoft.com/office/drawing/2014/main" id="{7CC50F77-1A70-3435-D212-43552AC73982}"/>
                  </a:ext>
                </a:extLst>
              </p:cNvPr>
              <p:cNvSpPr/>
              <p:nvPr/>
            </p:nvSpPr>
            <p:spPr>
              <a:xfrm>
                <a:off x="2899018" y="3249038"/>
                <a:ext cx="184150" cy="278765"/>
              </a:xfrm>
              <a:custGeom>
                <a:avLst/>
                <a:gdLst/>
                <a:ahLst/>
                <a:cxnLst/>
                <a:rect l="l" t="t" r="r" b="b"/>
                <a:pathLst>
                  <a:path w="184150" h="278764">
                    <a:moveTo>
                      <a:pt x="16022" y="109689"/>
                    </a:moveTo>
                    <a:lnTo>
                      <a:pt x="43041" y="58040"/>
                    </a:lnTo>
                    <a:lnTo>
                      <a:pt x="76498" y="20307"/>
                    </a:lnTo>
                    <a:lnTo>
                      <a:pt x="112212" y="0"/>
                    </a:lnTo>
                    <a:lnTo>
                      <a:pt x="146001" y="625"/>
                    </a:lnTo>
                    <a:lnTo>
                      <a:pt x="171288" y="23045"/>
                    </a:lnTo>
                    <a:lnTo>
                      <a:pt x="183817" y="62171"/>
                    </a:lnTo>
                    <a:lnTo>
                      <a:pt x="182885" y="112592"/>
                    </a:lnTo>
                    <a:lnTo>
                      <a:pt x="167794" y="168894"/>
                    </a:lnTo>
                    <a:lnTo>
                      <a:pt x="140775" y="220543"/>
                    </a:lnTo>
                    <a:lnTo>
                      <a:pt x="107318" y="258275"/>
                    </a:lnTo>
                    <a:lnTo>
                      <a:pt x="71604" y="278583"/>
                    </a:lnTo>
                    <a:lnTo>
                      <a:pt x="37815" y="277958"/>
                    </a:lnTo>
                    <a:lnTo>
                      <a:pt x="12528" y="255538"/>
                    </a:lnTo>
                    <a:lnTo>
                      <a:pt x="0" y="216411"/>
                    </a:lnTo>
                    <a:lnTo>
                      <a:pt x="931" y="165990"/>
                    </a:lnTo>
                    <a:lnTo>
                      <a:pt x="16022" y="109689"/>
                    </a:lnTo>
                    <a:close/>
                  </a:path>
                </a:pathLst>
              </a:custGeom>
              <a:ln w="12699">
                <a:solidFill>
                  <a:srgbClr val="F8CBAD"/>
                </a:solidFill>
              </a:ln>
            </p:spPr>
            <p:txBody>
              <a:bodyPr wrap="square" lIns="0" tIns="0" rIns="0" bIns="0" rtlCol="0"/>
              <a:lstStyle/>
              <a:p>
                <a:endParaRPr lang="en-AU" dirty="0"/>
              </a:p>
            </p:txBody>
          </p:sp>
          <p:sp>
            <p:nvSpPr>
              <p:cNvPr id="17" name="object 17">
                <a:extLst>
                  <a:ext uri="{FF2B5EF4-FFF2-40B4-BE49-F238E27FC236}">
                    <a16:creationId xmlns:a16="http://schemas.microsoft.com/office/drawing/2014/main" id="{EA974300-EDDC-CB57-9422-80539E6FF4B0}"/>
                  </a:ext>
                </a:extLst>
              </p:cNvPr>
              <p:cNvSpPr/>
              <p:nvPr/>
            </p:nvSpPr>
            <p:spPr>
              <a:xfrm>
                <a:off x="2469685" y="4058254"/>
                <a:ext cx="494030" cy="319405"/>
              </a:xfrm>
              <a:custGeom>
                <a:avLst/>
                <a:gdLst/>
                <a:ahLst/>
                <a:cxnLst/>
                <a:rect l="l" t="t" r="r" b="b"/>
                <a:pathLst>
                  <a:path w="494030" h="319404">
                    <a:moveTo>
                      <a:pt x="246743" y="0"/>
                    </a:moveTo>
                    <a:lnTo>
                      <a:pt x="190167" y="4216"/>
                    </a:lnTo>
                    <a:lnTo>
                      <a:pt x="138231" y="16227"/>
                    </a:lnTo>
                    <a:lnTo>
                      <a:pt x="92418" y="35075"/>
                    </a:lnTo>
                    <a:lnTo>
                      <a:pt x="54206" y="59800"/>
                    </a:lnTo>
                    <a:lnTo>
                      <a:pt x="25079" y="89444"/>
                    </a:lnTo>
                    <a:lnTo>
                      <a:pt x="6516" y="123050"/>
                    </a:lnTo>
                    <a:lnTo>
                      <a:pt x="0" y="159658"/>
                    </a:lnTo>
                    <a:lnTo>
                      <a:pt x="6516" y="196265"/>
                    </a:lnTo>
                    <a:lnTo>
                      <a:pt x="25079" y="229871"/>
                    </a:lnTo>
                    <a:lnTo>
                      <a:pt x="54206" y="259515"/>
                    </a:lnTo>
                    <a:lnTo>
                      <a:pt x="92418" y="284240"/>
                    </a:lnTo>
                    <a:lnTo>
                      <a:pt x="138231" y="303087"/>
                    </a:lnTo>
                    <a:lnTo>
                      <a:pt x="190167" y="315098"/>
                    </a:lnTo>
                    <a:lnTo>
                      <a:pt x="246743" y="319314"/>
                    </a:lnTo>
                    <a:lnTo>
                      <a:pt x="303319" y="315098"/>
                    </a:lnTo>
                    <a:lnTo>
                      <a:pt x="355254" y="303087"/>
                    </a:lnTo>
                    <a:lnTo>
                      <a:pt x="401067" y="284240"/>
                    </a:lnTo>
                    <a:lnTo>
                      <a:pt x="439278" y="259515"/>
                    </a:lnTo>
                    <a:lnTo>
                      <a:pt x="468406" y="229871"/>
                    </a:lnTo>
                    <a:lnTo>
                      <a:pt x="486968" y="196265"/>
                    </a:lnTo>
                    <a:lnTo>
                      <a:pt x="493485" y="159658"/>
                    </a:lnTo>
                    <a:lnTo>
                      <a:pt x="486968" y="123050"/>
                    </a:lnTo>
                    <a:lnTo>
                      <a:pt x="468406" y="89444"/>
                    </a:lnTo>
                    <a:lnTo>
                      <a:pt x="439278" y="59800"/>
                    </a:lnTo>
                    <a:lnTo>
                      <a:pt x="401067" y="35075"/>
                    </a:lnTo>
                    <a:lnTo>
                      <a:pt x="355254" y="16227"/>
                    </a:lnTo>
                    <a:lnTo>
                      <a:pt x="303319" y="4216"/>
                    </a:lnTo>
                    <a:lnTo>
                      <a:pt x="246743" y="0"/>
                    </a:lnTo>
                    <a:close/>
                  </a:path>
                </a:pathLst>
              </a:custGeom>
              <a:solidFill>
                <a:srgbClr val="DEEBF7"/>
              </a:solidFill>
            </p:spPr>
            <p:txBody>
              <a:bodyPr wrap="square" lIns="0" tIns="0" rIns="0" bIns="0" rtlCol="0"/>
              <a:lstStyle/>
              <a:p>
                <a:endParaRPr lang="en-AU" dirty="0"/>
              </a:p>
            </p:txBody>
          </p:sp>
          <p:sp>
            <p:nvSpPr>
              <p:cNvPr id="18" name="object 18">
                <a:extLst>
                  <a:ext uri="{FF2B5EF4-FFF2-40B4-BE49-F238E27FC236}">
                    <a16:creationId xmlns:a16="http://schemas.microsoft.com/office/drawing/2014/main" id="{881B169E-05CF-8C0E-FB62-092AE2EC687B}"/>
                  </a:ext>
                </a:extLst>
              </p:cNvPr>
              <p:cNvSpPr/>
              <p:nvPr/>
            </p:nvSpPr>
            <p:spPr>
              <a:xfrm>
                <a:off x="2469685" y="4058254"/>
                <a:ext cx="494030" cy="319405"/>
              </a:xfrm>
              <a:custGeom>
                <a:avLst/>
                <a:gdLst/>
                <a:ahLst/>
                <a:cxnLst/>
                <a:rect l="l" t="t" r="r" b="b"/>
                <a:pathLst>
                  <a:path w="494030" h="319404">
                    <a:moveTo>
                      <a:pt x="0" y="159657"/>
                    </a:moveTo>
                    <a:lnTo>
                      <a:pt x="25079" y="89444"/>
                    </a:lnTo>
                    <a:lnTo>
                      <a:pt x="54206" y="59799"/>
                    </a:lnTo>
                    <a:lnTo>
                      <a:pt x="92417" y="35074"/>
                    </a:lnTo>
                    <a:lnTo>
                      <a:pt x="138231" y="16227"/>
                    </a:lnTo>
                    <a:lnTo>
                      <a:pt x="190167" y="4216"/>
                    </a:lnTo>
                    <a:lnTo>
                      <a:pt x="246743" y="0"/>
                    </a:lnTo>
                    <a:lnTo>
                      <a:pt x="303318" y="4216"/>
                    </a:lnTo>
                    <a:lnTo>
                      <a:pt x="355254" y="16227"/>
                    </a:lnTo>
                    <a:lnTo>
                      <a:pt x="401068" y="35074"/>
                    </a:lnTo>
                    <a:lnTo>
                      <a:pt x="439279" y="59799"/>
                    </a:lnTo>
                    <a:lnTo>
                      <a:pt x="468406" y="89444"/>
                    </a:lnTo>
                    <a:lnTo>
                      <a:pt x="486969" y="123049"/>
                    </a:lnTo>
                    <a:lnTo>
                      <a:pt x="493486" y="159657"/>
                    </a:lnTo>
                    <a:lnTo>
                      <a:pt x="486969" y="196265"/>
                    </a:lnTo>
                    <a:lnTo>
                      <a:pt x="468406" y="229870"/>
                    </a:lnTo>
                    <a:lnTo>
                      <a:pt x="439279" y="259515"/>
                    </a:lnTo>
                    <a:lnTo>
                      <a:pt x="401068" y="284240"/>
                    </a:lnTo>
                    <a:lnTo>
                      <a:pt x="355254" y="303087"/>
                    </a:lnTo>
                    <a:lnTo>
                      <a:pt x="303318" y="315098"/>
                    </a:lnTo>
                    <a:lnTo>
                      <a:pt x="246743" y="319315"/>
                    </a:lnTo>
                    <a:lnTo>
                      <a:pt x="190167" y="315098"/>
                    </a:lnTo>
                    <a:lnTo>
                      <a:pt x="138231" y="303087"/>
                    </a:lnTo>
                    <a:lnTo>
                      <a:pt x="92417" y="284240"/>
                    </a:lnTo>
                    <a:lnTo>
                      <a:pt x="54206" y="259515"/>
                    </a:lnTo>
                    <a:lnTo>
                      <a:pt x="25079" y="229870"/>
                    </a:lnTo>
                    <a:lnTo>
                      <a:pt x="6516" y="196265"/>
                    </a:lnTo>
                    <a:lnTo>
                      <a:pt x="0" y="159657"/>
                    </a:lnTo>
                    <a:close/>
                  </a:path>
                </a:pathLst>
              </a:custGeom>
              <a:ln w="12700">
                <a:solidFill>
                  <a:srgbClr val="0027FF"/>
                </a:solidFill>
              </a:ln>
            </p:spPr>
            <p:txBody>
              <a:bodyPr wrap="square" lIns="0" tIns="0" rIns="0" bIns="0" rtlCol="0"/>
              <a:lstStyle/>
              <a:p>
                <a:endParaRPr lang="en-AU" dirty="0"/>
              </a:p>
            </p:txBody>
          </p:sp>
          <p:sp>
            <p:nvSpPr>
              <p:cNvPr id="19" name="object 19">
                <a:extLst>
                  <a:ext uri="{FF2B5EF4-FFF2-40B4-BE49-F238E27FC236}">
                    <a16:creationId xmlns:a16="http://schemas.microsoft.com/office/drawing/2014/main" id="{FDA8F04F-3DD7-C8E6-3BC9-A9BFCCCD38B4}"/>
                  </a:ext>
                </a:extLst>
              </p:cNvPr>
              <p:cNvSpPr/>
              <p:nvPr/>
            </p:nvSpPr>
            <p:spPr>
              <a:xfrm>
                <a:off x="1329156" y="4175061"/>
                <a:ext cx="285432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2854325" h="85725">
                    <a:moveTo>
                      <a:pt x="1329207" y="42862"/>
                    </a:moveTo>
                    <a:lnTo>
                      <a:pt x="1243482" y="0"/>
                    </a:lnTo>
                    <a:lnTo>
                      <a:pt x="1243482" y="28575"/>
                    </a:lnTo>
                    <a:lnTo>
                      <a:pt x="0" y="28562"/>
                    </a:lnTo>
                    <a:lnTo>
                      <a:pt x="0" y="57137"/>
                    </a:lnTo>
                    <a:lnTo>
                      <a:pt x="1243482" y="57150"/>
                    </a:lnTo>
                    <a:lnTo>
                      <a:pt x="1243482" y="85725"/>
                    </a:lnTo>
                    <a:lnTo>
                      <a:pt x="1300632" y="57150"/>
                    </a:lnTo>
                    <a:lnTo>
                      <a:pt x="1257769" y="57150"/>
                    </a:lnTo>
                    <a:lnTo>
                      <a:pt x="1300632" y="57137"/>
                    </a:lnTo>
                    <a:lnTo>
                      <a:pt x="1329207" y="42862"/>
                    </a:lnTo>
                    <a:close/>
                  </a:path>
                  <a:path w="2854325" h="85725">
                    <a:moveTo>
                      <a:pt x="2853893" y="28562"/>
                    </a:moveTo>
                    <a:lnTo>
                      <a:pt x="1523796" y="28575"/>
                    </a:lnTo>
                    <a:lnTo>
                      <a:pt x="1523796" y="0"/>
                    </a:lnTo>
                    <a:lnTo>
                      <a:pt x="1438071" y="42862"/>
                    </a:lnTo>
                    <a:lnTo>
                      <a:pt x="1523796" y="85725"/>
                    </a:lnTo>
                    <a:lnTo>
                      <a:pt x="1523796" y="57150"/>
                    </a:lnTo>
                    <a:lnTo>
                      <a:pt x="2853893" y="57137"/>
                    </a:lnTo>
                    <a:lnTo>
                      <a:pt x="2853893" y="28562"/>
                    </a:lnTo>
                    <a:close/>
                  </a:path>
                </a:pathLst>
              </a:custGeom>
              <a:solidFill>
                <a:srgbClr val="0027FF"/>
              </a:solidFill>
            </p:spPr>
            <p:txBody>
              <a:bodyPr wrap="square" lIns="0" tIns="0" rIns="0" bIns="0" rtlCol="0"/>
              <a:lstStyle/>
              <a:p>
                <a:endParaRPr lang="en-AU" dirty="0"/>
              </a:p>
            </p:txBody>
          </p:sp>
          <p:sp>
            <p:nvSpPr>
              <p:cNvPr id="20" name="object 21">
                <a:extLst>
                  <a:ext uri="{FF2B5EF4-FFF2-40B4-BE49-F238E27FC236}">
                    <a16:creationId xmlns:a16="http://schemas.microsoft.com/office/drawing/2014/main" id="{E8844065-615C-022E-8B7D-D3546D46956F}"/>
                  </a:ext>
                </a:extLst>
              </p:cNvPr>
              <p:cNvSpPr/>
              <p:nvPr/>
            </p:nvSpPr>
            <p:spPr>
              <a:xfrm>
                <a:off x="2698064" y="3357468"/>
                <a:ext cx="318135" cy="857885"/>
              </a:xfrm>
              <a:custGeom>
                <a:avLst/>
                <a:gdLst/>
                <a:ahLst/>
                <a:cxnLst/>
                <a:rect l="l" t="t" r="r" b="b"/>
                <a:pathLst>
                  <a:path w="318135" h="857885">
                    <a:moveTo>
                      <a:pt x="27715" y="767447"/>
                    </a:moveTo>
                    <a:lnTo>
                      <a:pt x="0" y="848568"/>
                    </a:lnTo>
                    <a:lnTo>
                      <a:pt x="27039" y="857806"/>
                    </a:lnTo>
                    <a:lnTo>
                      <a:pt x="54756" y="776686"/>
                    </a:lnTo>
                    <a:lnTo>
                      <a:pt x="27715" y="767447"/>
                    </a:lnTo>
                    <a:close/>
                  </a:path>
                  <a:path w="318135" h="857885">
                    <a:moveTo>
                      <a:pt x="64670" y="659286"/>
                    </a:moveTo>
                    <a:lnTo>
                      <a:pt x="36954" y="740407"/>
                    </a:lnTo>
                    <a:lnTo>
                      <a:pt x="63994" y="749645"/>
                    </a:lnTo>
                    <a:lnTo>
                      <a:pt x="91710" y="668524"/>
                    </a:lnTo>
                    <a:lnTo>
                      <a:pt x="64670" y="659286"/>
                    </a:lnTo>
                    <a:close/>
                  </a:path>
                  <a:path w="318135" h="857885">
                    <a:moveTo>
                      <a:pt x="101625" y="551125"/>
                    </a:moveTo>
                    <a:lnTo>
                      <a:pt x="73908" y="632245"/>
                    </a:lnTo>
                    <a:lnTo>
                      <a:pt x="100949" y="641484"/>
                    </a:lnTo>
                    <a:lnTo>
                      <a:pt x="128664" y="560363"/>
                    </a:lnTo>
                    <a:lnTo>
                      <a:pt x="101625" y="551125"/>
                    </a:lnTo>
                    <a:close/>
                  </a:path>
                  <a:path w="318135" h="857885">
                    <a:moveTo>
                      <a:pt x="138579" y="442963"/>
                    </a:moveTo>
                    <a:lnTo>
                      <a:pt x="110863" y="524084"/>
                    </a:lnTo>
                    <a:lnTo>
                      <a:pt x="137904" y="533323"/>
                    </a:lnTo>
                    <a:lnTo>
                      <a:pt x="165620" y="452202"/>
                    </a:lnTo>
                    <a:lnTo>
                      <a:pt x="138579" y="442963"/>
                    </a:lnTo>
                    <a:close/>
                  </a:path>
                  <a:path w="318135" h="857885">
                    <a:moveTo>
                      <a:pt x="175534" y="334802"/>
                    </a:moveTo>
                    <a:lnTo>
                      <a:pt x="147817" y="415923"/>
                    </a:lnTo>
                    <a:lnTo>
                      <a:pt x="174858" y="425161"/>
                    </a:lnTo>
                    <a:lnTo>
                      <a:pt x="202575" y="344041"/>
                    </a:lnTo>
                    <a:lnTo>
                      <a:pt x="175534" y="334802"/>
                    </a:lnTo>
                    <a:close/>
                  </a:path>
                  <a:path w="318135" h="857885">
                    <a:moveTo>
                      <a:pt x="212488" y="226641"/>
                    </a:moveTo>
                    <a:lnTo>
                      <a:pt x="184773" y="307762"/>
                    </a:lnTo>
                    <a:lnTo>
                      <a:pt x="211813" y="317000"/>
                    </a:lnTo>
                    <a:lnTo>
                      <a:pt x="239529" y="235879"/>
                    </a:lnTo>
                    <a:lnTo>
                      <a:pt x="212488" y="226641"/>
                    </a:lnTo>
                    <a:close/>
                  </a:path>
                  <a:path w="318135" h="857885">
                    <a:moveTo>
                      <a:pt x="249444" y="118480"/>
                    </a:moveTo>
                    <a:lnTo>
                      <a:pt x="221728" y="199600"/>
                    </a:lnTo>
                    <a:lnTo>
                      <a:pt x="248767" y="208840"/>
                    </a:lnTo>
                    <a:lnTo>
                      <a:pt x="276484" y="127718"/>
                    </a:lnTo>
                    <a:lnTo>
                      <a:pt x="249444" y="118480"/>
                    </a:lnTo>
                    <a:close/>
                  </a:path>
                  <a:path w="318135" h="857885">
                    <a:moveTo>
                      <a:pt x="263786" y="76501"/>
                    </a:moveTo>
                    <a:lnTo>
                      <a:pt x="258682" y="91440"/>
                    </a:lnTo>
                    <a:lnTo>
                      <a:pt x="285723" y="100677"/>
                    </a:lnTo>
                    <a:lnTo>
                      <a:pt x="290826" y="85739"/>
                    </a:lnTo>
                    <a:lnTo>
                      <a:pt x="263786" y="76501"/>
                    </a:lnTo>
                    <a:close/>
                  </a:path>
                  <a:path w="318135" h="857885">
                    <a:moveTo>
                      <a:pt x="313539" y="62980"/>
                    </a:moveTo>
                    <a:lnTo>
                      <a:pt x="268405" y="62980"/>
                    </a:lnTo>
                    <a:lnTo>
                      <a:pt x="295446" y="72218"/>
                    </a:lnTo>
                    <a:lnTo>
                      <a:pt x="290826" y="85739"/>
                    </a:lnTo>
                    <a:lnTo>
                      <a:pt x="317867" y="94978"/>
                    </a:lnTo>
                    <a:lnTo>
                      <a:pt x="313539" y="62980"/>
                    </a:lnTo>
                    <a:close/>
                  </a:path>
                  <a:path w="318135" h="857885">
                    <a:moveTo>
                      <a:pt x="268405" y="62980"/>
                    </a:moveTo>
                    <a:lnTo>
                      <a:pt x="263786" y="76501"/>
                    </a:lnTo>
                    <a:lnTo>
                      <a:pt x="290826" y="85739"/>
                    </a:lnTo>
                    <a:lnTo>
                      <a:pt x="295446" y="72218"/>
                    </a:lnTo>
                    <a:lnTo>
                      <a:pt x="268405" y="62980"/>
                    </a:lnTo>
                    <a:close/>
                  </a:path>
                  <a:path w="318135" h="857885">
                    <a:moveTo>
                      <a:pt x="305022" y="0"/>
                    </a:moveTo>
                    <a:lnTo>
                      <a:pt x="236745" y="67263"/>
                    </a:lnTo>
                    <a:lnTo>
                      <a:pt x="263786" y="76501"/>
                    </a:lnTo>
                    <a:lnTo>
                      <a:pt x="268405" y="62980"/>
                    </a:lnTo>
                    <a:lnTo>
                      <a:pt x="313539" y="62980"/>
                    </a:lnTo>
                    <a:lnTo>
                      <a:pt x="305022" y="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 lang="en-AU" dirty="0"/>
              </a:p>
            </p:txBody>
          </p:sp>
          <p:sp>
            <p:nvSpPr>
              <p:cNvPr id="21" name="object 22">
                <a:extLst>
                  <a:ext uri="{FF2B5EF4-FFF2-40B4-BE49-F238E27FC236}">
                    <a16:creationId xmlns:a16="http://schemas.microsoft.com/office/drawing/2014/main" id="{187BA839-6092-0269-7998-947A267B0975}"/>
                  </a:ext>
                </a:extLst>
              </p:cNvPr>
              <p:cNvSpPr/>
              <p:nvPr/>
            </p:nvSpPr>
            <p:spPr>
              <a:xfrm>
                <a:off x="2995295" y="2878505"/>
                <a:ext cx="803910" cy="485140"/>
              </a:xfrm>
              <a:custGeom>
                <a:avLst/>
                <a:gdLst/>
                <a:ahLst/>
                <a:cxnLst/>
                <a:rect l="l" t="t" r="r" b="b"/>
                <a:pathLst>
                  <a:path w="803910" h="485139">
                    <a:moveTo>
                      <a:pt x="803656" y="154012"/>
                    </a:moveTo>
                    <a:lnTo>
                      <a:pt x="708139" y="145986"/>
                    </a:lnTo>
                    <a:lnTo>
                      <a:pt x="718743" y="172516"/>
                    </a:lnTo>
                    <a:lnTo>
                      <a:pt x="137058" y="404723"/>
                    </a:lnTo>
                    <a:lnTo>
                      <a:pt x="669417" y="58699"/>
                    </a:lnTo>
                    <a:lnTo>
                      <a:pt x="684987" y="82651"/>
                    </a:lnTo>
                    <a:lnTo>
                      <a:pt x="717677" y="26949"/>
                    </a:lnTo>
                    <a:lnTo>
                      <a:pt x="733501" y="0"/>
                    </a:lnTo>
                    <a:lnTo>
                      <a:pt x="638263" y="10782"/>
                    </a:lnTo>
                    <a:lnTo>
                      <a:pt x="653834" y="34734"/>
                    </a:lnTo>
                    <a:lnTo>
                      <a:pt x="0" y="459727"/>
                    </a:lnTo>
                    <a:lnTo>
                      <a:pt x="7785" y="471716"/>
                    </a:lnTo>
                    <a:lnTo>
                      <a:pt x="13081" y="484974"/>
                    </a:lnTo>
                    <a:lnTo>
                      <a:pt x="729335" y="199059"/>
                    </a:lnTo>
                    <a:lnTo>
                      <a:pt x="739927" y="225602"/>
                    </a:lnTo>
                    <a:lnTo>
                      <a:pt x="791883" y="167220"/>
                    </a:lnTo>
                    <a:lnTo>
                      <a:pt x="803656" y="154012"/>
                    </a:lnTo>
                    <a:close/>
                  </a:path>
                </a:pathLst>
              </a:custGeom>
              <a:solidFill>
                <a:srgbClr val="00B050"/>
              </a:solidFill>
            </p:spPr>
            <p:txBody>
              <a:bodyPr wrap="square" lIns="0" tIns="0" rIns="0" bIns="0" rtlCol="0"/>
              <a:lstStyle/>
              <a:p>
                <a:endParaRPr lang="en-AU" dirty="0"/>
              </a:p>
            </p:txBody>
          </p:sp>
        </p:grpSp>
        <p:sp>
          <p:nvSpPr>
            <p:cNvPr id="6" name="object 25">
              <a:extLst>
                <a:ext uri="{FF2B5EF4-FFF2-40B4-BE49-F238E27FC236}">
                  <a16:creationId xmlns:a16="http://schemas.microsoft.com/office/drawing/2014/main" id="{7101D7F8-94ED-2426-8481-B3D2D623CD30}"/>
                </a:ext>
              </a:extLst>
            </p:cNvPr>
            <p:cNvSpPr txBox="1"/>
            <p:nvPr/>
          </p:nvSpPr>
          <p:spPr>
            <a:xfrm>
              <a:off x="3501902" y="2865101"/>
              <a:ext cx="319405" cy="20563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00"/>
                </a:spcBef>
              </a:pPr>
              <a:r>
                <a:rPr lang="en-AU" sz="2400" spc="44" baseline="-20833" dirty="0">
                  <a:solidFill>
                    <a:srgbClr val="0027FF"/>
                  </a:solidFill>
                  <a:latin typeface="Cambria Math"/>
                  <a:cs typeface="Cambria Math"/>
                </a:rPr>
                <a:t>K</a:t>
              </a:r>
              <a:r>
                <a:rPr lang="en-AU" sz="1200" spc="30" dirty="0">
                  <a:solidFill>
                    <a:srgbClr val="0027FF"/>
                  </a:solidFill>
                  <a:latin typeface="Cambria Math"/>
                  <a:cs typeface="Cambria Math"/>
                </a:rPr>
                <a:t>+</a:t>
              </a:r>
              <a:endParaRPr lang="en-AU" sz="1200" dirty="0">
                <a:latin typeface="Cambria Math"/>
                <a:cs typeface="Cambria Math"/>
              </a:endParaRPr>
            </a:p>
          </p:txBody>
        </p:sp>
        <p:sp>
          <p:nvSpPr>
            <p:cNvPr id="7" name="object 26">
              <a:extLst>
                <a:ext uri="{FF2B5EF4-FFF2-40B4-BE49-F238E27FC236}">
                  <a16:creationId xmlns:a16="http://schemas.microsoft.com/office/drawing/2014/main" id="{9C4DB709-E01E-44D4-B9AA-5B8C2EF7BABB}"/>
                </a:ext>
              </a:extLst>
            </p:cNvPr>
            <p:cNvSpPr txBox="1"/>
            <p:nvPr/>
          </p:nvSpPr>
          <p:spPr>
            <a:xfrm>
              <a:off x="4404440" y="2882573"/>
              <a:ext cx="137160" cy="20563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n-AU" sz="1600" dirty="0">
                  <a:solidFill>
                    <a:srgbClr val="00B050"/>
                  </a:solidFill>
                  <a:latin typeface="Cambria Math"/>
                  <a:cs typeface="Cambria Math"/>
                </a:rPr>
                <a:t>𝜇</a:t>
              </a:r>
              <a:endParaRPr lang="en-AU" sz="1600" dirty="0">
                <a:latin typeface="Cambria Math"/>
                <a:cs typeface="Cambria Math"/>
              </a:endParaRPr>
            </a:p>
          </p:txBody>
        </p:sp>
        <p:sp>
          <p:nvSpPr>
            <p:cNvPr id="8" name="object 27">
              <a:extLst>
                <a:ext uri="{FF2B5EF4-FFF2-40B4-BE49-F238E27FC236}">
                  <a16:creationId xmlns:a16="http://schemas.microsoft.com/office/drawing/2014/main" id="{5CD1F6E1-E063-09EC-5921-3995BC47F082}"/>
                </a:ext>
              </a:extLst>
            </p:cNvPr>
            <p:cNvSpPr txBox="1"/>
            <p:nvPr/>
          </p:nvSpPr>
          <p:spPr>
            <a:xfrm>
              <a:off x="4518813" y="3047166"/>
              <a:ext cx="137160" cy="20563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n-AU" sz="1600" dirty="0">
                  <a:solidFill>
                    <a:srgbClr val="00B050"/>
                  </a:solidFill>
                  <a:latin typeface="Cambria Math"/>
                  <a:cs typeface="Cambria Math"/>
                </a:rPr>
                <a:t>𝜇</a:t>
              </a:r>
              <a:endParaRPr lang="en-AU" sz="1600" dirty="0">
                <a:latin typeface="Cambria Math"/>
                <a:cs typeface="Cambria Math"/>
              </a:endParaRPr>
            </a:p>
          </p:txBody>
        </p:sp>
        <p:sp>
          <p:nvSpPr>
            <p:cNvPr id="9" name="object 28">
              <a:extLst>
                <a:ext uri="{FF2B5EF4-FFF2-40B4-BE49-F238E27FC236}">
                  <a16:creationId xmlns:a16="http://schemas.microsoft.com/office/drawing/2014/main" id="{DFFFDC25-769A-A9CB-A449-4A02F28BB591}"/>
                </a:ext>
              </a:extLst>
            </p:cNvPr>
            <p:cNvSpPr txBox="1"/>
            <p:nvPr/>
          </p:nvSpPr>
          <p:spPr>
            <a:xfrm>
              <a:off x="3192438" y="3958501"/>
              <a:ext cx="124460" cy="16899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n-AU" sz="1300" dirty="0">
                  <a:latin typeface="Cambria Math"/>
                  <a:cs typeface="Cambria Math"/>
                </a:rPr>
                <a:t>s</a:t>
              </a:r>
            </a:p>
          </p:txBody>
        </p:sp>
        <p:sp>
          <p:nvSpPr>
            <p:cNvPr id="10" name="object 29">
              <a:extLst>
                <a:ext uri="{FF2B5EF4-FFF2-40B4-BE49-F238E27FC236}">
                  <a16:creationId xmlns:a16="http://schemas.microsoft.com/office/drawing/2014/main" id="{0AB51C84-6288-280E-3245-56A9CB0EED59}"/>
                </a:ext>
              </a:extLst>
            </p:cNvPr>
            <p:cNvSpPr txBox="1"/>
            <p:nvPr/>
          </p:nvSpPr>
          <p:spPr>
            <a:xfrm>
              <a:off x="3043383" y="3799005"/>
              <a:ext cx="302260" cy="23007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00"/>
                </a:spcBef>
              </a:pPr>
              <a:r>
                <a:rPr lang="en-AU" sz="2700" spc="-30" baseline="-21604" dirty="0">
                  <a:latin typeface="Cambria Math"/>
                  <a:cs typeface="Cambria Math"/>
                </a:rPr>
                <a:t>B</a:t>
              </a:r>
              <a:r>
                <a:rPr lang="en-AU" sz="1300" spc="-20" dirty="0">
                  <a:latin typeface="Cambria Math"/>
                  <a:cs typeface="Cambria Math"/>
                </a:rPr>
                <a:t>0</a:t>
              </a:r>
              <a:endParaRPr lang="en-AU" sz="1300" dirty="0">
                <a:latin typeface="Cambria Math"/>
                <a:cs typeface="Cambria Math"/>
              </a:endParaRPr>
            </a:p>
          </p:txBody>
        </p:sp>
        <p:sp>
          <p:nvSpPr>
            <p:cNvPr id="11" name="object 30">
              <a:extLst>
                <a:ext uri="{FF2B5EF4-FFF2-40B4-BE49-F238E27FC236}">
                  <a16:creationId xmlns:a16="http://schemas.microsoft.com/office/drawing/2014/main" id="{D2124C64-9BF2-176A-9EC0-63C0E29387FE}"/>
                </a:ext>
              </a:extLst>
            </p:cNvPr>
            <p:cNvSpPr txBox="1"/>
            <p:nvPr/>
          </p:nvSpPr>
          <p:spPr>
            <a:xfrm>
              <a:off x="4751034" y="2773861"/>
              <a:ext cx="718820" cy="181206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lang="en-AU" sz="1400" spc="10" dirty="0">
                  <a:solidFill>
                    <a:srgbClr val="00B050"/>
                  </a:solidFill>
                  <a:latin typeface="Cambria Math"/>
                  <a:cs typeface="Cambria Math"/>
                </a:rPr>
                <a:t>𝐽/𝜓</a:t>
              </a:r>
              <a:endParaRPr lang="en-AU" sz="1400" dirty="0">
                <a:latin typeface="Cambria Math"/>
                <a:cs typeface="Cambria Math"/>
              </a:endParaRPr>
            </a:p>
          </p:txBody>
        </p:sp>
        <p:sp>
          <p:nvSpPr>
            <p:cNvPr id="12" name="object 31">
              <a:extLst>
                <a:ext uri="{FF2B5EF4-FFF2-40B4-BE49-F238E27FC236}">
                  <a16:creationId xmlns:a16="http://schemas.microsoft.com/office/drawing/2014/main" id="{8D04DDD6-B0A0-35AC-4928-05B3E58DBC51}"/>
                </a:ext>
              </a:extLst>
            </p:cNvPr>
            <p:cNvSpPr/>
            <p:nvPr/>
          </p:nvSpPr>
          <p:spPr>
            <a:xfrm rot="18294900">
              <a:off x="3404762" y="3141173"/>
              <a:ext cx="357505" cy="434340"/>
            </a:xfrm>
            <a:custGeom>
              <a:avLst/>
              <a:gdLst/>
              <a:ahLst/>
              <a:cxnLst/>
              <a:rect l="l" t="t" r="r" b="b"/>
              <a:pathLst>
                <a:path w="357505" h="434339">
                  <a:moveTo>
                    <a:pt x="357212" y="106591"/>
                  </a:moveTo>
                  <a:lnTo>
                    <a:pt x="265125" y="133184"/>
                  </a:lnTo>
                  <a:lnTo>
                    <a:pt x="284492" y="154190"/>
                  </a:lnTo>
                  <a:lnTo>
                    <a:pt x="38862" y="380669"/>
                  </a:lnTo>
                  <a:lnTo>
                    <a:pt x="124358" y="86309"/>
                  </a:lnTo>
                  <a:lnTo>
                    <a:pt x="151790" y="94272"/>
                  </a:lnTo>
                  <a:lnTo>
                    <a:pt x="146367" y="64617"/>
                  </a:lnTo>
                  <a:lnTo>
                    <a:pt x="134543" y="0"/>
                  </a:lnTo>
                  <a:lnTo>
                    <a:pt x="69469" y="70370"/>
                  </a:lnTo>
                  <a:lnTo>
                    <a:pt x="96913" y="78333"/>
                  </a:lnTo>
                  <a:lnTo>
                    <a:pt x="0" y="412038"/>
                  </a:lnTo>
                  <a:lnTo>
                    <a:pt x="4584" y="413372"/>
                  </a:lnTo>
                  <a:lnTo>
                    <a:pt x="23406" y="433781"/>
                  </a:lnTo>
                  <a:lnTo>
                    <a:pt x="303872" y="175196"/>
                  </a:lnTo>
                  <a:lnTo>
                    <a:pt x="323240" y="196215"/>
                  </a:lnTo>
                  <a:lnTo>
                    <a:pt x="342836" y="144513"/>
                  </a:lnTo>
                  <a:lnTo>
                    <a:pt x="357212" y="106591"/>
                  </a:lnTo>
                  <a:close/>
                </a:path>
              </a:pathLst>
            </a:custGeom>
            <a:solidFill>
              <a:srgbClr val="0027FF"/>
            </a:solidFill>
          </p:spPr>
          <p:txBody>
            <a:bodyPr wrap="square" lIns="0" tIns="0" rIns="0" bIns="0" rtlCol="0"/>
            <a:lstStyle/>
            <a:p>
              <a:endParaRPr lang="en-AU" dirty="0"/>
            </a:p>
          </p:txBody>
        </p:sp>
      </p:grpSp>
      <p:sp>
        <p:nvSpPr>
          <p:cNvPr id="22" name="object 25">
            <a:extLst>
              <a:ext uri="{FF2B5EF4-FFF2-40B4-BE49-F238E27FC236}">
                <a16:creationId xmlns:a16="http://schemas.microsoft.com/office/drawing/2014/main" id="{DA47FCF7-513B-5ED0-A0E2-CB419925FCB3}"/>
              </a:ext>
            </a:extLst>
          </p:cNvPr>
          <p:cNvSpPr txBox="1"/>
          <p:nvPr/>
        </p:nvSpPr>
        <p:spPr>
          <a:xfrm>
            <a:off x="2135408" y="2093200"/>
            <a:ext cx="40235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lang="en-AU" sz="2400" spc="44" baseline="-20833" dirty="0">
                <a:solidFill>
                  <a:srgbClr val="0027FF"/>
                </a:solidFill>
                <a:latin typeface="Cambria Math"/>
                <a:cs typeface="Cambria Math"/>
              </a:rPr>
              <a:t>K</a:t>
            </a:r>
            <a:r>
              <a:rPr lang="en-AU" sz="1200" spc="30" dirty="0">
                <a:solidFill>
                  <a:srgbClr val="0027FF"/>
                </a:solidFill>
                <a:latin typeface="Cambria Math"/>
                <a:cs typeface="Cambria Math"/>
              </a:rPr>
              <a:t>-</a:t>
            </a:r>
            <a:endParaRPr lang="en-AU" sz="1200" dirty="0">
              <a:latin typeface="Cambria Math"/>
              <a:cs typeface="Cambria Math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9694503B-9F2C-26AA-5C35-8E0454476A62}"/>
              </a:ext>
            </a:extLst>
          </p:cNvPr>
          <p:cNvSpPr/>
          <p:nvPr/>
        </p:nvSpPr>
        <p:spPr>
          <a:xfrm rot="16200000">
            <a:off x="2174541" y="1878423"/>
            <a:ext cx="523146" cy="658332"/>
          </a:xfrm>
          <a:custGeom>
            <a:avLst/>
            <a:gdLst/>
            <a:ahLst/>
            <a:cxnLst/>
            <a:rect l="l" t="t" r="r" b="b"/>
            <a:pathLst>
              <a:path w="415289" h="522605">
                <a:moveTo>
                  <a:pt x="121684" y="0"/>
                </a:moveTo>
                <a:lnTo>
                  <a:pt x="54901" y="14488"/>
                </a:lnTo>
                <a:lnTo>
                  <a:pt x="12080" y="67742"/>
                </a:lnTo>
                <a:lnTo>
                  <a:pt x="2221" y="105265"/>
                </a:lnTo>
                <a:lnTo>
                  <a:pt x="0" y="148262"/>
                </a:lnTo>
                <a:lnTo>
                  <a:pt x="5370" y="195392"/>
                </a:lnTo>
                <a:lnTo>
                  <a:pt x="18285" y="245313"/>
                </a:lnTo>
                <a:lnTo>
                  <a:pt x="38698" y="296684"/>
                </a:lnTo>
                <a:lnTo>
                  <a:pt x="66561" y="348161"/>
                </a:lnTo>
                <a:lnTo>
                  <a:pt x="100146" y="396103"/>
                </a:lnTo>
                <a:lnTo>
                  <a:pt x="136966" y="437333"/>
                </a:lnTo>
                <a:lnTo>
                  <a:pt x="175842" y="471208"/>
                </a:lnTo>
                <a:lnTo>
                  <a:pt x="215596" y="497087"/>
                </a:lnTo>
                <a:lnTo>
                  <a:pt x="255048" y="514327"/>
                </a:lnTo>
                <a:lnTo>
                  <a:pt x="293019" y="522288"/>
                </a:lnTo>
                <a:lnTo>
                  <a:pt x="328330" y="520326"/>
                </a:lnTo>
                <a:lnTo>
                  <a:pt x="385079" y="485252"/>
                </a:lnTo>
                <a:lnTo>
                  <a:pt x="412483" y="417022"/>
                </a:lnTo>
                <a:lnTo>
                  <a:pt x="414704" y="374025"/>
                </a:lnTo>
                <a:lnTo>
                  <a:pt x="409333" y="326895"/>
                </a:lnTo>
                <a:lnTo>
                  <a:pt x="396418" y="276974"/>
                </a:lnTo>
                <a:lnTo>
                  <a:pt x="376006" y="225603"/>
                </a:lnTo>
                <a:lnTo>
                  <a:pt x="348142" y="174125"/>
                </a:lnTo>
                <a:lnTo>
                  <a:pt x="314558" y="126184"/>
                </a:lnTo>
                <a:lnTo>
                  <a:pt x="277738" y="84954"/>
                </a:lnTo>
                <a:lnTo>
                  <a:pt x="238861" y="51079"/>
                </a:lnTo>
                <a:lnTo>
                  <a:pt x="199107" y="25200"/>
                </a:lnTo>
                <a:lnTo>
                  <a:pt x="159655" y="7960"/>
                </a:lnTo>
                <a:lnTo>
                  <a:pt x="121684" y="0"/>
                </a:lnTo>
                <a:close/>
              </a:path>
            </a:pathLst>
          </a:custGeom>
          <a:solidFill>
            <a:srgbClr val="0432FF">
              <a:alpha val="11000"/>
            </a:srgbClr>
          </a:solidFill>
          <a:ln>
            <a:solidFill>
              <a:srgbClr val="0432FF"/>
            </a:solidFill>
          </a:ln>
        </p:spPr>
        <p:txBody>
          <a:bodyPr wrap="square" lIns="0" tIns="0" rIns="0" bIns="0" rtlCol="0"/>
          <a:lstStyle/>
          <a:p>
            <a:endParaRPr lang="en-A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object 30">
                <a:extLst>
                  <a:ext uri="{FF2B5EF4-FFF2-40B4-BE49-F238E27FC236}">
                    <a16:creationId xmlns:a16="http://schemas.microsoft.com/office/drawing/2014/main" id="{E9E98630-CAA9-422D-AC4B-4C74DEF6281A}"/>
                  </a:ext>
                </a:extLst>
              </p:cNvPr>
              <p:cNvSpPr txBox="1"/>
              <p:nvPr/>
            </p:nvSpPr>
            <p:spPr>
              <a:xfrm>
                <a:off x="1806334" y="1785775"/>
                <a:ext cx="905507" cy="228268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pc="10" dirty="0" smtClean="0">
                          <a:solidFill>
                            <a:srgbClr val="0432FF"/>
                          </a:solidFill>
                          <a:latin typeface="Cambria Math" panose="02040503050406030204" pitchFamily="18" charset="0"/>
                          <a:cs typeface="Cambria Math"/>
                        </a:rPr>
                        <m:t>𝜙</m:t>
                      </m:r>
                    </m:oMath>
                  </m:oMathPara>
                </a14:m>
                <a:endParaRPr lang="en-AU" sz="1400" dirty="0">
                  <a:solidFill>
                    <a:srgbClr val="0432FF"/>
                  </a:solidFill>
                  <a:latin typeface="Cambria Math"/>
                  <a:cs typeface="Cambria Math"/>
                </a:endParaRPr>
              </a:p>
            </p:txBody>
          </p:sp>
        </mc:Choice>
        <mc:Fallback>
          <p:sp>
            <p:nvSpPr>
              <p:cNvPr id="24" name="object 30">
                <a:extLst>
                  <a:ext uri="{FF2B5EF4-FFF2-40B4-BE49-F238E27FC236}">
                    <a16:creationId xmlns:a16="http://schemas.microsoft.com/office/drawing/2014/main" id="{E9E98630-CAA9-422D-AC4B-4C74DEF628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6334" y="1785775"/>
                <a:ext cx="905507" cy="228268"/>
              </a:xfrm>
              <a:prstGeom prst="rect">
                <a:avLst/>
              </a:prstGeom>
              <a:blipFill>
                <a:blip r:embed="rId4"/>
                <a:stretch>
                  <a:fillRect b="-315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837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4"/>
          <p:cNvSpPr txBox="1">
            <a:spLocks noGrp="1"/>
          </p:cNvSpPr>
          <p:nvPr>
            <p:ph type="title"/>
          </p:nvPr>
        </p:nvSpPr>
        <p:spPr>
          <a:xfrm>
            <a:off x="-100" y="15025"/>
            <a:ext cx="91440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dirty="0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B</a:t>
            </a:r>
            <a:r>
              <a:rPr lang="en" baseline="30000" dirty="0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0</a:t>
            </a:r>
            <a:r>
              <a:rPr lang="en" baseline="-25000" dirty="0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s </a:t>
            </a:r>
            <a:r>
              <a:rPr lang="it-IT" dirty="0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: decadimenti rari</a:t>
            </a:r>
            <a:endParaRPr lang="it-IT" sz="3100" b="1" i="0" u="none" strike="noStrike" cap="none" dirty="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05" name="Google Shape;505;p54"/>
          <p:cNvSpPr txBox="1"/>
          <p:nvPr/>
        </p:nvSpPr>
        <p:spPr>
          <a:xfrm>
            <a:off x="8873657" y="4846737"/>
            <a:ext cx="273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27FF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19</a:t>
            </a:fld>
            <a:r>
              <a:rPr lang="en" sz="1400" b="0" i="0" u="none" strike="noStrike" cap="none">
                <a:solidFill>
                  <a:srgbClr val="0027FF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165D8CA-19B4-A200-9F58-9C8F3AEA78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7" r="1113" b="21764"/>
          <a:stretch/>
        </p:blipFill>
        <p:spPr>
          <a:xfrm>
            <a:off x="1761308" y="909027"/>
            <a:ext cx="5621383" cy="1662723"/>
          </a:xfrm>
          <a:prstGeom prst="rect">
            <a:avLst/>
          </a:prstGeom>
          <a:effectLst>
            <a:outerShdw blurRad="50800" dist="93075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FF64430-F116-E90E-2A34-1C598758D752}"/>
              </a:ext>
            </a:extLst>
          </p:cNvPr>
          <p:cNvSpPr txBox="1"/>
          <p:nvPr/>
        </p:nvSpPr>
        <p:spPr>
          <a:xfrm>
            <a:off x="592183" y="255315"/>
            <a:ext cx="5621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dirty="0">
              <a:latin typeface="Comfortaa Medium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omfortaa Medium" pitchFamily="2" charset="0"/>
                <a:hlinkClick r:id="rId4"/>
              </a:rPr>
              <a:t>Descrizione</a:t>
            </a:r>
            <a:r>
              <a:rPr lang="it-IT" dirty="0">
                <a:latin typeface="Comfortaa Medium" pitchFamily="2" charset="0"/>
              </a:rPr>
              <a:t> della B</a:t>
            </a:r>
            <a:r>
              <a:rPr lang="it-IT" baseline="30000" dirty="0">
                <a:latin typeface="Comfortaa Medium" pitchFamily="2" charset="0"/>
              </a:rPr>
              <a:t>0</a:t>
            </a:r>
            <a:r>
              <a:rPr lang="it-IT" baseline="-25000" dirty="0">
                <a:latin typeface="Comfortaa Medium" pitchFamily="2" charset="0"/>
              </a:rPr>
              <a:t>s</a:t>
            </a:r>
            <a:r>
              <a:rPr lang="it-IT" dirty="0">
                <a:latin typeface="Comfortaa Medium" pitchFamily="2" charset="0"/>
              </a:rPr>
              <a:t> sul PDG (</a:t>
            </a:r>
            <a:r>
              <a:rPr lang="it-IT" dirty="0" err="1">
                <a:latin typeface="Comfortaa Medium" pitchFamily="2" charset="0"/>
              </a:rPr>
              <a:t>Particle</a:t>
            </a:r>
            <a:r>
              <a:rPr lang="it-IT" dirty="0">
                <a:latin typeface="Comfortaa Medium" pitchFamily="2" charset="0"/>
              </a:rPr>
              <a:t> Data Group)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FFB61A2F-669B-17EA-59E3-024FAE98EB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1119" y="3120859"/>
            <a:ext cx="5701561" cy="172587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E2BFF85-44AF-516B-69F5-123F8E487C29}"/>
              </a:ext>
            </a:extLst>
          </p:cNvPr>
          <p:cNvCxnSpPr>
            <a:cxnSpLocks/>
            <a:stCxn id="5" idx="2"/>
            <a:endCxn id="12" idx="0"/>
          </p:cNvCxnSpPr>
          <p:nvPr/>
        </p:nvCxnSpPr>
        <p:spPr>
          <a:xfrm flipH="1">
            <a:off x="4571900" y="2571750"/>
            <a:ext cx="100" cy="549109"/>
          </a:xfrm>
          <a:prstGeom prst="line">
            <a:avLst/>
          </a:prstGeom>
          <a:ln w="635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7">
            <a:extLst>
              <a:ext uri="{FF2B5EF4-FFF2-40B4-BE49-F238E27FC236}">
                <a16:creationId xmlns:a16="http://schemas.microsoft.com/office/drawing/2014/main" id="{2E98277C-3260-1239-EFD6-EED56C6BA233}"/>
              </a:ext>
            </a:extLst>
          </p:cNvPr>
          <p:cNvCxnSpPr>
            <a:cxnSpLocks/>
          </p:cNvCxnSpPr>
          <p:nvPr/>
        </p:nvCxnSpPr>
        <p:spPr>
          <a:xfrm flipH="1">
            <a:off x="4571899" y="4853920"/>
            <a:ext cx="100" cy="549109"/>
          </a:xfrm>
          <a:prstGeom prst="line">
            <a:avLst/>
          </a:prstGeom>
          <a:ln w="635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912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1"/>
          <p:cNvSpPr/>
          <p:nvPr/>
        </p:nvSpPr>
        <p:spPr>
          <a:xfrm>
            <a:off x="128775" y="762175"/>
            <a:ext cx="2993100" cy="25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The </a:t>
            </a:r>
            <a:r>
              <a:rPr lang="en" sz="1300" b="1" dirty="0">
                <a:solidFill>
                  <a:srgbClr val="FF0000"/>
                </a:solidFill>
                <a:latin typeface="Comfortaa"/>
                <a:ea typeface="Comfortaa"/>
                <a:cs typeface="Comfortaa"/>
                <a:sym typeface="Comfortaa"/>
              </a:rPr>
              <a:t>C</a:t>
            </a:r>
            <a:r>
              <a:rPr lang="en" sz="1300" b="1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ompact </a:t>
            </a:r>
            <a:r>
              <a:rPr lang="en" sz="1300" b="1" dirty="0">
                <a:solidFill>
                  <a:srgbClr val="FF0000"/>
                </a:solidFill>
                <a:latin typeface="Comfortaa"/>
                <a:ea typeface="Comfortaa"/>
                <a:cs typeface="Comfortaa"/>
                <a:sym typeface="Comfortaa"/>
              </a:rPr>
              <a:t>M</a:t>
            </a:r>
            <a:r>
              <a:rPr lang="en" sz="1300" b="1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uon </a:t>
            </a:r>
            <a:r>
              <a:rPr lang="en" sz="1300" b="1" dirty="0">
                <a:solidFill>
                  <a:srgbClr val="FF0000"/>
                </a:solidFill>
                <a:latin typeface="Comfortaa"/>
                <a:ea typeface="Comfortaa"/>
                <a:cs typeface="Comfortaa"/>
                <a:sym typeface="Comfortaa"/>
              </a:rPr>
              <a:t>S</a:t>
            </a:r>
            <a:r>
              <a:rPr lang="en" sz="1300" b="1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olenoid </a:t>
            </a:r>
            <a:r>
              <a:rPr lang="en" sz="1300" dirty="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(</a:t>
            </a:r>
            <a:r>
              <a:rPr lang="en" sz="1300" b="1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CMS</a:t>
            </a:r>
            <a:r>
              <a:rPr lang="en" sz="1300" dirty="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) is a </a:t>
            </a:r>
            <a:r>
              <a:rPr lang="en" sz="1300" b="1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general purpose </a:t>
            </a:r>
            <a:r>
              <a:rPr lang="en" sz="1300" dirty="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detector designed for the detection and precision measurement of leptons, photons, and jets, among other physics objects, in proton-proton as well as heavy ion collisions at the </a:t>
            </a:r>
            <a:r>
              <a:rPr lang="en" sz="1300" b="1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CERN LHC </a:t>
            </a:r>
            <a:r>
              <a:rPr lang="en" sz="1300" dirty="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facility.</a:t>
            </a:r>
            <a:endParaRPr sz="1300" dirty="0">
              <a:solidFill>
                <a:schemeClr val="dk1"/>
              </a:solidFill>
              <a:latin typeface="Comfortaa Medium"/>
              <a:ea typeface="Comfortaa Medium"/>
              <a:cs typeface="Comfortaa Medium"/>
              <a:sym typeface="Comforta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Comfortaa Medium"/>
              <a:ea typeface="Comfortaa Medium"/>
              <a:cs typeface="Comfortaa Medium"/>
              <a:sym typeface="Comfortaa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 cylindrical “onion” to get full coverage.</a:t>
            </a:r>
            <a:endParaRPr sz="1300" b="1" dirty="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246" name="Google Shape;246;p41"/>
          <p:cNvGrpSpPr/>
          <p:nvPr/>
        </p:nvGrpSpPr>
        <p:grpSpPr>
          <a:xfrm>
            <a:off x="745212" y="3532825"/>
            <a:ext cx="1920431" cy="1452221"/>
            <a:chOff x="2911067" y="374907"/>
            <a:chExt cx="3046832" cy="2304000"/>
          </a:xfrm>
        </p:grpSpPr>
        <p:cxnSp>
          <p:nvCxnSpPr>
            <p:cNvPr id="247" name="Google Shape;247;p41"/>
            <p:cNvCxnSpPr/>
            <p:nvPr/>
          </p:nvCxnSpPr>
          <p:spPr>
            <a:xfrm>
              <a:off x="2911067" y="1446602"/>
              <a:ext cx="1446600" cy="1200"/>
            </a:xfrm>
            <a:prstGeom prst="straightConnector1">
              <a:avLst/>
            </a:prstGeom>
            <a:noFill/>
            <a:ln w="317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48" name="Google Shape;248;p41"/>
            <p:cNvCxnSpPr/>
            <p:nvPr/>
          </p:nvCxnSpPr>
          <p:spPr>
            <a:xfrm flipH="1">
              <a:off x="4518498" y="1446602"/>
              <a:ext cx="1439400" cy="8400"/>
            </a:xfrm>
            <a:prstGeom prst="straightConnector1">
              <a:avLst/>
            </a:prstGeom>
            <a:noFill/>
            <a:ln w="317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49" name="Google Shape;249;p41"/>
            <p:cNvCxnSpPr/>
            <p:nvPr/>
          </p:nvCxnSpPr>
          <p:spPr>
            <a:xfrm rot="10800000" flipH="1">
              <a:off x="4732736" y="803766"/>
              <a:ext cx="535800" cy="482100"/>
            </a:xfrm>
            <a:prstGeom prst="straightConnector1">
              <a:avLst/>
            </a:prstGeom>
            <a:noFill/>
            <a:ln w="317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50" name="Google Shape;250;p41"/>
            <p:cNvCxnSpPr/>
            <p:nvPr/>
          </p:nvCxnSpPr>
          <p:spPr>
            <a:xfrm rot="-5400000">
              <a:off x="4223822" y="883988"/>
              <a:ext cx="642900" cy="53700"/>
            </a:xfrm>
            <a:prstGeom prst="straightConnector1">
              <a:avLst/>
            </a:prstGeom>
            <a:noFill/>
            <a:ln w="31750" cap="flat" cmpd="sng">
              <a:solidFill>
                <a:srgbClr val="FF0000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51" name="Google Shape;251;p41"/>
            <p:cNvCxnSpPr/>
            <p:nvPr/>
          </p:nvCxnSpPr>
          <p:spPr>
            <a:xfrm rot="5400000">
              <a:off x="3634329" y="1687615"/>
              <a:ext cx="642900" cy="589500"/>
            </a:xfrm>
            <a:prstGeom prst="straightConnector1">
              <a:avLst/>
            </a:prstGeom>
            <a:noFill/>
            <a:ln w="31750" cap="flat" cmpd="sng">
              <a:solidFill>
                <a:srgbClr val="385623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52" name="Google Shape;252;p41"/>
            <p:cNvCxnSpPr/>
            <p:nvPr/>
          </p:nvCxnSpPr>
          <p:spPr>
            <a:xfrm rot="5400000" flipH="1">
              <a:off x="3848558" y="830316"/>
              <a:ext cx="589500" cy="321600"/>
            </a:xfrm>
            <a:prstGeom prst="straightConnector1">
              <a:avLst/>
            </a:prstGeom>
            <a:noFill/>
            <a:ln w="31750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53" name="Google Shape;253;p41"/>
            <p:cNvCxnSpPr/>
            <p:nvPr/>
          </p:nvCxnSpPr>
          <p:spPr>
            <a:xfrm rot="-5400000" flipH="1">
              <a:off x="4572000" y="1660915"/>
              <a:ext cx="642900" cy="642900"/>
            </a:xfrm>
            <a:prstGeom prst="straightConnector1">
              <a:avLst/>
            </a:prstGeom>
            <a:noFill/>
            <a:ln w="3175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cxnSp>
          <p:nvCxnSpPr>
            <p:cNvPr id="254" name="Google Shape;254;p41"/>
            <p:cNvCxnSpPr/>
            <p:nvPr/>
          </p:nvCxnSpPr>
          <p:spPr>
            <a:xfrm rot="5400000">
              <a:off x="3902315" y="2062766"/>
              <a:ext cx="910800" cy="107100"/>
            </a:xfrm>
            <a:prstGeom prst="straightConnector1">
              <a:avLst/>
            </a:prstGeom>
            <a:noFill/>
            <a:ln w="31750" cap="flat" cmpd="sng">
              <a:solidFill>
                <a:srgbClr val="F016F0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  <p:sp>
          <p:nvSpPr>
            <p:cNvPr id="255" name="Google Shape;255;p41"/>
            <p:cNvSpPr/>
            <p:nvPr/>
          </p:nvSpPr>
          <p:spPr>
            <a:xfrm rot="-5400000">
              <a:off x="3232481" y="267807"/>
              <a:ext cx="2304000" cy="2518200"/>
            </a:xfrm>
            <a:prstGeom prst="can">
              <a:avLst>
                <a:gd name="adj" fmla="val 25000"/>
              </a:avLst>
            </a:prstGeom>
            <a:solidFill>
              <a:schemeClr val="accent1">
                <a:alpha val="40780"/>
              </a:schemeClr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Google Shape;1023;p63">
            <a:extLst>
              <a:ext uri="{FF2B5EF4-FFF2-40B4-BE49-F238E27FC236}">
                <a16:creationId xmlns:a16="http://schemas.microsoft.com/office/drawing/2014/main" id="{D09DF943-CA83-A275-D9CB-79AFCAE4C85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1037"/>
          <a:stretch/>
        </p:blipFill>
        <p:spPr>
          <a:xfrm>
            <a:off x="0" y="0"/>
            <a:ext cx="1027857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4"/>
          <p:cNvSpPr txBox="1">
            <a:spLocks noGrp="1"/>
          </p:cNvSpPr>
          <p:nvPr>
            <p:ph type="title"/>
          </p:nvPr>
        </p:nvSpPr>
        <p:spPr>
          <a:xfrm>
            <a:off x="-100" y="15025"/>
            <a:ext cx="91440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dirty="0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B</a:t>
            </a:r>
            <a:r>
              <a:rPr lang="en" baseline="30000" dirty="0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0</a:t>
            </a:r>
            <a:r>
              <a:rPr lang="en" baseline="-25000" dirty="0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s </a:t>
            </a:r>
            <a:r>
              <a:rPr lang="it-IT" dirty="0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: decadimenti rari</a:t>
            </a:r>
            <a:endParaRPr lang="it-IT" sz="3100" b="1" i="0" u="none" strike="noStrike" cap="none" dirty="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05" name="Google Shape;505;p54"/>
          <p:cNvSpPr txBox="1"/>
          <p:nvPr/>
        </p:nvSpPr>
        <p:spPr>
          <a:xfrm>
            <a:off x="8769531" y="4846737"/>
            <a:ext cx="377126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27FF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20</a:t>
            </a:fld>
            <a:r>
              <a:rPr lang="en" sz="1400" b="0" i="0" u="none" strike="noStrike" cap="none" dirty="0">
                <a:solidFill>
                  <a:srgbClr val="0027FF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FF64430-F116-E90E-2A34-1C598758D752}"/>
              </a:ext>
            </a:extLst>
          </p:cNvPr>
          <p:cNvSpPr txBox="1"/>
          <p:nvPr/>
        </p:nvSpPr>
        <p:spPr>
          <a:xfrm>
            <a:off x="592183" y="255315"/>
            <a:ext cx="56213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dirty="0">
              <a:latin typeface="Comfortaa Medium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omfortaa Medium" pitchFamily="2" charset="0"/>
                <a:hlinkClick r:id="rId3"/>
              </a:rPr>
              <a:t>Descrizione</a:t>
            </a:r>
            <a:r>
              <a:rPr lang="it-IT" dirty="0">
                <a:latin typeface="Comfortaa Medium" pitchFamily="2" charset="0"/>
              </a:rPr>
              <a:t> della B</a:t>
            </a:r>
            <a:r>
              <a:rPr lang="it-IT" baseline="30000" dirty="0">
                <a:latin typeface="Comfortaa Medium" pitchFamily="2" charset="0"/>
              </a:rPr>
              <a:t>0</a:t>
            </a:r>
            <a:r>
              <a:rPr lang="it-IT" baseline="-25000" dirty="0">
                <a:latin typeface="Comfortaa Medium" pitchFamily="2" charset="0"/>
              </a:rPr>
              <a:t>s</a:t>
            </a:r>
            <a:r>
              <a:rPr lang="it-IT" dirty="0">
                <a:latin typeface="Comfortaa Medium" pitchFamily="2" charset="0"/>
              </a:rPr>
              <a:t> sul PDG (</a:t>
            </a:r>
            <a:r>
              <a:rPr lang="it-IT" dirty="0" err="1">
                <a:latin typeface="Comfortaa Medium" pitchFamily="2" charset="0"/>
              </a:rPr>
              <a:t>Particle</a:t>
            </a:r>
            <a:r>
              <a:rPr lang="it-IT" dirty="0">
                <a:latin typeface="Comfortaa Medium" pitchFamily="2" charset="0"/>
              </a:rPr>
              <a:t> Data Group)</a:t>
            </a:r>
          </a:p>
        </p:txBody>
      </p: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FE2BFF85-44AF-516B-69F5-123F8E487C29}"/>
              </a:ext>
            </a:extLst>
          </p:cNvPr>
          <p:cNvCxnSpPr>
            <a:cxnSpLocks/>
          </p:cNvCxnSpPr>
          <p:nvPr/>
        </p:nvCxnSpPr>
        <p:spPr>
          <a:xfrm flipH="1">
            <a:off x="4571900" y="943247"/>
            <a:ext cx="100" cy="549109"/>
          </a:xfrm>
          <a:prstGeom prst="line">
            <a:avLst/>
          </a:prstGeom>
          <a:ln w="635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magine 1">
            <a:extLst>
              <a:ext uri="{FF2B5EF4-FFF2-40B4-BE49-F238E27FC236}">
                <a16:creationId xmlns:a16="http://schemas.microsoft.com/office/drawing/2014/main" id="{63071DC8-9CF5-AF49-A803-B87F659B0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05" y="1544139"/>
            <a:ext cx="8841589" cy="7145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3" name="Connettore 1 2">
            <a:extLst>
              <a:ext uri="{FF2B5EF4-FFF2-40B4-BE49-F238E27FC236}">
                <a16:creationId xmlns:a16="http://schemas.microsoft.com/office/drawing/2014/main" id="{143B7244-3921-76B8-87DF-7014AB2A45D9}"/>
              </a:ext>
            </a:extLst>
          </p:cNvPr>
          <p:cNvCxnSpPr>
            <a:cxnSpLocks/>
          </p:cNvCxnSpPr>
          <p:nvPr/>
        </p:nvCxnSpPr>
        <p:spPr>
          <a:xfrm>
            <a:off x="4572000" y="2283902"/>
            <a:ext cx="0" cy="372212"/>
          </a:xfrm>
          <a:prstGeom prst="line">
            <a:avLst/>
          </a:prstGeom>
          <a:ln w="635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2EDB4D02-850C-2651-DEAC-993F8FA90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04" y="2685256"/>
            <a:ext cx="8841589" cy="7145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627CE8A-E17E-DC21-0533-47D91DA36A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103" y="3758711"/>
            <a:ext cx="8841589" cy="1120765"/>
          </a:xfrm>
          <a:prstGeom prst="rect">
            <a:avLst/>
          </a:prstGeom>
          <a:ln w="25400"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187DFC6B-EA27-C33E-5C50-07248766471B}"/>
              </a:ext>
            </a:extLst>
          </p:cNvPr>
          <p:cNvCxnSpPr>
            <a:cxnSpLocks/>
          </p:cNvCxnSpPr>
          <p:nvPr/>
        </p:nvCxnSpPr>
        <p:spPr>
          <a:xfrm>
            <a:off x="4571898" y="3399824"/>
            <a:ext cx="0" cy="372212"/>
          </a:xfrm>
          <a:prstGeom prst="line">
            <a:avLst/>
          </a:prstGeom>
          <a:ln w="635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555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4"/>
          <p:cNvSpPr txBox="1">
            <a:spLocks noGrp="1"/>
          </p:cNvSpPr>
          <p:nvPr>
            <p:ph type="title"/>
          </p:nvPr>
        </p:nvSpPr>
        <p:spPr>
          <a:xfrm>
            <a:off x="-100" y="15025"/>
            <a:ext cx="91440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dirty="0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B</a:t>
            </a:r>
            <a:r>
              <a:rPr lang="en" baseline="30000" dirty="0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0</a:t>
            </a:r>
            <a:r>
              <a:rPr lang="en" baseline="-25000" dirty="0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s </a:t>
            </a:r>
            <a:r>
              <a:rPr lang="it-IT" dirty="0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: decadimenti rari</a:t>
            </a:r>
            <a:endParaRPr lang="it-IT" sz="3100" b="1" i="0" u="none" strike="noStrike" cap="none" dirty="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05" name="Google Shape;505;p54"/>
          <p:cNvSpPr txBox="1"/>
          <p:nvPr/>
        </p:nvSpPr>
        <p:spPr>
          <a:xfrm>
            <a:off x="8769531" y="4846737"/>
            <a:ext cx="377126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27FF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21</a:t>
            </a:fld>
            <a:r>
              <a:rPr lang="en" sz="1400" b="0" i="0" u="none" strike="noStrike" cap="none" dirty="0">
                <a:solidFill>
                  <a:srgbClr val="0027FF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6B20750-10C6-88E6-3911-85F627610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94641"/>
            <a:ext cx="7772400" cy="348868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C137D0F-8FCC-6138-A1E0-599CAFA4926D}"/>
              </a:ext>
            </a:extLst>
          </p:cNvPr>
          <p:cNvSpPr txBox="1"/>
          <p:nvPr/>
        </p:nvSpPr>
        <p:spPr>
          <a:xfrm>
            <a:off x="2569029" y="4483321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0"/>
              </a:spcAft>
            </a:pPr>
            <a:r>
              <a:rPr lang="it-IT" sz="1400" b="1" i="0" u="none" strike="noStrike" dirty="0">
                <a:solidFill>
                  <a:srgbClr val="000000"/>
                </a:solidFill>
                <a:effectLst/>
                <a:latin typeface="Comfortaa" pitchFamily="2" charset="0"/>
              </a:rPr>
              <a:t>First </a:t>
            </a:r>
            <a:r>
              <a:rPr lang="it-IT" sz="1400" b="1" i="0" u="none" strike="noStrike" dirty="0" err="1">
                <a:solidFill>
                  <a:srgbClr val="000000"/>
                </a:solidFill>
                <a:effectLst/>
                <a:latin typeface="Comfortaa" pitchFamily="2" charset="0"/>
              </a:rPr>
              <a:t>observation</a:t>
            </a:r>
            <a:r>
              <a:rPr lang="it-IT" sz="1400" b="1" i="0" u="none" strike="noStrike" dirty="0">
                <a:solidFill>
                  <a:srgbClr val="000000"/>
                </a:solidFill>
                <a:effectLst/>
                <a:latin typeface="Comfortaa" pitchFamily="2" charset="0"/>
              </a:rPr>
              <a:t> with </a:t>
            </a:r>
            <a:r>
              <a:rPr lang="it-IT" sz="1400" b="1" i="0" u="none" strike="noStrike" dirty="0" err="1">
                <a:solidFill>
                  <a:srgbClr val="000000"/>
                </a:solidFill>
                <a:effectLst/>
                <a:latin typeface="Comfortaa" pitchFamily="2" charset="0"/>
              </a:rPr>
              <a:t>LHCb</a:t>
            </a:r>
            <a:r>
              <a:rPr lang="it-IT" sz="1400" b="1" i="0" u="none" strike="noStrike" dirty="0">
                <a:solidFill>
                  <a:srgbClr val="000000"/>
                </a:solidFill>
                <a:effectLst/>
                <a:latin typeface="Comfortaa" pitchFamily="2" charset="0"/>
              </a:rPr>
              <a:t> </a:t>
            </a:r>
            <a:r>
              <a:rPr lang="it-IT" sz="1400" b="1" i="0" u="none" strike="noStrike" dirty="0" err="1">
                <a:solidFill>
                  <a:srgbClr val="000000"/>
                </a:solidFill>
                <a:effectLst/>
                <a:latin typeface="Comfortaa" pitchFamily="2" charset="0"/>
              </a:rPr>
              <a:t>colleagues</a:t>
            </a:r>
            <a:r>
              <a:rPr lang="it-IT" sz="1400" b="1" i="0" u="none" strike="noStrike" dirty="0">
                <a:solidFill>
                  <a:srgbClr val="000000"/>
                </a:solidFill>
                <a:effectLst/>
                <a:latin typeface="Comfortaa" pitchFamily="2" charset="0"/>
              </a:rPr>
              <a:t>!</a:t>
            </a:r>
            <a:endParaRPr lang="it-IT" b="0" i="0" u="none" strike="noStrike" dirty="0">
              <a:solidFill>
                <a:srgbClr val="000000"/>
              </a:solidFill>
              <a:effectLst/>
              <a:latin typeface="Comfortaa Medium" pitchFamily="2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C3DB072-D353-0887-1EAF-BB62D28CA33F}"/>
              </a:ext>
            </a:extLst>
          </p:cNvPr>
          <p:cNvSpPr txBox="1"/>
          <p:nvPr/>
        </p:nvSpPr>
        <p:spPr>
          <a:xfrm>
            <a:off x="163286" y="797208"/>
            <a:ext cx="86062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>
              <a:spcBef>
                <a:spcPts val="0"/>
              </a:spcBef>
              <a:spcAft>
                <a:spcPts val="1200"/>
              </a:spcAft>
            </a:pPr>
            <a:r>
              <a:rPr lang="it-IT" sz="1400" b="0" i="0" u="none" strike="noStrike" dirty="0">
                <a:solidFill>
                  <a:srgbClr val="595959"/>
                </a:solidFill>
                <a:effectLst/>
                <a:latin typeface="Comfortaa Medium" pitchFamily="2" charset="0"/>
              </a:rPr>
              <a:t>Decadimento ultra raro (3,6 parti per miliardo) di mesoni </a:t>
            </a:r>
            <a:r>
              <a:rPr lang="en" dirty="0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B</a:t>
            </a:r>
            <a:r>
              <a:rPr lang="en" baseline="30000" dirty="0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0</a:t>
            </a:r>
            <a:r>
              <a:rPr lang="en" baseline="-25000" dirty="0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s</a:t>
            </a:r>
            <a:r>
              <a:rPr lang="it-IT" sz="1400" b="0" i="0" u="none" strike="noStrike" dirty="0">
                <a:solidFill>
                  <a:srgbClr val="595959"/>
                </a:solidFill>
                <a:effectLst/>
                <a:latin typeface="Comfortaa Medium" pitchFamily="2" charset="0"/>
              </a:rPr>
              <a:t> che decadono in due muoni</a:t>
            </a:r>
            <a:endParaRPr lang="it-IT" dirty="0">
              <a:latin typeface="Comfortaa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8539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4"/>
          <p:cNvSpPr txBox="1">
            <a:spLocks noGrp="1"/>
          </p:cNvSpPr>
          <p:nvPr>
            <p:ph type="title"/>
          </p:nvPr>
        </p:nvSpPr>
        <p:spPr>
          <a:xfrm>
            <a:off x="-100" y="15025"/>
            <a:ext cx="91440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dirty="0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La </a:t>
            </a:r>
            <a:r>
              <a:rPr lang="en" dirty="0" err="1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collaborazione</a:t>
            </a:r>
            <a:endParaRPr sz="3100" b="1" i="0" u="none" strike="noStrike" cap="none" dirty="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05" name="Google Shape;505;p54"/>
          <p:cNvSpPr txBox="1"/>
          <p:nvPr/>
        </p:nvSpPr>
        <p:spPr>
          <a:xfrm>
            <a:off x="8731876" y="4846737"/>
            <a:ext cx="414781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27FF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22</a:t>
            </a:fld>
            <a:r>
              <a:rPr lang="en" sz="1400" b="0" i="0" u="none" strike="noStrike" cap="none">
                <a:solidFill>
                  <a:srgbClr val="0027FF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398BE4D0-8201-3C7F-5BE5-2FA4041DEA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959" y="938445"/>
            <a:ext cx="5988676" cy="3991673"/>
          </a:xfrm>
          <a:prstGeom prst="rect">
            <a:avLst/>
          </a:prstGeom>
          <a:effectLst>
            <a:glow rad="101600">
              <a:schemeClr val="bg1">
                <a:alpha val="75000"/>
              </a:schemeClr>
            </a:glow>
          </a:effec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CC26D94C-583B-729C-B21C-887675480FA1}"/>
              </a:ext>
            </a:extLst>
          </p:cNvPr>
          <p:cNvSpPr txBox="1"/>
          <p:nvPr/>
        </p:nvSpPr>
        <p:spPr>
          <a:xfrm>
            <a:off x="209294" y="415225"/>
            <a:ext cx="86900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omfortaa Medium" pitchFamily="2" charset="0"/>
              </a:rPr>
              <a:t>CMS </a:t>
            </a:r>
            <a:r>
              <a:rPr lang="en-US" dirty="0" err="1">
                <a:solidFill>
                  <a:schemeClr val="tx1"/>
                </a:solidFill>
                <a:latin typeface="Comfortaa Medium" pitchFamily="2" charset="0"/>
              </a:rPr>
              <a:t>si</a:t>
            </a:r>
            <a:r>
              <a:rPr lang="en-US" dirty="0">
                <a:solidFill>
                  <a:schemeClr val="tx1"/>
                </a:solidFill>
                <a:latin typeface="Comfortaa Medium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fortaa Medium" pitchFamily="2" charset="0"/>
              </a:rPr>
              <a:t>basa</a:t>
            </a:r>
            <a:r>
              <a:rPr lang="en-US" dirty="0">
                <a:solidFill>
                  <a:schemeClr val="tx1"/>
                </a:solidFill>
                <a:latin typeface="Comfortaa Medium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fortaa Medium" pitchFamily="2" charset="0"/>
              </a:rPr>
              <a:t>su</a:t>
            </a:r>
            <a:r>
              <a:rPr lang="en-US" dirty="0">
                <a:solidFill>
                  <a:schemeClr val="tx1"/>
                </a:solidFill>
                <a:latin typeface="Comfortaa Medium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fortaa Medium" pitchFamily="2" charset="0"/>
              </a:rPr>
              <a:t>una</a:t>
            </a:r>
            <a:r>
              <a:rPr lang="en-US" dirty="0">
                <a:solidFill>
                  <a:schemeClr val="tx1"/>
                </a:solidFill>
                <a:latin typeface="Comfortaa Medium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fortaa Medium" pitchFamily="2" charset="0"/>
              </a:rPr>
              <a:t>collaborazione</a:t>
            </a:r>
            <a:r>
              <a:rPr lang="en-US" dirty="0">
                <a:solidFill>
                  <a:schemeClr val="tx1"/>
                </a:solidFill>
                <a:latin typeface="Comfortaa Medium" pitchFamily="2" charset="0"/>
              </a:rPr>
              <a:t> di </a:t>
            </a:r>
            <a:r>
              <a:rPr lang="en-US" dirty="0" err="1">
                <a:solidFill>
                  <a:schemeClr val="tx1"/>
                </a:solidFill>
                <a:latin typeface="Comfortaa Medium" pitchFamily="2" charset="0"/>
              </a:rPr>
              <a:t>fisici</a:t>
            </a:r>
            <a:r>
              <a:rPr lang="en-US" dirty="0">
                <a:solidFill>
                  <a:schemeClr val="tx1"/>
                </a:solidFill>
                <a:latin typeface="Comfortaa Medium" pitchFamily="2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Comfortaa Medium" pitchFamily="2" charset="0"/>
              </a:rPr>
              <a:t>ingegneri</a:t>
            </a:r>
            <a:r>
              <a:rPr lang="en-US" dirty="0">
                <a:solidFill>
                  <a:schemeClr val="tx1"/>
                </a:solidFill>
                <a:latin typeface="Comfortaa Medium" pitchFamily="2" charset="0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Comfortaa Medium" pitchFamily="2" charset="0"/>
              </a:rPr>
              <a:t>tecnici</a:t>
            </a:r>
            <a:r>
              <a:rPr lang="en-US" dirty="0">
                <a:solidFill>
                  <a:schemeClr val="tx1"/>
                </a:solidFill>
                <a:latin typeface="Comfortaa Medium" pitchFamily="2" charset="0"/>
              </a:rPr>
              <a:t> e </a:t>
            </a:r>
            <a:r>
              <a:rPr lang="en-US" dirty="0" err="1">
                <a:solidFill>
                  <a:schemeClr val="tx1"/>
                </a:solidFill>
                <a:latin typeface="Comfortaa Medium" pitchFamily="2" charset="0"/>
              </a:rPr>
              <a:t>studenti</a:t>
            </a:r>
            <a:r>
              <a:rPr lang="en-US" dirty="0">
                <a:solidFill>
                  <a:schemeClr val="tx1"/>
                </a:solidFill>
                <a:latin typeface="Comfortaa Medium" pitchFamily="2" charset="0"/>
              </a:rPr>
              <a:t> di </a:t>
            </a:r>
            <a:r>
              <a:rPr lang="en-US" dirty="0" err="1">
                <a:solidFill>
                  <a:schemeClr val="tx1"/>
                </a:solidFill>
                <a:latin typeface="Comfortaa Medium" pitchFamily="2" charset="0"/>
              </a:rPr>
              <a:t>più</a:t>
            </a:r>
            <a:r>
              <a:rPr lang="en-US" dirty="0">
                <a:solidFill>
                  <a:schemeClr val="tx1"/>
                </a:solidFill>
                <a:latin typeface="Comfortaa Medium" pitchFamily="2" charset="0"/>
              </a:rPr>
              <a:t> di 3000 </a:t>
            </a:r>
            <a:r>
              <a:rPr lang="en-US" dirty="0" err="1">
                <a:solidFill>
                  <a:schemeClr val="tx1"/>
                </a:solidFill>
                <a:latin typeface="Comfortaa Medium" pitchFamily="2" charset="0"/>
              </a:rPr>
              <a:t>persone</a:t>
            </a:r>
            <a:r>
              <a:rPr lang="en-US" dirty="0">
                <a:solidFill>
                  <a:schemeClr val="tx1"/>
                </a:solidFill>
                <a:latin typeface="Comfortaa Medium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fortaa Medium" pitchFamily="2" charset="0"/>
              </a:rPr>
              <a:t>appartenenti</a:t>
            </a:r>
            <a:r>
              <a:rPr lang="en-US" dirty="0">
                <a:solidFill>
                  <a:schemeClr val="tx1"/>
                </a:solidFill>
                <a:latin typeface="Comfortaa Medium" pitchFamily="2" charset="0"/>
              </a:rPr>
              <a:t> a 193 </a:t>
            </a:r>
            <a:r>
              <a:rPr lang="en-US" dirty="0" err="1">
                <a:solidFill>
                  <a:schemeClr val="tx1"/>
                </a:solidFill>
                <a:latin typeface="Comfortaa Medium" pitchFamily="2" charset="0"/>
              </a:rPr>
              <a:t>istituzioni</a:t>
            </a:r>
            <a:r>
              <a:rPr lang="en-US" dirty="0">
                <a:solidFill>
                  <a:schemeClr val="tx1"/>
                </a:solidFill>
                <a:latin typeface="Comfortaa Medium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fortaa Medium" pitchFamily="2" charset="0"/>
              </a:rPr>
              <a:t>differenti</a:t>
            </a:r>
            <a:r>
              <a:rPr lang="en-US" dirty="0">
                <a:solidFill>
                  <a:schemeClr val="tx1"/>
                </a:solidFill>
                <a:latin typeface="Comfortaa Medium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omfortaa Medium" pitchFamily="2" charset="0"/>
              </a:rPr>
              <a:t>distribuite</a:t>
            </a:r>
            <a:r>
              <a:rPr lang="en-US" dirty="0">
                <a:solidFill>
                  <a:schemeClr val="tx1"/>
                </a:solidFill>
                <a:latin typeface="Comfortaa Medium" pitchFamily="2" charset="0"/>
              </a:rPr>
              <a:t> in 42 </a:t>
            </a:r>
            <a:r>
              <a:rPr lang="en-US" dirty="0" err="1">
                <a:solidFill>
                  <a:schemeClr val="tx1"/>
                </a:solidFill>
                <a:latin typeface="Comfortaa Medium" pitchFamily="2" charset="0"/>
              </a:rPr>
              <a:t>paesi</a:t>
            </a:r>
            <a:endParaRPr lang="en-US" dirty="0">
              <a:solidFill>
                <a:schemeClr val="tx1"/>
              </a:solidFill>
              <a:latin typeface="Comfortaa Medium" pitchFamily="2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80C4403-0D50-84DC-F8F3-818653891C11}"/>
              </a:ext>
            </a:extLst>
          </p:cNvPr>
          <p:cNvSpPr txBox="1"/>
          <p:nvPr/>
        </p:nvSpPr>
        <p:spPr>
          <a:xfrm>
            <a:off x="6472962" y="1359965"/>
            <a:ext cx="2466304" cy="523220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Comfortaa Medium" pitchFamily="2" charset="0"/>
              </a:rPr>
              <a:t>Italiani</a:t>
            </a:r>
            <a:r>
              <a:rPr lang="en-US" dirty="0">
                <a:solidFill>
                  <a:srgbClr val="FF0000"/>
                </a:solidFill>
                <a:latin typeface="Comfortaa Medium" pitchFamily="2" charset="0"/>
              </a:rPr>
              <a:t> circa 200</a:t>
            </a:r>
          </a:p>
          <a:p>
            <a:pPr algn="ctr"/>
            <a:r>
              <a:rPr lang="en-US" dirty="0" err="1">
                <a:solidFill>
                  <a:srgbClr val="FF0000"/>
                </a:solidFill>
                <a:latin typeface="Comfortaa Medium" pitchFamily="2" charset="0"/>
              </a:rPr>
              <a:t>Baresi</a:t>
            </a:r>
            <a:r>
              <a:rPr lang="en-US" dirty="0">
                <a:solidFill>
                  <a:srgbClr val="FF0000"/>
                </a:solidFill>
                <a:latin typeface="Comfortaa Medium" pitchFamily="2" charset="0"/>
              </a:rPr>
              <a:t> circa 30</a:t>
            </a:r>
          </a:p>
        </p:txBody>
      </p:sp>
    </p:spTree>
    <p:extLst>
      <p:ext uri="{BB962C8B-B14F-4D97-AF65-F5344CB8AC3E}">
        <p14:creationId xmlns:p14="http://schemas.microsoft.com/office/powerpoint/2010/main" val="42864334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4"/>
          <p:cNvSpPr txBox="1">
            <a:spLocks noGrp="1"/>
          </p:cNvSpPr>
          <p:nvPr>
            <p:ph type="title"/>
          </p:nvPr>
        </p:nvSpPr>
        <p:spPr>
          <a:xfrm>
            <a:off x="-100" y="15025"/>
            <a:ext cx="91440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dirty="0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Join us!</a:t>
            </a:r>
            <a:endParaRPr sz="3100" b="1" i="0" u="none" strike="noStrike" cap="none" dirty="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05" name="Google Shape;505;p54"/>
          <p:cNvSpPr txBox="1"/>
          <p:nvPr/>
        </p:nvSpPr>
        <p:spPr>
          <a:xfrm>
            <a:off x="8873657" y="4846737"/>
            <a:ext cx="273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27FF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23</a:t>
            </a:fld>
            <a:r>
              <a:rPr lang="en" sz="1400" b="0" i="0" u="none" strike="noStrike" cap="none">
                <a:solidFill>
                  <a:srgbClr val="0027FF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AF656A0-C035-865C-B02C-5E60CC161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337" y="516925"/>
            <a:ext cx="5411326" cy="404219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5B41D7D-8210-8745-522C-7270F24B430E}"/>
              </a:ext>
            </a:extLst>
          </p:cNvPr>
          <p:cNvSpPr txBox="1"/>
          <p:nvPr/>
        </p:nvSpPr>
        <p:spPr>
          <a:xfrm>
            <a:off x="0" y="4705739"/>
            <a:ext cx="86062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 rtl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IT" sz="1400" b="0" i="0" u="none" strike="noStrike" dirty="0" err="1">
                <a:solidFill>
                  <a:srgbClr val="595959"/>
                </a:solidFill>
                <a:effectLst/>
                <a:latin typeface="Comfortaa Medium" pitchFamily="2" charset="0"/>
              </a:rPr>
              <a:t>Ask</a:t>
            </a:r>
            <a:r>
              <a:rPr lang="it-IT" sz="1400" b="0" i="0" u="none" strike="noStrike" dirty="0">
                <a:solidFill>
                  <a:srgbClr val="595959"/>
                </a:solidFill>
                <a:effectLst/>
                <a:latin typeface="Comfortaa Medium" pitchFamily="2" charset="0"/>
              </a:rPr>
              <a:t> </a:t>
            </a:r>
            <a:r>
              <a:rPr lang="it-IT" dirty="0" err="1">
                <a:solidFill>
                  <a:srgbClr val="595959"/>
                </a:solidFill>
                <a:latin typeface="Comfortaa Medium" pitchFamily="2" charset="0"/>
              </a:rPr>
              <a:t>Rosma</a:t>
            </a:r>
            <a:r>
              <a:rPr lang="it-IT" dirty="0">
                <a:solidFill>
                  <a:srgbClr val="595959"/>
                </a:solidFill>
                <a:latin typeface="Comfortaa Medium" pitchFamily="2" charset="0"/>
              </a:rPr>
              <a:t>!</a:t>
            </a:r>
            <a:endParaRPr lang="it-IT" dirty="0">
              <a:latin typeface="Comfortaa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1941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p119"/>
          <p:cNvSpPr txBox="1"/>
          <p:nvPr/>
        </p:nvSpPr>
        <p:spPr>
          <a:xfrm>
            <a:off x="0" y="32"/>
            <a:ext cx="9144000" cy="5143500"/>
          </a:xfrm>
          <a:prstGeom prst="rect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3100" b="1" i="0" u="none" strike="noStrike" cap="none">
              <a:solidFill>
                <a:srgbClr val="FFFFFF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062" name="Google Shape;2062;p119"/>
          <p:cNvSpPr txBox="1"/>
          <p:nvPr/>
        </p:nvSpPr>
        <p:spPr>
          <a:xfrm>
            <a:off x="0" y="2387100"/>
            <a:ext cx="91440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 dirty="0">
                <a:solidFill>
                  <a:schemeClr val="lt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Backup</a:t>
            </a:r>
            <a:endParaRPr sz="4000" dirty="0">
              <a:solidFill>
                <a:schemeClr val="lt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6690696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4"/>
          <p:cNvSpPr txBox="1">
            <a:spLocks noGrp="1"/>
          </p:cNvSpPr>
          <p:nvPr>
            <p:ph type="title"/>
          </p:nvPr>
        </p:nvSpPr>
        <p:spPr>
          <a:xfrm>
            <a:off x="-100" y="15025"/>
            <a:ext cx="91440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dirty="0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La vita </a:t>
            </a:r>
            <a:r>
              <a:rPr lang="en" dirty="0" err="1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reale</a:t>
            </a:r>
            <a:endParaRPr sz="3100" b="1" i="0" u="none" strike="noStrike" cap="none" dirty="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05" name="Google Shape;505;p54"/>
          <p:cNvSpPr txBox="1"/>
          <p:nvPr/>
        </p:nvSpPr>
        <p:spPr>
          <a:xfrm>
            <a:off x="8873657" y="4846737"/>
            <a:ext cx="273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27FF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25</a:t>
            </a:fld>
            <a:r>
              <a:rPr lang="en" sz="1400" b="0" i="0" u="none" strike="noStrike" cap="none">
                <a:solidFill>
                  <a:srgbClr val="0027FF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7B93BCB-38B4-9B8B-8794-6FC4F2175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48" y="1164657"/>
            <a:ext cx="3971735" cy="343622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50A8001-9476-2E96-DB12-71B150A54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969" y="1203158"/>
            <a:ext cx="3460471" cy="335921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423A66A-86E4-648A-5897-738845EF46DF}"/>
              </a:ext>
            </a:extLst>
          </p:cNvPr>
          <p:cNvSpPr txBox="1"/>
          <p:nvPr/>
        </p:nvSpPr>
        <p:spPr>
          <a:xfrm>
            <a:off x="334416" y="692014"/>
            <a:ext cx="42033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7815" indent="-285750">
              <a:lnSpc>
                <a:spcPct val="100000"/>
              </a:lnSpc>
              <a:spcBef>
                <a:spcPts val="385"/>
              </a:spcBef>
              <a:buFont typeface="Arial" panose="020B0604020202020204" pitchFamily="34" charset="0"/>
              <a:buChar char="•"/>
              <a:tabLst>
                <a:tab pos="363855" algn="l"/>
                <a:tab pos="364490" algn="l"/>
              </a:tabLst>
            </a:pPr>
            <a:r>
              <a:rPr lang="it-IT" spc="-90" dirty="0">
                <a:latin typeface="Comfortaa Medium" pitchFamily="2" charset="0"/>
                <a:cs typeface="Arial MT"/>
              </a:rPr>
              <a:t>È molto più dura</a:t>
            </a:r>
          </a:p>
        </p:txBody>
      </p:sp>
    </p:spTree>
    <p:extLst>
      <p:ext uri="{BB962C8B-B14F-4D97-AF65-F5344CB8AC3E}">
        <p14:creationId xmlns:p14="http://schemas.microsoft.com/office/powerpoint/2010/main" val="23370720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0"/>
          <p:cNvSpPr txBox="1">
            <a:spLocks noGrp="1"/>
          </p:cNvSpPr>
          <p:nvPr>
            <p:ph type="title"/>
          </p:nvPr>
        </p:nvSpPr>
        <p:spPr>
          <a:xfrm>
            <a:off x="-100" y="15025"/>
            <a:ext cx="91440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LHC</a:t>
            </a:r>
            <a:endParaRPr sz="3100" b="1" i="0" u="none" strike="noStrike" cap="none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24" name="Google Shape;224;p40"/>
          <p:cNvSpPr txBox="1"/>
          <p:nvPr/>
        </p:nvSpPr>
        <p:spPr>
          <a:xfrm>
            <a:off x="8873657" y="4846737"/>
            <a:ext cx="273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27FF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26</a:t>
            </a:fld>
            <a:r>
              <a:rPr lang="en" sz="1400" b="0" i="0" u="none" strike="noStrike" cap="none">
                <a:solidFill>
                  <a:srgbClr val="0027FF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  <p:sp>
        <p:nvSpPr>
          <p:cNvPr id="225" name="Google Shape;225;p40"/>
          <p:cNvSpPr txBox="1"/>
          <p:nvPr/>
        </p:nvSpPr>
        <p:spPr>
          <a:xfrm>
            <a:off x="0" y="440725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The </a:t>
            </a:r>
            <a:r>
              <a:rPr lang="en" b="1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Large Hadron Collider </a:t>
            </a:r>
            <a:r>
              <a:rPr lang="en" dirty="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(</a:t>
            </a:r>
            <a:r>
              <a:rPr lang="en" b="1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LHC</a:t>
            </a:r>
            <a:r>
              <a:rPr lang="en" dirty="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) is the world s largest and most powerful particle accelerator. Started up in 2008 and is </a:t>
            </a:r>
            <a:r>
              <a:rPr lang="en" b="1" dirty="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still running</a:t>
            </a:r>
            <a:r>
              <a:rPr lang="en" dirty="0">
                <a:solidFill>
                  <a:schemeClr val="dk1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 .</a:t>
            </a:r>
            <a:r>
              <a:rPr lang="en" b="1" dirty="0">
                <a:solidFill>
                  <a:srgbClr val="0433FF"/>
                </a:solidFill>
                <a:latin typeface="Comfortaa"/>
                <a:ea typeface="Comfortaa"/>
                <a:cs typeface="Comfortaa"/>
                <a:sym typeface="Comfortaa"/>
              </a:rPr>
              <a:t> It is (by far) the biggest machine ever built.</a:t>
            </a:r>
            <a:endParaRPr sz="1100" dirty="0">
              <a:solidFill>
                <a:schemeClr val="dk1"/>
              </a:solidFill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  <p:pic>
        <p:nvPicPr>
          <p:cNvPr id="226" name="Google Shape;226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551" y="1209322"/>
            <a:ext cx="4188319" cy="3044798"/>
          </a:xfrm>
          <a:prstGeom prst="rect">
            <a:avLst/>
          </a:prstGeom>
          <a:noFill/>
          <a:ln w="9525" cap="flat" cmpd="sng">
            <a:solidFill>
              <a:srgbClr val="0433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0515" y="2519537"/>
            <a:ext cx="449687" cy="449687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8" name="Google Shape;228;p40"/>
          <p:cNvSpPr/>
          <p:nvPr/>
        </p:nvSpPr>
        <p:spPr>
          <a:xfrm>
            <a:off x="264551" y="2969225"/>
            <a:ext cx="146100" cy="1461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40"/>
          <p:cNvSpPr txBox="1"/>
          <p:nvPr/>
        </p:nvSpPr>
        <p:spPr>
          <a:xfrm>
            <a:off x="4667796" y="1348151"/>
            <a:ext cx="2228700" cy="12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500" tIns="35100" rIns="67500" bIns="35100" anchor="t" anchorCtr="0">
            <a:spAutoFit/>
          </a:bodyPr>
          <a:lstStyle/>
          <a:p>
            <a:pPr marL="215900" marR="0" lvl="0" indent="-209550" algn="l" rtl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omfortaa"/>
              <a:buChar char="•"/>
            </a:pPr>
            <a:r>
              <a:rPr lang="en" sz="1300" b="1" u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1232 dipole magnets</a:t>
            </a:r>
            <a:endParaRPr sz="1000">
              <a:latin typeface="Comfortaa Medium"/>
              <a:ea typeface="Comfortaa Medium"/>
              <a:cs typeface="Comfortaa Medium"/>
              <a:sym typeface="Comfortaa"/>
            </a:endParaRPr>
          </a:p>
          <a:p>
            <a:pPr marL="215900" marR="0" lvl="0" indent="-209550" algn="l" rtl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omfortaa"/>
              <a:buChar char="•"/>
            </a:pPr>
            <a:r>
              <a:rPr lang="en" sz="1300" b="1" u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400 quadrupole magnets</a:t>
            </a:r>
            <a:endParaRPr sz="1000">
              <a:latin typeface="Comfortaa Medium"/>
              <a:ea typeface="Comfortaa Medium"/>
              <a:cs typeface="Comfortaa Medium"/>
              <a:sym typeface="Comfortaa"/>
            </a:endParaRPr>
          </a:p>
          <a:p>
            <a:pPr marL="215900" marR="0" lvl="0" indent="-209550" algn="l" rtl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omfortaa"/>
              <a:buChar char="•"/>
            </a:pPr>
            <a:r>
              <a:rPr lang="en" sz="1300" b="1" u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27 km at </a:t>
            </a:r>
            <a:r>
              <a:rPr lang="en" sz="1300" b="1" u="none">
                <a:solidFill>
                  <a:srgbClr val="0433FF"/>
                </a:solidFill>
                <a:latin typeface="Comfortaa"/>
                <a:ea typeface="Comfortaa"/>
                <a:cs typeface="Comfortaa"/>
                <a:sym typeface="Comfortaa"/>
              </a:rPr>
              <a:t>1.9 K (superfluid He)</a:t>
            </a:r>
            <a:endParaRPr sz="1000"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  <p:sp>
        <p:nvSpPr>
          <p:cNvPr id="230" name="Google Shape;230;p40"/>
          <p:cNvSpPr/>
          <p:nvPr/>
        </p:nvSpPr>
        <p:spPr>
          <a:xfrm>
            <a:off x="140240" y="4334072"/>
            <a:ext cx="4431900" cy="6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FF0000"/>
                </a:solidFill>
                <a:latin typeface="Comfortaa"/>
                <a:ea typeface="Comfortaa"/>
                <a:cs typeface="Comfortaa"/>
                <a:sym typeface="Comfortaa"/>
              </a:rPr>
              <a:t>The primary goal of the LHC was to find the Higgs boson and it was accomplished in 2012 … but still a lot of research ongoing (BSM, Supersymmetries, dark matter, extra dimensions, . . . )</a:t>
            </a:r>
            <a:endParaRPr sz="1100" b="1">
              <a:solidFill>
                <a:srgbClr val="FF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31" name="Google Shape;231;p40"/>
          <p:cNvSpPr/>
          <p:nvPr/>
        </p:nvSpPr>
        <p:spPr>
          <a:xfrm>
            <a:off x="4640198" y="3196784"/>
            <a:ext cx="4429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Why? </a:t>
            </a:r>
            <a:endParaRPr sz="1100"/>
          </a:p>
          <a:p>
            <a:pPr marL="215900" marR="0" lvl="0" indent="-215900" algn="just" rtl="0">
              <a:spcBef>
                <a:spcPts val="0"/>
              </a:spcBef>
              <a:spcAft>
                <a:spcPts val="0"/>
              </a:spcAft>
              <a:buClr>
                <a:srgbClr val="0433FF"/>
              </a:buClr>
              <a:buSzPts val="1400"/>
              <a:buFont typeface="Arial"/>
              <a:buChar char="•"/>
            </a:pPr>
            <a:r>
              <a:rPr lang="en" sz="1400" b="1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rPr>
              <a:t>New heavy particles </a:t>
            </a: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should show up if </a:t>
            </a:r>
            <a:r>
              <a:rPr lang="en" sz="1400" b="1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rPr>
              <a:t>enough energy</a:t>
            </a: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is gathered for the collision</a:t>
            </a:r>
            <a:endParaRPr sz="1100"/>
          </a:p>
          <a:p>
            <a:pPr marL="215900" marR="0" lvl="0" indent="-215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 such high energies </a:t>
            </a:r>
            <a:r>
              <a:rPr lang="en" sz="1400" b="1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rPr>
              <a:t>we can probe </a:t>
            </a: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</a:t>
            </a:r>
            <a:r>
              <a:rPr lang="en" sz="14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rPr>
              <a:t>fundamental</a:t>
            </a:r>
            <a:r>
              <a:rPr lang="en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interaction</a:t>
            </a:r>
            <a:endParaRPr sz="1400" i="1">
              <a:solidFill>
                <a:srgbClr val="99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84207" y="1792525"/>
            <a:ext cx="572142" cy="411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6">
            <a:alphaModFix/>
          </a:blip>
          <a:srcRect t="2647" r="80626"/>
          <a:stretch/>
        </p:blipFill>
        <p:spPr>
          <a:xfrm>
            <a:off x="3949241" y="2197266"/>
            <a:ext cx="503629" cy="39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40"/>
          <p:cNvPicPr preferRelativeResize="0"/>
          <p:nvPr/>
        </p:nvPicPr>
        <p:blipFill rotWithShape="1">
          <a:blip r:embed="rId7">
            <a:alphaModFix/>
          </a:blip>
          <a:srcRect r="77727" b="11103"/>
          <a:stretch/>
        </p:blipFill>
        <p:spPr>
          <a:xfrm>
            <a:off x="3079484" y="2097351"/>
            <a:ext cx="572142" cy="572142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4888285" y="4192025"/>
            <a:ext cx="2733300" cy="3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rPr>
              <a:t>Four main experiments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 txBox="1"/>
          <p:nvPr/>
        </p:nvSpPr>
        <p:spPr>
          <a:xfrm>
            <a:off x="4667803" y="2821900"/>
            <a:ext cx="4284900" cy="300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Collides proton bunches at 40MHz rate</a:t>
            </a:r>
            <a:endParaRPr sz="1100"/>
          </a:p>
        </p:txBody>
      </p:sp>
      <p:sp>
        <p:nvSpPr>
          <p:cNvPr id="237" name="Google Shape;237;p40"/>
          <p:cNvSpPr/>
          <p:nvPr/>
        </p:nvSpPr>
        <p:spPr>
          <a:xfrm>
            <a:off x="6882950" y="1329220"/>
            <a:ext cx="2187900" cy="12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15900" marR="0" lvl="0" indent="-209550" algn="l" rtl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omfortaa"/>
              <a:buChar char="•"/>
            </a:pPr>
            <a:r>
              <a:rPr lang="en" sz="13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Vaccuum ~ 10</a:t>
            </a:r>
            <a:r>
              <a:rPr lang="en" sz="1300" b="1" baseline="300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-13 </a:t>
            </a:r>
            <a:r>
              <a:rPr lang="en" sz="13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Atm.</a:t>
            </a:r>
            <a:endParaRPr sz="1000">
              <a:latin typeface="Comfortaa Medium"/>
              <a:ea typeface="Comfortaa Medium"/>
              <a:cs typeface="Comfortaa Medium"/>
              <a:sym typeface="Comfortaa"/>
            </a:endParaRPr>
          </a:p>
          <a:p>
            <a:pPr marL="215900" marR="0" lvl="0" indent="-209550" algn="l" rtl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omfortaa"/>
              <a:buChar char="•"/>
            </a:pPr>
            <a:r>
              <a:rPr lang="en" sz="13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7.7 teslas (T) magnetic fields</a:t>
            </a:r>
            <a:endParaRPr sz="1000">
              <a:latin typeface="Comfortaa Medium"/>
              <a:ea typeface="Comfortaa Medium"/>
              <a:cs typeface="Comfortaa Medium"/>
              <a:sym typeface="Comfortaa"/>
            </a:endParaRPr>
          </a:p>
          <a:p>
            <a:pPr marL="215900" marR="0" lvl="0" indent="-209550" algn="l" rtl="0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Comfortaa"/>
              <a:buChar char="•"/>
            </a:pPr>
            <a:r>
              <a:rPr lang="en" sz="13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175 metres underground</a:t>
            </a:r>
            <a:endParaRPr sz="1300"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object 5">
            <a:extLst>
              <a:ext uri="{FF2B5EF4-FFF2-40B4-BE49-F238E27FC236}">
                <a16:creationId xmlns:a16="http://schemas.microsoft.com/office/drawing/2014/main" id="{7F5FA896-D96B-A9FA-D9A4-6CBE895CA6A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04239" y="768843"/>
            <a:ext cx="4427625" cy="2632147"/>
          </a:xfrm>
          <a:prstGeom prst="rect">
            <a:avLst/>
          </a:prstGeom>
        </p:spPr>
      </p:pic>
      <p:sp>
        <p:nvSpPr>
          <p:cNvPr id="278" name="Google Shape;278;p43"/>
          <p:cNvSpPr txBox="1">
            <a:spLocks noGrp="1"/>
          </p:cNvSpPr>
          <p:nvPr>
            <p:ph type="title"/>
          </p:nvPr>
        </p:nvSpPr>
        <p:spPr>
          <a:xfrm>
            <a:off x="-100" y="15025"/>
            <a:ext cx="91440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000" dirty="0" err="1">
                <a:solidFill>
                  <a:srgbClr val="0B5394"/>
                </a:solidFill>
                <a:latin typeface="Comfortaa Medium" pitchFamily="2" charset="0"/>
                <a:ea typeface="Comfortaa Medium"/>
                <a:cs typeface="Comfortaa Medium"/>
                <a:sym typeface="Comfortaa"/>
              </a:rPr>
              <a:t>Rivelatori</a:t>
            </a:r>
            <a:r>
              <a:rPr lang="en" sz="2000" dirty="0">
                <a:solidFill>
                  <a:srgbClr val="0B5394"/>
                </a:solidFill>
                <a:latin typeface="Comfortaa Medium" pitchFamily="2" charset="0"/>
                <a:ea typeface="Comfortaa Medium"/>
                <a:cs typeface="Comfortaa Medium"/>
                <a:sym typeface="Comfortaa"/>
              </a:rPr>
              <a:t> di CMS</a:t>
            </a:r>
            <a:endParaRPr sz="2800" b="1" i="0" u="none" strike="noStrike" cap="none" dirty="0">
              <a:solidFill>
                <a:srgbClr val="0B5394"/>
              </a:solidFill>
              <a:latin typeface="Comfortaa" pitchFamily="2" charset="0"/>
              <a:ea typeface="Comfortaa"/>
              <a:cs typeface="Comfortaa"/>
              <a:sym typeface="Comfortaa"/>
            </a:endParaRPr>
          </a:p>
        </p:txBody>
      </p:sp>
      <p:sp>
        <p:nvSpPr>
          <p:cNvPr id="279" name="Google Shape;279;p43"/>
          <p:cNvSpPr txBox="1"/>
          <p:nvPr/>
        </p:nvSpPr>
        <p:spPr>
          <a:xfrm>
            <a:off x="8873657" y="4846737"/>
            <a:ext cx="27300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rgbClr val="0027FF"/>
                </a:solidFill>
                <a:latin typeface="Comfortaa Medium" pitchFamily="2" charset="0"/>
                <a:ea typeface="Comfortaa Medium"/>
                <a:cs typeface="Comfortaa Medium"/>
                <a:sym typeface="Comfortaa"/>
              </a:rPr>
              <a:t>3</a:t>
            </a:fld>
            <a:r>
              <a:rPr lang="en" sz="1200" b="0" i="0" u="none" strike="noStrike" cap="none">
                <a:solidFill>
                  <a:srgbClr val="0027FF"/>
                </a:solidFill>
                <a:latin typeface="Comfortaa Medium" pitchFamily="2" charset="0"/>
                <a:ea typeface="Comfortaa Medium"/>
                <a:cs typeface="Comfortaa Medium"/>
                <a:sym typeface="Comfortaa"/>
              </a:rPr>
              <a:t> </a:t>
            </a:r>
            <a:endParaRPr sz="1200" b="0" i="0" u="none" strike="noStrike" cap="none">
              <a:solidFill>
                <a:srgbClr val="000000"/>
              </a:solidFill>
              <a:latin typeface="Comfortaa Medium" pitchFamily="2" charset="0"/>
              <a:ea typeface="Comfortaa Medium"/>
              <a:cs typeface="Comfortaa Medium"/>
              <a:sym typeface="Comfortaa"/>
            </a:endParaRPr>
          </a:p>
        </p:txBody>
      </p:sp>
      <p:grpSp>
        <p:nvGrpSpPr>
          <p:cNvPr id="18" name="object 26">
            <a:extLst>
              <a:ext uri="{FF2B5EF4-FFF2-40B4-BE49-F238E27FC236}">
                <a16:creationId xmlns:a16="http://schemas.microsoft.com/office/drawing/2014/main" id="{3E3E9DFD-80DB-41F8-261C-EAD02F31608F}"/>
              </a:ext>
            </a:extLst>
          </p:cNvPr>
          <p:cNvGrpSpPr/>
          <p:nvPr/>
        </p:nvGrpSpPr>
        <p:grpSpPr>
          <a:xfrm>
            <a:off x="379952" y="3576737"/>
            <a:ext cx="5586095" cy="1270000"/>
            <a:chOff x="366700" y="800600"/>
            <a:chExt cx="5586095" cy="1270000"/>
          </a:xfrm>
        </p:grpSpPr>
        <p:pic>
          <p:nvPicPr>
            <p:cNvPr id="19" name="object 27">
              <a:extLst>
                <a:ext uri="{FF2B5EF4-FFF2-40B4-BE49-F238E27FC236}">
                  <a16:creationId xmlns:a16="http://schemas.microsoft.com/office/drawing/2014/main" id="{D02479F4-82DB-402B-20C0-00B2218AA80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6700" y="822200"/>
              <a:ext cx="1247899" cy="1247899"/>
            </a:xfrm>
            <a:prstGeom prst="rect">
              <a:avLst/>
            </a:prstGeom>
          </p:spPr>
        </p:pic>
        <p:pic>
          <p:nvPicPr>
            <p:cNvPr id="20" name="object 28">
              <a:extLst>
                <a:ext uri="{FF2B5EF4-FFF2-40B4-BE49-F238E27FC236}">
                  <a16:creationId xmlns:a16="http://schemas.microsoft.com/office/drawing/2014/main" id="{ABCDD642-3722-9447-249D-012CCB1AEED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04800" y="800600"/>
              <a:ext cx="1247899" cy="1247899"/>
            </a:xfrm>
            <a:prstGeom prst="rect">
              <a:avLst/>
            </a:prstGeom>
          </p:spPr>
        </p:pic>
      </p:grpSp>
      <p:sp>
        <p:nvSpPr>
          <p:cNvPr id="21" name="object 29">
            <a:extLst>
              <a:ext uri="{FF2B5EF4-FFF2-40B4-BE49-F238E27FC236}">
                <a16:creationId xmlns:a16="http://schemas.microsoft.com/office/drawing/2014/main" id="{ED5C8A8A-D529-A6FE-C6B0-B6503E8C6163}"/>
              </a:ext>
            </a:extLst>
          </p:cNvPr>
          <p:cNvSpPr txBox="1"/>
          <p:nvPr/>
        </p:nvSpPr>
        <p:spPr>
          <a:xfrm>
            <a:off x="1627851" y="3598287"/>
            <a:ext cx="2557145" cy="1246495"/>
          </a:xfrm>
          <a:prstGeom prst="rect">
            <a:avLst/>
          </a:prstGeom>
          <a:solidFill>
            <a:srgbClr val="EEEEEE"/>
          </a:solidFill>
        </p:spPr>
        <p:txBody>
          <a:bodyPr vert="horz" wrap="square" lIns="0" tIns="76200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600"/>
              </a:spcBef>
            </a:pPr>
            <a:r>
              <a:rPr sz="1600" b="1" spc="-40" dirty="0">
                <a:latin typeface="Comfortaa" pitchFamily="2" charset="0"/>
                <a:cs typeface="Arial Black"/>
              </a:rPr>
              <a:t>Tracciatori:</a:t>
            </a:r>
            <a:endParaRPr sz="1600" b="1" dirty="0">
              <a:latin typeface="Comfortaa" pitchFamily="2" charset="0"/>
              <a:cs typeface="Arial Black"/>
            </a:endParaRPr>
          </a:p>
          <a:p>
            <a:pPr marL="542290" marR="193040" indent="-335915">
              <a:lnSpc>
                <a:spcPct val="100000"/>
              </a:lnSpc>
              <a:spcBef>
                <a:spcPts val="15"/>
              </a:spcBef>
              <a:buChar char="●"/>
              <a:tabLst>
                <a:tab pos="542290" algn="l"/>
                <a:tab pos="542925" algn="l"/>
              </a:tabLst>
            </a:pPr>
            <a:r>
              <a:rPr sz="1200" dirty="0">
                <a:latin typeface="Comfortaa Medium" pitchFamily="2" charset="0"/>
                <a:cs typeface="Arial MT"/>
              </a:rPr>
              <a:t>idea</a:t>
            </a:r>
            <a:r>
              <a:rPr sz="1200" spc="-10" dirty="0">
                <a:latin typeface="Comfortaa Medium" pitchFamily="2" charset="0"/>
                <a:cs typeface="Arial MT"/>
              </a:rPr>
              <a:t> </a:t>
            </a:r>
            <a:r>
              <a:rPr sz="1200" dirty="0">
                <a:latin typeface="Comfortaa Medium" pitchFamily="2" charset="0"/>
                <a:cs typeface="Arial MT"/>
              </a:rPr>
              <a:t>=</a:t>
            </a:r>
            <a:r>
              <a:rPr sz="1200" spc="-10" dirty="0">
                <a:latin typeface="Comfortaa Medium" pitchFamily="2" charset="0"/>
                <a:cs typeface="Arial MT"/>
              </a:rPr>
              <a:t> </a:t>
            </a:r>
            <a:r>
              <a:rPr sz="1200" u="sng" spc="50" dirty="0">
                <a:latin typeface="Comfortaa Medium" pitchFamily="2" charset="0"/>
                <a:cs typeface="Arial MT"/>
              </a:rPr>
              <a:t>misurare</a:t>
            </a:r>
            <a:r>
              <a:rPr sz="1200" u="sng" spc="-5" dirty="0">
                <a:latin typeface="Comfortaa Medium" pitchFamily="2" charset="0"/>
                <a:cs typeface="Arial MT"/>
              </a:rPr>
              <a:t> </a:t>
            </a:r>
            <a:r>
              <a:rPr sz="1200" u="sng" spc="-25" dirty="0">
                <a:latin typeface="Comfortaa Medium" pitchFamily="2" charset="0"/>
                <a:cs typeface="Arial MT"/>
              </a:rPr>
              <a:t>la </a:t>
            </a:r>
            <a:r>
              <a:rPr sz="1200" u="sng" spc="-55" dirty="0">
                <a:uFill>
                  <a:solidFill>
                    <a:srgbClr val="000000"/>
                  </a:solidFill>
                </a:uFill>
                <a:latin typeface="Comfortaa Medium" pitchFamily="2" charset="0"/>
                <a:cs typeface="Arial Black"/>
              </a:rPr>
              <a:t>traiettoria</a:t>
            </a:r>
            <a:r>
              <a:rPr sz="1200" u="sng" spc="-35" dirty="0">
                <a:latin typeface="Comfortaa Medium" pitchFamily="2" charset="0"/>
                <a:cs typeface="Arial Black"/>
              </a:rPr>
              <a:t> </a:t>
            </a:r>
            <a:r>
              <a:rPr sz="1200" dirty="0">
                <a:latin typeface="Comfortaa Medium" pitchFamily="2" charset="0"/>
                <a:cs typeface="Arial MT"/>
              </a:rPr>
              <a:t>(in</a:t>
            </a:r>
            <a:r>
              <a:rPr sz="1200" spc="45" dirty="0">
                <a:latin typeface="Comfortaa Medium" pitchFamily="2" charset="0"/>
                <a:cs typeface="Arial MT"/>
              </a:rPr>
              <a:t> </a:t>
            </a:r>
            <a:r>
              <a:rPr sz="1200" spc="-10" dirty="0">
                <a:latin typeface="Comfortaa Medium" pitchFamily="2" charset="0"/>
                <a:cs typeface="Arial MT"/>
              </a:rPr>
              <a:t>campo </a:t>
            </a:r>
            <a:r>
              <a:rPr sz="1200" dirty="0">
                <a:latin typeface="Comfortaa Medium" pitchFamily="2" charset="0"/>
                <a:cs typeface="Arial MT"/>
              </a:rPr>
              <a:t>magnetico)</a:t>
            </a:r>
            <a:r>
              <a:rPr sz="1200" spc="110" dirty="0">
                <a:latin typeface="Comfortaa Medium" pitchFamily="2" charset="0"/>
                <a:cs typeface="Arial MT"/>
              </a:rPr>
              <a:t> </a:t>
            </a:r>
            <a:r>
              <a:rPr sz="1200" dirty="0">
                <a:latin typeface="Comfortaa Medium" pitchFamily="2" charset="0"/>
                <a:cs typeface="Arial MT"/>
              </a:rPr>
              <a:t>e</a:t>
            </a:r>
            <a:r>
              <a:rPr sz="1200" spc="114" dirty="0">
                <a:latin typeface="Comfortaa Medium" pitchFamily="2" charset="0"/>
                <a:cs typeface="Arial MT"/>
              </a:rPr>
              <a:t> </a:t>
            </a:r>
            <a:r>
              <a:rPr sz="1200" spc="-10" dirty="0">
                <a:latin typeface="Comfortaa Medium" pitchFamily="2" charset="0"/>
                <a:cs typeface="Arial MT"/>
              </a:rPr>
              <a:t>estrarne </a:t>
            </a:r>
            <a:r>
              <a:rPr sz="1200" b="1" i="1" dirty="0">
                <a:latin typeface="Comfortaa SemiBold" pitchFamily="2" charset="0"/>
                <a:cs typeface="Trebuchet MS"/>
              </a:rPr>
              <a:t>quantità</a:t>
            </a:r>
            <a:r>
              <a:rPr sz="1200" b="1" i="1" spc="-90" dirty="0">
                <a:latin typeface="Comfortaa SemiBold" pitchFamily="2" charset="0"/>
                <a:cs typeface="Trebuchet MS"/>
              </a:rPr>
              <a:t> </a:t>
            </a:r>
            <a:r>
              <a:rPr sz="1200" b="1" i="1" spc="-20" dirty="0">
                <a:latin typeface="Comfortaa SemiBold" pitchFamily="2" charset="0"/>
                <a:cs typeface="Trebuchet MS"/>
              </a:rPr>
              <a:t>di</a:t>
            </a:r>
            <a:r>
              <a:rPr sz="1200" b="1" i="1" spc="-85" dirty="0">
                <a:latin typeface="Comfortaa SemiBold" pitchFamily="2" charset="0"/>
                <a:cs typeface="Trebuchet MS"/>
              </a:rPr>
              <a:t> </a:t>
            </a:r>
            <a:r>
              <a:rPr sz="1200" b="1" i="1" spc="-20" dirty="0">
                <a:latin typeface="Comfortaa SemiBold" pitchFamily="2" charset="0"/>
                <a:cs typeface="Trebuchet MS"/>
              </a:rPr>
              <a:t>moto</a:t>
            </a:r>
            <a:endParaRPr lang="it-IT" sz="1200" b="1" i="1" spc="-20" dirty="0">
              <a:latin typeface="Comfortaa SemiBold" pitchFamily="2" charset="0"/>
              <a:cs typeface="Trebuchet MS"/>
            </a:endParaRPr>
          </a:p>
          <a:p>
            <a:pPr marL="542290" marR="193040" indent="-335915">
              <a:lnSpc>
                <a:spcPct val="100000"/>
              </a:lnSpc>
              <a:spcBef>
                <a:spcPts val="15"/>
              </a:spcBef>
              <a:buChar char="●"/>
              <a:tabLst>
                <a:tab pos="542290" algn="l"/>
                <a:tab pos="542925" algn="l"/>
              </a:tabLst>
            </a:pPr>
            <a:endParaRPr sz="1200" dirty="0">
              <a:latin typeface="Comfortaa Medium" pitchFamily="2" charset="0"/>
              <a:cs typeface="Trebuchet MS"/>
            </a:endParaRPr>
          </a:p>
        </p:txBody>
      </p:sp>
      <p:sp>
        <p:nvSpPr>
          <p:cNvPr id="22" name="object 30">
            <a:extLst>
              <a:ext uri="{FF2B5EF4-FFF2-40B4-BE49-F238E27FC236}">
                <a16:creationId xmlns:a16="http://schemas.microsoft.com/office/drawing/2014/main" id="{05DF36F0-5D2A-DD0C-4891-8E047E20C834}"/>
              </a:ext>
            </a:extLst>
          </p:cNvPr>
          <p:cNvSpPr txBox="1"/>
          <p:nvPr/>
        </p:nvSpPr>
        <p:spPr>
          <a:xfrm>
            <a:off x="5965951" y="3576787"/>
            <a:ext cx="2690495" cy="1246495"/>
          </a:xfrm>
          <a:prstGeom prst="rect">
            <a:avLst/>
          </a:prstGeom>
          <a:solidFill>
            <a:srgbClr val="EEEEEE"/>
          </a:solidFill>
        </p:spPr>
        <p:txBody>
          <a:bodyPr vert="horz" wrap="square" lIns="0" tIns="76200" rIns="0" bIns="0" rtlCol="0">
            <a:spAutoFit/>
          </a:bodyPr>
          <a:lstStyle/>
          <a:p>
            <a:pPr marL="85725">
              <a:lnSpc>
                <a:spcPct val="100000"/>
              </a:lnSpc>
              <a:spcBef>
                <a:spcPts val="600"/>
              </a:spcBef>
            </a:pPr>
            <a:r>
              <a:rPr sz="1600" b="1" spc="-10" dirty="0">
                <a:latin typeface="Comfortaa" pitchFamily="2" charset="0"/>
                <a:cs typeface="Arial Black"/>
              </a:rPr>
              <a:t>Calorimetri:</a:t>
            </a:r>
            <a:endParaRPr sz="1600" b="1" dirty="0">
              <a:latin typeface="Comfortaa" pitchFamily="2" charset="0"/>
              <a:cs typeface="Arial Black"/>
            </a:endParaRPr>
          </a:p>
          <a:p>
            <a:pPr marL="542290" marR="330200" indent="-335915">
              <a:lnSpc>
                <a:spcPct val="100000"/>
              </a:lnSpc>
              <a:spcBef>
                <a:spcPts val="20"/>
              </a:spcBef>
              <a:buChar char="●"/>
              <a:tabLst>
                <a:tab pos="542290" algn="l"/>
                <a:tab pos="542925" algn="l"/>
              </a:tabLst>
            </a:pPr>
            <a:r>
              <a:rPr sz="1200" dirty="0">
                <a:latin typeface="Comfortaa Medium" pitchFamily="2" charset="0"/>
                <a:cs typeface="Arial MT"/>
              </a:rPr>
              <a:t>idea =</a:t>
            </a:r>
            <a:r>
              <a:rPr sz="1200" spc="10" dirty="0">
                <a:latin typeface="Comfortaa Medium" pitchFamily="2" charset="0"/>
                <a:cs typeface="Arial MT"/>
              </a:rPr>
              <a:t> </a:t>
            </a:r>
            <a:r>
              <a:rPr sz="1200" u="heavy" spc="-10" dirty="0">
                <a:uFill>
                  <a:solidFill>
                    <a:srgbClr val="000000"/>
                  </a:solidFill>
                </a:uFill>
                <a:latin typeface="Comfortaa Medium" pitchFamily="2" charset="0"/>
                <a:cs typeface="Arial Black"/>
              </a:rPr>
              <a:t>fermare</a:t>
            </a:r>
            <a:r>
              <a:rPr sz="1200" spc="-10" dirty="0">
                <a:latin typeface="Comfortaa Medium" pitchFamily="2" charset="0"/>
                <a:cs typeface="Arial Black"/>
              </a:rPr>
              <a:t> </a:t>
            </a:r>
            <a:r>
              <a:rPr sz="1200" dirty="0">
                <a:latin typeface="Comfortaa Medium" pitchFamily="2" charset="0"/>
                <a:cs typeface="Arial MT"/>
              </a:rPr>
              <a:t>particelle</a:t>
            </a:r>
            <a:r>
              <a:rPr sz="1200" spc="145" dirty="0">
                <a:latin typeface="Comfortaa Medium" pitchFamily="2" charset="0"/>
                <a:cs typeface="Arial MT"/>
              </a:rPr>
              <a:t> </a:t>
            </a:r>
            <a:r>
              <a:rPr sz="1200" dirty="0">
                <a:latin typeface="Comfortaa Medium" pitchFamily="2" charset="0"/>
                <a:cs typeface="Arial MT"/>
              </a:rPr>
              <a:t>e</a:t>
            </a:r>
            <a:r>
              <a:rPr sz="1200" spc="150" dirty="0">
                <a:latin typeface="Comfortaa Medium" pitchFamily="2" charset="0"/>
                <a:cs typeface="Arial MT"/>
              </a:rPr>
              <a:t> </a:t>
            </a:r>
            <a:r>
              <a:rPr sz="1200" spc="40" dirty="0" err="1">
                <a:latin typeface="Comfortaa Medium" pitchFamily="2" charset="0"/>
                <a:cs typeface="Arial MT"/>
              </a:rPr>
              <a:t>misurarne</a:t>
            </a:r>
            <a:r>
              <a:rPr sz="1200" spc="40" dirty="0">
                <a:latin typeface="Comfortaa Medium" pitchFamily="2" charset="0"/>
                <a:cs typeface="Arial MT"/>
              </a:rPr>
              <a:t> </a:t>
            </a:r>
            <a:r>
              <a:rPr sz="1200" spc="-10" dirty="0" err="1">
                <a:latin typeface="Comfortaa Medium" pitchFamily="2" charset="0"/>
                <a:cs typeface="Arial MT"/>
              </a:rPr>
              <a:t>l’</a:t>
            </a:r>
            <a:r>
              <a:rPr sz="1200" b="1" i="1" spc="-10" dirty="0" err="1">
                <a:latin typeface="Comfortaa SemiBold" pitchFamily="2" charset="0"/>
                <a:cs typeface="Trebuchet MS"/>
              </a:rPr>
              <a:t>energia</a:t>
            </a:r>
            <a:endParaRPr lang="it-IT" sz="1200" b="1" i="1" spc="-10" dirty="0">
              <a:latin typeface="Comfortaa SemiBold" pitchFamily="2" charset="0"/>
              <a:cs typeface="Trebuchet MS"/>
            </a:endParaRPr>
          </a:p>
          <a:p>
            <a:pPr marL="206375" marR="330200">
              <a:lnSpc>
                <a:spcPct val="100000"/>
              </a:lnSpc>
              <a:spcBef>
                <a:spcPts val="20"/>
              </a:spcBef>
              <a:tabLst>
                <a:tab pos="542290" algn="l"/>
                <a:tab pos="542925" algn="l"/>
              </a:tabLst>
            </a:pPr>
            <a:endParaRPr lang="it-IT" sz="1200" spc="-10" dirty="0">
              <a:latin typeface="Comfortaa Medium" pitchFamily="2" charset="0"/>
              <a:cs typeface="Arial MT"/>
            </a:endParaRPr>
          </a:p>
          <a:p>
            <a:pPr marL="542290" marR="330200" indent="-335915">
              <a:lnSpc>
                <a:spcPct val="100000"/>
              </a:lnSpc>
              <a:spcBef>
                <a:spcPts val="20"/>
              </a:spcBef>
              <a:buChar char="●"/>
              <a:tabLst>
                <a:tab pos="542290" algn="l"/>
                <a:tab pos="542925" algn="l"/>
              </a:tabLst>
            </a:pPr>
            <a:endParaRPr sz="1200" dirty="0">
              <a:latin typeface="Comfortaa Medium" pitchFamily="2" charset="0"/>
              <a:cs typeface="Arial MT"/>
            </a:endParaRPr>
          </a:p>
        </p:txBody>
      </p:sp>
      <p:grpSp>
        <p:nvGrpSpPr>
          <p:cNvPr id="23" name="object 31">
            <a:extLst>
              <a:ext uri="{FF2B5EF4-FFF2-40B4-BE49-F238E27FC236}">
                <a16:creationId xmlns:a16="http://schemas.microsoft.com/office/drawing/2014/main" id="{19ED2D09-81FA-B3FB-A486-DE783693D110}"/>
              </a:ext>
            </a:extLst>
          </p:cNvPr>
          <p:cNvGrpSpPr/>
          <p:nvPr/>
        </p:nvGrpSpPr>
        <p:grpSpPr>
          <a:xfrm>
            <a:off x="258277" y="3504712"/>
            <a:ext cx="648970" cy="648970"/>
            <a:chOff x="245025" y="747825"/>
            <a:chExt cx="648970" cy="648970"/>
          </a:xfrm>
        </p:grpSpPr>
        <p:pic>
          <p:nvPicPr>
            <p:cNvPr id="24" name="object 32">
              <a:extLst>
                <a:ext uri="{FF2B5EF4-FFF2-40B4-BE49-F238E27FC236}">
                  <a16:creationId xmlns:a16="http://schemas.microsoft.com/office/drawing/2014/main" id="{EFF1D5C0-ED6E-58E7-CBA5-8C9924FDA51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5025" y="747825"/>
              <a:ext cx="648450" cy="648450"/>
            </a:xfrm>
            <a:prstGeom prst="rect">
              <a:avLst/>
            </a:prstGeom>
          </p:spPr>
        </p:pic>
        <p:sp>
          <p:nvSpPr>
            <p:cNvPr id="25" name="object 33">
              <a:extLst>
                <a:ext uri="{FF2B5EF4-FFF2-40B4-BE49-F238E27FC236}">
                  <a16:creationId xmlns:a16="http://schemas.microsoft.com/office/drawing/2014/main" id="{53AEF026-B519-ACCD-0FB2-374F62EC8ABF}"/>
                </a:ext>
              </a:extLst>
            </p:cNvPr>
            <p:cNvSpPr/>
            <p:nvPr/>
          </p:nvSpPr>
          <p:spPr>
            <a:xfrm>
              <a:off x="311700" y="795450"/>
              <a:ext cx="515620" cy="515620"/>
            </a:xfrm>
            <a:custGeom>
              <a:avLst/>
              <a:gdLst/>
              <a:ahLst/>
              <a:cxnLst/>
              <a:rect l="l" t="t" r="r" b="b"/>
              <a:pathLst>
                <a:path w="515619" h="515619">
                  <a:moveTo>
                    <a:pt x="257549" y="515099"/>
                  </a:moveTo>
                  <a:lnTo>
                    <a:pt x="211255" y="510950"/>
                  </a:lnTo>
                  <a:lnTo>
                    <a:pt x="167682" y="498987"/>
                  </a:lnTo>
                  <a:lnTo>
                    <a:pt x="127559" y="479936"/>
                  </a:lnTo>
                  <a:lnTo>
                    <a:pt x="91613" y="454527"/>
                  </a:lnTo>
                  <a:lnTo>
                    <a:pt x="60572" y="423486"/>
                  </a:lnTo>
                  <a:lnTo>
                    <a:pt x="35163" y="387540"/>
                  </a:lnTo>
                  <a:lnTo>
                    <a:pt x="16112" y="347417"/>
                  </a:lnTo>
                  <a:lnTo>
                    <a:pt x="4149" y="303844"/>
                  </a:lnTo>
                  <a:lnTo>
                    <a:pt x="0" y="257549"/>
                  </a:lnTo>
                  <a:lnTo>
                    <a:pt x="4149" y="211255"/>
                  </a:lnTo>
                  <a:lnTo>
                    <a:pt x="16112" y="167682"/>
                  </a:lnTo>
                  <a:lnTo>
                    <a:pt x="35163" y="127559"/>
                  </a:lnTo>
                  <a:lnTo>
                    <a:pt x="60572" y="91613"/>
                  </a:lnTo>
                  <a:lnTo>
                    <a:pt x="91613" y="60572"/>
                  </a:lnTo>
                  <a:lnTo>
                    <a:pt x="127559" y="35163"/>
                  </a:lnTo>
                  <a:lnTo>
                    <a:pt x="167682" y="16112"/>
                  </a:lnTo>
                  <a:lnTo>
                    <a:pt x="211255" y="4149"/>
                  </a:lnTo>
                  <a:lnTo>
                    <a:pt x="257549" y="0"/>
                  </a:lnTo>
                  <a:lnTo>
                    <a:pt x="308030" y="4994"/>
                  </a:lnTo>
                  <a:lnTo>
                    <a:pt x="356110" y="19604"/>
                  </a:lnTo>
                  <a:lnTo>
                    <a:pt x="400438" y="43271"/>
                  </a:lnTo>
                  <a:lnTo>
                    <a:pt x="439665" y="75434"/>
                  </a:lnTo>
                  <a:lnTo>
                    <a:pt x="471828" y="114661"/>
                  </a:lnTo>
                  <a:lnTo>
                    <a:pt x="495495" y="158989"/>
                  </a:lnTo>
                  <a:lnTo>
                    <a:pt x="510105" y="207069"/>
                  </a:lnTo>
                  <a:lnTo>
                    <a:pt x="515099" y="257549"/>
                  </a:lnTo>
                  <a:lnTo>
                    <a:pt x="510950" y="303844"/>
                  </a:lnTo>
                  <a:lnTo>
                    <a:pt x="498987" y="347417"/>
                  </a:lnTo>
                  <a:lnTo>
                    <a:pt x="479936" y="387540"/>
                  </a:lnTo>
                  <a:lnTo>
                    <a:pt x="454527" y="423486"/>
                  </a:lnTo>
                  <a:lnTo>
                    <a:pt x="423486" y="454527"/>
                  </a:lnTo>
                  <a:lnTo>
                    <a:pt x="387540" y="479936"/>
                  </a:lnTo>
                  <a:lnTo>
                    <a:pt x="347417" y="498987"/>
                  </a:lnTo>
                  <a:lnTo>
                    <a:pt x="303844" y="510950"/>
                  </a:lnTo>
                  <a:lnTo>
                    <a:pt x="257549" y="515099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 wrap="square" lIns="0" tIns="0" rIns="0" bIns="0" rtlCol="0"/>
            <a:lstStyle/>
            <a:p>
              <a:endParaRPr sz="1200">
                <a:solidFill>
                  <a:srgbClr val="00B0F0"/>
                </a:solidFill>
                <a:latin typeface="Comfortaa Medium" pitchFamily="2" charset="0"/>
              </a:endParaRPr>
            </a:p>
          </p:txBody>
        </p:sp>
        <p:sp>
          <p:nvSpPr>
            <p:cNvPr id="26" name="object 34">
              <a:extLst>
                <a:ext uri="{FF2B5EF4-FFF2-40B4-BE49-F238E27FC236}">
                  <a16:creationId xmlns:a16="http://schemas.microsoft.com/office/drawing/2014/main" id="{9A2E860B-4DD5-EC3A-1D48-AD72FE8A1459}"/>
                </a:ext>
              </a:extLst>
            </p:cNvPr>
            <p:cNvSpPr/>
            <p:nvPr/>
          </p:nvSpPr>
          <p:spPr>
            <a:xfrm>
              <a:off x="311700" y="795450"/>
              <a:ext cx="515620" cy="515620"/>
            </a:xfrm>
            <a:custGeom>
              <a:avLst/>
              <a:gdLst/>
              <a:ahLst/>
              <a:cxnLst/>
              <a:rect l="l" t="t" r="r" b="b"/>
              <a:pathLst>
                <a:path w="515619" h="515619">
                  <a:moveTo>
                    <a:pt x="0" y="257549"/>
                  </a:moveTo>
                  <a:lnTo>
                    <a:pt x="4149" y="211255"/>
                  </a:lnTo>
                  <a:lnTo>
                    <a:pt x="16112" y="167682"/>
                  </a:lnTo>
                  <a:lnTo>
                    <a:pt x="35163" y="127559"/>
                  </a:lnTo>
                  <a:lnTo>
                    <a:pt x="60572" y="91613"/>
                  </a:lnTo>
                  <a:lnTo>
                    <a:pt x="91613" y="60572"/>
                  </a:lnTo>
                  <a:lnTo>
                    <a:pt x="127559" y="35163"/>
                  </a:lnTo>
                  <a:lnTo>
                    <a:pt x="167682" y="16112"/>
                  </a:lnTo>
                  <a:lnTo>
                    <a:pt x="211255" y="4149"/>
                  </a:lnTo>
                  <a:lnTo>
                    <a:pt x="257549" y="0"/>
                  </a:lnTo>
                  <a:lnTo>
                    <a:pt x="308030" y="4994"/>
                  </a:lnTo>
                  <a:lnTo>
                    <a:pt x="356110" y="19604"/>
                  </a:lnTo>
                  <a:lnTo>
                    <a:pt x="400438" y="43271"/>
                  </a:lnTo>
                  <a:lnTo>
                    <a:pt x="439665" y="75434"/>
                  </a:lnTo>
                  <a:lnTo>
                    <a:pt x="471828" y="114661"/>
                  </a:lnTo>
                  <a:lnTo>
                    <a:pt x="495495" y="158989"/>
                  </a:lnTo>
                  <a:lnTo>
                    <a:pt x="510105" y="207069"/>
                  </a:lnTo>
                  <a:lnTo>
                    <a:pt x="515099" y="257549"/>
                  </a:lnTo>
                  <a:lnTo>
                    <a:pt x="510950" y="303844"/>
                  </a:lnTo>
                  <a:lnTo>
                    <a:pt x="498987" y="347417"/>
                  </a:lnTo>
                  <a:lnTo>
                    <a:pt x="479936" y="387540"/>
                  </a:lnTo>
                  <a:lnTo>
                    <a:pt x="454527" y="423486"/>
                  </a:lnTo>
                  <a:lnTo>
                    <a:pt x="423486" y="454527"/>
                  </a:lnTo>
                  <a:lnTo>
                    <a:pt x="387540" y="479936"/>
                  </a:lnTo>
                  <a:lnTo>
                    <a:pt x="347417" y="498987"/>
                  </a:lnTo>
                  <a:lnTo>
                    <a:pt x="303844" y="510950"/>
                  </a:lnTo>
                  <a:lnTo>
                    <a:pt x="257549" y="515099"/>
                  </a:lnTo>
                  <a:lnTo>
                    <a:pt x="211255" y="510950"/>
                  </a:lnTo>
                  <a:lnTo>
                    <a:pt x="167682" y="498987"/>
                  </a:lnTo>
                  <a:lnTo>
                    <a:pt x="127559" y="479936"/>
                  </a:lnTo>
                  <a:lnTo>
                    <a:pt x="91613" y="454527"/>
                  </a:lnTo>
                  <a:lnTo>
                    <a:pt x="60572" y="423486"/>
                  </a:lnTo>
                  <a:lnTo>
                    <a:pt x="35163" y="387540"/>
                  </a:lnTo>
                  <a:lnTo>
                    <a:pt x="16112" y="347417"/>
                  </a:lnTo>
                  <a:lnTo>
                    <a:pt x="4149" y="303844"/>
                  </a:lnTo>
                  <a:lnTo>
                    <a:pt x="0" y="257549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200">
                <a:latin typeface="Comfortaa Medium" pitchFamily="2" charset="0"/>
              </a:endParaRPr>
            </a:p>
          </p:txBody>
        </p:sp>
      </p:grpSp>
      <p:sp>
        <p:nvSpPr>
          <p:cNvPr id="27" name="object 35">
            <a:extLst>
              <a:ext uri="{FF2B5EF4-FFF2-40B4-BE49-F238E27FC236}">
                <a16:creationId xmlns:a16="http://schemas.microsoft.com/office/drawing/2014/main" id="{E1D37374-0690-8BA0-10A4-156C7CC82DCA}"/>
              </a:ext>
            </a:extLst>
          </p:cNvPr>
          <p:cNvSpPr txBox="1"/>
          <p:nvPr/>
        </p:nvSpPr>
        <p:spPr>
          <a:xfrm>
            <a:off x="515528" y="3704550"/>
            <a:ext cx="1346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omfortaa" pitchFamily="2" charset="0"/>
              </a:rPr>
              <a:t>T</a:t>
            </a:r>
            <a:endParaRPr sz="1200" dirty="0">
              <a:latin typeface="Comfortaa Medium" pitchFamily="2" charset="0"/>
            </a:endParaRPr>
          </a:p>
        </p:txBody>
      </p:sp>
      <p:grpSp>
        <p:nvGrpSpPr>
          <p:cNvPr id="28" name="object 36">
            <a:extLst>
              <a:ext uri="{FF2B5EF4-FFF2-40B4-BE49-F238E27FC236}">
                <a16:creationId xmlns:a16="http://schemas.microsoft.com/office/drawing/2014/main" id="{F17FA2FB-3F07-8D8F-085D-93C170C255AB}"/>
              </a:ext>
            </a:extLst>
          </p:cNvPr>
          <p:cNvGrpSpPr/>
          <p:nvPr/>
        </p:nvGrpSpPr>
        <p:grpSpPr>
          <a:xfrm>
            <a:off x="4606802" y="3487637"/>
            <a:ext cx="648970" cy="648970"/>
            <a:chOff x="4593550" y="721125"/>
            <a:chExt cx="648970" cy="648970"/>
          </a:xfrm>
        </p:grpSpPr>
        <p:pic>
          <p:nvPicPr>
            <p:cNvPr id="29" name="object 37">
              <a:extLst>
                <a:ext uri="{FF2B5EF4-FFF2-40B4-BE49-F238E27FC236}">
                  <a16:creationId xmlns:a16="http://schemas.microsoft.com/office/drawing/2014/main" id="{045523B5-682E-31CE-A8E3-6E21C457319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93550" y="721125"/>
              <a:ext cx="648450" cy="648450"/>
            </a:xfrm>
            <a:prstGeom prst="rect">
              <a:avLst/>
            </a:prstGeom>
          </p:spPr>
        </p:pic>
        <p:sp>
          <p:nvSpPr>
            <p:cNvPr id="30" name="object 38">
              <a:extLst>
                <a:ext uri="{FF2B5EF4-FFF2-40B4-BE49-F238E27FC236}">
                  <a16:creationId xmlns:a16="http://schemas.microsoft.com/office/drawing/2014/main" id="{2E6753DB-9CE0-4A1E-FFA0-7DDDF26B8BB0}"/>
                </a:ext>
              </a:extLst>
            </p:cNvPr>
            <p:cNvSpPr/>
            <p:nvPr/>
          </p:nvSpPr>
          <p:spPr>
            <a:xfrm>
              <a:off x="4660225" y="768749"/>
              <a:ext cx="515620" cy="515620"/>
            </a:xfrm>
            <a:custGeom>
              <a:avLst/>
              <a:gdLst/>
              <a:ahLst/>
              <a:cxnLst/>
              <a:rect l="l" t="t" r="r" b="b"/>
              <a:pathLst>
                <a:path w="515620" h="515619">
                  <a:moveTo>
                    <a:pt x="257549" y="515099"/>
                  </a:moveTo>
                  <a:lnTo>
                    <a:pt x="211255" y="510950"/>
                  </a:lnTo>
                  <a:lnTo>
                    <a:pt x="167682" y="498987"/>
                  </a:lnTo>
                  <a:lnTo>
                    <a:pt x="127559" y="479936"/>
                  </a:lnTo>
                  <a:lnTo>
                    <a:pt x="91613" y="454527"/>
                  </a:lnTo>
                  <a:lnTo>
                    <a:pt x="60572" y="423486"/>
                  </a:lnTo>
                  <a:lnTo>
                    <a:pt x="35163" y="387540"/>
                  </a:lnTo>
                  <a:lnTo>
                    <a:pt x="16112" y="347417"/>
                  </a:lnTo>
                  <a:lnTo>
                    <a:pt x="4149" y="303844"/>
                  </a:lnTo>
                  <a:lnTo>
                    <a:pt x="0" y="257549"/>
                  </a:lnTo>
                  <a:lnTo>
                    <a:pt x="4149" y="211255"/>
                  </a:lnTo>
                  <a:lnTo>
                    <a:pt x="16112" y="167682"/>
                  </a:lnTo>
                  <a:lnTo>
                    <a:pt x="35163" y="127559"/>
                  </a:lnTo>
                  <a:lnTo>
                    <a:pt x="60572" y="91613"/>
                  </a:lnTo>
                  <a:lnTo>
                    <a:pt x="91613" y="60572"/>
                  </a:lnTo>
                  <a:lnTo>
                    <a:pt x="127559" y="35163"/>
                  </a:lnTo>
                  <a:lnTo>
                    <a:pt x="167682" y="16112"/>
                  </a:lnTo>
                  <a:lnTo>
                    <a:pt x="211255" y="4149"/>
                  </a:lnTo>
                  <a:lnTo>
                    <a:pt x="257549" y="0"/>
                  </a:lnTo>
                  <a:lnTo>
                    <a:pt x="308030" y="4994"/>
                  </a:lnTo>
                  <a:lnTo>
                    <a:pt x="356110" y="19604"/>
                  </a:lnTo>
                  <a:lnTo>
                    <a:pt x="400438" y="43271"/>
                  </a:lnTo>
                  <a:lnTo>
                    <a:pt x="439665" y="75434"/>
                  </a:lnTo>
                  <a:lnTo>
                    <a:pt x="471828" y="114661"/>
                  </a:lnTo>
                  <a:lnTo>
                    <a:pt x="495495" y="158989"/>
                  </a:lnTo>
                  <a:lnTo>
                    <a:pt x="510105" y="207069"/>
                  </a:lnTo>
                  <a:lnTo>
                    <a:pt x="515099" y="257549"/>
                  </a:lnTo>
                  <a:lnTo>
                    <a:pt x="510950" y="303844"/>
                  </a:lnTo>
                  <a:lnTo>
                    <a:pt x="498987" y="347417"/>
                  </a:lnTo>
                  <a:lnTo>
                    <a:pt x="479936" y="387540"/>
                  </a:lnTo>
                  <a:lnTo>
                    <a:pt x="454527" y="423486"/>
                  </a:lnTo>
                  <a:lnTo>
                    <a:pt x="423486" y="454527"/>
                  </a:lnTo>
                  <a:lnTo>
                    <a:pt x="387540" y="479936"/>
                  </a:lnTo>
                  <a:lnTo>
                    <a:pt x="347417" y="498987"/>
                  </a:lnTo>
                  <a:lnTo>
                    <a:pt x="303844" y="510950"/>
                  </a:lnTo>
                  <a:lnTo>
                    <a:pt x="257549" y="515099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 sz="1200" dirty="0">
                <a:latin typeface="Comfortaa Medium" pitchFamily="2" charset="0"/>
              </a:endParaRPr>
            </a:p>
          </p:txBody>
        </p:sp>
        <p:sp>
          <p:nvSpPr>
            <p:cNvPr id="31" name="object 39">
              <a:extLst>
                <a:ext uri="{FF2B5EF4-FFF2-40B4-BE49-F238E27FC236}">
                  <a16:creationId xmlns:a16="http://schemas.microsoft.com/office/drawing/2014/main" id="{AC6E2053-90D9-B12C-5A19-ECCF1B71EB6A}"/>
                </a:ext>
              </a:extLst>
            </p:cNvPr>
            <p:cNvSpPr/>
            <p:nvPr/>
          </p:nvSpPr>
          <p:spPr>
            <a:xfrm>
              <a:off x="4660225" y="768749"/>
              <a:ext cx="515620" cy="515620"/>
            </a:xfrm>
            <a:custGeom>
              <a:avLst/>
              <a:gdLst/>
              <a:ahLst/>
              <a:cxnLst/>
              <a:rect l="l" t="t" r="r" b="b"/>
              <a:pathLst>
                <a:path w="515620" h="515619">
                  <a:moveTo>
                    <a:pt x="0" y="257549"/>
                  </a:moveTo>
                  <a:lnTo>
                    <a:pt x="4149" y="211255"/>
                  </a:lnTo>
                  <a:lnTo>
                    <a:pt x="16112" y="167682"/>
                  </a:lnTo>
                  <a:lnTo>
                    <a:pt x="35163" y="127559"/>
                  </a:lnTo>
                  <a:lnTo>
                    <a:pt x="60572" y="91613"/>
                  </a:lnTo>
                  <a:lnTo>
                    <a:pt x="91613" y="60572"/>
                  </a:lnTo>
                  <a:lnTo>
                    <a:pt x="127559" y="35163"/>
                  </a:lnTo>
                  <a:lnTo>
                    <a:pt x="167682" y="16112"/>
                  </a:lnTo>
                  <a:lnTo>
                    <a:pt x="211255" y="4149"/>
                  </a:lnTo>
                  <a:lnTo>
                    <a:pt x="257549" y="0"/>
                  </a:lnTo>
                  <a:lnTo>
                    <a:pt x="308030" y="4994"/>
                  </a:lnTo>
                  <a:lnTo>
                    <a:pt x="356110" y="19604"/>
                  </a:lnTo>
                  <a:lnTo>
                    <a:pt x="400438" y="43271"/>
                  </a:lnTo>
                  <a:lnTo>
                    <a:pt x="439665" y="75434"/>
                  </a:lnTo>
                  <a:lnTo>
                    <a:pt x="471828" y="114661"/>
                  </a:lnTo>
                  <a:lnTo>
                    <a:pt x="495495" y="158989"/>
                  </a:lnTo>
                  <a:lnTo>
                    <a:pt x="510105" y="207069"/>
                  </a:lnTo>
                  <a:lnTo>
                    <a:pt x="515099" y="257549"/>
                  </a:lnTo>
                  <a:lnTo>
                    <a:pt x="510950" y="303844"/>
                  </a:lnTo>
                  <a:lnTo>
                    <a:pt x="498987" y="347417"/>
                  </a:lnTo>
                  <a:lnTo>
                    <a:pt x="479936" y="387540"/>
                  </a:lnTo>
                  <a:lnTo>
                    <a:pt x="454527" y="423486"/>
                  </a:lnTo>
                  <a:lnTo>
                    <a:pt x="423486" y="454527"/>
                  </a:lnTo>
                  <a:lnTo>
                    <a:pt x="387540" y="479936"/>
                  </a:lnTo>
                  <a:lnTo>
                    <a:pt x="347417" y="498987"/>
                  </a:lnTo>
                  <a:lnTo>
                    <a:pt x="303844" y="510950"/>
                  </a:lnTo>
                  <a:lnTo>
                    <a:pt x="257549" y="515099"/>
                  </a:lnTo>
                  <a:lnTo>
                    <a:pt x="211255" y="510950"/>
                  </a:lnTo>
                  <a:lnTo>
                    <a:pt x="167682" y="498987"/>
                  </a:lnTo>
                  <a:lnTo>
                    <a:pt x="127559" y="479936"/>
                  </a:lnTo>
                  <a:lnTo>
                    <a:pt x="91613" y="454527"/>
                  </a:lnTo>
                  <a:lnTo>
                    <a:pt x="60572" y="423486"/>
                  </a:lnTo>
                  <a:lnTo>
                    <a:pt x="35163" y="387540"/>
                  </a:lnTo>
                  <a:lnTo>
                    <a:pt x="16112" y="347417"/>
                  </a:lnTo>
                  <a:lnTo>
                    <a:pt x="4149" y="303844"/>
                  </a:lnTo>
                  <a:lnTo>
                    <a:pt x="0" y="257549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200">
                <a:latin typeface="Comfortaa Medium" pitchFamily="2" charset="0"/>
              </a:endParaRPr>
            </a:p>
          </p:txBody>
        </p:sp>
      </p:grpSp>
      <p:sp>
        <p:nvSpPr>
          <p:cNvPr id="32" name="object 40">
            <a:extLst>
              <a:ext uri="{FF2B5EF4-FFF2-40B4-BE49-F238E27FC236}">
                <a16:creationId xmlns:a16="http://schemas.microsoft.com/office/drawing/2014/main" id="{1B4A43E7-B989-EFE8-9CBF-2DAF87014639}"/>
              </a:ext>
            </a:extLst>
          </p:cNvPr>
          <p:cNvSpPr txBox="1"/>
          <p:nvPr/>
        </p:nvSpPr>
        <p:spPr>
          <a:xfrm>
            <a:off x="4854162" y="3677850"/>
            <a:ext cx="1543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omfortaa" pitchFamily="2" charset="0"/>
              </a:rPr>
              <a:t>C</a:t>
            </a:r>
            <a:endParaRPr sz="1200">
              <a:latin typeface="Comfortaa Medium" pitchFamily="2" charset="0"/>
            </a:endParaRPr>
          </a:p>
        </p:txBody>
      </p:sp>
      <p:sp>
        <p:nvSpPr>
          <p:cNvPr id="58" name="object 6">
            <a:extLst>
              <a:ext uri="{FF2B5EF4-FFF2-40B4-BE49-F238E27FC236}">
                <a16:creationId xmlns:a16="http://schemas.microsoft.com/office/drawing/2014/main" id="{4445DBF0-C0E6-2E89-5437-67B57B50F2EF}"/>
              </a:ext>
            </a:extLst>
          </p:cNvPr>
          <p:cNvSpPr txBox="1"/>
          <p:nvPr/>
        </p:nvSpPr>
        <p:spPr>
          <a:xfrm>
            <a:off x="650148" y="2953824"/>
            <a:ext cx="1067794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200" b="1" dirty="0">
                <a:solidFill>
                  <a:srgbClr val="00B0F0"/>
                </a:solidFill>
                <a:latin typeface="Comfortaa" pitchFamily="2" charset="0"/>
                <a:cs typeface="Arial MT"/>
              </a:rPr>
              <a:t>Tracker</a:t>
            </a:r>
            <a:endParaRPr sz="1200" b="1" dirty="0">
              <a:solidFill>
                <a:srgbClr val="00B0F0"/>
              </a:solidFill>
              <a:latin typeface="Comfortaa" pitchFamily="2" charset="0"/>
              <a:cs typeface="Arial MT"/>
            </a:endParaRPr>
          </a:p>
        </p:txBody>
      </p:sp>
      <p:sp>
        <p:nvSpPr>
          <p:cNvPr id="59" name="object 7">
            <a:extLst>
              <a:ext uri="{FF2B5EF4-FFF2-40B4-BE49-F238E27FC236}">
                <a16:creationId xmlns:a16="http://schemas.microsoft.com/office/drawing/2014/main" id="{87999977-C903-4561-8F27-B676EAC1AABD}"/>
              </a:ext>
            </a:extLst>
          </p:cNvPr>
          <p:cNvSpPr txBox="1"/>
          <p:nvPr/>
        </p:nvSpPr>
        <p:spPr>
          <a:xfrm>
            <a:off x="7432652" y="1605869"/>
            <a:ext cx="98488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dirty="0">
                <a:solidFill>
                  <a:srgbClr val="00B050"/>
                </a:solidFill>
                <a:latin typeface="Comfortaa" pitchFamily="2" charset="0"/>
                <a:cs typeface="Arial MT"/>
              </a:rPr>
              <a:t>Hadronic</a:t>
            </a:r>
            <a:r>
              <a:rPr sz="1000" b="1" spc="-40" dirty="0">
                <a:solidFill>
                  <a:srgbClr val="00B050"/>
                </a:solidFill>
                <a:latin typeface="Comfortaa" pitchFamily="2" charset="0"/>
                <a:cs typeface="Arial MT"/>
              </a:rPr>
              <a:t> </a:t>
            </a:r>
            <a:r>
              <a:rPr sz="1000" b="1" spc="-10" dirty="0">
                <a:solidFill>
                  <a:srgbClr val="00B050"/>
                </a:solidFill>
                <a:latin typeface="Comfortaa" pitchFamily="2" charset="0"/>
                <a:cs typeface="Arial MT"/>
              </a:rPr>
              <a:t>Calorimeter</a:t>
            </a:r>
            <a:endParaRPr sz="1000" b="1" dirty="0">
              <a:solidFill>
                <a:srgbClr val="00B050"/>
              </a:solidFill>
              <a:latin typeface="Comfortaa" pitchFamily="2" charset="0"/>
              <a:cs typeface="Arial MT"/>
            </a:endParaRPr>
          </a:p>
        </p:txBody>
      </p:sp>
      <p:sp>
        <p:nvSpPr>
          <p:cNvPr id="63" name="object 11">
            <a:extLst>
              <a:ext uri="{FF2B5EF4-FFF2-40B4-BE49-F238E27FC236}">
                <a16:creationId xmlns:a16="http://schemas.microsoft.com/office/drawing/2014/main" id="{ABC19902-7456-282D-140C-EBDDE893CB14}"/>
              </a:ext>
            </a:extLst>
          </p:cNvPr>
          <p:cNvSpPr txBox="1"/>
          <p:nvPr/>
        </p:nvSpPr>
        <p:spPr>
          <a:xfrm>
            <a:off x="7288919" y="437733"/>
            <a:ext cx="139382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10" dirty="0">
                <a:solidFill>
                  <a:srgbClr val="00B050"/>
                </a:solidFill>
                <a:latin typeface="Comfortaa" pitchFamily="2" charset="0"/>
                <a:cs typeface="Arial MT"/>
              </a:rPr>
              <a:t>Electron-</a:t>
            </a:r>
            <a:r>
              <a:rPr sz="1000" b="1" dirty="0">
                <a:solidFill>
                  <a:srgbClr val="00B050"/>
                </a:solidFill>
                <a:latin typeface="Comfortaa" pitchFamily="2" charset="0"/>
                <a:cs typeface="Arial MT"/>
              </a:rPr>
              <a:t>Magnetic</a:t>
            </a:r>
            <a:r>
              <a:rPr sz="1000" b="1" spc="5" dirty="0">
                <a:solidFill>
                  <a:srgbClr val="00B050"/>
                </a:solidFill>
                <a:latin typeface="Comfortaa" pitchFamily="2" charset="0"/>
                <a:cs typeface="Arial MT"/>
              </a:rPr>
              <a:t> </a:t>
            </a:r>
            <a:r>
              <a:rPr sz="1000" b="1" spc="-10" dirty="0">
                <a:solidFill>
                  <a:srgbClr val="00B050"/>
                </a:solidFill>
                <a:latin typeface="Comfortaa" pitchFamily="2" charset="0"/>
                <a:cs typeface="Arial MT"/>
              </a:rPr>
              <a:t>Calorimeter</a:t>
            </a:r>
            <a:endParaRPr sz="1000" b="1" dirty="0">
              <a:solidFill>
                <a:srgbClr val="00B050"/>
              </a:solidFill>
              <a:latin typeface="Comfortaa" pitchFamily="2" charset="0"/>
              <a:cs typeface="Arial MT"/>
            </a:endParaRPr>
          </a:p>
        </p:txBody>
      </p:sp>
      <p:sp>
        <p:nvSpPr>
          <p:cNvPr id="256" name="object 12">
            <a:extLst>
              <a:ext uri="{FF2B5EF4-FFF2-40B4-BE49-F238E27FC236}">
                <a16:creationId xmlns:a16="http://schemas.microsoft.com/office/drawing/2014/main" id="{38F040D9-897A-4B03-2628-21C1017D0826}"/>
              </a:ext>
            </a:extLst>
          </p:cNvPr>
          <p:cNvSpPr txBox="1"/>
          <p:nvPr/>
        </p:nvSpPr>
        <p:spPr>
          <a:xfrm>
            <a:off x="4660565" y="3345216"/>
            <a:ext cx="776605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atin typeface="Comfortaa Medium" pitchFamily="2" charset="0"/>
                <a:cs typeface="Arial MT"/>
              </a:rPr>
              <a:t>Muon</a:t>
            </a:r>
            <a:r>
              <a:rPr sz="700" spc="-5" dirty="0">
                <a:latin typeface="Comfortaa Medium" pitchFamily="2" charset="0"/>
                <a:cs typeface="Arial MT"/>
              </a:rPr>
              <a:t> </a:t>
            </a:r>
            <a:r>
              <a:rPr sz="700" spc="-10" dirty="0">
                <a:latin typeface="Comfortaa Medium" pitchFamily="2" charset="0"/>
                <a:cs typeface="Arial MT"/>
              </a:rPr>
              <a:t>Chambers</a:t>
            </a:r>
            <a:endParaRPr sz="700">
              <a:latin typeface="Comfortaa Medium" pitchFamily="2" charset="0"/>
              <a:cs typeface="Arial MT"/>
            </a:endParaRPr>
          </a:p>
        </p:txBody>
      </p:sp>
      <p:cxnSp>
        <p:nvCxnSpPr>
          <p:cNvPr id="259" name="Connettore 2 258">
            <a:extLst>
              <a:ext uri="{FF2B5EF4-FFF2-40B4-BE49-F238E27FC236}">
                <a16:creationId xmlns:a16="http://schemas.microsoft.com/office/drawing/2014/main" id="{18AABC42-A62A-3E58-74ED-CCD2FC239112}"/>
              </a:ext>
            </a:extLst>
          </p:cNvPr>
          <p:cNvCxnSpPr>
            <a:cxnSpLocks/>
            <a:stCxn id="58" idx="3"/>
          </p:cNvCxnSpPr>
          <p:nvPr/>
        </p:nvCxnSpPr>
        <p:spPr>
          <a:xfrm flipV="1">
            <a:off x="1717942" y="1968601"/>
            <a:ext cx="2134016" cy="1083968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Connettore 2 259">
            <a:extLst>
              <a:ext uri="{FF2B5EF4-FFF2-40B4-BE49-F238E27FC236}">
                <a16:creationId xmlns:a16="http://schemas.microsoft.com/office/drawing/2014/main" id="{C94E636C-7A88-6058-CD46-35DC3F6DF8DB}"/>
              </a:ext>
            </a:extLst>
          </p:cNvPr>
          <p:cNvCxnSpPr>
            <a:cxnSpLocks/>
            <a:stCxn id="63" idx="1"/>
          </p:cNvCxnSpPr>
          <p:nvPr/>
        </p:nvCxnSpPr>
        <p:spPr>
          <a:xfrm flipH="1">
            <a:off x="4321743" y="598034"/>
            <a:ext cx="2967176" cy="1027391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Connettore 2 266">
            <a:extLst>
              <a:ext uri="{FF2B5EF4-FFF2-40B4-BE49-F238E27FC236}">
                <a16:creationId xmlns:a16="http://schemas.microsoft.com/office/drawing/2014/main" id="{D9B976C0-D64E-E879-51E3-8A4EAC1DF757}"/>
              </a:ext>
            </a:extLst>
          </p:cNvPr>
          <p:cNvCxnSpPr>
            <a:cxnSpLocks/>
            <a:stCxn id="59" idx="1"/>
          </p:cNvCxnSpPr>
          <p:nvPr/>
        </p:nvCxnSpPr>
        <p:spPr>
          <a:xfrm flipH="1" flipV="1">
            <a:off x="4571900" y="1760816"/>
            <a:ext cx="2860752" cy="5354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Connettore 2 269">
            <a:extLst>
              <a:ext uri="{FF2B5EF4-FFF2-40B4-BE49-F238E27FC236}">
                <a16:creationId xmlns:a16="http://schemas.microsoft.com/office/drawing/2014/main" id="{A7CEF7A5-F55A-3523-97DE-B47A6D48C40A}"/>
              </a:ext>
            </a:extLst>
          </p:cNvPr>
          <p:cNvCxnSpPr>
            <a:cxnSpLocks/>
            <a:stCxn id="59" idx="1"/>
          </p:cNvCxnSpPr>
          <p:nvPr/>
        </p:nvCxnSpPr>
        <p:spPr>
          <a:xfrm flipH="1">
            <a:off x="5437170" y="1766170"/>
            <a:ext cx="1995482" cy="21311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3" name="Connettore 2 272">
            <a:extLst>
              <a:ext uri="{FF2B5EF4-FFF2-40B4-BE49-F238E27FC236}">
                <a16:creationId xmlns:a16="http://schemas.microsoft.com/office/drawing/2014/main" id="{44AEEAA1-5C81-7076-E254-39DDAA3B1E0A}"/>
              </a:ext>
            </a:extLst>
          </p:cNvPr>
          <p:cNvCxnSpPr>
            <a:cxnSpLocks/>
            <a:stCxn id="63" idx="1"/>
          </p:cNvCxnSpPr>
          <p:nvPr/>
        </p:nvCxnSpPr>
        <p:spPr>
          <a:xfrm flipH="1">
            <a:off x="5255252" y="598034"/>
            <a:ext cx="2033667" cy="1328436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object 6">
            <a:extLst>
              <a:ext uri="{FF2B5EF4-FFF2-40B4-BE49-F238E27FC236}">
                <a16:creationId xmlns:a16="http://schemas.microsoft.com/office/drawing/2014/main" id="{18D7BEC8-F116-663E-E7F9-E1E56346B9CF}"/>
              </a:ext>
            </a:extLst>
          </p:cNvPr>
          <p:cNvSpPr txBox="1"/>
          <p:nvPr/>
        </p:nvSpPr>
        <p:spPr>
          <a:xfrm>
            <a:off x="650147" y="1221922"/>
            <a:ext cx="120493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it-IT" sz="1200" b="1" dirty="0" err="1">
                <a:solidFill>
                  <a:srgbClr val="00B0F0"/>
                </a:solidFill>
                <a:latin typeface="Comfortaa" pitchFamily="2" charset="0"/>
                <a:cs typeface="Arial MT"/>
              </a:rPr>
              <a:t>Muon</a:t>
            </a:r>
            <a:r>
              <a:rPr lang="it-IT" sz="1200" b="1" dirty="0">
                <a:solidFill>
                  <a:srgbClr val="00B0F0"/>
                </a:solidFill>
                <a:latin typeface="Comfortaa" pitchFamily="2" charset="0"/>
                <a:cs typeface="Arial MT"/>
              </a:rPr>
              <a:t> Chambers</a:t>
            </a:r>
            <a:endParaRPr sz="1200" b="1" dirty="0">
              <a:solidFill>
                <a:srgbClr val="00B0F0"/>
              </a:solidFill>
              <a:latin typeface="Comfortaa" pitchFamily="2" charset="0"/>
              <a:cs typeface="Arial MT"/>
            </a:endParaRPr>
          </a:p>
        </p:txBody>
      </p:sp>
      <p:cxnSp>
        <p:nvCxnSpPr>
          <p:cNvPr id="282" name="Connettore 2 281">
            <a:extLst>
              <a:ext uri="{FF2B5EF4-FFF2-40B4-BE49-F238E27FC236}">
                <a16:creationId xmlns:a16="http://schemas.microsoft.com/office/drawing/2014/main" id="{F1F97FEB-BACF-7308-9D43-58CAE461EACE}"/>
              </a:ext>
            </a:extLst>
          </p:cNvPr>
          <p:cNvCxnSpPr>
            <a:cxnSpLocks/>
            <a:stCxn id="281" idx="3"/>
          </p:cNvCxnSpPr>
          <p:nvPr/>
        </p:nvCxnSpPr>
        <p:spPr>
          <a:xfrm>
            <a:off x="1855080" y="1413000"/>
            <a:ext cx="786297" cy="53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Connettore 2 284">
            <a:extLst>
              <a:ext uri="{FF2B5EF4-FFF2-40B4-BE49-F238E27FC236}">
                <a16:creationId xmlns:a16="http://schemas.microsoft.com/office/drawing/2014/main" id="{176975F8-5CB8-D53A-A982-85816BD9F510}"/>
              </a:ext>
            </a:extLst>
          </p:cNvPr>
          <p:cNvCxnSpPr>
            <a:cxnSpLocks/>
            <a:stCxn id="281" idx="3"/>
          </p:cNvCxnSpPr>
          <p:nvPr/>
        </p:nvCxnSpPr>
        <p:spPr>
          <a:xfrm>
            <a:off x="1855080" y="1413000"/>
            <a:ext cx="2716820" cy="877813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Connettore 2 287">
            <a:extLst>
              <a:ext uri="{FF2B5EF4-FFF2-40B4-BE49-F238E27FC236}">
                <a16:creationId xmlns:a16="http://schemas.microsoft.com/office/drawing/2014/main" id="{2954E89B-AB05-CEA0-E004-7013C803CA39}"/>
              </a:ext>
            </a:extLst>
          </p:cNvPr>
          <p:cNvCxnSpPr>
            <a:cxnSpLocks/>
            <a:stCxn id="281" idx="3"/>
          </p:cNvCxnSpPr>
          <p:nvPr/>
        </p:nvCxnSpPr>
        <p:spPr>
          <a:xfrm>
            <a:off x="1855080" y="1413000"/>
            <a:ext cx="4110871" cy="212425"/>
          </a:xfrm>
          <a:prstGeom prst="straightConnector1">
            <a:avLst/>
          </a:prstGeom>
          <a:ln w="254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3393458" y="3322530"/>
            <a:ext cx="2103000" cy="215400"/>
          </a:xfrm>
        </p:spPr>
        <p:txBody>
          <a:bodyPr/>
          <a:lstStyle/>
          <a:p>
            <a:pPr>
              <a:defRPr/>
            </a:pPr>
            <a:fld id="{D064CE17-3447-A249-98B0-7135D2EF0F1E}" type="slidenum">
              <a:rPr lang="it-IT">
                <a:solidFill>
                  <a:srgbClr val="000000"/>
                </a:solidFill>
                <a:latin typeface="Comfortaa Medium" pitchFamily="2" charset="0"/>
                <a:ea typeface="ＭＳ Ｐゴシック"/>
              </a:rPr>
              <a:pPr>
                <a:defRPr/>
              </a:pPr>
              <a:t>4</a:t>
            </a:fld>
            <a:endParaRPr lang="it-IT">
              <a:solidFill>
                <a:srgbClr val="000000"/>
              </a:solidFill>
              <a:latin typeface="Comfortaa Medium" pitchFamily="2" charset="0"/>
              <a:ea typeface="ＭＳ Ｐゴシック"/>
            </a:endParaRPr>
          </a:p>
        </p:txBody>
      </p:sp>
      <p:sp>
        <p:nvSpPr>
          <p:cNvPr id="47280" name="Rectangle 176"/>
          <p:cNvSpPr>
            <a:spLocks noChangeArrowheads="1"/>
          </p:cNvSpPr>
          <p:nvPr/>
        </p:nvSpPr>
        <p:spPr bwMode="auto">
          <a:xfrm>
            <a:off x="3715076" y="2700193"/>
            <a:ext cx="3384947" cy="13716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z="1050">
              <a:latin typeface="Comfortaa Medium" pitchFamily="2" charset="0"/>
              <a:ea typeface="ＭＳ Ｐゴシック"/>
            </a:endParaRP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336884" y="663463"/>
            <a:ext cx="78349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dirty="0">
                <a:latin typeface="Comfortaa Medium" pitchFamily="2" charset="0"/>
                <a:ea typeface="ＭＳ Ｐゴシック"/>
                <a:sym typeface="Wingdings" charset="0"/>
              </a:rPr>
              <a:t>Il tracciamento delle particelle si basa sugli effetti prodotti dal loro passaggio nella materia  </a:t>
            </a:r>
            <a:endParaRPr lang="it-IT" dirty="0">
              <a:latin typeface="Comfortaa Medium" pitchFamily="2" charset="0"/>
              <a:ea typeface="ＭＳ Ｐゴシック"/>
            </a:endParaRPr>
          </a:p>
        </p:txBody>
      </p:sp>
      <p:sp>
        <p:nvSpPr>
          <p:cNvPr id="47144" name="Text Box 40"/>
          <p:cNvSpPr txBox="1">
            <a:spLocks noChangeArrowheads="1"/>
          </p:cNvSpPr>
          <p:nvPr/>
        </p:nvSpPr>
        <p:spPr bwMode="auto">
          <a:xfrm>
            <a:off x="336884" y="1258744"/>
            <a:ext cx="81718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dirty="0">
                <a:solidFill>
                  <a:srgbClr val="FF0000"/>
                </a:solidFill>
                <a:latin typeface="Comfortaa Medium" pitchFamily="2" charset="0"/>
                <a:ea typeface="ＭＳ Ｐゴシック"/>
              </a:rPr>
              <a:t>Ionizzazione</a:t>
            </a:r>
            <a:r>
              <a:rPr lang="it-IT" dirty="0">
                <a:latin typeface="Comfortaa Medium" pitchFamily="2" charset="0"/>
                <a:ea typeface="ＭＳ Ｐゴシック"/>
              </a:rPr>
              <a:t>: se delle particelle attraversano un mezzo incontrano atomi e interagiscono con il loro campo elettrico strappando gli elettroni più esterni.</a:t>
            </a:r>
          </a:p>
        </p:txBody>
      </p:sp>
      <p:sp>
        <p:nvSpPr>
          <p:cNvPr id="47208" name="Line 104"/>
          <p:cNvSpPr>
            <a:spLocks noChangeShapeType="1"/>
          </p:cNvSpPr>
          <p:nvPr/>
        </p:nvSpPr>
        <p:spPr bwMode="auto">
          <a:xfrm>
            <a:off x="3738889" y="2694241"/>
            <a:ext cx="3342084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 sz="1050">
              <a:latin typeface="Comfortaa Medium" pitchFamily="2" charset="0"/>
              <a:ea typeface="ＭＳ Ｐゴシック"/>
            </a:endParaRPr>
          </a:p>
        </p:txBody>
      </p:sp>
      <p:sp>
        <p:nvSpPr>
          <p:cNvPr id="47209" name="Line 105"/>
          <p:cNvSpPr>
            <a:spLocks noChangeShapeType="1"/>
          </p:cNvSpPr>
          <p:nvPr/>
        </p:nvSpPr>
        <p:spPr bwMode="auto">
          <a:xfrm>
            <a:off x="3792467" y="4086081"/>
            <a:ext cx="334208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 sz="1050">
              <a:latin typeface="Comfortaa Medium" pitchFamily="2" charset="0"/>
              <a:ea typeface="ＭＳ Ｐゴシック"/>
            </a:endParaRPr>
          </a:p>
        </p:txBody>
      </p:sp>
      <p:sp>
        <p:nvSpPr>
          <p:cNvPr id="47210" name="Oval 106"/>
          <p:cNvSpPr>
            <a:spLocks noChangeArrowheads="1"/>
          </p:cNvSpPr>
          <p:nvPr/>
        </p:nvSpPr>
        <p:spPr bwMode="auto">
          <a:xfrm>
            <a:off x="3828185" y="2921650"/>
            <a:ext cx="84535" cy="70247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z="1050">
              <a:latin typeface="Comfortaa Medium" pitchFamily="2" charset="0"/>
              <a:ea typeface="ＭＳ Ｐゴシック"/>
            </a:endParaRPr>
          </a:p>
        </p:txBody>
      </p:sp>
      <p:sp>
        <p:nvSpPr>
          <p:cNvPr id="47211" name="Oval 107"/>
          <p:cNvSpPr>
            <a:spLocks noChangeArrowheads="1"/>
          </p:cNvSpPr>
          <p:nvPr/>
        </p:nvSpPr>
        <p:spPr bwMode="auto">
          <a:xfrm>
            <a:off x="3828185" y="3333606"/>
            <a:ext cx="84535" cy="70247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z="1050">
              <a:latin typeface="Comfortaa Medium" pitchFamily="2" charset="0"/>
              <a:ea typeface="ＭＳ Ｐゴシック"/>
            </a:endParaRPr>
          </a:p>
        </p:txBody>
      </p:sp>
      <p:sp>
        <p:nvSpPr>
          <p:cNvPr id="47212" name="Oval 108"/>
          <p:cNvSpPr>
            <a:spLocks noChangeArrowheads="1"/>
          </p:cNvSpPr>
          <p:nvPr/>
        </p:nvSpPr>
        <p:spPr bwMode="auto">
          <a:xfrm>
            <a:off x="3828185" y="3761040"/>
            <a:ext cx="84535" cy="70247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z="1050">
              <a:latin typeface="Comfortaa Medium" pitchFamily="2" charset="0"/>
              <a:ea typeface="ＭＳ Ｐゴシック"/>
            </a:endParaRPr>
          </a:p>
        </p:txBody>
      </p:sp>
      <p:sp>
        <p:nvSpPr>
          <p:cNvPr id="47213" name="Oval 109"/>
          <p:cNvSpPr>
            <a:spLocks noChangeArrowheads="1"/>
          </p:cNvSpPr>
          <p:nvPr/>
        </p:nvSpPr>
        <p:spPr bwMode="auto">
          <a:xfrm>
            <a:off x="4779495" y="2919269"/>
            <a:ext cx="84534" cy="70247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z="1050">
              <a:latin typeface="Comfortaa Medium" pitchFamily="2" charset="0"/>
              <a:ea typeface="ＭＳ Ｐゴシック"/>
            </a:endParaRPr>
          </a:p>
        </p:txBody>
      </p:sp>
      <p:sp>
        <p:nvSpPr>
          <p:cNvPr id="47214" name="Oval 110"/>
          <p:cNvSpPr>
            <a:spLocks noChangeArrowheads="1"/>
          </p:cNvSpPr>
          <p:nvPr/>
        </p:nvSpPr>
        <p:spPr bwMode="auto">
          <a:xfrm>
            <a:off x="4779495" y="3331225"/>
            <a:ext cx="84534" cy="70247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z="1050">
              <a:latin typeface="Comfortaa Medium" pitchFamily="2" charset="0"/>
              <a:ea typeface="ＭＳ Ｐゴシック"/>
            </a:endParaRPr>
          </a:p>
        </p:txBody>
      </p:sp>
      <p:sp>
        <p:nvSpPr>
          <p:cNvPr id="47215" name="Oval 111"/>
          <p:cNvSpPr>
            <a:spLocks noChangeArrowheads="1"/>
          </p:cNvSpPr>
          <p:nvPr/>
        </p:nvSpPr>
        <p:spPr bwMode="auto">
          <a:xfrm>
            <a:off x="4779495" y="3758659"/>
            <a:ext cx="84534" cy="70247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z="1050">
              <a:latin typeface="Comfortaa Medium" pitchFamily="2" charset="0"/>
              <a:ea typeface="ＭＳ Ｐゴシック"/>
            </a:endParaRPr>
          </a:p>
        </p:txBody>
      </p:sp>
      <p:sp>
        <p:nvSpPr>
          <p:cNvPr id="47216" name="Oval 112"/>
          <p:cNvSpPr>
            <a:spLocks noChangeArrowheads="1"/>
          </p:cNvSpPr>
          <p:nvPr/>
        </p:nvSpPr>
        <p:spPr bwMode="auto">
          <a:xfrm>
            <a:off x="4883079" y="2469212"/>
            <a:ext cx="98822" cy="94060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z="1050">
              <a:latin typeface="Comfortaa Medium" pitchFamily="2" charset="0"/>
              <a:ea typeface="ＭＳ Ｐゴシック"/>
            </a:endParaRPr>
          </a:p>
        </p:txBody>
      </p:sp>
      <p:sp>
        <p:nvSpPr>
          <p:cNvPr id="47217" name="Oval 113"/>
          <p:cNvSpPr>
            <a:spLocks noChangeArrowheads="1"/>
          </p:cNvSpPr>
          <p:nvPr/>
        </p:nvSpPr>
        <p:spPr bwMode="auto">
          <a:xfrm>
            <a:off x="5561735" y="2919269"/>
            <a:ext cx="84535" cy="70247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z="1050">
              <a:latin typeface="Comfortaa Medium" pitchFamily="2" charset="0"/>
              <a:ea typeface="ＭＳ Ｐゴシック"/>
            </a:endParaRPr>
          </a:p>
        </p:txBody>
      </p:sp>
      <p:sp>
        <p:nvSpPr>
          <p:cNvPr id="47218" name="Oval 114"/>
          <p:cNvSpPr>
            <a:spLocks noChangeArrowheads="1"/>
          </p:cNvSpPr>
          <p:nvPr/>
        </p:nvSpPr>
        <p:spPr bwMode="auto">
          <a:xfrm>
            <a:off x="5561735" y="3331225"/>
            <a:ext cx="84535" cy="70247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z="1050">
              <a:latin typeface="Comfortaa Medium" pitchFamily="2" charset="0"/>
              <a:ea typeface="ＭＳ Ｐゴシック"/>
            </a:endParaRPr>
          </a:p>
        </p:txBody>
      </p:sp>
      <p:sp>
        <p:nvSpPr>
          <p:cNvPr id="47219" name="Oval 115"/>
          <p:cNvSpPr>
            <a:spLocks noChangeArrowheads="1"/>
          </p:cNvSpPr>
          <p:nvPr/>
        </p:nvSpPr>
        <p:spPr bwMode="auto">
          <a:xfrm>
            <a:off x="5561735" y="3758659"/>
            <a:ext cx="84535" cy="70247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z="1050">
              <a:latin typeface="Comfortaa Medium" pitchFamily="2" charset="0"/>
              <a:ea typeface="ＭＳ Ｐゴシック"/>
            </a:endParaRPr>
          </a:p>
        </p:txBody>
      </p:sp>
      <p:sp>
        <p:nvSpPr>
          <p:cNvPr id="47220" name="Oval 116"/>
          <p:cNvSpPr>
            <a:spLocks noChangeArrowheads="1"/>
          </p:cNvSpPr>
          <p:nvPr/>
        </p:nvSpPr>
        <p:spPr bwMode="auto">
          <a:xfrm>
            <a:off x="6688067" y="2916888"/>
            <a:ext cx="84535" cy="70247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z="1050">
              <a:latin typeface="Comfortaa Medium" pitchFamily="2" charset="0"/>
              <a:ea typeface="ＭＳ Ｐゴシック"/>
            </a:endParaRPr>
          </a:p>
        </p:txBody>
      </p:sp>
      <p:sp>
        <p:nvSpPr>
          <p:cNvPr id="47221" name="Oval 117"/>
          <p:cNvSpPr>
            <a:spLocks noChangeArrowheads="1"/>
          </p:cNvSpPr>
          <p:nvPr/>
        </p:nvSpPr>
        <p:spPr bwMode="auto">
          <a:xfrm>
            <a:off x="6688067" y="3328844"/>
            <a:ext cx="84535" cy="70247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z="1050">
              <a:latin typeface="Comfortaa Medium" pitchFamily="2" charset="0"/>
              <a:ea typeface="ＭＳ Ｐゴシック"/>
            </a:endParaRPr>
          </a:p>
        </p:txBody>
      </p:sp>
      <p:sp>
        <p:nvSpPr>
          <p:cNvPr id="47222" name="Oval 118"/>
          <p:cNvSpPr>
            <a:spLocks noChangeArrowheads="1"/>
          </p:cNvSpPr>
          <p:nvPr/>
        </p:nvSpPr>
        <p:spPr bwMode="auto">
          <a:xfrm>
            <a:off x="6688067" y="3756278"/>
            <a:ext cx="84535" cy="70247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z="1050">
              <a:latin typeface="Comfortaa Medium" pitchFamily="2" charset="0"/>
              <a:ea typeface="ＭＳ Ｐゴシック"/>
            </a:endParaRPr>
          </a:p>
        </p:txBody>
      </p:sp>
      <p:sp>
        <p:nvSpPr>
          <p:cNvPr id="47223" name="Oval 119"/>
          <p:cNvSpPr>
            <a:spLocks noChangeArrowheads="1"/>
          </p:cNvSpPr>
          <p:nvPr/>
        </p:nvSpPr>
        <p:spPr bwMode="auto">
          <a:xfrm>
            <a:off x="5105727" y="2878787"/>
            <a:ext cx="48815" cy="45244"/>
          </a:xfrm>
          <a:prstGeom prst="ellipse">
            <a:avLst/>
          </a:prstGeom>
          <a:solidFill>
            <a:srgbClr val="009900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z="1050">
              <a:latin typeface="Comfortaa Medium" pitchFamily="2" charset="0"/>
              <a:ea typeface="ＭＳ Ｐゴシック"/>
            </a:endParaRPr>
          </a:p>
        </p:txBody>
      </p:sp>
      <p:sp>
        <p:nvSpPr>
          <p:cNvPr id="47224" name="Line 120"/>
          <p:cNvSpPr>
            <a:spLocks noChangeShapeType="1"/>
          </p:cNvSpPr>
          <p:nvPr/>
        </p:nvSpPr>
        <p:spPr bwMode="auto">
          <a:xfrm>
            <a:off x="4847360" y="2331099"/>
            <a:ext cx="1000125" cy="23383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 sz="1050">
              <a:latin typeface="Comfortaa Medium" pitchFamily="2" charset="0"/>
              <a:ea typeface="ＭＳ Ｐゴシック"/>
            </a:endParaRPr>
          </a:p>
        </p:txBody>
      </p:sp>
      <p:sp>
        <p:nvSpPr>
          <p:cNvPr id="47225" name="Oval 121"/>
          <p:cNvSpPr>
            <a:spLocks noChangeArrowheads="1"/>
          </p:cNvSpPr>
          <p:nvPr/>
        </p:nvSpPr>
        <p:spPr bwMode="auto">
          <a:xfrm>
            <a:off x="4967614" y="2772822"/>
            <a:ext cx="48815" cy="45244"/>
          </a:xfrm>
          <a:prstGeom prst="ellipse">
            <a:avLst/>
          </a:prstGeom>
          <a:solidFill>
            <a:srgbClr val="009900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z="1050">
              <a:latin typeface="Comfortaa Medium" pitchFamily="2" charset="0"/>
              <a:ea typeface="ＭＳ Ｐゴシック"/>
            </a:endParaRPr>
          </a:p>
        </p:txBody>
      </p:sp>
      <p:sp>
        <p:nvSpPr>
          <p:cNvPr id="47226" name="Oval 122"/>
          <p:cNvSpPr>
            <a:spLocks noChangeArrowheads="1"/>
          </p:cNvSpPr>
          <p:nvPr/>
        </p:nvSpPr>
        <p:spPr bwMode="auto">
          <a:xfrm>
            <a:off x="5005714" y="2869262"/>
            <a:ext cx="48815" cy="45244"/>
          </a:xfrm>
          <a:prstGeom prst="ellipse">
            <a:avLst/>
          </a:prstGeom>
          <a:solidFill>
            <a:srgbClr val="009900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z="1050">
              <a:latin typeface="Comfortaa Medium" pitchFamily="2" charset="0"/>
              <a:ea typeface="ＭＳ Ｐゴシック"/>
            </a:endParaRPr>
          </a:p>
        </p:txBody>
      </p:sp>
      <p:sp>
        <p:nvSpPr>
          <p:cNvPr id="47227" name="Oval 123"/>
          <p:cNvSpPr>
            <a:spLocks noChangeArrowheads="1"/>
          </p:cNvSpPr>
          <p:nvPr/>
        </p:nvSpPr>
        <p:spPr bwMode="auto">
          <a:xfrm>
            <a:off x="5153352" y="2990706"/>
            <a:ext cx="48815" cy="45244"/>
          </a:xfrm>
          <a:prstGeom prst="ellipse">
            <a:avLst/>
          </a:prstGeom>
          <a:solidFill>
            <a:srgbClr val="009900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z="1050">
              <a:latin typeface="Comfortaa Medium" pitchFamily="2" charset="0"/>
              <a:ea typeface="ＭＳ Ｐゴシック"/>
            </a:endParaRPr>
          </a:p>
        </p:txBody>
      </p:sp>
      <p:sp>
        <p:nvSpPr>
          <p:cNvPr id="47228" name="Oval 124"/>
          <p:cNvSpPr>
            <a:spLocks noChangeArrowheads="1"/>
          </p:cNvSpPr>
          <p:nvPr/>
        </p:nvSpPr>
        <p:spPr bwMode="auto">
          <a:xfrm>
            <a:off x="5174783" y="3074050"/>
            <a:ext cx="48815" cy="45244"/>
          </a:xfrm>
          <a:prstGeom prst="ellipse">
            <a:avLst/>
          </a:prstGeom>
          <a:solidFill>
            <a:srgbClr val="009900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z="1050">
              <a:latin typeface="Comfortaa Medium" pitchFamily="2" charset="0"/>
              <a:ea typeface="ＭＳ Ｐゴシック"/>
            </a:endParaRPr>
          </a:p>
        </p:txBody>
      </p:sp>
      <p:sp>
        <p:nvSpPr>
          <p:cNvPr id="47229" name="Oval 125"/>
          <p:cNvSpPr>
            <a:spLocks noChangeArrowheads="1"/>
          </p:cNvSpPr>
          <p:nvPr/>
        </p:nvSpPr>
        <p:spPr bwMode="auto">
          <a:xfrm>
            <a:off x="5050958" y="2960941"/>
            <a:ext cx="48815" cy="45244"/>
          </a:xfrm>
          <a:prstGeom prst="ellipse">
            <a:avLst/>
          </a:prstGeom>
          <a:solidFill>
            <a:srgbClr val="009900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z="1050">
              <a:latin typeface="Comfortaa Medium" pitchFamily="2" charset="0"/>
              <a:ea typeface="ＭＳ Ｐゴシック"/>
            </a:endParaRPr>
          </a:p>
        </p:txBody>
      </p:sp>
      <p:sp>
        <p:nvSpPr>
          <p:cNvPr id="47230" name="Oval 126"/>
          <p:cNvSpPr>
            <a:spLocks noChangeArrowheads="1"/>
          </p:cNvSpPr>
          <p:nvPr/>
        </p:nvSpPr>
        <p:spPr bwMode="auto">
          <a:xfrm>
            <a:off x="5165258" y="3218116"/>
            <a:ext cx="48815" cy="45244"/>
          </a:xfrm>
          <a:prstGeom prst="ellipse">
            <a:avLst/>
          </a:prstGeom>
          <a:solidFill>
            <a:srgbClr val="009900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z="1050">
              <a:latin typeface="Comfortaa Medium" pitchFamily="2" charset="0"/>
              <a:ea typeface="ＭＳ Ｐゴシック"/>
            </a:endParaRPr>
          </a:p>
        </p:txBody>
      </p:sp>
      <p:sp>
        <p:nvSpPr>
          <p:cNvPr id="47231" name="Oval 127"/>
          <p:cNvSpPr>
            <a:spLocks noChangeArrowheads="1"/>
          </p:cNvSpPr>
          <p:nvPr/>
        </p:nvSpPr>
        <p:spPr bwMode="auto">
          <a:xfrm>
            <a:off x="5200977" y="3296697"/>
            <a:ext cx="48815" cy="45244"/>
          </a:xfrm>
          <a:prstGeom prst="ellipse">
            <a:avLst/>
          </a:prstGeom>
          <a:solidFill>
            <a:srgbClr val="009900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z="1050">
              <a:latin typeface="Comfortaa Medium" pitchFamily="2" charset="0"/>
              <a:ea typeface="ＭＳ Ｐゴシック"/>
            </a:endParaRPr>
          </a:p>
        </p:txBody>
      </p:sp>
      <p:sp>
        <p:nvSpPr>
          <p:cNvPr id="47232" name="Oval 128"/>
          <p:cNvSpPr>
            <a:spLocks noChangeArrowheads="1"/>
          </p:cNvSpPr>
          <p:nvPr/>
        </p:nvSpPr>
        <p:spPr bwMode="auto">
          <a:xfrm>
            <a:off x="5229552" y="3368135"/>
            <a:ext cx="48815" cy="45244"/>
          </a:xfrm>
          <a:prstGeom prst="ellipse">
            <a:avLst/>
          </a:prstGeom>
          <a:solidFill>
            <a:srgbClr val="009900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z="1050">
              <a:latin typeface="Comfortaa Medium" pitchFamily="2" charset="0"/>
              <a:ea typeface="ＭＳ Ｐゴシック"/>
            </a:endParaRPr>
          </a:p>
        </p:txBody>
      </p:sp>
      <p:sp>
        <p:nvSpPr>
          <p:cNvPr id="47233" name="Oval 129"/>
          <p:cNvSpPr>
            <a:spLocks noChangeArrowheads="1"/>
          </p:cNvSpPr>
          <p:nvPr/>
        </p:nvSpPr>
        <p:spPr bwMode="auto">
          <a:xfrm>
            <a:off x="5317658" y="3365753"/>
            <a:ext cx="48815" cy="45244"/>
          </a:xfrm>
          <a:prstGeom prst="ellipse">
            <a:avLst/>
          </a:prstGeom>
          <a:solidFill>
            <a:srgbClr val="009900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z="1050">
              <a:latin typeface="Comfortaa Medium" pitchFamily="2" charset="0"/>
              <a:ea typeface="ＭＳ Ｐゴシック"/>
            </a:endParaRPr>
          </a:p>
        </p:txBody>
      </p:sp>
      <p:sp>
        <p:nvSpPr>
          <p:cNvPr id="47234" name="Oval 130"/>
          <p:cNvSpPr>
            <a:spLocks noChangeArrowheads="1"/>
          </p:cNvSpPr>
          <p:nvPr/>
        </p:nvSpPr>
        <p:spPr bwMode="auto">
          <a:xfrm>
            <a:off x="5346233" y="3446716"/>
            <a:ext cx="48815" cy="45244"/>
          </a:xfrm>
          <a:prstGeom prst="ellipse">
            <a:avLst/>
          </a:prstGeom>
          <a:solidFill>
            <a:srgbClr val="009900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z="1050">
              <a:latin typeface="Comfortaa Medium" pitchFamily="2" charset="0"/>
              <a:ea typeface="ＭＳ Ｐゴシック"/>
            </a:endParaRPr>
          </a:p>
        </p:txBody>
      </p:sp>
      <p:sp>
        <p:nvSpPr>
          <p:cNvPr id="47235" name="Oval 131"/>
          <p:cNvSpPr>
            <a:spLocks noChangeArrowheads="1"/>
          </p:cNvSpPr>
          <p:nvPr/>
        </p:nvSpPr>
        <p:spPr bwMode="auto">
          <a:xfrm>
            <a:off x="5377189" y="3534822"/>
            <a:ext cx="48815" cy="45244"/>
          </a:xfrm>
          <a:prstGeom prst="ellipse">
            <a:avLst/>
          </a:prstGeom>
          <a:solidFill>
            <a:srgbClr val="009900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z="1050">
              <a:latin typeface="Comfortaa Medium" pitchFamily="2" charset="0"/>
              <a:ea typeface="ＭＳ Ｐゴシック"/>
            </a:endParaRPr>
          </a:p>
        </p:txBody>
      </p:sp>
      <p:sp>
        <p:nvSpPr>
          <p:cNvPr id="47236" name="Oval 132"/>
          <p:cNvSpPr>
            <a:spLocks noChangeArrowheads="1"/>
          </p:cNvSpPr>
          <p:nvPr/>
        </p:nvSpPr>
        <p:spPr bwMode="auto">
          <a:xfrm>
            <a:off x="5331945" y="3599116"/>
            <a:ext cx="48815" cy="45244"/>
          </a:xfrm>
          <a:prstGeom prst="ellipse">
            <a:avLst/>
          </a:prstGeom>
          <a:solidFill>
            <a:srgbClr val="009900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z="1050">
              <a:latin typeface="Comfortaa Medium" pitchFamily="2" charset="0"/>
              <a:ea typeface="ＭＳ Ｐゴシック"/>
            </a:endParaRPr>
          </a:p>
        </p:txBody>
      </p:sp>
      <p:sp>
        <p:nvSpPr>
          <p:cNvPr id="47237" name="Oval 133"/>
          <p:cNvSpPr>
            <a:spLocks noChangeArrowheads="1"/>
          </p:cNvSpPr>
          <p:nvPr/>
        </p:nvSpPr>
        <p:spPr bwMode="auto">
          <a:xfrm>
            <a:off x="5365283" y="3677697"/>
            <a:ext cx="48815" cy="45244"/>
          </a:xfrm>
          <a:prstGeom prst="ellipse">
            <a:avLst/>
          </a:prstGeom>
          <a:solidFill>
            <a:srgbClr val="009900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z="1050">
              <a:latin typeface="Comfortaa Medium" pitchFamily="2" charset="0"/>
              <a:ea typeface="ＭＳ Ｐゴシック"/>
            </a:endParaRPr>
          </a:p>
        </p:txBody>
      </p:sp>
      <p:sp>
        <p:nvSpPr>
          <p:cNvPr id="47238" name="Oval 134"/>
          <p:cNvSpPr>
            <a:spLocks noChangeArrowheads="1"/>
          </p:cNvSpPr>
          <p:nvPr/>
        </p:nvSpPr>
        <p:spPr bwMode="auto">
          <a:xfrm>
            <a:off x="5389095" y="3741991"/>
            <a:ext cx="48815" cy="45244"/>
          </a:xfrm>
          <a:prstGeom prst="ellipse">
            <a:avLst/>
          </a:prstGeom>
          <a:solidFill>
            <a:srgbClr val="009900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z="1050">
              <a:latin typeface="Comfortaa Medium" pitchFamily="2" charset="0"/>
              <a:ea typeface="ＭＳ Ｐゴシック"/>
            </a:endParaRPr>
          </a:p>
        </p:txBody>
      </p:sp>
      <p:sp>
        <p:nvSpPr>
          <p:cNvPr id="47239" name="Oval 135"/>
          <p:cNvSpPr>
            <a:spLocks noChangeArrowheads="1"/>
          </p:cNvSpPr>
          <p:nvPr/>
        </p:nvSpPr>
        <p:spPr bwMode="auto">
          <a:xfrm>
            <a:off x="5481964" y="3751516"/>
            <a:ext cx="48815" cy="45244"/>
          </a:xfrm>
          <a:prstGeom prst="ellipse">
            <a:avLst/>
          </a:prstGeom>
          <a:solidFill>
            <a:srgbClr val="009900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z="1050">
              <a:latin typeface="Comfortaa Medium" pitchFamily="2" charset="0"/>
              <a:ea typeface="ＭＳ Ｐゴシック"/>
            </a:endParaRPr>
          </a:p>
        </p:txBody>
      </p:sp>
      <p:sp>
        <p:nvSpPr>
          <p:cNvPr id="47240" name="Oval 136"/>
          <p:cNvSpPr>
            <a:spLocks noChangeArrowheads="1"/>
          </p:cNvSpPr>
          <p:nvPr/>
        </p:nvSpPr>
        <p:spPr bwMode="auto">
          <a:xfrm>
            <a:off x="5489108" y="3813428"/>
            <a:ext cx="48815" cy="45244"/>
          </a:xfrm>
          <a:prstGeom prst="ellipse">
            <a:avLst/>
          </a:prstGeom>
          <a:solidFill>
            <a:srgbClr val="009900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z="1050">
              <a:latin typeface="Comfortaa Medium" pitchFamily="2" charset="0"/>
              <a:ea typeface="ＭＳ Ｐゴシック"/>
            </a:endParaRPr>
          </a:p>
        </p:txBody>
      </p:sp>
      <p:sp>
        <p:nvSpPr>
          <p:cNvPr id="47241" name="Oval 137"/>
          <p:cNvSpPr>
            <a:spLocks noChangeArrowheads="1"/>
          </p:cNvSpPr>
          <p:nvPr/>
        </p:nvSpPr>
        <p:spPr bwMode="auto">
          <a:xfrm>
            <a:off x="5522445" y="3877722"/>
            <a:ext cx="48815" cy="45244"/>
          </a:xfrm>
          <a:prstGeom prst="ellipse">
            <a:avLst/>
          </a:prstGeom>
          <a:solidFill>
            <a:srgbClr val="009900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z="1050">
              <a:latin typeface="Comfortaa Medium" pitchFamily="2" charset="0"/>
              <a:ea typeface="ＭＳ Ｐゴシック"/>
            </a:endParaRPr>
          </a:p>
        </p:txBody>
      </p:sp>
      <p:grpSp>
        <p:nvGrpSpPr>
          <p:cNvPr id="47242" name="Group 138"/>
          <p:cNvGrpSpPr>
            <a:grpSpLocks/>
          </p:cNvGrpSpPr>
          <p:nvPr/>
        </p:nvGrpSpPr>
        <p:grpSpPr bwMode="auto">
          <a:xfrm>
            <a:off x="4299673" y="2126313"/>
            <a:ext cx="2339578" cy="1879997"/>
            <a:chOff x="1193" y="1224"/>
            <a:chExt cx="1965" cy="1579"/>
          </a:xfrm>
        </p:grpSpPr>
        <p:grpSp>
          <p:nvGrpSpPr>
            <p:cNvPr id="18504" name="Group 139"/>
            <p:cNvGrpSpPr>
              <a:grpSpLocks/>
            </p:cNvGrpSpPr>
            <p:nvPr/>
          </p:nvGrpSpPr>
          <p:grpSpPr bwMode="auto">
            <a:xfrm>
              <a:off x="2395" y="1824"/>
              <a:ext cx="344" cy="979"/>
              <a:chOff x="3882" y="1532"/>
              <a:chExt cx="344" cy="979"/>
            </a:xfrm>
          </p:grpSpPr>
          <p:grpSp>
            <p:nvGrpSpPr>
              <p:cNvPr id="18517" name="Group 140"/>
              <p:cNvGrpSpPr>
                <a:grpSpLocks/>
              </p:cNvGrpSpPr>
              <p:nvPr/>
            </p:nvGrpSpPr>
            <p:grpSpPr bwMode="auto">
              <a:xfrm rot="10800000">
                <a:off x="3882" y="1896"/>
                <a:ext cx="326" cy="184"/>
                <a:chOff x="2410" y="2242"/>
                <a:chExt cx="694" cy="972"/>
              </a:xfrm>
            </p:grpSpPr>
            <p:sp>
              <p:nvSpPr>
                <p:cNvPr id="18524" name="Freeform 141"/>
                <p:cNvSpPr>
                  <a:spLocks/>
                </p:cNvSpPr>
                <p:nvPr/>
              </p:nvSpPr>
              <p:spPr bwMode="auto">
                <a:xfrm>
                  <a:off x="2410" y="2242"/>
                  <a:ext cx="347" cy="926"/>
                </a:xfrm>
                <a:custGeom>
                  <a:avLst/>
                  <a:gdLst>
                    <a:gd name="T0" fmla="*/ 0 w 347"/>
                    <a:gd name="T1" fmla="*/ 909 h 926"/>
                    <a:gd name="T2" fmla="*/ 13 w 347"/>
                    <a:gd name="T3" fmla="*/ 909 h 926"/>
                    <a:gd name="T4" fmla="*/ 20 w 347"/>
                    <a:gd name="T5" fmla="*/ 911 h 926"/>
                    <a:gd name="T6" fmla="*/ 35 w 347"/>
                    <a:gd name="T7" fmla="*/ 911 h 926"/>
                    <a:gd name="T8" fmla="*/ 40 w 347"/>
                    <a:gd name="T9" fmla="*/ 914 h 926"/>
                    <a:gd name="T10" fmla="*/ 56 w 347"/>
                    <a:gd name="T11" fmla="*/ 914 h 926"/>
                    <a:gd name="T12" fmla="*/ 63 w 347"/>
                    <a:gd name="T13" fmla="*/ 916 h 926"/>
                    <a:gd name="T14" fmla="*/ 71 w 347"/>
                    <a:gd name="T15" fmla="*/ 916 h 926"/>
                    <a:gd name="T16" fmla="*/ 76 w 347"/>
                    <a:gd name="T17" fmla="*/ 919 h 926"/>
                    <a:gd name="T18" fmla="*/ 91 w 347"/>
                    <a:gd name="T19" fmla="*/ 919 h 926"/>
                    <a:gd name="T20" fmla="*/ 99 w 347"/>
                    <a:gd name="T21" fmla="*/ 921 h 926"/>
                    <a:gd name="T22" fmla="*/ 111 w 347"/>
                    <a:gd name="T23" fmla="*/ 921 h 926"/>
                    <a:gd name="T24" fmla="*/ 119 w 347"/>
                    <a:gd name="T25" fmla="*/ 924 h 926"/>
                    <a:gd name="T26" fmla="*/ 142 w 347"/>
                    <a:gd name="T27" fmla="*/ 924 h 926"/>
                    <a:gd name="T28" fmla="*/ 147 w 347"/>
                    <a:gd name="T29" fmla="*/ 926 h 926"/>
                    <a:gd name="T30" fmla="*/ 177 w 347"/>
                    <a:gd name="T31" fmla="*/ 926 h 926"/>
                    <a:gd name="T32" fmla="*/ 182 w 347"/>
                    <a:gd name="T33" fmla="*/ 924 h 926"/>
                    <a:gd name="T34" fmla="*/ 190 w 347"/>
                    <a:gd name="T35" fmla="*/ 919 h 926"/>
                    <a:gd name="T36" fmla="*/ 197 w 347"/>
                    <a:gd name="T37" fmla="*/ 911 h 926"/>
                    <a:gd name="T38" fmla="*/ 205 w 347"/>
                    <a:gd name="T39" fmla="*/ 891 h 926"/>
                    <a:gd name="T40" fmla="*/ 213 w 347"/>
                    <a:gd name="T41" fmla="*/ 861 h 926"/>
                    <a:gd name="T42" fmla="*/ 218 w 347"/>
                    <a:gd name="T43" fmla="*/ 812 h 926"/>
                    <a:gd name="T44" fmla="*/ 225 w 347"/>
                    <a:gd name="T45" fmla="*/ 739 h 926"/>
                    <a:gd name="T46" fmla="*/ 233 w 347"/>
                    <a:gd name="T47" fmla="*/ 645 h 926"/>
                    <a:gd name="T48" fmla="*/ 240 w 347"/>
                    <a:gd name="T49" fmla="*/ 526 h 926"/>
                    <a:gd name="T50" fmla="*/ 248 w 347"/>
                    <a:gd name="T51" fmla="*/ 392 h 926"/>
                    <a:gd name="T52" fmla="*/ 256 w 347"/>
                    <a:gd name="T53" fmla="*/ 253 h 926"/>
                    <a:gd name="T54" fmla="*/ 261 w 347"/>
                    <a:gd name="T55" fmla="*/ 131 h 926"/>
                    <a:gd name="T56" fmla="*/ 268 w 347"/>
                    <a:gd name="T57" fmla="*/ 43 h 926"/>
                    <a:gd name="T58" fmla="*/ 276 w 347"/>
                    <a:gd name="T59" fmla="*/ 0 h 926"/>
                    <a:gd name="T60" fmla="*/ 284 w 347"/>
                    <a:gd name="T61" fmla="*/ 12 h 926"/>
                    <a:gd name="T62" fmla="*/ 291 w 347"/>
                    <a:gd name="T63" fmla="*/ 78 h 926"/>
                    <a:gd name="T64" fmla="*/ 296 w 347"/>
                    <a:gd name="T65" fmla="*/ 185 h 926"/>
                    <a:gd name="T66" fmla="*/ 304 w 347"/>
                    <a:gd name="T67" fmla="*/ 316 h 926"/>
                    <a:gd name="T68" fmla="*/ 311 w 347"/>
                    <a:gd name="T69" fmla="*/ 455 h 926"/>
                    <a:gd name="T70" fmla="*/ 319 w 347"/>
                    <a:gd name="T71" fmla="*/ 587 h 926"/>
                    <a:gd name="T72" fmla="*/ 327 w 347"/>
                    <a:gd name="T73" fmla="*/ 698 h 926"/>
                    <a:gd name="T74" fmla="*/ 332 w 347"/>
                    <a:gd name="T75" fmla="*/ 785 h 926"/>
                    <a:gd name="T76" fmla="*/ 339 w 347"/>
                    <a:gd name="T77" fmla="*/ 848 h 926"/>
                    <a:gd name="T78" fmla="*/ 347 w 347"/>
                    <a:gd name="T79" fmla="*/ 888 h 92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347" h="926">
                      <a:moveTo>
                        <a:pt x="0" y="909"/>
                      </a:moveTo>
                      <a:lnTo>
                        <a:pt x="13" y="909"/>
                      </a:lnTo>
                      <a:lnTo>
                        <a:pt x="20" y="911"/>
                      </a:lnTo>
                      <a:lnTo>
                        <a:pt x="35" y="911"/>
                      </a:lnTo>
                      <a:lnTo>
                        <a:pt x="40" y="914"/>
                      </a:lnTo>
                      <a:lnTo>
                        <a:pt x="56" y="914"/>
                      </a:lnTo>
                      <a:lnTo>
                        <a:pt x="63" y="916"/>
                      </a:lnTo>
                      <a:lnTo>
                        <a:pt x="71" y="916"/>
                      </a:lnTo>
                      <a:lnTo>
                        <a:pt x="76" y="919"/>
                      </a:lnTo>
                      <a:lnTo>
                        <a:pt x="91" y="919"/>
                      </a:lnTo>
                      <a:lnTo>
                        <a:pt x="99" y="921"/>
                      </a:lnTo>
                      <a:lnTo>
                        <a:pt x="111" y="921"/>
                      </a:lnTo>
                      <a:lnTo>
                        <a:pt x="119" y="924"/>
                      </a:lnTo>
                      <a:lnTo>
                        <a:pt x="142" y="924"/>
                      </a:lnTo>
                      <a:lnTo>
                        <a:pt x="147" y="926"/>
                      </a:lnTo>
                      <a:lnTo>
                        <a:pt x="177" y="926"/>
                      </a:lnTo>
                      <a:lnTo>
                        <a:pt x="182" y="924"/>
                      </a:lnTo>
                      <a:lnTo>
                        <a:pt x="190" y="919"/>
                      </a:lnTo>
                      <a:lnTo>
                        <a:pt x="197" y="911"/>
                      </a:lnTo>
                      <a:lnTo>
                        <a:pt x="205" y="891"/>
                      </a:lnTo>
                      <a:lnTo>
                        <a:pt x="213" y="861"/>
                      </a:lnTo>
                      <a:lnTo>
                        <a:pt x="218" y="812"/>
                      </a:lnTo>
                      <a:lnTo>
                        <a:pt x="225" y="739"/>
                      </a:lnTo>
                      <a:lnTo>
                        <a:pt x="233" y="645"/>
                      </a:lnTo>
                      <a:lnTo>
                        <a:pt x="240" y="526"/>
                      </a:lnTo>
                      <a:lnTo>
                        <a:pt x="248" y="392"/>
                      </a:lnTo>
                      <a:lnTo>
                        <a:pt x="256" y="253"/>
                      </a:lnTo>
                      <a:lnTo>
                        <a:pt x="261" y="131"/>
                      </a:lnTo>
                      <a:lnTo>
                        <a:pt x="268" y="43"/>
                      </a:lnTo>
                      <a:lnTo>
                        <a:pt x="276" y="0"/>
                      </a:lnTo>
                      <a:lnTo>
                        <a:pt x="284" y="12"/>
                      </a:lnTo>
                      <a:lnTo>
                        <a:pt x="291" y="78"/>
                      </a:lnTo>
                      <a:lnTo>
                        <a:pt x="296" y="185"/>
                      </a:lnTo>
                      <a:lnTo>
                        <a:pt x="304" y="316"/>
                      </a:lnTo>
                      <a:lnTo>
                        <a:pt x="311" y="455"/>
                      </a:lnTo>
                      <a:lnTo>
                        <a:pt x="319" y="587"/>
                      </a:lnTo>
                      <a:lnTo>
                        <a:pt x="327" y="698"/>
                      </a:lnTo>
                      <a:lnTo>
                        <a:pt x="332" y="785"/>
                      </a:lnTo>
                      <a:lnTo>
                        <a:pt x="339" y="848"/>
                      </a:lnTo>
                      <a:lnTo>
                        <a:pt x="347" y="888"/>
                      </a:lnTo>
                    </a:path>
                  </a:pathLst>
                </a:custGeom>
                <a:noFill/>
                <a:ln w="238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it-IT" sz="1050">
                    <a:latin typeface="Comfortaa Medium" pitchFamily="2" charset="0"/>
                    <a:ea typeface="ＭＳ Ｐゴシック"/>
                  </a:endParaRPr>
                </a:p>
              </p:txBody>
            </p:sp>
            <p:sp>
              <p:nvSpPr>
                <p:cNvPr id="18525" name="Freeform 142"/>
                <p:cNvSpPr>
                  <a:spLocks/>
                </p:cNvSpPr>
                <p:nvPr/>
              </p:nvSpPr>
              <p:spPr bwMode="auto">
                <a:xfrm>
                  <a:off x="2757" y="3130"/>
                  <a:ext cx="347" cy="84"/>
                </a:xfrm>
                <a:custGeom>
                  <a:avLst/>
                  <a:gdLst>
                    <a:gd name="T0" fmla="*/ 0 w 347"/>
                    <a:gd name="T1" fmla="*/ 0 h 84"/>
                    <a:gd name="T2" fmla="*/ 7 w 347"/>
                    <a:gd name="T3" fmla="*/ 28 h 84"/>
                    <a:gd name="T4" fmla="*/ 15 w 347"/>
                    <a:gd name="T5" fmla="*/ 43 h 84"/>
                    <a:gd name="T6" fmla="*/ 20 w 347"/>
                    <a:gd name="T7" fmla="*/ 51 h 84"/>
                    <a:gd name="T8" fmla="*/ 28 w 347"/>
                    <a:gd name="T9" fmla="*/ 56 h 84"/>
                    <a:gd name="T10" fmla="*/ 35 w 347"/>
                    <a:gd name="T11" fmla="*/ 59 h 84"/>
                    <a:gd name="T12" fmla="*/ 43 w 347"/>
                    <a:gd name="T13" fmla="*/ 61 h 84"/>
                    <a:gd name="T14" fmla="*/ 50 w 347"/>
                    <a:gd name="T15" fmla="*/ 61 h 84"/>
                    <a:gd name="T16" fmla="*/ 56 w 347"/>
                    <a:gd name="T17" fmla="*/ 64 h 84"/>
                    <a:gd name="T18" fmla="*/ 86 w 347"/>
                    <a:gd name="T19" fmla="*/ 64 h 84"/>
                    <a:gd name="T20" fmla="*/ 91 w 347"/>
                    <a:gd name="T21" fmla="*/ 66 h 84"/>
                    <a:gd name="T22" fmla="*/ 142 w 347"/>
                    <a:gd name="T23" fmla="*/ 66 h 84"/>
                    <a:gd name="T24" fmla="*/ 149 w 347"/>
                    <a:gd name="T25" fmla="*/ 64 h 84"/>
                    <a:gd name="T26" fmla="*/ 157 w 347"/>
                    <a:gd name="T27" fmla="*/ 64 h 84"/>
                    <a:gd name="T28" fmla="*/ 162 w 347"/>
                    <a:gd name="T29" fmla="*/ 61 h 84"/>
                    <a:gd name="T30" fmla="*/ 169 w 347"/>
                    <a:gd name="T31" fmla="*/ 59 h 84"/>
                    <a:gd name="T32" fmla="*/ 177 w 347"/>
                    <a:gd name="T33" fmla="*/ 56 h 84"/>
                    <a:gd name="T34" fmla="*/ 185 w 347"/>
                    <a:gd name="T35" fmla="*/ 54 h 84"/>
                    <a:gd name="T36" fmla="*/ 192 w 347"/>
                    <a:gd name="T37" fmla="*/ 51 h 84"/>
                    <a:gd name="T38" fmla="*/ 200 w 347"/>
                    <a:gd name="T39" fmla="*/ 51 h 84"/>
                    <a:gd name="T40" fmla="*/ 205 w 347"/>
                    <a:gd name="T41" fmla="*/ 48 h 84"/>
                    <a:gd name="T42" fmla="*/ 213 w 347"/>
                    <a:gd name="T43" fmla="*/ 48 h 84"/>
                    <a:gd name="T44" fmla="*/ 220 w 347"/>
                    <a:gd name="T45" fmla="*/ 51 h 84"/>
                    <a:gd name="T46" fmla="*/ 228 w 347"/>
                    <a:gd name="T47" fmla="*/ 54 h 84"/>
                    <a:gd name="T48" fmla="*/ 235 w 347"/>
                    <a:gd name="T49" fmla="*/ 56 h 84"/>
                    <a:gd name="T50" fmla="*/ 240 w 347"/>
                    <a:gd name="T51" fmla="*/ 59 h 84"/>
                    <a:gd name="T52" fmla="*/ 248 w 347"/>
                    <a:gd name="T53" fmla="*/ 64 h 84"/>
                    <a:gd name="T54" fmla="*/ 256 w 347"/>
                    <a:gd name="T55" fmla="*/ 66 h 84"/>
                    <a:gd name="T56" fmla="*/ 263 w 347"/>
                    <a:gd name="T57" fmla="*/ 69 h 84"/>
                    <a:gd name="T58" fmla="*/ 271 w 347"/>
                    <a:gd name="T59" fmla="*/ 71 h 84"/>
                    <a:gd name="T60" fmla="*/ 276 w 347"/>
                    <a:gd name="T61" fmla="*/ 74 h 84"/>
                    <a:gd name="T62" fmla="*/ 283 w 347"/>
                    <a:gd name="T63" fmla="*/ 76 h 84"/>
                    <a:gd name="T64" fmla="*/ 291 w 347"/>
                    <a:gd name="T65" fmla="*/ 79 h 84"/>
                    <a:gd name="T66" fmla="*/ 306 w 347"/>
                    <a:gd name="T67" fmla="*/ 79 h 84"/>
                    <a:gd name="T68" fmla="*/ 311 w 347"/>
                    <a:gd name="T69" fmla="*/ 81 h 84"/>
                    <a:gd name="T70" fmla="*/ 342 w 347"/>
                    <a:gd name="T71" fmla="*/ 81 h 84"/>
                    <a:gd name="T72" fmla="*/ 347 w 347"/>
                    <a:gd name="T73" fmla="*/ 84 h 84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347" h="84">
                      <a:moveTo>
                        <a:pt x="0" y="0"/>
                      </a:moveTo>
                      <a:lnTo>
                        <a:pt x="7" y="28"/>
                      </a:lnTo>
                      <a:lnTo>
                        <a:pt x="15" y="43"/>
                      </a:lnTo>
                      <a:lnTo>
                        <a:pt x="20" y="51"/>
                      </a:lnTo>
                      <a:lnTo>
                        <a:pt x="28" y="56"/>
                      </a:lnTo>
                      <a:lnTo>
                        <a:pt x="35" y="59"/>
                      </a:lnTo>
                      <a:lnTo>
                        <a:pt x="43" y="61"/>
                      </a:lnTo>
                      <a:lnTo>
                        <a:pt x="50" y="61"/>
                      </a:lnTo>
                      <a:lnTo>
                        <a:pt x="56" y="64"/>
                      </a:lnTo>
                      <a:lnTo>
                        <a:pt x="86" y="64"/>
                      </a:lnTo>
                      <a:lnTo>
                        <a:pt x="91" y="66"/>
                      </a:lnTo>
                      <a:lnTo>
                        <a:pt x="142" y="66"/>
                      </a:lnTo>
                      <a:lnTo>
                        <a:pt x="149" y="64"/>
                      </a:lnTo>
                      <a:lnTo>
                        <a:pt x="157" y="64"/>
                      </a:lnTo>
                      <a:lnTo>
                        <a:pt x="162" y="61"/>
                      </a:lnTo>
                      <a:lnTo>
                        <a:pt x="169" y="59"/>
                      </a:lnTo>
                      <a:lnTo>
                        <a:pt x="177" y="56"/>
                      </a:lnTo>
                      <a:lnTo>
                        <a:pt x="185" y="54"/>
                      </a:lnTo>
                      <a:lnTo>
                        <a:pt x="192" y="51"/>
                      </a:lnTo>
                      <a:lnTo>
                        <a:pt x="200" y="51"/>
                      </a:lnTo>
                      <a:lnTo>
                        <a:pt x="205" y="48"/>
                      </a:lnTo>
                      <a:lnTo>
                        <a:pt x="213" y="48"/>
                      </a:lnTo>
                      <a:lnTo>
                        <a:pt x="220" y="51"/>
                      </a:lnTo>
                      <a:lnTo>
                        <a:pt x="228" y="54"/>
                      </a:lnTo>
                      <a:lnTo>
                        <a:pt x="235" y="56"/>
                      </a:lnTo>
                      <a:lnTo>
                        <a:pt x="240" y="59"/>
                      </a:lnTo>
                      <a:lnTo>
                        <a:pt x="248" y="64"/>
                      </a:lnTo>
                      <a:lnTo>
                        <a:pt x="256" y="66"/>
                      </a:lnTo>
                      <a:lnTo>
                        <a:pt x="263" y="69"/>
                      </a:lnTo>
                      <a:lnTo>
                        <a:pt x="271" y="71"/>
                      </a:lnTo>
                      <a:lnTo>
                        <a:pt x="276" y="74"/>
                      </a:lnTo>
                      <a:lnTo>
                        <a:pt x="283" y="76"/>
                      </a:lnTo>
                      <a:lnTo>
                        <a:pt x="291" y="79"/>
                      </a:lnTo>
                      <a:lnTo>
                        <a:pt x="306" y="79"/>
                      </a:lnTo>
                      <a:lnTo>
                        <a:pt x="311" y="81"/>
                      </a:lnTo>
                      <a:lnTo>
                        <a:pt x="342" y="81"/>
                      </a:lnTo>
                      <a:lnTo>
                        <a:pt x="347" y="84"/>
                      </a:lnTo>
                    </a:path>
                  </a:pathLst>
                </a:custGeom>
                <a:noFill/>
                <a:ln w="238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it-IT" sz="1050">
                    <a:latin typeface="Comfortaa Medium" pitchFamily="2" charset="0"/>
                    <a:ea typeface="ＭＳ Ｐゴシック"/>
                  </a:endParaRPr>
                </a:p>
              </p:txBody>
            </p:sp>
          </p:grpSp>
          <p:grpSp>
            <p:nvGrpSpPr>
              <p:cNvPr id="18518" name="Group 143"/>
              <p:cNvGrpSpPr>
                <a:grpSpLocks/>
              </p:cNvGrpSpPr>
              <p:nvPr/>
            </p:nvGrpSpPr>
            <p:grpSpPr bwMode="auto">
              <a:xfrm rot="10800000">
                <a:off x="3882" y="2243"/>
                <a:ext cx="344" cy="268"/>
                <a:chOff x="2410" y="2242"/>
                <a:chExt cx="694" cy="972"/>
              </a:xfrm>
            </p:grpSpPr>
            <p:sp>
              <p:nvSpPr>
                <p:cNvPr id="18522" name="Freeform 144"/>
                <p:cNvSpPr>
                  <a:spLocks/>
                </p:cNvSpPr>
                <p:nvPr/>
              </p:nvSpPr>
              <p:spPr bwMode="auto">
                <a:xfrm>
                  <a:off x="2410" y="2242"/>
                  <a:ext cx="347" cy="926"/>
                </a:xfrm>
                <a:custGeom>
                  <a:avLst/>
                  <a:gdLst>
                    <a:gd name="T0" fmla="*/ 0 w 347"/>
                    <a:gd name="T1" fmla="*/ 909 h 926"/>
                    <a:gd name="T2" fmla="*/ 13 w 347"/>
                    <a:gd name="T3" fmla="*/ 909 h 926"/>
                    <a:gd name="T4" fmla="*/ 20 w 347"/>
                    <a:gd name="T5" fmla="*/ 911 h 926"/>
                    <a:gd name="T6" fmla="*/ 35 w 347"/>
                    <a:gd name="T7" fmla="*/ 911 h 926"/>
                    <a:gd name="T8" fmla="*/ 40 w 347"/>
                    <a:gd name="T9" fmla="*/ 914 h 926"/>
                    <a:gd name="T10" fmla="*/ 56 w 347"/>
                    <a:gd name="T11" fmla="*/ 914 h 926"/>
                    <a:gd name="T12" fmla="*/ 63 w 347"/>
                    <a:gd name="T13" fmla="*/ 916 h 926"/>
                    <a:gd name="T14" fmla="*/ 71 w 347"/>
                    <a:gd name="T15" fmla="*/ 916 h 926"/>
                    <a:gd name="T16" fmla="*/ 76 w 347"/>
                    <a:gd name="T17" fmla="*/ 919 h 926"/>
                    <a:gd name="T18" fmla="*/ 91 w 347"/>
                    <a:gd name="T19" fmla="*/ 919 h 926"/>
                    <a:gd name="T20" fmla="*/ 99 w 347"/>
                    <a:gd name="T21" fmla="*/ 921 h 926"/>
                    <a:gd name="T22" fmla="*/ 111 w 347"/>
                    <a:gd name="T23" fmla="*/ 921 h 926"/>
                    <a:gd name="T24" fmla="*/ 119 w 347"/>
                    <a:gd name="T25" fmla="*/ 924 h 926"/>
                    <a:gd name="T26" fmla="*/ 142 w 347"/>
                    <a:gd name="T27" fmla="*/ 924 h 926"/>
                    <a:gd name="T28" fmla="*/ 147 w 347"/>
                    <a:gd name="T29" fmla="*/ 926 h 926"/>
                    <a:gd name="T30" fmla="*/ 177 w 347"/>
                    <a:gd name="T31" fmla="*/ 926 h 926"/>
                    <a:gd name="T32" fmla="*/ 182 w 347"/>
                    <a:gd name="T33" fmla="*/ 924 h 926"/>
                    <a:gd name="T34" fmla="*/ 190 w 347"/>
                    <a:gd name="T35" fmla="*/ 919 h 926"/>
                    <a:gd name="T36" fmla="*/ 197 w 347"/>
                    <a:gd name="T37" fmla="*/ 911 h 926"/>
                    <a:gd name="T38" fmla="*/ 205 w 347"/>
                    <a:gd name="T39" fmla="*/ 891 h 926"/>
                    <a:gd name="T40" fmla="*/ 213 w 347"/>
                    <a:gd name="T41" fmla="*/ 861 h 926"/>
                    <a:gd name="T42" fmla="*/ 218 w 347"/>
                    <a:gd name="T43" fmla="*/ 812 h 926"/>
                    <a:gd name="T44" fmla="*/ 225 w 347"/>
                    <a:gd name="T45" fmla="*/ 739 h 926"/>
                    <a:gd name="T46" fmla="*/ 233 w 347"/>
                    <a:gd name="T47" fmla="*/ 645 h 926"/>
                    <a:gd name="T48" fmla="*/ 240 w 347"/>
                    <a:gd name="T49" fmla="*/ 526 h 926"/>
                    <a:gd name="T50" fmla="*/ 248 w 347"/>
                    <a:gd name="T51" fmla="*/ 392 h 926"/>
                    <a:gd name="T52" fmla="*/ 256 w 347"/>
                    <a:gd name="T53" fmla="*/ 253 h 926"/>
                    <a:gd name="T54" fmla="*/ 261 w 347"/>
                    <a:gd name="T55" fmla="*/ 131 h 926"/>
                    <a:gd name="T56" fmla="*/ 268 w 347"/>
                    <a:gd name="T57" fmla="*/ 43 h 926"/>
                    <a:gd name="T58" fmla="*/ 276 w 347"/>
                    <a:gd name="T59" fmla="*/ 0 h 926"/>
                    <a:gd name="T60" fmla="*/ 284 w 347"/>
                    <a:gd name="T61" fmla="*/ 12 h 926"/>
                    <a:gd name="T62" fmla="*/ 291 w 347"/>
                    <a:gd name="T63" fmla="*/ 78 h 926"/>
                    <a:gd name="T64" fmla="*/ 296 w 347"/>
                    <a:gd name="T65" fmla="*/ 185 h 926"/>
                    <a:gd name="T66" fmla="*/ 304 w 347"/>
                    <a:gd name="T67" fmla="*/ 316 h 926"/>
                    <a:gd name="T68" fmla="*/ 311 w 347"/>
                    <a:gd name="T69" fmla="*/ 455 h 926"/>
                    <a:gd name="T70" fmla="*/ 319 w 347"/>
                    <a:gd name="T71" fmla="*/ 587 h 926"/>
                    <a:gd name="T72" fmla="*/ 327 w 347"/>
                    <a:gd name="T73" fmla="*/ 698 h 926"/>
                    <a:gd name="T74" fmla="*/ 332 w 347"/>
                    <a:gd name="T75" fmla="*/ 785 h 926"/>
                    <a:gd name="T76" fmla="*/ 339 w 347"/>
                    <a:gd name="T77" fmla="*/ 848 h 926"/>
                    <a:gd name="T78" fmla="*/ 347 w 347"/>
                    <a:gd name="T79" fmla="*/ 888 h 92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347" h="926">
                      <a:moveTo>
                        <a:pt x="0" y="909"/>
                      </a:moveTo>
                      <a:lnTo>
                        <a:pt x="13" y="909"/>
                      </a:lnTo>
                      <a:lnTo>
                        <a:pt x="20" y="911"/>
                      </a:lnTo>
                      <a:lnTo>
                        <a:pt x="35" y="911"/>
                      </a:lnTo>
                      <a:lnTo>
                        <a:pt x="40" y="914"/>
                      </a:lnTo>
                      <a:lnTo>
                        <a:pt x="56" y="914"/>
                      </a:lnTo>
                      <a:lnTo>
                        <a:pt x="63" y="916"/>
                      </a:lnTo>
                      <a:lnTo>
                        <a:pt x="71" y="916"/>
                      </a:lnTo>
                      <a:lnTo>
                        <a:pt x="76" y="919"/>
                      </a:lnTo>
                      <a:lnTo>
                        <a:pt x="91" y="919"/>
                      </a:lnTo>
                      <a:lnTo>
                        <a:pt x="99" y="921"/>
                      </a:lnTo>
                      <a:lnTo>
                        <a:pt x="111" y="921"/>
                      </a:lnTo>
                      <a:lnTo>
                        <a:pt x="119" y="924"/>
                      </a:lnTo>
                      <a:lnTo>
                        <a:pt x="142" y="924"/>
                      </a:lnTo>
                      <a:lnTo>
                        <a:pt x="147" y="926"/>
                      </a:lnTo>
                      <a:lnTo>
                        <a:pt x="177" y="926"/>
                      </a:lnTo>
                      <a:lnTo>
                        <a:pt x="182" y="924"/>
                      </a:lnTo>
                      <a:lnTo>
                        <a:pt x="190" y="919"/>
                      </a:lnTo>
                      <a:lnTo>
                        <a:pt x="197" y="911"/>
                      </a:lnTo>
                      <a:lnTo>
                        <a:pt x="205" y="891"/>
                      </a:lnTo>
                      <a:lnTo>
                        <a:pt x="213" y="861"/>
                      </a:lnTo>
                      <a:lnTo>
                        <a:pt x="218" y="812"/>
                      </a:lnTo>
                      <a:lnTo>
                        <a:pt x="225" y="739"/>
                      </a:lnTo>
                      <a:lnTo>
                        <a:pt x="233" y="645"/>
                      </a:lnTo>
                      <a:lnTo>
                        <a:pt x="240" y="526"/>
                      </a:lnTo>
                      <a:lnTo>
                        <a:pt x="248" y="392"/>
                      </a:lnTo>
                      <a:lnTo>
                        <a:pt x="256" y="253"/>
                      </a:lnTo>
                      <a:lnTo>
                        <a:pt x="261" y="131"/>
                      </a:lnTo>
                      <a:lnTo>
                        <a:pt x="268" y="43"/>
                      </a:lnTo>
                      <a:lnTo>
                        <a:pt x="276" y="0"/>
                      </a:lnTo>
                      <a:lnTo>
                        <a:pt x="284" y="12"/>
                      </a:lnTo>
                      <a:lnTo>
                        <a:pt x="291" y="78"/>
                      </a:lnTo>
                      <a:lnTo>
                        <a:pt x="296" y="185"/>
                      </a:lnTo>
                      <a:lnTo>
                        <a:pt x="304" y="316"/>
                      </a:lnTo>
                      <a:lnTo>
                        <a:pt x="311" y="455"/>
                      </a:lnTo>
                      <a:lnTo>
                        <a:pt x="319" y="587"/>
                      </a:lnTo>
                      <a:lnTo>
                        <a:pt x="327" y="698"/>
                      </a:lnTo>
                      <a:lnTo>
                        <a:pt x="332" y="785"/>
                      </a:lnTo>
                      <a:lnTo>
                        <a:pt x="339" y="848"/>
                      </a:lnTo>
                      <a:lnTo>
                        <a:pt x="347" y="888"/>
                      </a:lnTo>
                    </a:path>
                  </a:pathLst>
                </a:custGeom>
                <a:noFill/>
                <a:ln w="238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it-IT" sz="1050">
                    <a:latin typeface="Comfortaa Medium" pitchFamily="2" charset="0"/>
                    <a:ea typeface="ＭＳ Ｐゴシック"/>
                  </a:endParaRPr>
                </a:p>
              </p:txBody>
            </p:sp>
            <p:sp>
              <p:nvSpPr>
                <p:cNvPr id="18523" name="Freeform 145"/>
                <p:cNvSpPr>
                  <a:spLocks/>
                </p:cNvSpPr>
                <p:nvPr/>
              </p:nvSpPr>
              <p:spPr bwMode="auto">
                <a:xfrm>
                  <a:off x="2757" y="3130"/>
                  <a:ext cx="347" cy="84"/>
                </a:xfrm>
                <a:custGeom>
                  <a:avLst/>
                  <a:gdLst>
                    <a:gd name="T0" fmla="*/ 0 w 347"/>
                    <a:gd name="T1" fmla="*/ 0 h 84"/>
                    <a:gd name="T2" fmla="*/ 7 w 347"/>
                    <a:gd name="T3" fmla="*/ 28 h 84"/>
                    <a:gd name="T4" fmla="*/ 15 w 347"/>
                    <a:gd name="T5" fmla="*/ 43 h 84"/>
                    <a:gd name="T6" fmla="*/ 20 w 347"/>
                    <a:gd name="T7" fmla="*/ 51 h 84"/>
                    <a:gd name="T8" fmla="*/ 28 w 347"/>
                    <a:gd name="T9" fmla="*/ 56 h 84"/>
                    <a:gd name="T10" fmla="*/ 35 w 347"/>
                    <a:gd name="T11" fmla="*/ 59 h 84"/>
                    <a:gd name="T12" fmla="*/ 43 w 347"/>
                    <a:gd name="T13" fmla="*/ 61 h 84"/>
                    <a:gd name="T14" fmla="*/ 50 w 347"/>
                    <a:gd name="T15" fmla="*/ 61 h 84"/>
                    <a:gd name="T16" fmla="*/ 56 w 347"/>
                    <a:gd name="T17" fmla="*/ 64 h 84"/>
                    <a:gd name="T18" fmla="*/ 86 w 347"/>
                    <a:gd name="T19" fmla="*/ 64 h 84"/>
                    <a:gd name="T20" fmla="*/ 91 w 347"/>
                    <a:gd name="T21" fmla="*/ 66 h 84"/>
                    <a:gd name="T22" fmla="*/ 142 w 347"/>
                    <a:gd name="T23" fmla="*/ 66 h 84"/>
                    <a:gd name="T24" fmla="*/ 149 w 347"/>
                    <a:gd name="T25" fmla="*/ 64 h 84"/>
                    <a:gd name="T26" fmla="*/ 157 w 347"/>
                    <a:gd name="T27" fmla="*/ 64 h 84"/>
                    <a:gd name="T28" fmla="*/ 162 w 347"/>
                    <a:gd name="T29" fmla="*/ 61 h 84"/>
                    <a:gd name="T30" fmla="*/ 169 w 347"/>
                    <a:gd name="T31" fmla="*/ 59 h 84"/>
                    <a:gd name="T32" fmla="*/ 177 w 347"/>
                    <a:gd name="T33" fmla="*/ 56 h 84"/>
                    <a:gd name="T34" fmla="*/ 185 w 347"/>
                    <a:gd name="T35" fmla="*/ 54 h 84"/>
                    <a:gd name="T36" fmla="*/ 192 w 347"/>
                    <a:gd name="T37" fmla="*/ 51 h 84"/>
                    <a:gd name="T38" fmla="*/ 200 w 347"/>
                    <a:gd name="T39" fmla="*/ 51 h 84"/>
                    <a:gd name="T40" fmla="*/ 205 w 347"/>
                    <a:gd name="T41" fmla="*/ 48 h 84"/>
                    <a:gd name="T42" fmla="*/ 213 w 347"/>
                    <a:gd name="T43" fmla="*/ 48 h 84"/>
                    <a:gd name="T44" fmla="*/ 220 w 347"/>
                    <a:gd name="T45" fmla="*/ 51 h 84"/>
                    <a:gd name="T46" fmla="*/ 228 w 347"/>
                    <a:gd name="T47" fmla="*/ 54 h 84"/>
                    <a:gd name="T48" fmla="*/ 235 w 347"/>
                    <a:gd name="T49" fmla="*/ 56 h 84"/>
                    <a:gd name="T50" fmla="*/ 240 w 347"/>
                    <a:gd name="T51" fmla="*/ 59 h 84"/>
                    <a:gd name="T52" fmla="*/ 248 w 347"/>
                    <a:gd name="T53" fmla="*/ 64 h 84"/>
                    <a:gd name="T54" fmla="*/ 256 w 347"/>
                    <a:gd name="T55" fmla="*/ 66 h 84"/>
                    <a:gd name="T56" fmla="*/ 263 w 347"/>
                    <a:gd name="T57" fmla="*/ 69 h 84"/>
                    <a:gd name="T58" fmla="*/ 271 w 347"/>
                    <a:gd name="T59" fmla="*/ 71 h 84"/>
                    <a:gd name="T60" fmla="*/ 276 w 347"/>
                    <a:gd name="T61" fmla="*/ 74 h 84"/>
                    <a:gd name="T62" fmla="*/ 283 w 347"/>
                    <a:gd name="T63" fmla="*/ 76 h 84"/>
                    <a:gd name="T64" fmla="*/ 291 w 347"/>
                    <a:gd name="T65" fmla="*/ 79 h 84"/>
                    <a:gd name="T66" fmla="*/ 306 w 347"/>
                    <a:gd name="T67" fmla="*/ 79 h 84"/>
                    <a:gd name="T68" fmla="*/ 311 w 347"/>
                    <a:gd name="T69" fmla="*/ 81 h 84"/>
                    <a:gd name="T70" fmla="*/ 342 w 347"/>
                    <a:gd name="T71" fmla="*/ 81 h 84"/>
                    <a:gd name="T72" fmla="*/ 347 w 347"/>
                    <a:gd name="T73" fmla="*/ 84 h 84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347" h="84">
                      <a:moveTo>
                        <a:pt x="0" y="0"/>
                      </a:moveTo>
                      <a:lnTo>
                        <a:pt x="7" y="28"/>
                      </a:lnTo>
                      <a:lnTo>
                        <a:pt x="15" y="43"/>
                      </a:lnTo>
                      <a:lnTo>
                        <a:pt x="20" y="51"/>
                      </a:lnTo>
                      <a:lnTo>
                        <a:pt x="28" y="56"/>
                      </a:lnTo>
                      <a:lnTo>
                        <a:pt x="35" y="59"/>
                      </a:lnTo>
                      <a:lnTo>
                        <a:pt x="43" y="61"/>
                      </a:lnTo>
                      <a:lnTo>
                        <a:pt x="50" y="61"/>
                      </a:lnTo>
                      <a:lnTo>
                        <a:pt x="56" y="64"/>
                      </a:lnTo>
                      <a:lnTo>
                        <a:pt x="86" y="64"/>
                      </a:lnTo>
                      <a:lnTo>
                        <a:pt x="91" y="66"/>
                      </a:lnTo>
                      <a:lnTo>
                        <a:pt x="142" y="66"/>
                      </a:lnTo>
                      <a:lnTo>
                        <a:pt x="149" y="64"/>
                      </a:lnTo>
                      <a:lnTo>
                        <a:pt x="157" y="64"/>
                      </a:lnTo>
                      <a:lnTo>
                        <a:pt x="162" y="61"/>
                      </a:lnTo>
                      <a:lnTo>
                        <a:pt x="169" y="59"/>
                      </a:lnTo>
                      <a:lnTo>
                        <a:pt x="177" y="56"/>
                      </a:lnTo>
                      <a:lnTo>
                        <a:pt x="185" y="54"/>
                      </a:lnTo>
                      <a:lnTo>
                        <a:pt x="192" y="51"/>
                      </a:lnTo>
                      <a:lnTo>
                        <a:pt x="200" y="51"/>
                      </a:lnTo>
                      <a:lnTo>
                        <a:pt x="205" y="48"/>
                      </a:lnTo>
                      <a:lnTo>
                        <a:pt x="213" y="48"/>
                      </a:lnTo>
                      <a:lnTo>
                        <a:pt x="220" y="51"/>
                      </a:lnTo>
                      <a:lnTo>
                        <a:pt x="228" y="54"/>
                      </a:lnTo>
                      <a:lnTo>
                        <a:pt x="235" y="56"/>
                      </a:lnTo>
                      <a:lnTo>
                        <a:pt x="240" y="59"/>
                      </a:lnTo>
                      <a:lnTo>
                        <a:pt x="248" y="64"/>
                      </a:lnTo>
                      <a:lnTo>
                        <a:pt x="256" y="66"/>
                      </a:lnTo>
                      <a:lnTo>
                        <a:pt x="263" y="69"/>
                      </a:lnTo>
                      <a:lnTo>
                        <a:pt x="271" y="71"/>
                      </a:lnTo>
                      <a:lnTo>
                        <a:pt x="276" y="74"/>
                      </a:lnTo>
                      <a:lnTo>
                        <a:pt x="283" y="76"/>
                      </a:lnTo>
                      <a:lnTo>
                        <a:pt x="291" y="79"/>
                      </a:lnTo>
                      <a:lnTo>
                        <a:pt x="306" y="79"/>
                      </a:lnTo>
                      <a:lnTo>
                        <a:pt x="311" y="81"/>
                      </a:lnTo>
                      <a:lnTo>
                        <a:pt x="342" y="81"/>
                      </a:lnTo>
                      <a:lnTo>
                        <a:pt x="347" y="84"/>
                      </a:lnTo>
                    </a:path>
                  </a:pathLst>
                </a:custGeom>
                <a:noFill/>
                <a:ln w="238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it-IT" sz="1050">
                    <a:latin typeface="Comfortaa Medium" pitchFamily="2" charset="0"/>
                    <a:ea typeface="ＭＳ Ｐゴシック"/>
                  </a:endParaRPr>
                </a:p>
              </p:txBody>
            </p:sp>
          </p:grpSp>
          <p:grpSp>
            <p:nvGrpSpPr>
              <p:cNvPr id="18519" name="Group 146"/>
              <p:cNvGrpSpPr>
                <a:grpSpLocks/>
              </p:cNvGrpSpPr>
              <p:nvPr/>
            </p:nvGrpSpPr>
            <p:grpSpPr bwMode="auto">
              <a:xfrm rot="10800000">
                <a:off x="3882" y="1532"/>
                <a:ext cx="302" cy="118"/>
                <a:chOff x="2410" y="2242"/>
                <a:chExt cx="694" cy="972"/>
              </a:xfrm>
            </p:grpSpPr>
            <p:sp>
              <p:nvSpPr>
                <p:cNvPr id="18520" name="Freeform 147"/>
                <p:cNvSpPr>
                  <a:spLocks/>
                </p:cNvSpPr>
                <p:nvPr/>
              </p:nvSpPr>
              <p:spPr bwMode="auto">
                <a:xfrm>
                  <a:off x="2410" y="2242"/>
                  <a:ext cx="347" cy="926"/>
                </a:xfrm>
                <a:custGeom>
                  <a:avLst/>
                  <a:gdLst>
                    <a:gd name="T0" fmla="*/ 0 w 347"/>
                    <a:gd name="T1" fmla="*/ 909 h 926"/>
                    <a:gd name="T2" fmla="*/ 13 w 347"/>
                    <a:gd name="T3" fmla="*/ 909 h 926"/>
                    <a:gd name="T4" fmla="*/ 20 w 347"/>
                    <a:gd name="T5" fmla="*/ 911 h 926"/>
                    <a:gd name="T6" fmla="*/ 35 w 347"/>
                    <a:gd name="T7" fmla="*/ 911 h 926"/>
                    <a:gd name="T8" fmla="*/ 40 w 347"/>
                    <a:gd name="T9" fmla="*/ 914 h 926"/>
                    <a:gd name="T10" fmla="*/ 56 w 347"/>
                    <a:gd name="T11" fmla="*/ 914 h 926"/>
                    <a:gd name="T12" fmla="*/ 63 w 347"/>
                    <a:gd name="T13" fmla="*/ 916 h 926"/>
                    <a:gd name="T14" fmla="*/ 71 w 347"/>
                    <a:gd name="T15" fmla="*/ 916 h 926"/>
                    <a:gd name="T16" fmla="*/ 76 w 347"/>
                    <a:gd name="T17" fmla="*/ 919 h 926"/>
                    <a:gd name="T18" fmla="*/ 91 w 347"/>
                    <a:gd name="T19" fmla="*/ 919 h 926"/>
                    <a:gd name="T20" fmla="*/ 99 w 347"/>
                    <a:gd name="T21" fmla="*/ 921 h 926"/>
                    <a:gd name="T22" fmla="*/ 111 w 347"/>
                    <a:gd name="T23" fmla="*/ 921 h 926"/>
                    <a:gd name="T24" fmla="*/ 119 w 347"/>
                    <a:gd name="T25" fmla="*/ 924 h 926"/>
                    <a:gd name="T26" fmla="*/ 142 w 347"/>
                    <a:gd name="T27" fmla="*/ 924 h 926"/>
                    <a:gd name="T28" fmla="*/ 147 w 347"/>
                    <a:gd name="T29" fmla="*/ 926 h 926"/>
                    <a:gd name="T30" fmla="*/ 177 w 347"/>
                    <a:gd name="T31" fmla="*/ 926 h 926"/>
                    <a:gd name="T32" fmla="*/ 182 w 347"/>
                    <a:gd name="T33" fmla="*/ 924 h 926"/>
                    <a:gd name="T34" fmla="*/ 190 w 347"/>
                    <a:gd name="T35" fmla="*/ 919 h 926"/>
                    <a:gd name="T36" fmla="*/ 197 w 347"/>
                    <a:gd name="T37" fmla="*/ 911 h 926"/>
                    <a:gd name="T38" fmla="*/ 205 w 347"/>
                    <a:gd name="T39" fmla="*/ 891 h 926"/>
                    <a:gd name="T40" fmla="*/ 213 w 347"/>
                    <a:gd name="T41" fmla="*/ 861 h 926"/>
                    <a:gd name="T42" fmla="*/ 218 w 347"/>
                    <a:gd name="T43" fmla="*/ 812 h 926"/>
                    <a:gd name="T44" fmla="*/ 225 w 347"/>
                    <a:gd name="T45" fmla="*/ 739 h 926"/>
                    <a:gd name="T46" fmla="*/ 233 w 347"/>
                    <a:gd name="T47" fmla="*/ 645 h 926"/>
                    <a:gd name="T48" fmla="*/ 240 w 347"/>
                    <a:gd name="T49" fmla="*/ 526 h 926"/>
                    <a:gd name="T50" fmla="*/ 248 w 347"/>
                    <a:gd name="T51" fmla="*/ 392 h 926"/>
                    <a:gd name="T52" fmla="*/ 256 w 347"/>
                    <a:gd name="T53" fmla="*/ 253 h 926"/>
                    <a:gd name="T54" fmla="*/ 261 w 347"/>
                    <a:gd name="T55" fmla="*/ 131 h 926"/>
                    <a:gd name="T56" fmla="*/ 268 w 347"/>
                    <a:gd name="T57" fmla="*/ 43 h 926"/>
                    <a:gd name="T58" fmla="*/ 276 w 347"/>
                    <a:gd name="T59" fmla="*/ 0 h 926"/>
                    <a:gd name="T60" fmla="*/ 284 w 347"/>
                    <a:gd name="T61" fmla="*/ 12 h 926"/>
                    <a:gd name="T62" fmla="*/ 291 w 347"/>
                    <a:gd name="T63" fmla="*/ 78 h 926"/>
                    <a:gd name="T64" fmla="*/ 296 w 347"/>
                    <a:gd name="T65" fmla="*/ 185 h 926"/>
                    <a:gd name="T66" fmla="*/ 304 w 347"/>
                    <a:gd name="T67" fmla="*/ 316 h 926"/>
                    <a:gd name="T68" fmla="*/ 311 w 347"/>
                    <a:gd name="T69" fmla="*/ 455 h 926"/>
                    <a:gd name="T70" fmla="*/ 319 w 347"/>
                    <a:gd name="T71" fmla="*/ 587 h 926"/>
                    <a:gd name="T72" fmla="*/ 327 w 347"/>
                    <a:gd name="T73" fmla="*/ 698 h 926"/>
                    <a:gd name="T74" fmla="*/ 332 w 347"/>
                    <a:gd name="T75" fmla="*/ 785 h 926"/>
                    <a:gd name="T76" fmla="*/ 339 w 347"/>
                    <a:gd name="T77" fmla="*/ 848 h 926"/>
                    <a:gd name="T78" fmla="*/ 347 w 347"/>
                    <a:gd name="T79" fmla="*/ 888 h 92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347" h="926">
                      <a:moveTo>
                        <a:pt x="0" y="909"/>
                      </a:moveTo>
                      <a:lnTo>
                        <a:pt x="13" y="909"/>
                      </a:lnTo>
                      <a:lnTo>
                        <a:pt x="20" y="911"/>
                      </a:lnTo>
                      <a:lnTo>
                        <a:pt x="35" y="911"/>
                      </a:lnTo>
                      <a:lnTo>
                        <a:pt x="40" y="914"/>
                      </a:lnTo>
                      <a:lnTo>
                        <a:pt x="56" y="914"/>
                      </a:lnTo>
                      <a:lnTo>
                        <a:pt x="63" y="916"/>
                      </a:lnTo>
                      <a:lnTo>
                        <a:pt x="71" y="916"/>
                      </a:lnTo>
                      <a:lnTo>
                        <a:pt x="76" y="919"/>
                      </a:lnTo>
                      <a:lnTo>
                        <a:pt x="91" y="919"/>
                      </a:lnTo>
                      <a:lnTo>
                        <a:pt x="99" y="921"/>
                      </a:lnTo>
                      <a:lnTo>
                        <a:pt x="111" y="921"/>
                      </a:lnTo>
                      <a:lnTo>
                        <a:pt x="119" y="924"/>
                      </a:lnTo>
                      <a:lnTo>
                        <a:pt x="142" y="924"/>
                      </a:lnTo>
                      <a:lnTo>
                        <a:pt x="147" y="926"/>
                      </a:lnTo>
                      <a:lnTo>
                        <a:pt x="177" y="926"/>
                      </a:lnTo>
                      <a:lnTo>
                        <a:pt x="182" y="924"/>
                      </a:lnTo>
                      <a:lnTo>
                        <a:pt x="190" y="919"/>
                      </a:lnTo>
                      <a:lnTo>
                        <a:pt x="197" y="911"/>
                      </a:lnTo>
                      <a:lnTo>
                        <a:pt x="205" y="891"/>
                      </a:lnTo>
                      <a:lnTo>
                        <a:pt x="213" y="861"/>
                      </a:lnTo>
                      <a:lnTo>
                        <a:pt x="218" y="812"/>
                      </a:lnTo>
                      <a:lnTo>
                        <a:pt x="225" y="739"/>
                      </a:lnTo>
                      <a:lnTo>
                        <a:pt x="233" y="645"/>
                      </a:lnTo>
                      <a:lnTo>
                        <a:pt x="240" y="526"/>
                      </a:lnTo>
                      <a:lnTo>
                        <a:pt x="248" y="392"/>
                      </a:lnTo>
                      <a:lnTo>
                        <a:pt x="256" y="253"/>
                      </a:lnTo>
                      <a:lnTo>
                        <a:pt x="261" y="131"/>
                      </a:lnTo>
                      <a:lnTo>
                        <a:pt x="268" y="43"/>
                      </a:lnTo>
                      <a:lnTo>
                        <a:pt x="276" y="0"/>
                      </a:lnTo>
                      <a:lnTo>
                        <a:pt x="284" y="12"/>
                      </a:lnTo>
                      <a:lnTo>
                        <a:pt x="291" y="78"/>
                      </a:lnTo>
                      <a:lnTo>
                        <a:pt x="296" y="185"/>
                      </a:lnTo>
                      <a:lnTo>
                        <a:pt x="304" y="316"/>
                      </a:lnTo>
                      <a:lnTo>
                        <a:pt x="311" y="455"/>
                      </a:lnTo>
                      <a:lnTo>
                        <a:pt x="319" y="587"/>
                      </a:lnTo>
                      <a:lnTo>
                        <a:pt x="327" y="698"/>
                      </a:lnTo>
                      <a:lnTo>
                        <a:pt x="332" y="785"/>
                      </a:lnTo>
                      <a:lnTo>
                        <a:pt x="339" y="848"/>
                      </a:lnTo>
                      <a:lnTo>
                        <a:pt x="347" y="888"/>
                      </a:lnTo>
                    </a:path>
                  </a:pathLst>
                </a:custGeom>
                <a:noFill/>
                <a:ln w="238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it-IT" sz="1050">
                    <a:latin typeface="Comfortaa Medium" pitchFamily="2" charset="0"/>
                    <a:ea typeface="ＭＳ Ｐゴシック"/>
                  </a:endParaRPr>
                </a:p>
              </p:txBody>
            </p:sp>
            <p:sp>
              <p:nvSpPr>
                <p:cNvPr id="18521" name="Freeform 148"/>
                <p:cNvSpPr>
                  <a:spLocks/>
                </p:cNvSpPr>
                <p:nvPr/>
              </p:nvSpPr>
              <p:spPr bwMode="auto">
                <a:xfrm>
                  <a:off x="2757" y="3130"/>
                  <a:ext cx="347" cy="84"/>
                </a:xfrm>
                <a:custGeom>
                  <a:avLst/>
                  <a:gdLst>
                    <a:gd name="T0" fmla="*/ 0 w 347"/>
                    <a:gd name="T1" fmla="*/ 0 h 84"/>
                    <a:gd name="T2" fmla="*/ 7 w 347"/>
                    <a:gd name="T3" fmla="*/ 28 h 84"/>
                    <a:gd name="T4" fmla="*/ 15 w 347"/>
                    <a:gd name="T5" fmla="*/ 43 h 84"/>
                    <a:gd name="T6" fmla="*/ 20 w 347"/>
                    <a:gd name="T7" fmla="*/ 51 h 84"/>
                    <a:gd name="T8" fmla="*/ 28 w 347"/>
                    <a:gd name="T9" fmla="*/ 56 h 84"/>
                    <a:gd name="T10" fmla="*/ 35 w 347"/>
                    <a:gd name="T11" fmla="*/ 59 h 84"/>
                    <a:gd name="T12" fmla="*/ 43 w 347"/>
                    <a:gd name="T13" fmla="*/ 61 h 84"/>
                    <a:gd name="T14" fmla="*/ 50 w 347"/>
                    <a:gd name="T15" fmla="*/ 61 h 84"/>
                    <a:gd name="T16" fmla="*/ 56 w 347"/>
                    <a:gd name="T17" fmla="*/ 64 h 84"/>
                    <a:gd name="T18" fmla="*/ 86 w 347"/>
                    <a:gd name="T19" fmla="*/ 64 h 84"/>
                    <a:gd name="T20" fmla="*/ 91 w 347"/>
                    <a:gd name="T21" fmla="*/ 66 h 84"/>
                    <a:gd name="T22" fmla="*/ 142 w 347"/>
                    <a:gd name="T23" fmla="*/ 66 h 84"/>
                    <a:gd name="T24" fmla="*/ 149 w 347"/>
                    <a:gd name="T25" fmla="*/ 64 h 84"/>
                    <a:gd name="T26" fmla="*/ 157 w 347"/>
                    <a:gd name="T27" fmla="*/ 64 h 84"/>
                    <a:gd name="T28" fmla="*/ 162 w 347"/>
                    <a:gd name="T29" fmla="*/ 61 h 84"/>
                    <a:gd name="T30" fmla="*/ 169 w 347"/>
                    <a:gd name="T31" fmla="*/ 59 h 84"/>
                    <a:gd name="T32" fmla="*/ 177 w 347"/>
                    <a:gd name="T33" fmla="*/ 56 h 84"/>
                    <a:gd name="T34" fmla="*/ 185 w 347"/>
                    <a:gd name="T35" fmla="*/ 54 h 84"/>
                    <a:gd name="T36" fmla="*/ 192 w 347"/>
                    <a:gd name="T37" fmla="*/ 51 h 84"/>
                    <a:gd name="T38" fmla="*/ 200 w 347"/>
                    <a:gd name="T39" fmla="*/ 51 h 84"/>
                    <a:gd name="T40" fmla="*/ 205 w 347"/>
                    <a:gd name="T41" fmla="*/ 48 h 84"/>
                    <a:gd name="T42" fmla="*/ 213 w 347"/>
                    <a:gd name="T43" fmla="*/ 48 h 84"/>
                    <a:gd name="T44" fmla="*/ 220 w 347"/>
                    <a:gd name="T45" fmla="*/ 51 h 84"/>
                    <a:gd name="T46" fmla="*/ 228 w 347"/>
                    <a:gd name="T47" fmla="*/ 54 h 84"/>
                    <a:gd name="T48" fmla="*/ 235 w 347"/>
                    <a:gd name="T49" fmla="*/ 56 h 84"/>
                    <a:gd name="T50" fmla="*/ 240 w 347"/>
                    <a:gd name="T51" fmla="*/ 59 h 84"/>
                    <a:gd name="T52" fmla="*/ 248 w 347"/>
                    <a:gd name="T53" fmla="*/ 64 h 84"/>
                    <a:gd name="T54" fmla="*/ 256 w 347"/>
                    <a:gd name="T55" fmla="*/ 66 h 84"/>
                    <a:gd name="T56" fmla="*/ 263 w 347"/>
                    <a:gd name="T57" fmla="*/ 69 h 84"/>
                    <a:gd name="T58" fmla="*/ 271 w 347"/>
                    <a:gd name="T59" fmla="*/ 71 h 84"/>
                    <a:gd name="T60" fmla="*/ 276 w 347"/>
                    <a:gd name="T61" fmla="*/ 74 h 84"/>
                    <a:gd name="T62" fmla="*/ 283 w 347"/>
                    <a:gd name="T63" fmla="*/ 76 h 84"/>
                    <a:gd name="T64" fmla="*/ 291 w 347"/>
                    <a:gd name="T65" fmla="*/ 79 h 84"/>
                    <a:gd name="T66" fmla="*/ 306 w 347"/>
                    <a:gd name="T67" fmla="*/ 79 h 84"/>
                    <a:gd name="T68" fmla="*/ 311 w 347"/>
                    <a:gd name="T69" fmla="*/ 81 h 84"/>
                    <a:gd name="T70" fmla="*/ 342 w 347"/>
                    <a:gd name="T71" fmla="*/ 81 h 84"/>
                    <a:gd name="T72" fmla="*/ 347 w 347"/>
                    <a:gd name="T73" fmla="*/ 84 h 84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347" h="84">
                      <a:moveTo>
                        <a:pt x="0" y="0"/>
                      </a:moveTo>
                      <a:lnTo>
                        <a:pt x="7" y="28"/>
                      </a:lnTo>
                      <a:lnTo>
                        <a:pt x="15" y="43"/>
                      </a:lnTo>
                      <a:lnTo>
                        <a:pt x="20" y="51"/>
                      </a:lnTo>
                      <a:lnTo>
                        <a:pt x="28" y="56"/>
                      </a:lnTo>
                      <a:lnTo>
                        <a:pt x="35" y="59"/>
                      </a:lnTo>
                      <a:lnTo>
                        <a:pt x="43" y="61"/>
                      </a:lnTo>
                      <a:lnTo>
                        <a:pt x="50" y="61"/>
                      </a:lnTo>
                      <a:lnTo>
                        <a:pt x="56" y="64"/>
                      </a:lnTo>
                      <a:lnTo>
                        <a:pt x="86" y="64"/>
                      </a:lnTo>
                      <a:lnTo>
                        <a:pt x="91" y="66"/>
                      </a:lnTo>
                      <a:lnTo>
                        <a:pt x="142" y="66"/>
                      </a:lnTo>
                      <a:lnTo>
                        <a:pt x="149" y="64"/>
                      </a:lnTo>
                      <a:lnTo>
                        <a:pt x="157" y="64"/>
                      </a:lnTo>
                      <a:lnTo>
                        <a:pt x="162" y="61"/>
                      </a:lnTo>
                      <a:lnTo>
                        <a:pt x="169" y="59"/>
                      </a:lnTo>
                      <a:lnTo>
                        <a:pt x="177" y="56"/>
                      </a:lnTo>
                      <a:lnTo>
                        <a:pt x="185" y="54"/>
                      </a:lnTo>
                      <a:lnTo>
                        <a:pt x="192" y="51"/>
                      </a:lnTo>
                      <a:lnTo>
                        <a:pt x="200" y="51"/>
                      </a:lnTo>
                      <a:lnTo>
                        <a:pt x="205" y="48"/>
                      </a:lnTo>
                      <a:lnTo>
                        <a:pt x="213" y="48"/>
                      </a:lnTo>
                      <a:lnTo>
                        <a:pt x="220" y="51"/>
                      </a:lnTo>
                      <a:lnTo>
                        <a:pt x="228" y="54"/>
                      </a:lnTo>
                      <a:lnTo>
                        <a:pt x="235" y="56"/>
                      </a:lnTo>
                      <a:lnTo>
                        <a:pt x="240" y="59"/>
                      </a:lnTo>
                      <a:lnTo>
                        <a:pt x="248" y="64"/>
                      </a:lnTo>
                      <a:lnTo>
                        <a:pt x="256" y="66"/>
                      </a:lnTo>
                      <a:lnTo>
                        <a:pt x="263" y="69"/>
                      </a:lnTo>
                      <a:lnTo>
                        <a:pt x="271" y="71"/>
                      </a:lnTo>
                      <a:lnTo>
                        <a:pt x="276" y="74"/>
                      </a:lnTo>
                      <a:lnTo>
                        <a:pt x="283" y="76"/>
                      </a:lnTo>
                      <a:lnTo>
                        <a:pt x="291" y="79"/>
                      </a:lnTo>
                      <a:lnTo>
                        <a:pt x="306" y="79"/>
                      </a:lnTo>
                      <a:lnTo>
                        <a:pt x="311" y="81"/>
                      </a:lnTo>
                      <a:lnTo>
                        <a:pt x="342" y="81"/>
                      </a:lnTo>
                      <a:lnTo>
                        <a:pt x="347" y="84"/>
                      </a:lnTo>
                    </a:path>
                  </a:pathLst>
                </a:custGeom>
                <a:noFill/>
                <a:ln w="238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it-IT" sz="1050">
                    <a:latin typeface="Comfortaa Medium" pitchFamily="2" charset="0"/>
                    <a:ea typeface="ＭＳ Ｐゴシック"/>
                  </a:endParaRPr>
                </a:p>
              </p:txBody>
            </p:sp>
          </p:grpSp>
        </p:grpSp>
        <p:grpSp>
          <p:nvGrpSpPr>
            <p:cNvPr id="18505" name="Group 149"/>
            <p:cNvGrpSpPr>
              <a:grpSpLocks/>
            </p:cNvGrpSpPr>
            <p:nvPr/>
          </p:nvGrpSpPr>
          <p:grpSpPr bwMode="auto">
            <a:xfrm>
              <a:off x="1193" y="1807"/>
              <a:ext cx="344" cy="859"/>
              <a:chOff x="3316" y="1791"/>
              <a:chExt cx="344" cy="859"/>
            </a:xfrm>
          </p:grpSpPr>
          <p:grpSp>
            <p:nvGrpSpPr>
              <p:cNvPr id="18508" name="Group 150"/>
              <p:cNvGrpSpPr>
                <a:grpSpLocks/>
              </p:cNvGrpSpPr>
              <p:nvPr/>
            </p:nvGrpSpPr>
            <p:grpSpPr bwMode="auto">
              <a:xfrm rot="10800000">
                <a:off x="3316" y="2176"/>
                <a:ext cx="326" cy="184"/>
                <a:chOff x="2410" y="2242"/>
                <a:chExt cx="694" cy="972"/>
              </a:xfrm>
            </p:grpSpPr>
            <p:sp>
              <p:nvSpPr>
                <p:cNvPr id="18515" name="Freeform 151"/>
                <p:cNvSpPr>
                  <a:spLocks/>
                </p:cNvSpPr>
                <p:nvPr/>
              </p:nvSpPr>
              <p:spPr bwMode="auto">
                <a:xfrm>
                  <a:off x="2410" y="2242"/>
                  <a:ext cx="347" cy="926"/>
                </a:xfrm>
                <a:custGeom>
                  <a:avLst/>
                  <a:gdLst>
                    <a:gd name="T0" fmla="*/ 0 w 347"/>
                    <a:gd name="T1" fmla="*/ 909 h 926"/>
                    <a:gd name="T2" fmla="*/ 13 w 347"/>
                    <a:gd name="T3" fmla="*/ 909 h 926"/>
                    <a:gd name="T4" fmla="*/ 20 w 347"/>
                    <a:gd name="T5" fmla="*/ 911 h 926"/>
                    <a:gd name="T6" fmla="*/ 35 w 347"/>
                    <a:gd name="T7" fmla="*/ 911 h 926"/>
                    <a:gd name="T8" fmla="*/ 40 w 347"/>
                    <a:gd name="T9" fmla="*/ 914 h 926"/>
                    <a:gd name="T10" fmla="*/ 56 w 347"/>
                    <a:gd name="T11" fmla="*/ 914 h 926"/>
                    <a:gd name="T12" fmla="*/ 63 w 347"/>
                    <a:gd name="T13" fmla="*/ 916 h 926"/>
                    <a:gd name="T14" fmla="*/ 71 w 347"/>
                    <a:gd name="T15" fmla="*/ 916 h 926"/>
                    <a:gd name="T16" fmla="*/ 76 w 347"/>
                    <a:gd name="T17" fmla="*/ 919 h 926"/>
                    <a:gd name="T18" fmla="*/ 91 w 347"/>
                    <a:gd name="T19" fmla="*/ 919 h 926"/>
                    <a:gd name="T20" fmla="*/ 99 w 347"/>
                    <a:gd name="T21" fmla="*/ 921 h 926"/>
                    <a:gd name="T22" fmla="*/ 111 w 347"/>
                    <a:gd name="T23" fmla="*/ 921 h 926"/>
                    <a:gd name="T24" fmla="*/ 119 w 347"/>
                    <a:gd name="T25" fmla="*/ 924 h 926"/>
                    <a:gd name="T26" fmla="*/ 142 w 347"/>
                    <a:gd name="T27" fmla="*/ 924 h 926"/>
                    <a:gd name="T28" fmla="*/ 147 w 347"/>
                    <a:gd name="T29" fmla="*/ 926 h 926"/>
                    <a:gd name="T30" fmla="*/ 177 w 347"/>
                    <a:gd name="T31" fmla="*/ 926 h 926"/>
                    <a:gd name="T32" fmla="*/ 182 w 347"/>
                    <a:gd name="T33" fmla="*/ 924 h 926"/>
                    <a:gd name="T34" fmla="*/ 190 w 347"/>
                    <a:gd name="T35" fmla="*/ 919 h 926"/>
                    <a:gd name="T36" fmla="*/ 197 w 347"/>
                    <a:gd name="T37" fmla="*/ 911 h 926"/>
                    <a:gd name="T38" fmla="*/ 205 w 347"/>
                    <a:gd name="T39" fmla="*/ 891 h 926"/>
                    <a:gd name="T40" fmla="*/ 213 w 347"/>
                    <a:gd name="T41" fmla="*/ 861 h 926"/>
                    <a:gd name="T42" fmla="*/ 218 w 347"/>
                    <a:gd name="T43" fmla="*/ 812 h 926"/>
                    <a:gd name="T44" fmla="*/ 225 w 347"/>
                    <a:gd name="T45" fmla="*/ 739 h 926"/>
                    <a:gd name="T46" fmla="*/ 233 w 347"/>
                    <a:gd name="T47" fmla="*/ 645 h 926"/>
                    <a:gd name="T48" fmla="*/ 240 w 347"/>
                    <a:gd name="T49" fmla="*/ 526 h 926"/>
                    <a:gd name="T50" fmla="*/ 248 w 347"/>
                    <a:gd name="T51" fmla="*/ 392 h 926"/>
                    <a:gd name="T52" fmla="*/ 256 w 347"/>
                    <a:gd name="T53" fmla="*/ 253 h 926"/>
                    <a:gd name="T54" fmla="*/ 261 w 347"/>
                    <a:gd name="T55" fmla="*/ 131 h 926"/>
                    <a:gd name="T56" fmla="*/ 268 w 347"/>
                    <a:gd name="T57" fmla="*/ 43 h 926"/>
                    <a:gd name="T58" fmla="*/ 276 w 347"/>
                    <a:gd name="T59" fmla="*/ 0 h 926"/>
                    <a:gd name="T60" fmla="*/ 284 w 347"/>
                    <a:gd name="T61" fmla="*/ 12 h 926"/>
                    <a:gd name="T62" fmla="*/ 291 w 347"/>
                    <a:gd name="T63" fmla="*/ 78 h 926"/>
                    <a:gd name="T64" fmla="*/ 296 w 347"/>
                    <a:gd name="T65" fmla="*/ 185 h 926"/>
                    <a:gd name="T66" fmla="*/ 304 w 347"/>
                    <a:gd name="T67" fmla="*/ 316 h 926"/>
                    <a:gd name="T68" fmla="*/ 311 w 347"/>
                    <a:gd name="T69" fmla="*/ 455 h 926"/>
                    <a:gd name="T70" fmla="*/ 319 w 347"/>
                    <a:gd name="T71" fmla="*/ 587 h 926"/>
                    <a:gd name="T72" fmla="*/ 327 w 347"/>
                    <a:gd name="T73" fmla="*/ 698 h 926"/>
                    <a:gd name="T74" fmla="*/ 332 w 347"/>
                    <a:gd name="T75" fmla="*/ 785 h 926"/>
                    <a:gd name="T76" fmla="*/ 339 w 347"/>
                    <a:gd name="T77" fmla="*/ 848 h 926"/>
                    <a:gd name="T78" fmla="*/ 347 w 347"/>
                    <a:gd name="T79" fmla="*/ 888 h 92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347" h="926">
                      <a:moveTo>
                        <a:pt x="0" y="909"/>
                      </a:moveTo>
                      <a:lnTo>
                        <a:pt x="13" y="909"/>
                      </a:lnTo>
                      <a:lnTo>
                        <a:pt x="20" y="911"/>
                      </a:lnTo>
                      <a:lnTo>
                        <a:pt x="35" y="911"/>
                      </a:lnTo>
                      <a:lnTo>
                        <a:pt x="40" y="914"/>
                      </a:lnTo>
                      <a:lnTo>
                        <a:pt x="56" y="914"/>
                      </a:lnTo>
                      <a:lnTo>
                        <a:pt x="63" y="916"/>
                      </a:lnTo>
                      <a:lnTo>
                        <a:pt x="71" y="916"/>
                      </a:lnTo>
                      <a:lnTo>
                        <a:pt x="76" y="919"/>
                      </a:lnTo>
                      <a:lnTo>
                        <a:pt x="91" y="919"/>
                      </a:lnTo>
                      <a:lnTo>
                        <a:pt x="99" y="921"/>
                      </a:lnTo>
                      <a:lnTo>
                        <a:pt x="111" y="921"/>
                      </a:lnTo>
                      <a:lnTo>
                        <a:pt x="119" y="924"/>
                      </a:lnTo>
                      <a:lnTo>
                        <a:pt x="142" y="924"/>
                      </a:lnTo>
                      <a:lnTo>
                        <a:pt x="147" y="926"/>
                      </a:lnTo>
                      <a:lnTo>
                        <a:pt x="177" y="926"/>
                      </a:lnTo>
                      <a:lnTo>
                        <a:pt x="182" y="924"/>
                      </a:lnTo>
                      <a:lnTo>
                        <a:pt x="190" y="919"/>
                      </a:lnTo>
                      <a:lnTo>
                        <a:pt x="197" y="911"/>
                      </a:lnTo>
                      <a:lnTo>
                        <a:pt x="205" y="891"/>
                      </a:lnTo>
                      <a:lnTo>
                        <a:pt x="213" y="861"/>
                      </a:lnTo>
                      <a:lnTo>
                        <a:pt x="218" y="812"/>
                      </a:lnTo>
                      <a:lnTo>
                        <a:pt x="225" y="739"/>
                      </a:lnTo>
                      <a:lnTo>
                        <a:pt x="233" y="645"/>
                      </a:lnTo>
                      <a:lnTo>
                        <a:pt x="240" y="526"/>
                      </a:lnTo>
                      <a:lnTo>
                        <a:pt x="248" y="392"/>
                      </a:lnTo>
                      <a:lnTo>
                        <a:pt x="256" y="253"/>
                      </a:lnTo>
                      <a:lnTo>
                        <a:pt x="261" y="131"/>
                      </a:lnTo>
                      <a:lnTo>
                        <a:pt x="268" y="43"/>
                      </a:lnTo>
                      <a:lnTo>
                        <a:pt x="276" y="0"/>
                      </a:lnTo>
                      <a:lnTo>
                        <a:pt x="284" y="12"/>
                      </a:lnTo>
                      <a:lnTo>
                        <a:pt x="291" y="78"/>
                      </a:lnTo>
                      <a:lnTo>
                        <a:pt x="296" y="185"/>
                      </a:lnTo>
                      <a:lnTo>
                        <a:pt x="304" y="316"/>
                      </a:lnTo>
                      <a:lnTo>
                        <a:pt x="311" y="455"/>
                      </a:lnTo>
                      <a:lnTo>
                        <a:pt x="319" y="587"/>
                      </a:lnTo>
                      <a:lnTo>
                        <a:pt x="327" y="698"/>
                      </a:lnTo>
                      <a:lnTo>
                        <a:pt x="332" y="785"/>
                      </a:lnTo>
                      <a:lnTo>
                        <a:pt x="339" y="848"/>
                      </a:lnTo>
                      <a:lnTo>
                        <a:pt x="347" y="888"/>
                      </a:lnTo>
                    </a:path>
                  </a:pathLst>
                </a:custGeom>
                <a:noFill/>
                <a:ln w="238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it-IT" sz="1050">
                    <a:latin typeface="Comfortaa Medium" pitchFamily="2" charset="0"/>
                    <a:ea typeface="ＭＳ Ｐゴシック"/>
                  </a:endParaRPr>
                </a:p>
              </p:txBody>
            </p:sp>
            <p:sp>
              <p:nvSpPr>
                <p:cNvPr id="18516" name="Freeform 152"/>
                <p:cNvSpPr>
                  <a:spLocks/>
                </p:cNvSpPr>
                <p:nvPr/>
              </p:nvSpPr>
              <p:spPr bwMode="auto">
                <a:xfrm>
                  <a:off x="2757" y="3130"/>
                  <a:ext cx="347" cy="84"/>
                </a:xfrm>
                <a:custGeom>
                  <a:avLst/>
                  <a:gdLst>
                    <a:gd name="T0" fmla="*/ 0 w 347"/>
                    <a:gd name="T1" fmla="*/ 0 h 84"/>
                    <a:gd name="T2" fmla="*/ 7 w 347"/>
                    <a:gd name="T3" fmla="*/ 28 h 84"/>
                    <a:gd name="T4" fmla="*/ 15 w 347"/>
                    <a:gd name="T5" fmla="*/ 43 h 84"/>
                    <a:gd name="T6" fmla="*/ 20 w 347"/>
                    <a:gd name="T7" fmla="*/ 51 h 84"/>
                    <a:gd name="T8" fmla="*/ 28 w 347"/>
                    <a:gd name="T9" fmla="*/ 56 h 84"/>
                    <a:gd name="T10" fmla="*/ 35 w 347"/>
                    <a:gd name="T11" fmla="*/ 59 h 84"/>
                    <a:gd name="T12" fmla="*/ 43 w 347"/>
                    <a:gd name="T13" fmla="*/ 61 h 84"/>
                    <a:gd name="T14" fmla="*/ 50 w 347"/>
                    <a:gd name="T15" fmla="*/ 61 h 84"/>
                    <a:gd name="T16" fmla="*/ 56 w 347"/>
                    <a:gd name="T17" fmla="*/ 64 h 84"/>
                    <a:gd name="T18" fmla="*/ 86 w 347"/>
                    <a:gd name="T19" fmla="*/ 64 h 84"/>
                    <a:gd name="T20" fmla="*/ 91 w 347"/>
                    <a:gd name="T21" fmla="*/ 66 h 84"/>
                    <a:gd name="T22" fmla="*/ 142 w 347"/>
                    <a:gd name="T23" fmla="*/ 66 h 84"/>
                    <a:gd name="T24" fmla="*/ 149 w 347"/>
                    <a:gd name="T25" fmla="*/ 64 h 84"/>
                    <a:gd name="T26" fmla="*/ 157 w 347"/>
                    <a:gd name="T27" fmla="*/ 64 h 84"/>
                    <a:gd name="T28" fmla="*/ 162 w 347"/>
                    <a:gd name="T29" fmla="*/ 61 h 84"/>
                    <a:gd name="T30" fmla="*/ 169 w 347"/>
                    <a:gd name="T31" fmla="*/ 59 h 84"/>
                    <a:gd name="T32" fmla="*/ 177 w 347"/>
                    <a:gd name="T33" fmla="*/ 56 h 84"/>
                    <a:gd name="T34" fmla="*/ 185 w 347"/>
                    <a:gd name="T35" fmla="*/ 54 h 84"/>
                    <a:gd name="T36" fmla="*/ 192 w 347"/>
                    <a:gd name="T37" fmla="*/ 51 h 84"/>
                    <a:gd name="T38" fmla="*/ 200 w 347"/>
                    <a:gd name="T39" fmla="*/ 51 h 84"/>
                    <a:gd name="T40" fmla="*/ 205 w 347"/>
                    <a:gd name="T41" fmla="*/ 48 h 84"/>
                    <a:gd name="T42" fmla="*/ 213 w 347"/>
                    <a:gd name="T43" fmla="*/ 48 h 84"/>
                    <a:gd name="T44" fmla="*/ 220 w 347"/>
                    <a:gd name="T45" fmla="*/ 51 h 84"/>
                    <a:gd name="T46" fmla="*/ 228 w 347"/>
                    <a:gd name="T47" fmla="*/ 54 h 84"/>
                    <a:gd name="T48" fmla="*/ 235 w 347"/>
                    <a:gd name="T49" fmla="*/ 56 h 84"/>
                    <a:gd name="T50" fmla="*/ 240 w 347"/>
                    <a:gd name="T51" fmla="*/ 59 h 84"/>
                    <a:gd name="T52" fmla="*/ 248 w 347"/>
                    <a:gd name="T53" fmla="*/ 64 h 84"/>
                    <a:gd name="T54" fmla="*/ 256 w 347"/>
                    <a:gd name="T55" fmla="*/ 66 h 84"/>
                    <a:gd name="T56" fmla="*/ 263 w 347"/>
                    <a:gd name="T57" fmla="*/ 69 h 84"/>
                    <a:gd name="T58" fmla="*/ 271 w 347"/>
                    <a:gd name="T59" fmla="*/ 71 h 84"/>
                    <a:gd name="T60" fmla="*/ 276 w 347"/>
                    <a:gd name="T61" fmla="*/ 74 h 84"/>
                    <a:gd name="T62" fmla="*/ 283 w 347"/>
                    <a:gd name="T63" fmla="*/ 76 h 84"/>
                    <a:gd name="T64" fmla="*/ 291 w 347"/>
                    <a:gd name="T65" fmla="*/ 79 h 84"/>
                    <a:gd name="T66" fmla="*/ 306 w 347"/>
                    <a:gd name="T67" fmla="*/ 79 h 84"/>
                    <a:gd name="T68" fmla="*/ 311 w 347"/>
                    <a:gd name="T69" fmla="*/ 81 h 84"/>
                    <a:gd name="T70" fmla="*/ 342 w 347"/>
                    <a:gd name="T71" fmla="*/ 81 h 84"/>
                    <a:gd name="T72" fmla="*/ 347 w 347"/>
                    <a:gd name="T73" fmla="*/ 84 h 84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347" h="84">
                      <a:moveTo>
                        <a:pt x="0" y="0"/>
                      </a:moveTo>
                      <a:lnTo>
                        <a:pt x="7" y="28"/>
                      </a:lnTo>
                      <a:lnTo>
                        <a:pt x="15" y="43"/>
                      </a:lnTo>
                      <a:lnTo>
                        <a:pt x="20" y="51"/>
                      </a:lnTo>
                      <a:lnTo>
                        <a:pt x="28" y="56"/>
                      </a:lnTo>
                      <a:lnTo>
                        <a:pt x="35" y="59"/>
                      </a:lnTo>
                      <a:lnTo>
                        <a:pt x="43" y="61"/>
                      </a:lnTo>
                      <a:lnTo>
                        <a:pt x="50" y="61"/>
                      </a:lnTo>
                      <a:lnTo>
                        <a:pt x="56" y="64"/>
                      </a:lnTo>
                      <a:lnTo>
                        <a:pt x="86" y="64"/>
                      </a:lnTo>
                      <a:lnTo>
                        <a:pt x="91" y="66"/>
                      </a:lnTo>
                      <a:lnTo>
                        <a:pt x="142" y="66"/>
                      </a:lnTo>
                      <a:lnTo>
                        <a:pt x="149" y="64"/>
                      </a:lnTo>
                      <a:lnTo>
                        <a:pt x="157" y="64"/>
                      </a:lnTo>
                      <a:lnTo>
                        <a:pt x="162" y="61"/>
                      </a:lnTo>
                      <a:lnTo>
                        <a:pt x="169" y="59"/>
                      </a:lnTo>
                      <a:lnTo>
                        <a:pt x="177" y="56"/>
                      </a:lnTo>
                      <a:lnTo>
                        <a:pt x="185" y="54"/>
                      </a:lnTo>
                      <a:lnTo>
                        <a:pt x="192" y="51"/>
                      </a:lnTo>
                      <a:lnTo>
                        <a:pt x="200" y="51"/>
                      </a:lnTo>
                      <a:lnTo>
                        <a:pt x="205" y="48"/>
                      </a:lnTo>
                      <a:lnTo>
                        <a:pt x="213" y="48"/>
                      </a:lnTo>
                      <a:lnTo>
                        <a:pt x="220" y="51"/>
                      </a:lnTo>
                      <a:lnTo>
                        <a:pt x="228" y="54"/>
                      </a:lnTo>
                      <a:lnTo>
                        <a:pt x="235" y="56"/>
                      </a:lnTo>
                      <a:lnTo>
                        <a:pt x="240" y="59"/>
                      </a:lnTo>
                      <a:lnTo>
                        <a:pt x="248" y="64"/>
                      </a:lnTo>
                      <a:lnTo>
                        <a:pt x="256" y="66"/>
                      </a:lnTo>
                      <a:lnTo>
                        <a:pt x="263" y="69"/>
                      </a:lnTo>
                      <a:lnTo>
                        <a:pt x="271" y="71"/>
                      </a:lnTo>
                      <a:lnTo>
                        <a:pt x="276" y="74"/>
                      </a:lnTo>
                      <a:lnTo>
                        <a:pt x="283" y="76"/>
                      </a:lnTo>
                      <a:lnTo>
                        <a:pt x="291" y="79"/>
                      </a:lnTo>
                      <a:lnTo>
                        <a:pt x="306" y="79"/>
                      </a:lnTo>
                      <a:lnTo>
                        <a:pt x="311" y="81"/>
                      </a:lnTo>
                      <a:lnTo>
                        <a:pt x="342" y="81"/>
                      </a:lnTo>
                      <a:lnTo>
                        <a:pt x="347" y="84"/>
                      </a:lnTo>
                    </a:path>
                  </a:pathLst>
                </a:custGeom>
                <a:noFill/>
                <a:ln w="238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it-IT" sz="1050">
                    <a:latin typeface="Comfortaa Medium" pitchFamily="2" charset="0"/>
                    <a:ea typeface="ＭＳ Ｐゴシック"/>
                  </a:endParaRPr>
                </a:p>
              </p:txBody>
            </p:sp>
          </p:grpSp>
          <p:grpSp>
            <p:nvGrpSpPr>
              <p:cNvPr id="18509" name="Group 153"/>
              <p:cNvGrpSpPr>
                <a:grpSpLocks/>
              </p:cNvGrpSpPr>
              <p:nvPr/>
            </p:nvGrpSpPr>
            <p:grpSpPr bwMode="auto">
              <a:xfrm rot="10800000">
                <a:off x="3316" y="1791"/>
                <a:ext cx="344" cy="268"/>
                <a:chOff x="2410" y="2242"/>
                <a:chExt cx="694" cy="972"/>
              </a:xfrm>
            </p:grpSpPr>
            <p:sp>
              <p:nvSpPr>
                <p:cNvPr id="18513" name="Freeform 154"/>
                <p:cNvSpPr>
                  <a:spLocks/>
                </p:cNvSpPr>
                <p:nvPr/>
              </p:nvSpPr>
              <p:spPr bwMode="auto">
                <a:xfrm>
                  <a:off x="2410" y="2242"/>
                  <a:ext cx="347" cy="926"/>
                </a:xfrm>
                <a:custGeom>
                  <a:avLst/>
                  <a:gdLst>
                    <a:gd name="T0" fmla="*/ 0 w 347"/>
                    <a:gd name="T1" fmla="*/ 909 h 926"/>
                    <a:gd name="T2" fmla="*/ 13 w 347"/>
                    <a:gd name="T3" fmla="*/ 909 h 926"/>
                    <a:gd name="T4" fmla="*/ 20 w 347"/>
                    <a:gd name="T5" fmla="*/ 911 h 926"/>
                    <a:gd name="T6" fmla="*/ 35 w 347"/>
                    <a:gd name="T7" fmla="*/ 911 h 926"/>
                    <a:gd name="T8" fmla="*/ 40 w 347"/>
                    <a:gd name="T9" fmla="*/ 914 h 926"/>
                    <a:gd name="T10" fmla="*/ 56 w 347"/>
                    <a:gd name="T11" fmla="*/ 914 h 926"/>
                    <a:gd name="T12" fmla="*/ 63 w 347"/>
                    <a:gd name="T13" fmla="*/ 916 h 926"/>
                    <a:gd name="T14" fmla="*/ 71 w 347"/>
                    <a:gd name="T15" fmla="*/ 916 h 926"/>
                    <a:gd name="T16" fmla="*/ 76 w 347"/>
                    <a:gd name="T17" fmla="*/ 919 h 926"/>
                    <a:gd name="T18" fmla="*/ 91 w 347"/>
                    <a:gd name="T19" fmla="*/ 919 h 926"/>
                    <a:gd name="T20" fmla="*/ 99 w 347"/>
                    <a:gd name="T21" fmla="*/ 921 h 926"/>
                    <a:gd name="T22" fmla="*/ 111 w 347"/>
                    <a:gd name="T23" fmla="*/ 921 h 926"/>
                    <a:gd name="T24" fmla="*/ 119 w 347"/>
                    <a:gd name="T25" fmla="*/ 924 h 926"/>
                    <a:gd name="T26" fmla="*/ 142 w 347"/>
                    <a:gd name="T27" fmla="*/ 924 h 926"/>
                    <a:gd name="T28" fmla="*/ 147 w 347"/>
                    <a:gd name="T29" fmla="*/ 926 h 926"/>
                    <a:gd name="T30" fmla="*/ 177 w 347"/>
                    <a:gd name="T31" fmla="*/ 926 h 926"/>
                    <a:gd name="T32" fmla="*/ 182 w 347"/>
                    <a:gd name="T33" fmla="*/ 924 h 926"/>
                    <a:gd name="T34" fmla="*/ 190 w 347"/>
                    <a:gd name="T35" fmla="*/ 919 h 926"/>
                    <a:gd name="T36" fmla="*/ 197 w 347"/>
                    <a:gd name="T37" fmla="*/ 911 h 926"/>
                    <a:gd name="T38" fmla="*/ 205 w 347"/>
                    <a:gd name="T39" fmla="*/ 891 h 926"/>
                    <a:gd name="T40" fmla="*/ 213 w 347"/>
                    <a:gd name="T41" fmla="*/ 861 h 926"/>
                    <a:gd name="T42" fmla="*/ 218 w 347"/>
                    <a:gd name="T43" fmla="*/ 812 h 926"/>
                    <a:gd name="T44" fmla="*/ 225 w 347"/>
                    <a:gd name="T45" fmla="*/ 739 h 926"/>
                    <a:gd name="T46" fmla="*/ 233 w 347"/>
                    <a:gd name="T47" fmla="*/ 645 h 926"/>
                    <a:gd name="T48" fmla="*/ 240 w 347"/>
                    <a:gd name="T49" fmla="*/ 526 h 926"/>
                    <a:gd name="T50" fmla="*/ 248 w 347"/>
                    <a:gd name="T51" fmla="*/ 392 h 926"/>
                    <a:gd name="T52" fmla="*/ 256 w 347"/>
                    <a:gd name="T53" fmla="*/ 253 h 926"/>
                    <a:gd name="T54" fmla="*/ 261 w 347"/>
                    <a:gd name="T55" fmla="*/ 131 h 926"/>
                    <a:gd name="T56" fmla="*/ 268 w 347"/>
                    <a:gd name="T57" fmla="*/ 43 h 926"/>
                    <a:gd name="T58" fmla="*/ 276 w 347"/>
                    <a:gd name="T59" fmla="*/ 0 h 926"/>
                    <a:gd name="T60" fmla="*/ 284 w 347"/>
                    <a:gd name="T61" fmla="*/ 12 h 926"/>
                    <a:gd name="T62" fmla="*/ 291 w 347"/>
                    <a:gd name="T63" fmla="*/ 78 h 926"/>
                    <a:gd name="T64" fmla="*/ 296 w 347"/>
                    <a:gd name="T65" fmla="*/ 185 h 926"/>
                    <a:gd name="T66" fmla="*/ 304 w 347"/>
                    <a:gd name="T67" fmla="*/ 316 h 926"/>
                    <a:gd name="T68" fmla="*/ 311 w 347"/>
                    <a:gd name="T69" fmla="*/ 455 h 926"/>
                    <a:gd name="T70" fmla="*/ 319 w 347"/>
                    <a:gd name="T71" fmla="*/ 587 h 926"/>
                    <a:gd name="T72" fmla="*/ 327 w 347"/>
                    <a:gd name="T73" fmla="*/ 698 h 926"/>
                    <a:gd name="T74" fmla="*/ 332 w 347"/>
                    <a:gd name="T75" fmla="*/ 785 h 926"/>
                    <a:gd name="T76" fmla="*/ 339 w 347"/>
                    <a:gd name="T77" fmla="*/ 848 h 926"/>
                    <a:gd name="T78" fmla="*/ 347 w 347"/>
                    <a:gd name="T79" fmla="*/ 888 h 92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347" h="926">
                      <a:moveTo>
                        <a:pt x="0" y="909"/>
                      </a:moveTo>
                      <a:lnTo>
                        <a:pt x="13" y="909"/>
                      </a:lnTo>
                      <a:lnTo>
                        <a:pt x="20" y="911"/>
                      </a:lnTo>
                      <a:lnTo>
                        <a:pt x="35" y="911"/>
                      </a:lnTo>
                      <a:lnTo>
                        <a:pt x="40" y="914"/>
                      </a:lnTo>
                      <a:lnTo>
                        <a:pt x="56" y="914"/>
                      </a:lnTo>
                      <a:lnTo>
                        <a:pt x="63" y="916"/>
                      </a:lnTo>
                      <a:lnTo>
                        <a:pt x="71" y="916"/>
                      </a:lnTo>
                      <a:lnTo>
                        <a:pt x="76" y="919"/>
                      </a:lnTo>
                      <a:lnTo>
                        <a:pt x="91" y="919"/>
                      </a:lnTo>
                      <a:lnTo>
                        <a:pt x="99" y="921"/>
                      </a:lnTo>
                      <a:lnTo>
                        <a:pt x="111" y="921"/>
                      </a:lnTo>
                      <a:lnTo>
                        <a:pt x="119" y="924"/>
                      </a:lnTo>
                      <a:lnTo>
                        <a:pt x="142" y="924"/>
                      </a:lnTo>
                      <a:lnTo>
                        <a:pt x="147" y="926"/>
                      </a:lnTo>
                      <a:lnTo>
                        <a:pt x="177" y="926"/>
                      </a:lnTo>
                      <a:lnTo>
                        <a:pt x="182" y="924"/>
                      </a:lnTo>
                      <a:lnTo>
                        <a:pt x="190" y="919"/>
                      </a:lnTo>
                      <a:lnTo>
                        <a:pt x="197" y="911"/>
                      </a:lnTo>
                      <a:lnTo>
                        <a:pt x="205" y="891"/>
                      </a:lnTo>
                      <a:lnTo>
                        <a:pt x="213" y="861"/>
                      </a:lnTo>
                      <a:lnTo>
                        <a:pt x="218" y="812"/>
                      </a:lnTo>
                      <a:lnTo>
                        <a:pt x="225" y="739"/>
                      </a:lnTo>
                      <a:lnTo>
                        <a:pt x="233" y="645"/>
                      </a:lnTo>
                      <a:lnTo>
                        <a:pt x="240" y="526"/>
                      </a:lnTo>
                      <a:lnTo>
                        <a:pt x="248" y="392"/>
                      </a:lnTo>
                      <a:lnTo>
                        <a:pt x="256" y="253"/>
                      </a:lnTo>
                      <a:lnTo>
                        <a:pt x="261" y="131"/>
                      </a:lnTo>
                      <a:lnTo>
                        <a:pt x="268" y="43"/>
                      </a:lnTo>
                      <a:lnTo>
                        <a:pt x="276" y="0"/>
                      </a:lnTo>
                      <a:lnTo>
                        <a:pt x="284" y="12"/>
                      </a:lnTo>
                      <a:lnTo>
                        <a:pt x="291" y="78"/>
                      </a:lnTo>
                      <a:lnTo>
                        <a:pt x="296" y="185"/>
                      </a:lnTo>
                      <a:lnTo>
                        <a:pt x="304" y="316"/>
                      </a:lnTo>
                      <a:lnTo>
                        <a:pt x="311" y="455"/>
                      </a:lnTo>
                      <a:lnTo>
                        <a:pt x="319" y="587"/>
                      </a:lnTo>
                      <a:lnTo>
                        <a:pt x="327" y="698"/>
                      </a:lnTo>
                      <a:lnTo>
                        <a:pt x="332" y="785"/>
                      </a:lnTo>
                      <a:lnTo>
                        <a:pt x="339" y="848"/>
                      </a:lnTo>
                      <a:lnTo>
                        <a:pt x="347" y="888"/>
                      </a:lnTo>
                    </a:path>
                  </a:pathLst>
                </a:custGeom>
                <a:noFill/>
                <a:ln w="238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it-IT" sz="1050">
                    <a:latin typeface="Comfortaa Medium" pitchFamily="2" charset="0"/>
                    <a:ea typeface="ＭＳ Ｐゴシック"/>
                  </a:endParaRPr>
                </a:p>
              </p:txBody>
            </p:sp>
            <p:sp>
              <p:nvSpPr>
                <p:cNvPr id="18514" name="Freeform 155"/>
                <p:cNvSpPr>
                  <a:spLocks/>
                </p:cNvSpPr>
                <p:nvPr/>
              </p:nvSpPr>
              <p:spPr bwMode="auto">
                <a:xfrm>
                  <a:off x="2757" y="3130"/>
                  <a:ext cx="347" cy="84"/>
                </a:xfrm>
                <a:custGeom>
                  <a:avLst/>
                  <a:gdLst>
                    <a:gd name="T0" fmla="*/ 0 w 347"/>
                    <a:gd name="T1" fmla="*/ 0 h 84"/>
                    <a:gd name="T2" fmla="*/ 7 w 347"/>
                    <a:gd name="T3" fmla="*/ 28 h 84"/>
                    <a:gd name="T4" fmla="*/ 15 w 347"/>
                    <a:gd name="T5" fmla="*/ 43 h 84"/>
                    <a:gd name="T6" fmla="*/ 20 w 347"/>
                    <a:gd name="T7" fmla="*/ 51 h 84"/>
                    <a:gd name="T8" fmla="*/ 28 w 347"/>
                    <a:gd name="T9" fmla="*/ 56 h 84"/>
                    <a:gd name="T10" fmla="*/ 35 w 347"/>
                    <a:gd name="T11" fmla="*/ 59 h 84"/>
                    <a:gd name="T12" fmla="*/ 43 w 347"/>
                    <a:gd name="T13" fmla="*/ 61 h 84"/>
                    <a:gd name="T14" fmla="*/ 50 w 347"/>
                    <a:gd name="T15" fmla="*/ 61 h 84"/>
                    <a:gd name="T16" fmla="*/ 56 w 347"/>
                    <a:gd name="T17" fmla="*/ 64 h 84"/>
                    <a:gd name="T18" fmla="*/ 86 w 347"/>
                    <a:gd name="T19" fmla="*/ 64 h 84"/>
                    <a:gd name="T20" fmla="*/ 91 w 347"/>
                    <a:gd name="T21" fmla="*/ 66 h 84"/>
                    <a:gd name="T22" fmla="*/ 142 w 347"/>
                    <a:gd name="T23" fmla="*/ 66 h 84"/>
                    <a:gd name="T24" fmla="*/ 149 w 347"/>
                    <a:gd name="T25" fmla="*/ 64 h 84"/>
                    <a:gd name="T26" fmla="*/ 157 w 347"/>
                    <a:gd name="T27" fmla="*/ 64 h 84"/>
                    <a:gd name="T28" fmla="*/ 162 w 347"/>
                    <a:gd name="T29" fmla="*/ 61 h 84"/>
                    <a:gd name="T30" fmla="*/ 169 w 347"/>
                    <a:gd name="T31" fmla="*/ 59 h 84"/>
                    <a:gd name="T32" fmla="*/ 177 w 347"/>
                    <a:gd name="T33" fmla="*/ 56 h 84"/>
                    <a:gd name="T34" fmla="*/ 185 w 347"/>
                    <a:gd name="T35" fmla="*/ 54 h 84"/>
                    <a:gd name="T36" fmla="*/ 192 w 347"/>
                    <a:gd name="T37" fmla="*/ 51 h 84"/>
                    <a:gd name="T38" fmla="*/ 200 w 347"/>
                    <a:gd name="T39" fmla="*/ 51 h 84"/>
                    <a:gd name="T40" fmla="*/ 205 w 347"/>
                    <a:gd name="T41" fmla="*/ 48 h 84"/>
                    <a:gd name="T42" fmla="*/ 213 w 347"/>
                    <a:gd name="T43" fmla="*/ 48 h 84"/>
                    <a:gd name="T44" fmla="*/ 220 w 347"/>
                    <a:gd name="T45" fmla="*/ 51 h 84"/>
                    <a:gd name="T46" fmla="*/ 228 w 347"/>
                    <a:gd name="T47" fmla="*/ 54 h 84"/>
                    <a:gd name="T48" fmla="*/ 235 w 347"/>
                    <a:gd name="T49" fmla="*/ 56 h 84"/>
                    <a:gd name="T50" fmla="*/ 240 w 347"/>
                    <a:gd name="T51" fmla="*/ 59 h 84"/>
                    <a:gd name="T52" fmla="*/ 248 w 347"/>
                    <a:gd name="T53" fmla="*/ 64 h 84"/>
                    <a:gd name="T54" fmla="*/ 256 w 347"/>
                    <a:gd name="T55" fmla="*/ 66 h 84"/>
                    <a:gd name="T56" fmla="*/ 263 w 347"/>
                    <a:gd name="T57" fmla="*/ 69 h 84"/>
                    <a:gd name="T58" fmla="*/ 271 w 347"/>
                    <a:gd name="T59" fmla="*/ 71 h 84"/>
                    <a:gd name="T60" fmla="*/ 276 w 347"/>
                    <a:gd name="T61" fmla="*/ 74 h 84"/>
                    <a:gd name="T62" fmla="*/ 283 w 347"/>
                    <a:gd name="T63" fmla="*/ 76 h 84"/>
                    <a:gd name="T64" fmla="*/ 291 w 347"/>
                    <a:gd name="T65" fmla="*/ 79 h 84"/>
                    <a:gd name="T66" fmla="*/ 306 w 347"/>
                    <a:gd name="T67" fmla="*/ 79 h 84"/>
                    <a:gd name="T68" fmla="*/ 311 w 347"/>
                    <a:gd name="T69" fmla="*/ 81 h 84"/>
                    <a:gd name="T70" fmla="*/ 342 w 347"/>
                    <a:gd name="T71" fmla="*/ 81 h 84"/>
                    <a:gd name="T72" fmla="*/ 347 w 347"/>
                    <a:gd name="T73" fmla="*/ 84 h 84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347" h="84">
                      <a:moveTo>
                        <a:pt x="0" y="0"/>
                      </a:moveTo>
                      <a:lnTo>
                        <a:pt x="7" y="28"/>
                      </a:lnTo>
                      <a:lnTo>
                        <a:pt x="15" y="43"/>
                      </a:lnTo>
                      <a:lnTo>
                        <a:pt x="20" y="51"/>
                      </a:lnTo>
                      <a:lnTo>
                        <a:pt x="28" y="56"/>
                      </a:lnTo>
                      <a:lnTo>
                        <a:pt x="35" y="59"/>
                      </a:lnTo>
                      <a:lnTo>
                        <a:pt x="43" y="61"/>
                      </a:lnTo>
                      <a:lnTo>
                        <a:pt x="50" y="61"/>
                      </a:lnTo>
                      <a:lnTo>
                        <a:pt x="56" y="64"/>
                      </a:lnTo>
                      <a:lnTo>
                        <a:pt x="86" y="64"/>
                      </a:lnTo>
                      <a:lnTo>
                        <a:pt x="91" y="66"/>
                      </a:lnTo>
                      <a:lnTo>
                        <a:pt x="142" y="66"/>
                      </a:lnTo>
                      <a:lnTo>
                        <a:pt x="149" y="64"/>
                      </a:lnTo>
                      <a:lnTo>
                        <a:pt x="157" y="64"/>
                      </a:lnTo>
                      <a:lnTo>
                        <a:pt x="162" y="61"/>
                      </a:lnTo>
                      <a:lnTo>
                        <a:pt x="169" y="59"/>
                      </a:lnTo>
                      <a:lnTo>
                        <a:pt x="177" y="56"/>
                      </a:lnTo>
                      <a:lnTo>
                        <a:pt x="185" y="54"/>
                      </a:lnTo>
                      <a:lnTo>
                        <a:pt x="192" y="51"/>
                      </a:lnTo>
                      <a:lnTo>
                        <a:pt x="200" y="51"/>
                      </a:lnTo>
                      <a:lnTo>
                        <a:pt x="205" y="48"/>
                      </a:lnTo>
                      <a:lnTo>
                        <a:pt x="213" y="48"/>
                      </a:lnTo>
                      <a:lnTo>
                        <a:pt x="220" y="51"/>
                      </a:lnTo>
                      <a:lnTo>
                        <a:pt x="228" y="54"/>
                      </a:lnTo>
                      <a:lnTo>
                        <a:pt x="235" y="56"/>
                      </a:lnTo>
                      <a:lnTo>
                        <a:pt x="240" y="59"/>
                      </a:lnTo>
                      <a:lnTo>
                        <a:pt x="248" y="64"/>
                      </a:lnTo>
                      <a:lnTo>
                        <a:pt x="256" y="66"/>
                      </a:lnTo>
                      <a:lnTo>
                        <a:pt x="263" y="69"/>
                      </a:lnTo>
                      <a:lnTo>
                        <a:pt x="271" y="71"/>
                      </a:lnTo>
                      <a:lnTo>
                        <a:pt x="276" y="74"/>
                      </a:lnTo>
                      <a:lnTo>
                        <a:pt x="283" y="76"/>
                      </a:lnTo>
                      <a:lnTo>
                        <a:pt x="291" y="79"/>
                      </a:lnTo>
                      <a:lnTo>
                        <a:pt x="306" y="79"/>
                      </a:lnTo>
                      <a:lnTo>
                        <a:pt x="311" y="81"/>
                      </a:lnTo>
                      <a:lnTo>
                        <a:pt x="342" y="81"/>
                      </a:lnTo>
                      <a:lnTo>
                        <a:pt x="347" y="84"/>
                      </a:lnTo>
                    </a:path>
                  </a:pathLst>
                </a:custGeom>
                <a:noFill/>
                <a:ln w="238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it-IT" sz="1050">
                    <a:latin typeface="Comfortaa Medium" pitchFamily="2" charset="0"/>
                    <a:ea typeface="ＭＳ Ｐゴシック"/>
                  </a:endParaRPr>
                </a:p>
              </p:txBody>
            </p:sp>
          </p:grpSp>
          <p:grpSp>
            <p:nvGrpSpPr>
              <p:cNvPr id="18510" name="Group 156"/>
              <p:cNvGrpSpPr>
                <a:grpSpLocks/>
              </p:cNvGrpSpPr>
              <p:nvPr/>
            </p:nvGrpSpPr>
            <p:grpSpPr bwMode="auto">
              <a:xfrm rot="10800000">
                <a:off x="3316" y="2532"/>
                <a:ext cx="302" cy="118"/>
                <a:chOff x="2410" y="2242"/>
                <a:chExt cx="694" cy="972"/>
              </a:xfrm>
            </p:grpSpPr>
            <p:sp>
              <p:nvSpPr>
                <p:cNvPr id="18511" name="Freeform 157"/>
                <p:cNvSpPr>
                  <a:spLocks/>
                </p:cNvSpPr>
                <p:nvPr/>
              </p:nvSpPr>
              <p:spPr bwMode="auto">
                <a:xfrm>
                  <a:off x="2410" y="2242"/>
                  <a:ext cx="347" cy="926"/>
                </a:xfrm>
                <a:custGeom>
                  <a:avLst/>
                  <a:gdLst>
                    <a:gd name="T0" fmla="*/ 0 w 347"/>
                    <a:gd name="T1" fmla="*/ 909 h 926"/>
                    <a:gd name="T2" fmla="*/ 13 w 347"/>
                    <a:gd name="T3" fmla="*/ 909 h 926"/>
                    <a:gd name="T4" fmla="*/ 20 w 347"/>
                    <a:gd name="T5" fmla="*/ 911 h 926"/>
                    <a:gd name="T6" fmla="*/ 35 w 347"/>
                    <a:gd name="T7" fmla="*/ 911 h 926"/>
                    <a:gd name="T8" fmla="*/ 40 w 347"/>
                    <a:gd name="T9" fmla="*/ 914 h 926"/>
                    <a:gd name="T10" fmla="*/ 56 w 347"/>
                    <a:gd name="T11" fmla="*/ 914 h 926"/>
                    <a:gd name="T12" fmla="*/ 63 w 347"/>
                    <a:gd name="T13" fmla="*/ 916 h 926"/>
                    <a:gd name="T14" fmla="*/ 71 w 347"/>
                    <a:gd name="T15" fmla="*/ 916 h 926"/>
                    <a:gd name="T16" fmla="*/ 76 w 347"/>
                    <a:gd name="T17" fmla="*/ 919 h 926"/>
                    <a:gd name="T18" fmla="*/ 91 w 347"/>
                    <a:gd name="T19" fmla="*/ 919 h 926"/>
                    <a:gd name="T20" fmla="*/ 99 w 347"/>
                    <a:gd name="T21" fmla="*/ 921 h 926"/>
                    <a:gd name="T22" fmla="*/ 111 w 347"/>
                    <a:gd name="T23" fmla="*/ 921 h 926"/>
                    <a:gd name="T24" fmla="*/ 119 w 347"/>
                    <a:gd name="T25" fmla="*/ 924 h 926"/>
                    <a:gd name="T26" fmla="*/ 142 w 347"/>
                    <a:gd name="T27" fmla="*/ 924 h 926"/>
                    <a:gd name="T28" fmla="*/ 147 w 347"/>
                    <a:gd name="T29" fmla="*/ 926 h 926"/>
                    <a:gd name="T30" fmla="*/ 177 w 347"/>
                    <a:gd name="T31" fmla="*/ 926 h 926"/>
                    <a:gd name="T32" fmla="*/ 182 w 347"/>
                    <a:gd name="T33" fmla="*/ 924 h 926"/>
                    <a:gd name="T34" fmla="*/ 190 w 347"/>
                    <a:gd name="T35" fmla="*/ 919 h 926"/>
                    <a:gd name="T36" fmla="*/ 197 w 347"/>
                    <a:gd name="T37" fmla="*/ 911 h 926"/>
                    <a:gd name="T38" fmla="*/ 205 w 347"/>
                    <a:gd name="T39" fmla="*/ 891 h 926"/>
                    <a:gd name="T40" fmla="*/ 213 w 347"/>
                    <a:gd name="T41" fmla="*/ 861 h 926"/>
                    <a:gd name="T42" fmla="*/ 218 w 347"/>
                    <a:gd name="T43" fmla="*/ 812 h 926"/>
                    <a:gd name="T44" fmla="*/ 225 w 347"/>
                    <a:gd name="T45" fmla="*/ 739 h 926"/>
                    <a:gd name="T46" fmla="*/ 233 w 347"/>
                    <a:gd name="T47" fmla="*/ 645 h 926"/>
                    <a:gd name="T48" fmla="*/ 240 w 347"/>
                    <a:gd name="T49" fmla="*/ 526 h 926"/>
                    <a:gd name="T50" fmla="*/ 248 w 347"/>
                    <a:gd name="T51" fmla="*/ 392 h 926"/>
                    <a:gd name="T52" fmla="*/ 256 w 347"/>
                    <a:gd name="T53" fmla="*/ 253 h 926"/>
                    <a:gd name="T54" fmla="*/ 261 w 347"/>
                    <a:gd name="T55" fmla="*/ 131 h 926"/>
                    <a:gd name="T56" fmla="*/ 268 w 347"/>
                    <a:gd name="T57" fmla="*/ 43 h 926"/>
                    <a:gd name="T58" fmla="*/ 276 w 347"/>
                    <a:gd name="T59" fmla="*/ 0 h 926"/>
                    <a:gd name="T60" fmla="*/ 284 w 347"/>
                    <a:gd name="T61" fmla="*/ 12 h 926"/>
                    <a:gd name="T62" fmla="*/ 291 w 347"/>
                    <a:gd name="T63" fmla="*/ 78 h 926"/>
                    <a:gd name="T64" fmla="*/ 296 w 347"/>
                    <a:gd name="T65" fmla="*/ 185 h 926"/>
                    <a:gd name="T66" fmla="*/ 304 w 347"/>
                    <a:gd name="T67" fmla="*/ 316 h 926"/>
                    <a:gd name="T68" fmla="*/ 311 w 347"/>
                    <a:gd name="T69" fmla="*/ 455 h 926"/>
                    <a:gd name="T70" fmla="*/ 319 w 347"/>
                    <a:gd name="T71" fmla="*/ 587 h 926"/>
                    <a:gd name="T72" fmla="*/ 327 w 347"/>
                    <a:gd name="T73" fmla="*/ 698 h 926"/>
                    <a:gd name="T74" fmla="*/ 332 w 347"/>
                    <a:gd name="T75" fmla="*/ 785 h 926"/>
                    <a:gd name="T76" fmla="*/ 339 w 347"/>
                    <a:gd name="T77" fmla="*/ 848 h 926"/>
                    <a:gd name="T78" fmla="*/ 347 w 347"/>
                    <a:gd name="T79" fmla="*/ 888 h 92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347" h="926">
                      <a:moveTo>
                        <a:pt x="0" y="909"/>
                      </a:moveTo>
                      <a:lnTo>
                        <a:pt x="13" y="909"/>
                      </a:lnTo>
                      <a:lnTo>
                        <a:pt x="20" y="911"/>
                      </a:lnTo>
                      <a:lnTo>
                        <a:pt x="35" y="911"/>
                      </a:lnTo>
                      <a:lnTo>
                        <a:pt x="40" y="914"/>
                      </a:lnTo>
                      <a:lnTo>
                        <a:pt x="56" y="914"/>
                      </a:lnTo>
                      <a:lnTo>
                        <a:pt x="63" y="916"/>
                      </a:lnTo>
                      <a:lnTo>
                        <a:pt x="71" y="916"/>
                      </a:lnTo>
                      <a:lnTo>
                        <a:pt x="76" y="919"/>
                      </a:lnTo>
                      <a:lnTo>
                        <a:pt x="91" y="919"/>
                      </a:lnTo>
                      <a:lnTo>
                        <a:pt x="99" y="921"/>
                      </a:lnTo>
                      <a:lnTo>
                        <a:pt x="111" y="921"/>
                      </a:lnTo>
                      <a:lnTo>
                        <a:pt x="119" y="924"/>
                      </a:lnTo>
                      <a:lnTo>
                        <a:pt x="142" y="924"/>
                      </a:lnTo>
                      <a:lnTo>
                        <a:pt x="147" y="926"/>
                      </a:lnTo>
                      <a:lnTo>
                        <a:pt x="177" y="926"/>
                      </a:lnTo>
                      <a:lnTo>
                        <a:pt x="182" y="924"/>
                      </a:lnTo>
                      <a:lnTo>
                        <a:pt x="190" y="919"/>
                      </a:lnTo>
                      <a:lnTo>
                        <a:pt x="197" y="911"/>
                      </a:lnTo>
                      <a:lnTo>
                        <a:pt x="205" y="891"/>
                      </a:lnTo>
                      <a:lnTo>
                        <a:pt x="213" y="861"/>
                      </a:lnTo>
                      <a:lnTo>
                        <a:pt x="218" y="812"/>
                      </a:lnTo>
                      <a:lnTo>
                        <a:pt x="225" y="739"/>
                      </a:lnTo>
                      <a:lnTo>
                        <a:pt x="233" y="645"/>
                      </a:lnTo>
                      <a:lnTo>
                        <a:pt x="240" y="526"/>
                      </a:lnTo>
                      <a:lnTo>
                        <a:pt x="248" y="392"/>
                      </a:lnTo>
                      <a:lnTo>
                        <a:pt x="256" y="253"/>
                      </a:lnTo>
                      <a:lnTo>
                        <a:pt x="261" y="131"/>
                      </a:lnTo>
                      <a:lnTo>
                        <a:pt x="268" y="43"/>
                      </a:lnTo>
                      <a:lnTo>
                        <a:pt x="276" y="0"/>
                      </a:lnTo>
                      <a:lnTo>
                        <a:pt x="284" y="12"/>
                      </a:lnTo>
                      <a:lnTo>
                        <a:pt x="291" y="78"/>
                      </a:lnTo>
                      <a:lnTo>
                        <a:pt x="296" y="185"/>
                      </a:lnTo>
                      <a:lnTo>
                        <a:pt x="304" y="316"/>
                      </a:lnTo>
                      <a:lnTo>
                        <a:pt x="311" y="455"/>
                      </a:lnTo>
                      <a:lnTo>
                        <a:pt x="319" y="587"/>
                      </a:lnTo>
                      <a:lnTo>
                        <a:pt x="327" y="698"/>
                      </a:lnTo>
                      <a:lnTo>
                        <a:pt x="332" y="785"/>
                      </a:lnTo>
                      <a:lnTo>
                        <a:pt x="339" y="848"/>
                      </a:lnTo>
                      <a:lnTo>
                        <a:pt x="347" y="888"/>
                      </a:lnTo>
                    </a:path>
                  </a:pathLst>
                </a:custGeom>
                <a:noFill/>
                <a:ln w="238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it-IT" sz="1050">
                    <a:latin typeface="Comfortaa Medium" pitchFamily="2" charset="0"/>
                    <a:ea typeface="ＭＳ Ｐゴシック"/>
                  </a:endParaRPr>
                </a:p>
              </p:txBody>
            </p:sp>
            <p:sp>
              <p:nvSpPr>
                <p:cNvPr id="18512" name="Freeform 158"/>
                <p:cNvSpPr>
                  <a:spLocks/>
                </p:cNvSpPr>
                <p:nvPr/>
              </p:nvSpPr>
              <p:spPr bwMode="auto">
                <a:xfrm>
                  <a:off x="2757" y="3130"/>
                  <a:ext cx="347" cy="84"/>
                </a:xfrm>
                <a:custGeom>
                  <a:avLst/>
                  <a:gdLst>
                    <a:gd name="T0" fmla="*/ 0 w 347"/>
                    <a:gd name="T1" fmla="*/ 0 h 84"/>
                    <a:gd name="T2" fmla="*/ 7 w 347"/>
                    <a:gd name="T3" fmla="*/ 28 h 84"/>
                    <a:gd name="T4" fmla="*/ 15 w 347"/>
                    <a:gd name="T5" fmla="*/ 43 h 84"/>
                    <a:gd name="T6" fmla="*/ 20 w 347"/>
                    <a:gd name="T7" fmla="*/ 51 h 84"/>
                    <a:gd name="T8" fmla="*/ 28 w 347"/>
                    <a:gd name="T9" fmla="*/ 56 h 84"/>
                    <a:gd name="T10" fmla="*/ 35 w 347"/>
                    <a:gd name="T11" fmla="*/ 59 h 84"/>
                    <a:gd name="T12" fmla="*/ 43 w 347"/>
                    <a:gd name="T13" fmla="*/ 61 h 84"/>
                    <a:gd name="T14" fmla="*/ 50 w 347"/>
                    <a:gd name="T15" fmla="*/ 61 h 84"/>
                    <a:gd name="T16" fmla="*/ 56 w 347"/>
                    <a:gd name="T17" fmla="*/ 64 h 84"/>
                    <a:gd name="T18" fmla="*/ 86 w 347"/>
                    <a:gd name="T19" fmla="*/ 64 h 84"/>
                    <a:gd name="T20" fmla="*/ 91 w 347"/>
                    <a:gd name="T21" fmla="*/ 66 h 84"/>
                    <a:gd name="T22" fmla="*/ 142 w 347"/>
                    <a:gd name="T23" fmla="*/ 66 h 84"/>
                    <a:gd name="T24" fmla="*/ 149 w 347"/>
                    <a:gd name="T25" fmla="*/ 64 h 84"/>
                    <a:gd name="T26" fmla="*/ 157 w 347"/>
                    <a:gd name="T27" fmla="*/ 64 h 84"/>
                    <a:gd name="T28" fmla="*/ 162 w 347"/>
                    <a:gd name="T29" fmla="*/ 61 h 84"/>
                    <a:gd name="T30" fmla="*/ 169 w 347"/>
                    <a:gd name="T31" fmla="*/ 59 h 84"/>
                    <a:gd name="T32" fmla="*/ 177 w 347"/>
                    <a:gd name="T33" fmla="*/ 56 h 84"/>
                    <a:gd name="T34" fmla="*/ 185 w 347"/>
                    <a:gd name="T35" fmla="*/ 54 h 84"/>
                    <a:gd name="T36" fmla="*/ 192 w 347"/>
                    <a:gd name="T37" fmla="*/ 51 h 84"/>
                    <a:gd name="T38" fmla="*/ 200 w 347"/>
                    <a:gd name="T39" fmla="*/ 51 h 84"/>
                    <a:gd name="T40" fmla="*/ 205 w 347"/>
                    <a:gd name="T41" fmla="*/ 48 h 84"/>
                    <a:gd name="T42" fmla="*/ 213 w 347"/>
                    <a:gd name="T43" fmla="*/ 48 h 84"/>
                    <a:gd name="T44" fmla="*/ 220 w 347"/>
                    <a:gd name="T45" fmla="*/ 51 h 84"/>
                    <a:gd name="T46" fmla="*/ 228 w 347"/>
                    <a:gd name="T47" fmla="*/ 54 h 84"/>
                    <a:gd name="T48" fmla="*/ 235 w 347"/>
                    <a:gd name="T49" fmla="*/ 56 h 84"/>
                    <a:gd name="T50" fmla="*/ 240 w 347"/>
                    <a:gd name="T51" fmla="*/ 59 h 84"/>
                    <a:gd name="T52" fmla="*/ 248 w 347"/>
                    <a:gd name="T53" fmla="*/ 64 h 84"/>
                    <a:gd name="T54" fmla="*/ 256 w 347"/>
                    <a:gd name="T55" fmla="*/ 66 h 84"/>
                    <a:gd name="T56" fmla="*/ 263 w 347"/>
                    <a:gd name="T57" fmla="*/ 69 h 84"/>
                    <a:gd name="T58" fmla="*/ 271 w 347"/>
                    <a:gd name="T59" fmla="*/ 71 h 84"/>
                    <a:gd name="T60" fmla="*/ 276 w 347"/>
                    <a:gd name="T61" fmla="*/ 74 h 84"/>
                    <a:gd name="T62" fmla="*/ 283 w 347"/>
                    <a:gd name="T63" fmla="*/ 76 h 84"/>
                    <a:gd name="T64" fmla="*/ 291 w 347"/>
                    <a:gd name="T65" fmla="*/ 79 h 84"/>
                    <a:gd name="T66" fmla="*/ 306 w 347"/>
                    <a:gd name="T67" fmla="*/ 79 h 84"/>
                    <a:gd name="T68" fmla="*/ 311 w 347"/>
                    <a:gd name="T69" fmla="*/ 81 h 84"/>
                    <a:gd name="T70" fmla="*/ 342 w 347"/>
                    <a:gd name="T71" fmla="*/ 81 h 84"/>
                    <a:gd name="T72" fmla="*/ 347 w 347"/>
                    <a:gd name="T73" fmla="*/ 84 h 84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0" t="0" r="r" b="b"/>
                  <a:pathLst>
                    <a:path w="347" h="84">
                      <a:moveTo>
                        <a:pt x="0" y="0"/>
                      </a:moveTo>
                      <a:lnTo>
                        <a:pt x="7" y="28"/>
                      </a:lnTo>
                      <a:lnTo>
                        <a:pt x="15" y="43"/>
                      </a:lnTo>
                      <a:lnTo>
                        <a:pt x="20" y="51"/>
                      </a:lnTo>
                      <a:lnTo>
                        <a:pt x="28" y="56"/>
                      </a:lnTo>
                      <a:lnTo>
                        <a:pt x="35" y="59"/>
                      </a:lnTo>
                      <a:lnTo>
                        <a:pt x="43" y="61"/>
                      </a:lnTo>
                      <a:lnTo>
                        <a:pt x="50" y="61"/>
                      </a:lnTo>
                      <a:lnTo>
                        <a:pt x="56" y="64"/>
                      </a:lnTo>
                      <a:lnTo>
                        <a:pt x="86" y="64"/>
                      </a:lnTo>
                      <a:lnTo>
                        <a:pt x="91" y="66"/>
                      </a:lnTo>
                      <a:lnTo>
                        <a:pt x="142" y="66"/>
                      </a:lnTo>
                      <a:lnTo>
                        <a:pt x="149" y="64"/>
                      </a:lnTo>
                      <a:lnTo>
                        <a:pt x="157" y="64"/>
                      </a:lnTo>
                      <a:lnTo>
                        <a:pt x="162" y="61"/>
                      </a:lnTo>
                      <a:lnTo>
                        <a:pt x="169" y="59"/>
                      </a:lnTo>
                      <a:lnTo>
                        <a:pt x="177" y="56"/>
                      </a:lnTo>
                      <a:lnTo>
                        <a:pt x="185" y="54"/>
                      </a:lnTo>
                      <a:lnTo>
                        <a:pt x="192" y="51"/>
                      </a:lnTo>
                      <a:lnTo>
                        <a:pt x="200" y="51"/>
                      </a:lnTo>
                      <a:lnTo>
                        <a:pt x="205" y="48"/>
                      </a:lnTo>
                      <a:lnTo>
                        <a:pt x="213" y="48"/>
                      </a:lnTo>
                      <a:lnTo>
                        <a:pt x="220" y="51"/>
                      </a:lnTo>
                      <a:lnTo>
                        <a:pt x="228" y="54"/>
                      </a:lnTo>
                      <a:lnTo>
                        <a:pt x="235" y="56"/>
                      </a:lnTo>
                      <a:lnTo>
                        <a:pt x="240" y="59"/>
                      </a:lnTo>
                      <a:lnTo>
                        <a:pt x="248" y="64"/>
                      </a:lnTo>
                      <a:lnTo>
                        <a:pt x="256" y="66"/>
                      </a:lnTo>
                      <a:lnTo>
                        <a:pt x="263" y="69"/>
                      </a:lnTo>
                      <a:lnTo>
                        <a:pt x="271" y="71"/>
                      </a:lnTo>
                      <a:lnTo>
                        <a:pt x="276" y="74"/>
                      </a:lnTo>
                      <a:lnTo>
                        <a:pt x="283" y="76"/>
                      </a:lnTo>
                      <a:lnTo>
                        <a:pt x="291" y="79"/>
                      </a:lnTo>
                      <a:lnTo>
                        <a:pt x="306" y="79"/>
                      </a:lnTo>
                      <a:lnTo>
                        <a:pt x="311" y="81"/>
                      </a:lnTo>
                      <a:lnTo>
                        <a:pt x="342" y="81"/>
                      </a:lnTo>
                      <a:lnTo>
                        <a:pt x="347" y="84"/>
                      </a:lnTo>
                    </a:path>
                  </a:pathLst>
                </a:custGeom>
                <a:noFill/>
                <a:ln w="2381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it-IT" sz="1050">
                    <a:latin typeface="Comfortaa Medium" pitchFamily="2" charset="0"/>
                    <a:ea typeface="ＭＳ Ｐゴシック"/>
                  </a:endParaRPr>
                </a:p>
              </p:txBody>
            </p:sp>
          </p:grpSp>
        </p:grpSp>
        <p:sp>
          <p:nvSpPr>
            <p:cNvPr id="47263" name="Line 159"/>
            <p:cNvSpPr>
              <a:spLocks noChangeShapeType="1"/>
            </p:cNvSpPr>
            <p:nvPr/>
          </p:nvSpPr>
          <p:spPr bwMode="auto">
            <a:xfrm flipV="1">
              <a:off x="2587" y="1491"/>
              <a:ext cx="256" cy="2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5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47264" name="Rectangle 160"/>
            <p:cNvSpPr>
              <a:spLocks noChangeArrowheads="1"/>
            </p:cNvSpPr>
            <p:nvPr/>
          </p:nvSpPr>
          <p:spPr bwMode="auto">
            <a:xfrm>
              <a:off x="2000" y="1224"/>
              <a:ext cx="1158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050">
                  <a:solidFill>
                    <a:srgbClr val="FF0000"/>
                  </a:solidFill>
                  <a:latin typeface="Comfortaa Medium" pitchFamily="2" charset="0"/>
                  <a:ea typeface="ＭＳ Ｐゴシック"/>
                  <a:sym typeface="Wingdings" charset="0"/>
                </a:rPr>
                <a:t>Segnale elettrico</a:t>
              </a:r>
            </a:p>
          </p:txBody>
        </p:sp>
      </p:grpSp>
      <p:sp>
        <p:nvSpPr>
          <p:cNvPr id="47266" name="Rectangle 162"/>
          <p:cNvSpPr>
            <a:spLocks noChangeArrowheads="1"/>
          </p:cNvSpPr>
          <p:nvPr/>
        </p:nvSpPr>
        <p:spPr bwMode="auto">
          <a:xfrm>
            <a:off x="7385773" y="3751516"/>
            <a:ext cx="11288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050">
                <a:latin typeface="Comfortaa Medium" pitchFamily="2" charset="0"/>
                <a:ea typeface="ＭＳ Ｐゴシック"/>
                <a:sym typeface="Wingdings" charset="0"/>
              </a:rPr>
              <a:t>Filo carico </a:t>
            </a:r>
            <a:r>
              <a:rPr lang="it-IT" sz="2400">
                <a:latin typeface="Comfortaa Medium" pitchFamily="2" charset="0"/>
                <a:ea typeface="ＭＳ Ｐゴシック"/>
                <a:sym typeface="Wingdings" charset="0"/>
              </a:rPr>
              <a:t>+</a:t>
            </a:r>
          </a:p>
        </p:txBody>
      </p:sp>
      <p:grpSp>
        <p:nvGrpSpPr>
          <p:cNvPr id="18478" name="Group 166"/>
          <p:cNvGrpSpPr>
            <a:grpSpLocks/>
          </p:cNvGrpSpPr>
          <p:nvPr/>
        </p:nvGrpSpPr>
        <p:grpSpPr bwMode="auto">
          <a:xfrm>
            <a:off x="4561604" y="2758534"/>
            <a:ext cx="263128" cy="1106091"/>
            <a:chOff x="2687" y="2700"/>
            <a:chExt cx="221" cy="929"/>
          </a:xfrm>
        </p:grpSpPr>
        <p:sp>
          <p:nvSpPr>
            <p:cNvPr id="47267" name="Rectangle 163"/>
            <p:cNvSpPr>
              <a:spLocks noChangeArrowheads="1"/>
            </p:cNvSpPr>
            <p:nvPr/>
          </p:nvSpPr>
          <p:spPr bwMode="auto">
            <a:xfrm>
              <a:off x="2687" y="2700"/>
              <a:ext cx="22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050">
                  <a:latin typeface="Comfortaa Medium" pitchFamily="2" charset="0"/>
                  <a:ea typeface="ＭＳ Ｐゴシック"/>
                  <a:sym typeface="Wingdings" charset="0"/>
                </a:rPr>
                <a:t>+</a:t>
              </a:r>
            </a:p>
          </p:txBody>
        </p:sp>
        <p:sp>
          <p:nvSpPr>
            <p:cNvPr id="47268" name="Rectangle 164"/>
            <p:cNvSpPr>
              <a:spLocks noChangeArrowheads="1"/>
            </p:cNvSpPr>
            <p:nvPr/>
          </p:nvSpPr>
          <p:spPr bwMode="auto">
            <a:xfrm>
              <a:off x="2687" y="3064"/>
              <a:ext cx="22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050">
                  <a:latin typeface="Comfortaa Medium" pitchFamily="2" charset="0"/>
                  <a:ea typeface="ＭＳ Ｐゴシック"/>
                  <a:sym typeface="Wingdings" charset="0"/>
                </a:rPr>
                <a:t>+</a:t>
              </a:r>
            </a:p>
          </p:txBody>
        </p:sp>
        <p:sp>
          <p:nvSpPr>
            <p:cNvPr id="47269" name="Rectangle 165"/>
            <p:cNvSpPr>
              <a:spLocks noChangeArrowheads="1"/>
            </p:cNvSpPr>
            <p:nvPr/>
          </p:nvSpPr>
          <p:spPr bwMode="auto">
            <a:xfrm>
              <a:off x="2687" y="3416"/>
              <a:ext cx="22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050">
                  <a:latin typeface="Comfortaa Medium" pitchFamily="2" charset="0"/>
                  <a:ea typeface="ＭＳ Ｐゴシック"/>
                  <a:sym typeface="Wingdings" charset="0"/>
                </a:rPr>
                <a:t>+</a:t>
              </a:r>
            </a:p>
          </p:txBody>
        </p:sp>
      </p:grpSp>
      <p:grpSp>
        <p:nvGrpSpPr>
          <p:cNvPr id="18479" name="Group 167"/>
          <p:cNvGrpSpPr>
            <a:grpSpLocks/>
          </p:cNvGrpSpPr>
          <p:nvPr/>
        </p:nvGrpSpPr>
        <p:grpSpPr bwMode="auto">
          <a:xfrm>
            <a:off x="5631977" y="2759724"/>
            <a:ext cx="263128" cy="1106091"/>
            <a:chOff x="2687" y="2700"/>
            <a:chExt cx="221" cy="929"/>
          </a:xfrm>
        </p:grpSpPr>
        <p:sp>
          <p:nvSpPr>
            <p:cNvPr id="47272" name="Rectangle 168"/>
            <p:cNvSpPr>
              <a:spLocks noChangeArrowheads="1"/>
            </p:cNvSpPr>
            <p:nvPr/>
          </p:nvSpPr>
          <p:spPr bwMode="auto">
            <a:xfrm>
              <a:off x="2687" y="2700"/>
              <a:ext cx="22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050">
                  <a:latin typeface="Comfortaa Medium" pitchFamily="2" charset="0"/>
                  <a:ea typeface="ＭＳ Ｐゴシック"/>
                  <a:sym typeface="Wingdings" charset="0"/>
                </a:rPr>
                <a:t>+</a:t>
              </a:r>
            </a:p>
          </p:txBody>
        </p:sp>
        <p:sp>
          <p:nvSpPr>
            <p:cNvPr id="47273" name="Rectangle 169"/>
            <p:cNvSpPr>
              <a:spLocks noChangeArrowheads="1"/>
            </p:cNvSpPr>
            <p:nvPr/>
          </p:nvSpPr>
          <p:spPr bwMode="auto">
            <a:xfrm>
              <a:off x="2687" y="3064"/>
              <a:ext cx="22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050">
                  <a:latin typeface="Comfortaa Medium" pitchFamily="2" charset="0"/>
                  <a:ea typeface="ＭＳ Ｐゴシック"/>
                  <a:sym typeface="Wingdings" charset="0"/>
                </a:rPr>
                <a:t>+</a:t>
              </a:r>
            </a:p>
          </p:txBody>
        </p:sp>
        <p:sp>
          <p:nvSpPr>
            <p:cNvPr id="47274" name="Rectangle 170"/>
            <p:cNvSpPr>
              <a:spLocks noChangeArrowheads="1"/>
            </p:cNvSpPr>
            <p:nvPr/>
          </p:nvSpPr>
          <p:spPr bwMode="auto">
            <a:xfrm>
              <a:off x="2687" y="3416"/>
              <a:ext cx="22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050">
                  <a:latin typeface="Comfortaa Medium" pitchFamily="2" charset="0"/>
                  <a:ea typeface="ＭＳ Ｐゴシック"/>
                  <a:sym typeface="Wingdings" charset="0"/>
                </a:rPr>
                <a:t>+</a:t>
              </a:r>
            </a:p>
          </p:txBody>
        </p:sp>
      </p:grpSp>
      <p:sp>
        <p:nvSpPr>
          <p:cNvPr id="47276" name="Line 172"/>
          <p:cNvSpPr>
            <a:spLocks noChangeShapeType="1"/>
          </p:cNvSpPr>
          <p:nvPr/>
        </p:nvSpPr>
        <p:spPr bwMode="auto">
          <a:xfrm>
            <a:off x="6785697" y="3831287"/>
            <a:ext cx="652463" cy="185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 sz="1050">
              <a:latin typeface="Comfortaa Medium" pitchFamily="2" charset="0"/>
              <a:ea typeface="ＭＳ Ｐゴシック"/>
            </a:endParaRPr>
          </a:p>
        </p:txBody>
      </p:sp>
      <p:sp>
        <p:nvSpPr>
          <p:cNvPr id="47278" name="Rectangle 174"/>
          <p:cNvSpPr>
            <a:spLocks noChangeArrowheads="1"/>
          </p:cNvSpPr>
          <p:nvPr/>
        </p:nvSpPr>
        <p:spPr bwMode="auto">
          <a:xfrm>
            <a:off x="7395298" y="3395518"/>
            <a:ext cx="1625766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050" dirty="0">
                <a:latin typeface="Comfortaa Medium" pitchFamily="2" charset="0"/>
                <a:ea typeface="ＭＳ Ｐゴシック"/>
                <a:sym typeface="Wingdings" charset="0"/>
              </a:rPr>
              <a:t>Mezzo </a:t>
            </a:r>
          </a:p>
          <a:p>
            <a:pPr>
              <a:defRPr/>
            </a:pPr>
            <a:r>
              <a:rPr lang="it-IT" sz="1050" dirty="0">
                <a:latin typeface="Comfortaa Medium" pitchFamily="2" charset="0"/>
                <a:ea typeface="ＭＳ Ｐゴシック"/>
                <a:sym typeface="Wingdings" charset="0"/>
              </a:rPr>
              <a:t>(gas o anche solido) </a:t>
            </a:r>
            <a:endParaRPr lang="it-IT" sz="2400" dirty="0">
              <a:latin typeface="Comfortaa Medium" pitchFamily="2" charset="0"/>
              <a:ea typeface="ＭＳ Ｐゴシック"/>
              <a:sym typeface="Wingdings" charset="0"/>
            </a:endParaRPr>
          </a:p>
        </p:txBody>
      </p:sp>
      <p:sp>
        <p:nvSpPr>
          <p:cNvPr id="47279" name="Line 175"/>
          <p:cNvSpPr>
            <a:spLocks noChangeShapeType="1"/>
          </p:cNvSpPr>
          <p:nvPr/>
        </p:nvSpPr>
        <p:spPr bwMode="auto">
          <a:xfrm>
            <a:off x="6501139" y="3068097"/>
            <a:ext cx="902494" cy="4679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 sz="1050">
              <a:latin typeface="Comfortaa Medium" pitchFamily="2" charset="0"/>
              <a:ea typeface="ＭＳ Ｐゴシック"/>
            </a:endParaRPr>
          </a:p>
        </p:txBody>
      </p:sp>
      <p:grpSp>
        <p:nvGrpSpPr>
          <p:cNvPr id="18483" name="Group 177"/>
          <p:cNvGrpSpPr>
            <a:grpSpLocks/>
          </p:cNvGrpSpPr>
          <p:nvPr/>
        </p:nvGrpSpPr>
        <p:grpSpPr bwMode="auto">
          <a:xfrm>
            <a:off x="6769023" y="2760915"/>
            <a:ext cx="263128" cy="1106091"/>
            <a:chOff x="2687" y="2700"/>
            <a:chExt cx="221" cy="929"/>
          </a:xfrm>
        </p:grpSpPr>
        <p:sp>
          <p:nvSpPr>
            <p:cNvPr id="47282" name="Rectangle 178"/>
            <p:cNvSpPr>
              <a:spLocks noChangeArrowheads="1"/>
            </p:cNvSpPr>
            <p:nvPr/>
          </p:nvSpPr>
          <p:spPr bwMode="auto">
            <a:xfrm>
              <a:off x="2687" y="2700"/>
              <a:ext cx="22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050">
                  <a:latin typeface="Comfortaa Medium" pitchFamily="2" charset="0"/>
                  <a:ea typeface="ＭＳ Ｐゴシック"/>
                  <a:sym typeface="Wingdings" charset="0"/>
                </a:rPr>
                <a:t>+</a:t>
              </a:r>
            </a:p>
          </p:txBody>
        </p:sp>
        <p:sp>
          <p:nvSpPr>
            <p:cNvPr id="47283" name="Rectangle 179"/>
            <p:cNvSpPr>
              <a:spLocks noChangeArrowheads="1"/>
            </p:cNvSpPr>
            <p:nvPr/>
          </p:nvSpPr>
          <p:spPr bwMode="auto">
            <a:xfrm>
              <a:off x="2687" y="3064"/>
              <a:ext cx="22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050">
                  <a:latin typeface="Comfortaa Medium" pitchFamily="2" charset="0"/>
                  <a:ea typeface="ＭＳ Ｐゴシック"/>
                  <a:sym typeface="Wingdings" charset="0"/>
                </a:rPr>
                <a:t>+</a:t>
              </a:r>
            </a:p>
          </p:txBody>
        </p:sp>
        <p:sp>
          <p:nvSpPr>
            <p:cNvPr id="47284" name="Rectangle 180"/>
            <p:cNvSpPr>
              <a:spLocks noChangeArrowheads="1"/>
            </p:cNvSpPr>
            <p:nvPr/>
          </p:nvSpPr>
          <p:spPr bwMode="auto">
            <a:xfrm>
              <a:off x="2687" y="3416"/>
              <a:ext cx="22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050">
                  <a:latin typeface="Comfortaa Medium" pitchFamily="2" charset="0"/>
                  <a:ea typeface="ＭＳ Ｐゴシック"/>
                  <a:sym typeface="Wingdings" charset="0"/>
                </a:rPr>
                <a:t>+</a:t>
              </a:r>
            </a:p>
          </p:txBody>
        </p:sp>
      </p:grpSp>
      <p:grpSp>
        <p:nvGrpSpPr>
          <p:cNvPr id="18484" name="Group 181"/>
          <p:cNvGrpSpPr>
            <a:grpSpLocks/>
          </p:cNvGrpSpPr>
          <p:nvPr/>
        </p:nvGrpSpPr>
        <p:grpSpPr bwMode="auto">
          <a:xfrm>
            <a:off x="3911523" y="2770440"/>
            <a:ext cx="263128" cy="1106091"/>
            <a:chOff x="2687" y="2700"/>
            <a:chExt cx="221" cy="929"/>
          </a:xfrm>
        </p:grpSpPr>
        <p:sp>
          <p:nvSpPr>
            <p:cNvPr id="47286" name="Rectangle 182"/>
            <p:cNvSpPr>
              <a:spLocks noChangeArrowheads="1"/>
            </p:cNvSpPr>
            <p:nvPr/>
          </p:nvSpPr>
          <p:spPr bwMode="auto">
            <a:xfrm>
              <a:off x="2687" y="2700"/>
              <a:ext cx="22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050">
                  <a:latin typeface="Comfortaa Medium" pitchFamily="2" charset="0"/>
                  <a:ea typeface="ＭＳ Ｐゴシック"/>
                  <a:sym typeface="Wingdings" charset="0"/>
                </a:rPr>
                <a:t>+</a:t>
              </a:r>
            </a:p>
          </p:txBody>
        </p:sp>
        <p:sp>
          <p:nvSpPr>
            <p:cNvPr id="47287" name="Rectangle 183"/>
            <p:cNvSpPr>
              <a:spLocks noChangeArrowheads="1"/>
            </p:cNvSpPr>
            <p:nvPr/>
          </p:nvSpPr>
          <p:spPr bwMode="auto">
            <a:xfrm>
              <a:off x="2687" y="3064"/>
              <a:ext cx="22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050">
                  <a:latin typeface="Comfortaa Medium" pitchFamily="2" charset="0"/>
                  <a:ea typeface="ＭＳ Ｐゴシック"/>
                  <a:sym typeface="Wingdings" charset="0"/>
                </a:rPr>
                <a:t>+</a:t>
              </a:r>
            </a:p>
          </p:txBody>
        </p:sp>
        <p:sp>
          <p:nvSpPr>
            <p:cNvPr id="47288" name="Rectangle 184"/>
            <p:cNvSpPr>
              <a:spLocks noChangeArrowheads="1"/>
            </p:cNvSpPr>
            <p:nvPr/>
          </p:nvSpPr>
          <p:spPr bwMode="auto">
            <a:xfrm>
              <a:off x="2687" y="3416"/>
              <a:ext cx="22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1050">
                  <a:latin typeface="Comfortaa Medium" pitchFamily="2" charset="0"/>
                  <a:ea typeface="ＭＳ Ｐゴシック"/>
                  <a:sym typeface="Wingdings" charset="0"/>
                </a:rPr>
                <a:t>+</a:t>
              </a:r>
            </a:p>
          </p:txBody>
        </p:sp>
      </p:grpSp>
      <p:sp>
        <p:nvSpPr>
          <p:cNvPr id="3" name="Google Shape;293;p45">
            <a:extLst>
              <a:ext uri="{FF2B5EF4-FFF2-40B4-BE49-F238E27FC236}">
                <a16:creationId xmlns:a16="http://schemas.microsoft.com/office/drawing/2014/main" id="{9A2777A6-6BF4-C05E-381C-B1ABAD79A198}"/>
              </a:ext>
            </a:extLst>
          </p:cNvPr>
          <p:cNvSpPr txBox="1">
            <a:spLocks/>
          </p:cNvSpPr>
          <p:nvPr/>
        </p:nvSpPr>
        <p:spPr>
          <a:xfrm>
            <a:off x="81677" y="26710"/>
            <a:ext cx="91440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2800"/>
            </a:pPr>
            <a:r>
              <a:rPr lang="it-IT" dirty="0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Campi Elettrici</a:t>
            </a:r>
            <a:endParaRPr lang="it-IT" sz="3100" dirty="0">
              <a:solidFill>
                <a:srgbClr val="0B5394"/>
              </a:solidFill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  <p:sp>
        <p:nvSpPr>
          <p:cNvPr id="4" name="Oval 37">
            <a:extLst>
              <a:ext uri="{FF2B5EF4-FFF2-40B4-BE49-F238E27FC236}">
                <a16:creationId xmlns:a16="http://schemas.microsoft.com/office/drawing/2014/main" id="{7C231DA1-DD1B-5999-14A5-524AAF0C66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5928" y="3080436"/>
            <a:ext cx="80963" cy="7739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sz="1050">
              <a:latin typeface="Comfortaa Medium" pitchFamily="2" charset="0"/>
              <a:ea typeface="ＭＳ Ｐゴシック"/>
            </a:endParaRPr>
          </a:p>
        </p:txBody>
      </p:sp>
      <p:grpSp>
        <p:nvGrpSpPr>
          <p:cNvPr id="5" name="Group 173">
            <a:extLst>
              <a:ext uri="{FF2B5EF4-FFF2-40B4-BE49-F238E27FC236}">
                <a16:creationId xmlns:a16="http://schemas.microsoft.com/office/drawing/2014/main" id="{5B79E31E-5E7E-3726-F4D2-1A4FFD890613}"/>
              </a:ext>
            </a:extLst>
          </p:cNvPr>
          <p:cNvGrpSpPr>
            <a:grpSpLocks/>
          </p:cNvGrpSpPr>
          <p:nvPr/>
        </p:nvGrpSpPr>
        <p:grpSpPr bwMode="auto">
          <a:xfrm>
            <a:off x="1231122" y="2617282"/>
            <a:ext cx="1550194" cy="1466850"/>
            <a:chOff x="4001" y="1734"/>
            <a:chExt cx="1302" cy="1232"/>
          </a:xfrm>
        </p:grpSpPr>
        <p:grpSp>
          <p:nvGrpSpPr>
            <p:cNvPr id="6" name="Group 14">
              <a:extLst>
                <a:ext uri="{FF2B5EF4-FFF2-40B4-BE49-F238E27FC236}">
                  <a16:creationId xmlns:a16="http://schemas.microsoft.com/office/drawing/2014/main" id="{45D14002-FD41-5B51-2EA8-AF0ECE19E6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01" y="1734"/>
              <a:ext cx="1302" cy="1232"/>
              <a:chOff x="158" y="1253"/>
              <a:chExt cx="2722" cy="2694"/>
            </a:xfrm>
          </p:grpSpPr>
          <p:sp>
            <p:nvSpPr>
              <p:cNvPr id="26" name="Oval 15">
                <a:extLst>
                  <a:ext uri="{FF2B5EF4-FFF2-40B4-BE49-F238E27FC236}">
                    <a16:creationId xmlns:a16="http://schemas.microsoft.com/office/drawing/2014/main" id="{AE11A8F0-D93D-5891-64D6-932DDE194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" y="2388"/>
                <a:ext cx="2695" cy="424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it-IT" sz="1050" b="1">
                  <a:latin typeface="Comfortaa" pitchFamily="2" charset="0"/>
                  <a:ea typeface="ＭＳ Ｐゴシック"/>
                </a:endParaRPr>
              </a:p>
            </p:txBody>
          </p:sp>
          <p:sp>
            <p:nvSpPr>
              <p:cNvPr id="27" name="Oval 16">
                <a:extLst>
                  <a:ext uri="{FF2B5EF4-FFF2-40B4-BE49-F238E27FC236}">
                    <a16:creationId xmlns:a16="http://schemas.microsoft.com/office/drawing/2014/main" id="{61374030-61F1-F815-6908-5DC8F3346C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187" y="2387"/>
                <a:ext cx="2694" cy="426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>
                  <a:defRPr/>
                </a:pPr>
                <a:endParaRPr lang="it-IT" sz="1050" b="1">
                  <a:latin typeface="Comfortaa" pitchFamily="2" charset="0"/>
                  <a:ea typeface="ＭＳ Ｐゴシック"/>
                </a:endParaRPr>
              </a:p>
            </p:txBody>
          </p:sp>
          <p:sp>
            <p:nvSpPr>
              <p:cNvPr id="28" name="Oval 17">
                <a:extLst>
                  <a:ext uri="{FF2B5EF4-FFF2-40B4-BE49-F238E27FC236}">
                    <a16:creationId xmlns:a16="http://schemas.microsoft.com/office/drawing/2014/main" id="{2C27B4D2-26D0-AEB1-646D-3F92366211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2682222">
                <a:off x="185" y="2388"/>
                <a:ext cx="2695" cy="424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it-IT" sz="1050" b="1">
                  <a:latin typeface="Comfortaa" pitchFamily="2" charset="0"/>
                  <a:ea typeface="ＭＳ Ｐゴシック"/>
                </a:endParaRPr>
              </a:p>
            </p:txBody>
          </p:sp>
          <p:sp>
            <p:nvSpPr>
              <p:cNvPr id="29" name="Oval 18">
                <a:extLst>
                  <a:ext uri="{FF2B5EF4-FFF2-40B4-BE49-F238E27FC236}">
                    <a16:creationId xmlns:a16="http://schemas.microsoft.com/office/drawing/2014/main" id="{1BF44A19-D4D3-1C19-54C7-EA7CD159EB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2682222" flipH="1">
                <a:off x="158" y="2388"/>
                <a:ext cx="2695" cy="424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it-IT" sz="1050" b="1">
                  <a:latin typeface="Comfortaa" pitchFamily="2" charset="0"/>
                  <a:ea typeface="ＭＳ Ｐゴシック"/>
                </a:endParaRPr>
              </a:p>
            </p:txBody>
          </p:sp>
        </p:grpSp>
        <p:grpSp>
          <p:nvGrpSpPr>
            <p:cNvPr id="7" name="Group 19">
              <a:extLst>
                <a:ext uri="{FF2B5EF4-FFF2-40B4-BE49-F238E27FC236}">
                  <a16:creationId xmlns:a16="http://schemas.microsoft.com/office/drawing/2014/main" id="{3994D5AA-8090-2C0B-7E43-0B0C4F2415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43" y="2265"/>
              <a:ext cx="204" cy="182"/>
              <a:chOff x="4326" y="1621"/>
              <a:chExt cx="510" cy="482"/>
            </a:xfrm>
          </p:grpSpPr>
          <p:sp>
            <p:nvSpPr>
              <p:cNvPr id="14" name="Oval 20">
                <a:extLst>
                  <a:ext uri="{FF2B5EF4-FFF2-40B4-BE49-F238E27FC236}">
                    <a16:creationId xmlns:a16="http://schemas.microsoft.com/office/drawing/2014/main" id="{2D9C297F-D767-60EC-2967-039F420141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6" y="1764"/>
                <a:ext cx="197" cy="196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sz="1050">
                  <a:latin typeface="Comfortaa Medium" pitchFamily="2" charset="0"/>
                  <a:ea typeface="ＭＳ Ｐゴシック"/>
                </a:endParaRPr>
              </a:p>
            </p:txBody>
          </p:sp>
          <p:sp>
            <p:nvSpPr>
              <p:cNvPr id="15" name="Oval 21">
                <a:extLst>
                  <a:ext uri="{FF2B5EF4-FFF2-40B4-BE49-F238E27FC236}">
                    <a16:creationId xmlns:a16="http://schemas.microsoft.com/office/drawing/2014/main" id="{2D322103-DC95-FD1C-A070-C23701ED3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3" y="1621"/>
                <a:ext cx="198" cy="199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sz="1050">
                  <a:latin typeface="Comfortaa Medium" pitchFamily="2" charset="0"/>
                  <a:ea typeface="ＭＳ Ｐゴシック"/>
                </a:endParaRPr>
              </a:p>
            </p:txBody>
          </p:sp>
          <p:sp>
            <p:nvSpPr>
              <p:cNvPr id="16" name="Oval 22">
                <a:extLst>
                  <a:ext uri="{FF2B5EF4-FFF2-40B4-BE49-F238E27FC236}">
                    <a16:creationId xmlns:a16="http://schemas.microsoft.com/office/drawing/2014/main" id="{7CA24297-E870-1C38-6420-37424A022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3" y="1878"/>
                <a:ext cx="198" cy="19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sz="1050">
                  <a:latin typeface="Comfortaa Medium" pitchFamily="2" charset="0"/>
                  <a:ea typeface="ＭＳ Ｐゴシック"/>
                </a:endParaRPr>
              </a:p>
            </p:txBody>
          </p:sp>
          <p:sp>
            <p:nvSpPr>
              <p:cNvPr id="17" name="Oval 23">
                <a:extLst>
                  <a:ext uri="{FF2B5EF4-FFF2-40B4-BE49-F238E27FC236}">
                    <a16:creationId xmlns:a16="http://schemas.microsoft.com/office/drawing/2014/main" id="{4A4195AA-FB72-78B4-9C07-09619090FD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1" y="1878"/>
                <a:ext cx="197" cy="19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sz="1050">
                  <a:latin typeface="Comfortaa Medium" pitchFamily="2" charset="0"/>
                  <a:ea typeface="ＭＳ Ｐゴシック"/>
                </a:endParaRPr>
              </a:p>
            </p:txBody>
          </p:sp>
          <p:sp>
            <p:nvSpPr>
              <p:cNvPr id="18" name="Oval 24">
                <a:extLst>
                  <a:ext uri="{FF2B5EF4-FFF2-40B4-BE49-F238E27FC236}">
                    <a16:creationId xmlns:a16="http://schemas.microsoft.com/office/drawing/2014/main" id="{E6E167D6-11D5-3BAC-DBEC-E8A8F6506E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1" y="1679"/>
                <a:ext cx="197" cy="199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sz="1050">
                  <a:latin typeface="Comfortaa Medium" pitchFamily="2" charset="0"/>
                  <a:ea typeface="ＭＳ Ｐゴシック"/>
                </a:endParaRPr>
              </a:p>
            </p:txBody>
          </p:sp>
          <p:sp>
            <p:nvSpPr>
              <p:cNvPr id="19" name="Oval 25">
                <a:extLst>
                  <a:ext uri="{FF2B5EF4-FFF2-40B4-BE49-F238E27FC236}">
                    <a16:creationId xmlns:a16="http://schemas.microsoft.com/office/drawing/2014/main" id="{29FDE566-2BEE-F0FD-0774-87B5F44F9A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8" y="1849"/>
                <a:ext cx="198" cy="19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sz="1050">
                  <a:latin typeface="Comfortaa Medium" pitchFamily="2" charset="0"/>
                  <a:ea typeface="ＭＳ Ｐゴシック"/>
                </a:endParaRPr>
              </a:p>
            </p:txBody>
          </p:sp>
          <p:sp>
            <p:nvSpPr>
              <p:cNvPr id="20" name="Oval 26">
                <a:extLst>
                  <a:ext uri="{FF2B5EF4-FFF2-40B4-BE49-F238E27FC236}">
                    <a16:creationId xmlns:a16="http://schemas.microsoft.com/office/drawing/2014/main" id="{7273F313-7229-B4F7-A28B-D723137C25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3" y="1706"/>
                <a:ext cx="198" cy="199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sz="1050">
                  <a:latin typeface="Comfortaa Medium" pitchFamily="2" charset="0"/>
                  <a:ea typeface="ＭＳ Ｐゴシック"/>
                </a:endParaRPr>
              </a:p>
            </p:txBody>
          </p:sp>
          <p:sp>
            <p:nvSpPr>
              <p:cNvPr id="21" name="Oval 27">
                <a:extLst>
                  <a:ext uri="{FF2B5EF4-FFF2-40B4-BE49-F238E27FC236}">
                    <a16:creationId xmlns:a16="http://schemas.microsoft.com/office/drawing/2014/main" id="{7B8E0731-4FC0-45F7-6CA6-41FCF675AD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8" y="1706"/>
                <a:ext cx="198" cy="199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sz="1050">
                  <a:latin typeface="Comfortaa Medium" pitchFamily="2" charset="0"/>
                  <a:ea typeface="ＭＳ Ｐゴシック"/>
                </a:endParaRPr>
              </a:p>
            </p:txBody>
          </p:sp>
          <p:sp>
            <p:nvSpPr>
              <p:cNvPr id="22" name="Oval 28">
                <a:extLst>
                  <a:ext uri="{FF2B5EF4-FFF2-40B4-BE49-F238E27FC236}">
                    <a16:creationId xmlns:a16="http://schemas.microsoft.com/office/drawing/2014/main" id="{3098DC49-815B-C0C0-CB85-64BD041532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1" y="1764"/>
                <a:ext cx="197" cy="19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sz="1050">
                  <a:latin typeface="Comfortaa Medium" pitchFamily="2" charset="0"/>
                  <a:ea typeface="ＭＳ Ｐゴシック"/>
                </a:endParaRPr>
              </a:p>
            </p:txBody>
          </p:sp>
          <p:sp>
            <p:nvSpPr>
              <p:cNvPr id="23" name="Oval 29">
                <a:extLst>
                  <a:ext uri="{FF2B5EF4-FFF2-40B4-BE49-F238E27FC236}">
                    <a16:creationId xmlns:a16="http://schemas.microsoft.com/office/drawing/2014/main" id="{400CDF23-688B-F5C8-448A-08DB2EE354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8" y="1790"/>
                <a:ext cx="198" cy="199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sz="1050">
                  <a:latin typeface="Comfortaa Medium" pitchFamily="2" charset="0"/>
                  <a:ea typeface="ＭＳ Ｐゴシック"/>
                </a:endParaRPr>
              </a:p>
            </p:txBody>
          </p:sp>
          <p:sp>
            <p:nvSpPr>
              <p:cNvPr id="24" name="Oval 30">
                <a:extLst>
                  <a:ext uri="{FF2B5EF4-FFF2-40B4-BE49-F238E27FC236}">
                    <a16:creationId xmlns:a16="http://schemas.microsoft.com/office/drawing/2014/main" id="{84B3D36F-F618-05BD-5D0B-B74E1F75E7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3" y="1793"/>
                <a:ext cx="198" cy="196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sz="1050">
                  <a:latin typeface="Comfortaa Medium" pitchFamily="2" charset="0"/>
                  <a:ea typeface="ＭＳ Ｐゴシック"/>
                </a:endParaRPr>
              </a:p>
            </p:txBody>
          </p:sp>
          <p:sp>
            <p:nvSpPr>
              <p:cNvPr id="25" name="Oval 31">
                <a:extLst>
                  <a:ext uri="{FF2B5EF4-FFF2-40B4-BE49-F238E27FC236}">
                    <a16:creationId xmlns:a16="http://schemas.microsoft.com/office/drawing/2014/main" id="{278DC3DD-F4BE-96A5-1AFD-1066C17A59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68" y="1904"/>
                <a:ext cx="198" cy="199"/>
              </a:xfrm>
              <a:prstGeom prst="ellipse">
                <a:avLst/>
              </a:prstGeom>
              <a:solidFill>
                <a:srgbClr val="0066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it-IT" sz="1050">
                  <a:latin typeface="Comfortaa Medium" pitchFamily="2" charset="0"/>
                  <a:ea typeface="ＭＳ Ｐゴシック"/>
                </a:endParaRPr>
              </a:p>
            </p:txBody>
          </p:sp>
        </p:grpSp>
        <p:sp>
          <p:nvSpPr>
            <p:cNvPr id="8" name="Oval 32">
              <a:extLst>
                <a:ext uri="{FF2B5EF4-FFF2-40B4-BE49-F238E27FC236}">
                  <a16:creationId xmlns:a16="http://schemas.microsoft.com/office/drawing/2014/main" id="{C7B38DF9-6423-BF1B-77B4-14848CDA4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6" y="2654"/>
              <a:ext cx="68" cy="65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5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9" name="Oval 33">
              <a:extLst>
                <a:ext uri="{FF2B5EF4-FFF2-40B4-BE49-F238E27FC236}">
                  <a16:creationId xmlns:a16="http://schemas.microsoft.com/office/drawing/2014/main" id="{472BF96C-BE86-8F60-93FA-9A2358CF9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1" y="2615"/>
              <a:ext cx="68" cy="65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5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10" name="Oval 34">
              <a:extLst>
                <a:ext uri="{FF2B5EF4-FFF2-40B4-BE49-F238E27FC236}">
                  <a16:creationId xmlns:a16="http://schemas.microsoft.com/office/drawing/2014/main" id="{BC7F7CCF-FB3C-5BF1-151C-9FA223ABD7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7" y="2239"/>
              <a:ext cx="68" cy="65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5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11" name="Oval 35">
              <a:extLst>
                <a:ext uri="{FF2B5EF4-FFF2-40B4-BE49-F238E27FC236}">
                  <a16:creationId xmlns:a16="http://schemas.microsoft.com/office/drawing/2014/main" id="{D379CD5E-EBB8-7842-A30C-BE9607E541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3" y="2499"/>
              <a:ext cx="68" cy="65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5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12" name="Oval 36">
              <a:extLst>
                <a:ext uri="{FF2B5EF4-FFF2-40B4-BE49-F238E27FC236}">
                  <a16:creationId xmlns:a16="http://schemas.microsoft.com/office/drawing/2014/main" id="{4FC89BEE-6E98-9E0F-737C-ADE8206D27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1" y="2032"/>
              <a:ext cx="68" cy="65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5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13" name="Oval 38">
              <a:extLst>
                <a:ext uri="{FF2B5EF4-FFF2-40B4-BE49-F238E27FC236}">
                  <a16:creationId xmlns:a16="http://schemas.microsoft.com/office/drawing/2014/main" id="{1BDC4B20-4CA2-3A3B-9FDE-E853CE4F56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45" y="2395"/>
              <a:ext cx="68" cy="65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50">
                <a:latin typeface="Comfortaa Medium" pitchFamily="2" charset="0"/>
                <a:ea typeface="ＭＳ Ｐゴシック"/>
              </a:endParaRPr>
            </a:p>
          </p:txBody>
        </p:sp>
      </p:grpSp>
      <p:grpSp>
        <p:nvGrpSpPr>
          <p:cNvPr id="30" name="Group 188">
            <a:extLst>
              <a:ext uri="{FF2B5EF4-FFF2-40B4-BE49-F238E27FC236}">
                <a16:creationId xmlns:a16="http://schemas.microsoft.com/office/drawing/2014/main" id="{BB7A0CEF-7FE0-0CE6-E4EC-22B6EF3429C1}"/>
              </a:ext>
            </a:extLst>
          </p:cNvPr>
          <p:cNvGrpSpPr>
            <a:grpSpLocks/>
          </p:cNvGrpSpPr>
          <p:nvPr/>
        </p:nvGrpSpPr>
        <p:grpSpPr bwMode="auto">
          <a:xfrm>
            <a:off x="606044" y="3167346"/>
            <a:ext cx="341710" cy="415528"/>
            <a:chOff x="3476" y="2196"/>
            <a:chExt cx="287" cy="349"/>
          </a:xfrm>
        </p:grpSpPr>
        <p:sp>
          <p:nvSpPr>
            <p:cNvPr id="31" name="Oval 44">
              <a:extLst>
                <a:ext uri="{FF2B5EF4-FFF2-40B4-BE49-F238E27FC236}">
                  <a16:creationId xmlns:a16="http://schemas.microsoft.com/office/drawing/2014/main" id="{A1A68285-F345-5C03-0C0C-781259AD81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9" y="2374"/>
              <a:ext cx="76" cy="79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5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32" name="Rectangle 186">
              <a:extLst>
                <a:ext uri="{FF2B5EF4-FFF2-40B4-BE49-F238E27FC236}">
                  <a16:creationId xmlns:a16="http://schemas.microsoft.com/office/drawing/2014/main" id="{F83BF546-2723-AA8D-D1E0-E316D59365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6" y="2196"/>
              <a:ext cx="287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100">
                  <a:latin typeface="Comfortaa Medium" pitchFamily="2" charset="0"/>
                  <a:ea typeface="ＭＳ Ｐゴシック"/>
                  <a:sym typeface="Wingdings" charset="0"/>
                </a:rPr>
                <a:t>+</a:t>
              </a:r>
            </a:p>
          </p:txBody>
        </p:sp>
      </p:grpSp>
      <p:grpSp>
        <p:nvGrpSpPr>
          <p:cNvPr id="33" name="Group 189">
            <a:extLst>
              <a:ext uri="{FF2B5EF4-FFF2-40B4-BE49-F238E27FC236}">
                <a16:creationId xmlns:a16="http://schemas.microsoft.com/office/drawing/2014/main" id="{CBCC47A3-A293-BEAE-9DBE-1F8C7B4BD760}"/>
              </a:ext>
            </a:extLst>
          </p:cNvPr>
          <p:cNvGrpSpPr>
            <a:grpSpLocks/>
          </p:cNvGrpSpPr>
          <p:nvPr/>
        </p:nvGrpSpPr>
        <p:grpSpPr bwMode="auto">
          <a:xfrm>
            <a:off x="1876452" y="2612515"/>
            <a:ext cx="350044" cy="415528"/>
            <a:chOff x="4543" y="1730"/>
            <a:chExt cx="294" cy="349"/>
          </a:xfrm>
        </p:grpSpPr>
        <p:sp>
          <p:nvSpPr>
            <p:cNvPr id="34" name="Oval 43">
              <a:extLst>
                <a:ext uri="{FF2B5EF4-FFF2-40B4-BE49-F238E27FC236}">
                  <a16:creationId xmlns:a16="http://schemas.microsoft.com/office/drawing/2014/main" id="{51D46932-23F7-F1CF-7C06-0B4C5B1480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3" y="1916"/>
              <a:ext cx="68" cy="65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5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35" name="Rectangle 187">
              <a:extLst>
                <a:ext uri="{FF2B5EF4-FFF2-40B4-BE49-F238E27FC236}">
                  <a16:creationId xmlns:a16="http://schemas.microsoft.com/office/drawing/2014/main" id="{424575B2-F34E-E8AB-57C0-845CB39828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3" y="1730"/>
              <a:ext cx="244" cy="3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100">
                  <a:latin typeface="Comfortaa Medium" pitchFamily="2" charset="0"/>
                  <a:ea typeface="ＭＳ Ｐゴシック"/>
                  <a:sym typeface="Wingdings" charset="0"/>
                </a:rPr>
                <a:t>-</a:t>
              </a:r>
            </a:p>
          </p:txBody>
        </p:sp>
      </p:grpSp>
      <p:sp>
        <p:nvSpPr>
          <p:cNvPr id="36" name="AutoShape 6">
            <a:extLst>
              <a:ext uri="{FF2B5EF4-FFF2-40B4-BE49-F238E27FC236}">
                <a16:creationId xmlns:a16="http://schemas.microsoft.com/office/drawing/2014/main" id="{DC11E1FD-B897-6471-D3DE-8DFB3C32D8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494" y="3261402"/>
            <a:ext cx="549853" cy="280140"/>
          </a:xfrm>
          <a:prstGeom prst="rightArrow">
            <a:avLst>
              <a:gd name="adj1" fmla="val 50000"/>
              <a:gd name="adj2" fmla="val 41431"/>
            </a:avLst>
          </a:prstGeom>
          <a:solidFill>
            <a:srgbClr val="FF0000"/>
          </a:solidFill>
          <a:ln w="3810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dirty="0">
              <a:solidFill>
                <a:srgbClr val="000000"/>
              </a:solidFill>
              <a:latin typeface="Comfortaa Medium" pitchFamily="2" charset="0"/>
              <a:ea typeface="ＭＳ Ｐゴシック"/>
            </a:endParaRPr>
          </a:p>
        </p:txBody>
      </p:sp>
      <p:sp>
        <p:nvSpPr>
          <p:cNvPr id="37" name="Google Shape;279;p43">
            <a:extLst>
              <a:ext uri="{FF2B5EF4-FFF2-40B4-BE49-F238E27FC236}">
                <a16:creationId xmlns:a16="http://schemas.microsoft.com/office/drawing/2014/main" id="{BB9A787E-407E-2EF8-9C2E-AC3A4FFBA04C}"/>
              </a:ext>
            </a:extLst>
          </p:cNvPr>
          <p:cNvSpPr txBox="1"/>
          <p:nvPr/>
        </p:nvSpPr>
        <p:spPr>
          <a:xfrm>
            <a:off x="8873657" y="4846737"/>
            <a:ext cx="273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27FF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4</a:t>
            </a:fld>
            <a:r>
              <a:rPr lang="en" sz="1400" b="0" i="0" u="none" strike="noStrike" cap="none">
                <a:solidFill>
                  <a:srgbClr val="0027FF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  <p:grpSp>
        <p:nvGrpSpPr>
          <p:cNvPr id="39" name="object 31">
            <a:extLst>
              <a:ext uri="{FF2B5EF4-FFF2-40B4-BE49-F238E27FC236}">
                <a16:creationId xmlns:a16="http://schemas.microsoft.com/office/drawing/2014/main" id="{79C33330-89C1-E9E1-B252-E3C1CF16C35D}"/>
              </a:ext>
            </a:extLst>
          </p:cNvPr>
          <p:cNvGrpSpPr/>
          <p:nvPr/>
        </p:nvGrpSpPr>
        <p:grpSpPr>
          <a:xfrm>
            <a:off x="8480028" y="15025"/>
            <a:ext cx="648970" cy="648970"/>
            <a:chOff x="245025" y="747825"/>
            <a:chExt cx="648970" cy="648970"/>
          </a:xfrm>
        </p:grpSpPr>
        <p:pic>
          <p:nvPicPr>
            <p:cNvPr id="40" name="object 32">
              <a:extLst>
                <a:ext uri="{FF2B5EF4-FFF2-40B4-BE49-F238E27FC236}">
                  <a16:creationId xmlns:a16="http://schemas.microsoft.com/office/drawing/2014/main" id="{038E945C-7644-AD50-6E0D-AD9601CEA1E6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5025" y="747825"/>
              <a:ext cx="648450" cy="648450"/>
            </a:xfrm>
            <a:prstGeom prst="rect">
              <a:avLst/>
            </a:prstGeom>
          </p:spPr>
        </p:pic>
        <p:sp>
          <p:nvSpPr>
            <p:cNvPr id="41" name="object 33">
              <a:extLst>
                <a:ext uri="{FF2B5EF4-FFF2-40B4-BE49-F238E27FC236}">
                  <a16:creationId xmlns:a16="http://schemas.microsoft.com/office/drawing/2014/main" id="{4EB720DE-0E78-A79F-4442-409B9E075E5D}"/>
                </a:ext>
              </a:extLst>
            </p:cNvPr>
            <p:cNvSpPr/>
            <p:nvPr/>
          </p:nvSpPr>
          <p:spPr>
            <a:xfrm>
              <a:off x="311700" y="795450"/>
              <a:ext cx="515620" cy="515620"/>
            </a:xfrm>
            <a:custGeom>
              <a:avLst/>
              <a:gdLst/>
              <a:ahLst/>
              <a:cxnLst/>
              <a:rect l="l" t="t" r="r" b="b"/>
              <a:pathLst>
                <a:path w="515619" h="515619">
                  <a:moveTo>
                    <a:pt x="257549" y="515099"/>
                  </a:moveTo>
                  <a:lnTo>
                    <a:pt x="211255" y="510950"/>
                  </a:lnTo>
                  <a:lnTo>
                    <a:pt x="167682" y="498987"/>
                  </a:lnTo>
                  <a:lnTo>
                    <a:pt x="127559" y="479936"/>
                  </a:lnTo>
                  <a:lnTo>
                    <a:pt x="91613" y="454527"/>
                  </a:lnTo>
                  <a:lnTo>
                    <a:pt x="60572" y="423486"/>
                  </a:lnTo>
                  <a:lnTo>
                    <a:pt x="35163" y="387540"/>
                  </a:lnTo>
                  <a:lnTo>
                    <a:pt x="16112" y="347417"/>
                  </a:lnTo>
                  <a:lnTo>
                    <a:pt x="4149" y="303844"/>
                  </a:lnTo>
                  <a:lnTo>
                    <a:pt x="0" y="257549"/>
                  </a:lnTo>
                  <a:lnTo>
                    <a:pt x="4149" y="211255"/>
                  </a:lnTo>
                  <a:lnTo>
                    <a:pt x="16112" y="167682"/>
                  </a:lnTo>
                  <a:lnTo>
                    <a:pt x="35163" y="127559"/>
                  </a:lnTo>
                  <a:lnTo>
                    <a:pt x="60572" y="91613"/>
                  </a:lnTo>
                  <a:lnTo>
                    <a:pt x="91613" y="60572"/>
                  </a:lnTo>
                  <a:lnTo>
                    <a:pt x="127559" y="35163"/>
                  </a:lnTo>
                  <a:lnTo>
                    <a:pt x="167682" y="16112"/>
                  </a:lnTo>
                  <a:lnTo>
                    <a:pt x="211255" y="4149"/>
                  </a:lnTo>
                  <a:lnTo>
                    <a:pt x="257549" y="0"/>
                  </a:lnTo>
                  <a:lnTo>
                    <a:pt x="308030" y="4994"/>
                  </a:lnTo>
                  <a:lnTo>
                    <a:pt x="356110" y="19604"/>
                  </a:lnTo>
                  <a:lnTo>
                    <a:pt x="400438" y="43271"/>
                  </a:lnTo>
                  <a:lnTo>
                    <a:pt x="439665" y="75434"/>
                  </a:lnTo>
                  <a:lnTo>
                    <a:pt x="471828" y="114661"/>
                  </a:lnTo>
                  <a:lnTo>
                    <a:pt x="495495" y="158989"/>
                  </a:lnTo>
                  <a:lnTo>
                    <a:pt x="510105" y="207069"/>
                  </a:lnTo>
                  <a:lnTo>
                    <a:pt x="515099" y="257549"/>
                  </a:lnTo>
                  <a:lnTo>
                    <a:pt x="510950" y="303844"/>
                  </a:lnTo>
                  <a:lnTo>
                    <a:pt x="498987" y="347417"/>
                  </a:lnTo>
                  <a:lnTo>
                    <a:pt x="479936" y="387540"/>
                  </a:lnTo>
                  <a:lnTo>
                    <a:pt x="454527" y="423486"/>
                  </a:lnTo>
                  <a:lnTo>
                    <a:pt x="423486" y="454527"/>
                  </a:lnTo>
                  <a:lnTo>
                    <a:pt x="387540" y="479936"/>
                  </a:lnTo>
                  <a:lnTo>
                    <a:pt x="347417" y="498987"/>
                  </a:lnTo>
                  <a:lnTo>
                    <a:pt x="303844" y="510950"/>
                  </a:lnTo>
                  <a:lnTo>
                    <a:pt x="257549" y="515099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 wrap="square" lIns="0" tIns="0" rIns="0" bIns="0" rtlCol="0"/>
            <a:lstStyle/>
            <a:p>
              <a:endParaRPr sz="1200">
                <a:solidFill>
                  <a:srgbClr val="00B0F0"/>
                </a:solidFill>
                <a:latin typeface="Comfortaa Medium" pitchFamily="2" charset="0"/>
              </a:endParaRPr>
            </a:p>
          </p:txBody>
        </p: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74A4023D-FB6D-A943-AF5E-A98016AA93F9}"/>
                </a:ext>
              </a:extLst>
            </p:cNvPr>
            <p:cNvSpPr/>
            <p:nvPr/>
          </p:nvSpPr>
          <p:spPr>
            <a:xfrm>
              <a:off x="311700" y="795450"/>
              <a:ext cx="515620" cy="515620"/>
            </a:xfrm>
            <a:custGeom>
              <a:avLst/>
              <a:gdLst/>
              <a:ahLst/>
              <a:cxnLst/>
              <a:rect l="l" t="t" r="r" b="b"/>
              <a:pathLst>
                <a:path w="515619" h="515619">
                  <a:moveTo>
                    <a:pt x="0" y="257549"/>
                  </a:moveTo>
                  <a:lnTo>
                    <a:pt x="4149" y="211255"/>
                  </a:lnTo>
                  <a:lnTo>
                    <a:pt x="16112" y="167682"/>
                  </a:lnTo>
                  <a:lnTo>
                    <a:pt x="35163" y="127559"/>
                  </a:lnTo>
                  <a:lnTo>
                    <a:pt x="60572" y="91613"/>
                  </a:lnTo>
                  <a:lnTo>
                    <a:pt x="91613" y="60572"/>
                  </a:lnTo>
                  <a:lnTo>
                    <a:pt x="127559" y="35163"/>
                  </a:lnTo>
                  <a:lnTo>
                    <a:pt x="167682" y="16112"/>
                  </a:lnTo>
                  <a:lnTo>
                    <a:pt x="211255" y="4149"/>
                  </a:lnTo>
                  <a:lnTo>
                    <a:pt x="257549" y="0"/>
                  </a:lnTo>
                  <a:lnTo>
                    <a:pt x="308030" y="4994"/>
                  </a:lnTo>
                  <a:lnTo>
                    <a:pt x="356110" y="19604"/>
                  </a:lnTo>
                  <a:lnTo>
                    <a:pt x="400438" y="43271"/>
                  </a:lnTo>
                  <a:lnTo>
                    <a:pt x="439665" y="75434"/>
                  </a:lnTo>
                  <a:lnTo>
                    <a:pt x="471828" y="114661"/>
                  </a:lnTo>
                  <a:lnTo>
                    <a:pt x="495495" y="158989"/>
                  </a:lnTo>
                  <a:lnTo>
                    <a:pt x="510105" y="207069"/>
                  </a:lnTo>
                  <a:lnTo>
                    <a:pt x="515099" y="257549"/>
                  </a:lnTo>
                  <a:lnTo>
                    <a:pt x="510950" y="303844"/>
                  </a:lnTo>
                  <a:lnTo>
                    <a:pt x="498987" y="347417"/>
                  </a:lnTo>
                  <a:lnTo>
                    <a:pt x="479936" y="387540"/>
                  </a:lnTo>
                  <a:lnTo>
                    <a:pt x="454527" y="423486"/>
                  </a:lnTo>
                  <a:lnTo>
                    <a:pt x="423486" y="454527"/>
                  </a:lnTo>
                  <a:lnTo>
                    <a:pt x="387540" y="479936"/>
                  </a:lnTo>
                  <a:lnTo>
                    <a:pt x="347417" y="498987"/>
                  </a:lnTo>
                  <a:lnTo>
                    <a:pt x="303844" y="510950"/>
                  </a:lnTo>
                  <a:lnTo>
                    <a:pt x="257549" y="515099"/>
                  </a:lnTo>
                  <a:lnTo>
                    <a:pt x="211255" y="510950"/>
                  </a:lnTo>
                  <a:lnTo>
                    <a:pt x="167682" y="498987"/>
                  </a:lnTo>
                  <a:lnTo>
                    <a:pt x="127559" y="479936"/>
                  </a:lnTo>
                  <a:lnTo>
                    <a:pt x="91613" y="454527"/>
                  </a:lnTo>
                  <a:lnTo>
                    <a:pt x="60572" y="423486"/>
                  </a:lnTo>
                  <a:lnTo>
                    <a:pt x="35163" y="387540"/>
                  </a:lnTo>
                  <a:lnTo>
                    <a:pt x="16112" y="347417"/>
                  </a:lnTo>
                  <a:lnTo>
                    <a:pt x="4149" y="303844"/>
                  </a:lnTo>
                  <a:lnTo>
                    <a:pt x="0" y="257549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200">
                <a:latin typeface="Comfortaa Medium" pitchFamily="2" charset="0"/>
              </a:endParaRPr>
            </a:p>
          </p:txBody>
        </p:sp>
      </p:grpSp>
      <p:sp>
        <p:nvSpPr>
          <p:cNvPr id="43" name="object 35">
            <a:extLst>
              <a:ext uri="{FF2B5EF4-FFF2-40B4-BE49-F238E27FC236}">
                <a16:creationId xmlns:a16="http://schemas.microsoft.com/office/drawing/2014/main" id="{587F45DD-4CA7-7B6A-1639-8336E84B3186}"/>
              </a:ext>
            </a:extLst>
          </p:cNvPr>
          <p:cNvSpPr txBox="1"/>
          <p:nvPr/>
        </p:nvSpPr>
        <p:spPr>
          <a:xfrm>
            <a:off x="8737279" y="214863"/>
            <a:ext cx="1346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omfortaa" pitchFamily="2" charset="0"/>
              </a:rPr>
              <a:t>T</a:t>
            </a:r>
            <a:endParaRPr sz="1200" dirty="0">
              <a:latin typeface="Comfortaa Medium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2 -0.00208 L 0.26424 -0.2494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12" y="-12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0.00677 1.85185E-6 L 0.01163 -0.00533 L 0.01632 1.85185E-6 L 0.02309 1.85185E-6 L 0.02309 0.00717 L 0.02795 0.01273 L 0.02309 0.01805 L 0.02309 0.02523 L 0.01632 0.02523 L 0.01163 0.03079 L 0.00677 0.02523 L -8.33333E-7 0.02523 L -8.33333E-7 0.01805 L -0.00469 0.01273 L -8.33333E-7 0.00717 L -8.33333E-7 1.85185E-6 Z " pathEditMode="relative" rAng="0" ptsTypes="FFFFFFFFFFFFFFFFF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3" y="127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13873E-6 L 0.15625 0.0467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23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59259E-6 L 0.13021 0.40695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47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2034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7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2.22222E-6 L 0.07084 0.0055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7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2" y="2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7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2.96296E-6 L 0.0625 -0.0097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7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-48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7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34 0.00046 L 0.06146 -0.0296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7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0" y="-150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7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88889E-6 -3.7037E-6 L -0.02605 0.0277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7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" y="138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7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173 0.00116 L -0.02673 0.0094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7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41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7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44444E-6 0 L -0.0368 -0.00509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7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0" y="-25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7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44444E-6 0 L -0.05487 0.0199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47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3" y="99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7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88889E-6 2.22222E-6 L -0.05833 0.0092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7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46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47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5.55556E-7 3.33333E-6 L -0.06285 -0.0032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7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2" y="-162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47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22222E-6 -3.7037E-6 L 0.03854 -0.0069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7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-347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7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66667E-6 -1.48148E-6 L 0.03542 -0.0203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7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-1019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47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44444E-6 4.81481E-6 L 0.03194 -0.03704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47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7" y="-185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47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11111E-6 -4.07407E-6 L -0.07917 0.0291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7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8" y="1458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47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5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22222E-6 -1.85185E-6 L -0.08368 0.0175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7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4" y="880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47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5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44444E-6 -1.85185E-6 L -0.08611 0.00509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47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6" y="255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3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500"/>
                                        <p:tgtEl>
                                          <p:spTgt spid="47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44444E-6 3.7037E-7 L 0.01389 -0.0004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47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" y="-2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47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07 -7.40741E-7 L 0.01285 -0.0088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47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" y="-44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47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33333E-6 -4.81481E-6 L 0.01111 -0.02129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47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-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47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47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16" grpId="0" animBg="1"/>
      <p:bldP spid="47223" grpId="0" animBg="1"/>
      <p:bldP spid="47223" grpId="1" animBg="1"/>
      <p:bldP spid="47225" grpId="0" animBg="1"/>
      <p:bldP spid="47225" grpId="1" animBg="1"/>
      <p:bldP spid="47226" grpId="0" animBg="1"/>
      <p:bldP spid="47226" grpId="1" animBg="1"/>
      <p:bldP spid="47227" grpId="0" animBg="1"/>
      <p:bldP spid="47227" grpId="1" animBg="1"/>
      <p:bldP spid="47228" grpId="0" animBg="1"/>
      <p:bldP spid="47228" grpId="1" animBg="1"/>
      <p:bldP spid="47229" grpId="0" animBg="1"/>
      <p:bldP spid="47229" grpId="1" animBg="1"/>
      <p:bldP spid="47230" grpId="0" animBg="1"/>
      <p:bldP spid="47230" grpId="1" animBg="1"/>
      <p:bldP spid="47231" grpId="0" animBg="1"/>
      <p:bldP spid="47231" grpId="1" animBg="1"/>
      <p:bldP spid="47232" grpId="0" animBg="1"/>
      <p:bldP spid="47232" grpId="1" animBg="1"/>
      <p:bldP spid="47233" grpId="0" animBg="1"/>
      <p:bldP spid="47233" grpId="1" animBg="1"/>
      <p:bldP spid="47234" grpId="0" animBg="1"/>
      <p:bldP spid="47234" grpId="1" animBg="1"/>
      <p:bldP spid="47235" grpId="0" animBg="1"/>
      <p:bldP spid="47235" grpId="1" animBg="1"/>
      <p:bldP spid="47236" grpId="0" animBg="1"/>
      <p:bldP spid="47236" grpId="1" animBg="1"/>
      <p:bldP spid="47237" grpId="0" animBg="1"/>
      <p:bldP spid="47237" grpId="1" animBg="1"/>
      <p:bldP spid="47238" grpId="0" animBg="1"/>
      <p:bldP spid="47238" grpId="1" animBg="1"/>
      <p:bldP spid="47239" grpId="0" animBg="1"/>
      <p:bldP spid="47239" grpId="1" animBg="1"/>
      <p:bldP spid="47240" grpId="0" animBg="1"/>
      <p:bldP spid="47240" grpId="1" animBg="1"/>
      <p:bldP spid="47241" grpId="0" animBg="1"/>
      <p:bldP spid="47241" grpId="1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5"/>
          <p:cNvSpPr txBox="1">
            <a:spLocks noGrp="1"/>
          </p:cNvSpPr>
          <p:nvPr>
            <p:ph type="title"/>
          </p:nvPr>
        </p:nvSpPr>
        <p:spPr>
          <a:xfrm>
            <a:off x="-100" y="15025"/>
            <a:ext cx="91440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200" dirty="0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E </a:t>
            </a:r>
            <a:r>
              <a:rPr lang="en" sz="2200" dirty="0" err="1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Campi</a:t>
            </a:r>
            <a:r>
              <a:rPr lang="en" sz="2200" dirty="0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 </a:t>
            </a:r>
            <a:r>
              <a:rPr lang="en" sz="2200" dirty="0" err="1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Magnetici</a:t>
            </a:r>
            <a:endParaRPr sz="2200" b="1" i="0" u="none" strike="noStrike" cap="none" dirty="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94" name="Google Shape;294;p45"/>
          <p:cNvSpPr txBox="1"/>
          <p:nvPr/>
        </p:nvSpPr>
        <p:spPr>
          <a:xfrm>
            <a:off x="8873657" y="4846737"/>
            <a:ext cx="273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27FF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5</a:t>
            </a:fld>
            <a:r>
              <a:rPr lang="en" sz="1400" b="0" i="0" u="none" strike="noStrike" cap="none">
                <a:solidFill>
                  <a:srgbClr val="0027FF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  <p:graphicFrame>
        <p:nvGraphicFramePr>
          <p:cNvPr id="3" name="Object 4">
            <a:extLst>
              <a:ext uri="{FF2B5EF4-FFF2-40B4-BE49-F238E27FC236}">
                <a16:creationId xmlns:a16="http://schemas.microsoft.com/office/drawing/2014/main" id="{F6FDF27D-BB22-EB4A-B0A5-BE53400341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5173983"/>
              </p:ext>
            </p:extLst>
          </p:nvPr>
        </p:nvGraphicFramePr>
        <p:xfrm>
          <a:off x="4244619" y="3008791"/>
          <a:ext cx="1476666" cy="492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85800" imgH="228600" progId="Equation.3">
                  <p:embed/>
                </p:oleObj>
              </mc:Choice>
              <mc:Fallback>
                <p:oleObj name="Equation" r:id="rId3" imgW="685800" imgH="228600" progId="Equation.3">
                  <p:embed/>
                  <p:pic>
                    <p:nvPicPr>
                      <p:cNvPr id="6" name="Object 4">
                        <a:extLst>
                          <a:ext uri="{FF2B5EF4-FFF2-40B4-BE49-F238E27FC236}">
                            <a16:creationId xmlns:a16="http://schemas.microsoft.com/office/drawing/2014/main" id="{DA5446C1-1979-E0F7-34E0-9E7B4977C84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4619" y="3008791"/>
                        <a:ext cx="1476666" cy="4922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5">
            <a:extLst>
              <a:ext uri="{FF2B5EF4-FFF2-40B4-BE49-F238E27FC236}">
                <a16:creationId xmlns:a16="http://schemas.microsoft.com/office/drawing/2014/main" id="{096DDC45-AA23-A8E8-D037-76EBC3AAC4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3486" y="3485336"/>
            <a:ext cx="298867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dirty="0">
                <a:solidFill>
                  <a:srgbClr val="000000"/>
                </a:solidFill>
                <a:latin typeface="Comfortaa Medium" pitchFamily="2" charset="0"/>
                <a:ea typeface="ＭＳ Ｐゴシック"/>
              </a:rPr>
              <a:t>Forza di </a:t>
            </a:r>
            <a:r>
              <a:rPr lang="it-IT" dirty="0" err="1">
                <a:solidFill>
                  <a:srgbClr val="000000"/>
                </a:solidFill>
                <a:latin typeface="Comfortaa Medium" pitchFamily="2" charset="0"/>
                <a:ea typeface="ＭＳ Ｐゴシック"/>
              </a:rPr>
              <a:t>Lorentz</a:t>
            </a:r>
            <a:endParaRPr lang="it-IT" dirty="0">
              <a:solidFill>
                <a:srgbClr val="000000"/>
              </a:solidFill>
              <a:latin typeface="Comfortaa Medium" pitchFamily="2" charset="0"/>
              <a:ea typeface="ＭＳ Ｐゴシック"/>
            </a:endParaRPr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10C6DEDF-30C3-E2AD-618D-73A987544AD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133552" y="3617290"/>
            <a:ext cx="864359" cy="308384"/>
          </a:xfrm>
          <a:prstGeom prst="rightArrow">
            <a:avLst>
              <a:gd name="adj1" fmla="val 50000"/>
              <a:gd name="adj2" fmla="val 41431"/>
            </a:avLst>
          </a:prstGeom>
          <a:solidFill>
            <a:srgbClr val="FF0000"/>
          </a:solidFill>
          <a:ln w="3810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dirty="0">
              <a:solidFill>
                <a:srgbClr val="000000"/>
              </a:solidFill>
              <a:latin typeface="Comfortaa Medium" pitchFamily="2" charset="0"/>
              <a:ea typeface="ＭＳ Ｐゴシック"/>
            </a:endParaRPr>
          </a:p>
        </p:txBody>
      </p:sp>
      <p:graphicFrame>
        <p:nvGraphicFramePr>
          <p:cNvPr id="6" name="Object 7">
            <a:extLst>
              <a:ext uri="{FF2B5EF4-FFF2-40B4-BE49-F238E27FC236}">
                <a16:creationId xmlns:a16="http://schemas.microsoft.com/office/drawing/2014/main" id="{7CE45629-58E8-D5D1-D89A-B5F577F0E7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7566350"/>
              </p:ext>
            </p:extLst>
          </p:nvPr>
        </p:nvGraphicFramePr>
        <p:xfrm>
          <a:off x="7405724" y="2887380"/>
          <a:ext cx="935031" cy="833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69900" imgH="419100" progId="Equation.DSMT4">
                  <p:embed/>
                </p:oleObj>
              </mc:Choice>
              <mc:Fallback>
                <p:oleObj name="Equation" r:id="rId5" imgW="469900" imgH="419100" progId="Equation.DSMT4">
                  <p:embed/>
                  <p:pic>
                    <p:nvPicPr>
                      <p:cNvPr id="9" name="Object 7">
                        <a:extLst>
                          <a:ext uri="{FF2B5EF4-FFF2-40B4-BE49-F238E27FC236}">
                            <a16:creationId xmlns:a16="http://schemas.microsoft.com/office/drawing/2014/main" id="{99FCAEF7-B274-E564-798E-ABF0ABBC662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05724" y="2887380"/>
                        <a:ext cx="935031" cy="8339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0">
            <a:extLst>
              <a:ext uri="{FF2B5EF4-FFF2-40B4-BE49-F238E27FC236}">
                <a16:creationId xmlns:a16="http://schemas.microsoft.com/office/drawing/2014/main" id="{D43E07ED-9665-0A31-E0B6-C00D56FA5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1554" y="4203661"/>
            <a:ext cx="4782103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Arial"/>
              <a:buChar char="•"/>
              <a:defRPr/>
            </a:pPr>
            <a:r>
              <a:rPr lang="it-IT" dirty="0">
                <a:solidFill>
                  <a:srgbClr val="000000"/>
                </a:solidFill>
                <a:latin typeface="Comfortaa Medium" pitchFamily="2" charset="0"/>
                <a:ea typeface="ＭＳ Ｐゴシック"/>
              </a:rPr>
              <a:t>modulo dell’impulso </a:t>
            </a:r>
            <a:r>
              <a:rPr lang="it-IT" i="1" dirty="0">
                <a:solidFill>
                  <a:srgbClr val="0033CC"/>
                </a:solidFill>
                <a:latin typeface="Comfortaa SemiBold" pitchFamily="2" charset="0"/>
                <a:ea typeface="ＭＳ Ｐゴシック"/>
              </a:rPr>
              <a:t>mv</a:t>
            </a:r>
            <a:r>
              <a:rPr lang="it-IT" dirty="0">
                <a:solidFill>
                  <a:srgbClr val="0099CC"/>
                </a:solidFill>
                <a:latin typeface="Comfortaa Medium" pitchFamily="2" charset="0"/>
                <a:ea typeface="ＭＳ Ｐゴシック"/>
              </a:rPr>
              <a:t> </a:t>
            </a:r>
            <a:r>
              <a:rPr lang="it-IT" dirty="0">
                <a:solidFill>
                  <a:srgbClr val="000000"/>
                </a:solidFill>
                <a:latin typeface="Comfortaa Medium" pitchFamily="2" charset="0"/>
                <a:ea typeface="ＭＳ Ｐゴシック"/>
              </a:rPr>
              <a:t>(proporzionale ad </a:t>
            </a:r>
            <a:r>
              <a:rPr lang="it-IT" i="1" dirty="0" err="1">
                <a:solidFill>
                  <a:srgbClr val="0033CC"/>
                </a:solidFill>
                <a:latin typeface="Comfortaa SemiBold" pitchFamily="2" charset="0"/>
                <a:ea typeface="ＭＳ Ｐゴシック"/>
              </a:rPr>
              <a:t>r</a:t>
            </a:r>
            <a:r>
              <a:rPr lang="it-IT" i="1" dirty="0">
                <a:solidFill>
                  <a:srgbClr val="0033CC"/>
                </a:solidFill>
                <a:latin typeface="Comfortaa SemiBold" pitchFamily="2" charset="0"/>
                <a:ea typeface="ＭＳ Ｐゴシック"/>
              </a:rPr>
              <a:t> </a:t>
            </a:r>
            <a:r>
              <a:rPr lang="it-IT" dirty="0">
                <a:solidFill>
                  <a:srgbClr val="000000"/>
                </a:solidFill>
                <a:latin typeface="Comfortaa Medium" pitchFamily="2" charset="0"/>
                <a:ea typeface="ＭＳ Ｐゴシック"/>
              </a:rPr>
              <a:t>)</a:t>
            </a:r>
            <a:endParaRPr lang="it-IT" dirty="0">
              <a:solidFill>
                <a:srgbClr val="000000"/>
              </a:solidFill>
              <a:latin typeface="Comfortaa Medium" pitchFamily="2" charset="0"/>
              <a:ea typeface="ＭＳ Ｐゴシック"/>
              <a:sym typeface="Wingdings" charset="0"/>
            </a:endParaRPr>
          </a:p>
          <a:p>
            <a:pPr marL="285750" indent="-285750">
              <a:spcBef>
                <a:spcPct val="50000"/>
              </a:spcBef>
              <a:buFont typeface="Arial"/>
              <a:buChar char="•"/>
              <a:defRPr/>
            </a:pPr>
            <a:r>
              <a:rPr lang="it-IT" dirty="0">
                <a:solidFill>
                  <a:srgbClr val="000000"/>
                </a:solidFill>
                <a:latin typeface="Comfortaa Medium" pitchFamily="2" charset="0"/>
                <a:ea typeface="ＭＳ Ｐゴシック"/>
                <a:sym typeface="Wingdings" charset="0"/>
              </a:rPr>
              <a:t>carica </a:t>
            </a:r>
            <a:r>
              <a:rPr lang="it-IT" i="1" dirty="0" err="1">
                <a:solidFill>
                  <a:srgbClr val="3366FF"/>
                </a:solidFill>
                <a:latin typeface="Comfortaa SemiBold" pitchFamily="2" charset="0"/>
                <a:ea typeface="ＭＳ Ｐゴシック"/>
                <a:sym typeface="Wingdings" charset="0"/>
              </a:rPr>
              <a:t>q</a:t>
            </a:r>
            <a:r>
              <a:rPr lang="it-IT" dirty="0">
                <a:solidFill>
                  <a:srgbClr val="000000"/>
                </a:solidFill>
                <a:latin typeface="Comfortaa Medium" pitchFamily="2" charset="0"/>
                <a:ea typeface="ＭＳ Ｐゴシック"/>
                <a:sym typeface="Wingdings" charset="0"/>
              </a:rPr>
              <a:t> (dal verso della deflessione)</a:t>
            </a:r>
            <a:endParaRPr lang="it-IT" dirty="0">
              <a:solidFill>
                <a:srgbClr val="000000"/>
              </a:solidFill>
              <a:latin typeface="Comfortaa Medium" pitchFamily="2" charset="0"/>
              <a:ea typeface="ＭＳ Ｐゴシック"/>
            </a:endParaRPr>
          </a:p>
        </p:txBody>
      </p:sp>
      <p:grpSp>
        <p:nvGrpSpPr>
          <p:cNvPr id="10" name="Group 39">
            <a:extLst>
              <a:ext uri="{FF2B5EF4-FFF2-40B4-BE49-F238E27FC236}">
                <a16:creationId xmlns:a16="http://schemas.microsoft.com/office/drawing/2014/main" id="{10C21F7C-23BD-FA10-55AB-018666DF5385}"/>
              </a:ext>
            </a:extLst>
          </p:cNvPr>
          <p:cNvGrpSpPr>
            <a:grpSpLocks/>
          </p:cNvGrpSpPr>
          <p:nvPr/>
        </p:nvGrpSpPr>
        <p:grpSpPr bwMode="auto">
          <a:xfrm>
            <a:off x="1270760" y="2962789"/>
            <a:ext cx="1463675" cy="1828801"/>
            <a:chOff x="4128" y="2496"/>
            <a:chExt cx="922" cy="1152"/>
          </a:xfrm>
        </p:grpSpPr>
        <p:sp>
          <p:nvSpPr>
            <p:cNvPr id="11" name="Rectangle 40">
              <a:extLst>
                <a:ext uri="{FF2B5EF4-FFF2-40B4-BE49-F238E27FC236}">
                  <a16:creationId xmlns:a16="http://schemas.microsoft.com/office/drawing/2014/main" id="{9C67BAC1-D909-32A7-3B23-A26C831C51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506"/>
              <a:ext cx="228" cy="712"/>
            </a:xfrm>
            <a:prstGeom prst="rect">
              <a:avLst/>
            </a:prstGeom>
            <a:solidFill>
              <a:srgbClr val="CC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etal">
              <a:bevelT w="13500" h="13500" prst="angle"/>
              <a:bevelB w="13500" h="13500" prst="angle"/>
              <a:extrusionClr>
                <a:srgbClr val="CC0000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  <a:flatTx/>
            </a:bodyPr>
            <a:lstStyle/>
            <a:p>
              <a:pPr>
                <a:defRPr/>
              </a:pPr>
              <a:endParaRPr lang="it-IT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" name="Rectangle 41">
              <a:extLst>
                <a:ext uri="{FF2B5EF4-FFF2-40B4-BE49-F238E27FC236}">
                  <a16:creationId xmlns:a16="http://schemas.microsoft.com/office/drawing/2014/main" id="{B7CBB0A4-4CFD-C1F9-2B14-DC7AA48132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2" y="2516"/>
              <a:ext cx="228" cy="712"/>
            </a:xfrm>
            <a:prstGeom prst="rect">
              <a:avLst/>
            </a:prstGeom>
            <a:solidFill>
              <a:srgbClr val="CC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etal">
              <a:bevelT w="13500" h="13500" prst="angle"/>
              <a:bevelB w="13500" h="13500" prst="angle"/>
              <a:extrusionClr>
                <a:srgbClr val="CC0000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  <a:flatTx/>
            </a:bodyPr>
            <a:lstStyle/>
            <a:p>
              <a:pPr>
                <a:defRPr/>
              </a:pPr>
              <a:endParaRPr lang="it-IT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3" name="AutoShape 42">
              <a:extLst>
                <a:ext uri="{FF2B5EF4-FFF2-40B4-BE49-F238E27FC236}">
                  <a16:creationId xmlns:a16="http://schemas.microsoft.com/office/drawing/2014/main" id="{1141F7EF-F0A8-44F0-0B67-D674DF580DD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4128" y="2806"/>
              <a:ext cx="912" cy="842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400"/>
                    <a:pt x="16199" y="7817"/>
                    <a:pt x="16199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CC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etal">
              <a:bevelT w="13500" h="13500" prst="angle"/>
              <a:bevelB w="13500" h="13500" prst="angle"/>
              <a:extrusionClr>
                <a:srgbClr val="CC0000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  <a:flatTx/>
            </a:bodyPr>
            <a:lstStyle/>
            <a:p>
              <a:pPr>
                <a:defRPr/>
              </a:pPr>
              <a:endParaRPr lang="it-IT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4" name="Rectangle 43">
              <a:extLst>
                <a:ext uri="{FF2B5EF4-FFF2-40B4-BE49-F238E27FC236}">
                  <a16:creationId xmlns:a16="http://schemas.microsoft.com/office/drawing/2014/main" id="{73C5534D-3717-6F33-3B45-4C99B432EF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496"/>
              <a:ext cx="240" cy="336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  <a:flatTx/>
            </a:bodyPr>
            <a:lstStyle/>
            <a:p>
              <a:pPr>
                <a:defRPr/>
              </a:pPr>
              <a:endParaRPr lang="it-IT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5" name="Rectangle 44">
              <a:extLst>
                <a:ext uri="{FF2B5EF4-FFF2-40B4-BE49-F238E27FC236}">
                  <a16:creationId xmlns:a16="http://schemas.microsoft.com/office/drawing/2014/main" id="{3F77AAAA-FCDA-524A-7D39-E964F133DE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0" y="2496"/>
              <a:ext cx="240" cy="336"/>
            </a:xfrm>
            <a:prstGeom prst="rect">
              <a:avLst/>
            </a:prstGeom>
            <a:solidFill>
              <a:schemeClr val="bg1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bg1"/>
              </a:extrusionClr>
            </a:sp3d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  <a:flatTx/>
            </a:bodyPr>
            <a:lstStyle/>
            <a:p>
              <a:pPr>
                <a:defRPr/>
              </a:pPr>
              <a:endParaRPr lang="it-IT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16" name="Text Box 45">
            <a:extLst>
              <a:ext uri="{FF2B5EF4-FFF2-40B4-BE49-F238E27FC236}">
                <a16:creationId xmlns:a16="http://schemas.microsoft.com/office/drawing/2014/main" id="{5CEA06E2-93A4-A484-461B-545E2437E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0435" y="2938974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>
                <a:solidFill>
                  <a:srgbClr val="CC0000"/>
                </a:solidFill>
                <a:latin typeface="Arial"/>
                <a:ea typeface="ＭＳ Ｐゴシック"/>
              </a:rPr>
              <a:t>N</a:t>
            </a:r>
          </a:p>
        </p:txBody>
      </p:sp>
      <p:sp>
        <p:nvSpPr>
          <p:cNvPr id="17" name="Freeform 46">
            <a:extLst>
              <a:ext uri="{FF2B5EF4-FFF2-40B4-BE49-F238E27FC236}">
                <a16:creationId xmlns:a16="http://schemas.microsoft.com/office/drawing/2014/main" id="{7816A1AB-4B4B-749F-7B2F-AC8DE1ACC173}"/>
              </a:ext>
            </a:extLst>
          </p:cNvPr>
          <p:cNvSpPr>
            <a:spLocks/>
          </p:cNvSpPr>
          <p:nvPr/>
        </p:nvSpPr>
        <p:spPr bwMode="auto">
          <a:xfrm>
            <a:off x="143635" y="2810386"/>
            <a:ext cx="3276600" cy="2133600"/>
          </a:xfrm>
          <a:custGeom>
            <a:avLst/>
            <a:gdLst>
              <a:gd name="T0" fmla="*/ 0 w 2064"/>
              <a:gd name="T1" fmla="*/ 1344 h 1344"/>
              <a:gd name="T2" fmla="*/ 1104 w 2064"/>
              <a:gd name="T3" fmla="*/ 384 h 1344"/>
              <a:gd name="T4" fmla="*/ 2064 w 2064"/>
              <a:gd name="T5" fmla="*/ 0 h 1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064" h="1344">
                <a:moveTo>
                  <a:pt x="0" y="1344"/>
                </a:moveTo>
                <a:cubicBezTo>
                  <a:pt x="380" y="976"/>
                  <a:pt x="760" y="608"/>
                  <a:pt x="1104" y="384"/>
                </a:cubicBezTo>
                <a:cubicBezTo>
                  <a:pt x="1448" y="160"/>
                  <a:pt x="1904" y="64"/>
                  <a:pt x="2064" y="0"/>
                </a:cubicBezTo>
              </a:path>
            </a:pathLst>
          </a:custGeom>
          <a:noFill/>
          <a:ln w="28575" cap="flat" cmpd="sng">
            <a:solidFill>
              <a:schemeClr val="hlink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it-IT" dirty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pic>
        <p:nvPicPr>
          <p:cNvPr id="18" name="Picture 47" descr="BD21294_">
            <a:extLst>
              <a:ext uri="{FF2B5EF4-FFF2-40B4-BE49-F238E27FC236}">
                <a16:creationId xmlns:a16="http://schemas.microsoft.com/office/drawing/2014/main" id="{45CC21CD-3DE3-5C24-39AE-B5C6A46D8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5" y="4882074"/>
            <a:ext cx="21431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48">
            <a:extLst>
              <a:ext uri="{FF2B5EF4-FFF2-40B4-BE49-F238E27FC236}">
                <a16:creationId xmlns:a16="http://schemas.microsoft.com/office/drawing/2014/main" id="{C7B64B5C-12B3-9647-6692-108108C7F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6892" y="1743586"/>
            <a:ext cx="174466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100" dirty="0">
                <a:solidFill>
                  <a:srgbClr val="009999"/>
                </a:solidFill>
                <a:latin typeface="Comfortaa Medium" pitchFamily="2" charset="0"/>
                <a:ea typeface="ＭＳ Ｐゴシック"/>
              </a:rPr>
              <a:t>Impulso maggiore (+)</a:t>
            </a:r>
          </a:p>
        </p:txBody>
      </p:sp>
      <p:sp>
        <p:nvSpPr>
          <p:cNvPr id="20" name="Freeform 49">
            <a:extLst>
              <a:ext uri="{FF2B5EF4-FFF2-40B4-BE49-F238E27FC236}">
                <a16:creationId xmlns:a16="http://schemas.microsoft.com/office/drawing/2014/main" id="{28EF465C-D043-CC66-1E12-E5CBC0B63CD5}"/>
              </a:ext>
            </a:extLst>
          </p:cNvPr>
          <p:cNvSpPr>
            <a:spLocks/>
          </p:cNvSpPr>
          <p:nvPr/>
        </p:nvSpPr>
        <p:spPr bwMode="auto">
          <a:xfrm>
            <a:off x="219835" y="2124586"/>
            <a:ext cx="1892300" cy="2819400"/>
          </a:xfrm>
          <a:custGeom>
            <a:avLst/>
            <a:gdLst>
              <a:gd name="T0" fmla="*/ 0 w 1192"/>
              <a:gd name="T1" fmla="*/ 1776 h 1776"/>
              <a:gd name="T2" fmla="*/ 1056 w 1192"/>
              <a:gd name="T3" fmla="*/ 864 h 1776"/>
              <a:gd name="T4" fmla="*/ 816 w 1192"/>
              <a:gd name="T5" fmla="*/ 0 h 17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92" h="1776">
                <a:moveTo>
                  <a:pt x="0" y="1776"/>
                </a:moveTo>
                <a:cubicBezTo>
                  <a:pt x="460" y="1468"/>
                  <a:pt x="920" y="1160"/>
                  <a:pt x="1056" y="864"/>
                </a:cubicBezTo>
                <a:cubicBezTo>
                  <a:pt x="1192" y="568"/>
                  <a:pt x="1004" y="284"/>
                  <a:pt x="816" y="0"/>
                </a:cubicBezTo>
              </a:path>
            </a:pathLst>
          </a:custGeom>
          <a:noFill/>
          <a:ln w="28575" cap="flat" cmpd="sng">
            <a:solidFill>
              <a:srgbClr val="00737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21" name="Text Box 50">
            <a:extLst>
              <a:ext uri="{FF2B5EF4-FFF2-40B4-BE49-F238E27FC236}">
                <a16:creationId xmlns:a16="http://schemas.microsoft.com/office/drawing/2014/main" id="{CBEFA175-CB1F-C039-E554-7B6506F9D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10" y="2035686"/>
            <a:ext cx="160434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100" dirty="0">
                <a:solidFill>
                  <a:srgbClr val="009999"/>
                </a:solidFill>
                <a:latin typeface="Comfortaa Medium" pitchFamily="2" charset="0"/>
                <a:ea typeface="ＭＳ Ｐゴシック"/>
              </a:rPr>
              <a:t>Impulso minore (+)</a:t>
            </a:r>
          </a:p>
        </p:txBody>
      </p:sp>
      <p:sp>
        <p:nvSpPr>
          <p:cNvPr id="22" name="Freeform 51">
            <a:extLst>
              <a:ext uri="{FF2B5EF4-FFF2-40B4-BE49-F238E27FC236}">
                <a16:creationId xmlns:a16="http://schemas.microsoft.com/office/drawing/2014/main" id="{65750B7E-EDC7-62B5-5BE9-60BC847E29FB}"/>
              </a:ext>
            </a:extLst>
          </p:cNvPr>
          <p:cNvSpPr>
            <a:spLocks/>
          </p:cNvSpPr>
          <p:nvPr/>
        </p:nvSpPr>
        <p:spPr bwMode="auto">
          <a:xfrm>
            <a:off x="143635" y="1743586"/>
            <a:ext cx="2171700" cy="3200400"/>
          </a:xfrm>
          <a:custGeom>
            <a:avLst/>
            <a:gdLst>
              <a:gd name="T0" fmla="*/ 0 w 1368"/>
              <a:gd name="T1" fmla="*/ 2016 h 2016"/>
              <a:gd name="T2" fmla="*/ 1152 w 1368"/>
              <a:gd name="T3" fmla="*/ 1008 h 2016"/>
              <a:gd name="T4" fmla="*/ 1296 w 1368"/>
              <a:gd name="T5" fmla="*/ 0 h 20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68" h="2016">
                <a:moveTo>
                  <a:pt x="0" y="2016"/>
                </a:moveTo>
                <a:cubicBezTo>
                  <a:pt x="468" y="1680"/>
                  <a:pt x="936" y="1344"/>
                  <a:pt x="1152" y="1008"/>
                </a:cubicBezTo>
                <a:cubicBezTo>
                  <a:pt x="1368" y="672"/>
                  <a:pt x="1272" y="168"/>
                  <a:pt x="1296" y="0"/>
                </a:cubicBezTo>
              </a:path>
            </a:pathLst>
          </a:custGeom>
          <a:noFill/>
          <a:ln w="28575" cap="flat" cmpd="sng">
            <a:solidFill>
              <a:srgbClr val="00737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23" name="Text Box 52">
            <a:extLst>
              <a:ext uri="{FF2B5EF4-FFF2-40B4-BE49-F238E27FC236}">
                <a16:creationId xmlns:a16="http://schemas.microsoft.com/office/drawing/2014/main" id="{89FE34EF-3EF2-ED79-7F9E-7B2A789AF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8527" y="2490591"/>
            <a:ext cx="14732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sz="1100" b="1" dirty="0">
                <a:solidFill>
                  <a:srgbClr val="0432FF"/>
                </a:solidFill>
                <a:latin typeface="Comfortaa" pitchFamily="2" charset="0"/>
                <a:ea typeface="ＭＳ Ｐゴシック"/>
              </a:rPr>
              <a:t>Carica opposta -</a:t>
            </a:r>
          </a:p>
        </p:txBody>
      </p:sp>
      <p:sp>
        <p:nvSpPr>
          <p:cNvPr id="24" name="Text Box 54">
            <a:extLst>
              <a:ext uri="{FF2B5EF4-FFF2-40B4-BE49-F238E27FC236}">
                <a16:creationId xmlns:a16="http://schemas.microsoft.com/office/drawing/2014/main" id="{F1DB7A9B-570B-C36A-75A1-106721331B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3435" y="2958024"/>
            <a:ext cx="381000" cy="4572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>
                <a:solidFill>
                  <a:srgbClr val="CC0000"/>
                </a:solidFill>
                <a:latin typeface="Arial"/>
                <a:ea typeface="ＭＳ Ｐゴシック"/>
              </a:rPr>
              <a:t>S</a:t>
            </a:r>
          </a:p>
        </p:txBody>
      </p:sp>
      <p:sp>
        <p:nvSpPr>
          <p:cNvPr id="25" name="Rectangle 55">
            <a:extLst>
              <a:ext uri="{FF2B5EF4-FFF2-40B4-BE49-F238E27FC236}">
                <a16:creationId xmlns:a16="http://schemas.microsoft.com/office/drawing/2014/main" id="{FF9A5325-64E2-A8D6-5A51-F5903FAFC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2847" y="2965961"/>
            <a:ext cx="152400" cy="200025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26" name="Rectangle 56">
            <a:extLst>
              <a:ext uri="{FF2B5EF4-FFF2-40B4-BE49-F238E27FC236}">
                <a16:creationId xmlns:a16="http://schemas.microsoft.com/office/drawing/2014/main" id="{AEBB36EC-E596-2656-F04E-09474D06B79C}"/>
              </a:ext>
            </a:extLst>
          </p:cNvPr>
          <p:cNvSpPr>
            <a:spLocks noChangeArrowheads="1"/>
          </p:cNvSpPr>
          <p:nvPr/>
        </p:nvSpPr>
        <p:spPr bwMode="auto">
          <a:xfrm rot="2119081">
            <a:off x="2699510" y="2811974"/>
            <a:ext cx="76200" cy="136525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27" name="Rectangle 57">
            <a:extLst>
              <a:ext uri="{FF2B5EF4-FFF2-40B4-BE49-F238E27FC236}">
                <a16:creationId xmlns:a16="http://schemas.microsoft.com/office/drawing/2014/main" id="{A172B5C3-8984-90DF-2045-785E59EC296F}"/>
              </a:ext>
            </a:extLst>
          </p:cNvPr>
          <p:cNvSpPr>
            <a:spLocks noChangeArrowheads="1"/>
          </p:cNvSpPr>
          <p:nvPr/>
        </p:nvSpPr>
        <p:spPr bwMode="auto">
          <a:xfrm rot="224297">
            <a:off x="2532822" y="2815149"/>
            <a:ext cx="201613" cy="144462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28" name="Rectangle 58">
            <a:extLst>
              <a:ext uri="{FF2B5EF4-FFF2-40B4-BE49-F238E27FC236}">
                <a16:creationId xmlns:a16="http://schemas.microsoft.com/office/drawing/2014/main" id="{E0A52CA2-B37F-D04F-9C84-DE545AF85B84}"/>
              </a:ext>
            </a:extLst>
          </p:cNvPr>
          <p:cNvSpPr>
            <a:spLocks noChangeArrowheads="1"/>
          </p:cNvSpPr>
          <p:nvPr/>
        </p:nvSpPr>
        <p:spPr bwMode="auto">
          <a:xfrm rot="2119081">
            <a:off x="2472497" y="2808799"/>
            <a:ext cx="76200" cy="136525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29" name="Rectangle 59">
            <a:extLst>
              <a:ext uri="{FF2B5EF4-FFF2-40B4-BE49-F238E27FC236}">
                <a16:creationId xmlns:a16="http://schemas.microsoft.com/office/drawing/2014/main" id="{22ABD259-CA50-9377-A905-986DCD3BE30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547904" y="2779429"/>
            <a:ext cx="76200" cy="265113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0" name="Rectangle 60">
            <a:extLst>
              <a:ext uri="{FF2B5EF4-FFF2-40B4-BE49-F238E27FC236}">
                <a16:creationId xmlns:a16="http://schemas.microsoft.com/office/drawing/2014/main" id="{02EDF498-8C05-B940-DF93-0C143F4D58BD}"/>
              </a:ext>
            </a:extLst>
          </p:cNvPr>
          <p:cNvSpPr>
            <a:spLocks noChangeArrowheads="1"/>
          </p:cNvSpPr>
          <p:nvPr/>
        </p:nvSpPr>
        <p:spPr bwMode="auto">
          <a:xfrm rot="20493903">
            <a:off x="2756660" y="2937386"/>
            <a:ext cx="123825" cy="8890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1" name="AutoShape 6">
            <a:extLst>
              <a:ext uri="{FF2B5EF4-FFF2-40B4-BE49-F238E27FC236}">
                <a16:creationId xmlns:a16="http://schemas.microsoft.com/office/drawing/2014/main" id="{6D3622B2-267B-918A-34FA-E2DA267BC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783" y="3185946"/>
            <a:ext cx="935032" cy="280140"/>
          </a:xfrm>
          <a:prstGeom prst="rightArrow">
            <a:avLst>
              <a:gd name="adj1" fmla="val 50000"/>
              <a:gd name="adj2" fmla="val 41431"/>
            </a:avLst>
          </a:prstGeom>
          <a:solidFill>
            <a:srgbClr val="FF0000"/>
          </a:solidFill>
          <a:ln w="3810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it-IT" dirty="0">
              <a:solidFill>
                <a:srgbClr val="000000"/>
              </a:solidFill>
              <a:latin typeface="Comfortaa Medium" pitchFamily="2" charset="0"/>
              <a:ea typeface="ＭＳ Ｐゴシック"/>
            </a:endParaRPr>
          </a:p>
        </p:txBody>
      </p:sp>
      <p:sp>
        <p:nvSpPr>
          <p:cNvPr id="32" name="Text Box 5">
            <a:extLst>
              <a:ext uri="{FF2B5EF4-FFF2-40B4-BE49-F238E27FC236}">
                <a16:creationId xmlns:a16="http://schemas.microsoft.com/office/drawing/2014/main" id="{5EB6C323-30DB-0EEF-E5EB-C16D9940F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28" y="611689"/>
            <a:ext cx="424898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it-IT" dirty="0">
                <a:latin typeface="Comfortaa Medium" pitchFamily="2" charset="0"/>
                <a:ea typeface="ＭＳ Ｐゴシック"/>
              </a:rPr>
              <a:t>Il d</a:t>
            </a:r>
            <a:r>
              <a:rPr lang="it-IT" dirty="0">
                <a:solidFill>
                  <a:srgbClr val="000000"/>
                </a:solidFill>
                <a:latin typeface="Comfortaa Medium" pitchFamily="2" charset="0"/>
                <a:ea typeface="ＭＳ Ｐゴシック"/>
              </a:rPr>
              <a:t>etector è immerso in un intenso campo magnetico (4T ~10</a:t>
            </a:r>
            <a:r>
              <a:rPr lang="it-IT" baseline="30000" dirty="0">
                <a:solidFill>
                  <a:srgbClr val="000000"/>
                </a:solidFill>
                <a:latin typeface="Comfortaa Medium" pitchFamily="2" charset="0"/>
                <a:ea typeface="ＭＳ Ｐゴシック"/>
              </a:rPr>
              <a:t>5 </a:t>
            </a:r>
            <a:r>
              <a:rPr lang="it-IT" dirty="0">
                <a:solidFill>
                  <a:srgbClr val="000000"/>
                </a:solidFill>
                <a:latin typeface="Comfortaa Medium" pitchFamily="2" charset="0"/>
                <a:ea typeface="ＭＳ Ｐゴシック"/>
              </a:rPr>
              <a:t>x B(terra)) lungo la direzione del fascio (</a:t>
            </a:r>
            <a:r>
              <a:rPr lang="it-IT" dirty="0" err="1">
                <a:solidFill>
                  <a:srgbClr val="000000"/>
                </a:solidFill>
                <a:latin typeface="Comfortaa Medium" pitchFamily="2" charset="0"/>
                <a:ea typeface="ＭＳ Ｐゴシック"/>
              </a:rPr>
              <a:t>z</a:t>
            </a:r>
            <a:r>
              <a:rPr lang="it-IT" dirty="0">
                <a:solidFill>
                  <a:srgbClr val="000000"/>
                </a:solidFill>
                <a:latin typeface="Comfortaa Medium" pitchFamily="2" charset="0"/>
                <a:ea typeface="ＭＳ Ｐゴシック"/>
              </a:rPr>
              <a:t>). Un potente solenoide superconduttore.</a:t>
            </a:r>
            <a:endParaRPr lang="it-IT" dirty="0">
              <a:solidFill>
                <a:srgbClr val="000000"/>
              </a:solidFill>
              <a:latin typeface="Comfortaa Medium" pitchFamily="2" charset="0"/>
              <a:ea typeface="ＭＳ Ｐゴシック"/>
            </a:endParaRPr>
          </a:p>
        </p:txBody>
      </p:sp>
      <p:pic>
        <p:nvPicPr>
          <p:cNvPr id="34" name="Immagine 33">
            <a:extLst>
              <a:ext uri="{FF2B5EF4-FFF2-40B4-BE49-F238E27FC236}">
                <a16:creationId xmlns:a16="http://schemas.microsoft.com/office/drawing/2014/main" id="{B2EA57FE-F012-D69D-BEE6-C7BB79E8D7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1900" y="678395"/>
            <a:ext cx="3449538" cy="2118224"/>
          </a:xfrm>
          <a:prstGeom prst="rect">
            <a:avLst/>
          </a:prstGeom>
        </p:spPr>
      </p:pic>
      <p:grpSp>
        <p:nvGrpSpPr>
          <p:cNvPr id="39" name="object 31">
            <a:extLst>
              <a:ext uri="{FF2B5EF4-FFF2-40B4-BE49-F238E27FC236}">
                <a16:creationId xmlns:a16="http://schemas.microsoft.com/office/drawing/2014/main" id="{BDA98292-5C06-AF9B-87C4-A5BD3FEB6AB2}"/>
              </a:ext>
            </a:extLst>
          </p:cNvPr>
          <p:cNvGrpSpPr/>
          <p:nvPr/>
        </p:nvGrpSpPr>
        <p:grpSpPr>
          <a:xfrm>
            <a:off x="8480028" y="15025"/>
            <a:ext cx="648970" cy="648970"/>
            <a:chOff x="245025" y="747825"/>
            <a:chExt cx="648970" cy="648970"/>
          </a:xfrm>
        </p:grpSpPr>
        <p:pic>
          <p:nvPicPr>
            <p:cNvPr id="40" name="object 32">
              <a:extLst>
                <a:ext uri="{FF2B5EF4-FFF2-40B4-BE49-F238E27FC236}">
                  <a16:creationId xmlns:a16="http://schemas.microsoft.com/office/drawing/2014/main" id="{C61301C1-81BD-BE37-F4E3-21FB35251FB4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45025" y="747825"/>
              <a:ext cx="648450" cy="648450"/>
            </a:xfrm>
            <a:prstGeom prst="rect">
              <a:avLst/>
            </a:prstGeom>
          </p:spPr>
        </p:pic>
        <p:sp>
          <p:nvSpPr>
            <p:cNvPr id="41" name="object 33">
              <a:extLst>
                <a:ext uri="{FF2B5EF4-FFF2-40B4-BE49-F238E27FC236}">
                  <a16:creationId xmlns:a16="http://schemas.microsoft.com/office/drawing/2014/main" id="{7BE1469C-9401-2658-5C66-ECEDD803AE87}"/>
                </a:ext>
              </a:extLst>
            </p:cNvPr>
            <p:cNvSpPr/>
            <p:nvPr/>
          </p:nvSpPr>
          <p:spPr>
            <a:xfrm>
              <a:off x="311700" y="795450"/>
              <a:ext cx="515620" cy="515620"/>
            </a:xfrm>
            <a:custGeom>
              <a:avLst/>
              <a:gdLst/>
              <a:ahLst/>
              <a:cxnLst/>
              <a:rect l="l" t="t" r="r" b="b"/>
              <a:pathLst>
                <a:path w="515619" h="515619">
                  <a:moveTo>
                    <a:pt x="257549" y="515099"/>
                  </a:moveTo>
                  <a:lnTo>
                    <a:pt x="211255" y="510950"/>
                  </a:lnTo>
                  <a:lnTo>
                    <a:pt x="167682" y="498987"/>
                  </a:lnTo>
                  <a:lnTo>
                    <a:pt x="127559" y="479936"/>
                  </a:lnTo>
                  <a:lnTo>
                    <a:pt x="91613" y="454527"/>
                  </a:lnTo>
                  <a:lnTo>
                    <a:pt x="60572" y="423486"/>
                  </a:lnTo>
                  <a:lnTo>
                    <a:pt x="35163" y="387540"/>
                  </a:lnTo>
                  <a:lnTo>
                    <a:pt x="16112" y="347417"/>
                  </a:lnTo>
                  <a:lnTo>
                    <a:pt x="4149" y="303844"/>
                  </a:lnTo>
                  <a:lnTo>
                    <a:pt x="0" y="257549"/>
                  </a:lnTo>
                  <a:lnTo>
                    <a:pt x="4149" y="211255"/>
                  </a:lnTo>
                  <a:lnTo>
                    <a:pt x="16112" y="167682"/>
                  </a:lnTo>
                  <a:lnTo>
                    <a:pt x="35163" y="127559"/>
                  </a:lnTo>
                  <a:lnTo>
                    <a:pt x="60572" y="91613"/>
                  </a:lnTo>
                  <a:lnTo>
                    <a:pt x="91613" y="60572"/>
                  </a:lnTo>
                  <a:lnTo>
                    <a:pt x="127559" y="35163"/>
                  </a:lnTo>
                  <a:lnTo>
                    <a:pt x="167682" y="16112"/>
                  </a:lnTo>
                  <a:lnTo>
                    <a:pt x="211255" y="4149"/>
                  </a:lnTo>
                  <a:lnTo>
                    <a:pt x="257549" y="0"/>
                  </a:lnTo>
                  <a:lnTo>
                    <a:pt x="308030" y="4994"/>
                  </a:lnTo>
                  <a:lnTo>
                    <a:pt x="356110" y="19604"/>
                  </a:lnTo>
                  <a:lnTo>
                    <a:pt x="400438" y="43271"/>
                  </a:lnTo>
                  <a:lnTo>
                    <a:pt x="439665" y="75434"/>
                  </a:lnTo>
                  <a:lnTo>
                    <a:pt x="471828" y="114661"/>
                  </a:lnTo>
                  <a:lnTo>
                    <a:pt x="495495" y="158989"/>
                  </a:lnTo>
                  <a:lnTo>
                    <a:pt x="510105" y="207069"/>
                  </a:lnTo>
                  <a:lnTo>
                    <a:pt x="515099" y="257549"/>
                  </a:lnTo>
                  <a:lnTo>
                    <a:pt x="510950" y="303844"/>
                  </a:lnTo>
                  <a:lnTo>
                    <a:pt x="498987" y="347417"/>
                  </a:lnTo>
                  <a:lnTo>
                    <a:pt x="479936" y="387540"/>
                  </a:lnTo>
                  <a:lnTo>
                    <a:pt x="454527" y="423486"/>
                  </a:lnTo>
                  <a:lnTo>
                    <a:pt x="423486" y="454527"/>
                  </a:lnTo>
                  <a:lnTo>
                    <a:pt x="387540" y="479936"/>
                  </a:lnTo>
                  <a:lnTo>
                    <a:pt x="347417" y="498987"/>
                  </a:lnTo>
                  <a:lnTo>
                    <a:pt x="303844" y="510950"/>
                  </a:lnTo>
                  <a:lnTo>
                    <a:pt x="257549" y="515099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 wrap="square" lIns="0" tIns="0" rIns="0" bIns="0" rtlCol="0"/>
            <a:lstStyle/>
            <a:p>
              <a:endParaRPr sz="1200">
                <a:solidFill>
                  <a:srgbClr val="00B0F0"/>
                </a:solidFill>
                <a:latin typeface="Comfortaa Medium" pitchFamily="2" charset="0"/>
              </a:endParaRPr>
            </a:p>
          </p:txBody>
        </p: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26E2D8D6-384A-91FA-87F1-CF72A772CC4A}"/>
                </a:ext>
              </a:extLst>
            </p:cNvPr>
            <p:cNvSpPr/>
            <p:nvPr/>
          </p:nvSpPr>
          <p:spPr>
            <a:xfrm>
              <a:off x="311700" y="795450"/>
              <a:ext cx="515620" cy="515620"/>
            </a:xfrm>
            <a:custGeom>
              <a:avLst/>
              <a:gdLst/>
              <a:ahLst/>
              <a:cxnLst/>
              <a:rect l="l" t="t" r="r" b="b"/>
              <a:pathLst>
                <a:path w="515619" h="515619">
                  <a:moveTo>
                    <a:pt x="0" y="257549"/>
                  </a:moveTo>
                  <a:lnTo>
                    <a:pt x="4149" y="211255"/>
                  </a:lnTo>
                  <a:lnTo>
                    <a:pt x="16112" y="167682"/>
                  </a:lnTo>
                  <a:lnTo>
                    <a:pt x="35163" y="127559"/>
                  </a:lnTo>
                  <a:lnTo>
                    <a:pt x="60572" y="91613"/>
                  </a:lnTo>
                  <a:lnTo>
                    <a:pt x="91613" y="60572"/>
                  </a:lnTo>
                  <a:lnTo>
                    <a:pt x="127559" y="35163"/>
                  </a:lnTo>
                  <a:lnTo>
                    <a:pt x="167682" y="16112"/>
                  </a:lnTo>
                  <a:lnTo>
                    <a:pt x="211255" y="4149"/>
                  </a:lnTo>
                  <a:lnTo>
                    <a:pt x="257549" y="0"/>
                  </a:lnTo>
                  <a:lnTo>
                    <a:pt x="308030" y="4994"/>
                  </a:lnTo>
                  <a:lnTo>
                    <a:pt x="356110" y="19604"/>
                  </a:lnTo>
                  <a:lnTo>
                    <a:pt x="400438" y="43271"/>
                  </a:lnTo>
                  <a:lnTo>
                    <a:pt x="439665" y="75434"/>
                  </a:lnTo>
                  <a:lnTo>
                    <a:pt x="471828" y="114661"/>
                  </a:lnTo>
                  <a:lnTo>
                    <a:pt x="495495" y="158989"/>
                  </a:lnTo>
                  <a:lnTo>
                    <a:pt x="510105" y="207069"/>
                  </a:lnTo>
                  <a:lnTo>
                    <a:pt x="515099" y="257549"/>
                  </a:lnTo>
                  <a:lnTo>
                    <a:pt x="510950" y="303844"/>
                  </a:lnTo>
                  <a:lnTo>
                    <a:pt x="498987" y="347417"/>
                  </a:lnTo>
                  <a:lnTo>
                    <a:pt x="479936" y="387540"/>
                  </a:lnTo>
                  <a:lnTo>
                    <a:pt x="454527" y="423486"/>
                  </a:lnTo>
                  <a:lnTo>
                    <a:pt x="423486" y="454527"/>
                  </a:lnTo>
                  <a:lnTo>
                    <a:pt x="387540" y="479936"/>
                  </a:lnTo>
                  <a:lnTo>
                    <a:pt x="347417" y="498987"/>
                  </a:lnTo>
                  <a:lnTo>
                    <a:pt x="303844" y="510950"/>
                  </a:lnTo>
                  <a:lnTo>
                    <a:pt x="257549" y="515099"/>
                  </a:lnTo>
                  <a:lnTo>
                    <a:pt x="211255" y="510950"/>
                  </a:lnTo>
                  <a:lnTo>
                    <a:pt x="167682" y="498987"/>
                  </a:lnTo>
                  <a:lnTo>
                    <a:pt x="127559" y="479936"/>
                  </a:lnTo>
                  <a:lnTo>
                    <a:pt x="91613" y="454527"/>
                  </a:lnTo>
                  <a:lnTo>
                    <a:pt x="60572" y="423486"/>
                  </a:lnTo>
                  <a:lnTo>
                    <a:pt x="35163" y="387540"/>
                  </a:lnTo>
                  <a:lnTo>
                    <a:pt x="16112" y="347417"/>
                  </a:lnTo>
                  <a:lnTo>
                    <a:pt x="4149" y="303844"/>
                  </a:lnTo>
                  <a:lnTo>
                    <a:pt x="0" y="257549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200">
                <a:latin typeface="Comfortaa Medium" pitchFamily="2" charset="0"/>
              </a:endParaRPr>
            </a:p>
          </p:txBody>
        </p:sp>
      </p:grpSp>
      <p:sp>
        <p:nvSpPr>
          <p:cNvPr id="43" name="object 35">
            <a:extLst>
              <a:ext uri="{FF2B5EF4-FFF2-40B4-BE49-F238E27FC236}">
                <a16:creationId xmlns:a16="http://schemas.microsoft.com/office/drawing/2014/main" id="{A52A8A56-7C53-92C7-C53F-6A1F978EBC36}"/>
              </a:ext>
            </a:extLst>
          </p:cNvPr>
          <p:cNvSpPr txBox="1"/>
          <p:nvPr/>
        </p:nvSpPr>
        <p:spPr>
          <a:xfrm>
            <a:off x="8737279" y="214863"/>
            <a:ext cx="1346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omfortaa" pitchFamily="2" charset="0"/>
              </a:rPr>
              <a:t>T</a:t>
            </a:r>
            <a:endParaRPr sz="1200" dirty="0">
              <a:latin typeface="Comfortaa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53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85185E-6 C 0.07881 -0.08681 0.16388 -0.17222 0.20173 -0.25324 C 0.23958 -0.33426 0.22256 -0.44769 0.22673 -0.48658 " pathEditMode="relative" rAng="0" ptsTypes="aaa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79" y="-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46821E-7 C 0.08177 -0.07237 0.16372 -0.14497 0.18837 -0.21433 C 0.21302 -0.28393 0.15486 -0.38405 0.14826 -0.41757 " pathEditMode="fixed" rAng="0" ptsTypes="aaa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42" y="-208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3333E-6 C 0.07013 -0.09444 0.14027 -0.18889 0.20173 -0.24236 C 0.26319 -0.29583 0.31579 -0.3081 0.3684 -0.32014 " pathEditMode="relative" ptsTypes="aaA">
                                      <p:cBhvr>
                                        <p:cTn id="3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5"/>
          <p:cNvSpPr txBox="1">
            <a:spLocks noGrp="1"/>
          </p:cNvSpPr>
          <p:nvPr>
            <p:ph type="title"/>
          </p:nvPr>
        </p:nvSpPr>
        <p:spPr>
          <a:xfrm>
            <a:off x="-100" y="15025"/>
            <a:ext cx="91440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200" dirty="0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Il </a:t>
            </a:r>
            <a:r>
              <a:rPr lang="en" sz="2200" dirty="0" err="1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tracciatore</a:t>
            </a:r>
            <a:endParaRPr sz="2200" b="1" i="0" u="none" strike="noStrike" cap="none" dirty="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94" name="Google Shape;294;p45"/>
          <p:cNvSpPr txBox="1"/>
          <p:nvPr/>
        </p:nvSpPr>
        <p:spPr>
          <a:xfrm>
            <a:off x="8873657" y="4846737"/>
            <a:ext cx="273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27FF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6</a:t>
            </a:fld>
            <a:r>
              <a:rPr lang="en" sz="1400" b="0" i="0" u="none" strike="noStrike" cap="none">
                <a:solidFill>
                  <a:srgbClr val="0027FF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  <p:grpSp>
        <p:nvGrpSpPr>
          <p:cNvPr id="39" name="object 31">
            <a:extLst>
              <a:ext uri="{FF2B5EF4-FFF2-40B4-BE49-F238E27FC236}">
                <a16:creationId xmlns:a16="http://schemas.microsoft.com/office/drawing/2014/main" id="{BDA98292-5C06-AF9B-87C4-A5BD3FEB6AB2}"/>
              </a:ext>
            </a:extLst>
          </p:cNvPr>
          <p:cNvGrpSpPr/>
          <p:nvPr/>
        </p:nvGrpSpPr>
        <p:grpSpPr>
          <a:xfrm>
            <a:off x="8480028" y="15025"/>
            <a:ext cx="648970" cy="648970"/>
            <a:chOff x="245025" y="747825"/>
            <a:chExt cx="648970" cy="648970"/>
          </a:xfrm>
        </p:grpSpPr>
        <p:pic>
          <p:nvPicPr>
            <p:cNvPr id="40" name="object 32">
              <a:extLst>
                <a:ext uri="{FF2B5EF4-FFF2-40B4-BE49-F238E27FC236}">
                  <a16:creationId xmlns:a16="http://schemas.microsoft.com/office/drawing/2014/main" id="{C61301C1-81BD-BE37-F4E3-21FB35251FB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025" y="747825"/>
              <a:ext cx="648450" cy="648450"/>
            </a:xfrm>
            <a:prstGeom prst="rect">
              <a:avLst/>
            </a:prstGeom>
          </p:spPr>
        </p:pic>
        <p:sp>
          <p:nvSpPr>
            <p:cNvPr id="41" name="object 33">
              <a:extLst>
                <a:ext uri="{FF2B5EF4-FFF2-40B4-BE49-F238E27FC236}">
                  <a16:creationId xmlns:a16="http://schemas.microsoft.com/office/drawing/2014/main" id="{7BE1469C-9401-2658-5C66-ECEDD803AE87}"/>
                </a:ext>
              </a:extLst>
            </p:cNvPr>
            <p:cNvSpPr/>
            <p:nvPr/>
          </p:nvSpPr>
          <p:spPr>
            <a:xfrm>
              <a:off x="311700" y="795450"/>
              <a:ext cx="515620" cy="515620"/>
            </a:xfrm>
            <a:custGeom>
              <a:avLst/>
              <a:gdLst/>
              <a:ahLst/>
              <a:cxnLst/>
              <a:rect l="l" t="t" r="r" b="b"/>
              <a:pathLst>
                <a:path w="515619" h="515619">
                  <a:moveTo>
                    <a:pt x="257549" y="515099"/>
                  </a:moveTo>
                  <a:lnTo>
                    <a:pt x="211255" y="510950"/>
                  </a:lnTo>
                  <a:lnTo>
                    <a:pt x="167682" y="498987"/>
                  </a:lnTo>
                  <a:lnTo>
                    <a:pt x="127559" y="479936"/>
                  </a:lnTo>
                  <a:lnTo>
                    <a:pt x="91613" y="454527"/>
                  </a:lnTo>
                  <a:lnTo>
                    <a:pt x="60572" y="423486"/>
                  </a:lnTo>
                  <a:lnTo>
                    <a:pt x="35163" y="387540"/>
                  </a:lnTo>
                  <a:lnTo>
                    <a:pt x="16112" y="347417"/>
                  </a:lnTo>
                  <a:lnTo>
                    <a:pt x="4149" y="303844"/>
                  </a:lnTo>
                  <a:lnTo>
                    <a:pt x="0" y="257549"/>
                  </a:lnTo>
                  <a:lnTo>
                    <a:pt x="4149" y="211255"/>
                  </a:lnTo>
                  <a:lnTo>
                    <a:pt x="16112" y="167682"/>
                  </a:lnTo>
                  <a:lnTo>
                    <a:pt x="35163" y="127559"/>
                  </a:lnTo>
                  <a:lnTo>
                    <a:pt x="60572" y="91613"/>
                  </a:lnTo>
                  <a:lnTo>
                    <a:pt x="91613" y="60572"/>
                  </a:lnTo>
                  <a:lnTo>
                    <a:pt x="127559" y="35163"/>
                  </a:lnTo>
                  <a:lnTo>
                    <a:pt x="167682" y="16112"/>
                  </a:lnTo>
                  <a:lnTo>
                    <a:pt x="211255" y="4149"/>
                  </a:lnTo>
                  <a:lnTo>
                    <a:pt x="257549" y="0"/>
                  </a:lnTo>
                  <a:lnTo>
                    <a:pt x="308030" y="4994"/>
                  </a:lnTo>
                  <a:lnTo>
                    <a:pt x="356110" y="19604"/>
                  </a:lnTo>
                  <a:lnTo>
                    <a:pt x="400438" y="43271"/>
                  </a:lnTo>
                  <a:lnTo>
                    <a:pt x="439665" y="75434"/>
                  </a:lnTo>
                  <a:lnTo>
                    <a:pt x="471828" y="114661"/>
                  </a:lnTo>
                  <a:lnTo>
                    <a:pt x="495495" y="158989"/>
                  </a:lnTo>
                  <a:lnTo>
                    <a:pt x="510105" y="207069"/>
                  </a:lnTo>
                  <a:lnTo>
                    <a:pt x="515099" y="257549"/>
                  </a:lnTo>
                  <a:lnTo>
                    <a:pt x="510950" y="303844"/>
                  </a:lnTo>
                  <a:lnTo>
                    <a:pt x="498987" y="347417"/>
                  </a:lnTo>
                  <a:lnTo>
                    <a:pt x="479936" y="387540"/>
                  </a:lnTo>
                  <a:lnTo>
                    <a:pt x="454527" y="423486"/>
                  </a:lnTo>
                  <a:lnTo>
                    <a:pt x="423486" y="454527"/>
                  </a:lnTo>
                  <a:lnTo>
                    <a:pt x="387540" y="479936"/>
                  </a:lnTo>
                  <a:lnTo>
                    <a:pt x="347417" y="498987"/>
                  </a:lnTo>
                  <a:lnTo>
                    <a:pt x="303844" y="510950"/>
                  </a:lnTo>
                  <a:lnTo>
                    <a:pt x="257549" y="515099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 wrap="square" lIns="0" tIns="0" rIns="0" bIns="0" rtlCol="0"/>
            <a:lstStyle/>
            <a:p>
              <a:endParaRPr sz="1200">
                <a:solidFill>
                  <a:srgbClr val="00B0F0"/>
                </a:solidFill>
                <a:latin typeface="Comfortaa Medium" pitchFamily="2" charset="0"/>
              </a:endParaRPr>
            </a:p>
          </p:txBody>
        </p: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26E2D8D6-384A-91FA-87F1-CF72A772CC4A}"/>
                </a:ext>
              </a:extLst>
            </p:cNvPr>
            <p:cNvSpPr/>
            <p:nvPr/>
          </p:nvSpPr>
          <p:spPr>
            <a:xfrm>
              <a:off x="311700" y="795450"/>
              <a:ext cx="515620" cy="515620"/>
            </a:xfrm>
            <a:custGeom>
              <a:avLst/>
              <a:gdLst/>
              <a:ahLst/>
              <a:cxnLst/>
              <a:rect l="l" t="t" r="r" b="b"/>
              <a:pathLst>
                <a:path w="515619" h="515619">
                  <a:moveTo>
                    <a:pt x="0" y="257549"/>
                  </a:moveTo>
                  <a:lnTo>
                    <a:pt x="4149" y="211255"/>
                  </a:lnTo>
                  <a:lnTo>
                    <a:pt x="16112" y="167682"/>
                  </a:lnTo>
                  <a:lnTo>
                    <a:pt x="35163" y="127559"/>
                  </a:lnTo>
                  <a:lnTo>
                    <a:pt x="60572" y="91613"/>
                  </a:lnTo>
                  <a:lnTo>
                    <a:pt x="91613" y="60572"/>
                  </a:lnTo>
                  <a:lnTo>
                    <a:pt x="127559" y="35163"/>
                  </a:lnTo>
                  <a:lnTo>
                    <a:pt x="167682" y="16112"/>
                  </a:lnTo>
                  <a:lnTo>
                    <a:pt x="211255" y="4149"/>
                  </a:lnTo>
                  <a:lnTo>
                    <a:pt x="257549" y="0"/>
                  </a:lnTo>
                  <a:lnTo>
                    <a:pt x="308030" y="4994"/>
                  </a:lnTo>
                  <a:lnTo>
                    <a:pt x="356110" y="19604"/>
                  </a:lnTo>
                  <a:lnTo>
                    <a:pt x="400438" y="43271"/>
                  </a:lnTo>
                  <a:lnTo>
                    <a:pt x="439665" y="75434"/>
                  </a:lnTo>
                  <a:lnTo>
                    <a:pt x="471828" y="114661"/>
                  </a:lnTo>
                  <a:lnTo>
                    <a:pt x="495495" y="158989"/>
                  </a:lnTo>
                  <a:lnTo>
                    <a:pt x="510105" y="207069"/>
                  </a:lnTo>
                  <a:lnTo>
                    <a:pt x="515099" y="257549"/>
                  </a:lnTo>
                  <a:lnTo>
                    <a:pt x="510950" y="303844"/>
                  </a:lnTo>
                  <a:lnTo>
                    <a:pt x="498987" y="347417"/>
                  </a:lnTo>
                  <a:lnTo>
                    <a:pt x="479936" y="387540"/>
                  </a:lnTo>
                  <a:lnTo>
                    <a:pt x="454527" y="423486"/>
                  </a:lnTo>
                  <a:lnTo>
                    <a:pt x="423486" y="454527"/>
                  </a:lnTo>
                  <a:lnTo>
                    <a:pt x="387540" y="479936"/>
                  </a:lnTo>
                  <a:lnTo>
                    <a:pt x="347417" y="498987"/>
                  </a:lnTo>
                  <a:lnTo>
                    <a:pt x="303844" y="510950"/>
                  </a:lnTo>
                  <a:lnTo>
                    <a:pt x="257549" y="515099"/>
                  </a:lnTo>
                  <a:lnTo>
                    <a:pt x="211255" y="510950"/>
                  </a:lnTo>
                  <a:lnTo>
                    <a:pt x="167682" y="498987"/>
                  </a:lnTo>
                  <a:lnTo>
                    <a:pt x="127559" y="479936"/>
                  </a:lnTo>
                  <a:lnTo>
                    <a:pt x="91613" y="454527"/>
                  </a:lnTo>
                  <a:lnTo>
                    <a:pt x="60572" y="423486"/>
                  </a:lnTo>
                  <a:lnTo>
                    <a:pt x="35163" y="387540"/>
                  </a:lnTo>
                  <a:lnTo>
                    <a:pt x="16112" y="347417"/>
                  </a:lnTo>
                  <a:lnTo>
                    <a:pt x="4149" y="303844"/>
                  </a:lnTo>
                  <a:lnTo>
                    <a:pt x="0" y="257549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200">
                <a:latin typeface="Comfortaa Medium" pitchFamily="2" charset="0"/>
              </a:endParaRPr>
            </a:p>
          </p:txBody>
        </p:sp>
      </p:grpSp>
      <p:sp>
        <p:nvSpPr>
          <p:cNvPr id="43" name="object 35">
            <a:extLst>
              <a:ext uri="{FF2B5EF4-FFF2-40B4-BE49-F238E27FC236}">
                <a16:creationId xmlns:a16="http://schemas.microsoft.com/office/drawing/2014/main" id="{A52A8A56-7C53-92C7-C53F-6A1F978EBC36}"/>
              </a:ext>
            </a:extLst>
          </p:cNvPr>
          <p:cNvSpPr txBox="1"/>
          <p:nvPr/>
        </p:nvSpPr>
        <p:spPr>
          <a:xfrm>
            <a:off x="8737279" y="214863"/>
            <a:ext cx="1346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omfortaa" pitchFamily="2" charset="0"/>
              </a:rPr>
              <a:t>T</a:t>
            </a:r>
            <a:endParaRPr sz="1200" dirty="0">
              <a:latin typeface="Comfortaa Medium" pitchFamily="2" charset="0"/>
            </a:endParaRP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6697351C-CA60-6F70-2D63-F8CC950BE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26" y="755638"/>
            <a:ext cx="3367314" cy="1896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4098F681-D794-01A6-FE98-D1B3ED25A2AC}"/>
              </a:ext>
            </a:extLst>
          </p:cNvPr>
          <p:cNvSpPr txBox="1"/>
          <p:nvPr/>
        </p:nvSpPr>
        <p:spPr>
          <a:xfrm>
            <a:off x="4266429" y="1140589"/>
            <a:ext cx="458941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fortaa Medium" pitchFamily="2" charset="0"/>
              </a:rPr>
              <a:t>Due tipi di sensori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it-IT" altLang="it-IT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fortaa Medium" pitchFamily="2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altLang="it-IT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fortaa Medium" pitchFamily="2" charset="0"/>
              </a:rPr>
              <a:t>Inner </a:t>
            </a:r>
            <a:r>
              <a:rPr kumimoji="0" lang="it-IT" altLang="it-IT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fortaa Medium" pitchFamily="2" charset="0"/>
              </a:rPr>
              <a:t>layers</a:t>
            </a:r>
            <a:r>
              <a:rPr kumimoji="0" lang="it-IT" altLang="it-IT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fortaa Medium" pitchFamily="2" charset="0"/>
              </a:rPr>
              <a:t> of silicon pixels → </a:t>
            </a:r>
            <a:r>
              <a:rPr kumimoji="0" lang="it-IT" altLang="it-IT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fortaa Medium" pitchFamily="2" charset="0"/>
              </a:rPr>
              <a:t>Risoluzione spaziale ~ 15 µm (pixel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it-IT" altLang="it-IT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fortaa Medium" pitchFamily="2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altLang="it-IT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fortaa Medium" pitchFamily="2" charset="0"/>
                <a:cs typeface="Arial" panose="020B0604020202020204" pitchFamily="34" charset="0"/>
              </a:rPr>
              <a:t>Outer </a:t>
            </a:r>
            <a:r>
              <a:rPr kumimoji="0" lang="it-IT" altLang="it-IT" sz="15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omfortaa Medium" pitchFamily="2" charset="0"/>
                <a:cs typeface="Arial" panose="020B0604020202020204" pitchFamily="34" charset="0"/>
              </a:rPr>
              <a:t>layers</a:t>
            </a:r>
            <a:r>
              <a:rPr kumimoji="0" lang="it-IT" altLang="it-IT" sz="1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fortaa Medium" pitchFamily="2" charset="0"/>
                <a:cs typeface="Arial" panose="020B0604020202020204" pitchFamily="34" charset="0"/>
              </a:rPr>
              <a:t> of silicon strips → 100 µm (strip) 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it-IT" altLang="it-IT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fortaa Medium" pitchFamily="2" charset="0"/>
              <a:cs typeface="Arial" panose="020B0604020202020204" pitchFamily="34" charset="0"/>
            </a:endParaRP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sz="1500" b="1" dirty="0" err="1">
                <a:solidFill>
                  <a:srgbClr val="FF0000"/>
                </a:solidFill>
                <a:latin typeface="Comfortaa Medium" pitchFamily="2" charset="0"/>
                <a:ea typeface="ＭＳ Ｐゴシック"/>
              </a:rPr>
              <a:t>Precisione</a:t>
            </a:r>
            <a:r>
              <a:rPr lang="en-US" sz="1500" b="1" dirty="0">
                <a:solidFill>
                  <a:srgbClr val="FF0000"/>
                </a:solidFill>
                <a:latin typeface="Comfortaa Medium" pitchFamily="2" charset="0"/>
                <a:ea typeface="ＭＳ Ｐゴシック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Comfortaa Medium" pitchFamily="2" charset="0"/>
                <a:ea typeface="ＭＳ Ｐゴシック"/>
              </a:rPr>
              <a:t>sul</a:t>
            </a:r>
            <a:r>
              <a:rPr lang="en-US" sz="1500" b="1" dirty="0">
                <a:solidFill>
                  <a:srgbClr val="FF0000"/>
                </a:solidFill>
                <a:latin typeface="Comfortaa Medium" pitchFamily="2" charset="0"/>
                <a:ea typeface="ＭＳ Ｐゴシック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Comfortaa Medium" pitchFamily="2" charset="0"/>
                <a:ea typeface="ＭＳ Ｐゴシック"/>
              </a:rPr>
              <a:t>vertice</a:t>
            </a:r>
            <a:r>
              <a:rPr lang="en-US" sz="1500" b="1" dirty="0">
                <a:solidFill>
                  <a:srgbClr val="FF0000"/>
                </a:solidFill>
                <a:latin typeface="Comfortaa Medium" pitchFamily="2" charset="0"/>
                <a:ea typeface="ＭＳ Ｐゴシック"/>
              </a:rPr>
              <a:t> ~ 15 </a:t>
            </a:r>
            <a:r>
              <a:rPr lang="el-GR" sz="1500" b="1" dirty="0">
                <a:solidFill>
                  <a:srgbClr val="FF0000"/>
                </a:solidFill>
                <a:latin typeface="Comfortaa" pitchFamily="2" charset="0"/>
                <a:ea typeface="ＭＳ Ｐゴシック"/>
              </a:rPr>
              <a:t>μ</a:t>
            </a:r>
            <a:r>
              <a:rPr lang="it-IT" sz="1500" b="1" dirty="0">
                <a:solidFill>
                  <a:srgbClr val="FF0000"/>
                </a:solidFill>
                <a:latin typeface="Comfortaa" pitchFamily="2" charset="0"/>
                <a:ea typeface="ＭＳ Ｐゴシック"/>
              </a:rPr>
              <a:t>m</a:t>
            </a:r>
          </a:p>
          <a:p>
            <a:pPr marL="285750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sz="1500" b="1" dirty="0" err="1">
                <a:solidFill>
                  <a:srgbClr val="FF0000"/>
                </a:solidFill>
                <a:latin typeface="Comfortaa Medium" pitchFamily="2" charset="0"/>
                <a:ea typeface="ＭＳ Ｐゴシック"/>
              </a:rPr>
              <a:t>Precisione</a:t>
            </a:r>
            <a:r>
              <a:rPr lang="en-US" sz="1500" b="1" dirty="0">
                <a:solidFill>
                  <a:srgbClr val="FF0000"/>
                </a:solidFill>
                <a:latin typeface="Comfortaa Medium" pitchFamily="2" charset="0"/>
                <a:ea typeface="ＭＳ Ｐゴシック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Comfortaa Medium" pitchFamily="2" charset="0"/>
                <a:ea typeface="ＭＳ Ｐゴシック"/>
              </a:rPr>
              <a:t>su</a:t>
            </a:r>
            <a:r>
              <a:rPr lang="en-US" sz="1500" b="1" dirty="0">
                <a:solidFill>
                  <a:srgbClr val="FF0000"/>
                </a:solidFill>
                <a:latin typeface="Comfortaa Medium" pitchFamily="2" charset="0"/>
                <a:ea typeface="ＭＳ Ｐゴシック"/>
              </a:rPr>
              <a:t> </a:t>
            </a:r>
            <a:r>
              <a:rPr lang="en-US" sz="1500" b="1" dirty="0" err="1">
                <a:solidFill>
                  <a:srgbClr val="FF0000"/>
                </a:solidFill>
                <a:latin typeface="Comfortaa Medium" pitchFamily="2" charset="0"/>
                <a:ea typeface="ＭＳ Ｐゴシック"/>
              </a:rPr>
              <a:t>impulso</a:t>
            </a:r>
            <a:r>
              <a:rPr lang="en-US" sz="1500" b="1" dirty="0">
                <a:solidFill>
                  <a:srgbClr val="FF0000"/>
                </a:solidFill>
                <a:latin typeface="Comfortaa Medium" pitchFamily="2" charset="0"/>
                <a:ea typeface="ＭＳ Ｐゴシック"/>
              </a:rPr>
              <a:t> = 1.5%</a:t>
            </a:r>
            <a:endParaRPr kumimoji="0" lang="it-IT" altLang="it-IT" sz="15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Comfortaa Medium" pitchFamily="2" charset="0"/>
              <a:cs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it-IT" altLang="it-IT" sz="1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fortaa Medium" pitchFamily="2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altLang="it-IT" sz="15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mfortaa SemiBold" pitchFamily="2" charset="0"/>
                <a:cs typeface="Arial" panose="020B0604020202020204" pitchFamily="34" charset="0"/>
              </a:rPr>
              <a:t>Moduli costruiti e assemblati a Bari!</a:t>
            </a:r>
            <a:endParaRPr kumimoji="0" lang="it-IT" altLang="it-IT" sz="15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fortaa SemiBold" pitchFamily="2" charset="0"/>
            </a:endParaRPr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73D035A8-B912-A6BC-EB9F-A8225D9DA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475" y="2890681"/>
            <a:ext cx="3190965" cy="184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88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5"/>
          <p:cNvSpPr txBox="1">
            <a:spLocks noGrp="1"/>
          </p:cNvSpPr>
          <p:nvPr>
            <p:ph type="title"/>
          </p:nvPr>
        </p:nvSpPr>
        <p:spPr>
          <a:xfrm>
            <a:off x="-100" y="15025"/>
            <a:ext cx="91440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200" dirty="0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Le </a:t>
            </a:r>
            <a:r>
              <a:rPr lang="en" sz="2200" dirty="0" err="1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camer</a:t>
            </a:r>
            <a:r>
              <a:rPr lang="it-IT" sz="2200" dirty="0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e</a:t>
            </a:r>
            <a:r>
              <a:rPr lang="en" sz="2200" dirty="0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 a µ</a:t>
            </a:r>
            <a:endParaRPr sz="2200" b="1" i="0" u="none" strike="noStrike" cap="none" dirty="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294" name="Google Shape;294;p45"/>
          <p:cNvSpPr txBox="1"/>
          <p:nvPr/>
        </p:nvSpPr>
        <p:spPr>
          <a:xfrm>
            <a:off x="8873657" y="4846737"/>
            <a:ext cx="273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27FF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7</a:t>
            </a:fld>
            <a:r>
              <a:rPr lang="en" sz="1400" b="0" i="0" u="none" strike="noStrike" cap="none">
                <a:solidFill>
                  <a:srgbClr val="0027FF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  <p:grpSp>
        <p:nvGrpSpPr>
          <p:cNvPr id="39" name="object 31">
            <a:extLst>
              <a:ext uri="{FF2B5EF4-FFF2-40B4-BE49-F238E27FC236}">
                <a16:creationId xmlns:a16="http://schemas.microsoft.com/office/drawing/2014/main" id="{BDA98292-5C06-AF9B-87C4-A5BD3FEB6AB2}"/>
              </a:ext>
            </a:extLst>
          </p:cNvPr>
          <p:cNvGrpSpPr/>
          <p:nvPr/>
        </p:nvGrpSpPr>
        <p:grpSpPr>
          <a:xfrm>
            <a:off x="8480028" y="15025"/>
            <a:ext cx="648970" cy="648970"/>
            <a:chOff x="245025" y="747825"/>
            <a:chExt cx="648970" cy="648970"/>
          </a:xfrm>
        </p:grpSpPr>
        <p:pic>
          <p:nvPicPr>
            <p:cNvPr id="40" name="object 32">
              <a:extLst>
                <a:ext uri="{FF2B5EF4-FFF2-40B4-BE49-F238E27FC236}">
                  <a16:creationId xmlns:a16="http://schemas.microsoft.com/office/drawing/2014/main" id="{C61301C1-81BD-BE37-F4E3-21FB35251FB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5025" y="747825"/>
              <a:ext cx="648450" cy="648450"/>
            </a:xfrm>
            <a:prstGeom prst="rect">
              <a:avLst/>
            </a:prstGeom>
          </p:spPr>
        </p:pic>
        <p:sp>
          <p:nvSpPr>
            <p:cNvPr id="41" name="object 33">
              <a:extLst>
                <a:ext uri="{FF2B5EF4-FFF2-40B4-BE49-F238E27FC236}">
                  <a16:creationId xmlns:a16="http://schemas.microsoft.com/office/drawing/2014/main" id="{7BE1469C-9401-2658-5C66-ECEDD803AE87}"/>
                </a:ext>
              </a:extLst>
            </p:cNvPr>
            <p:cNvSpPr/>
            <p:nvPr/>
          </p:nvSpPr>
          <p:spPr>
            <a:xfrm>
              <a:off x="311700" y="795450"/>
              <a:ext cx="515620" cy="515620"/>
            </a:xfrm>
            <a:custGeom>
              <a:avLst/>
              <a:gdLst/>
              <a:ahLst/>
              <a:cxnLst/>
              <a:rect l="l" t="t" r="r" b="b"/>
              <a:pathLst>
                <a:path w="515619" h="515619">
                  <a:moveTo>
                    <a:pt x="257549" y="515099"/>
                  </a:moveTo>
                  <a:lnTo>
                    <a:pt x="211255" y="510950"/>
                  </a:lnTo>
                  <a:lnTo>
                    <a:pt x="167682" y="498987"/>
                  </a:lnTo>
                  <a:lnTo>
                    <a:pt x="127559" y="479936"/>
                  </a:lnTo>
                  <a:lnTo>
                    <a:pt x="91613" y="454527"/>
                  </a:lnTo>
                  <a:lnTo>
                    <a:pt x="60572" y="423486"/>
                  </a:lnTo>
                  <a:lnTo>
                    <a:pt x="35163" y="387540"/>
                  </a:lnTo>
                  <a:lnTo>
                    <a:pt x="16112" y="347417"/>
                  </a:lnTo>
                  <a:lnTo>
                    <a:pt x="4149" y="303844"/>
                  </a:lnTo>
                  <a:lnTo>
                    <a:pt x="0" y="257549"/>
                  </a:lnTo>
                  <a:lnTo>
                    <a:pt x="4149" y="211255"/>
                  </a:lnTo>
                  <a:lnTo>
                    <a:pt x="16112" y="167682"/>
                  </a:lnTo>
                  <a:lnTo>
                    <a:pt x="35163" y="127559"/>
                  </a:lnTo>
                  <a:lnTo>
                    <a:pt x="60572" y="91613"/>
                  </a:lnTo>
                  <a:lnTo>
                    <a:pt x="91613" y="60572"/>
                  </a:lnTo>
                  <a:lnTo>
                    <a:pt x="127559" y="35163"/>
                  </a:lnTo>
                  <a:lnTo>
                    <a:pt x="167682" y="16112"/>
                  </a:lnTo>
                  <a:lnTo>
                    <a:pt x="211255" y="4149"/>
                  </a:lnTo>
                  <a:lnTo>
                    <a:pt x="257549" y="0"/>
                  </a:lnTo>
                  <a:lnTo>
                    <a:pt x="308030" y="4994"/>
                  </a:lnTo>
                  <a:lnTo>
                    <a:pt x="356110" y="19604"/>
                  </a:lnTo>
                  <a:lnTo>
                    <a:pt x="400438" y="43271"/>
                  </a:lnTo>
                  <a:lnTo>
                    <a:pt x="439665" y="75434"/>
                  </a:lnTo>
                  <a:lnTo>
                    <a:pt x="471828" y="114661"/>
                  </a:lnTo>
                  <a:lnTo>
                    <a:pt x="495495" y="158989"/>
                  </a:lnTo>
                  <a:lnTo>
                    <a:pt x="510105" y="207069"/>
                  </a:lnTo>
                  <a:lnTo>
                    <a:pt x="515099" y="257549"/>
                  </a:lnTo>
                  <a:lnTo>
                    <a:pt x="510950" y="303844"/>
                  </a:lnTo>
                  <a:lnTo>
                    <a:pt x="498987" y="347417"/>
                  </a:lnTo>
                  <a:lnTo>
                    <a:pt x="479936" y="387540"/>
                  </a:lnTo>
                  <a:lnTo>
                    <a:pt x="454527" y="423486"/>
                  </a:lnTo>
                  <a:lnTo>
                    <a:pt x="423486" y="454527"/>
                  </a:lnTo>
                  <a:lnTo>
                    <a:pt x="387540" y="479936"/>
                  </a:lnTo>
                  <a:lnTo>
                    <a:pt x="347417" y="498987"/>
                  </a:lnTo>
                  <a:lnTo>
                    <a:pt x="303844" y="510950"/>
                  </a:lnTo>
                  <a:lnTo>
                    <a:pt x="257549" y="515099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 wrap="square" lIns="0" tIns="0" rIns="0" bIns="0" rtlCol="0"/>
            <a:lstStyle/>
            <a:p>
              <a:endParaRPr sz="1200">
                <a:solidFill>
                  <a:srgbClr val="00B0F0"/>
                </a:solidFill>
                <a:latin typeface="Comfortaa Medium" pitchFamily="2" charset="0"/>
              </a:endParaRPr>
            </a:p>
          </p:txBody>
        </p:sp>
        <p:sp>
          <p:nvSpPr>
            <p:cNvPr id="42" name="object 34">
              <a:extLst>
                <a:ext uri="{FF2B5EF4-FFF2-40B4-BE49-F238E27FC236}">
                  <a16:creationId xmlns:a16="http://schemas.microsoft.com/office/drawing/2014/main" id="{26E2D8D6-384A-91FA-87F1-CF72A772CC4A}"/>
                </a:ext>
              </a:extLst>
            </p:cNvPr>
            <p:cNvSpPr/>
            <p:nvPr/>
          </p:nvSpPr>
          <p:spPr>
            <a:xfrm>
              <a:off x="311700" y="795450"/>
              <a:ext cx="515620" cy="515620"/>
            </a:xfrm>
            <a:custGeom>
              <a:avLst/>
              <a:gdLst/>
              <a:ahLst/>
              <a:cxnLst/>
              <a:rect l="l" t="t" r="r" b="b"/>
              <a:pathLst>
                <a:path w="515619" h="515619">
                  <a:moveTo>
                    <a:pt x="0" y="257549"/>
                  </a:moveTo>
                  <a:lnTo>
                    <a:pt x="4149" y="211255"/>
                  </a:lnTo>
                  <a:lnTo>
                    <a:pt x="16112" y="167682"/>
                  </a:lnTo>
                  <a:lnTo>
                    <a:pt x="35163" y="127559"/>
                  </a:lnTo>
                  <a:lnTo>
                    <a:pt x="60572" y="91613"/>
                  </a:lnTo>
                  <a:lnTo>
                    <a:pt x="91613" y="60572"/>
                  </a:lnTo>
                  <a:lnTo>
                    <a:pt x="127559" y="35163"/>
                  </a:lnTo>
                  <a:lnTo>
                    <a:pt x="167682" y="16112"/>
                  </a:lnTo>
                  <a:lnTo>
                    <a:pt x="211255" y="4149"/>
                  </a:lnTo>
                  <a:lnTo>
                    <a:pt x="257549" y="0"/>
                  </a:lnTo>
                  <a:lnTo>
                    <a:pt x="308030" y="4994"/>
                  </a:lnTo>
                  <a:lnTo>
                    <a:pt x="356110" y="19604"/>
                  </a:lnTo>
                  <a:lnTo>
                    <a:pt x="400438" y="43271"/>
                  </a:lnTo>
                  <a:lnTo>
                    <a:pt x="439665" y="75434"/>
                  </a:lnTo>
                  <a:lnTo>
                    <a:pt x="471828" y="114661"/>
                  </a:lnTo>
                  <a:lnTo>
                    <a:pt x="495495" y="158989"/>
                  </a:lnTo>
                  <a:lnTo>
                    <a:pt x="510105" y="207069"/>
                  </a:lnTo>
                  <a:lnTo>
                    <a:pt x="515099" y="257549"/>
                  </a:lnTo>
                  <a:lnTo>
                    <a:pt x="510950" y="303844"/>
                  </a:lnTo>
                  <a:lnTo>
                    <a:pt x="498987" y="347417"/>
                  </a:lnTo>
                  <a:lnTo>
                    <a:pt x="479936" y="387540"/>
                  </a:lnTo>
                  <a:lnTo>
                    <a:pt x="454527" y="423486"/>
                  </a:lnTo>
                  <a:lnTo>
                    <a:pt x="423486" y="454527"/>
                  </a:lnTo>
                  <a:lnTo>
                    <a:pt x="387540" y="479936"/>
                  </a:lnTo>
                  <a:lnTo>
                    <a:pt x="347417" y="498987"/>
                  </a:lnTo>
                  <a:lnTo>
                    <a:pt x="303844" y="510950"/>
                  </a:lnTo>
                  <a:lnTo>
                    <a:pt x="257549" y="515099"/>
                  </a:lnTo>
                  <a:lnTo>
                    <a:pt x="211255" y="510950"/>
                  </a:lnTo>
                  <a:lnTo>
                    <a:pt x="167682" y="498987"/>
                  </a:lnTo>
                  <a:lnTo>
                    <a:pt x="127559" y="479936"/>
                  </a:lnTo>
                  <a:lnTo>
                    <a:pt x="91613" y="454527"/>
                  </a:lnTo>
                  <a:lnTo>
                    <a:pt x="60572" y="423486"/>
                  </a:lnTo>
                  <a:lnTo>
                    <a:pt x="35163" y="387540"/>
                  </a:lnTo>
                  <a:lnTo>
                    <a:pt x="16112" y="347417"/>
                  </a:lnTo>
                  <a:lnTo>
                    <a:pt x="4149" y="303844"/>
                  </a:lnTo>
                  <a:lnTo>
                    <a:pt x="0" y="257549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200">
                <a:latin typeface="Comfortaa Medium" pitchFamily="2" charset="0"/>
              </a:endParaRPr>
            </a:p>
          </p:txBody>
        </p:sp>
      </p:grpSp>
      <p:sp>
        <p:nvSpPr>
          <p:cNvPr id="43" name="object 35">
            <a:extLst>
              <a:ext uri="{FF2B5EF4-FFF2-40B4-BE49-F238E27FC236}">
                <a16:creationId xmlns:a16="http://schemas.microsoft.com/office/drawing/2014/main" id="{A52A8A56-7C53-92C7-C53F-6A1F978EBC36}"/>
              </a:ext>
            </a:extLst>
          </p:cNvPr>
          <p:cNvSpPr txBox="1"/>
          <p:nvPr/>
        </p:nvSpPr>
        <p:spPr>
          <a:xfrm>
            <a:off x="8737279" y="214863"/>
            <a:ext cx="13462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omfortaa" pitchFamily="2" charset="0"/>
              </a:rPr>
              <a:t>T</a:t>
            </a:r>
            <a:endParaRPr sz="1200" dirty="0">
              <a:latin typeface="Comfortaa Medium" pitchFamily="2" charset="0"/>
            </a:endParaRPr>
          </a:p>
        </p:txBody>
      </p:sp>
      <p:pic>
        <p:nvPicPr>
          <p:cNvPr id="38914" name="Picture 2">
            <a:extLst>
              <a:ext uri="{FF2B5EF4-FFF2-40B4-BE49-F238E27FC236}">
                <a16:creationId xmlns:a16="http://schemas.microsoft.com/office/drawing/2014/main" id="{601FEAA7-785F-44D5-FF81-A4F97D74C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67" y="578270"/>
            <a:ext cx="3296576" cy="219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D55FC99-53AE-96EE-9CF6-4278D7AA4376}"/>
              </a:ext>
            </a:extLst>
          </p:cNvPr>
          <p:cNvSpPr txBox="1"/>
          <p:nvPr/>
        </p:nvSpPr>
        <p:spPr>
          <a:xfrm>
            <a:off x="4519834" y="1019837"/>
            <a:ext cx="4490323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Comfortaa Medium" pitchFamily="2" charset="0"/>
              </a:rPr>
              <a:t>1400 camere a muoni:</a:t>
            </a:r>
          </a:p>
          <a:p>
            <a:endParaRPr lang="it-IT" dirty="0">
              <a:latin typeface="Comfortaa Medium" pitchFamily="2" charset="0"/>
            </a:endParaRPr>
          </a:p>
          <a:p>
            <a:pPr marL="285750" indent="-285750">
              <a:buFontTx/>
              <a:buChar char="-"/>
            </a:pPr>
            <a:r>
              <a:rPr lang="it-IT" dirty="0">
                <a:latin typeface="Comfortaa Medium" pitchFamily="2" charset="0"/>
              </a:rPr>
              <a:t>250 tubi di deriva (DT) </a:t>
            </a:r>
          </a:p>
          <a:p>
            <a:pPr marL="285750" indent="-285750">
              <a:buFontTx/>
              <a:buChar char="-"/>
            </a:pPr>
            <a:r>
              <a:rPr lang="it-IT" dirty="0">
                <a:latin typeface="Comfortaa Medium" pitchFamily="2" charset="0"/>
              </a:rPr>
              <a:t>540 camere a strisce catodiche (CSC) </a:t>
            </a:r>
          </a:p>
          <a:p>
            <a:pPr marL="285750" indent="-285750">
              <a:buFontTx/>
              <a:buChar char="-"/>
            </a:pPr>
            <a:r>
              <a:rPr lang="it-IT" dirty="0">
                <a:latin typeface="Comfortaa Medium" pitchFamily="2" charset="0"/>
              </a:rPr>
              <a:t>610 camere a piastra resistiva (RPC) </a:t>
            </a:r>
          </a:p>
          <a:p>
            <a:pPr marL="285750" indent="-285750">
              <a:buFontTx/>
              <a:buChar char="-"/>
            </a:pPr>
            <a:r>
              <a:rPr lang="it-IT" dirty="0">
                <a:latin typeface="Comfortaa Medium" pitchFamily="2" charset="0"/>
              </a:rPr>
              <a:t>72 camere a moltiplicatore di elettroni a gas (GEM)</a:t>
            </a:r>
          </a:p>
          <a:p>
            <a:pPr marL="285750" lvl="2" indent="-285750">
              <a:buFontTx/>
              <a:buChar char="-"/>
            </a:pPr>
            <a:endParaRPr lang="it-IT" b="1" dirty="0">
              <a:latin typeface="Comfortaa Medium" pitchFamily="2" charset="0"/>
            </a:endParaRPr>
          </a:p>
          <a:p>
            <a:pPr lvl="2"/>
            <a:r>
              <a:rPr lang="it-IT" b="1" dirty="0">
                <a:latin typeface="Comfortaa Medium" pitchFamily="2" charset="0"/>
              </a:rPr>
              <a:t>Alcuni moduli (GEM e RPC) costruiti a Bari!</a:t>
            </a:r>
          </a:p>
          <a:p>
            <a:endParaRPr lang="it-IT" dirty="0">
              <a:latin typeface="Comfortaa Medium" pitchFamily="2" charset="0"/>
            </a:endParaRPr>
          </a:p>
          <a:p>
            <a:r>
              <a:rPr lang="it-IT" dirty="0">
                <a:latin typeface="Comfortaa Medium" pitchFamily="2" charset="0"/>
              </a:rPr>
              <a:t>Tracciano la posizione dei muoni e li identificano.</a:t>
            </a:r>
          </a:p>
          <a:p>
            <a:endParaRPr lang="it-IT" dirty="0">
              <a:latin typeface="Comfortaa Medium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Comfortaa Medium" pitchFamily="2" charset="0"/>
              </a:rPr>
              <a:t>Risoluzione spaziale ~ 200µm- pochi mm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Comfortaa Medium" pitchFamily="2" charset="0"/>
              </a:rPr>
              <a:t>Risoluzione temporale: 2-10 ns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80E39CE-05B8-921E-CE78-9FA42E5695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214" y="2843421"/>
            <a:ext cx="2881906" cy="2157216"/>
          </a:xfrm>
          <a:prstGeom prst="rect">
            <a:avLst/>
          </a:prstGeom>
        </p:spPr>
      </p:pic>
      <p:sp>
        <p:nvSpPr>
          <p:cNvPr id="7" name="Google Shape;293;p45">
            <a:extLst>
              <a:ext uri="{FF2B5EF4-FFF2-40B4-BE49-F238E27FC236}">
                <a16:creationId xmlns:a16="http://schemas.microsoft.com/office/drawing/2014/main" id="{17421ED0-6C20-62DD-781D-62D7C4CAAFAE}"/>
              </a:ext>
            </a:extLst>
          </p:cNvPr>
          <p:cNvSpPr txBox="1">
            <a:spLocks/>
          </p:cNvSpPr>
          <p:nvPr/>
        </p:nvSpPr>
        <p:spPr>
          <a:xfrm rot="16200000">
            <a:off x="-241439" y="3512204"/>
            <a:ext cx="1367407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it-IT" sz="2200" dirty="0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GEM</a:t>
            </a:r>
            <a:endParaRPr lang="it-IT" sz="2200" dirty="0">
              <a:solidFill>
                <a:srgbClr val="0B5394"/>
              </a:solidFill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1009188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forPoint5_oct04_nopa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" t="1741" r="1465" b="2307"/>
          <a:stretch/>
        </p:blipFill>
        <p:spPr>
          <a:xfrm>
            <a:off x="1243476" y="172278"/>
            <a:ext cx="6657047" cy="4770784"/>
          </a:xfrm>
          <a:prstGeom prst="rect">
            <a:avLst/>
          </a:prstGeom>
        </p:spPr>
      </p:pic>
      <p:pic>
        <p:nvPicPr>
          <p:cNvPr id="7" name="Picture 6" descr="MuonHit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392" y="1177418"/>
            <a:ext cx="3193005" cy="1341062"/>
          </a:xfrm>
          <a:prstGeom prst="rect">
            <a:avLst/>
          </a:prstGeom>
        </p:spPr>
      </p:pic>
      <p:pic>
        <p:nvPicPr>
          <p:cNvPr id="6" name="Picture 5" descr="MuonTrack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516" y="1569047"/>
            <a:ext cx="6345007" cy="655320"/>
          </a:xfrm>
          <a:prstGeom prst="rect">
            <a:avLst/>
          </a:prstGeom>
        </p:spPr>
      </p:pic>
      <p:pic>
        <p:nvPicPr>
          <p:cNvPr id="11" name="Picture 10" descr="MuonHitsInTracker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711" y="1538191"/>
            <a:ext cx="1248759" cy="399603"/>
          </a:xfrm>
          <a:prstGeom prst="rect">
            <a:avLst/>
          </a:prstGeom>
        </p:spPr>
      </p:pic>
      <p:pic>
        <p:nvPicPr>
          <p:cNvPr id="5" name="Picture 4" descr="MuonKey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694" y="4379194"/>
            <a:ext cx="1046375" cy="1805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F626496-B597-80AC-3B9C-6DB2AD397D99}"/>
              </a:ext>
            </a:extLst>
          </p:cNvPr>
          <p:cNvSpPr txBox="1"/>
          <p:nvPr/>
        </p:nvSpPr>
        <p:spPr>
          <a:xfrm>
            <a:off x="212069" y="147349"/>
            <a:ext cx="6157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µ</a:t>
            </a:r>
          </a:p>
        </p:txBody>
      </p:sp>
    </p:spTree>
    <p:extLst>
      <p:ext uri="{BB962C8B-B14F-4D97-AF65-F5344CB8AC3E}">
        <p14:creationId xmlns:p14="http://schemas.microsoft.com/office/powerpoint/2010/main" val="332557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C816A8-7589-6144-A6F3-37BB690DBDF7}" type="slidenum">
              <a:rPr lang="it-IT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9</a:t>
            </a:fld>
            <a:endParaRPr lang="it-IT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3" name="Google Shape;293;p45">
            <a:extLst>
              <a:ext uri="{FF2B5EF4-FFF2-40B4-BE49-F238E27FC236}">
                <a16:creationId xmlns:a16="http://schemas.microsoft.com/office/drawing/2014/main" id="{A5B0D483-9DAB-0460-C4A8-C5D885D5AF04}"/>
              </a:ext>
            </a:extLst>
          </p:cNvPr>
          <p:cNvSpPr txBox="1">
            <a:spLocks/>
          </p:cNvSpPr>
          <p:nvPr/>
        </p:nvSpPr>
        <p:spPr>
          <a:xfrm>
            <a:off x="-100" y="15025"/>
            <a:ext cx="9144000" cy="5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800"/>
            </a:pPr>
            <a:r>
              <a:rPr lang="it-IT" sz="2400" dirty="0">
                <a:solidFill>
                  <a:srgbClr val="0B5394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Calorimetri Elettromagnetici</a:t>
            </a:r>
            <a:endParaRPr lang="it-IT" sz="2400" b="1" dirty="0">
              <a:solidFill>
                <a:srgbClr val="0B5394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2" name="Group 235">
            <a:extLst>
              <a:ext uri="{FF2B5EF4-FFF2-40B4-BE49-F238E27FC236}">
                <a16:creationId xmlns:a16="http://schemas.microsoft.com/office/drawing/2014/main" id="{A50B7336-4D34-7947-EAEC-97C7DE6953DE}"/>
              </a:ext>
            </a:extLst>
          </p:cNvPr>
          <p:cNvGrpSpPr>
            <a:grpSpLocks/>
          </p:cNvGrpSpPr>
          <p:nvPr/>
        </p:nvGrpSpPr>
        <p:grpSpPr bwMode="auto">
          <a:xfrm>
            <a:off x="981557" y="3046695"/>
            <a:ext cx="4636294" cy="1813322"/>
            <a:chOff x="38" y="1295"/>
            <a:chExt cx="3894" cy="1523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F1DE4389-754D-CFE9-DF15-D7652DB0C2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4" y="1301"/>
              <a:ext cx="139" cy="98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32E46CB8-5BEB-AC98-E73F-0FEC15B1C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22" y="1301"/>
              <a:ext cx="358" cy="987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id="{AD012875-A069-AE28-2C34-95F04222B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1301"/>
              <a:ext cx="139" cy="98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7" name="Rectangle 15">
              <a:extLst>
                <a:ext uri="{FF2B5EF4-FFF2-40B4-BE49-F238E27FC236}">
                  <a16:creationId xmlns:a16="http://schemas.microsoft.com/office/drawing/2014/main" id="{1B132C60-B2F7-878E-3384-A040DEF15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8" y="1301"/>
              <a:ext cx="358" cy="987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8" name="Line 16">
              <a:extLst>
                <a:ext uri="{FF2B5EF4-FFF2-40B4-BE49-F238E27FC236}">
                  <a16:creationId xmlns:a16="http://schemas.microsoft.com/office/drawing/2014/main" id="{DDDF4950-656B-A6DD-7049-E598DAD0E9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5" y="1773"/>
              <a:ext cx="5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9" name="Line 17">
              <a:extLst>
                <a:ext uri="{FF2B5EF4-FFF2-40B4-BE49-F238E27FC236}">
                  <a16:creationId xmlns:a16="http://schemas.microsoft.com/office/drawing/2014/main" id="{B6D9C8A8-6D73-BA3C-21ED-055361284D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78" y="1649"/>
              <a:ext cx="148" cy="12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10" name="Line 18">
              <a:extLst>
                <a:ext uri="{FF2B5EF4-FFF2-40B4-BE49-F238E27FC236}">
                  <a16:creationId xmlns:a16="http://schemas.microsoft.com/office/drawing/2014/main" id="{77B493D5-E6FD-5700-011C-C7513030C0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2" y="1751"/>
              <a:ext cx="144" cy="2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11" name="Line 19">
              <a:extLst>
                <a:ext uri="{FF2B5EF4-FFF2-40B4-BE49-F238E27FC236}">
                  <a16:creationId xmlns:a16="http://schemas.microsoft.com/office/drawing/2014/main" id="{928A6791-FC4C-587B-F668-6AFF3F0549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78" y="1773"/>
              <a:ext cx="148" cy="7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12" name="Line 20">
              <a:extLst>
                <a:ext uri="{FF2B5EF4-FFF2-40B4-BE49-F238E27FC236}">
                  <a16:creationId xmlns:a16="http://schemas.microsoft.com/office/drawing/2014/main" id="{917CAC11-42D8-C24D-F035-004BAD1965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85" y="1777"/>
              <a:ext cx="148" cy="2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13" name="Line 21">
              <a:extLst>
                <a:ext uri="{FF2B5EF4-FFF2-40B4-BE49-F238E27FC236}">
                  <a16:creationId xmlns:a16="http://schemas.microsoft.com/office/drawing/2014/main" id="{6CD1B666-171D-E556-12CB-221AEB0611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18" y="1425"/>
              <a:ext cx="366" cy="2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14" name="Line 22">
              <a:extLst>
                <a:ext uri="{FF2B5EF4-FFF2-40B4-BE49-F238E27FC236}">
                  <a16:creationId xmlns:a16="http://schemas.microsoft.com/office/drawing/2014/main" id="{A522D342-5CD2-46F8-E158-827D25562C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19" y="1570"/>
              <a:ext cx="35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15" name="Line 23">
              <a:extLst>
                <a:ext uri="{FF2B5EF4-FFF2-40B4-BE49-F238E27FC236}">
                  <a16:creationId xmlns:a16="http://schemas.microsoft.com/office/drawing/2014/main" id="{4D4DF207-4593-C0D9-8A8B-A0356A455E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26" y="1751"/>
              <a:ext cx="348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16" name="Line 24">
              <a:extLst>
                <a:ext uri="{FF2B5EF4-FFF2-40B4-BE49-F238E27FC236}">
                  <a16:creationId xmlns:a16="http://schemas.microsoft.com/office/drawing/2014/main" id="{76FE20A3-AD66-F680-48FF-E226A4178B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1" y="1803"/>
              <a:ext cx="360" cy="11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17" name="Line 25">
              <a:extLst>
                <a:ext uri="{FF2B5EF4-FFF2-40B4-BE49-F238E27FC236}">
                  <a16:creationId xmlns:a16="http://schemas.microsoft.com/office/drawing/2014/main" id="{81519639-3984-9255-2999-FEC2F545A3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2" y="1846"/>
              <a:ext cx="357" cy="2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18" name="Line 26">
              <a:extLst>
                <a:ext uri="{FF2B5EF4-FFF2-40B4-BE49-F238E27FC236}">
                  <a16:creationId xmlns:a16="http://schemas.microsoft.com/office/drawing/2014/main" id="{8D321198-D073-BE8B-737C-81A46A6BCC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80" y="1305"/>
              <a:ext cx="148" cy="12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19" name="Line 27">
              <a:extLst>
                <a:ext uri="{FF2B5EF4-FFF2-40B4-BE49-F238E27FC236}">
                  <a16:creationId xmlns:a16="http://schemas.microsoft.com/office/drawing/2014/main" id="{165DE79D-A364-2093-0D76-6A4836C0FD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84" y="1407"/>
              <a:ext cx="144" cy="2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0" name="Line 28">
              <a:extLst>
                <a:ext uri="{FF2B5EF4-FFF2-40B4-BE49-F238E27FC236}">
                  <a16:creationId xmlns:a16="http://schemas.microsoft.com/office/drawing/2014/main" id="{072308D9-DA28-9DD5-FA70-07F23E998E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0" y="1429"/>
              <a:ext cx="148" cy="7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1" name="Line 29">
              <a:extLst>
                <a:ext uri="{FF2B5EF4-FFF2-40B4-BE49-F238E27FC236}">
                  <a16:creationId xmlns:a16="http://schemas.microsoft.com/office/drawing/2014/main" id="{59C763D5-D6F0-A567-4103-54FF752E09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84" y="1375"/>
              <a:ext cx="134" cy="5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2" name="Line 30">
              <a:extLst>
                <a:ext uri="{FF2B5EF4-FFF2-40B4-BE49-F238E27FC236}">
                  <a16:creationId xmlns:a16="http://schemas.microsoft.com/office/drawing/2014/main" id="{26AEB016-AF19-ADD2-5DBE-73E4D3E920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7" y="1433"/>
              <a:ext cx="148" cy="2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3" name="Line 31">
              <a:extLst>
                <a:ext uri="{FF2B5EF4-FFF2-40B4-BE49-F238E27FC236}">
                  <a16:creationId xmlns:a16="http://schemas.microsoft.com/office/drawing/2014/main" id="{5EF98A85-6ADA-75B3-790B-58EA14AB1B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72" y="1444"/>
              <a:ext cx="148" cy="12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" name="Line 32">
              <a:extLst>
                <a:ext uri="{FF2B5EF4-FFF2-40B4-BE49-F238E27FC236}">
                  <a16:creationId xmlns:a16="http://schemas.microsoft.com/office/drawing/2014/main" id="{64C48DF0-28A2-2448-1FE5-AB0A37BEB4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76" y="1546"/>
              <a:ext cx="144" cy="2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5" name="Line 33">
              <a:extLst>
                <a:ext uri="{FF2B5EF4-FFF2-40B4-BE49-F238E27FC236}">
                  <a16:creationId xmlns:a16="http://schemas.microsoft.com/office/drawing/2014/main" id="{FAACBE2A-3642-CAA5-3307-DCFBDF4A2F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2" y="1568"/>
              <a:ext cx="148" cy="7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6" name="Line 34">
              <a:extLst>
                <a:ext uri="{FF2B5EF4-FFF2-40B4-BE49-F238E27FC236}">
                  <a16:creationId xmlns:a16="http://schemas.microsoft.com/office/drawing/2014/main" id="{FF09B53E-21F7-3D89-0740-F58E6030D8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76" y="1514"/>
              <a:ext cx="134" cy="5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8" name="Line 35">
              <a:extLst>
                <a:ext uri="{FF2B5EF4-FFF2-40B4-BE49-F238E27FC236}">
                  <a16:creationId xmlns:a16="http://schemas.microsoft.com/office/drawing/2014/main" id="{0635EC63-AF09-3342-4205-2A9F1E4829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9" y="1572"/>
              <a:ext cx="148" cy="2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9" name="Line 36">
              <a:extLst>
                <a:ext uri="{FF2B5EF4-FFF2-40B4-BE49-F238E27FC236}">
                  <a16:creationId xmlns:a16="http://schemas.microsoft.com/office/drawing/2014/main" id="{9CB7E611-BB39-1443-EF26-612604EC85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79" y="1622"/>
              <a:ext cx="148" cy="12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30" name="Line 37">
              <a:extLst>
                <a:ext uri="{FF2B5EF4-FFF2-40B4-BE49-F238E27FC236}">
                  <a16:creationId xmlns:a16="http://schemas.microsoft.com/office/drawing/2014/main" id="{AD63B4A1-4DF6-1683-82EB-3F921CEC57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83" y="1724"/>
              <a:ext cx="144" cy="2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31" name="Line 38">
              <a:extLst>
                <a:ext uri="{FF2B5EF4-FFF2-40B4-BE49-F238E27FC236}">
                  <a16:creationId xmlns:a16="http://schemas.microsoft.com/office/drawing/2014/main" id="{A18C84C5-D0C1-183A-4EB1-41B94A728F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9" y="1746"/>
              <a:ext cx="148" cy="7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32" name="Line 39">
              <a:extLst>
                <a:ext uri="{FF2B5EF4-FFF2-40B4-BE49-F238E27FC236}">
                  <a16:creationId xmlns:a16="http://schemas.microsoft.com/office/drawing/2014/main" id="{EDE8A5BE-4B84-9A34-D12A-BE5751D097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83" y="1692"/>
              <a:ext cx="134" cy="5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33" name="Line 40">
              <a:extLst>
                <a:ext uri="{FF2B5EF4-FFF2-40B4-BE49-F238E27FC236}">
                  <a16:creationId xmlns:a16="http://schemas.microsoft.com/office/drawing/2014/main" id="{DFE85FB8-03C9-20C6-4C84-77019ACB11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6" y="1750"/>
              <a:ext cx="148" cy="2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34" name="Line 41">
              <a:extLst>
                <a:ext uri="{FF2B5EF4-FFF2-40B4-BE49-F238E27FC236}">
                  <a16:creationId xmlns:a16="http://schemas.microsoft.com/office/drawing/2014/main" id="{76E2F19D-5DC9-B6BB-CC48-981CC19E69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74" y="1791"/>
              <a:ext cx="148" cy="12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35" name="Line 42">
              <a:extLst>
                <a:ext uri="{FF2B5EF4-FFF2-40B4-BE49-F238E27FC236}">
                  <a16:creationId xmlns:a16="http://schemas.microsoft.com/office/drawing/2014/main" id="{1B9A3D87-3BB9-24B9-B605-7301015D7B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78" y="1893"/>
              <a:ext cx="144" cy="2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36" name="Line 43">
              <a:extLst>
                <a:ext uri="{FF2B5EF4-FFF2-40B4-BE49-F238E27FC236}">
                  <a16:creationId xmlns:a16="http://schemas.microsoft.com/office/drawing/2014/main" id="{F5C9F8A6-8ABF-9D42-A8FF-69554589FA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4" y="1915"/>
              <a:ext cx="148" cy="7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37" name="Line 44">
              <a:extLst>
                <a:ext uri="{FF2B5EF4-FFF2-40B4-BE49-F238E27FC236}">
                  <a16:creationId xmlns:a16="http://schemas.microsoft.com/office/drawing/2014/main" id="{7D720FC0-DCCD-8E77-2B87-351A36C09A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78" y="1861"/>
              <a:ext cx="134" cy="5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38" name="Line 45">
              <a:extLst>
                <a:ext uri="{FF2B5EF4-FFF2-40B4-BE49-F238E27FC236}">
                  <a16:creationId xmlns:a16="http://schemas.microsoft.com/office/drawing/2014/main" id="{AE3C91AA-E9C8-99C2-9554-DE74C3E4DB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1" y="1919"/>
              <a:ext cx="148" cy="2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39" name="Line 46">
              <a:extLst>
                <a:ext uri="{FF2B5EF4-FFF2-40B4-BE49-F238E27FC236}">
                  <a16:creationId xmlns:a16="http://schemas.microsoft.com/office/drawing/2014/main" id="{EEE5D749-F00C-19D0-D131-4488A38D4A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78" y="1996"/>
              <a:ext cx="148" cy="12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40" name="Line 47">
              <a:extLst>
                <a:ext uri="{FF2B5EF4-FFF2-40B4-BE49-F238E27FC236}">
                  <a16:creationId xmlns:a16="http://schemas.microsoft.com/office/drawing/2014/main" id="{4C13FF79-83A0-8EC3-74A4-E3BDEADE03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82" y="2098"/>
              <a:ext cx="144" cy="2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41" name="Line 48">
              <a:extLst>
                <a:ext uri="{FF2B5EF4-FFF2-40B4-BE49-F238E27FC236}">
                  <a16:creationId xmlns:a16="http://schemas.microsoft.com/office/drawing/2014/main" id="{2A2E7714-B7BD-D90A-832B-3C188E1B5C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8" y="2120"/>
              <a:ext cx="148" cy="7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42" name="Line 49">
              <a:extLst>
                <a:ext uri="{FF2B5EF4-FFF2-40B4-BE49-F238E27FC236}">
                  <a16:creationId xmlns:a16="http://schemas.microsoft.com/office/drawing/2014/main" id="{15AA849F-96ED-0380-2BE3-CE15AF62EBE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82" y="2066"/>
              <a:ext cx="134" cy="5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43" name="Line 50">
              <a:extLst>
                <a:ext uri="{FF2B5EF4-FFF2-40B4-BE49-F238E27FC236}">
                  <a16:creationId xmlns:a16="http://schemas.microsoft.com/office/drawing/2014/main" id="{D3182ED2-ABCC-E400-03C5-F3E63BD78E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5" y="2124"/>
              <a:ext cx="148" cy="2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44" name="Line 51">
              <a:extLst>
                <a:ext uri="{FF2B5EF4-FFF2-40B4-BE49-F238E27FC236}">
                  <a16:creationId xmlns:a16="http://schemas.microsoft.com/office/drawing/2014/main" id="{1915DFE0-F81A-C74B-94A1-CC94329F54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24" y="1304"/>
              <a:ext cx="177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45" name="Line 52">
              <a:extLst>
                <a:ext uri="{FF2B5EF4-FFF2-40B4-BE49-F238E27FC236}">
                  <a16:creationId xmlns:a16="http://schemas.microsoft.com/office/drawing/2014/main" id="{0F5D3756-F5F5-1611-35D9-057F46D758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28" y="1407"/>
              <a:ext cx="348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46" name="Line 53">
              <a:extLst>
                <a:ext uri="{FF2B5EF4-FFF2-40B4-BE49-F238E27FC236}">
                  <a16:creationId xmlns:a16="http://schemas.microsoft.com/office/drawing/2014/main" id="{E26CD701-FA7A-9692-3D85-964862A076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6" y="1465"/>
              <a:ext cx="354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47" name="Line 54">
              <a:extLst>
                <a:ext uri="{FF2B5EF4-FFF2-40B4-BE49-F238E27FC236}">
                  <a16:creationId xmlns:a16="http://schemas.microsoft.com/office/drawing/2014/main" id="{473059AD-C44B-004E-065C-D8BF69E07F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1" y="1499"/>
              <a:ext cx="357" cy="2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48" name="Line 55">
              <a:extLst>
                <a:ext uri="{FF2B5EF4-FFF2-40B4-BE49-F238E27FC236}">
                  <a16:creationId xmlns:a16="http://schemas.microsoft.com/office/drawing/2014/main" id="{65899E5E-EFEA-51BD-EE1B-264DDD9E9D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28" y="1371"/>
              <a:ext cx="354" cy="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49" name="Line 56">
              <a:extLst>
                <a:ext uri="{FF2B5EF4-FFF2-40B4-BE49-F238E27FC236}">
                  <a16:creationId xmlns:a16="http://schemas.microsoft.com/office/drawing/2014/main" id="{7D2E80F5-AFFA-4B84-A3EE-D9839A791E0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32" y="1543"/>
              <a:ext cx="348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50" name="Line 57">
              <a:extLst>
                <a:ext uri="{FF2B5EF4-FFF2-40B4-BE49-F238E27FC236}">
                  <a16:creationId xmlns:a16="http://schemas.microsoft.com/office/drawing/2014/main" id="{C407A6E6-E55E-8816-5229-CCFCDA5A34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30" y="1601"/>
              <a:ext cx="354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51" name="Line 58">
              <a:extLst>
                <a:ext uri="{FF2B5EF4-FFF2-40B4-BE49-F238E27FC236}">
                  <a16:creationId xmlns:a16="http://schemas.microsoft.com/office/drawing/2014/main" id="{E72D2C12-E1DA-AFEF-54BB-FB1AD3C2EC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5" y="1635"/>
              <a:ext cx="357" cy="2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52" name="Line 59">
              <a:extLst>
                <a:ext uri="{FF2B5EF4-FFF2-40B4-BE49-F238E27FC236}">
                  <a16:creationId xmlns:a16="http://schemas.microsoft.com/office/drawing/2014/main" id="{F6E3C137-D9A7-B755-B687-8A808976F2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22" y="1626"/>
              <a:ext cx="354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53" name="Line 60">
              <a:extLst>
                <a:ext uri="{FF2B5EF4-FFF2-40B4-BE49-F238E27FC236}">
                  <a16:creationId xmlns:a16="http://schemas.microsoft.com/office/drawing/2014/main" id="{6E6FAC3E-C777-8F96-B2A0-2D0CD69F14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26" y="1723"/>
              <a:ext cx="348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54" name="Line 61">
              <a:extLst>
                <a:ext uri="{FF2B5EF4-FFF2-40B4-BE49-F238E27FC236}">
                  <a16:creationId xmlns:a16="http://schemas.microsoft.com/office/drawing/2014/main" id="{06521E62-03B3-2C4E-3227-7D5B2C3E29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4" y="1781"/>
              <a:ext cx="354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55" name="Line 62">
              <a:extLst>
                <a:ext uri="{FF2B5EF4-FFF2-40B4-BE49-F238E27FC236}">
                  <a16:creationId xmlns:a16="http://schemas.microsoft.com/office/drawing/2014/main" id="{822C9416-5098-F43F-767D-4E404DB5AA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9" y="1815"/>
              <a:ext cx="357" cy="2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56" name="Line 63">
              <a:extLst>
                <a:ext uri="{FF2B5EF4-FFF2-40B4-BE49-F238E27FC236}">
                  <a16:creationId xmlns:a16="http://schemas.microsoft.com/office/drawing/2014/main" id="{12582EAC-EE09-504F-75FE-BA79FA14C9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19" y="1446"/>
              <a:ext cx="357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57" name="Line 64">
              <a:extLst>
                <a:ext uri="{FF2B5EF4-FFF2-40B4-BE49-F238E27FC236}">
                  <a16:creationId xmlns:a16="http://schemas.microsoft.com/office/drawing/2014/main" id="{3281492C-1BE7-5D14-118B-52BEC3510C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23" y="1888"/>
              <a:ext cx="348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58" name="Line 65">
              <a:extLst>
                <a:ext uri="{FF2B5EF4-FFF2-40B4-BE49-F238E27FC236}">
                  <a16:creationId xmlns:a16="http://schemas.microsoft.com/office/drawing/2014/main" id="{E3634270-31DB-DDAA-763D-6C59EFA1E2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1" y="1946"/>
              <a:ext cx="354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59" name="Line 66">
              <a:extLst>
                <a:ext uri="{FF2B5EF4-FFF2-40B4-BE49-F238E27FC236}">
                  <a16:creationId xmlns:a16="http://schemas.microsoft.com/office/drawing/2014/main" id="{8E4CECC7-FFD0-428D-95BE-5C2E01160D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6" y="1980"/>
              <a:ext cx="351" cy="1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0" name="Line 67">
              <a:extLst>
                <a:ext uri="{FF2B5EF4-FFF2-40B4-BE49-F238E27FC236}">
                  <a16:creationId xmlns:a16="http://schemas.microsoft.com/office/drawing/2014/main" id="{C92E95AF-8443-9A94-67AC-79B5E5FD0D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25" y="1956"/>
              <a:ext cx="351" cy="1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1" name="Line 68">
              <a:extLst>
                <a:ext uri="{FF2B5EF4-FFF2-40B4-BE49-F238E27FC236}">
                  <a16:creationId xmlns:a16="http://schemas.microsoft.com/office/drawing/2014/main" id="{3885BFBF-B741-580B-D42C-B32AB94F39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29" y="2095"/>
              <a:ext cx="348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2" name="Line 69">
              <a:extLst>
                <a:ext uri="{FF2B5EF4-FFF2-40B4-BE49-F238E27FC236}">
                  <a16:creationId xmlns:a16="http://schemas.microsoft.com/office/drawing/2014/main" id="{15BE19BD-85B5-D292-3847-854CA766BE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7" y="2153"/>
              <a:ext cx="348" cy="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3" name="Line 70">
              <a:extLst>
                <a:ext uri="{FF2B5EF4-FFF2-40B4-BE49-F238E27FC236}">
                  <a16:creationId xmlns:a16="http://schemas.microsoft.com/office/drawing/2014/main" id="{72DF6545-F267-4609-055C-56953599D9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2" y="2187"/>
              <a:ext cx="156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32" name="Rectangle 71">
              <a:extLst>
                <a:ext uri="{FF2B5EF4-FFF2-40B4-BE49-F238E27FC236}">
                  <a16:creationId xmlns:a16="http://schemas.microsoft.com/office/drawing/2014/main" id="{007AF5E9-5C9A-38E4-EBCF-983BBE13FF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9" y="1302"/>
              <a:ext cx="139" cy="98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33" name="Line 72">
              <a:extLst>
                <a:ext uri="{FF2B5EF4-FFF2-40B4-BE49-F238E27FC236}">
                  <a16:creationId xmlns:a16="http://schemas.microsoft.com/office/drawing/2014/main" id="{5773BA35-CEA6-12C9-235D-26C39852AD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79" y="1306"/>
              <a:ext cx="148" cy="12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35" name="Line 73">
              <a:extLst>
                <a:ext uri="{FF2B5EF4-FFF2-40B4-BE49-F238E27FC236}">
                  <a16:creationId xmlns:a16="http://schemas.microsoft.com/office/drawing/2014/main" id="{447695F2-DB9F-1964-8A2F-D1B46F33D4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83" y="1408"/>
              <a:ext cx="144" cy="2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36" name="Line 74">
              <a:extLst>
                <a:ext uri="{FF2B5EF4-FFF2-40B4-BE49-F238E27FC236}">
                  <a16:creationId xmlns:a16="http://schemas.microsoft.com/office/drawing/2014/main" id="{3F610F42-7735-4FBE-601D-05056B0094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9" y="1430"/>
              <a:ext cx="148" cy="7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38" name="Line 75">
              <a:extLst>
                <a:ext uri="{FF2B5EF4-FFF2-40B4-BE49-F238E27FC236}">
                  <a16:creationId xmlns:a16="http://schemas.microsoft.com/office/drawing/2014/main" id="{A9846123-0252-0293-E7FB-0A864C4906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83" y="1376"/>
              <a:ext cx="134" cy="5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42" name="Line 76">
              <a:extLst>
                <a:ext uri="{FF2B5EF4-FFF2-40B4-BE49-F238E27FC236}">
                  <a16:creationId xmlns:a16="http://schemas.microsoft.com/office/drawing/2014/main" id="{DCC79176-4C40-B49B-7068-F250A11D05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6" y="1434"/>
              <a:ext cx="148" cy="2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44" name="Line 77">
              <a:extLst>
                <a:ext uri="{FF2B5EF4-FFF2-40B4-BE49-F238E27FC236}">
                  <a16:creationId xmlns:a16="http://schemas.microsoft.com/office/drawing/2014/main" id="{139392D5-28B8-B57D-D7A3-24AEECDA0C0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71" y="1418"/>
              <a:ext cx="148" cy="12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45" name="Line 78">
              <a:extLst>
                <a:ext uri="{FF2B5EF4-FFF2-40B4-BE49-F238E27FC236}">
                  <a16:creationId xmlns:a16="http://schemas.microsoft.com/office/drawing/2014/main" id="{12C4E043-DDA4-C732-9B93-A15D10F05F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75" y="1520"/>
              <a:ext cx="144" cy="2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49" name="Line 79">
              <a:extLst>
                <a:ext uri="{FF2B5EF4-FFF2-40B4-BE49-F238E27FC236}">
                  <a16:creationId xmlns:a16="http://schemas.microsoft.com/office/drawing/2014/main" id="{2F3AE45F-2B11-1E0F-75A9-45667A0C78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1" y="1542"/>
              <a:ext cx="148" cy="7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50" name="Line 80">
              <a:extLst>
                <a:ext uri="{FF2B5EF4-FFF2-40B4-BE49-F238E27FC236}">
                  <a16:creationId xmlns:a16="http://schemas.microsoft.com/office/drawing/2014/main" id="{E9BBFA7F-B7D2-22ED-28B2-CE9EFF487F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75" y="1488"/>
              <a:ext cx="134" cy="5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51" name="Line 81">
              <a:extLst>
                <a:ext uri="{FF2B5EF4-FFF2-40B4-BE49-F238E27FC236}">
                  <a16:creationId xmlns:a16="http://schemas.microsoft.com/office/drawing/2014/main" id="{8413CEF5-79C0-B84C-CB21-7B00C69DD7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8" y="1546"/>
              <a:ext cx="148" cy="2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59" name="Line 82">
              <a:extLst>
                <a:ext uri="{FF2B5EF4-FFF2-40B4-BE49-F238E27FC236}">
                  <a16:creationId xmlns:a16="http://schemas.microsoft.com/office/drawing/2014/main" id="{595AA3C9-EB1F-5E9A-D799-BDB54D91C8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71" y="1472"/>
              <a:ext cx="148" cy="12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62" name="Line 83">
              <a:extLst>
                <a:ext uri="{FF2B5EF4-FFF2-40B4-BE49-F238E27FC236}">
                  <a16:creationId xmlns:a16="http://schemas.microsoft.com/office/drawing/2014/main" id="{FD447877-D121-208B-D053-9C547014E5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75" y="1574"/>
              <a:ext cx="144" cy="2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63" name="Line 84">
              <a:extLst>
                <a:ext uri="{FF2B5EF4-FFF2-40B4-BE49-F238E27FC236}">
                  <a16:creationId xmlns:a16="http://schemas.microsoft.com/office/drawing/2014/main" id="{E8B07F20-97F9-5A68-0AD8-65C9C6DC35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1" y="1596"/>
              <a:ext cx="148" cy="7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64" name="Line 85">
              <a:extLst>
                <a:ext uri="{FF2B5EF4-FFF2-40B4-BE49-F238E27FC236}">
                  <a16:creationId xmlns:a16="http://schemas.microsoft.com/office/drawing/2014/main" id="{B73A09FF-25C2-A0D0-A6AD-42197101D5E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75" y="1542"/>
              <a:ext cx="134" cy="5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66" name="Line 86">
              <a:extLst>
                <a:ext uri="{FF2B5EF4-FFF2-40B4-BE49-F238E27FC236}">
                  <a16:creationId xmlns:a16="http://schemas.microsoft.com/office/drawing/2014/main" id="{9843764E-4BDE-0924-CC84-80BF3EE525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8" y="1600"/>
              <a:ext cx="148" cy="2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68" name="Line 87">
              <a:extLst>
                <a:ext uri="{FF2B5EF4-FFF2-40B4-BE49-F238E27FC236}">
                  <a16:creationId xmlns:a16="http://schemas.microsoft.com/office/drawing/2014/main" id="{B4BD7F5D-F5B4-3BBB-4125-4A9374DF00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71" y="1598"/>
              <a:ext cx="148" cy="12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69" name="Line 88">
              <a:extLst>
                <a:ext uri="{FF2B5EF4-FFF2-40B4-BE49-F238E27FC236}">
                  <a16:creationId xmlns:a16="http://schemas.microsoft.com/office/drawing/2014/main" id="{A5641D41-D25B-9790-4ED8-986D56873C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75" y="1700"/>
              <a:ext cx="144" cy="2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70" name="Line 89">
              <a:extLst>
                <a:ext uri="{FF2B5EF4-FFF2-40B4-BE49-F238E27FC236}">
                  <a16:creationId xmlns:a16="http://schemas.microsoft.com/office/drawing/2014/main" id="{0B6FB707-A687-D504-9DDA-31FF446B1B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1" y="1722"/>
              <a:ext cx="148" cy="7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71" name="Line 90">
              <a:extLst>
                <a:ext uri="{FF2B5EF4-FFF2-40B4-BE49-F238E27FC236}">
                  <a16:creationId xmlns:a16="http://schemas.microsoft.com/office/drawing/2014/main" id="{B5F67332-4F6E-9A4F-737D-CFC4C28E5C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75" y="1668"/>
              <a:ext cx="134" cy="5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72" name="Line 91">
              <a:extLst>
                <a:ext uri="{FF2B5EF4-FFF2-40B4-BE49-F238E27FC236}">
                  <a16:creationId xmlns:a16="http://schemas.microsoft.com/office/drawing/2014/main" id="{213D855D-BED1-5B01-2DA7-EABAF1860D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8" y="1726"/>
              <a:ext cx="148" cy="2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73" name="Line 92">
              <a:extLst>
                <a:ext uri="{FF2B5EF4-FFF2-40B4-BE49-F238E27FC236}">
                  <a16:creationId xmlns:a16="http://schemas.microsoft.com/office/drawing/2014/main" id="{96546CE5-E0C5-D8CC-6229-44DF589541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71" y="1301"/>
              <a:ext cx="82" cy="7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74" name="Line 93">
              <a:extLst>
                <a:ext uri="{FF2B5EF4-FFF2-40B4-BE49-F238E27FC236}">
                  <a16:creationId xmlns:a16="http://schemas.microsoft.com/office/drawing/2014/main" id="{41FFBABE-778D-6D75-F22B-151DA03112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75" y="1349"/>
              <a:ext cx="144" cy="2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75" name="Line 94">
              <a:extLst>
                <a:ext uri="{FF2B5EF4-FFF2-40B4-BE49-F238E27FC236}">
                  <a16:creationId xmlns:a16="http://schemas.microsoft.com/office/drawing/2014/main" id="{369C6335-075F-858B-15A6-F06B75D146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1" y="1371"/>
              <a:ext cx="148" cy="7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76" name="Line 95">
              <a:extLst>
                <a:ext uri="{FF2B5EF4-FFF2-40B4-BE49-F238E27FC236}">
                  <a16:creationId xmlns:a16="http://schemas.microsoft.com/office/drawing/2014/main" id="{49E260D3-2993-42A4-74A3-A2671C2742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75" y="1317"/>
              <a:ext cx="134" cy="5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77" name="Line 96">
              <a:extLst>
                <a:ext uri="{FF2B5EF4-FFF2-40B4-BE49-F238E27FC236}">
                  <a16:creationId xmlns:a16="http://schemas.microsoft.com/office/drawing/2014/main" id="{F7386359-39B8-8E9B-DE0C-1B924CE4B9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8" y="1375"/>
              <a:ext cx="148" cy="2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78" name="Line 97">
              <a:extLst>
                <a:ext uri="{FF2B5EF4-FFF2-40B4-BE49-F238E27FC236}">
                  <a16:creationId xmlns:a16="http://schemas.microsoft.com/office/drawing/2014/main" id="{C7D19E03-4D8D-D409-B06F-FF2F1C2E17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80" y="1652"/>
              <a:ext cx="148" cy="12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79" name="Line 98">
              <a:extLst>
                <a:ext uri="{FF2B5EF4-FFF2-40B4-BE49-F238E27FC236}">
                  <a16:creationId xmlns:a16="http://schemas.microsoft.com/office/drawing/2014/main" id="{310BE91E-9D3F-DFCC-18C1-9534889813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84" y="1754"/>
              <a:ext cx="144" cy="2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80" name="Line 99">
              <a:extLst>
                <a:ext uri="{FF2B5EF4-FFF2-40B4-BE49-F238E27FC236}">
                  <a16:creationId xmlns:a16="http://schemas.microsoft.com/office/drawing/2014/main" id="{8648C1AD-123F-49EC-4719-2070EA08A1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0" y="1776"/>
              <a:ext cx="148" cy="7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81" name="Line 100">
              <a:extLst>
                <a:ext uri="{FF2B5EF4-FFF2-40B4-BE49-F238E27FC236}">
                  <a16:creationId xmlns:a16="http://schemas.microsoft.com/office/drawing/2014/main" id="{0A42B54F-36A6-CB32-258B-AF8CBA2EFA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84" y="1722"/>
              <a:ext cx="134" cy="5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82" name="Line 101">
              <a:extLst>
                <a:ext uri="{FF2B5EF4-FFF2-40B4-BE49-F238E27FC236}">
                  <a16:creationId xmlns:a16="http://schemas.microsoft.com/office/drawing/2014/main" id="{50A501BA-331A-3318-0B99-DEEEC0729D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7" y="1780"/>
              <a:ext cx="148" cy="2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83" name="Line 102">
              <a:extLst>
                <a:ext uri="{FF2B5EF4-FFF2-40B4-BE49-F238E27FC236}">
                  <a16:creationId xmlns:a16="http://schemas.microsoft.com/office/drawing/2014/main" id="{B687ACD6-ADD8-BC21-7C4D-58D783FE7D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71" y="1772"/>
              <a:ext cx="148" cy="12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84" name="Line 103">
              <a:extLst>
                <a:ext uri="{FF2B5EF4-FFF2-40B4-BE49-F238E27FC236}">
                  <a16:creationId xmlns:a16="http://schemas.microsoft.com/office/drawing/2014/main" id="{18B5A76F-1C17-4B96-F482-1A1091EEC5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75" y="1874"/>
              <a:ext cx="144" cy="2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85" name="Line 104">
              <a:extLst>
                <a:ext uri="{FF2B5EF4-FFF2-40B4-BE49-F238E27FC236}">
                  <a16:creationId xmlns:a16="http://schemas.microsoft.com/office/drawing/2014/main" id="{39EEFDE0-DE55-D7F5-FDB3-B605EC81BD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1" y="1896"/>
              <a:ext cx="148" cy="7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86" name="Line 105">
              <a:extLst>
                <a:ext uri="{FF2B5EF4-FFF2-40B4-BE49-F238E27FC236}">
                  <a16:creationId xmlns:a16="http://schemas.microsoft.com/office/drawing/2014/main" id="{DD8FA57B-55CD-91C7-3196-79E58489BB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75" y="1842"/>
              <a:ext cx="134" cy="5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87" name="Line 106">
              <a:extLst>
                <a:ext uri="{FF2B5EF4-FFF2-40B4-BE49-F238E27FC236}">
                  <a16:creationId xmlns:a16="http://schemas.microsoft.com/office/drawing/2014/main" id="{DD60517C-EBBF-C7E4-A5B7-A5A22DA110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8" y="1900"/>
              <a:ext cx="148" cy="2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88" name="Line 107">
              <a:extLst>
                <a:ext uri="{FF2B5EF4-FFF2-40B4-BE49-F238E27FC236}">
                  <a16:creationId xmlns:a16="http://schemas.microsoft.com/office/drawing/2014/main" id="{6ED5A76C-5329-F0B1-9146-B1F498A008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75" y="1833"/>
              <a:ext cx="148" cy="12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89" name="Line 108">
              <a:extLst>
                <a:ext uri="{FF2B5EF4-FFF2-40B4-BE49-F238E27FC236}">
                  <a16:creationId xmlns:a16="http://schemas.microsoft.com/office/drawing/2014/main" id="{86CE9B1D-0C1D-C505-E10A-7189555D4E5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79" y="1935"/>
              <a:ext cx="144" cy="2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90" name="Line 109">
              <a:extLst>
                <a:ext uri="{FF2B5EF4-FFF2-40B4-BE49-F238E27FC236}">
                  <a16:creationId xmlns:a16="http://schemas.microsoft.com/office/drawing/2014/main" id="{CAC4B848-3D34-686A-4D95-D205EE371B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5" y="1957"/>
              <a:ext cx="148" cy="7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91" name="Line 110">
              <a:extLst>
                <a:ext uri="{FF2B5EF4-FFF2-40B4-BE49-F238E27FC236}">
                  <a16:creationId xmlns:a16="http://schemas.microsoft.com/office/drawing/2014/main" id="{DBC7BBA7-52FD-85E3-5559-0593F52D38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79" y="1903"/>
              <a:ext cx="134" cy="5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92" name="Line 111">
              <a:extLst>
                <a:ext uri="{FF2B5EF4-FFF2-40B4-BE49-F238E27FC236}">
                  <a16:creationId xmlns:a16="http://schemas.microsoft.com/office/drawing/2014/main" id="{79293FCF-F5BC-FDD7-7655-35BAD12AD7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2" y="1961"/>
              <a:ext cx="148" cy="2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93" name="Line 112">
              <a:extLst>
                <a:ext uri="{FF2B5EF4-FFF2-40B4-BE49-F238E27FC236}">
                  <a16:creationId xmlns:a16="http://schemas.microsoft.com/office/drawing/2014/main" id="{73A3F1F7-0A4E-2955-C4A4-6B4BF81407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76" y="1942"/>
              <a:ext cx="148" cy="12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94" name="Line 113">
              <a:extLst>
                <a:ext uri="{FF2B5EF4-FFF2-40B4-BE49-F238E27FC236}">
                  <a16:creationId xmlns:a16="http://schemas.microsoft.com/office/drawing/2014/main" id="{6FB074E9-24BB-F555-EFC5-12AAC7B19D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80" y="2044"/>
              <a:ext cx="144" cy="2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95" name="Line 114">
              <a:extLst>
                <a:ext uri="{FF2B5EF4-FFF2-40B4-BE49-F238E27FC236}">
                  <a16:creationId xmlns:a16="http://schemas.microsoft.com/office/drawing/2014/main" id="{C885CBC1-E55A-90A3-CE15-BB2EE0F1A2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6" y="2066"/>
              <a:ext cx="148" cy="7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576" name="Line 115">
              <a:extLst>
                <a:ext uri="{FF2B5EF4-FFF2-40B4-BE49-F238E27FC236}">
                  <a16:creationId xmlns:a16="http://schemas.microsoft.com/office/drawing/2014/main" id="{78BBE11D-CF6C-7220-ABE6-C8F47320D0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80" y="2012"/>
              <a:ext cx="134" cy="5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577" name="Line 116">
              <a:extLst>
                <a:ext uri="{FF2B5EF4-FFF2-40B4-BE49-F238E27FC236}">
                  <a16:creationId xmlns:a16="http://schemas.microsoft.com/office/drawing/2014/main" id="{5623EF04-0B51-3BA0-12CE-DB8B04E42E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3" y="2070"/>
              <a:ext cx="148" cy="2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578" name="Line 117">
              <a:extLst>
                <a:ext uri="{FF2B5EF4-FFF2-40B4-BE49-F238E27FC236}">
                  <a16:creationId xmlns:a16="http://schemas.microsoft.com/office/drawing/2014/main" id="{5FD50A31-B8BA-5E31-A6B2-EA0F9DD8A8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77" y="1982"/>
              <a:ext cx="148" cy="12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579" name="Line 118">
              <a:extLst>
                <a:ext uri="{FF2B5EF4-FFF2-40B4-BE49-F238E27FC236}">
                  <a16:creationId xmlns:a16="http://schemas.microsoft.com/office/drawing/2014/main" id="{D1049F4C-796F-EB62-377E-0C7F3FBEC5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81" y="2084"/>
              <a:ext cx="144" cy="2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580" name="Line 119">
              <a:extLst>
                <a:ext uri="{FF2B5EF4-FFF2-40B4-BE49-F238E27FC236}">
                  <a16:creationId xmlns:a16="http://schemas.microsoft.com/office/drawing/2014/main" id="{36AB080A-D3B9-7F47-8283-86C49EA0AB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7" y="2106"/>
              <a:ext cx="148" cy="7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582" name="Line 120">
              <a:extLst>
                <a:ext uri="{FF2B5EF4-FFF2-40B4-BE49-F238E27FC236}">
                  <a16:creationId xmlns:a16="http://schemas.microsoft.com/office/drawing/2014/main" id="{60925A39-88BD-BACB-6B08-E17EF81C34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81" y="2052"/>
              <a:ext cx="134" cy="5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583" name="Line 121">
              <a:extLst>
                <a:ext uri="{FF2B5EF4-FFF2-40B4-BE49-F238E27FC236}">
                  <a16:creationId xmlns:a16="http://schemas.microsoft.com/office/drawing/2014/main" id="{7E99D454-0733-211E-95E1-1D2DB90A4C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4" y="2110"/>
              <a:ext cx="148" cy="2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584" name="Line 122">
              <a:extLst>
                <a:ext uri="{FF2B5EF4-FFF2-40B4-BE49-F238E27FC236}">
                  <a16:creationId xmlns:a16="http://schemas.microsoft.com/office/drawing/2014/main" id="{45D65372-674E-374B-D5BF-38DF874072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71" y="2054"/>
              <a:ext cx="148" cy="12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587" name="Line 123">
              <a:extLst>
                <a:ext uri="{FF2B5EF4-FFF2-40B4-BE49-F238E27FC236}">
                  <a16:creationId xmlns:a16="http://schemas.microsoft.com/office/drawing/2014/main" id="{9733259D-1C30-2972-B02C-CD6535C0AF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75" y="2156"/>
              <a:ext cx="144" cy="2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588" name="Line 124">
              <a:extLst>
                <a:ext uri="{FF2B5EF4-FFF2-40B4-BE49-F238E27FC236}">
                  <a16:creationId xmlns:a16="http://schemas.microsoft.com/office/drawing/2014/main" id="{1BA1C40D-2A2D-82EF-EA93-314EEF07AD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1" y="2178"/>
              <a:ext cx="148" cy="7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590" name="Line 125">
              <a:extLst>
                <a:ext uri="{FF2B5EF4-FFF2-40B4-BE49-F238E27FC236}">
                  <a16:creationId xmlns:a16="http://schemas.microsoft.com/office/drawing/2014/main" id="{3A84C0A6-3FD2-9207-2BE3-75382A4C2F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75" y="2124"/>
              <a:ext cx="134" cy="5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591" name="Line 126">
              <a:extLst>
                <a:ext uri="{FF2B5EF4-FFF2-40B4-BE49-F238E27FC236}">
                  <a16:creationId xmlns:a16="http://schemas.microsoft.com/office/drawing/2014/main" id="{62A6956F-409B-373F-8C94-419EDAADF5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8" y="2182"/>
              <a:ext cx="148" cy="2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592" name="Line 127">
              <a:extLst>
                <a:ext uri="{FF2B5EF4-FFF2-40B4-BE49-F238E27FC236}">
                  <a16:creationId xmlns:a16="http://schemas.microsoft.com/office/drawing/2014/main" id="{BFB79CAA-8D29-0379-7446-7BDA23C465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74" y="2117"/>
              <a:ext cx="148" cy="12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593" name="Line 128">
              <a:extLst>
                <a:ext uri="{FF2B5EF4-FFF2-40B4-BE49-F238E27FC236}">
                  <a16:creationId xmlns:a16="http://schemas.microsoft.com/office/drawing/2014/main" id="{6BCAEA1B-4809-9B7E-E13D-183D1FA0BA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78" y="2219"/>
              <a:ext cx="144" cy="2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594" name="Line 129">
              <a:extLst>
                <a:ext uri="{FF2B5EF4-FFF2-40B4-BE49-F238E27FC236}">
                  <a16:creationId xmlns:a16="http://schemas.microsoft.com/office/drawing/2014/main" id="{43CF0FFC-3FBF-1CCB-CAB7-D0E777B693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74" y="2241"/>
              <a:ext cx="115" cy="4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595" name="Line 130">
              <a:extLst>
                <a:ext uri="{FF2B5EF4-FFF2-40B4-BE49-F238E27FC236}">
                  <a16:creationId xmlns:a16="http://schemas.microsoft.com/office/drawing/2014/main" id="{D1FEE0E1-BB62-8414-86C7-784E3E3053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78" y="2187"/>
              <a:ext cx="134" cy="5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596" name="Line 131">
              <a:extLst>
                <a:ext uri="{FF2B5EF4-FFF2-40B4-BE49-F238E27FC236}">
                  <a16:creationId xmlns:a16="http://schemas.microsoft.com/office/drawing/2014/main" id="{0AD2ACFC-349A-3F44-DE39-F6F16D1990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81" y="2245"/>
              <a:ext cx="148" cy="2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597" name="Rectangle 132">
              <a:extLst>
                <a:ext uri="{FF2B5EF4-FFF2-40B4-BE49-F238E27FC236}">
                  <a16:creationId xmlns:a16="http://schemas.microsoft.com/office/drawing/2014/main" id="{D2F82081-DBBE-FA67-803D-C48AFB79ED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17" y="1299"/>
              <a:ext cx="358" cy="987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598" name="Line 133">
              <a:extLst>
                <a:ext uri="{FF2B5EF4-FFF2-40B4-BE49-F238E27FC236}">
                  <a16:creationId xmlns:a16="http://schemas.microsoft.com/office/drawing/2014/main" id="{38F8B5F4-EA82-3ED1-1000-920540D440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23" y="1305"/>
              <a:ext cx="177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599" name="Line 134">
              <a:extLst>
                <a:ext uri="{FF2B5EF4-FFF2-40B4-BE49-F238E27FC236}">
                  <a16:creationId xmlns:a16="http://schemas.microsoft.com/office/drawing/2014/main" id="{57006EBA-48C7-F7EE-662F-AFE182A262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27" y="1408"/>
              <a:ext cx="348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00" name="Line 135">
              <a:extLst>
                <a:ext uri="{FF2B5EF4-FFF2-40B4-BE49-F238E27FC236}">
                  <a16:creationId xmlns:a16="http://schemas.microsoft.com/office/drawing/2014/main" id="{638F2B38-BD2B-10C9-E2E2-C397BC63E8D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5" y="1466"/>
              <a:ext cx="354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01" name="Line 136">
              <a:extLst>
                <a:ext uri="{FF2B5EF4-FFF2-40B4-BE49-F238E27FC236}">
                  <a16:creationId xmlns:a16="http://schemas.microsoft.com/office/drawing/2014/main" id="{47FCDAD3-CF08-81F7-B28E-B3BEFA43A1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0" y="1500"/>
              <a:ext cx="357" cy="2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02" name="Line 137">
              <a:extLst>
                <a:ext uri="{FF2B5EF4-FFF2-40B4-BE49-F238E27FC236}">
                  <a16:creationId xmlns:a16="http://schemas.microsoft.com/office/drawing/2014/main" id="{C628BD7D-AB9D-40FE-F9C4-CF778FFBB7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27" y="1372"/>
              <a:ext cx="354" cy="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03" name="Line 138">
              <a:extLst>
                <a:ext uri="{FF2B5EF4-FFF2-40B4-BE49-F238E27FC236}">
                  <a16:creationId xmlns:a16="http://schemas.microsoft.com/office/drawing/2014/main" id="{E9E80AD0-794E-3B32-9374-5916E3603B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31" y="1544"/>
              <a:ext cx="348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04" name="Line 139">
              <a:extLst>
                <a:ext uri="{FF2B5EF4-FFF2-40B4-BE49-F238E27FC236}">
                  <a16:creationId xmlns:a16="http://schemas.microsoft.com/office/drawing/2014/main" id="{70659BCC-A3CC-89E3-A702-35BFC85E05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9" y="1602"/>
              <a:ext cx="354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05" name="Line 140">
              <a:extLst>
                <a:ext uri="{FF2B5EF4-FFF2-40B4-BE49-F238E27FC236}">
                  <a16:creationId xmlns:a16="http://schemas.microsoft.com/office/drawing/2014/main" id="{9AAC49D9-6D36-175C-65DE-7026AD47A4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4" y="1636"/>
              <a:ext cx="357" cy="2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06" name="Line 141">
              <a:extLst>
                <a:ext uri="{FF2B5EF4-FFF2-40B4-BE49-F238E27FC236}">
                  <a16:creationId xmlns:a16="http://schemas.microsoft.com/office/drawing/2014/main" id="{74263354-6B41-E0CC-913A-2F5E90BB20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21" y="1627"/>
              <a:ext cx="354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07" name="Line 142">
              <a:extLst>
                <a:ext uri="{FF2B5EF4-FFF2-40B4-BE49-F238E27FC236}">
                  <a16:creationId xmlns:a16="http://schemas.microsoft.com/office/drawing/2014/main" id="{C0F3896F-1AAD-55B5-A15F-692F006561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25" y="1724"/>
              <a:ext cx="348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08" name="Line 143">
              <a:extLst>
                <a:ext uri="{FF2B5EF4-FFF2-40B4-BE49-F238E27FC236}">
                  <a16:creationId xmlns:a16="http://schemas.microsoft.com/office/drawing/2014/main" id="{C493AF21-9ACA-D4A6-10DC-29E3F13FCC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3" y="1782"/>
              <a:ext cx="354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09" name="Line 144">
              <a:extLst>
                <a:ext uri="{FF2B5EF4-FFF2-40B4-BE49-F238E27FC236}">
                  <a16:creationId xmlns:a16="http://schemas.microsoft.com/office/drawing/2014/main" id="{8DD5E297-3C92-140A-7E30-B955866989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18" y="1816"/>
              <a:ext cx="357" cy="2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10" name="Line 145">
              <a:extLst>
                <a:ext uri="{FF2B5EF4-FFF2-40B4-BE49-F238E27FC236}">
                  <a16:creationId xmlns:a16="http://schemas.microsoft.com/office/drawing/2014/main" id="{7C39D2B6-B8ED-1019-24E0-9799453C29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18" y="1447"/>
              <a:ext cx="357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11" name="Line 146">
              <a:extLst>
                <a:ext uri="{FF2B5EF4-FFF2-40B4-BE49-F238E27FC236}">
                  <a16:creationId xmlns:a16="http://schemas.microsoft.com/office/drawing/2014/main" id="{D2DF5EAC-7FF0-13D7-7204-B9E82A0EDF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22" y="1889"/>
              <a:ext cx="348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12" name="Line 147">
              <a:extLst>
                <a:ext uri="{FF2B5EF4-FFF2-40B4-BE49-F238E27FC236}">
                  <a16:creationId xmlns:a16="http://schemas.microsoft.com/office/drawing/2014/main" id="{EC043D9E-94EF-CBEB-6501-D372DF242E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0" y="1947"/>
              <a:ext cx="354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13" name="Line 148">
              <a:extLst>
                <a:ext uri="{FF2B5EF4-FFF2-40B4-BE49-F238E27FC236}">
                  <a16:creationId xmlns:a16="http://schemas.microsoft.com/office/drawing/2014/main" id="{B3CE0739-BB0C-E58E-C3B6-2BA6ABADDC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15" y="1981"/>
              <a:ext cx="351" cy="1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14" name="Line 149">
              <a:extLst>
                <a:ext uri="{FF2B5EF4-FFF2-40B4-BE49-F238E27FC236}">
                  <a16:creationId xmlns:a16="http://schemas.microsoft.com/office/drawing/2014/main" id="{BE777829-BCF2-149F-8C5F-456F6AABF0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24" y="1957"/>
              <a:ext cx="351" cy="1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15" name="Line 150">
              <a:extLst>
                <a:ext uri="{FF2B5EF4-FFF2-40B4-BE49-F238E27FC236}">
                  <a16:creationId xmlns:a16="http://schemas.microsoft.com/office/drawing/2014/main" id="{9DE1CE3C-A9E9-9E90-3BC3-9BF40DC4A8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28" y="2096"/>
              <a:ext cx="348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16" name="Line 151">
              <a:extLst>
                <a:ext uri="{FF2B5EF4-FFF2-40B4-BE49-F238E27FC236}">
                  <a16:creationId xmlns:a16="http://schemas.microsoft.com/office/drawing/2014/main" id="{695C86C7-4A04-BF04-EA36-395AE7C7CE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6" y="2154"/>
              <a:ext cx="348" cy="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17" name="Line 152">
              <a:extLst>
                <a:ext uri="{FF2B5EF4-FFF2-40B4-BE49-F238E27FC236}">
                  <a16:creationId xmlns:a16="http://schemas.microsoft.com/office/drawing/2014/main" id="{7EF60950-1177-6013-2DC4-BEA83B229E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1" y="2188"/>
              <a:ext cx="168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18" name="Line 153">
              <a:extLst>
                <a:ext uri="{FF2B5EF4-FFF2-40B4-BE49-F238E27FC236}">
                  <a16:creationId xmlns:a16="http://schemas.microsoft.com/office/drawing/2014/main" id="{86FFBD59-BAD3-B855-F510-524D3571FA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21" y="1345"/>
              <a:ext cx="177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19" name="Line 154">
              <a:extLst>
                <a:ext uri="{FF2B5EF4-FFF2-40B4-BE49-F238E27FC236}">
                  <a16:creationId xmlns:a16="http://schemas.microsoft.com/office/drawing/2014/main" id="{953DAEA3-4557-C508-B86A-06DFC5A506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25" y="1448"/>
              <a:ext cx="348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20" name="Line 155">
              <a:extLst>
                <a:ext uri="{FF2B5EF4-FFF2-40B4-BE49-F238E27FC236}">
                  <a16:creationId xmlns:a16="http://schemas.microsoft.com/office/drawing/2014/main" id="{A20D858E-34D2-664D-FE0C-615B077734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3" y="1506"/>
              <a:ext cx="354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21" name="Line 156">
              <a:extLst>
                <a:ext uri="{FF2B5EF4-FFF2-40B4-BE49-F238E27FC236}">
                  <a16:creationId xmlns:a16="http://schemas.microsoft.com/office/drawing/2014/main" id="{336FFD69-B68B-940E-4AF1-9C18E4E94F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18" y="1540"/>
              <a:ext cx="357" cy="2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22" name="Line 157">
              <a:extLst>
                <a:ext uri="{FF2B5EF4-FFF2-40B4-BE49-F238E27FC236}">
                  <a16:creationId xmlns:a16="http://schemas.microsoft.com/office/drawing/2014/main" id="{FC98EF30-DF27-1170-3485-1B04540B40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25" y="1412"/>
              <a:ext cx="354" cy="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23" name="Line 158">
              <a:extLst>
                <a:ext uri="{FF2B5EF4-FFF2-40B4-BE49-F238E27FC236}">
                  <a16:creationId xmlns:a16="http://schemas.microsoft.com/office/drawing/2014/main" id="{F1B9A937-ABE2-CC82-180C-3F061D3B8B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29" y="1584"/>
              <a:ext cx="348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24" name="Line 159">
              <a:extLst>
                <a:ext uri="{FF2B5EF4-FFF2-40B4-BE49-F238E27FC236}">
                  <a16:creationId xmlns:a16="http://schemas.microsoft.com/office/drawing/2014/main" id="{04C74695-3F92-F6DD-E5E6-AB1AFC13C0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7" y="1642"/>
              <a:ext cx="354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25" name="Line 160">
              <a:extLst>
                <a:ext uri="{FF2B5EF4-FFF2-40B4-BE49-F238E27FC236}">
                  <a16:creationId xmlns:a16="http://schemas.microsoft.com/office/drawing/2014/main" id="{E52E71BC-FDA1-DB57-838C-0E88AAC5B5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2" y="1676"/>
              <a:ext cx="357" cy="2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26" name="Line 161">
              <a:extLst>
                <a:ext uri="{FF2B5EF4-FFF2-40B4-BE49-F238E27FC236}">
                  <a16:creationId xmlns:a16="http://schemas.microsoft.com/office/drawing/2014/main" id="{54E7E7A9-4BE1-FC2B-8725-1CCBF4AC80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19" y="1667"/>
              <a:ext cx="354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27" name="Line 162">
              <a:extLst>
                <a:ext uri="{FF2B5EF4-FFF2-40B4-BE49-F238E27FC236}">
                  <a16:creationId xmlns:a16="http://schemas.microsoft.com/office/drawing/2014/main" id="{80862852-AFB5-BEEF-A328-1EA729A2AA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23" y="1764"/>
              <a:ext cx="348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28" name="Line 163">
              <a:extLst>
                <a:ext uri="{FF2B5EF4-FFF2-40B4-BE49-F238E27FC236}">
                  <a16:creationId xmlns:a16="http://schemas.microsoft.com/office/drawing/2014/main" id="{374D16E3-1803-3485-39B2-8CBE561101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1" y="1822"/>
              <a:ext cx="354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29" name="Line 164">
              <a:extLst>
                <a:ext uri="{FF2B5EF4-FFF2-40B4-BE49-F238E27FC236}">
                  <a16:creationId xmlns:a16="http://schemas.microsoft.com/office/drawing/2014/main" id="{BF967130-9AD1-2CA7-A18E-94DC1A9B77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16" y="1856"/>
              <a:ext cx="357" cy="2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30" name="Line 165">
              <a:extLst>
                <a:ext uri="{FF2B5EF4-FFF2-40B4-BE49-F238E27FC236}">
                  <a16:creationId xmlns:a16="http://schemas.microsoft.com/office/drawing/2014/main" id="{5AE2BBCC-EE4F-2B92-EA54-0B8473B08B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16" y="1487"/>
              <a:ext cx="357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31" name="Line 166">
              <a:extLst>
                <a:ext uri="{FF2B5EF4-FFF2-40B4-BE49-F238E27FC236}">
                  <a16:creationId xmlns:a16="http://schemas.microsoft.com/office/drawing/2014/main" id="{EF7DBE21-0C8E-26A4-7BF6-D279A4FBE0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20" y="1929"/>
              <a:ext cx="348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32" name="Line 167">
              <a:extLst>
                <a:ext uri="{FF2B5EF4-FFF2-40B4-BE49-F238E27FC236}">
                  <a16:creationId xmlns:a16="http://schemas.microsoft.com/office/drawing/2014/main" id="{1D6A8B6F-C82C-8427-91EC-848BB296CE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18" y="1987"/>
              <a:ext cx="354" cy="1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33" name="Line 168">
              <a:extLst>
                <a:ext uri="{FF2B5EF4-FFF2-40B4-BE49-F238E27FC236}">
                  <a16:creationId xmlns:a16="http://schemas.microsoft.com/office/drawing/2014/main" id="{2C92A5D8-9790-AB7D-1862-6CAEC30C1C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13" y="2021"/>
              <a:ext cx="351" cy="1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34" name="Line 169">
              <a:extLst>
                <a:ext uri="{FF2B5EF4-FFF2-40B4-BE49-F238E27FC236}">
                  <a16:creationId xmlns:a16="http://schemas.microsoft.com/office/drawing/2014/main" id="{E86A058F-5D94-478B-2A67-AE7F44070B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22" y="1997"/>
              <a:ext cx="351" cy="1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35" name="Line 170">
              <a:extLst>
                <a:ext uri="{FF2B5EF4-FFF2-40B4-BE49-F238E27FC236}">
                  <a16:creationId xmlns:a16="http://schemas.microsoft.com/office/drawing/2014/main" id="{7F272869-E7A0-0354-B039-23FA43F69D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26" y="2136"/>
              <a:ext cx="348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36" name="Line 171">
              <a:extLst>
                <a:ext uri="{FF2B5EF4-FFF2-40B4-BE49-F238E27FC236}">
                  <a16:creationId xmlns:a16="http://schemas.microsoft.com/office/drawing/2014/main" id="{5B411FF7-75FC-3F06-66B9-47C86A48E7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24" y="2194"/>
              <a:ext cx="348" cy="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37" name="Line 172">
              <a:extLst>
                <a:ext uri="{FF2B5EF4-FFF2-40B4-BE49-F238E27FC236}">
                  <a16:creationId xmlns:a16="http://schemas.microsoft.com/office/drawing/2014/main" id="{6C8B7197-04E8-0143-EEB6-F086D40BFC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19" y="2228"/>
              <a:ext cx="102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38" name="Rectangle 173">
              <a:extLst>
                <a:ext uri="{FF2B5EF4-FFF2-40B4-BE49-F238E27FC236}">
                  <a16:creationId xmlns:a16="http://schemas.microsoft.com/office/drawing/2014/main" id="{CB3C12A7-303F-165F-D289-421DDC172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6" y="1305"/>
              <a:ext cx="139" cy="98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24639" name="Rectangle 174">
              <a:extLst>
                <a:ext uri="{FF2B5EF4-FFF2-40B4-BE49-F238E27FC236}">
                  <a16:creationId xmlns:a16="http://schemas.microsoft.com/office/drawing/2014/main" id="{C363AB97-9CEC-BF4A-8859-33EF6DB8F3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4" y="1305"/>
              <a:ext cx="358" cy="987"/>
            </a:xfrm>
            <a:prstGeom prst="rect">
              <a:avLst/>
            </a:prstGeom>
            <a:solidFill>
              <a:srgbClr val="FF99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96" name="Rectangle 175">
              <a:extLst>
                <a:ext uri="{FF2B5EF4-FFF2-40B4-BE49-F238E27FC236}">
                  <a16:creationId xmlns:a16="http://schemas.microsoft.com/office/drawing/2014/main" id="{DDD348A7-1B87-240B-768E-8278F275C4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2" y="1305"/>
              <a:ext cx="139" cy="98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97" name="Text Box 176">
              <a:extLst>
                <a:ext uri="{FF2B5EF4-FFF2-40B4-BE49-F238E27FC236}">
                  <a16:creationId xmlns:a16="http://schemas.microsoft.com/office/drawing/2014/main" id="{CFD1BE7F-82D7-0ABA-C567-82B9E7D66B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1" y="1491"/>
              <a:ext cx="321" cy="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2400">
                  <a:latin typeface="Comfortaa Medium" pitchFamily="2" charset="0"/>
                  <a:ea typeface="ＭＳ Ｐゴシック"/>
                </a:rPr>
                <a:t>...</a:t>
              </a:r>
            </a:p>
          </p:txBody>
        </p:sp>
        <p:sp>
          <p:nvSpPr>
            <p:cNvPr id="69698" name="Oval 177">
              <a:extLst>
                <a:ext uri="{FF2B5EF4-FFF2-40B4-BE49-F238E27FC236}">
                  <a16:creationId xmlns:a16="http://schemas.microsoft.com/office/drawing/2014/main" id="{2154F9D8-D4EC-A312-664B-DEA0CE8ED6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5" y="1752"/>
              <a:ext cx="56" cy="56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699" name="Text Box 178">
              <a:extLst>
                <a:ext uri="{FF2B5EF4-FFF2-40B4-BE49-F238E27FC236}">
                  <a16:creationId xmlns:a16="http://schemas.microsoft.com/office/drawing/2014/main" id="{3F70A991-98DA-9916-8B9C-88EB309979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7" y="1432"/>
              <a:ext cx="547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it-IT" sz="1000">
                  <a:latin typeface="Comfortaa Medium" pitchFamily="2" charset="0"/>
                  <a:ea typeface="ＭＳ Ｐゴシック"/>
                </a:rPr>
                <a:t>e</a:t>
              </a:r>
              <a:r>
                <a:rPr lang="en-US" sz="1000" baseline="30000">
                  <a:latin typeface="Comfortaa Medium" pitchFamily="2" charset="0"/>
                  <a:ea typeface="ＭＳ Ｐゴシック"/>
                </a:rPr>
                <a:t>±</a:t>
              </a:r>
              <a:r>
                <a:rPr lang="en-US" sz="1000">
                  <a:latin typeface="Comfortaa Medium" pitchFamily="2" charset="0"/>
                  <a:ea typeface="ＭＳ Ｐゴシック"/>
                </a:rPr>
                <a:t>, </a:t>
              </a:r>
              <a:r>
                <a:rPr lang="el-GR" sz="1000">
                  <a:latin typeface="Comfortaa Medium" pitchFamily="2" charset="0"/>
                  <a:ea typeface="ＭＳ Ｐゴシック"/>
                </a:rPr>
                <a:t>γ</a:t>
              </a:r>
              <a:endParaRPr lang="en-US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00" name="Text Box 179">
              <a:extLst>
                <a:ext uri="{FF2B5EF4-FFF2-40B4-BE49-F238E27FC236}">
                  <a16:creationId xmlns:a16="http://schemas.microsoft.com/office/drawing/2014/main" id="{2CC83010-1205-7D17-5D7C-28FCF18FFE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" y="1892"/>
              <a:ext cx="407" cy="21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000" dirty="0">
                  <a:solidFill>
                    <a:schemeClr val="bg1"/>
                  </a:solidFill>
                  <a:latin typeface="Comfortaa Medium" pitchFamily="2" charset="0"/>
                  <a:ea typeface="ＭＳ Ｐゴシック"/>
                </a:rPr>
                <a:t>Pb</a:t>
              </a:r>
            </a:p>
          </p:txBody>
        </p:sp>
        <p:sp>
          <p:nvSpPr>
            <p:cNvPr id="69701" name="Text Box 180">
              <a:extLst>
                <a:ext uri="{FF2B5EF4-FFF2-40B4-BE49-F238E27FC236}">
                  <a16:creationId xmlns:a16="http://schemas.microsoft.com/office/drawing/2014/main" id="{440333EC-BE76-9C29-828E-13E24818FD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" y="2248"/>
              <a:ext cx="1298" cy="213"/>
            </a:xfrm>
            <a:prstGeom prst="rect">
              <a:avLst/>
            </a:prstGeom>
            <a:solidFill>
              <a:srgbClr val="FF9933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000">
                  <a:latin typeface="Comfortaa Medium" pitchFamily="2" charset="0"/>
                  <a:ea typeface="ＭＳ Ｐゴシック"/>
                </a:rPr>
                <a:t>scintillatore</a:t>
              </a:r>
            </a:p>
          </p:txBody>
        </p:sp>
        <p:sp>
          <p:nvSpPr>
            <p:cNvPr id="69702" name="AutoShape 181">
              <a:extLst>
                <a:ext uri="{FF2B5EF4-FFF2-40B4-BE49-F238E27FC236}">
                  <a16:creationId xmlns:a16="http://schemas.microsoft.com/office/drawing/2014/main" id="{CD0FB176-7BF4-2095-3EE4-FDA92B4C0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8" y="1933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03" name="AutoShape 182">
              <a:extLst>
                <a:ext uri="{FF2B5EF4-FFF2-40B4-BE49-F238E27FC236}">
                  <a16:creationId xmlns:a16="http://schemas.microsoft.com/office/drawing/2014/main" id="{E041B28A-604E-0709-D3BE-0AECD2783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4" y="2069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04" name="AutoShape 183">
              <a:extLst>
                <a:ext uri="{FF2B5EF4-FFF2-40B4-BE49-F238E27FC236}">
                  <a16:creationId xmlns:a16="http://schemas.microsoft.com/office/drawing/2014/main" id="{C6261BD9-5581-044E-E9E8-E14D2E3B07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5" y="1497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05" name="AutoShape 184">
              <a:extLst>
                <a:ext uri="{FF2B5EF4-FFF2-40B4-BE49-F238E27FC236}">
                  <a16:creationId xmlns:a16="http://schemas.microsoft.com/office/drawing/2014/main" id="{6D9FB561-B484-C018-4A19-E9AC7119FD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9" y="1642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06" name="AutoShape 185">
              <a:extLst>
                <a:ext uri="{FF2B5EF4-FFF2-40B4-BE49-F238E27FC236}">
                  <a16:creationId xmlns:a16="http://schemas.microsoft.com/office/drawing/2014/main" id="{C8426997-9478-6CCC-0C17-B33E298314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8" y="1364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07" name="AutoShape 186">
              <a:extLst>
                <a:ext uri="{FF2B5EF4-FFF2-40B4-BE49-F238E27FC236}">
                  <a16:creationId xmlns:a16="http://schemas.microsoft.com/office/drawing/2014/main" id="{95EDFED4-383D-B968-D66C-2D82B46086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0" y="1931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08" name="AutoShape 187">
              <a:extLst>
                <a:ext uri="{FF2B5EF4-FFF2-40B4-BE49-F238E27FC236}">
                  <a16:creationId xmlns:a16="http://schemas.microsoft.com/office/drawing/2014/main" id="{A5329E86-2A69-3C98-7CB9-CC05CA762F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1" y="2150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09" name="AutoShape 188">
              <a:extLst>
                <a:ext uri="{FF2B5EF4-FFF2-40B4-BE49-F238E27FC236}">
                  <a16:creationId xmlns:a16="http://schemas.microsoft.com/office/drawing/2014/main" id="{EB1A8B40-53FE-5287-FF91-A2E6CF784F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8" y="1556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10" name="AutoShape 189">
              <a:extLst>
                <a:ext uri="{FF2B5EF4-FFF2-40B4-BE49-F238E27FC236}">
                  <a16:creationId xmlns:a16="http://schemas.microsoft.com/office/drawing/2014/main" id="{AE133056-F555-BCD3-8329-B325DEA0BB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2" y="1760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11" name="AutoShape 190">
              <a:extLst>
                <a:ext uri="{FF2B5EF4-FFF2-40B4-BE49-F238E27FC236}">
                  <a16:creationId xmlns:a16="http://schemas.microsoft.com/office/drawing/2014/main" id="{D4388E2B-390C-85B9-79B9-E3FFB87002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4" y="1946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12" name="AutoShape 191">
              <a:extLst>
                <a:ext uri="{FF2B5EF4-FFF2-40B4-BE49-F238E27FC236}">
                  <a16:creationId xmlns:a16="http://schemas.microsoft.com/office/drawing/2014/main" id="{5419D283-3B36-802C-4E94-0B6456A315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0" y="2082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13" name="AutoShape 192">
              <a:extLst>
                <a:ext uri="{FF2B5EF4-FFF2-40B4-BE49-F238E27FC236}">
                  <a16:creationId xmlns:a16="http://schemas.microsoft.com/office/drawing/2014/main" id="{D398D28C-0E82-8DC4-8136-2A7000B8EF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1" y="1510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14" name="AutoShape 193">
              <a:extLst>
                <a:ext uri="{FF2B5EF4-FFF2-40B4-BE49-F238E27FC236}">
                  <a16:creationId xmlns:a16="http://schemas.microsoft.com/office/drawing/2014/main" id="{078A4449-8193-A8D1-033D-2FD2BFE43E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5" y="1655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15" name="AutoShape 194">
              <a:extLst>
                <a:ext uri="{FF2B5EF4-FFF2-40B4-BE49-F238E27FC236}">
                  <a16:creationId xmlns:a16="http://schemas.microsoft.com/office/drawing/2014/main" id="{1768DDA4-F0B7-7B05-AC7E-4AF6B8C00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4" y="1377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16" name="AutoShape 195">
              <a:extLst>
                <a:ext uri="{FF2B5EF4-FFF2-40B4-BE49-F238E27FC236}">
                  <a16:creationId xmlns:a16="http://schemas.microsoft.com/office/drawing/2014/main" id="{D9393F55-9659-2182-B6BE-ADF338E62B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6" y="1944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17" name="AutoShape 196">
              <a:extLst>
                <a:ext uri="{FF2B5EF4-FFF2-40B4-BE49-F238E27FC236}">
                  <a16:creationId xmlns:a16="http://schemas.microsoft.com/office/drawing/2014/main" id="{760060A0-540A-52D1-4F33-362FFA2B03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7" y="2163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18" name="AutoShape 197">
              <a:extLst>
                <a:ext uri="{FF2B5EF4-FFF2-40B4-BE49-F238E27FC236}">
                  <a16:creationId xmlns:a16="http://schemas.microsoft.com/office/drawing/2014/main" id="{CBADEB04-6A4E-8FC6-6975-C9B541B0D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4" y="1569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19" name="AutoShape 198">
              <a:extLst>
                <a:ext uri="{FF2B5EF4-FFF2-40B4-BE49-F238E27FC236}">
                  <a16:creationId xmlns:a16="http://schemas.microsoft.com/office/drawing/2014/main" id="{50951AF0-A8EF-69FB-785F-F893A26B49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8" y="1773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20" name="AutoShape 199">
              <a:extLst>
                <a:ext uri="{FF2B5EF4-FFF2-40B4-BE49-F238E27FC236}">
                  <a16:creationId xmlns:a16="http://schemas.microsoft.com/office/drawing/2014/main" id="{FEF71E5E-BB2D-9725-ECA4-3D855FDE7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1" y="1827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21" name="AutoShape 200">
              <a:extLst>
                <a:ext uri="{FF2B5EF4-FFF2-40B4-BE49-F238E27FC236}">
                  <a16:creationId xmlns:a16="http://schemas.microsoft.com/office/drawing/2014/main" id="{0F040ABC-6306-3734-E6F5-022DE12EDD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2" y="2209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22" name="AutoShape 201">
              <a:extLst>
                <a:ext uri="{FF2B5EF4-FFF2-40B4-BE49-F238E27FC236}">
                  <a16:creationId xmlns:a16="http://schemas.microsoft.com/office/drawing/2014/main" id="{764A9F87-0179-6B87-690A-9437F3B88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9" y="1346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23" name="AutoShape 202">
              <a:extLst>
                <a:ext uri="{FF2B5EF4-FFF2-40B4-BE49-F238E27FC236}">
                  <a16:creationId xmlns:a16="http://schemas.microsoft.com/office/drawing/2014/main" id="{92E63AE1-27D8-3AC5-1637-72EBC0AB3E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7" y="1470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24" name="AutoShape 203">
              <a:extLst>
                <a:ext uri="{FF2B5EF4-FFF2-40B4-BE49-F238E27FC236}">
                  <a16:creationId xmlns:a16="http://schemas.microsoft.com/office/drawing/2014/main" id="{85D069F0-4282-ADC8-1768-CDEB3B9C55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2" y="1300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25" name="AutoShape 204">
              <a:extLst>
                <a:ext uri="{FF2B5EF4-FFF2-40B4-BE49-F238E27FC236}">
                  <a16:creationId xmlns:a16="http://schemas.microsoft.com/office/drawing/2014/main" id="{E784D1F6-9A1A-D24D-8C5D-F6F4D9E60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9" y="1825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26" name="AutoShape 205">
              <a:extLst>
                <a:ext uri="{FF2B5EF4-FFF2-40B4-BE49-F238E27FC236}">
                  <a16:creationId xmlns:a16="http://schemas.microsoft.com/office/drawing/2014/main" id="{D360B231-6CC1-F99E-A261-3F659840BC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4" y="2044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27" name="AutoShape 206">
              <a:extLst>
                <a:ext uri="{FF2B5EF4-FFF2-40B4-BE49-F238E27FC236}">
                  <a16:creationId xmlns:a16="http://schemas.microsoft.com/office/drawing/2014/main" id="{8830C95E-4894-F845-1D79-2C62D5B48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1" y="1435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28" name="AutoShape 207">
              <a:extLst>
                <a:ext uri="{FF2B5EF4-FFF2-40B4-BE49-F238E27FC236}">
                  <a16:creationId xmlns:a16="http://schemas.microsoft.com/office/drawing/2014/main" id="{18F52863-A9F3-6462-50EA-2186CEAA0E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5" y="1654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29" name="Line 208">
              <a:extLst>
                <a:ext uri="{FF2B5EF4-FFF2-40B4-BE49-F238E27FC236}">
                  <a16:creationId xmlns:a16="http://schemas.microsoft.com/office/drawing/2014/main" id="{2CDD56DC-9BFC-3E4F-D969-E1D919044F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38" y="1299"/>
              <a:ext cx="177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30" name="Line 209">
              <a:extLst>
                <a:ext uri="{FF2B5EF4-FFF2-40B4-BE49-F238E27FC236}">
                  <a16:creationId xmlns:a16="http://schemas.microsoft.com/office/drawing/2014/main" id="{150531BF-72ED-E0A3-C69B-C23DCBB8A6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6" y="2182"/>
              <a:ext cx="156" cy="1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31" name="AutoShape 210">
              <a:extLst>
                <a:ext uri="{FF2B5EF4-FFF2-40B4-BE49-F238E27FC236}">
                  <a16:creationId xmlns:a16="http://schemas.microsoft.com/office/drawing/2014/main" id="{703E9137-8A40-1CCA-A3A5-3242B35CC6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8" y="1941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32" name="AutoShape 211">
              <a:extLst>
                <a:ext uri="{FF2B5EF4-FFF2-40B4-BE49-F238E27FC236}">
                  <a16:creationId xmlns:a16="http://schemas.microsoft.com/office/drawing/2014/main" id="{B0F9639F-AFC5-6E12-CBAA-E44856FE7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4" y="2077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33" name="AutoShape 212">
              <a:extLst>
                <a:ext uri="{FF2B5EF4-FFF2-40B4-BE49-F238E27FC236}">
                  <a16:creationId xmlns:a16="http://schemas.microsoft.com/office/drawing/2014/main" id="{49489DAC-6BCB-2258-B2BB-CE3C0C2E2C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5" y="1505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34" name="AutoShape 213">
              <a:extLst>
                <a:ext uri="{FF2B5EF4-FFF2-40B4-BE49-F238E27FC236}">
                  <a16:creationId xmlns:a16="http://schemas.microsoft.com/office/drawing/2014/main" id="{0892B55D-1A40-CCEC-1164-3A6BFAECD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9" y="1650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35" name="AutoShape 214">
              <a:extLst>
                <a:ext uri="{FF2B5EF4-FFF2-40B4-BE49-F238E27FC236}">
                  <a16:creationId xmlns:a16="http://schemas.microsoft.com/office/drawing/2014/main" id="{3A2EB14C-C0C8-5A3E-F415-895EAF7E04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8" y="1372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36" name="AutoShape 215">
              <a:extLst>
                <a:ext uri="{FF2B5EF4-FFF2-40B4-BE49-F238E27FC236}">
                  <a16:creationId xmlns:a16="http://schemas.microsoft.com/office/drawing/2014/main" id="{00892398-1793-86BE-1304-B7FFC60B6B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0" y="1939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37" name="AutoShape 216">
              <a:extLst>
                <a:ext uri="{FF2B5EF4-FFF2-40B4-BE49-F238E27FC236}">
                  <a16:creationId xmlns:a16="http://schemas.microsoft.com/office/drawing/2014/main" id="{A36C7ADB-55B1-F309-C2D5-4097C765C7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31" y="2158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38" name="AutoShape 217">
              <a:extLst>
                <a:ext uri="{FF2B5EF4-FFF2-40B4-BE49-F238E27FC236}">
                  <a16:creationId xmlns:a16="http://schemas.microsoft.com/office/drawing/2014/main" id="{141A8531-52CB-6463-EAC5-954EDBB81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8" y="1564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39" name="AutoShape 218">
              <a:extLst>
                <a:ext uri="{FF2B5EF4-FFF2-40B4-BE49-F238E27FC236}">
                  <a16:creationId xmlns:a16="http://schemas.microsoft.com/office/drawing/2014/main" id="{64FAF7B1-E37C-CA5E-7682-985D7FAAE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2" y="1768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40" name="AutoShape 219">
              <a:extLst>
                <a:ext uri="{FF2B5EF4-FFF2-40B4-BE49-F238E27FC236}">
                  <a16:creationId xmlns:a16="http://schemas.microsoft.com/office/drawing/2014/main" id="{F1BA5353-F41B-9FCD-C253-FB5E291194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6" y="2204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41" name="AutoShape 220">
              <a:extLst>
                <a:ext uri="{FF2B5EF4-FFF2-40B4-BE49-F238E27FC236}">
                  <a16:creationId xmlns:a16="http://schemas.microsoft.com/office/drawing/2014/main" id="{1172840D-D96C-84A5-8083-3F7D5341B8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3" y="1341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42" name="AutoShape 221">
              <a:extLst>
                <a:ext uri="{FF2B5EF4-FFF2-40B4-BE49-F238E27FC236}">
                  <a16:creationId xmlns:a16="http://schemas.microsoft.com/office/drawing/2014/main" id="{3C584E52-A4E5-5BA3-F92B-226CB984C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1" y="1465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43" name="AutoShape 222">
              <a:extLst>
                <a:ext uri="{FF2B5EF4-FFF2-40B4-BE49-F238E27FC236}">
                  <a16:creationId xmlns:a16="http://schemas.microsoft.com/office/drawing/2014/main" id="{4D189B68-F3D7-9B0C-2186-30D1228D33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6" y="1295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44" name="AutoShape 223">
              <a:extLst>
                <a:ext uri="{FF2B5EF4-FFF2-40B4-BE49-F238E27FC236}">
                  <a16:creationId xmlns:a16="http://schemas.microsoft.com/office/drawing/2014/main" id="{188BD30B-F725-3BA1-2753-10546B156E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53" y="1820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45" name="AutoShape 224">
              <a:extLst>
                <a:ext uri="{FF2B5EF4-FFF2-40B4-BE49-F238E27FC236}">
                  <a16:creationId xmlns:a16="http://schemas.microsoft.com/office/drawing/2014/main" id="{A5684A9B-035E-F338-7803-B165694CE1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2039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46" name="AutoShape 225">
              <a:extLst>
                <a:ext uri="{FF2B5EF4-FFF2-40B4-BE49-F238E27FC236}">
                  <a16:creationId xmlns:a16="http://schemas.microsoft.com/office/drawing/2014/main" id="{792A10E7-598C-A469-1CFF-46A3AE8EAE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5" y="1430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47" name="AutoShape 226">
              <a:extLst>
                <a:ext uri="{FF2B5EF4-FFF2-40B4-BE49-F238E27FC236}">
                  <a16:creationId xmlns:a16="http://schemas.microsoft.com/office/drawing/2014/main" id="{4943E73D-B9B8-1CAD-7000-A8FE6E704C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9" y="1649"/>
              <a:ext cx="76" cy="74"/>
            </a:xfrm>
            <a:prstGeom prst="star4">
              <a:avLst>
                <a:gd name="adj" fmla="val 12500"/>
              </a:avLst>
            </a:prstGeom>
            <a:solidFill>
              <a:srgbClr val="FFFF00"/>
            </a:solidFill>
            <a:ln w="31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48" name="AutoShape 227">
              <a:extLst>
                <a:ext uri="{FF2B5EF4-FFF2-40B4-BE49-F238E27FC236}">
                  <a16:creationId xmlns:a16="http://schemas.microsoft.com/office/drawing/2014/main" id="{F838C074-A385-5DD5-5231-355E6BA1A37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816" y="2256"/>
              <a:ext cx="219" cy="393"/>
            </a:xfrm>
            <a:custGeom>
              <a:avLst/>
              <a:gdLst>
                <a:gd name="G0" fmla="+- 9257 0 0"/>
                <a:gd name="G1" fmla="+- 18514 0 0"/>
                <a:gd name="G2" fmla="+- 7200 0 0"/>
                <a:gd name="G3" fmla="*/ 9257 1 2"/>
                <a:gd name="G4" fmla="+- G3 10800 0"/>
                <a:gd name="G5" fmla="+- 21600 9257 18514"/>
                <a:gd name="G6" fmla="+- 18514 7200 0"/>
                <a:gd name="G7" fmla="*/ G6 1 2"/>
                <a:gd name="G8" fmla="*/ 18514 2 1"/>
                <a:gd name="G9" fmla="+- G8 0 21600"/>
                <a:gd name="G10" fmla="*/ 21600 G0 G1"/>
                <a:gd name="G11" fmla="*/ 21600 G4 G1"/>
                <a:gd name="G12" fmla="*/ 21600 G5 G1"/>
                <a:gd name="G13" fmla="*/ 21600 G7 G1"/>
                <a:gd name="G14" fmla="*/ 18514 1 2"/>
                <a:gd name="G15" fmla="+- G5 0 G4"/>
                <a:gd name="G16" fmla="+- G0 0 G4"/>
                <a:gd name="G17" fmla="*/ G2 G15 G16"/>
                <a:gd name="T0" fmla="*/ 15429 w 21600"/>
                <a:gd name="T1" fmla="*/ 0 h 21600"/>
                <a:gd name="T2" fmla="*/ 9257 w 21600"/>
                <a:gd name="T3" fmla="*/ 7200 h 21600"/>
                <a:gd name="T4" fmla="*/ 0 w 21600"/>
                <a:gd name="T5" fmla="*/ 18001 h 21600"/>
                <a:gd name="T6" fmla="*/ 9257 w 21600"/>
                <a:gd name="T7" fmla="*/ 21600 h 21600"/>
                <a:gd name="T8" fmla="*/ 18514 w 21600"/>
                <a:gd name="T9" fmla="*/ 15000 h 21600"/>
                <a:gd name="T10" fmla="*/ 21600 w 21600"/>
                <a:gd name="T11" fmla="*/ 720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G12 h 21600"/>
                <a:gd name="T20" fmla="*/ G1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49" name="AutoShape 228">
              <a:extLst>
                <a:ext uri="{FF2B5EF4-FFF2-40B4-BE49-F238E27FC236}">
                  <a16:creationId xmlns:a16="http://schemas.microsoft.com/office/drawing/2014/main" id="{EBD41CE5-66EA-5BBC-EBC7-2828DDDC91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2579" y="2254"/>
              <a:ext cx="219" cy="393"/>
            </a:xfrm>
            <a:custGeom>
              <a:avLst/>
              <a:gdLst>
                <a:gd name="G0" fmla="+- 9257 0 0"/>
                <a:gd name="G1" fmla="+- 18514 0 0"/>
                <a:gd name="G2" fmla="+- 7200 0 0"/>
                <a:gd name="G3" fmla="*/ 9257 1 2"/>
                <a:gd name="G4" fmla="+- G3 10800 0"/>
                <a:gd name="G5" fmla="+- 21600 9257 18514"/>
                <a:gd name="G6" fmla="+- 18514 7200 0"/>
                <a:gd name="G7" fmla="*/ G6 1 2"/>
                <a:gd name="G8" fmla="*/ 18514 2 1"/>
                <a:gd name="G9" fmla="+- G8 0 21600"/>
                <a:gd name="G10" fmla="*/ 21600 G0 G1"/>
                <a:gd name="G11" fmla="*/ 21600 G4 G1"/>
                <a:gd name="G12" fmla="*/ 21600 G5 G1"/>
                <a:gd name="G13" fmla="*/ 21600 G7 G1"/>
                <a:gd name="G14" fmla="*/ 18514 1 2"/>
                <a:gd name="G15" fmla="+- G5 0 G4"/>
                <a:gd name="G16" fmla="+- G0 0 G4"/>
                <a:gd name="G17" fmla="*/ G2 G15 G16"/>
                <a:gd name="T0" fmla="*/ 15429 w 21600"/>
                <a:gd name="T1" fmla="*/ 0 h 21600"/>
                <a:gd name="T2" fmla="*/ 9257 w 21600"/>
                <a:gd name="T3" fmla="*/ 7200 h 21600"/>
                <a:gd name="T4" fmla="*/ 0 w 21600"/>
                <a:gd name="T5" fmla="*/ 18001 h 21600"/>
                <a:gd name="T6" fmla="*/ 9257 w 21600"/>
                <a:gd name="T7" fmla="*/ 21600 h 21600"/>
                <a:gd name="T8" fmla="*/ 18514 w 21600"/>
                <a:gd name="T9" fmla="*/ 15000 h 21600"/>
                <a:gd name="T10" fmla="*/ 21600 w 21600"/>
                <a:gd name="T11" fmla="*/ 720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G12 h 21600"/>
                <a:gd name="T20" fmla="*/ G1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50" name="AutoShape 229">
              <a:extLst>
                <a:ext uri="{FF2B5EF4-FFF2-40B4-BE49-F238E27FC236}">
                  <a16:creationId xmlns:a16="http://schemas.microsoft.com/office/drawing/2014/main" id="{89417BEA-0504-7C75-7F3A-9F92845386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191" y="2313"/>
              <a:ext cx="225" cy="225"/>
            </a:xfrm>
            <a:prstGeom prst="upArrowCallout">
              <a:avLst>
                <a:gd name="adj1" fmla="val 31565"/>
                <a:gd name="adj2" fmla="val 25000"/>
                <a:gd name="adj3" fmla="val 30667"/>
                <a:gd name="adj4" fmla="val 49778"/>
              </a:avLst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51" name="Text Box 230">
              <a:extLst>
                <a:ext uri="{FF2B5EF4-FFF2-40B4-BE49-F238E27FC236}">
                  <a16:creationId xmlns:a16="http://schemas.microsoft.com/office/drawing/2014/main" id="{765C465E-1696-09FB-BA8D-0406271119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71" y="2611"/>
              <a:ext cx="2561" cy="207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1000">
                  <a:latin typeface="Comfortaa Medium" pitchFamily="2" charset="0"/>
                  <a:ea typeface="ＭＳ Ｐゴシック"/>
                </a:rPr>
                <a:t>Raccolta la luce ≈ energia particella iniziale</a:t>
              </a:r>
            </a:p>
          </p:txBody>
        </p:sp>
        <p:sp>
          <p:nvSpPr>
            <p:cNvPr id="69752" name="AutoShape 231">
              <a:extLst>
                <a:ext uri="{FF2B5EF4-FFF2-40B4-BE49-F238E27FC236}">
                  <a16:creationId xmlns:a16="http://schemas.microsoft.com/office/drawing/2014/main" id="{057626F1-63CF-2898-5574-DAB96B63B5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3336" y="2244"/>
              <a:ext cx="219" cy="393"/>
            </a:xfrm>
            <a:custGeom>
              <a:avLst/>
              <a:gdLst>
                <a:gd name="G0" fmla="+- 9257 0 0"/>
                <a:gd name="G1" fmla="+- 18514 0 0"/>
                <a:gd name="G2" fmla="+- 7200 0 0"/>
                <a:gd name="G3" fmla="*/ 9257 1 2"/>
                <a:gd name="G4" fmla="+- G3 10800 0"/>
                <a:gd name="G5" fmla="+- 21600 9257 18514"/>
                <a:gd name="G6" fmla="+- 18514 7200 0"/>
                <a:gd name="G7" fmla="*/ G6 1 2"/>
                <a:gd name="G8" fmla="*/ 18514 2 1"/>
                <a:gd name="G9" fmla="+- G8 0 21600"/>
                <a:gd name="G10" fmla="*/ 21600 G0 G1"/>
                <a:gd name="G11" fmla="*/ 21600 G4 G1"/>
                <a:gd name="G12" fmla="*/ 21600 G5 G1"/>
                <a:gd name="G13" fmla="*/ 21600 G7 G1"/>
                <a:gd name="G14" fmla="*/ 18514 1 2"/>
                <a:gd name="G15" fmla="+- G5 0 G4"/>
                <a:gd name="G16" fmla="+- G0 0 G4"/>
                <a:gd name="G17" fmla="*/ G2 G15 G16"/>
                <a:gd name="T0" fmla="*/ 15429 w 21600"/>
                <a:gd name="T1" fmla="*/ 0 h 21600"/>
                <a:gd name="T2" fmla="*/ 9257 w 21600"/>
                <a:gd name="T3" fmla="*/ 7200 h 21600"/>
                <a:gd name="T4" fmla="*/ 0 w 21600"/>
                <a:gd name="T5" fmla="*/ 18001 h 21600"/>
                <a:gd name="T6" fmla="*/ 9257 w 21600"/>
                <a:gd name="T7" fmla="*/ 21600 h 21600"/>
                <a:gd name="T8" fmla="*/ 18514 w 21600"/>
                <a:gd name="T9" fmla="*/ 15000 h 21600"/>
                <a:gd name="T10" fmla="*/ 21600 w 21600"/>
                <a:gd name="T11" fmla="*/ 720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G12 h 21600"/>
                <a:gd name="T20" fmla="*/ G1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00"/>
                  </a:lnTo>
                  <a:lnTo>
                    <a:pt x="12343" y="7200"/>
                  </a:lnTo>
                  <a:lnTo>
                    <a:pt x="12343" y="14400"/>
                  </a:lnTo>
                  <a:lnTo>
                    <a:pt x="0" y="14400"/>
                  </a:lnTo>
                  <a:lnTo>
                    <a:pt x="0" y="21600"/>
                  </a:lnTo>
                  <a:lnTo>
                    <a:pt x="18514" y="21600"/>
                  </a:lnTo>
                  <a:lnTo>
                    <a:pt x="18514" y="7200"/>
                  </a:lnTo>
                  <a:lnTo>
                    <a:pt x="21600" y="720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  <p:sp>
          <p:nvSpPr>
            <p:cNvPr id="69753" name="Line 234">
              <a:extLst>
                <a:ext uri="{FF2B5EF4-FFF2-40B4-BE49-F238E27FC236}">
                  <a16:creationId xmlns:a16="http://schemas.microsoft.com/office/drawing/2014/main" id="{D848A6BB-8845-4D31-3ABA-674399F956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77" y="1706"/>
              <a:ext cx="158" cy="69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it-IT" sz="1000">
                <a:latin typeface="Comfortaa Medium" pitchFamily="2" charset="0"/>
                <a:ea typeface="ＭＳ Ｐゴシック"/>
              </a:endParaRPr>
            </a:p>
          </p:txBody>
        </p:sp>
      </p:grpSp>
      <p:pic>
        <p:nvPicPr>
          <p:cNvPr id="13314" name="Picture 2" descr="Bremsstrahlung – Wikipedia">
            <a:extLst>
              <a:ext uri="{FF2B5EF4-FFF2-40B4-BE49-F238E27FC236}">
                <a16:creationId xmlns:a16="http://schemas.microsoft.com/office/drawing/2014/main" id="{94729841-BF9A-2649-C04D-11F92A9AC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0000">
            <a:off x="6499159" y="404402"/>
            <a:ext cx="1920963" cy="235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756" name="CasellaDiTesto 69755">
            <a:extLst>
              <a:ext uri="{FF2B5EF4-FFF2-40B4-BE49-F238E27FC236}">
                <a16:creationId xmlns:a16="http://schemas.microsoft.com/office/drawing/2014/main" id="{44E39DD7-09AA-49AA-A86E-D11EB82B254F}"/>
              </a:ext>
            </a:extLst>
          </p:cNvPr>
          <p:cNvSpPr txBox="1"/>
          <p:nvPr/>
        </p:nvSpPr>
        <p:spPr>
          <a:xfrm>
            <a:off x="711080" y="736271"/>
            <a:ext cx="517724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it-IT" sz="1100" b="1" dirty="0">
                <a:solidFill>
                  <a:schemeClr val="tx1"/>
                </a:solidFill>
                <a:latin typeface="Comfortaa Medium" pitchFamily="2" charset="0"/>
                <a:ea typeface="ＭＳ Ｐゴシック"/>
              </a:rPr>
              <a:t>Calorimetro per la rivelazione di fotoni ed elettroni/positroni.</a:t>
            </a:r>
          </a:p>
          <a:p>
            <a:pPr marL="285750" indent="-285750" algn="just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it-IT" sz="1100" b="1" dirty="0">
                <a:solidFill>
                  <a:schemeClr val="tx1"/>
                </a:solidFill>
                <a:latin typeface="Comfortaa Medium" pitchFamily="2" charset="0"/>
                <a:ea typeface="ＭＳ Ｐゴシック"/>
              </a:rPr>
              <a:t>Calorimetro EM: </a:t>
            </a:r>
            <a:r>
              <a:rPr lang="it-IT" sz="1100" dirty="0">
                <a:solidFill>
                  <a:schemeClr val="tx1"/>
                </a:solidFill>
                <a:latin typeface="Comfortaa Medium" pitchFamily="2" charset="0"/>
                <a:ea typeface="ＭＳ Ｐゴシック"/>
              </a:rPr>
              <a:t>composto da strati </a:t>
            </a:r>
            <a:r>
              <a:rPr lang="it-IT" sz="1100" dirty="0">
                <a:solidFill>
                  <a:schemeClr val="tx1"/>
                </a:solidFill>
                <a:latin typeface="Comfortaa Medium" pitchFamily="2" charset="0"/>
                <a:ea typeface="ＭＳ Ｐゴシック"/>
              </a:rPr>
              <a:t>di materiale denso alternati a strati di rivelatore di fotoni.</a:t>
            </a:r>
            <a:endParaRPr lang="it-IT" sz="1100" dirty="0">
              <a:solidFill>
                <a:schemeClr val="tx1"/>
              </a:solidFill>
              <a:latin typeface="Comfortaa Medium" pitchFamily="2" charset="0"/>
              <a:ea typeface="ＭＳ Ｐゴシック"/>
              <a:sym typeface="Wingdings" charset="0"/>
            </a:endParaRPr>
          </a:p>
          <a:p>
            <a:pPr marL="285750" lvl="1" indent="-285750" algn="just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it-IT" sz="1100" dirty="0">
                <a:solidFill>
                  <a:schemeClr val="tx1"/>
                </a:solidFill>
                <a:latin typeface="Comfortaa Medium" pitchFamily="2" charset="0"/>
                <a:ea typeface="ＭＳ Ｐゴシック"/>
                <a:sym typeface="Wingdings" charset="0"/>
              </a:rPr>
              <a:t>Negli strati di materiale denso (Pb) si genera un effetto a catena (sciame em). Elettroni e positroni emettono fotoni</a:t>
            </a:r>
            <a:r>
              <a:rPr lang="it-IT" sz="1100" dirty="0">
                <a:solidFill>
                  <a:schemeClr val="tx1"/>
                </a:solidFill>
                <a:latin typeface="Comfortaa Medium" pitchFamily="2" charset="0"/>
                <a:ea typeface="ＭＳ Ｐゴシック"/>
                <a:sym typeface="Wingdings" charset="0"/>
              </a:rPr>
              <a:t>. Fotoni deca</a:t>
            </a:r>
            <a:r>
              <a:rPr lang="it-IT" sz="1100" dirty="0">
                <a:solidFill>
                  <a:schemeClr val="tx1"/>
                </a:solidFill>
                <a:latin typeface="Comfortaa Medium" pitchFamily="2" charset="0"/>
                <a:ea typeface="ＭＳ Ｐゴシック"/>
                <a:sym typeface="Wingdings" charset="0"/>
              </a:rPr>
              <a:t>dono in coppie di elettroni e positroni.</a:t>
            </a:r>
          </a:p>
          <a:p>
            <a:pPr marL="285750" lvl="1" indent="-285750" algn="just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it-IT" sz="1100" dirty="0">
                <a:solidFill>
                  <a:schemeClr val="tx1"/>
                </a:solidFill>
                <a:latin typeface="Comfortaa Medium" pitchFamily="2" charset="0"/>
                <a:ea typeface="ＭＳ Ｐゴシック"/>
                <a:sym typeface="Wingdings" charset="0"/>
              </a:rPr>
              <a:t>Negli strati di </a:t>
            </a:r>
            <a:r>
              <a:rPr lang="it-IT" sz="1100" i="1" dirty="0">
                <a:solidFill>
                  <a:schemeClr val="tx1"/>
                </a:solidFill>
                <a:latin typeface="Comfortaa Medium" pitchFamily="2" charset="0"/>
                <a:ea typeface="ＭＳ Ｐゴシック"/>
                <a:sym typeface="Wingdings" charset="0"/>
              </a:rPr>
              <a:t>scintillatore </a:t>
            </a:r>
            <a:r>
              <a:rPr lang="it-IT" sz="1100" dirty="0">
                <a:solidFill>
                  <a:schemeClr val="tx1"/>
                </a:solidFill>
                <a:latin typeface="Comfortaa Medium" pitchFamily="2" charset="0"/>
                <a:ea typeface="ＭＳ Ｐゴシック"/>
                <a:sym typeface="Wingdings" charset="0"/>
              </a:rPr>
              <a:t> misuriamo il passaggio dei fotoni e la loro energia.</a:t>
            </a:r>
          </a:p>
          <a:p>
            <a:pPr marL="285750" indent="-285750" algn="just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it-IT" sz="1100" dirty="0">
                <a:solidFill>
                  <a:schemeClr val="tx1"/>
                </a:solidFill>
                <a:latin typeface="Comfortaa Medium" pitchFamily="2" charset="0"/>
                <a:ea typeface="ＭＳ Ｐゴシック"/>
                <a:sym typeface="Wingdings" charset="0"/>
              </a:rPr>
              <a:t>Le particelle perdono energia. E sciame si esaurisce gradualmente.</a:t>
            </a:r>
            <a:endParaRPr lang="el-GR" sz="1100" dirty="0">
              <a:solidFill>
                <a:schemeClr val="tx1"/>
              </a:solidFill>
              <a:latin typeface="Comfortaa Medium" pitchFamily="2" charset="0"/>
              <a:ea typeface="ＭＳ Ｐゴシック"/>
            </a:endParaRPr>
          </a:p>
        </p:txBody>
      </p:sp>
      <p:sp>
        <p:nvSpPr>
          <p:cNvPr id="69757" name="AutoShape 237">
            <a:hlinkClick r:id="rId3" action="ppaction://program" highlightClick="1"/>
            <a:extLst>
              <a:ext uri="{FF2B5EF4-FFF2-40B4-BE49-F238E27FC236}">
                <a16:creationId xmlns:a16="http://schemas.microsoft.com/office/drawing/2014/main" id="{0547120D-96FE-BC94-AAB0-3A1CBAF23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1872" y="2033312"/>
            <a:ext cx="1502569" cy="282179"/>
          </a:xfrm>
          <a:prstGeom prst="actionButtonBlank">
            <a:avLst/>
          </a:prstGeom>
          <a:noFill/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it-IT" sz="1200" i="1" dirty="0" err="1">
                <a:solidFill>
                  <a:schemeClr val="tx1"/>
                </a:solidFill>
                <a:latin typeface="Comfortaa SemiBold" pitchFamily="2" charset="0"/>
                <a:ea typeface="ＭＳ Ｐゴシック"/>
              </a:rPr>
              <a:t>bremstrahlung</a:t>
            </a:r>
            <a:endParaRPr lang="it-IT" sz="1200" i="1" dirty="0">
              <a:solidFill>
                <a:schemeClr val="tx1"/>
              </a:solidFill>
              <a:latin typeface="Comfortaa SemiBold" pitchFamily="2" charset="0"/>
              <a:ea typeface="ＭＳ Ｐゴシック"/>
            </a:endParaRPr>
          </a:p>
        </p:txBody>
      </p:sp>
      <p:pic>
        <p:nvPicPr>
          <p:cNvPr id="13316" name="Picture 4">
            <a:extLst>
              <a:ext uri="{FF2B5EF4-FFF2-40B4-BE49-F238E27FC236}">
                <a16:creationId xmlns:a16="http://schemas.microsoft.com/office/drawing/2014/main" id="{72E8452E-F6CC-60C5-C94F-CBB7A7AA1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302" y="3092309"/>
            <a:ext cx="2945308" cy="144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758" name="AutoShape 237">
            <a:hlinkClick r:id="rId3" action="ppaction://program" highlightClick="1"/>
            <a:extLst>
              <a:ext uri="{FF2B5EF4-FFF2-40B4-BE49-F238E27FC236}">
                <a16:creationId xmlns:a16="http://schemas.microsoft.com/office/drawing/2014/main" id="{21F809BC-B985-CBB7-06A3-F79FDB94D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8355" y="4613558"/>
            <a:ext cx="1502569" cy="282179"/>
          </a:xfrm>
          <a:prstGeom prst="actionButtonBlank">
            <a:avLst/>
          </a:prstGeom>
          <a:noFill/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it-IT" sz="1200" i="1" dirty="0">
                <a:solidFill>
                  <a:schemeClr val="tx1"/>
                </a:solidFill>
                <a:latin typeface="Comfortaa SemiBold" pitchFamily="2" charset="0"/>
                <a:ea typeface="ＭＳ Ｐゴシック"/>
              </a:rPr>
              <a:t>Produzione di coppia</a:t>
            </a:r>
            <a:endParaRPr lang="it-IT" sz="1200" i="1" dirty="0">
              <a:solidFill>
                <a:schemeClr val="tx1"/>
              </a:solidFill>
              <a:latin typeface="Comfortaa SemiBold" pitchFamily="2" charset="0"/>
              <a:ea typeface="ＭＳ Ｐゴシック"/>
            </a:endParaRPr>
          </a:p>
        </p:txBody>
      </p:sp>
      <p:grpSp>
        <p:nvGrpSpPr>
          <p:cNvPr id="69759" name="object 36">
            <a:extLst>
              <a:ext uri="{FF2B5EF4-FFF2-40B4-BE49-F238E27FC236}">
                <a16:creationId xmlns:a16="http://schemas.microsoft.com/office/drawing/2014/main" id="{9EB64DA3-E889-BED5-AF99-4F878E2FC11B}"/>
              </a:ext>
            </a:extLst>
          </p:cNvPr>
          <p:cNvGrpSpPr/>
          <p:nvPr/>
        </p:nvGrpSpPr>
        <p:grpSpPr>
          <a:xfrm>
            <a:off x="8396153" y="48906"/>
            <a:ext cx="648970" cy="648970"/>
            <a:chOff x="4593550" y="721125"/>
            <a:chExt cx="648970" cy="648970"/>
          </a:xfrm>
        </p:grpSpPr>
        <p:pic>
          <p:nvPicPr>
            <p:cNvPr id="13312" name="object 37">
              <a:extLst>
                <a:ext uri="{FF2B5EF4-FFF2-40B4-BE49-F238E27FC236}">
                  <a16:creationId xmlns:a16="http://schemas.microsoft.com/office/drawing/2014/main" id="{9A1B77EB-FE80-1C96-6E4D-A94B1290B658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93550" y="721125"/>
              <a:ext cx="648450" cy="648450"/>
            </a:xfrm>
            <a:prstGeom prst="rect">
              <a:avLst/>
            </a:prstGeom>
          </p:spPr>
        </p:pic>
        <p:sp>
          <p:nvSpPr>
            <p:cNvPr id="13313" name="object 38">
              <a:extLst>
                <a:ext uri="{FF2B5EF4-FFF2-40B4-BE49-F238E27FC236}">
                  <a16:creationId xmlns:a16="http://schemas.microsoft.com/office/drawing/2014/main" id="{E00C8EA0-4378-85C3-B74A-B1FB0E34E974}"/>
                </a:ext>
              </a:extLst>
            </p:cNvPr>
            <p:cNvSpPr/>
            <p:nvPr/>
          </p:nvSpPr>
          <p:spPr>
            <a:xfrm>
              <a:off x="4660225" y="768749"/>
              <a:ext cx="515620" cy="515620"/>
            </a:xfrm>
            <a:custGeom>
              <a:avLst/>
              <a:gdLst/>
              <a:ahLst/>
              <a:cxnLst/>
              <a:rect l="l" t="t" r="r" b="b"/>
              <a:pathLst>
                <a:path w="515620" h="515619">
                  <a:moveTo>
                    <a:pt x="257549" y="515099"/>
                  </a:moveTo>
                  <a:lnTo>
                    <a:pt x="211255" y="510950"/>
                  </a:lnTo>
                  <a:lnTo>
                    <a:pt x="167682" y="498987"/>
                  </a:lnTo>
                  <a:lnTo>
                    <a:pt x="127559" y="479936"/>
                  </a:lnTo>
                  <a:lnTo>
                    <a:pt x="91613" y="454527"/>
                  </a:lnTo>
                  <a:lnTo>
                    <a:pt x="60572" y="423486"/>
                  </a:lnTo>
                  <a:lnTo>
                    <a:pt x="35163" y="387540"/>
                  </a:lnTo>
                  <a:lnTo>
                    <a:pt x="16112" y="347417"/>
                  </a:lnTo>
                  <a:lnTo>
                    <a:pt x="4149" y="303844"/>
                  </a:lnTo>
                  <a:lnTo>
                    <a:pt x="0" y="257549"/>
                  </a:lnTo>
                  <a:lnTo>
                    <a:pt x="4149" y="211255"/>
                  </a:lnTo>
                  <a:lnTo>
                    <a:pt x="16112" y="167682"/>
                  </a:lnTo>
                  <a:lnTo>
                    <a:pt x="35163" y="127559"/>
                  </a:lnTo>
                  <a:lnTo>
                    <a:pt x="60572" y="91613"/>
                  </a:lnTo>
                  <a:lnTo>
                    <a:pt x="91613" y="60572"/>
                  </a:lnTo>
                  <a:lnTo>
                    <a:pt x="127559" y="35163"/>
                  </a:lnTo>
                  <a:lnTo>
                    <a:pt x="167682" y="16112"/>
                  </a:lnTo>
                  <a:lnTo>
                    <a:pt x="211255" y="4149"/>
                  </a:lnTo>
                  <a:lnTo>
                    <a:pt x="257549" y="0"/>
                  </a:lnTo>
                  <a:lnTo>
                    <a:pt x="308030" y="4994"/>
                  </a:lnTo>
                  <a:lnTo>
                    <a:pt x="356110" y="19604"/>
                  </a:lnTo>
                  <a:lnTo>
                    <a:pt x="400438" y="43271"/>
                  </a:lnTo>
                  <a:lnTo>
                    <a:pt x="439665" y="75434"/>
                  </a:lnTo>
                  <a:lnTo>
                    <a:pt x="471828" y="114661"/>
                  </a:lnTo>
                  <a:lnTo>
                    <a:pt x="495495" y="158989"/>
                  </a:lnTo>
                  <a:lnTo>
                    <a:pt x="510105" y="207069"/>
                  </a:lnTo>
                  <a:lnTo>
                    <a:pt x="515099" y="257549"/>
                  </a:lnTo>
                  <a:lnTo>
                    <a:pt x="510950" y="303844"/>
                  </a:lnTo>
                  <a:lnTo>
                    <a:pt x="498987" y="347417"/>
                  </a:lnTo>
                  <a:lnTo>
                    <a:pt x="479936" y="387540"/>
                  </a:lnTo>
                  <a:lnTo>
                    <a:pt x="454527" y="423486"/>
                  </a:lnTo>
                  <a:lnTo>
                    <a:pt x="423486" y="454527"/>
                  </a:lnTo>
                  <a:lnTo>
                    <a:pt x="387540" y="479936"/>
                  </a:lnTo>
                  <a:lnTo>
                    <a:pt x="347417" y="498987"/>
                  </a:lnTo>
                  <a:lnTo>
                    <a:pt x="303844" y="510950"/>
                  </a:lnTo>
                  <a:lnTo>
                    <a:pt x="257549" y="515099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 sz="1200" dirty="0">
                <a:latin typeface="Comfortaa Medium" pitchFamily="2" charset="0"/>
              </a:endParaRPr>
            </a:p>
          </p:txBody>
        </p:sp>
        <p:sp>
          <p:nvSpPr>
            <p:cNvPr id="13315" name="object 39">
              <a:extLst>
                <a:ext uri="{FF2B5EF4-FFF2-40B4-BE49-F238E27FC236}">
                  <a16:creationId xmlns:a16="http://schemas.microsoft.com/office/drawing/2014/main" id="{1060AABD-A32B-422C-8E57-9FAC1C241651}"/>
                </a:ext>
              </a:extLst>
            </p:cNvPr>
            <p:cNvSpPr/>
            <p:nvPr/>
          </p:nvSpPr>
          <p:spPr>
            <a:xfrm>
              <a:off x="4660225" y="768749"/>
              <a:ext cx="515620" cy="515620"/>
            </a:xfrm>
            <a:custGeom>
              <a:avLst/>
              <a:gdLst/>
              <a:ahLst/>
              <a:cxnLst/>
              <a:rect l="l" t="t" r="r" b="b"/>
              <a:pathLst>
                <a:path w="515620" h="515619">
                  <a:moveTo>
                    <a:pt x="0" y="257549"/>
                  </a:moveTo>
                  <a:lnTo>
                    <a:pt x="4149" y="211255"/>
                  </a:lnTo>
                  <a:lnTo>
                    <a:pt x="16112" y="167682"/>
                  </a:lnTo>
                  <a:lnTo>
                    <a:pt x="35163" y="127559"/>
                  </a:lnTo>
                  <a:lnTo>
                    <a:pt x="60572" y="91613"/>
                  </a:lnTo>
                  <a:lnTo>
                    <a:pt x="91613" y="60572"/>
                  </a:lnTo>
                  <a:lnTo>
                    <a:pt x="127559" y="35163"/>
                  </a:lnTo>
                  <a:lnTo>
                    <a:pt x="167682" y="16112"/>
                  </a:lnTo>
                  <a:lnTo>
                    <a:pt x="211255" y="4149"/>
                  </a:lnTo>
                  <a:lnTo>
                    <a:pt x="257549" y="0"/>
                  </a:lnTo>
                  <a:lnTo>
                    <a:pt x="308030" y="4994"/>
                  </a:lnTo>
                  <a:lnTo>
                    <a:pt x="356110" y="19604"/>
                  </a:lnTo>
                  <a:lnTo>
                    <a:pt x="400438" y="43271"/>
                  </a:lnTo>
                  <a:lnTo>
                    <a:pt x="439665" y="75434"/>
                  </a:lnTo>
                  <a:lnTo>
                    <a:pt x="471828" y="114661"/>
                  </a:lnTo>
                  <a:lnTo>
                    <a:pt x="495495" y="158989"/>
                  </a:lnTo>
                  <a:lnTo>
                    <a:pt x="510105" y="207069"/>
                  </a:lnTo>
                  <a:lnTo>
                    <a:pt x="515099" y="257549"/>
                  </a:lnTo>
                  <a:lnTo>
                    <a:pt x="510950" y="303844"/>
                  </a:lnTo>
                  <a:lnTo>
                    <a:pt x="498987" y="347417"/>
                  </a:lnTo>
                  <a:lnTo>
                    <a:pt x="479936" y="387540"/>
                  </a:lnTo>
                  <a:lnTo>
                    <a:pt x="454527" y="423486"/>
                  </a:lnTo>
                  <a:lnTo>
                    <a:pt x="423486" y="454527"/>
                  </a:lnTo>
                  <a:lnTo>
                    <a:pt x="387540" y="479936"/>
                  </a:lnTo>
                  <a:lnTo>
                    <a:pt x="347417" y="498987"/>
                  </a:lnTo>
                  <a:lnTo>
                    <a:pt x="303844" y="510950"/>
                  </a:lnTo>
                  <a:lnTo>
                    <a:pt x="257549" y="515099"/>
                  </a:lnTo>
                  <a:lnTo>
                    <a:pt x="211255" y="510950"/>
                  </a:lnTo>
                  <a:lnTo>
                    <a:pt x="167682" y="498987"/>
                  </a:lnTo>
                  <a:lnTo>
                    <a:pt x="127559" y="479936"/>
                  </a:lnTo>
                  <a:lnTo>
                    <a:pt x="91613" y="454527"/>
                  </a:lnTo>
                  <a:lnTo>
                    <a:pt x="60572" y="423486"/>
                  </a:lnTo>
                  <a:lnTo>
                    <a:pt x="35163" y="387540"/>
                  </a:lnTo>
                  <a:lnTo>
                    <a:pt x="16112" y="347417"/>
                  </a:lnTo>
                  <a:lnTo>
                    <a:pt x="4149" y="303844"/>
                  </a:lnTo>
                  <a:lnTo>
                    <a:pt x="0" y="257549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200">
                <a:latin typeface="Comfortaa Medium" pitchFamily="2" charset="0"/>
              </a:endParaRPr>
            </a:p>
          </p:txBody>
        </p:sp>
      </p:grpSp>
      <p:sp>
        <p:nvSpPr>
          <p:cNvPr id="13317" name="object 40">
            <a:extLst>
              <a:ext uri="{FF2B5EF4-FFF2-40B4-BE49-F238E27FC236}">
                <a16:creationId xmlns:a16="http://schemas.microsoft.com/office/drawing/2014/main" id="{15922882-4876-F9F0-EF45-D30CEFDA3F6A}"/>
              </a:ext>
            </a:extLst>
          </p:cNvPr>
          <p:cNvSpPr txBox="1"/>
          <p:nvPr/>
        </p:nvSpPr>
        <p:spPr>
          <a:xfrm>
            <a:off x="8643513" y="239119"/>
            <a:ext cx="1543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FFFFFF"/>
                </a:solidFill>
                <a:latin typeface="Comfortaa" pitchFamily="2" charset="0"/>
              </a:rPr>
              <a:t>C</a:t>
            </a:r>
            <a:endParaRPr sz="1200">
              <a:latin typeface="Comfortaa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62879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1323</Words>
  <Application>Microsoft Macintosh PowerPoint</Application>
  <PresentationFormat>Presentazione su schermo (16:9)</PresentationFormat>
  <Paragraphs>214</Paragraphs>
  <Slides>26</Slides>
  <Notes>23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41" baseType="lpstr">
      <vt:lpstr>Calibri</vt:lpstr>
      <vt:lpstr>Cambria Math</vt:lpstr>
      <vt:lpstr>Comfortaa Medium</vt:lpstr>
      <vt:lpstr>Arial MT</vt:lpstr>
      <vt:lpstr>Helvetica Neue</vt:lpstr>
      <vt:lpstr>Open Sans ExtraBold</vt:lpstr>
      <vt:lpstr>Open Sans</vt:lpstr>
      <vt:lpstr>Cambria</vt:lpstr>
      <vt:lpstr>Comfortaa SemiBold</vt:lpstr>
      <vt:lpstr>Arial</vt:lpstr>
      <vt:lpstr>Comfortaa</vt:lpstr>
      <vt:lpstr>Trebuchet MS</vt:lpstr>
      <vt:lpstr>Simple Light</vt:lpstr>
      <vt:lpstr>Office Theme</vt:lpstr>
      <vt:lpstr>Equation</vt:lpstr>
      <vt:lpstr>Presentazione standard di PowerPoint</vt:lpstr>
      <vt:lpstr>Presentazione standard di PowerPoint</vt:lpstr>
      <vt:lpstr>Rivelatori di CMS</vt:lpstr>
      <vt:lpstr>Presentazione standard di PowerPoint</vt:lpstr>
      <vt:lpstr>E Campi Magnetici</vt:lpstr>
      <vt:lpstr>Il tracciatore</vt:lpstr>
      <vt:lpstr>Le camere a µ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Fisica di CMS</vt:lpstr>
      <vt:lpstr>Bosone di Higgs</vt:lpstr>
      <vt:lpstr>Bosone di Higgs</vt:lpstr>
      <vt:lpstr>Il decadimento della B0s</vt:lpstr>
      <vt:lpstr>B0s : decadimenti rari</vt:lpstr>
      <vt:lpstr>B0s : decadimenti rari</vt:lpstr>
      <vt:lpstr>B0s : decadimenti rari</vt:lpstr>
      <vt:lpstr>La collaborazione</vt:lpstr>
      <vt:lpstr>Join us!</vt:lpstr>
      <vt:lpstr>Presentazione standard di PowerPoint</vt:lpstr>
      <vt:lpstr>La vita reale</vt:lpstr>
      <vt:lpstr>LHC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Adriano Di Florio</cp:lastModifiedBy>
  <cp:revision>2</cp:revision>
  <dcterms:modified xsi:type="dcterms:W3CDTF">2023-10-13T17:40:06Z</dcterms:modified>
</cp:coreProperties>
</file>