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90" r:id="rId4"/>
    <p:sldId id="266" r:id="rId5"/>
    <p:sldId id="279" r:id="rId6"/>
    <p:sldId id="261" r:id="rId7"/>
    <p:sldId id="258" r:id="rId8"/>
    <p:sldId id="262" r:id="rId9"/>
    <p:sldId id="263" r:id="rId10"/>
    <p:sldId id="260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3" r:id="rId19"/>
    <p:sldId id="272" r:id="rId20"/>
    <p:sldId id="280" r:id="rId21"/>
    <p:sldId id="283" r:id="rId22"/>
    <p:sldId id="285" r:id="rId23"/>
    <p:sldId id="287" r:id="rId24"/>
    <p:sldId id="281" r:id="rId25"/>
    <p:sldId id="282" r:id="rId26"/>
    <p:sldId id="274" r:id="rId27"/>
    <p:sldId id="286" r:id="rId28"/>
    <p:sldId id="284" r:id="rId29"/>
    <p:sldId id="278" r:id="rId30"/>
    <p:sldId id="288" r:id="rId31"/>
    <p:sldId id="28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FB353-DC8A-CD1F-45F6-DABCBD20AD19}" v="2" dt="2022-11-10T00:45:26.632"/>
    <p1510:client id="{79F63D7E-0BD2-4920-9385-76EBBBB84F77}" v="1" dt="2023-07-20T08:28:13.241"/>
    <p1510:client id="{A4233546-0AD2-A39F-7FA1-2EBCFA5F1B2A}" v="90" dt="2022-11-10T00:44:27.016"/>
    <p1510:client id="{C87E7F40-C9D9-4A6F-A1FB-77C14D2D5365}" v="7" dt="2022-12-07T13:03:56.114"/>
    <p1510:client id="{D2990F00-020E-42D6-AB93-74CFAF168A54}" v="9737" dt="2021-11-18T15:28:00.442"/>
    <p1510:client id="{E8658F95-8033-43D1-483C-A93FE136B867}" v="7" dt="2023-02-13T16:40:23.175"/>
    <p1510:client id="{E8B6F71A-A7C6-4A7F-80B2-94D60DB9C7E1}" v="2538" dt="2021-11-18T15:27:12.477"/>
    <p1510:client id="{F36A2E67-26DC-7254-3CD8-64C0847B730F}" v="36" dt="2021-11-18T15:29:59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1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29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8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01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7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0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51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73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476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5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dc.bnl.gov/nudat2/indx_adopted.jsp" TargetMode="External"/><Relationship Id="rId2" Type="http://schemas.openxmlformats.org/officeDocument/2006/relationships/hyperlink" Target="https://www.nndc.bnl.gov/nudat3/nudat2.js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ndc.bnl.gov/nudat2/indx_adopted.jsp" TargetMode="External"/><Relationship Id="rId2" Type="http://schemas.openxmlformats.org/officeDocument/2006/relationships/hyperlink" Target="https://www.nndc.bnl.gov/nudat3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23D09407-53BC-485E-B4CE-BC5E4FC4B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1DB988-49FC-4608-B0A2-E2F3A4019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27" y="3399769"/>
            <a:ext cx="7980565" cy="775845"/>
          </a:xfrm>
        </p:spPr>
        <p:txBody>
          <a:bodyPr anchor="b">
            <a:normAutofit/>
          </a:bodyPr>
          <a:lstStyle/>
          <a:p>
            <a:r>
              <a:rPr lang="en-US" sz="3500">
                <a:solidFill>
                  <a:schemeClr val="tx2"/>
                </a:solidFill>
                <a:cs typeface="Calibri Light"/>
              </a:rPr>
              <a:t>ESPERIENZA GAMMA</a:t>
            </a:r>
            <a:endParaRPr lang="en-US" sz="350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1608" y="4171528"/>
            <a:ext cx="5250167" cy="50147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300">
                <a:solidFill>
                  <a:schemeClr val="tx2"/>
                </a:solidFill>
                <a:cs typeface="Calibri"/>
              </a:rPr>
              <a:t>Spettroscopia gamma con LaBr</a:t>
            </a:r>
            <a:r>
              <a:rPr lang="en-US" sz="1300" baseline="-25000">
                <a:solidFill>
                  <a:schemeClr val="tx2"/>
                </a:solidFill>
                <a:cs typeface="Calibri"/>
              </a:rPr>
              <a:t>3</a:t>
            </a:r>
            <a:r>
              <a:rPr lang="en-US" sz="1300">
                <a:solidFill>
                  <a:schemeClr val="tx2"/>
                </a:solidFill>
                <a:cs typeface="Calibri"/>
              </a:rPr>
              <a:t> e misura del tempo di decadimento del primo stato eccitato del </a:t>
            </a:r>
            <a:r>
              <a:rPr lang="en-US" sz="1300" baseline="30000">
                <a:solidFill>
                  <a:schemeClr val="tx2"/>
                </a:solidFill>
                <a:cs typeface="Calibri"/>
              </a:rPr>
              <a:t>152</a:t>
            </a:r>
            <a:r>
              <a:rPr lang="en-US" sz="1300">
                <a:solidFill>
                  <a:schemeClr val="tx2"/>
                </a:solidFill>
                <a:cs typeface="Calibri"/>
              </a:rPr>
              <a:t>Sm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9B930FD-8671-4C4C-ADCF-73AC1D0CD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7257560" y="0"/>
            <a:ext cx="1886211" cy="2174333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5B12C1-569C-4E37-AA33-7EF215F201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3E2660-7810-46F6-8752-187127C83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991DC45-0378-45B3-B325-FB8F98545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228F5BA-5150-4554-B7EA-93F371F3B1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8EF81EBD-8B81-40FD-BCE5-EFE893079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556" y="320231"/>
            <a:ext cx="4380798" cy="283656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C2651-AE0C-4AE4-8725-E2F9414FE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-228" y="4322879"/>
            <a:ext cx="2533818" cy="2535121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CE13265-B5D2-47B4-A199-E05F390D5B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93EBD03-D832-462C-9304-7273698ED4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D53D3E2-805E-40D2-964F-352BF6D47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A9A916-A926-43E6-800F-432ABC3F2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4E4ACFF-6791-4D9C-9404-5FFA6A5D04DB}"/>
              </a:ext>
            </a:extLst>
          </p:cNvPr>
          <p:cNvSpPr txBox="1"/>
          <p:nvPr/>
        </p:nvSpPr>
        <p:spPr>
          <a:xfrm>
            <a:off x="7466239" y="6496730"/>
            <a:ext cx="274319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>
                <a:solidFill>
                  <a:schemeClr val="tx2"/>
                </a:solidFill>
                <a:cs typeface="Calibri"/>
              </a:rPr>
              <a:t>PID@INFN LNL, 2022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091FC5-2818-49FA-9629-D249BDCBDA52}"/>
              </a:ext>
            </a:extLst>
          </p:cNvPr>
          <p:cNvSpPr txBox="1"/>
          <p:nvPr/>
        </p:nvSpPr>
        <p:spPr>
          <a:xfrm>
            <a:off x="154980" y="82135"/>
            <a:ext cx="3232243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solidFill>
                  <a:schemeClr val="tx2"/>
                </a:solidFill>
                <a:cs typeface="Calibri"/>
              </a:rPr>
              <a:t>Alain </a:t>
            </a:r>
            <a:r>
              <a:rPr lang="en-US" sz="1300" dirty="0" err="1">
                <a:solidFill>
                  <a:schemeClr val="tx2"/>
                </a:solidFill>
                <a:cs typeface="Calibri"/>
              </a:rPr>
              <a:t>Goasduff</a:t>
            </a:r>
            <a:r>
              <a:rPr lang="en-US" sz="1300">
                <a:solidFill>
                  <a:schemeClr val="tx2"/>
                </a:solidFill>
                <a:cs typeface="Calibri"/>
              </a:rPr>
              <a:t>, Luca Zago, Irene Zanon</a:t>
            </a:r>
            <a:endParaRPr lang="en-US" sz="130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46EBB-36F3-4FC8-8713-0EB2A2BA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>
                <a:solidFill>
                  <a:srgbClr val="FFFFFF"/>
                </a:solidFill>
              </a:rPr>
              <a:t>Sorgente di </a:t>
            </a:r>
            <a:r>
              <a:rPr lang="en-US" sz="4700" err="1">
                <a:solidFill>
                  <a:srgbClr val="FFFFFF"/>
                </a:solidFill>
              </a:rPr>
              <a:t>calibrazione</a:t>
            </a:r>
            <a:r>
              <a:rPr lang="en-US" sz="4700">
                <a:solidFill>
                  <a:srgbClr val="FFFFFF"/>
                </a:solidFill>
              </a:rPr>
              <a:t>: </a:t>
            </a:r>
            <a:r>
              <a:rPr lang="en-US" sz="4700" baseline="30000">
                <a:solidFill>
                  <a:srgbClr val="FFFFFF"/>
                </a:solidFill>
              </a:rPr>
              <a:t>60</a:t>
            </a:r>
            <a:r>
              <a:rPr lang="en-US" sz="4700">
                <a:solidFill>
                  <a:srgbClr val="FFFFFF"/>
                </a:solidFill>
              </a:rPr>
              <a:t>Co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F46F76E0-1FA2-485B-9CC9-D9DDB77A24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3804" y="2809321"/>
            <a:ext cx="4091938" cy="3232630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3839C4A-8701-4E4A-9FD8-174CF78D1445}"/>
              </a:ext>
            </a:extLst>
          </p:cNvPr>
          <p:cNvCxnSpPr/>
          <p:nvPr/>
        </p:nvCxnSpPr>
        <p:spPr>
          <a:xfrm>
            <a:off x="897808" y="3036325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FFF4DA-A187-4720-AF87-03BFD949E32E}"/>
              </a:ext>
            </a:extLst>
          </p:cNvPr>
          <p:cNvCxnSpPr>
            <a:cxnSpLocks/>
          </p:cNvCxnSpPr>
          <p:nvPr/>
        </p:nvCxnSpPr>
        <p:spPr>
          <a:xfrm>
            <a:off x="2077679" y="3792179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354F8B-12F1-4CCD-984F-A5F27B453813}"/>
              </a:ext>
            </a:extLst>
          </p:cNvPr>
          <p:cNvCxnSpPr>
            <a:cxnSpLocks/>
          </p:cNvCxnSpPr>
          <p:nvPr/>
        </p:nvCxnSpPr>
        <p:spPr>
          <a:xfrm>
            <a:off x="2077679" y="4704735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3F3230B-DE39-407F-9D1B-FCCBC076C228}"/>
              </a:ext>
            </a:extLst>
          </p:cNvPr>
          <p:cNvCxnSpPr>
            <a:cxnSpLocks/>
          </p:cNvCxnSpPr>
          <p:nvPr/>
        </p:nvCxnSpPr>
        <p:spPr>
          <a:xfrm>
            <a:off x="1616789" y="3119282"/>
            <a:ext cx="554906" cy="582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9" name="Picture 35">
            <a:extLst>
              <a:ext uri="{FF2B5EF4-FFF2-40B4-BE49-F238E27FC236}">
                <a16:creationId xmlns:a16="http://schemas.microsoft.com/office/drawing/2014/main" id="{E68BB407-0D22-4F54-98E2-739486E75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2348123" y="3804527"/>
            <a:ext cx="843618" cy="871271"/>
          </a:xfrm>
          <a:prstGeom prst="rect">
            <a:avLst/>
          </a:prstGeom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F6B74DF-1E30-4B52-A9A3-520BE09450CA}"/>
              </a:ext>
            </a:extLst>
          </p:cNvPr>
          <p:cNvCxnSpPr>
            <a:cxnSpLocks/>
          </p:cNvCxnSpPr>
          <p:nvPr/>
        </p:nvCxnSpPr>
        <p:spPr>
          <a:xfrm>
            <a:off x="2096114" y="5709468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Picture 35">
            <a:extLst>
              <a:ext uri="{FF2B5EF4-FFF2-40B4-BE49-F238E27FC236}">
                <a16:creationId xmlns:a16="http://schemas.microsoft.com/office/drawing/2014/main" id="{E0C55B17-227F-4F50-9A65-880EC5797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2366558" y="4809260"/>
            <a:ext cx="843618" cy="87127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DCF7062C-C805-4CE4-9803-A4E673E3E834}"/>
              </a:ext>
            </a:extLst>
          </p:cNvPr>
          <p:cNvSpPr txBox="1"/>
          <p:nvPr/>
        </p:nvSpPr>
        <p:spPr>
          <a:xfrm>
            <a:off x="1341378" y="262494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60</a:t>
            </a:r>
            <a:r>
              <a:rPr lang="en-US"/>
              <a:t>Co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AA732D-634A-4974-A8CD-C52E0AD4422B}"/>
              </a:ext>
            </a:extLst>
          </p:cNvPr>
          <p:cNvSpPr txBox="1"/>
          <p:nvPr/>
        </p:nvSpPr>
        <p:spPr>
          <a:xfrm>
            <a:off x="2484377" y="340845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60</a:t>
            </a:r>
            <a:r>
              <a:rPr lang="en-US"/>
              <a:t>Ni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6548F85-EDDF-4EC4-AD50-2DFA163A00EC}"/>
              </a:ext>
            </a:extLst>
          </p:cNvPr>
          <p:cNvSpPr txBox="1"/>
          <p:nvPr/>
        </p:nvSpPr>
        <p:spPr>
          <a:xfrm>
            <a:off x="2940656" y="407674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1173 keV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465C3D-8174-4063-AD8E-8D5F61FE57A8}"/>
              </a:ext>
            </a:extLst>
          </p:cNvPr>
          <p:cNvSpPr txBox="1"/>
          <p:nvPr/>
        </p:nvSpPr>
        <p:spPr>
          <a:xfrm>
            <a:off x="1341378" y="322410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Symbol"/>
                <a:cs typeface="Calibri"/>
                <a:sym typeface="Symbol"/>
              </a:rPr>
              <a:t>β</a:t>
            </a:r>
            <a:r>
              <a:rPr lang="en-US" baseline="30000">
                <a:latin typeface="Symbol"/>
                <a:cs typeface="Calibri"/>
                <a:sym typeface="Symbol"/>
              </a:rPr>
              <a:t>-</a:t>
            </a:r>
            <a:endParaRPr lang="en-US" baseline="300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5F7E754-C567-4FB8-95D0-8124721EBD65}"/>
              </a:ext>
            </a:extLst>
          </p:cNvPr>
          <p:cNvSpPr txBox="1"/>
          <p:nvPr/>
        </p:nvSpPr>
        <p:spPr>
          <a:xfrm>
            <a:off x="2940656" y="502584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1332 keV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1618BC5-10EB-4AFD-A7AD-1A81FA00CA2A}"/>
              </a:ext>
            </a:extLst>
          </p:cNvPr>
          <p:cNvCxnSpPr>
            <a:cxnSpLocks/>
          </p:cNvCxnSpPr>
          <p:nvPr/>
        </p:nvCxnSpPr>
        <p:spPr>
          <a:xfrm flipV="1">
            <a:off x="3961720" y="4916942"/>
            <a:ext cx="2833008" cy="26942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3488E66-E27E-4FD5-9CE9-BBCA44CEFE28}"/>
              </a:ext>
            </a:extLst>
          </p:cNvPr>
          <p:cNvCxnSpPr>
            <a:cxnSpLocks/>
          </p:cNvCxnSpPr>
          <p:nvPr/>
        </p:nvCxnSpPr>
        <p:spPr>
          <a:xfrm flipV="1">
            <a:off x="3910693" y="3824968"/>
            <a:ext cx="2639107" cy="39188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570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9402A-F70F-4F6C-8452-CDC8458EF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Calibrazione</a:t>
            </a:r>
            <a:endParaRPr lang="en-US" err="1"/>
          </a:p>
        </p:txBody>
      </p:sp>
      <p:pic>
        <p:nvPicPr>
          <p:cNvPr id="4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33F4AD6-95B2-4E9A-8EE1-BD4F824E7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1457" y="1756651"/>
            <a:ext cx="5270965" cy="4105002"/>
          </a:xfr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16BF678-9985-4A68-9216-32E70825A8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04654"/>
              </p:ext>
            </p:extLst>
          </p:nvPr>
        </p:nvGraphicFramePr>
        <p:xfrm>
          <a:off x="257766" y="2190540"/>
          <a:ext cx="3524439" cy="2586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813">
                  <a:extLst>
                    <a:ext uri="{9D8B030D-6E8A-4147-A177-3AD203B41FA5}">
                      <a16:colId xmlns:a16="http://schemas.microsoft.com/office/drawing/2014/main" val="1579148320"/>
                    </a:ext>
                  </a:extLst>
                </a:gridCol>
                <a:gridCol w="1174813">
                  <a:extLst>
                    <a:ext uri="{9D8B030D-6E8A-4147-A177-3AD203B41FA5}">
                      <a16:colId xmlns:a16="http://schemas.microsoft.com/office/drawing/2014/main" val="1259118922"/>
                    </a:ext>
                  </a:extLst>
                </a:gridCol>
                <a:gridCol w="1174813">
                  <a:extLst>
                    <a:ext uri="{9D8B030D-6E8A-4147-A177-3AD203B41FA5}">
                      <a16:colId xmlns:a16="http://schemas.microsoft.com/office/drawing/2014/main" val="3222485616"/>
                    </a:ext>
                  </a:extLst>
                </a:gridCol>
              </a:tblGrid>
              <a:tr h="749531">
                <a:tc>
                  <a:txBody>
                    <a:bodyPr/>
                    <a:lstStyle/>
                    <a:p>
                      <a:r>
                        <a:rPr lang="en-US" sz="1400"/>
                        <a:t>Sorgente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 err="1">
                          <a:latin typeface="Calibri"/>
                        </a:rPr>
                        <a:t>Posizione</a:t>
                      </a:r>
                      <a:r>
                        <a:rPr lang="en-US" sz="1400" b="1" i="0" u="none" strike="noStrike" noProof="0">
                          <a:latin typeface="Calibri"/>
                        </a:rPr>
                        <a:t> in ADC channel</a:t>
                      </a:r>
                      <a:br>
                        <a:rPr lang="en-US" sz="1400" b="1" i="0" u="none" strike="noStrike" noProof="0">
                          <a:latin typeface="Calibri"/>
                        </a:rPr>
                      </a:br>
                      <a:r>
                        <a:rPr lang="en-US" sz="1400" b="1" i="0" u="none" strike="noStrike" noProof="0">
                          <a:latin typeface="Calibri"/>
                        </a:rPr>
                        <a:t>[</a:t>
                      </a:r>
                      <a:r>
                        <a:rPr lang="en-US" sz="1400" b="1" i="0" u="none" strike="noStrike" noProof="0" err="1">
                          <a:latin typeface="Calibri"/>
                        </a:rPr>
                        <a:t>a.u</a:t>
                      </a:r>
                      <a:r>
                        <a:rPr lang="en-US" sz="1400" b="1" i="0" u="none" strike="noStrike" noProof="0">
                          <a:latin typeface="Calibri"/>
                        </a:rPr>
                        <a:t>.]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noProof="0">
                          <a:latin typeface="Calibri"/>
                        </a:rPr>
                        <a:t>Energia [keV]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029138"/>
                  </a:ext>
                </a:extLst>
              </a:tr>
              <a:tr h="306259">
                <a:tc>
                  <a:txBody>
                    <a:bodyPr/>
                    <a:lstStyle/>
                    <a:p>
                      <a:r>
                        <a:rPr lang="en-US" sz="1400" baseline="30000"/>
                        <a:t>241</a:t>
                      </a:r>
                      <a:r>
                        <a:rPr lang="en-US" sz="1400"/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59.9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1745341"/>
                  </a:ext>
                </a:extLst>
              </a:tr>
              <a:tr h="306259">
                <a:tc>
                  <a:txBody>
                    <a:bodyPr/>
                    <a:lstStyle/>
                    <a:p>
                      <a:r>
                        <a:rPr lang="en-US" sz="1400" baseline="30000"/>
                        <a:t>22</a:t>
                      </a:r>
                      <a:r>
                        <a:rPr lang="en-US" sz="140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450.0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511.0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61149"/>
                  </a:ext>
                </a:extLst>
              </a:tr>
              <a:tr h="306259">
                <a:tc>
                  <a:txBody>
                    <a:bodyPr/>
                    <a:lstStyle/>
                    <a:p>
                      <a:r>
                        <a:rPr lang="en-US" sz="1400" baseline="30000"/>
                        <a:t>137</a:t>
                      </a:r>
                      <a:r>
                        <a:rPr lang="en-US" sz="1400"/>
                        <a:t>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582.6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661.7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69936"/>
                  </a:ext>
                </a:extLst>
              </a:tr>
              <a:tr h="306259">
                <a:tc>
                  <a:txBody>
                    <a:bodyPr/>
                    <a:lstStyle/>
                    <a:p>
                      <a:r>
                        <a:rPr lang="en-US" sz="1400" baseline="30000"/>
                        <a:t>60</a:t>
                      </a:r>
                      <a:r>
                        <a:rPr lang="en-US" sz="140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1032.4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1173.2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115017"/>
                  </a:ext>
                </a:extLst>
              </a:tr>
              <a:tr h="306259">
                <a:tc>
                  <a:txBody>
                    <a:bodyPr/>
                    <a:lstStyle/>
                    <a:p>
                      <a:r>
                        <a:rPr lang="en-US" sz="1400" baseline="30000"/>
                        <a:t>22</a:t>
                      </a:r>
                      <a:r>
                        <a:rPr lang="en-US" sz="140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1121.1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1274.5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950059"/>
                  </a:ext>
                </a:extLst>
              </a:tr>
              <a:tr h="306160">
                <a:tc>
                  <a:txBody>
                    <a:bodyPr/>
                    <a:lstStyle/>
                    <a:p>
                      <a:r>
                        <a:rPr lang="en-US" sz="1400" baseline="30000"/>
                        <a:t>60</a:t>
                      </a:r>
                      <a:r>
                        <a:rPr lang="en-US" sz="1400"/>
                        <a:t>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1172.0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1332.5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8324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EAA686-7F31-4BAA-B888-5483F8A5E6E5}"/>
              </a:ext>
            </a:extLst>
          </p:cNvPr>
          <p:cNvSpPr txBox="1"/>
          <p:nvPr/>
        </p:nvSpPr>
        <p:spPr>
          <a:xfrm>
            <a:off x="526596" y="5159829"/>
            <a:ext cx="310038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Avendo 6 </a:t>
            </a:r>
            <a:r>
              <a:rPr lang="en-US" err="1">
                <a:cs typeface="Calibri"/>
              </a:rPr>
              <a:t>rivelatori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diversi</a:t>
            </a:r>
            <a:r>
              <a:rPr lang="en-US">
                <a:cs typeface="Calibri"/>
              </a:rPr>
              <a:t>, ci </a:t>
            </a:r>
            <a:r>
              <a:rPr lang="en-US" err="1">
                <a:cs typeface="Calibri"/>
              </a:rPr>
              <a:t>saranno</a:t>
            </a:r>
            <a:r>
              <a:rPr lang="en-US">
                <a:cs typeface="Calibri"/>
              </a:rPr>
              <a:t> 6 curve di </a:t>
            </a:r>
            <a:r>
              <a:rPr lang="en-US" err="1">
                <a:cs typeface="Calibri"/>
              </a:rPr>
              <a:t>calibrazione</a:t>
            </a:r>
            <a:r>
              <a:rPr lang="en-US">
                <a:cs typeface="Calibri"/>
              </a:rPr>
              <a:t> diverse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9FC504-AD31-4AFD-8B55-4606E23D358D}"/>
              </a:ext>
            </a:extLst>
          </p:cNvPr>
          <p:cNvSpPr txBox="1"/>
          <p:nvPr/>
        </p:nvSpPr>
        <p:spPr>
          <a:xfrm>
            <a:off x="4261756" y="5996668"/>
            <a:ext cx="48455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Nella </a:t>
            </a:r>
            <a:r>
              <a:rPr lang="en-US" dirty="0" err="1"/>
              <a:t>figura</a:t>
            </a:r>
            <a:r>
              <a:rPr lang="en-US" dirty="0"/>
              <a:t>, C0 è </a:t>
            </a:r>
            <a:r>
              <a:rPr lang="en-US" dirty="0" err="1"/>
              <a:t>l'intercetta</a:t>
            </a:r>
            <a:r>
              <a:rPr lang="en-US" dirty="0"/>
              <a:t>, C1 è la </a:t>
            </a:r>
            <a:r>
              <a:rPr lang="en-US" dirty="0" err="1"/>
              <a:t>pendenza</a:t>
            </a:r>
            <a:endParaRPr lang="en-US" dirty="0"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4F1E0D-41F7-4BBF-969D-77D8774EEE71}"/>
              </a:ext>
            </a:extLst>
          </p:cNvPr>
          <p:cNvSpPr txBox="1"/>
          <p:nvPr/>
        </p:nvSpPr>
        <p:spPr>
          <a:xfrm>
            <a:off x="3618820" y="179614"/>
            <a:ext cx="5284332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Per </a:t>
            </a:r>
            <a:r>
              <a:rPr lang="en-US" err="1">
                <a:cs typeface="Calibri"/>
              </a:rPr>
              <a:t>calibrare</a:t>
            </a:r>
            <a:r>
              <a:rPr lang="en-US">
                <a:cs typeface="Calibri"/>
              </a:rPr>
              <a:t> il </a:t>
            </a:r>
            <a:r>
              <a:rPr lang="en-US" err="1">
                <a:cs typeface="Calibri"/>
              </a:rPr>
              <a:t>rivelatore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fittiamo</a:t>
            </a:r>
            <a:r>
              <a:rPr lang="en-US">
                <a:cs typeface="Calibri"/>
              </a:rPr>
              <a:t> con una </a:t>
            </a:r>
            <a:r>
              <a:rPr lang="en-US" err="1">
                <a:cs typeface="Calibri"/>
              </a:rPr>
              <a:t>gaussiana</a:t>
            </a:r>
            <a:r>
              <a:rPr lang="en-US">
                <a:cs typeface="Calibri"/>
              </a:rPr>
              <a:t> il </a:t>
            </a:r>
            <a:r>
              <a:rPr lang="en-US" err="1">
                <a:cs typeface="Calibri"/>
              </a:rPr>
              <a:t>fotopicco</a:t>
            </a:r>
            <a:r>
              <a:rPr lang="en-US">
                <a:cs typeface="Calibri"/>
              </a:rPr>
              <a:t> ed </a:t>
            </a:r>
            <a:r>
              <a:rPr lang="en-US" err="1">
                <a:cs typeface="Calibri"/>
              </a:rPr>
              <a:t>estraiamo</a:t>
            </a:r>
            <a:r>
              <a:rPr lang="en-US">
                <a:cs typeface="Calibri"/>
              </a:rPr>
              <a:t> la </a:t>
            </a:r>
            <a:r>
              <a:rPr lang="en-US" err="1">
                <a:cs typeface="Calibri"/>
              </a:rPr>
              <a:t>posizione</a:t>
            </a:r>
            <a:r>
              <a:rPr lang="en-US">
                <a:cs typeface="Calibri"/>
              </a:rPr>
              <a:t> del </a:t>
            </a:r>
            <a:r>
              <a:rPr lang="en-US" err="1">
                <a:cs typeface="Calibri"/>
              </a:rPr>
              <a:t>centro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sapendo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l'energia</a:t>
            </a:r>
            <a:r>
              <a:rPr lang="en-US">
                <a:cs typeface="Calibri"/>
              </a:rPr>
              <a:t> del </a:t>
            </a:r>
            <a:r>
              <a:rPr lang="en-US" err="1">
                <a:cs typeface="Calibri"/>
              </a:rPr>
              <a:t>fotone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possiamo</a:t>
            </a:r>
            <a:r>
              <a:rPr lang="en-US">
                <a:cs typeface="Calibri"/>
              </a:rPr>
              <a:t> fare un fit </a:t>
            </a:r>
            <a:r>
              <a:rPr lang="en-US" err="1">
                <a:cs typeface="Calibri"/>
              </a:rPr>
              <a:t>lineare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tra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l'energia</a:t>
            </a:r>
            <a:r>
              <a:rPr lang="en-US">
                <a:cs typeface="Calibri"/>
              </a:rPr>
              <a:t> in keV e </a:t>
            </a:r>
            <a:r>
              <a:rPr lang="en-US" err="1">
                <a:cs typeface="Calibri"/>
              </a:rPr>
              <a:t>l'energia</a:t>
            </a:r>
            <a:r>
              <a:rPr lang="en-US">
                <a:cs typeface="Calibri"/>
              </a:rPr>
              <a:t> in </a:t>
            </a:r>
            <a:r>
              <a:rPr lang="en-US" err="1">
                <a:cs typeface="Calibri"/>
              </a:rPr>
              <a:t>unita</a:t>
            </a:r>
            <a:r>
              <a:rPr lang="en-US">
                <a:cs typeface="Calibri"/>
              </a:rPr>
              <a:t>' </a:t>
            </a:r>
            <a:r>
              <a:rPr lang="en-US" err="1">
                <a:cs typeface="Calibri"/>
              </a:rPr>
              <a:t>arbitrarie</a:t>
            </a:r>
            <a:r>
              <a:rPr lang="en-US">
                <a:cs typeface="Calibri"/>
              </a:rPr>
              <a:t> per </a:t>
            </a:r>
            <a:r>
              <a:rPr lang="en-US" err="1">
                <a:cs typeface="Calibri"/>
              </a:rPr>
              <a:t>ottenere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parametri</a:t>
            </a:r>
            <a:r>
              <a:rPr lang="en-US">
                <a:cs typeface="Calibri"/>
              </a:rPr>
              <a:t> di </a:t>
            </a:r>
            <a:r>
              <a:rPr lang="en-US" err="1">
                <a:cs typeface="Calibri"/>
              </a:rPr>
              <a:t>conversione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90304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lowchart: Document 12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5E4043-A590-4091-B4D2-C8EF1476C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Spettro di sorgente "sconosciuta"</a:t>
            </a:r>
          </a:p>
        </p:txBody>
      </p:sp>
      <p:pic>
        <p:nvPicPr>
          <p:cNvPr id="8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id="{2471AC75-E5D0-486C-A653-5CB7D8186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4717" y="333765"/>
            <a:ext cx="5837224" cy="353805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9A540D-82A0-47C6-AD4C-F30A28542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015028"/>
              </p:ext>
            </p:extLst>
          </p:nvPr>
        </p:nvGraphicFramePr>
        <p:xfrm>
          <a:off x="370913" y="3486713"/>
          <a:ext cx="2918561" cy="3192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61">
                  <a:extLst>
                    <a:ext uri="{9D8B030D-6E8A-4147-A177-3AD203B41FA5}">
                      <a16:colId xmlns:a16="http://schemas.microsoft.com/office/drawing/2014/main" val="1711937903"/>
                    </a:ext>
                  </a:extLst>
                </a:gridCol>
              </a:tblGrid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Energia </a:t>
                      </a:r>
                      <a:r>
                        <a:rPr lang="en-US" err="1">
                          <a:effectLst/>
                        </a:rPr>
                        <a:t>dei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picchi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visibili</a:t>
                      </a:r>
                      <a:r>
                        <a:rPr lang="en-US">
                          <a:effectLst/>
                        </a:rPr>
                        <a:t> (keV)</a:t>
                      </a:r>
                      <a:endParaRPr lang="en-US" err="1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269564551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122.385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424336639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245.986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67367088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345.267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1769447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412.58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54934140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446.0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3343050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779.3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68888927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867.45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423884993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964.54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68572184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1409.62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29638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40ECCA8-529D-4C1E-97C1-225C25250D44}"/>
              </a:ext>
            </a:extLst>
          </p:cNvPr>
          <p:cNvSpPr txBox="1"/>
          <p:nvPr/>
        </p:nvSpPr>
        <p:spPr>
          <a:xfrm>
            <a:off x="3843337" y="4139293"/>
            <a:ext cx="460057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Molti </a:t>
            </a:r>
            <a:r>
              <a:rPr lang="en-US" err="1"/>
              <a:t>picchi</a:t>
            </a:r>
            <a:r>
              <a:rPr lang="en-US"/>
              <a:t> </a:t>
            </a:r>
            <a:r>
              <a:rPr lang="en-US" err="1"/>
              <a:t>visibili</a:t>
            </a:r>
            <a:r>
              <a:rPr lang="en-US"/>
              <a:t> </a:t>
            </a:r>
            <a:r>
              <a:rPr lang="en-US" err="1"/>
              <a:t>nello</a:t>
            </a:r>
            <a:r>
              <a:rPr lang="en-US"/>
              <a:t> </a:t>
            </a:r>
            <a:r>
              <a:rPr lang="en-US" err="1"/>
              <a:t>spettro</a:t>
            </a:r>
            <a:r>
              <a:rPr lang="en-US"/>
              <a:t>. Non e' </a:t>
            </a:r>
            <a:r>
              <a:rPr lang="en-US" err="1"/>
              <a:t>nemmeno</a:t>
            </a:r>
            <a:r>
              <a:rPr lang="en-US"/>
              <a:t> </a:t>
            </a:r>
            <a:r>
              <a:rPr lang="en-US" err="1"/>
              <a:t>scontato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</a:t>
            </a:r>
            <a:r>
              <a:rPr lang="en-US" err="1"/>
              <a:t>essi</a:t>
            </a:r>
            <a:r>
              <a:rPr lang="en-US"/>
              <a:t> </a:t>
            </a:r>
            <a:r>
              <a:rPr lang="en-US" err="1"/>
              <a:t>provengano</a:t>
            </a:r>
            <a:r>
              <a:rPr lang="en-US"/>
              <a:t> tutti da uno </a:t>
            </a:r>
            <a:r>
              <a:rPr lang="en-US" err="1"/>
              <a:t>stesso</a:t>
            </a:r>
            <a:r>
              <a:rPr lang="en-US"/>
              <a:t> </a:t>
            </a:r>
            <a:r>
              <a:rPr lang="en-US" err="1"/>
              <a:t>elemento</a:t>
            </a:r>
            <a:r>
              <a:rPr lang="en-US"/>
              <a:t>/</a:t>
            </a:r>
            <a:r>
              <a:rPr lang="en-US" err="1"/>
              <a:t>isotopo</a:t>
            </a:r>
            <a:r>
              <a:rPr lang="en-US"/>
              <a:t>, </a:t>
            </a:r>
            <a:r>
              <a:rPr lang="en-US" err="1"/>
              <a:t>perche</a:t>
            </a:r>
            <a:r>
              <a:rPr lang="en-US"/>
              <a:t>' la </a:t>
            </a:r>
            <a:r>
              <a:rPr lang="en-US" err="1"/>
              <a:t>sorgente</a:t>
            </a:r>
            <a:r>
              <a:rPr lang="en-US"/>
              <a:t> </a:t>
            </a:r>
            <a:r>
              <a:rPr lang="en-US" err="1"/>
              <a:t>sconosciuta</a:t>
            </a:r>
            <a:r>
              <a:rPr lang="en-US"/>
              <a:t> </a:t>
            </a:r>
            <a:r>
              <a:rPr lang="en-US" err="1"/>
              <a:t>potrebbe</a:t>
            </a:r>
            <a:r>
              <a:rPr lang="en-US"/>
              <a:t> </a:t>
            </a:r>
            <a:r>
              <a:rPr lang="en-US" err="1"/>
              <a:t>avere</a:t>
            </a:r>
            <a:r>
              <a:rPr lang="en-US"/>
              <a:t> piu' </a:t>
            </a:r>
            <a:r>
              <a:rPr lang="en-US" err="1"/>
              <a:t>modi</a:t>
            </a:r>
            <a:r>
              <a:rPr lang="en-US"/>
              <a:t> di </a:t>
            </a:r>
            <a:r>
              <a:rPr lang="en-US" err="1"/>
              <a:t>decadimento</a:t>
            </a:r>
            <a:r>
              <a:rPr lang="en-US"/>
              <a:t>.</a:t>
            </a:r>
          </a:p>
          <a:p>
            <a:endParaRPr lang="en-US">
              <a:cs typeface="Calibri" panose="020F0502020204030204"/>
            </a:endParaRPr>
          </a:p>
          <a:p>
            <a:r>
              <a:rPr lang="en-US" err="1">
                <a:cs typeface="Calibri" panose="020F0502020204030204"/>
              </a:rPr>
              <a:t>Dobbiamo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capire</a:t>
            </a:r>
            <a:r>
              <a:rPr lang="en-US">
                <a:cs typeface="Calibri" panose="020F0502020204030204"/>
              </a:rPr>
              <a:t> se </a:t>
            </a:r>
            <a:r>
              <a:rPr lang="en-US" err="1">
                <a:cs typeface="Calibri" panose="020F0502020204030204"/>
              </a:rPr>
              <a:t>c'e</a:t>
            </a:r>
            <a:r>
              <a:rPr lang="en-US">
                <a:cs typeface="Calibri" panose="020F0502020204030204"/>
              </a:rPr>
              <a:t>' una </a:t>
            </a:r>
            <a:r>
              <a:rPr lang="en-US" err="1">
                <a:cs typeface="Calibri" panose="020F0502020204030204"/>
              </a:rPr>
              <a:t>correlazione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fra</a:t>
            </a:r>
            <a:r>
              <a:rPr lang="en-US">
                <a:cs typeface="Calibri" panose="020F0502020204030204"/>
              </a:rPr>
              <a:t> due </a:t>
            </a:r>
            <a:r>
              <a:rPr lang="en-US" err="1">
                <a:cs typeface="Calibri" panose="020F0502020204030204"/>
              </a:rPr>
              <a:t>fotoni</a:t>
            </a:r>
            <a:r>
              <a:rPr lang="en-US">
                <a:cs typeface="Calibri" panose="020F0502020204030204"/>
              </a:rPr>
              <a:t>, </a:t>
            </a:r>
            <a:r>
              <a:rPr lang="en-US" err="1">
                <a:cs typeface="Calibri" panose="020F0502020204030204"/>
              </a:rPr>
              <a:t>usando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l'informazione</a:t>
            </a:r>
            <a:r>
              <a:rPr lang="en-US">
                <a:cs typeface="Calibri" panose="020F0502020204030204"/>
              </a:rPr>
              <a:t> </a:t>
            </a:r>
            <a:r>
              <a:rPr lang="en-US" err="1">
                <a:cs typeface="Calibri" panose="020F0502020204030204"/>
              </a:rPr>
              <a:t>temporale</a:t>
            </a:r>
            <a:r>
              <a:rPr lang="en-US">
                <a:cs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572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AD944-CDE2-4762-9901-B5922529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Coincidenza tra 2 o piu' rivelatori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512BE-CB2E-46E2-9952-1836B8F0785A}"/>
              </a:ext>
            </a:extLst>
          </p:cNvPr>
          <p:cNvSpPr txBox="1"/>
          <p:nvPr/>
        </p:nvSpPr>
        <p:spPr>
          <a:xfrm>
            <a:off x="3322864" y="312284"/>
            <a:ext cx="534556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Arial"/>
              </a:rPr>
              <a:t>Caso "semplice" </a:t>
            </a:r>
            <a:r>
              <a:rPr lang="en-US" err="1">
                <a:cs typeface="Arial"/>
              </a:rPr>
              <a:t>della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sorgente</a:t>
            </a:r>
            <a:r>
              <a:rPr lang="en-US">
                <a:cs typeface="Arial"/>
              </a:rPr>
              <a:t> di </a:t>
            </a:r>
            <a:r>
              <a:rPr lang="en-US" baseline="30000">
                <a:cs typeface="Arial"/>
              </a:rPr>
              <a:t>60</a:t>
            </a:r>
            <a:r>
              <a:rPr lang="en-US">
                <a:cs typeface="Arial"/>
              </a:rPr>
              <a:t>Co​</a:t>
            </a:r>
          </a:p>
          <a:p>
            <a:pPr algn="ctr"/>
            <a:endParaRPr lang="en-US">
              <a:cs typeface="Arial"/>
            </a:endParaRPr>
          </a:p>
          <a:p>
            <a:pPr algn="ctr"/>
            <a:r>
              <a:rPr lang="en-US" sz="2800">
                <a:cs typeface="Arial"/>
              </a:rPr>
              <a:t>MATRICE GAMMA-GAMMA</a:t>
            </a:r>
            <a:endParaRPr lang="en-US" sz="2800">
              <a:cs typeface="Calibri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84F9CB2-B064-46DE-83FA-19A90C3B0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52" y="1436981"/>
            <a:ext cx="5988502" cy="377641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4DE28F-AB62-4E80-B3E7-9AF9EBAB7C4E}"/>
              </a:ext>
            </a:extLst>
          </p:cNvPr>
          <p:cNvCxnSpPr/>
          <p:nvPr/>
        </p:nvCxnSpPr>
        <p:spPr>
          <a:xfrm>
            <a:off x="91585" y="3771111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1A6537-FBE1-4AAC-BEDF-32DC21C60505}"/>
              </a:ext>
            </a:extLst>
          </p:cNvPr>
          <p:cNvCxnSpPr>
            <a:cxnSpLocks/>
          </p:cNvCxnSpPr>
          <p:nvPr/>
        </p:nvCxnSpPr>
        <p:spPr>
          <a:xfrm>
            <a:off x="1271456" y="4526965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6312CA-81FE-44B0-81DD-B871401CA4D2}"/>
              </a:ext>
            </a:extLst>
          </p:cNvPr>
          <p:cNvCxnSpPr>
            <a:cxnSpLocks/>
          </p:cNvCxnSpPr>
          <p:nvPr/>
        </p:nvCxnSpPr>
        <p:spPr>
          <a:xfrm>
            <a:off x="1271456" y="5439521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D723D4-C4E4-4CB8-A17E-D5FE14904ED8}"/>
              </a:ext>
            </a:extLst>
          </p:cNvPr>
          <p:cNvCxnSpPr>
            <a:cxnSpLocks/>
          </p:cNvCxnSpPr>
          <p:nvPr/>
        </p:nvCxnSpPr>
        <p:spPr>
          <a:xfrm>
            <a:off x="810566" y="3854068"/>
            <a:ext cx="554906" cy="582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35">
            <a:extLst>
              <a:ext uri="{FF2B5EF4-FFF2-40B4-BE49-F238E27FC236}">
                <a16:creationId xmlns:a16="http://schemas.microsoft.com/office/drawing/2014/main" id="{FE99B18E-A8CB-4A5E-BDD8-47DFCE3FC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541900" y="4539313"/>
            <a:ext cx="843618" cy="87127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BB2AC7-824C-454C-AC0E-C296CD5A7680}"/>
              </a:ext>
            </a:extLst>
          </p:cNvPr>
          <p:cNvCxnSpPr>
            <a:cxnSpLocks/>
          </p:cNvCxnSpPr>
          <p:nvPr/>
        </p:nvCxnSpPr>
        <p:spPr>
          <a:xfrm>
            <a:off x="1289891" y="6444254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35">
            <a:extLst>
              <a:ext uri="{FF2B5EF4-FFF2-40B4-BE49-F238E27FC236}">
                <a16:creationId xmlns:a16="http://schemas.microsoft.com/office/drawing/2014/main" id="{26A68D80-702C-4D33-A570-78828D416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560335" y="5544046"/>
            <a:ext cx="843618" cy="8712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1245EA-FC5D-4DFD-910E-7865B7A29AE4}"/>
              </a:ext>
            </a:extLst>
          </p:cNvPr>
          <p:cNvSpPr txBox="1"/>
          <p:nvPr/>
        </p:nvSpPr>
        <p:spPr>
          <a:xfrm>
            <a:off x="535155" y="335973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60</a:t>
            </a:r>
            <a:r>
              <a:rPr lang="en-US"/>
              <a:t>Co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D089A9-F2E4-4D88-A93B-11C6173A5B24}"/>
              </a:ext>
            </a:extLst>
          </p:cNvPr>
          <p:cNvSpPr txBox="1"/>
          <p:nvPr/>
        </p:nvSpPr>
        <p:spPr>
          <a:xfrm>
            <a:off x="2134433" y="481152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1173 keV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ED450E-4B48-4A93-A322-5D929D698A01}"/>
              </a:ext>
            </a:extLst>
          </p:cNvPr>
          <p:cNvSpPr txBox="1"/>
          <p:nvPr/>
        </p:nvSpPr>
        <p:spPr>
          <a:xfrm>
            <a:off x="535155" y="395888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Symbol"/>
                <a:cs typeface="Calibri"/>
                <a:sym typeface="Symbol"/>
              </a:rPr>
              <a:t>β</a:t>
            </a:r>
            <a:r>
              <a:rPr lang="en-US" baseline="30000">
                <a:latin typeface="Symbol"/>
                <a:cs typeface="Calibri"/>
                <a:sym typeface="Symbol"/>
              </a:rPr>
              <a:t>-</a:t>
            </a:r>
            <a:endParaRPr lang="en-US" baseline="300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7DD0C1-0746-41A5-A3DB-18A239E82D9D}"/>
              </a:ext>
            </a:extLst>
          </p:cNvPr>
          <p:cNvSpPr txBox="1"/>
          <p:nvPr/>
        </p:nvSpPr>
        <p:spPr>
          <a:xfrm>
            <a:off x="2134433" y="576062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1332 keV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914F41-ECE0-49CA-B692-15855AA74076}"/>
              </a:ext>
            </a:extLst>
          </p:cNvPr>
          <p:cNvSpPr txBox="1"/>
          <p:nvPr/>
        </p:nvSpPr>
        <p:spPr>
          <a:xfrm>
            <a:off x="3322864" y="5435373"/>
            <a:ext cx="561090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Il </a:t>
            </a:r>
            <a:r>
              <a:rPr lang="en-US" err="1">
                <a:cs typeface="Calibri"/>
              </a:rPr>
              <a:t>fotone</a:t>
            </a:r>
            <a:r>
              <a:rPr lang="en-US">
                <a:cs typeface="Calibri"/>
              </a:rPr>
              <a:t> a 1173 keV sara' sempre </a:t>
            </a:r>
            <a:r>
              <a:rPr lang="en-US" err="1">
                <a:cs typeface="Calibri"/>
              </a:rPr>
              <a:t>seguito</a:t>
            </a:r>
            <a:r>
              <a:rPr lang="en-US">
                <a:cs typeface="Calibri"/>
              </a:rPr>
              <a:t> da un </a:t>
            </a:r>
            <a:r>
              <a:rPr lang="en-US" err="1">
                <a:cs typeface="Calibri"/>
              </a:rPr>
              <a:t>fotone</a:t>
            </a:r>
            <a:r>
              <a:rPr lang="en-US">
                <a:cs typeface="Calibri"/>
              </a:rPr>
              <a:t> a 1332 keV. E' </a:t>
            </a:r>
            <a:r>
              <a:rPr lang="en-US" err="1">
                <a:cs typeface="Calibri"/>
              </a:rPr>
              <a:t>possibile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quindi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che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entrambi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fotoni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vengano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osservati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dai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rivelatori</a:t>
            </a:r>
            <a:r>
              <a:rPr lang="en-US">
                <a:cs typeface="Calibri"/>
              </a:rPr>
              <a:t> in un breve lasso di tempo (</a:t>
            </a:r>
            <a:r>
              <a:rPr lang="en-US" err="1">
                <a:cs typeface="Calibri"/>
              </a:rPr>
              <a:t>inferiore</a:t>
            </a:r>
            <a:r>
              <a:rPr lang="en-US">
                <a:cs typeface="Calibri"/>
              </a:rPr>
              <a:t> a 500 ns).</a:t>
            </a:r>
          </a:p>
        </p:txBody>
      </p:sp>
    </p:spTree>
    <p:extLst>
      <p:ext uri="{BB962C8B-B14F-4D97-AF65-F5344CB8AC3E}">
        <p14:creationId xmlns:p14="http://schemas.microsoft.com/office/powerpoint/2010/main" val="308890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AD944-CDE2-4762-9901-B5922529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Coincidenza tra 2 o piu' rivelatori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512BE-CB2E-46E2-9952-1836B8F0785A}"/>
              </a:ext>
            </a:extLst>
          </p:cNvPr>
          <p:cNvSpPr txBox="1"/>
          <p:nvPr/>
        </p:nvSpPr>
        <p:spPr>
          <a:xfrm>
            <a:off x="3322864" y="312284"/>
            <a:ext cx="534556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Arial"/>
              </a:rPr>
              <a:t>Caso "semplice" </a:t>
            </a:r>
            <a:r>
              <a:rPr lang="en-US" err="1">
                <a:cs typeface="Arial"/>
              </a:rPr>
              <a:t>della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sorgente</a:t>
            </a:r>
            <a:r>
              <a:rPr lang="en-US">
                <a:cs typeface="Arial"/>
              </a:rPr>
              <a:t> di </a:t>
            </a:r>
            <a:r>
              <a:rPr lang="en-US" baseline="30000">
                <a:cs typeface="Arial"/>
              </a:rPr>
              <a:t>60</a:t>
            </a:r>
            <a:r>
              <a:rPr lang="en-US">
                <a:cs typeface="Arial"/>
              </a:rPr>
              <a:t>Co​</a:t>
            </a:r>
          </a:p>
          <a:p>
            <a:pPr algn="ctr"/>
            <a:endParaRPr lang="en-US">
              <a:cs typeface="Arial"/>
            </a:endParaRPr>
          </a:p>
          <a:p>
            <a:pPr algn="ctr"/>
            <a:r>
              <a:rPr lang="en-US" sz="2800">
                <a:cs typeface="Arial"/>
              </a:rPr>
              <a:t>MATRICE GAMMA-GAMMA</a:t>
            </a:r>
            <a:endParaRPr lang="en-US" sz="2800">
              <a:cs typeface="Calibri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84F9CB2-B064-46DE-83FA-19A90C3B0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52" y="1436981"/>
            <a:ext cx="5988502" cy="377641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54DE28F-AB62-4E80-B3E7-9AF9EBAB7C4E}"/>
              </a:ext>
            </a:extLst>
          </p:cNvPr>
          <p:cNvCxnSpPr/>
          <p:nvPr/>
        </p:nvCxnSpPr>
        <p:spPr>
          <a:xfrm>
            <a:off x="91585" y="3771111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51A6537-FBE1-4AAC-BEDF-32DC21C60505}"/>
              </a:ext>
            </a:extLst>
          </p:cNvPr>
          <p:cNvCxnSpPr>
            <a:cxnSpLocks/>
          </p:cNvCxnSpPr>
          <p:nvPr/>
        </p:nvCxnSpPr>
        <p:spPr>
          <a:xfrm>
            <a:off x="1271456" y="4526965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6312CA-81FE-44B0-81DD-B871401CA4D2}"/>
              </a:ext>
            </a:extLst>
          </p:cNvPr>
          <p:cNvCxnSpPr>
            <a:cxnSpLocks/>
          </p:cNvCxnSpPr>
          <p:nvPr/>
        </p:nvCxnSpPr>
        <p:spPr>
          <a:xfrm>
            <a:off x="1271456" y="5439521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D723D4-C4E4-4CB8-A17E-D5FE14904ED8}"/>
              </a:ext>
            </a:extLst>
          </p:cNvPr>
          <p:cNvCxnSpPr>
            <a:cxnSpLocks/>
          </p:cNvCxnSpPr>
          <p:nvPr/>
        </p:nvCxnSpPr>
        <p:spPr>
          <a:xfrm>
            <a:off x="810566" y="3854068"/>
            <a:ext cx="554906" cy="582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35">
            <a:extLst>
              <a:ext uri="{FF2B5EF4-FFF2-40B4-BE49-F238E27FC236}">
                <a16:creationId xmlns:a16="http://schemas.microsoft.com/office/drawing/2014/main" id="{FE99B18E-A8CB-4A5E-BDD8-47DFCE3FC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541900" y="4539313"/>
            <a:ext cx="843618" cy="87127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ABB2AC7-824C-454C-AC0E-C296CD5A7680}"/>
              </a:ext>
            </a:extLst>
          </p:cNvPr>
          <p:cNvCxnSpPr>
            <a:cxnSpLocks/>
          </p:cNvCxnSpPr>
          <p:nvPr/>
        </p:nvCxnSpPr>
        <p:spPr>
          <a:xfrm>
            <a:off x="1289891" y="6444254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Picture 35">
            <a:extLst>
              <a:ext uri="{FF2B5EF4-FFF2-40B4-BE49-F238E27FC236}">
                <a16:creationId xmlns:a16="http://schemas.microsoft.com/office/drawing/2014/main" id="{26A68D80-702C-4D33-A570-78828D416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1560335" y="5544046"/>
            <a:ext cx="843618" cy="8712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E1245EA-FC5D-4DFD-910E-7865B7A29AE4}"/>
              </a:ext>
            </a:extLst>
          </p:cNvPr>
          <p:cNvSpPr txBox="1"/>
          <p:nvPr/>
        </p:nvSpPr>
        <p:spPr>
          <a:xfrm>
            <a:off x="535155" y="335973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60</a:t>
            </a:r>
            <a:r>
              <a:rPr lang="en-US"/>
              <a:t>Co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D089A9-F2E4-4D88-A93B-11C6173A5B24}"/>
              </a:ext>
            </a:extLst>
          </p:cNvPr>
          <p:cNvSpPr txBox="1"/>
          <p:nvPr/>
        </p:nvSpPr>
        <p:spPr>
          <a:xfrm>
            <a:off x="2134433" y="481152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1173 keV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1ED450E-4B48-4A93-A322-5D929D698A01}"/>
              </a:ext>
            </a:extLst>
          </p:cNvPr>
          <p:cNvSpPr txBox="1"/>
          <p:nvPr/>
        </p:nvSpPr>
        <p:spPr>
          <a:xfrm>
            <a:off x="535155" y="395888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Symbol"/>
                <a:cs typeface="Calibri"/>
                <a:sym typeface="Symbol"/>
              </a:rPr>
              <a:t>β</a:t>
            </a:r>
            <a:r>
              <a:rPr lang="en-US" baseline="30000">
                <a:latin typeface="Symbol"/>
                <a:cs typeface="Calibri"/>
                <a:sym typeface="Symbol"/>
              </a:rPr>
              <a:t>-</a:t>
            </a:r>
            <a:endParaRPr lang="en-US" baseline="3000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7DD0C1-0746-41A5-A3DB-18A239E82D9D}"/>
              </a:ext>
            </a:extLst>
          </p:cNvPr>
          <p:cNvSpPr txBox="1"/>
          <p:nvPr/>
        </p:nvSpPr>
        <p:spPr>
          <a:xfrm>
            <a:off x="2134433" y="576062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1332 keV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F68CA64-E902-4995-A02A-E58FC0ABBFE3}"/>
              </a:ext>
            </a:extLst>
          </p:cNvPr>
          <p:cNvSpPr/>
          <p:nvPr/>
        </p:nvSpPr>
        <p:spPr>
          <a:xfrm>
            <a:off x="7053943" y="1624693"/>
            <a:ext cx="918482" cy="91848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7F96011-51AF-4CF1-B804-44B8DAD9E245}"/>
              </a:ext>
            </a:extLst>
          </p:cNvPr>
          <p:cNvSpPr/>
          <p:nvPr/>
        </p:nvSpPr>
        <p:spPr>
          <a:xfrm>
            <a:off x="7554005" y="2012496"/>
            <a:ext cx="918482" cy="918482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5A7A8-37B7-41F4-8A55-8AF4A0EEED1F}"/>
              </a:ext>
            </a:extLst>
          </p:cNvPr>
          <p:cNvSpPr txBox="1"/>
          <p:nvPr/>
        </p:nvSpPr>
        <p:spPr>
          <a:xfrm>
            <a:off x="3608613" y="5302704"/>
            <a:ext cx="5468029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accumuli</a:t>
            </a:r>
            <a:r>
              <a:rPr lang="en-US"/>
              <a:t> di </a:t>
            </a:r>
            <a:r>
              <a:rPr lang="en-US" err="1"/>
              <a:t>statistica</a:t>
            </a:r>
            <a:r>
              <a:rPr lang="en-US"/>
              <a:t>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alla</a:t>
            </a:r>
            <a:r>
              <a:rPr lang="en-US"/>
              <a:t> </a:t>
            </a:r>
            <a:r>
              <a:rPr lang="en-US" err="1"/>
              <a:t>coincidenza</a:t>
            </a:r>
            <a:r>
              <a:rPr lang="en-US"/>
              <a:t> </a:t>
            </a:r>
            <a:r>
              <a:rPr lang="en-US" err="1"/>
              <a:t>fotopicco-fotopicco</a:t>
            </a:r>
            <a:r>
              <a:rPr lang="en-US"/>
              <a:t>, ossia </a:t>
            </a:r>
            <a:r>
              <a:rPr lang="en-US" err="1"/>
              <a:t>quando</a:t>
            </a:r>
            <a:r>
              <a:rPr lang="en-US"/>
              <a:t> </a:t>
            </a:r>
            <a:r>
              <a:rPr lang="en-US" err="1"/>
              <a:t>entrambi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fotoni</a:t>
            </a:r>
            <a:r>
              <a:rPr lang="en-US"/>
              <a:t> </a:t>
            </a:r>
            <a:r>
              <a:rPr lang="en-US" err="1"/>
              <a:t>interagiscono</a:t>
            </a:r>
            <a:r>
              <a:rPr lang="en-US"/>
              <a:t> con </a:t>
            </a:r>
            <a:r>
              <a:rPr lang="en-US" err="1"/>
              <a:t>effetto</a:t>
            </a:r>
            <a:r>
              <a:rPr lang="en-US"/>
              <a:t> </a:t>
            </a:r>
            <a:r>
              <a:rPr lang="en-US" err="1"/>
              <a:t>fotoelettrico</a:t>
            </a:r>
            <a:r>
              <a:rPr lang="en-US"/>
              <a:t> in due </a:t>
            </a:r>
            <a:r>
              <a:rPr lang="en-US" err="1"/>
              <a:t>rivelatori</a:t>
            </a:r>
            <a:r>
              <a:rPr lang="en-US"/>
              <a:t> </a:t>
            </a:r>
            <a:r>
              <a:rPr lang="en-US" err="1"/>
              <a:t>diversi</a:t>
            </a:r>
            <a:r>
              <a:rPr lang="en-US"/>
              <a:t>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689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AD944-CDE2-4762-9901-B5922529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Coincidenza tra 2 o piu' rivelatori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512BE-CB2E-46E2-9952-1836B8F0785A}"/>
              </a:ext>
            </a:extLst>
          </p:cNvPr>
          <p:cNvSpPr txBox="1"/>
          <p:nvPr/>
        </p:nvSpPr>
        <p:spPr>
          <a:xfrm>
            <a:off x="3322864" y="312284"/>
            <a:ext cx="534556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cs typeface="Arial"/>
              </a:rPr>
              <a:t>Caso "semplice" </a:t>
            </a:r>
            <a:r>
              <a:rPr lang="en-US" err="1">
                <a:cs typeface="Arial"/>
              </a:rPr>
              <a:t>della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sorgente</a:t>
            </a:r>
            <a:r>
              <a:rPr lang="en-US">
                <a:cs typeface="Arial"/>
              </a:rPr>
              <a:t> di </a:t>
            </a:r>
            <a:r>
              <a:rPr lang="en-US" baseline="30000">
                <a:cs typeface="Arial"/>
              </a:rPr>
              <a:t>60</a:t>
            </a:r>
            <a:r>
              <a:rPr lang="en-US">
                <a:cs typeface="Arial"/>
              </a:rPr>
              <a:t>Co​</a:t>
            </a:r>
          </a:p>
          <a:p>
            <a:pPr algn="ctr"/>
            <a:endParaRPr lang="en-US">
              <a:cs typeface="Arial"/>
            </a:endParaRPr>
          </a:p>
          <a:p>
            <a:pPr algn="ctr"/>
            <a:r>
              <a:rPr lang="en-US" sz="2800">
                <a:cs typeface="Arial"/>
              </a:rPr>
              <a:t>MATRICE GAMMA-GAMMA</a:t>
            </a:r>
            <a:endParaRPr lang="en-US" sz="2800">
              <a:cs typeface="Calibri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784F9CB2-B064-46DE-83FA-19A90C3B0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52" y="1436981"/>
            <a:ext cx="5988502" cy="377641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500A346-5895-475E-B567-B28E186CE674}"/>
              </a:ext>
            </a:extLst>
          </p:cNvPr>
          <p:cNvGrpSpPr/>
          <p:nvPr/>
        </p:nvGrpSpPr>
        <p:grpSpPr>
          <a:xfrm>
            <a:off x="91585" y="3359735"/>
            <a:ext cx="4786047" cy="3084519"/>
            <a:chOff x="91585" y="3359735"/>
            <a:chExt cx="4786047" cy="3084519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554DE28F-AB62-4E80-B3E7-9AF9EBAB7C4E}"/>
                </a:ext>
              </a:extLst>
            </p:cNvPr>
            <p:cNvCxnSpPr/>
            <p:nvPr/>
          </p:nvCxnSpPr>
          <p:spPr>
            <a:xfrm>
              <a:off x="91585" y="3771111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51A6537-FBE1-4AAC-BEDF-32DC21C60505}"/>
                </a:ext>
              </a:extLst>
            </p:cNvPr>
            <p:cNvCxnSpPr>
              <a:cxnSpLocks/>
            </p:cNvCxnSpPr>
            <p:nvPr/>
          </p:nvCxnSpPr>
          <p:spPr>
            <a:xfrm>
              <a:off x="1271456" y="4526965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066312CA-81FE-44B0-81DD-B871401CA4D2}"/>
                </a:ext>
              </a:extLst>
            </p:cNvPr>
            <p:cNvCxnSpPr>
              <a:cxnSpLocks/>
            </p:cNvCxnSpPr>
            <p:nvPr/>
          </p:nvCxnSpPr>
          <p:spPr>
            <a:xfrm>
              <a:off x="1271456" y="5439521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CD723D4-C4E4-4CB8-A17E-D5FE14904ED8}"/>
                </a:ext>
              </a:extLst>
            </p:cNvPr>
            <p:cNvCxnSpPr>
              <a:cxnSpLocks/>
            </p:cNvCxnSpPr>
            <p:nvPr/>
          </p:nvCxnSpPr>
          <p:spPr>
            <a:xfrm>
              <a:off x="810566" y="3854068"/>
              <a:ext cx="554906" cy="5825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7" name="Picture 35">
              <a:extLst>
                <a:ext uri="{FF2B5EF4-FFF2-40B4-BE49-F238E27FC236}">
                  <a16:creationId xmlns:a16="http://schemas.microsoft.com/office/drawing/2014/main" id="{FE99B18E-A8CB-4A5E-BDD8-47DFCE3FC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541900" y="4539313"/>
              <a:ext cx="843618" cy="871271"/>
            </a:xfrm>
            <a:prstGeom prst="rect">
              <a:avLst/>
            </a:prstGeom>
          </p:spPr>
        </p:pic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ABB2AC7-824C-454C-AC0E-C296CD5A7680}"/>
                </a:ext>
              </a:extLst>
            </p:cNvPr>
            <p:cNvCxnSpPr>
              <a:cxnSpLocks/>
            </p:cNvCxnSpPr>
            <p:nvPr/>
          </p:nvCxnSpPr>
          <p:spPr>
            <a:xfrm>
              <a:off x="1289891" y="6444254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1" name="Picture 35">
              <a:extLst>
                <a:ext uri="{FF2B5EF4-FFF2-40B4-BE49-F238E27FC236}">
                  <a16:creationId xmlns:a16="http://schemas.microsoft.com/office/drawing/2014/main" id="{26A68D80-702C-4D33-A570-78828D416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1560335" y="5544046"/>
              <a:ext cx="843618" cy="871271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1245EA-FC5D-4DFD-910E-7865B7A29AE4}"/>
                </a:ext>
              </a:extLst>
            </p:cNvPr>
            <p:cNvSpPr txBox="1"/>
            <p:nvPr/>
          </p:nvSpPr>
          <p:spPr>
            <a:xfrm>
              <a:off x="535155" y="3359735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baseline="30000"/>
                <a:t>60</a:t>
              </a:r>
              <a:r>
                <a:rPr lang="en-US"/>
                <a:t>Co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5D089A9-F2E4-4D88-A93B-11C6173A5B24}"/>
                </a:ext>
              </a:extLst>
            </p:cNvPr>
            <p:cNvSpPr txBox="1"/>
            <p:nvPr/>
          </p:nvSpPr>
          <p:spPr>
            <a:xfrm>
              <a:off x="2134433" y="4811529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1173 keV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ED450E-4B48-4A93-A322-5D929D698A01}"/>
                </a:ext>
              </a:extLst>
            </p:cNvPr>
            <p:cNvSpPr txBox="1"/>
            <p:nvPr/>
          </p:nvSpPr>
          <p:spPr>
            <a:xfrm>
              <a:off x="535155" y="3958888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>
                  <a:latin typeface="Symbol"/>
                  <a:cs typeface="Calibri"/>
                  <a:sym typeface="Symbol"/>
                </a:rPr>
                <a:t>β</a:t>
              </a:r>
              <a:r>
                <a:rPr lang="en-US" baseline="30000">
                  <a:latin typeface="Symbol"/>
                  <a:cs typeface="Calibri"/>
                  <a:sym typeface="Symbol"/>
                </a:rPr>
                <a:t>-</a:t>
              </a:r>
              <a:endParaRPr lang="en-US" baseline="300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87DD0C1-0746-41A5-A3DB-18A239E82D9D}"/>
                </a:ext>
              </a:extLst>
            </p:cNvPr>
            <p:cNvSpPr txBox="1"/>
            <p:nvPr/>
          </p:nvSpPr>
          <p:spPr>
            <a:xfrm>
              <a:off x="2134433" y="5760626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1332 keV</a:t>
              </a: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E7F96011-51AF-4CF1-B804-44B8DAD9E245}"/>
              </a:ext>
            </a:extLst>
          </p:cNvPr>
          <p:cNvSpPr/>
          <p:nvPr/>
        </p:nvSpPr>
        <p:spPr>
          <a:xfrm rot="1800000">
            <a:off x="3737201" y="2982005"/>
            <a:ext cx="4225017" cy="1255258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E5A7A8-37B7-41F4-8A55-8AF4A0EEED1F}"/>
              </a:ext>
            </a:extLst>
          </p:cNvPr>
          <p:cNvSpPr txBox="1"/>
          <p:nvPr/>
        </p:nvSpPr>
        <p:spPr>
          <a:xfrm>
            <a:off x="3608613" y="5302704"/>
            <a:ext cx="555987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Le </a:t>
            </a:r>
            <a:r>
              <a:rPr lang="en-US" err="1"/>
              <a:t>diagonali</a:t>
            </a:r>
            <a:r>
              <a:rPr lang="en-US"/>
              <a:t> </a:t>
            </a:r>
            <a:r>
              <a:rPr lang="en-US" err="1"/>
              <a:t>sono</a:t>
            </a:r>
            <a:r>
              <a:rPr lang="en-US"/>
              <a:t> </a:t>
            </a:r>
            <a:r>
              <a:rPr lang="en-US" err="1"/>
              <a:t>dovute</a:t>
            </a:r>
            <a:r>
              <a:rPr lang="en-US"/>
              <a:t> al </a:t>
            </a:r>
            <a:r>
              <a:rPr lang="en-US" err="1"/>
              <a:t>fatto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un </a:t>
            </a:r>
            <a:r>
              <a:rPr lang="en-US" err="1"/>
              <a:t>fotone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sorgente</a:t>
            </a:r>
            <a:r>
              <a:rPr lang="en-US"/>
              <a:t> </a:t>
            </a:r>
            <a:r>
              <a:rPr lang="en-US" err="1"/>
              <a:t>puo</a:t>
            </a:r>
            <a:r>
              <a:rPr lang="en-US"/>
              <a:t>' </a:t>
            </a:r>
            <a:r>
              <a:rPr lang="en-US" err="1"/>
              <a:t>interagire</a:t>
            </a:r>
            <a:r>
              <a:rPr lang="en-US"/>
              <a:t> per </a:t>
            </a:r>
            <a:r>
              <a:rPr lang="en-US" err="1"/>
              <a:t>effetto</a:t>
            </a:r>
            <a:r>
              <a:rPr lang="en-US"/>
              <a:t> Compton </a:t>
            </a:r>
            <a:r>
              <a:rPr lang="en-US" err="1"/>
              <a:t>su</a:t>
            </a:r>
            <a:r>
              <a:rPr lang="en-US"/>
              <a:t> due </a:t>
            </a:r>
            <a:r>
              <a:rPr lang="en-US" err="1"/>
              <a:t>rivelatori</a:t>
            </a:r>
            <a:r>
              <a:rPr lang="en-US"/>
              <a:t> </a:t>
            </a:r>
            <a:r>
              <a:rPr lang="en-US" err="1"/>
              <a:t>diversi</a:t>
            </a:r>
            <a:r>
              <a:rPr lang="en-US"/>
              <a:t>. La </a:t>
            </a:r>
            <a:r>
              <a:rPr lang="en-US" err="1"/>
              <a:t>diagonale</a:t>
            </a:r>
            <a:r>
              <a:rPr lang="en-US"/>
              <a:t> piu' </a:t>
            </a:r>
            <a:r>
              <a:rPr lang="en-US" err="1"/>
              <a:t>alta</a:t>
            </a:r>
            <a:r>
              <a:rPr lang="en-US"/>
              <a:t> e' il Compton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riga</a:t>
            </a:r>
            <a:r>
              <a:rPr lang="en-US"/>
              <a:t> a 1332 keV, </a:t>
            </a:r>
            <a:r>
              <a:rPr lang="en-US" err="1"/>
              <a:t>quella</a:t>
            </a:r>
            <a:r>
              <a:rPr lang="en-US"/>
              <a:t> piu' </a:t>
            </a:r>
            <a:r>
              <a:rPr lang="en-US" err="1"/>
              <a:t>bassa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riga</a:t>
            </a:r>
            <a:r>
              <a:rPr lang="en-US"/>
              <a:t> a 1173 keV.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902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AD944-CDE2-4762-9901-B5922529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Coincidenza tra 2 o piu' rivelatori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F37BE6-5B97-4C68-B9E6-8A78A4E283EA}"/>
              </a:ext>
            </a:extLst>
          </p:cNvPr>
          <p:cNvSpPr txBox="1"/>
          <p:nvPr/>
        </p:nvSpPr>
        <p:spPr>
          <a:xfrm>
            <a:off x="3322864" y="312284"/>
            <a:ext cx="534556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cs typeface="Arial"/>
              </a:rPr>
              <a:t>MATRICE GAMMA-GAMMA</a:t>
            </a:r>
          </a:p>
          <a:p>
            <a:pPr algn="ctr"/>
            <a:r>
              <a:rPr lang="en-US" sz="1600" err="1">
                <a:ea typeface="+mn-lt"/>
                <a:cs typeface="+mn-lt"/>
              </a:rPr>
              <a:t>della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sorgente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sconosciuta</a:t>
            </a:r>
            <a:endParaRPr lang="en-US" err="1"/>
          </a:p>
          <a:p>
            <a:pPr algn="ctr"/>
            <a:endParaRPr lang="en-US" sz="2800">
              <a:cs typeface="Arial"/>
            </a:endParaRP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C8C5C33-84B1-417A-9915-AE217AEFC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346" y="1035632"/>
            <a:ext cx="5978297" cy="36029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4867D5-7B1E-49B4-BEE0-B6547432B496}"/>
              </a:ext>
            </a:extLst>
          </p:cNvPr>
          <p:cNvSpPr txBox="1"/>
          <p:nvPr/>
        </p:nvSpPr>
        <p:spPr>
          <a:xfrm>
            <a:off x="1006248" y="4935311"/>
            <a:ext cx="786628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E' </a:t>
            </a:r>
            <a:r>
              <a:rPr lang="en-US" err="1"/>
              <a:t>chiaramente</a:t>
            </a:r>
            <a:r>
              <a:rPr lang="en-US"/>
              <a:t> un po' piu' difficile </a:t>
            </a:r>
            <a:r>
              <a:rPr lang="en-US" err="1"/>
              <a:t>osservare</a:t>
            </a:r>
            <a:r>
              <a:rPr lang="en-US"/>
              <a:t> le  </a:t>
            </a:r>
            <a:r>
              <a:rPr lang="en-US" err="1"/>
              <a:t>coincidenze</a:t>
            </a:r>
            <a:r>
              <a:rPr lang="en-US"/>
              <a:t>. </a:t>
            </a:r>
            <a:r>
              <a:rPr lang="en-US" err="1"/>
              <a:t>Conviene</a:t>
            </a:r>
            <a:r>
              <a:rPr lang="en-US"/>
              <a:t> </a:t>
            </a:r>
            <a:r>
              <a:rPr lang="en-US" err="1"/>
              <a:t>quindi</a:t>
            </a:r>
            <a:r>
              <a:rPr lang="en-US"/>
              <a:t> </a:t>
            </a:r>
            <a:r>
              <a:rPr lang="en-US" err="1"/>
              <a:t>prendere</a:t>
            </a:r>
            <a:r>
              <a:rPr lang="en-US"/>
              <a:t> una "</a:t>
            </a:r>
            <a:r>
              <a:rPr lang="en-US" err="1"/>
              <a:t>fettina</a:t>
            </a:r>
            <a:r>
              <a:rPr lang="en-US"/>
              <a:t>" in </a:t>
            </a:r>
            <a:r>
              <a:rPr lang="en-US" err="1"/>
              <a:t>energia</a:t>
            </a:r>
            <a:r>
              <a:rPr lang="en-US"/>
              <a:t> e </a:t>
            </a:r>
            <a:r>
              <a:rPr lang="en-US" err="1"/>
              <a:t>osservare</a:t>
            </a:r>
            <a:r>
              <a:rPr lang="en-US"/>
              <a:t> le </a:t>
            </a:r>
            <a:r>
              <a:rPr lang="en-US" err="1"/>
              <a:t>coincidenze</a:t>
            </a:r>
            <a:r>
              <a:rPr lang="en-US"/>
              <a:t> con </a:t>
            </a:r>
            <a:r>
              <a:rPr lang="en-US" err="1"/>
              <a:t>gli</a:t>
            </a:r>
            <a:r>
              <a:rPr lang="en-US"/>
              <a:t> </a:t>
            </a:r>
            <a:r>
              <a:rPr lang="en-US" err="1"/>
              <a:t>eventi</a:t>
            </a:r>
            <a:r>
              <a:rPr lang="en-US"/>
              <a:t> a </a:t>
            </a:r>
            <a:r>
              <a:rPr lang="en-US" err="1"/>
              <a:t>quell'energia</a:t>
            </a:r>
            <a:r>
              <a:rPr lang="en-US"/>
              <a:t>. Proviamo a </a:t>
            </a:r>
            <a:r>
              <a:rPr lang="en-US" err="1"/>
              <a:t>prendere</a:t>
            </a:r>
            <a:r>
              <a:rPr lang="en-US"/>
              <a:t> due "</a:t>
            </a:r>
            <a:r>
              <a:rPr lang="en-US" err="1"/>
              <a:t>fette</a:t>
            </a:r>
            <a:r>
              <a:rPr lang="en-US"/>
              <a:t>" (</a:t>
            </a:r>
            <a:r>
              <a:rPr lang="en-US" err="1"/>
              <a:t>nel</a:t>
            </a:r>
            <a:r>
              <a:rPr lang="en-US"/>
              <a:t> </a:t>
            </a:r>
            <a:r>
              <a:rPr lang="en-US" err="1"/>
              <a:t>linguaggio</a:t>
            </a:r>
            <a:r>
              <a:rPr lang="en-US"/>
              <a:t> </a:t>
            </a:r>
            <a:r>
              <a:rPr lang="en-US" err="1"/>
              <a:t>tecnico</a:t>
            </a:r>
            <a:r>
              <a:rPr lang="en-US"/>
              <a:t>, </a:t>
            </a:r>
            <a:r>
              <a:rPr lang="en-US" err="1"/>
              <a:t>applichiamo</a:t>
            </a:r>
            <a:r>
              <a:rPr lang="en-US"/>
              <a:t> una </a:t>
            </a:r>
            <a:r>
              <a:rPr lang="en-US" err="1"/>
              <a:t>condizione</a:t>
            </a:r>
            <a:r>
              <a:rPr lang="en-US"/>
              <a:t>, o "gate" in </a:t>
            </a:r>
            <a:r>
              <a:rPr lang="en-US" err="1"/>
              <a:t>energia</a:t>
            </a:r>
            <a:r>
              <a:rPr lang="en-US"/>
              <a:t>), una a 121 keV e una a 344 keV.</a:t>
            </a:r>
            <a:endParaRPr lang="en-US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1237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AD944-CDE2-4762-9901-B5922529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Coincidenza tra 2 o piu' rivelatori 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C8C5C33-84B1-417A-9915-AE217AEFC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7" y="106944"/>
            <a:ext cx="5600699" cy="3388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C8B728-A059-4397-B453-CC079E3C7F11}"/>
              </a:ext>
            </a:extLst>
          </p:cNvPr>
          <p:cNvSpPr/>
          <p:nvPr/>
        </p:nvSpPr>
        <p:spPr>
          <a:xfrm>
            <a:off x="4053568" y="297997"/>
            <a:ext cx="295956" cy="279626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EDB3EE50-00CC-4874-92E8-63DB8854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2" y="3711454"/>
            <a:ext cx="4516820" cy="285423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8A37605-B133-46A9-94EC-93AE09930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701235"/>
              </p:ext>
            </p:extLst>
          </p:nvPr>
        </p:nvGraphicFramePr>
        <p:xfrm>
          <a:off x="5412359" y="3517329"/>
          <a:ext cx="2918561" cy="2875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61">
                  <a:extLst>
                    <a:ext uri="{9D8B030D-6E8A-4147-A177-3AD203B41FA5}">
                      <a16:colId xmlns:a16="http://schemas.microsoft.com/office/drawing/2014/main" val="1711937903"/>
                    </a:ext>
                  </a:extLst>
                </a:gridCol>
              </a:tblGrid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Energia </a:t>
                      </a:r>
                      <a:r>
                        <a:rPr lang="en-US" err="1">
                          <a:effectLst/>
                        </a:rPr>
                        <a:t>dei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picchi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visibili</a:t>
                      </a:r>
                      <a:r>
                        <a:rPr lang="en-US">
                          <a:effectLst/>
                        </a:rPr>
                        <a:t> (keV)</a:t>
                      </a:r>
                      <a:endParaRPr lang="en-US" err="1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269564551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122.385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424336639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245.986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67367088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345.267 (molto </a:t>
                      </a:r>
                      <a:r>
                        <a:rPr lang="en-US" err="1">
                          <a:effectLst/>
                        </a:rPr>
                        <a:t>soppresso</a:t>
                      </a:r>
                      <a:r>
                        <a:rPr lang="en-US">
                          <a:effectLst/>
                        </a:rPr>
                        <a:t>)</a:t>
                      </a:r>
                      <a:endParaRPr lang="en-US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1769447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412.58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54934140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>
                          <a:effectLst/>
                        </a:rPr>
                        <a:t>867.45</a:t>
                      </a:r>
                      <a:endParaRPr lang="en-US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33430506"/>
                  </a:ext>
                </a:extLst>
              </a:tr>
              <a:tr h="321468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>
                          <a:effectLst/>
                        </a:rPr>
                        <a:t>964.54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68888927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1112.1</a:t>
                      </a:r>
                      <a:endParaRPr lang="en-US"/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322401627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1409.62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2963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231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AD944-CDE2-4762-9901-B5922529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Coincidenza tra 2 o piu' rivelatori 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C8C5C33-84B1-417A-9915-AE217AEFC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7" y="106944"/>
            <a:ext cx="5600699" cy="3388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C8B728-A059-4397-B453-CC079E3C7F11}"/>
              </a:ext>
            </a:extLst>
          </p:cNvPr>
          <p:cNvSpPr/>
          <p:nvPr/>
        </p:nvSpPr>
        <p:spPr>
          <a:xfrm>
            <a:off x="4053568" y="297997"/>
            <a:ext cx="295956" cy="279626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8" descr="Chart, histogram&#10;&#10;Description automatically generated">
            <a:extLst>
              <a:ext uri="{FF2B5EF4-FFF2-40B4-BE49-F238E27FC236}">
                <a16:creationId xmlns:a16="http://schemas.microsoft.com/office/drawing/2014/main" id="{EDB3EE50-00CC-4874-92E8-63DB88549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32" y="3711454"/>
            <a:ext cx="4516820" cy="2854239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8A37605-B133-46A9-94EC-93AE09930B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963317"/>
              </p:ext>
            </p:extLst>
          </p:nvPr>
        </p:nvGraphicFramePr>
        <p:xfrm>
          <a:off x="5412359" y="3517329"/>
          <a:ext cx="2918561" cy="2873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61">
                  <a:extLst>
                    <a:ext uri="{9D8B030D-6E8A-4147-A177-3AD203B41FA5}">
                      <a16:colId xmlns:a16="http://schemas.microsoft.com/office/drawing/2014/main" val="1711937903"/>
                    </a:ext>
                  </a:extLst>
                </a:gridCol>
              </a:tblGrid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Energia </a:t>
                      </a:r>
                      <a:r>
                        <a:rPr lang="en-US" err="1">
                          <a:effectLst/>
                        </a:rPr>
                        <a:t>dei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picchi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visibili</a:t>
                      </a:r>
                      <a:r>
                        <a:rPr lang="en-US">
                          <a:effectLst/>
                        </a:rPr>
                        <a:t> (keV)</a:t>
                      </a:r>
                      <a:endParaRPr lang="en-US" err="1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269564551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122.385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424336639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245.986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67367088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345.267 </a:t>
                      </a: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(molto </a:t>
                      </a:r>
                      <a:r>
                        <a:rPr lang="en-US" sz="1800" b="0" i="0" u="none" strike="noStrike" noProof="0" err="1">
                          <a:effectLst/>
                          <a:latin typeface="Calibri"/>
                        </a:rPr>
                        <a:t>soppresso</a:t>
                      </a: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)</a:t>
                      </a:r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1769447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412.58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54934140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>
                          <a:effectLst/>
                        </a:rPr>
                        <a:t>867.45</a:t>
                      </a:r>
                      <a:endParaRPr lang="en-US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3343050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 rtl="0">
                        <a:buNone/>
                      </a:pPr>
                      <a:r>
                        <a:rPr lang="en-US">
                          <a:effectLst/>
                        </a:rPr>
                        <a:t>964.54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68888927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1112.1</a:t>
                      </a:r>
                      <a:endParaRPr lang="en-US"/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322401627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1409.62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72963890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FAA465D-019D-4681-B77E-D4C460874363}"/>
              </a:ext>
            </a:extLst>
          </p:cNvPr>
          <p:cNvSpPr txBox="1"/>
          <p:nvPr/>
        </p:nvSpPr>
        <p:spPr>
          <a:xfrm>
            <a:off x="1312409" y="3639231"/>
            <a:ext cx="3927020" cy="1200329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(il 122 non </a:t>
            </a:r>
            <a:r>
              <a:rPr lang="en-US" err="1"/>
              <a:t>si</a:t>
            </a:r>
            <a:r>
              <a:rPr lang="en-US"/>
              <a:t> </a:t>
            </a:r>
            <a:r>
              <a:rPr lang="en-US" err="1"/>
              <a:t>dovrebbe</a:t>
            </a:r>
            <a:r>
              <a:rPr lang="en-US"/>
              <a:t> </a:t>
            </a:r>
            <a:r>
              <a:rPr lang="en-US" err="1"/>
              <a:t>vedere</a:t>
            </a:r>
            <a:r>
              <a:rPr lang="en-US"/>
              <a:t>, ma </a:t>
            </a:r>
            <a:r>
              <a:rPr lang="en-US" err="1"/>
              <a:t>succede</a:t>
            </a:r>
            <a:r>
              <a:rPr lang="en-US"/>
              <a:t> </a:t>
            </a:r>
            <a:r>
              <a:rPr lang="en-US" err="1"/>
              <a:t>che</a:t>
            </a:r>
            <a:r>
              <a:rPr lang="en-US"/>
              <a:t> due </a:t>
            </a:r>
            <a:r>
              <a:rPr lang="en-US" err="1"/>
              <a:t>decadimenti</a:t>
            </a:r>
            <a:r>
              <a:rPr lang="en-US"/>
              <a:t> non </a:t>
            </a:r>
            <a:r>
              <a:rPr lang="en-US" err="1"/>
              <a:t>correlati</a:t>
            </a:r>
            <a:r>
              <a:rPr lang="en-US"/>
              <a:t> </a:t>
            </a:r>
            <a:r>
              <a:rPr lang="en-US" err="1"/>
              <a:t>avvengano</a:t>
            </a:r>
            <a:r>
              <a:rPr lang="en-US"/>
              <a:t> molto </a:t>
            </a:r>
            <a:r>
              <a:rPr lang="en-US" err="1"/>
              <a:t>vicini</a:t>
            </a:r>
            <a:r>
              <a:rPr lang="en-US"/>
              <a:t> in tempo, </a:t>
            </a:r>
            <a:r>
              <a:rPr lang="en-US" err="1"/>
              <a:t>quindi</a:t>
            </a:r>
            <a:r>
              <a:rPr lang="en-US"/>
              <a:t> lo </a:t>
            </a:r>
            <a:r>
              <a:rPr lang="en-US" err="1"/>
              <a:t>vediamo</a:t>
            </a:r>
            <a:r>
              <a:rPr lang="en-US"/>
              <a:t> </a:t>
            </a:r>
            <a:r>
              <a:rPr lang="en-US" err="1"/>
              <a:t>nella</a:t>
            </a:r>
            <a:r>
              <a:rPr lang="en-US"/>
              <a:t> </a:t>
            </a:r>
            <a:r>
              <a:rPr lang="en-US" err="1"/>
              <a:t>matrice</a:t>
            </a:r>
            <a:r>
              <a:rPr lang="en-US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36738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6AD944-CDE2-4762-9901-B5922529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Coincidenza tra 2 o piu' rivelatori </a:t>
            </a:r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id="{6C8C5C33-84B1-417A-9915-AE217AEFC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837" y="106944"/>
            <a:ext cx="5600699" cy="33886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C8B728-A059-4397-B453-CC079E3C7F11}"/>
              </a:ext>
            </a:extLst>
          </p:cNvPr>
          <p:cNvSpPr/>
          <p:nvPr/>
        </p:nvSpPr>
        <p:spPr>
          <a:xfrm>
            <a:off x="4696858" y="318408"/>
            <a:ext cx="295956" cy="2796267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A picture containing text, antenna&#10;&#10;Description automatically generated">
            <a:extLst>
              <a:ext uri="{FF2B5EF4-FFF2-40B4-BE49-F238E27FC236}">
                <a16:creationId xmlns:a16="http://schemas.microsoft.com/office/drawing/2014/main" id="{3FE7D98B-7931-4444-916B-9EF4F9C6B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13" y="3333822"/>
            <a:ext cx="5048907" cy="319565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9E118C-88C8-465A-B886-B609A15176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58909"/>
              </p:ext>
            </p:extLst>
          </p:nvPr>
        </p:nvGraphicFramePr>
        <p:xfrm>
          <a:off x="5564759" y="3669729"/>
          <a:ext cx="2918561" cy="2235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561">
                  <a:extLst>
                    <a:ext uri="{9D8B030D-6E8A-4147-A177-3AD203B41FA5}">
                      <a16:colId xmlns:a16="http://schemas.microsoft.com/office/drawing/2014/main" val="1711937903"/>
                    </a:ext>
                  </a:extLst>
                </a:gridCol>
              </a:tblGrid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Energia </a:t>
                      </a:r>
                      <a:r>
                        <a:rPr lang="en-US" err="1">
                          <a:effectLst/>
                        </a:rPr>
                        <a:t>dei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picchi</a:t>
                      </a:r>
                      <a:r>
                        <a:rPr lang="en-US">
                          <a:effectLst/>
                        </a:rPr>
                        <a:t> </a:t>
                      </a:r>
                      <a:r>
                        <a:rPr lang="en-US" err="1">
                          <a:effectLst/>
                        </a:rPr>
                        <a:t>visibili</a:t>
                      </a:r>
                      <a:r>
                        <a:rPr lang="en-US">
                          <a:effectLst/>
                        </a:rPr>
                        <a:t> (keV)</a:t>
                      </a:r>
                      <a:endParaRPr lang="en-US" err="1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269564551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effectLst/>
                        </a:rPr>
                        <a:t>122.385 (molto </a:t>
                      </a:r>
                      <a:r>
                        <a:rPr lang="en-US" err="1">
                          <a:effectLst/>
                        </a:rPr>
                        <a:t>soppresso</a:t>
                      </a:r>
                      <a:r>
                        <a:rPr lang="en-US">
                          <a:effectLst/>
                        </a:rPr>
                        <a:t>)</a:t>
                      </a:r>
                    </a:p>
                  </a:txBody>
                  <a:tcPr marL="28575" marR="28575" marT="19050" marB="19050"/>
                </a:tc>
                <a:extLst>
                  <a:ext uri="{0D108BD9-81ED-4DB2-BD59-A6C34878D82A}">
                    <a16:rowId xmlns:a16="http://schemas.microsoft.com/office/drawing/2014/main" val="1424336639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245.986 </a:t>
                      </a: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(molto </a:t>
                      </a:r>
                      <a:r>
                        <a:rPr lang="en-US" sz="1800" b="0" i="0" u="none" strike="noStrike" noProof="0" err="1">
                          <a:effectLst/>
                          <a:latin typeface="Calibri"/>
                        </a:rPr>
                        <a:t>soppresso</a:t>
                      </a: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)</a:t>
                      </a:r>
                      <a:endParaRPr lang="en-US">
                        <a:effectLst/>
                      </a:endParaRP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567367088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412.58</a:t>
                      </a:r>
                      <a:endParaRPr lang="en-US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1769447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rtl="0" fontAlgn="b"/>
                      <a:r>
                        <a:rPr lang="en-US">
                          <a:effectLst/>
                        </a:rPr>
                        <a:t>778.9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354934140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1089.7</a:t>
                      </a:r>
                      <a:endParaRPr lang="en-US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433430506"/>
                  </a:ext>
                </a:extLst>
              </a:tr>
              <a:tr h="31928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effectLst/>
                          <a:latin typeface="Calibri"/>
                        </a:rPr>
                        <a:t>1299.1</a:t>
                      </a:r>
                      <a:endParaRPr lang="en-US"/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1168888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473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7">
            <a:extLst>
              <a:ext uri="{FF2B5EF4-FFF2-40B4-BE49-F238E27FC236}">
                <a16:creationId xmlns:a16="http://schemas.microsoft.com/office/drawing/2014/main" id="{63F5877B-98C7-49DD-83AB-0F6F57CB6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CB11277-9F5A-4F6D-A01B-7343ED1B0B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852" r="-1" b="30216"/>
          <a:stretch/>
        </p:blipFill>
        <p:spPr>
          <a:xfrm>
            <a:off x="5523058" y="-18"/>
            <a:ext cx="3620942" cy="6765822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Picture 5" descr="A picture containing indoor&#10;&#10;Description automatically generated">
            <a:extLst>
              <a:ext uri="{FF2B5EF4-FFF2-40B4-BE49-F238E27FC236}">
                <a16:creationId xmlns:a16="http://schemas.microsoft.com/office/drawing/2014/main" id="{B83A9651-183D-4A34-B0C4-F9F39471BC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90" r="27793"/>
          <a:stretch/>
        </p:blipFill>
        <p:spPr>
          <a:xfrm>
            <a:off x="2339520" y="9236"/>
            <a:ext cx="3752370" cy="6581467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46" name="Freeform: Shape 49">
            <a:extLst>
              <a:ext uri="{FF2B5EF4-FFF2-40B4-BE49-F238E27FC236}">
                <a16:creationId xmlns:a16="http://schemas.microsoft.com/office/drawing/2014/main" id="{4EA91930-66BC-4C41-B4F5-C31EB216F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9361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7" name="Freeform: Shape 51">
            <a:extLst>
              <a:ext uri="{FF2B5EF4-FFF2-40B4-BE49-F238E27FC236}">
                <a16:creationId xmlns:a16="http://schemas.microsoft.com/office/drawing/2014/main" id="{6313CF8F-B436-401E-9575-DE0F8E8B5B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952502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38CFE9-C30A-4551-ACCB-D5808FBC3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96012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4" y="2089941"/>
            <a:ext cx="21259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A93FBC-A1A1-47AE-8CD4-0087CE5D60B8}"/>
              </a:ext>
            </a:extLst>
          </p:cNvPr>
          <p:cNvSpPr txBox="1"/>
          <p:nvPr/>
        </p:nvSpPr>
        <p:spPr>
          <a:xfrm>
            <a:off x="289954" y="2258171"/>
            <a:ext cx="2379910" cy="4278283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/>
              <a:t>6 </a:t>
            </a:r>
            <a:r>
              <a:rPr lang="en-US" sz="1600" dirty="0" err="1"/>
              <a:t>rivelatori</a:t>
            </a:r>
            <a:r>
              <a:rPr lang="en-US" sz="1600" dirty="0"/>
              <a:t> al </a:t>
            </a:r>
            <a:r>
              <a:rPr lang="en-US" sz="1600" dirty="0" err="1"/>
              <a:t>bromuro</a:t>
            </a:r>
            <a:r>
              <a:rPr lang="en-US" sz="1600" dirty="0"/>
              <a:t> di </a:t>
            </a:r>
            <a:r>
              <a:rPr lang="en-US" sz="1600" dirty="0" err="1"/>
              <a:t>lantanio</a:t>
            </a:r>
            <a:r>
              <a:rPr lang="en-US" sz="1600" dirty="0"/>
              <a:t> (LaBr</a:t>
            </a:r>
            <a:r>
              <a:rPr lang="en-US" sz="1600" baseline="-25000" dirty="0"/>
              <a:t>3</a:t>
            </a:r>
            <a:r>
              <a:rPr lang="en-US" sz="1600" dirty="0"/>
              <a:t>) </a:t>
            </a:r>
            <a:r>
              <a:rPr lang="en-US" sz="1600" dirty="0" err="1"/>
              <a:t>connessi</a:t>
            </a:r>
            <a:r>
              <a:rPr lang="en-US" sz="1600" dirty="0"/>
              <a:t> a un </a:t>
            </a:r>
            <a:r>
              <a:rPr lang="en-US" sz="1600" dirty="0" err="1"/>
              <a:t>digitalizzatore</a:t>
            </a:r>
            <a:endParaRPr lang="en-US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cs typeface="Calibri"/>
              </a:rPr>
              <a:t>Il </a:t>
            </a:r>
            <a:r>
              <a:rPr lang="en-US" sz="1600" dirty="0" err="1">
                <a:cs typeface="Calibri"/>
              </a:rPr>
              <a:t>digitalizzatore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salva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l'ampiezza</a:t>
            </a:r>
            <a:r>
              <a:rPr lang="en-US" sz="1600" dirty="0">
                <a:cs typeface="Calibri"/>
              </a:rPr>
              <a:t> del </a:t>
            </a:r>
            <a:r>
              <a:rPr lang="en-US" sz="1600" dirty="0" err="1">
                <a:cs typeface="Calibri"/>
              </a:rPr>
              <a:t>segnale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ogni</a:t>
            </a:r>
            <a:r>
              <a:rPr lang="en-US" sz="1600" dirty="0">
                <a:cs typeface="Calibri"/>
              </a:rPr>
              <a:t> 2 ns in </a:t>
            </a:r>
            <a:r>
              <a:rPr lang="en-US" sz="1600" dirty="0" err="1">
                <a:cs typeface="Calibri"/>
              </a:rPr>
              <a:t>canali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arbitrari</a:t>
            </a:r>
            <a:endParaRPr lang="en-US" sz="16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 err="1">
                <a:cs typeface="Calibri"/>
              </a:rPr>
              <a:t>Siccome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l'ampiezza</a:t>
            </a:r>
            <a:r>
              <a:rPr lang="en-US" sz="1600" dirty="0">
                <a:cs typeface="Calibri"/>
              </a:rPr>
              <a:t> del </a:t>
            </a:r>
            <a:r>
              <a:rPr lang="en-US" sz="1600" dirty="0" err="1">
                <a:cs typeface="Calibri"/>
              </a:rPr>
              <a:t>segnale</a:t>
            </a:r>
            <a:r>
              <a:rPr lang="en-US" sz="1600" dirty="0">
                <a:cs typeface="Calibri"/>
              </a:rPr>
              <a:t> e' </a:t>
            </a:r>
            <a:r>
              <a:rPr lang="en-US" sz="1600" dirty="0" err="1">
                <a:cs typeface="Calibri"/>
              </a:rPr>
              <a:t>proporzionale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all'energia</a:t>
            </a:r>
            <a:r>
              <a:rPr lang="en-US" sz="1600" dirty="0">
                <a:cs typeface="Calibri"/>
              </a:rPr>
              <a:t> del </a:t>
            </a:r>
            <a:r>
              <a:rPr lang="en-US" sz="1600" dirty="0" err="1">
                <a:cs typeface="Calibri"/>
              </a:rPr>
              <a:t>fotone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incidente</a:t>
            </a:r>
            <a:r>
              <a:rPr lang="en-US" sz="1600" dirty="0">
                <a:cs typeface="Calibri"/>
              </a:rPr>
              <a:t>, </a:t>
            </a:r>
            <a:r>
              <a:rPr lang="en-US" sz="1600" dirty="0" err="1">
                <a:cs typeface="Calibri"/>
              </a:rPr>
              <a:t>servono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fotoni</a:t>
            </a:r>
            <a:r>
              <a:rPr lang="en-US" sz="1600" dirty="0">
                <a:cs typeface="Calibri"/>
              </a:rPr>
              <a:t> di </a:t>
            </a:r>
            <a:r>
              <a:rPr lang="en-US" sz="1600" dirty="0" err="1">
                <a:cs typeface="Calibri"/>
              </a:rPr>
              <a:t>energia</a:t>
            </a:r>
            <a:r>
              <a:rPr lang="en-US" sz="1600" dirty="0">
                <a:cs typeface="Calibri"/>
              </a:rPr>
              <a:t> nota per </a:t>
            </a:r>
            <a:r>
              <a:rPr lang="en-US" sz="1600" dirty="0" err="1">
                <a:cs typeface="Calibri"/>
              </a:rPr>
              <a:t>calibrare</a:t>
            </a:r>
            <a:r>
              <a:rPr lang="en-US" sz="1600" dirty="0">
                <a:cs typeface="Calibri"/>
              </a:rPr>
              <a:t> il </a:t>
            </a:r>
            <a:r>
              <a:rPr lang="en-US" sz="1600" dirty="0" err="1">
                <a:cs typeface="Calibri"/>
              </a:rPr>
              <a:t>rivelatore</a:t>
            </a:r>
            <a:endParaRPr lang="en-US" sz="1600" dirty="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600" dirty="0">
                <a:cs typeface="Calibri"/>
              </a:rPr>
              <a:t>-&gt; </a:t>
            </a:r>
            <a:r>
              <a:rPr lang="en-US" sz="1600" dirty="0" err="1">
                <a:cs typeface="Calibri"/>
              </a:rPr>
              <a:t>sorgenti</a:t>
            </a:r>
            <a:r>
              <a:rPr lang="en-US" sz="1600" dirty="0">
                <a:cs typeface="Calibri"/>
              </a:rPr>
              <a:t> </a:t>
            </a:r>
            <a:r>
              <a:rPr lang="en-US" sz="1600" dirty="0" err="1">
                <a:cs typeface="Calibri"/>
              </a:rPr>
              <a:t>radioattive</a:t>
            </a:r>
            <a:endParaRPr lang="en-US" sz="1600" dirty="0"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>
              <a:cs typeface="Calibri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6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0088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AF87A-1F31-4685-AEC4-2CE8E085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56" y="479990"/>
            <a:ext cx="2704055" cy="1325563"/>
          </a:xfrm>
        </p:spPr>
        <p:txBody>
          <a:bodyPr>
            <a:normAutofit/>
          </a:bodyPr>
          <a:lstStyle/>
          <a:p>
            <a:pPr algn="r"/>
            <a:r>
              <a:rPr lang="en-US" sz="2100">
                <a:solidFill>
                  <a:schemeClr val="bg1"/>
                </a:solidFill>
                <a:cs typeface="Calibri Light"/>
              </a:rPr>
              <a:t>Identificazione della sorgente</a:t>
            </a:r>
            <a:endParaRPr lang="en-US" sz="21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79748" y="685571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39C2-D83D-4D90-A1A3-C6535A61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650" y="524140"/>
            <a:ext cx="4884199" cy="14617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Accedendo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al database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dei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Laboratori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di Berkeley </a:t>
            </a:r>
            <a:r>
              <a:rPr lang="en-US" sz="1600" dirty="0">
                <a:solidFill>
                  <a:srgbClr val="000000"/>
                </a:solidFill>
                <a:cs typeface="Calibri" panose="020F0502020204030204"/>
                <a:hlinkClick r:id="rId2"/>
              </a:rPr>
              <a:t>https://www.nndc.bnl.gov/nudat3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  e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cliccando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(in alto a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destra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)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su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"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Levels and Gammas Search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"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possiamo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cercare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I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picchi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sul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database e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tentare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l'identificazione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della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sorgente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sconosciuta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utilizzando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le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informazioni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della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matrice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gamma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gamma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.  Ad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esempio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:</a:t>
            </a:r>
          </a:p>
          <a:p>
            <a:pPr marL="0" indent="0">
              <a:buNone/>
            </a:pPr>
            <a:endParaRPr lang="en-US" sz="1600">
              <a:cs typeface="Calibri"/>
            </a:endParaRPr>
          </a:p>
        </p:txBody>
      </p:sp>
      <p:pic>
        <p:nvPicPr>
          <p:cNvPr id="9" name="Picture 10" descr="Table&#10;&#10;Description automatically generated">
            <a:extLst>
              <a:ext uri="{FF2B5EF4-FFF2-40B4-BE49-F238E27FC236}">
                <a16:creationId xmlns:a16="http://schemas.microsoft.com/office/drawing/2014/main" id="{EF8FEE90-FD90-4773-8CAA-88AA61ACAE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34" t="19560" r="27747" b="16510"/>
          <a:stretch/>
        </p:blipFill>
        <p:spPr>
          <a:xfrm>
            <a:off x="4302578" y="2388054"/>
            <a:ext cx="4662963" cy="4260953"/>
          </a:xfrm>
          <a:prstGeom prst="rect">
            <a:avLst/>
          </a:prstGeom>
        </p:spPr>
      </p:pic>
      <p:pic>
        <p:nvPicPr>
          <p:cNvPr id="11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1C9C442-DEDC-4A09-BBE1-A4AF1E46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584" t="10573" r="30146" b="38530"/>
          <a:stretch/>
        </p:blipFill>
        <p:spPr>
          <a:xfrm>
            <a:off x="179615" y="2796267"/>
            <a:ext cx="4350773" cy="34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78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AF87A-1F31-4685-AEC4-2CE8E085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56" y="479990"/>
            <a:ext cx="2704055" cy="1325563"/>
          </a:xfrm>
        </p:spPr>
        <p:txBody>
          <a:bodyPr>
            <a:normAutofit/>
          </a:bodyPr>
          <a:lstStyle/>
          <a:p>
            <a:pPr algn="r"/>
            <a:r>
              <a:rPr lang="en-US" sz="2100">
                <a:solidFill>
                  <a:schemeClr val="bg1"/>
                </a:solidFill>
                <a:cs typeface="Calibri Light"/>
              </a:rPr>
              <a:t>Identificazione della sorgente</a:t>
            </a:r>
            <a:endParaRPr lang="en-US" sz="21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79748" y="685571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39C2-D83D-4D90-A1A3-C6535A61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650" y="524140"/>
            <a:ext cx="4884199" cy="146178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Accedendo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al database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dei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Laboratori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di Berkeley </a:t>
            </a:r>
            <a:r>
              <a:rPr lang="en-US" sz="1600" dirty="0">
                <a:ea typeface="+mn-lt"/>
                <a:cs typeface="+mn-lt"/>
                <a:hlinkClick r:id="rId2"/>
              </a:rPr>
              <a:t>https://www.nndc.bnl.gov/nudat3/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e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cliccando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(in alto a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destra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)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su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"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Levels and Gammas Search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"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possiamo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cercare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I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picchi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sul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database e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tentare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l'identificazione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della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sorgente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sconosciuta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utilizzando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le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informazioni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della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matrice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 gamma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gamma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.  Ad </a:t>
            </a:r>
            <a:r>
              <a:rPr lang="en-US" sz="1600" dirty="0" err="1">
                <a:solidFill>
                  <a:schemeClr val="bg1"/>
                </a:solidFill>
                <a:cs typeface="Calibri" panose="020F0502020204030204"/>
              </a:rPr>
              <a:t>esempio</a:t>
            </a:r>
            <a:r>
              <a:rPr lang="en-US" sz="1600" dirty="0">
                <a:solidFill>
                  <a:schemeClr val="bg1"/>
                </a:solidFill>
                <a:cs typeface="Calibri" panose="020F0502020204030204"/>
              </a:rPr>
              <a:t>:</a:t>
            </a:r>
            <a:endParaRPr lang="en-US">
              <a:solidFill>
                <a:schemeClr val="bg1"/>
              </a:solidFill>
              <a:cs typeface="Calibri"/>
            </a:endParaRPr>
          </a:p>
          <a:p>
            <a:pPr marL="0" indent="0">
              <a:buNone/>
            </a:pPr>
            <a:endParaRPr lang="en-US" sz="1600">
              <a:cs typeface="Calibri"/>
            </a:endParaRPr>
          </a:p>
        </p:txBody>
      </p:sp>
      <p:pic>
        <p:nvPicPr>
          <p:cNvPr id="5" name="Picture 5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D2C62071-F664-4D13-A8E0-3BBD7834BE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657" t="8776" r="27089" b="3464"/>
          <a:stretch/>
        </p:blipFill>
        <p:spPr>
          <a:xfrm>
            <a:off x="5190445" y="2346099"/>
            <a:ext cx="3815858" cy="4509492"/>
          </a:xfrm>
          <a:prstGeom prst="rect">
            <a:avLst/>
          </a:prstGeom>
        </p:spPr>
      </p:pic>
      <p:pic>
        <p:nvPicPr>
          <p:cNvPr id="6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5E2CF9DB-E28B-4C2C-836A-63B148980A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9448" t="9967" r="30177" b="39203"/>
          <a:stretch/>
        </p:blipFill>
        <p:spPr>
          <a:xfrm>
            <a:off x="138793" y="2415125"/>
            <a:ext cx="4779346" cy="375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126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AF87A-1F31-4685-AEC4-2CE8E085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56" y="479990"/>
            <a:ext cx="2704055" cy="1325563"/>
          </a:xfrm>
        </p:spPr>
        <p:txBody>
          <a:bodyPr>
            <a:normAutofit/>
          </a:bodyPr>
          <a:lstStyle/>
          <a:p>
            <a:pPr algn="r"/>
            <a:r>
              <a:rPr lang="en-US" sz="2100">
                <a:solidFill>
                  <a:schemeClr val="bg1"/>
                </a:solidFill>
                <a:cs typeface="Calibri Light"/>
              </a:rPr>
              <a:t>Identificazione della sorgente</a:t>
            </a:r>
            <a:endParaRPr lang="en-US" sz="21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79748" y="685571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39C2-D83D-4D90-A1A3-C6535A61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061" y="605783"/>
            <a:ext cx="4884199" cy="14617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Giocando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un po' con le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varie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combinazioni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di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energie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,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l'unica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combinazione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sensata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e'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quella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baseline="30000">
                <a:solidFill>
                  <a:schemeClr val="bg1"/>
                </a:solidFill>
                <a:cs typeface="Calibri" panose="020F0502020204030204"/>
              </a:rPr>
              <a:t>152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Sm e </a:t>
            </a:r>
            <a:r>
              <a:rPr lang="en-US" sz="1600" baseline="30000">
                <a:solidFill>
                  <a:schemeClr val="bg1"/>
                </a:solidFill>
                <a:cs typeface="Calibri" panose="020F0502020204030204"/>
              </a:rPr>
              <a:t>152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Gd.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Questi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sono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I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prodotti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del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decadimento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della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sorgente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.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Guardando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sulla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carta di Segre' la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posizione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di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questi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due nuclei...</a:t>
            </a:r>
          </a:p>
          <a:p>
            <a:pPr marL="0" indent="0">
              <a:buNone/>
            </a:pPr>
            <a:endParaRPr lang="en-US" sz="1600">
              <a:cs typeface="Calibri"/>
            </a:endParaRPr>
          </a:p>
        </p:txBody>
      </p:sp>
      <p:pic>
        <p:nvPicPr>
          <p:cNvPr id="7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F0097C28-A83C-4465-8CC9-B149ECA5B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3" t="5192" r="42595" b="35892"/>
          <a:stretch/>
        </p:blipFill>
        <p:spPr>
          <a:xfrm>
            <a:off x="1357409" y="2377848"/>
            <a:ext cx="6801621" cy="43739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C96DB0-AFDC-4CD7-A68F-6C705740FC0D}"/>
              </a:ext>
            </a:extLst>
          </p:cNvPr>
          <p:cNvSpPr/>
          <p:nvPr/>
        </p:nvSpPr>
        <p:spPr>
          <a:xfrm>
            <a:off x="4574041" y="4237265"/>
            <a:ext cx="510268" cy="3571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82C922-5E05-4EE3-9733-471608BBAD11}"/>
              </a:ext>
            </a:extLst>
          </p:cNvPr>
          <p:cNvSpPr/>
          <p:nvPr/>
        </p:nvSpPr>
        <p:spPr>
          <a:xfrm>
            <a:off x="5594576" y="4931229"/>
            <a:ext cx="510268" cy="3571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3BDECC-5D73-424A-9845-C5D4B4C0812E}"/>
              </a:ext>
            </a:extLst>
          </p:cNvPr>
          <p:cNvSpPr/>
          <p:nvPr/>
        </p:nvSpPr>
        <p:spPr>
          <a:xfrm>
            <a:off x="2022701" y="2982006"/>
            <a:ext cx="346982" cy="14287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91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22855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AAF87A-1F31-4685-AEC4-2CE8E0856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56" y="479990"/>
            <a:ext cx="2704055" cy="1325563"/>
          </a:xfrm>
        </p:spPr>
        <p:txBody>
          <a:bodyPr>
            <a:normAutofit/>
          </a:bodyPr>
          <a:lstStyle/>
          <a:p>
            <a:pPr algn="r"/>
            <a:r>
              <a:rPr lang="en-US" sz="2100">
                <a:solidFill>
                  <a:schemeClr val="bg1"/>
                </a:solidFill>
                <a:cs typeface="Calibri Light"/>
              </a:rPr>
              <a:t>Identificazione della sorgente</a:t>
            </a:r>
            <a:endParaRPr lang="en-US" sz="21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479748" y="685571"/>
            <a:ext cx="0" cy="914400"/>
          </a:xfrm>
          <a:prstGeom prst="line">
            <a:avLst/>
          </a:prstGeom>
          <a:ln w="19050"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239C2-D83D-4D90-A1A3-C6535A61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8061" y="605783"/>
            <a:ext cx="4884199" cy="14617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Giocando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un po' con le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varie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combinazioni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di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energie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,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l'unica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combinazione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sensata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e'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quella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baseline="30000">
                <a:solidFill>
                  <a:schemeClr val="bg1"/>
                </a:solidFill>
                <a:cs typeface="Calibri" panose="020F0502020204030204"/>
              </a:rPr>
              <a:t>152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Sm e </a:t>
            </a:r>
            <a:r>
              <a:rPr lang="en-US" sz="1600" baseline="30000">
                <a:solidFill>
                  <a:schemeClr val="bg1"/>
                </a:solidFill>
                <a:cs typeface="Calibri" panose="020F0502020204030204"/>
              </a:rPr>
              <a:t>152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Gd.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Questi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sono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I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prodotti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del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decadimento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della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sorgente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.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Guardando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sulla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carta di Segre' la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posizione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di </a:t>
            </a:r>
            <a:r>
              <a:rPr lang="en-US" sz="1600" err="1">
                <a:solidFill>
                  <a:schemeClr val="bg1"/>
                </a:solidFill>
                <a:cs typeface="Calibri" panose="020F0502020204030204"/>
              </a:rPr>
              <a:t>questi</a:t>
            </a:r>
            <a:r>
              <a:rPr lang="en-US" sz="1600">
                <a:solidFill>
                  <a:schemeClr val="bg1"/>
                </a:solidFill>
                <a:cs typeface="Calibri" panose="020F0502020204030204"/>
              </a:rPr>
              <a:t> due nuclei...</a:t>
            </a:r>
          </a:p>
          <a:p>
            <a:pPr marL="0" indent="0">
              <a:buNone/>
            </a:pPr>
            <a:endParaRPr lang="en-US" sz="1600">
              <a:cs typeface="Calibri"/>
            </a:endParaRPr>
          </a:p>
        </p:txBody>
      </p:sp>
      <p:pic>
        <p:nvPicPr>
          <p:cNvPr id="7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F0097C28-A83C-4465-8CC9-B149ECA5B6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83" t="5192" r="42595" b="35892"/>
          <a:stretch/>
        </p:blipFill>
        <p:spPr>
          <a:xfrm>
            <a:off x="1357409" y="2377848"/>
            <a:ext cx="6801621" cy="43739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6C96DB0-AFDC-4CD7-A68F-6C705740FC0D}"/>
              </a:ext>
            </a:extLst>
          </p:cNvPr>
          <p:cNvSpPr/>
          <p:nvPr/>
        </p:nvSpPr>
        <p:spPr>
          <a:xfrm>
            <a:off x="4574041" y="4237265"/>
            <a:ext cx="510268" cy="3571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82C922-5E05-4EE3-9733-471608BBAD11}"/>
              </a:ext>
            </a:extLst>
          </p:cNvPr>
          <p:cNvSpPr/>
          <p:nvPr/>
        </p:nvSpPr>
        <p:spPr>
          <a:xfrm>
            <a:off x="5594576" y="4931229"/>
            <a:ext cx="510268" cy="357188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2DF824-E006-404F-A23F-782FEF19EF42}"/>
              </a:ext>
            </a:extLst>
          </p:cNvPr>
          <p:cNvSpPr/>
          <p:nvPr/>
        </p:nvSpPr>
        <p:spPr>
          <a:xfrm>
            <a:off x="2022701" y="2982006"/>
            <a:ext cx="346982" cy="142876"/>
          </a:xfrm>
          <a:prstGeom prst="rect">
            <a:avLst/>
          </a:prstGeom>
          <a:solidFill>
            <a:schemeClr val="bg1"/>
          </a:solidFill>
          <a:ln w="57150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09DF521-32C1-41C4-9C04-4D511F9529DD}"/>
              </a:ext>
            </a:extLst>
          </p:cNvPr>
          <p:cNvCxnSpPr/>
          <p:nvPr/>
        </p:nvCxnSpPr>
        <p:spPr>
          <a:xfrm>
            <a:off x="4869996" y="4400550"/>
            <a:ext cx="424543" cy="3326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193F7C1-440E-4B2D-903A-2181F23E5012}"/>
              </a:ext>
            </a:extLst>
          </p:cNvPr>
          <p:cNvCxnSpPr>
            <a:cxnSpLocks/>
          </p:cNvCxnSpPr>
          <p:nvPr/>
        </p:nvCxnSpPr>
        <p:spPr>
          <a:xfrm flipH="1" flipV="1">
            <a:off x="5417004" y="4855709"/>
            <a:ext cx="412295" cy="3204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8C2FD7D-DCC8-4FC8-A2B4-221653EC6545}"/>
              </a:ext>
            </a:extLst>
          </p:cNvPr>
          <p:cNvSpPr txBox="1"/>
          <p:nvPr/>
        </p:nvSpPr>
        <p:spPr>
          <a:xfrm>
            <a:off x="4149497" y="6098722"/>
            <a:ext cx="3079975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La nostra </a:t>
            </a:r>
            <a:r>
              <a:rPr lang="en-US" err="1"/>
              <a:t>sorgente</a:t>
            </a:r>
            <a:r>
              <a:rPr lang="en-US"/>
              <a:t> e' il </a:t>
            </a:r>
            <a:r>
              <a:rPr lang="en-US" baseline="30000"/>
              <a:t>152</a:t>
            </a:r>
            <a:r>
              <a:rPr lang="en-US"/>
              <a:t>Eu</a:t>
            </a:r>
          </a:p>
        </p:txBody>
      </p:sp>
    </p:spTree>
    <p:extLst>
      <p:ext uri="{BB962C8B-B14F-4D97-AF65-F5344CB8AC3E}">
        <p14:creationId xmlns:p14="http://schemas.microsoft.com/office/powerpoint/2010/main" val="3628136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21A2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D2D88-511E-448E-B87B-25D0F4347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Spettroscopia ad alta risoluzione</a:t>
            </a:r>
          </a:p>
        </p:txBody>
      </p:sp>
      <p:pic>
        <p:nvPicPr>
          <p:cNvPr id="5" name="Picture 5" descr="A picture containing engine&#10;&#10;Description automatically generated">
            <a:extLst>
              <a:ext uri="{FF2B5EF4-FFF2-40B4-BE49-F238E27FC236}">
                <a16:creationId xmlns:a16="http://schemas.microsoft.com/office/drawing/2014/main" id="{005A4898-7A9D-40FA-92B9-650FED11F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8" y="3527595"/>
            <a:ext cx="2743199" cy="2394969"/>
          </a:xfrm>
          <a:prstGeom prst="rect">
            <a:avLst/>
          </a:prstGeom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AA689FB6-BF45-4F17-B386-04623FF058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98" y="5066304"/>
            <a:ext cx="1253218" cy="16851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80960D-D6F7-4C66-9982-23F461FA22B7}"/>
              </a:ext>
            </a:extLst>
          </p:cNvPr>
          <p:cNvSpPr txBox="1"/>
          <p:nvPr/>
        </p:nvSpPr>
        <p:spPr>
          <a:xfrm>
            <a:off x="3384097" y="251051"/>
            <a:ext cx="5529260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Il </a:t>
            </a:r>
            <a:r>
              <a:rPr lang="en-US" err="1">
                <a:cs typeface="Calibri"/>
              </a:rPr>
              <a:t>bromuro</a:t>
            </a:r>
            <a:r>
              <a:rPr lang="en-US">
                <a:cs typeface="Calibri"/>
              </a:rPr>
              <a:t> di </a:t>
            </a:r>
            <a:r>
              <a:rPr lang="en-US" err="1">
                <a:cs typeface="Calibri"/>
              </a:rPr>
              <a:t>lantanio</a:t>
            </a:r>
            <a:r>
              <a:rPr lang="en-US">
                <a:cs typeface="Calibri"/>
              </a:rPr>
              <a:t> ha una </a:t>
            </a:r>
            <a:r>
              <a:rPr lang="en-US" err="1">
                <a:cs typeface="Calibri"/>
              </a:rPr>
              <a:t>buona</a:t>
            </a:r>
            <a:r>
              <a:rPr lang="en-US">
                <a:cs typeface="Calibri"/>
              </a:rPr>
              <a:t>, ma non </a:t>
            </a:r>
            <a:r>
              <a:rPr lang="en-US" err="1">
                <a:cs typeface="Calibri"/>
              </a:rPr>
              <a:t>ottima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risoluzione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energetica</a:t>
            </a:r>
            <a:r>
              <a:rPr lang="en-US">
                <a:cs typeface="Calibri"/>
              </a:rPr>
              <a:t>, e </a:t>
            </a:r>
            <a:r>
              <a:rPr lang="en-US" err="1">
                <a:cs typeface="Calibri"/>
              </a:rPr>
              <a:t>questo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portava</a:t>
            </a:r>
            <a:r>
              <a:rPr lang="en-US">
                <a:cs typeface="Calibri"/>
              </a:rPr>
              <a:t> a </a:t>
            </a:r>
            <a:r>
              <a:rPr lang="en-US" err="1">
                <a:cs typeface="Calibri"/>
              </a:rPr>
              <a:t>delle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incertezze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nella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misura</a:t>
            </a:r>
            <a:r>
              <a:rPr lang="en-US">
                <a:cs typeface="Calibri"/>
              </a:rPr>
              <a:t> del </a:t>
            </a:r>
            <a:r>
              <a:rPr lang="en-US" err="1">
                <a:cs typeface="Calibri"/>
              </a:rPr>
              <a:t>centroide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picchi</a:t>
            </a:r>
            <a:r>
              <a:rPr lang="en-US">
                <a:cs typeface="Calibri"/>
              </a:rPr>
              <a:t>. Per </a:t>
            </a:r>
            <a:r>
              <a:rPr lang="en-US" err="1">
                <a:cs typeface="Calibri"/>
              </a:rPr>
              <a:t>avere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degli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spettri</a:t>
            </a:r>
            <a:r>
              <a:rPr lang="en-US">
                <a:cs typeface="Calibri"/>
              </a:rPr>
              <a:t> molto piu' </a:t>
            </a:r>
            <a:r>
              <a:rPr lang="en-US" err="1">
                <a:cs typeface="Calibri"/>
              </a:rPr>
              <a:t>puliti</a:t>
            </a:r>
            <a:r>
              <a:rPr lang="en-US">
                <a:cs typeface="Calibri"/>
              </a:rPr>
              <a:t> e' </a:t>
            </a:r>
            <a:r>
              <a:rPr lang="en-US" err="1">
                <a:cs typeface="Calibri"/>
              </a:rPr>
              <a:t>necessario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cambiare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tipo</a:t>
            </a:r>
            <a:r>
              <a:rPr lang="en-US">
                <a:cs typeface="Calibri"/>
              </a:rPr>
              <a:t> di </a:t>
            </a:r>
            <a:r>
              <a:rPr lang="en-US" err="1">
                <a:cs typeface="Calibri"/>
              </a:rPr>
              <a:t>rivelatore</a:t>
            </a:r>
            <a:r>
              <a:rPr lang="en-US">
                <a:cs typeface="Calibri"/>
              </a:rPr>
              <a:t> e </a:t>
            </a:r>
            <a:r>
              <a:rPr lang="en-US" err="1">
                <a:cs typeface="Calibri"/>
              </a:rPr>
              <a:t>usare</a:t>
            </a:r>
            <a:r>
              <a:rPr lang="en-US">
                <a:cs typeface="Calibri"/>
              </a:rPr>
              <a:t> un </a:t>
            </a:r>
            <a:r>
              <a:rPr lang="en-US" err="1">
                <a:cs typeface="Calibri"/>
              </a:rPr>
              <a:t>rivelatore</a:t>
            </a:r>
            <a:r>
              <a:rPr lang="en-US">
                <a:cs typeface="Calibri"/>
              </a:rPr>
              <a:t> al </a:t>
            </a:r>
            <a:r>
              <a:rPr lang="en-US" err="1">
                <a:cs typeface="Calibri"/>
              </a:rPr>
              <a:t>germanio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iperpuro</a:t>
            </a:r>
            <a:r>
              <a:rPr lang="en-US">
                <a:cs typeface="Calibri"/>
              </a:rPr>
              <a:t> (</a:t>
            </a:r>
            <a:r>
              <a:rPr lang="en-US" err="1">
                <a:cs typeface="Calibri"/>
              </a:rPr>
              <a:t>rivelatore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HPGe</a:t>
            </a:r>
            <a:r>
              <a:rPr lang="en-US">
                <a:cs typeface="Calibri"/>
              </a:rPr>
              <a:t>), come </a:t>
            </a:r>
            <a:r>
              <a:rPr lang="en-US" err="1">
                <a:cs typeface="Calibri"/>
              </a:rPr>
              <a:t>quelli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che</a:t>
            </a:r>
            <a:r>
              <a:rPr lang="en-US">
                <a:cs typeface="Calibri"/>
              </a:rPr>
              <a:t> </a:t>
            </a:r>
            <a:r>
              <a:rPr lang="en-US" err="1">
                <a:cs typeface="Calibri"/>
              </a:rPr>
              <a:t>formano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l'array</a:t>
            </a:r>
            <a:r>
              <a:rPr lang="en-US">
                <a:cs typeface="Calibri"/>
              </a:rPr>
              <a:t> AGATA, in </a:t>
            </a:r>
            <a:r>
              <a:rPr lang="en-US" err="1">
                <a:cs typeface="Calibri"/>
              </a:rPr>
              <a:t>arrivo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agli</a:t>
            </a:r>
            <a:r>
              <a:rPr lang="en-US">
                <a:cs typeface="Calibri"/>
              </a:rPr>
              <a:t> LNL.  </a:t>
            </a:r>
          </a:p>
          <a:p>
            <a:r>
              <a:rPr lang="en-US">
                <a:cs typeface="Calibri"/>
              </a:rPr>
              <a:t>Sotto il </a:t>
            </a:r>
            <a:r>
              <a:rPr lang="en-US" err="1">
                <a:cs typeface="Calibri"/>
              </a:rPr>
              <a:t>confronto</a:t>
            </a:r>
            <a:r>
              <a:rPr lang="en-US">
                <a:cs typeface="Calibri"/>
              </a:rPr>
              <a:t> di uno </a:t>
            </a:r>
            <a:r>
              <a:rPr lang="en-US" err="1">
                <a:cs typeface="Calibri"/>
              </a:rPr>
              <a:t>spettro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preso</a:t>
            </a:r>
            <a:r>
              <a:rPr lang="en-US">
                <a:cs typeface="Calibri"/>
              </a:rPr>
              <a:t> con il LaBr</a:t>
            </a:r>
            <a:r>
              <a:rPr lang="en-US" baseline="-25000">
                <a:cs typeface="Calibri"/>
              </a:rPr>
              <a:t>3</a:t>
            </a:r>
            <a:r>
              <a:rPr lang="en-US">
                <a:cs typeface="Calibri"/>
              </a:rPr>
              <a:t> e con un </a:t>
            </a:r>
            <a:r>
              <a:rPr lang="en-US" err="1">
                <a:cs typeface="Calibri"/>
              </a:rPr>
              <a:t>HPGe</a:t>
            </a:r>
            <a:r>
              <a:rPr lang="en-US">
                <a:cs typeface="Calibri"/>
              </a:rPr>
              <a:t>: </a:t>
            </a:r>
            <a:r>
              <a:rPr lang="en-US" err="1">
                <a:cs typeface="Calibri"/>
              </a:rPr>
              <a:t>notare</a:t>
            </a:r>
            <a:r>
              <a:rPr lang="en-US">
                <a:cs typeface="Calibri"/>
              </a:rPr>
              <a:t> la zona a 1100 e 1400 keV circa, dove la </a:t>
            </a:r>
            <a:r>
              <a:rPr lang="en-US" err="1">
                <a:cs typeface="Calibri"/>
              </a:rPr>
              <a:t>risoluzione</a:t>
            </a:r>
            <a:r>
              <a:rPr lang="en-US">
                <a:cs typeface="Calibri"/>
              </a:rPr>
              <a:t> del </a:t>
            </a:r>
            <a:r>
              <a:rPr lang="en-US" err="1">
                <a:cs typeface="Calibri"/>
              </a:rPr>
              <a:t>rivelatore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permette</a:t>
            </a:r>
            <a:r>
              <a:rPr lang="en-US">
                <a:cs typeface="Calibri"/>
              </a:rPr>
              <a:t> di </a:t>
            </a:r>
            <a:r>
              <a:rPr lang="en-US" err="1">
                <a:cs typeface="Calibri"/>
              </a:rPr>
              <a:t>discriminare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picchi</a:t>
            </a:r>
            <a:r>
              <a:rPr lang="en-US">
                <a:cs typeface="Calibri"/>
              </a:rPr>
              <a:t> molto </a:t>
            </a:r>
            <a:r>
              <a:rPr lang="en-US" err="1">
                <a:cs typeface="Calibri"/>
              </a:rPr>
              <a:t>vicini</a:t>
            </a:r>
            <a:r>
              <a:rPr lang="en-US">
                <a:cs typeface="Calibri"/>
              </a:rPr>
              <a:t> in </a:t>
            </a:r>
            <a:r>
              <a:rPr lang="en-US" err="1">
                <a:cs typeface="Calibri"/>
              </a:rPr>
              <a:t>energia</a:t>
            </a:r>
            <a:r>
              <a:rPr lang="en-US">
                <a:cs typeface="Calibri"/>
              </a:rPr>
              <a:t>.</a:t>
            </a:r>
          </a:p>
        </p:txBody>
      </p:sp>
      <p:pic>
        <p:nvPicPr>
          <p:cNvPr id="11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F0B44665-5FDB-4426-B659-B3FE9B760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151416" y="3387044"/>
            <a:ext cx="5994622" cy="3473677"/>
          </a:xfrm>
        </p:spPr>
      </p:pic>
    </p:spTree>
    <p:extLst>
      <p:ext uri="{BB962C8B-B14F-4D97-AF65-F5344CB8AC3E}">
        <p14:creationId xmlns:p14="http://schemas.microsoft.com/office/powerpoint/2010/main" val="725289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>
            <a:extLst>
              <a:ext uri="{FF2B5EF4-FFF2-40B4-BE49-F238E27FC236}">
                <a16:creationId xmlns:a16="http://schemas.microsoft.com/office/drawing/2014/main" id="{D7481200-3BB2-4CA3-9D54-1077F6F76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994" y="0"/>
            <a:ext cx="347700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A picture containing chart&#10;&#10;Description automatically generated">
            <a:extLst>
              <a:ext uri="{FF2B5EF4-FFF2-40B4-BE49-F238E27FC236}">
                <a16:creationId xmlns:a16="http://schemas.microsoft.com/office/drawing/2014/main" id="{F1536746-57C7-4B5B-8445-1CEFC2142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71" y="231383"/>
            <a:ext cx="5245872" cy="3074289"/>
          </a:xfrm>
          <a:prstGeom prst="rect">
            <a:avLst/>
          </a:prstGeom>
        </p:spPr>
      </p:pic>
      <p:pic>
        <p:nvPicPr>
          <p:cNvPr id="5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83CC08E3-B4C4-4F52-B0E8-146DD76AF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453" y="3393317"/>
            <a:ext cx="5371707" cy="2971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D28BF7-561B-4F22-813B-E085CFF37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9594" y="642938"/>
            <a:ext cx="2753106" cy="55022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Confronto fra HPGe e LaBr</a:t>
            </a:r>
            <a:r>
              <a:rPr lang="en-US" baseline="-25000">
                <a:solidFill>
                  <a:srgbClr val="FFFFFF"/>
                </a:solidFill>
              </a:rPr>
              <a:t>3</a:t>
            </a:r>
            <a:r>
              <a:rPr lang="en-US">
                <a:solidFill>
                  <a:srgbClr val="FFFFFF"/>
                </a:solidFill>
              </a:rPr>
              <a:t> per una sorgente di </a:t>
            </a:r>
            <a:r>
              <a:rPr lang="en-US" baseline="30000">
                <a:solidFill>
                  <a:srgbClr val="FFFFFF"/>
                </a:solidFill>
              </a:rPr>
              <a:t>152</a:t>
            </a:r>
            <a:r>
              <a:rPr lang="en-US">
                <a:solidFill>
                  <a:srgbClr val="FFFFFF"/>
                </a:solidFill>
              </a:rPr>
              <a:t>Eu</a:t>
            </a:r>
            <a:endParaRPr lang="en-US">
              <a:solidFill>
                <a:srgbClr val="FFFFFF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9684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Document 2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6A4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57DDF-357B-4AE2-A450-3BC357C5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Misure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tempo</a:t>
            </a:r>
            <a:r>
              <a:rPr lang="en-US" sz="2800">
                <a:solidFill>
                  <a:srgbClr val="FFFFFF"/>
                </a:solidFill>
              </a:rPr>
              <a:t>: </a:t>
            </a:r>
            <a:r>
              <a:rPr lang="en-US" sz="2800" baseline="30000">
                <a:solidFill>
                  <a:srgbClr val="FFFFFF"/>
                </a:solidFill>
              </a:rPr>
              <a:t>60</a:t>
            </a:r>
            <a:r>
              <a:rPr lang="en-US" sz="2800">
                <a:solidFill>
                  <a:srgbClr val="FFFFFF"/>
                </a:solidFill>
              </a:rPr>
              <a:t>Co</a:t>
            </a:r>
            <a:endParaRPr lang="en-US" sz="2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Picture 17" descr="A picture containing watch&#10;&#10;Description automatically generated">
            <a:extLst>
              <a:ext uri="{FF2B5EF4-FFF2-40B4-BE49-F238E27FC236}">
                <a16:creationId xmlns:a16="http://schemas.microsoft.com/office/drawing/2014/main" id="{90819E6B-6014-4293-ACEC-28118EF9E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513" y="48169"/>
            <a:ext cx="2997543" cy="3068299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17D5AB0-4345-4FB7-A56B-C916EE066619}"/>
              </a:ext>
            </a:extLst>
          </p:cNvPr>
          <p:cNvGrpSpPr/>
          <p:nvPr/>
        </p:nvGrpSpPr>
        <p:grpSpPr>
          <a:xfrm>
            <a:off x="1099452" y="3438211"/>
            <a:ext cx="4786047" cy="3084519"/>
            <a:chOff x="732059" y="2591166"/>
            <a:chExt cx="4786047" cy="3084519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4F6A5DA2-8F07-485E-87B3-F434FDE52432}"/>
                </a:ext>
              </a:extLst>
            </p:cNvPr>
            <p:cNvCxnSpPr/>
            <p:nvPr/>
          </p:nvCxnSpPr>
          <p:spPr>
            <a:xfrm>
              <a:off x="732059" y="3002542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F35369F-A8E0-45B8-AB2D-4B7036C54375}"/>
                </a:ext>
              </a:extLst>
            </p:cNvPr>
            <p:cNvCxnSpPr>
              <a:cxnSpLocks/>
            </p:cNvCxnSpPr>
            <p:nvPr/>
          </p:nvCxnSpPr>
          <p:spPr>
            <a:xfrm>
              <a:off x="1911930" y="3758396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05FADAC-22CE-4BBE-911F-26391F19CE25}"/>
                </a:ext>
              </a:extLst>
            </p:cNvPr>
            <p:cNvCxnSpPr>
              <a:cxnSpLocks/>
            </p:cNvCxnSpPr>
            <p:nvPr/>
          </p:nvCxnSpPr>
          <p:spPr>
            <a:xfrm>
              <a:off x="1911930" y="4670952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AA6F9685-E3B9-4993-8E7E-D7435B528F0B}"/>
                </a:ext>
              </a:extLst>
            </p:cNvPr>
            <p:cNvCxnSpPr>
              <a:cxnSpLocks/>
            </p:cNvCxnSpPr>
            <p:nvPr/>
          </p:nvCxnSpPr>
          <p:spPr>
            <a:xfrm>
              <a:off x="1451040" y="3085499"/>
              <a:ext cx="554906" cy="5825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57C49FF-A329-4611-A8B2-E4D8EF2DB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182374" y="3770744"/>
              <a:ext cx="843618" cy="871271"/>
            </a:xfrm>
            <a:prstGeom prst="rect">
              <a:avLst/>
            </a:prstGeom>
          </p:spPr>
        </p:pic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BB567424-CD41-4217-8FE2-CB6C6CE55861}"/>
                </a:ext>
              </a:extLst>
            </p:cNvPr>
            <p:cNvCxnSpPr>
              <a:cxnSpLocks/>
            </p:cNvCxnSpPr>
            <p:nvPr/>
          </p:nvCxnSpPr>
          <p:spPr>
            <a:xfrm>
              <a:off x="1930365" y="5675685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FC367A3-9E4B-4141-9B2C-111F63093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200809" y="4775477"/>
              <a:ext cx="843618" cy="871271"/>
            </a:xfrm>
            <a:prstGeom prst="rect">
              <a:avLst/>
            </a:prstGeom>
          </p:spPr>
        </p:pic>
        <p:sp>
          <p:nvSpPr>
            <p:cNvPr id="40" name="TextBox 9">
              <a:extLst>
                <a:ext uri="{FF2B5EF4-FFF2-40B4-BE49-F238E27FC236}">
                  <a16:creationId xmlns:a16="http://schemas.microsoft.com/office/drawing/2014/main" id="{901B53CB-C205-4B33-81D3-ACFDD519B21F}"/>
                </a:ext>
              </a:extLst>
            </p:cNvPr>
            <p:cNvSpPr txBox="1"/>
            <p:nvPr/>
          </p:nvSpPr>
          <p:spPr>
            <a:xfrm>
              <a:off x="1175629" y="2591166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aseline="30000"/>
                <a:t>60</a:t>
              </a:r>
              <a:r>
                <a:rPr lang="en-US"/>
                <a:t>Co</a:t>
              </a:r>
            </a:p>
          </p:txBody>
        </p:sp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918D78FB-42D5-498E-9C48-AA58897BAE9A}"/>
                </a:ext>
              </a:extLst>
            </p:cNvPr>
            <p:cNvSpPr txBox="1"/>
            <p:nvPr/>
          </p:nvSpPr>
          <p:spPr>
            <a:xfrm>
              <a:off x="2774907" y="4042960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1173 keV</a:t>
              </a: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86F08179-278D-4907-A8E4-65D89F1EF43B}"/>
                </a:ext>
              </a:extLst>
            </p:cNvPr>
            <p:cNvSpPr txBox="1"/>
            <p:nvPr/>
          </p:nvSpPr>
          <p:spPr>
            <a:xfrm>
              <a:off x="1175629" y="3190319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>
                  <a:latin typeface="Symbol"/>
                  <a:cs typeface="Calibri"/>
                  <a:sym typeface="Symbol"/>
                </a:rPr>
                <a:t>β</a:t>
              </a:r>
              <a:r>
                <a:rPr lang="en-US" baseline="30000">
                  <a:latin typeface="Symbol"/>
                  <a:cs typeface="Calibri"/>
                  <a:sym typeface="Symbol"/>
                </a:rPr>
                <a:t>-</a:t>
              </a:r>
              <a:endParaRPr lang="en-US" baseline="30000"/>
            </a:p>
          </p:txBody>
        </p:sp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6DF3B930-BD3B-483B-9C2F-47E79EFA18C6}"/>
                </a:ext>
              </a:extLst>
            </p:cNvPr>
            <p:cNvSpPr txBox="1"/>
            <p:nvPr/>
          </p:nvSpPr>
          <p:spPr>
            <a:xfrm>
              <a:off x="2774907" y="4992057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1332 keV</a:t>
              </a:r>
            </a:p>
          </p:txBody>
        </p: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6E7F49D-A464-463E-88B7-91ACFBB28E86}"/>
              </a:ext>
            </a:extLst>
          </p:cNvPr>
          <p:cNvSpPr/>
          <p:nvPr/>
        </p:nvSpPr>
        <p:spPr>
          <a:xfrm>
            <a:off x="4253119" y="4841712"/>
            <a:ext cx="2079077" cy="48281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18799E40-DDA8-4C69-9BE5-FC8FBC6EA342}"/>
              </a:ext>
            </a:extLst>
          </p:cNvPr>
          <p:cNvSpPr/>
          <p:nvPr/>
        </p:nvSpPr>
        <p:spPr>
          <a:xfrm>
            <a:off x="4253119" y="5767936"/>
            <a:ext cx="2079077" cy="482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TextBox 15">
            <a:extLst>
              <a:ext uri="{FF2B5EF4-FFF2-40B4-BE49-F238E27FC236}">
                <a16:creationId xmlns:a16="http://schemas.microsoft.com/office/drawing/2014/main" id="{484343DB-216D-48A4-BF38-64D04CBB8C10}"/>
              </a:ext>
            </a:extLst>
          </p:cNvPr>
          <p:cNvSpPr txBox="1"/>
          <p:nvPr/>
        </p:nvSpPr>
        <p:spPr>
          <a:xfrm>
            <a:off x="6538608" y="4899768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START</a:t>
            </a:r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CFF26AA4-0C0D-4194-8F5F-28906C0BD56F}"/>
              </a:ext>
            </a:extLst>
          </p:cNvPr>
          <p:cNvSpPr txBox="1"/>
          <p:nvPr/>
        </p:nvSpPr>
        <p:spPr>
          <a:xfrm>
            <a:off x="6538608" y="5825992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cs typeface="Calibri"/>
              </a:rPr>
              <a:t>STOP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28869DD-F962-4F11-A519-0A34C5EA9D9A}"/>
              </a:ext>
            </a:extLst>
          </p:cNvPr>
          <p:cNvSpPr/>
          <p:nvPr/>
        </p:nvSpPr>
        <p:spPr>
          <a:xfrm>
            <a:off x="1634547" y="5375690"/>
            <a:ext cx="2621016" cy="3153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4DBEA07B-FDDE-4A66-AA6E-045729E0B10A}"/>
              </a:ext>
            </a:extLst>
          </p:cNvPr>
          <p:cNvSpPr txBox="1"/>
          <p:nvPr/>
        </p:nvSpPr>
        <p:spPr>
          <a:xfrm>
            <a:off x="4292021" y="5372734"/>
            <a:ext cx="458579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Quanto tempo </a:t>
            </a:r>
            <a:r>
              <a:rPr lang="en-US" err="1"/>
              <a:t>rimane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questo</a:t>
            </a:r>
            <a:r>
              <a:rPr lang="en-US"/>
              <a:t> </a:t>
            </a:r>
            <a:r>
              <a:rPr lang="en-US" err="1"/>
              <a:t>stato</a:t>
            </a:r>
            <a:r>
              <a:rPr lang="en-US"/>
              <a:t>?</a:t>
            </a: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726E5ACD-B2F7-4CCC-9170-20902EDDBE2F}"/>
              </a:ext>
            </a:extLst>
          </p:cNvPr>
          <p:cNvSpPr txBox="1"/>
          <p:nvPr/>
        </p:nvSpPr>
        <p:spPr>
          <a:xfrm>
            <a:off x="2736368" y="4223343"/>
            <a:ext cx="274319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aseline="30000"/>
              <a:t>60</a:t>
            </a:r>
            <a:r>
              <a:rPr lang="en-US"/>
              <a:t>Ni</a:t>
            </a:r>
          </a:p>
        </p:txBody>
      </p:sp>
      <p:pic>
        <p:nvPicPr>
          <p:cNvPr id="45" name="Picture 45">
            <a:extLst>
              <a:ext uri="{FF2B5EF4-FFF2-40B4-BE49-F238E27FC236}">
                <a16:creationId xmlns:a16="http://schemas.microsoft.com/office/drawing/2014/main" id="{BF6676A8-58E3-46B6-803F-3A783E775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234" y="3394779"/>
            <a:ext cx="4425946" cy="49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6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 descr="Chart, histogram&#10;&#10;Description automatically generated">
            <a:extLst>
              <a:ext uri="{FF2B5EF4-FFF2-40B4-BE49-F238E27FC236}">
                <a16:creationId xmlns:a16="http://schemas.microsoft.com/office/drawing/2014/main" id="{E8A22AE2-A78E-41C1-B936-DC770FE88E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150" y="1688042"/>
            <a:ext cx="6943282" cy="461592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5AE9D2-8247-4262-B080-80B06B3D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Coincidenza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tra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fotoni</a:t>
            </a:r>
            <a:r>
              <a:rPr lang="en-US">
                <a:cs typeface="Calibri Light"/>
              </a:rPr>
              <a:t> di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1173 (start) e 1332 (stop) keV</a:t>
            </a:r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7681ABAB-39B3-4D80-8439-4876FC608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387" y="2324100"/>
            <a:ext cx="2562225" cy="30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E82D0B-B4A0-486C-9765-A854D55D7DD6}"/>
              </a:ext>
            </a:extLst>
          </p:cNvPr>
          <p:cNvSpPr txBox="1"/>
          <p:nvPr/>
        </p:nvSpPr>
        <p:spPr>
          <a:xfrm>
            <a:off x="4861983" y="3232150"/>
            <a:ext cx="4066116" cy="230832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La </a:t>
            </a:r>
            <a:r>
              <a:rPr lang="en-US" err="1"/>
              <a:t>larghezza</a:t>
            </a:r>
            <a:r>
              <a:rPr lang="en-US"/>
              <a:t> a meta </a:t>
            </a:r>
            <a:r>
              <a:rPr lang="en-US" err="1"/>
              <a:t>altezza</a:t>
            </a:r>
            <a:r>
              <a:rPr lang="en-US"/>
              <a:t> del </a:t>
            </a:r>
            <a:r>
              <a:rPr lang="en-US" err="1"/>
              <a:t>picco</a:t>
            </a:r>
            <a:r>
              <a:rPr lang="en-US"/>
              <a:t> e' di circa ~500 </a:t>
            </a:r>
            <a:r>
              <a:rPr lang="en-US" err="1"/>
              <a:t>ps</a:t>
            </a:r>
            <a:r>
              <a:rPr lang="en-US"/>
              <a:t>, </a:t>
            </a:r>
            <a:r>
              <a:rPr lang="en-US" err="1"/>
              <a:t>mentre</a:t>
            </a:r>
            <a:r>
              <a:rPr lang="en-US">
                <a:cs typeface="Calibri"/>
              </a:rPr>
              <a:t> il T</a:t>
            </a:r>
            <a:r>
              <a:rPr lang="en-US" baseline="-25000">
                <a:cs typeface="Calibri"/>
              </a:rPr>
              <a:t>1/2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dello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stato</a:t>
            </a:r>
            <a:r>
              <a:rPr lang="en-US">
                <a:cs typeface="Calibri"/>
              </a:rPr>
              <a:t> a 1332 keV e' di 0.73 ps, circa 3 </a:t>
            </a:r>
            <a:r>
              <a:rPr lang="en-US" err="1">
                <a:cs typeface="Calibri"/>
              </a:rPr>
              <a:t>ordine</a:t>
            </a:r>
            <a:r>
              <a:rPr lang="en-US">
                <a:cs typeface="Calibri"/>
              </a:rPr>
              <a:t> di grandezza sotto la </a:t>
            </a:r>
            <a:r>
              <a:rPr lang="en-US" err="1">
                <a:cs typeface="Calibri"/>
              </a:rPr>
              <a:t>sensibilita</a:t>
            </a:r>
            <a:r>
              <a:rPr lang="en-US">
                <a:cs typeface="Calibri"/>
              </a:rPr>
              <a:t>' del nostro </a:t>
            </a:r>
            <a:r>
              <a:rPr lang="en-US" err="1">
                <a:cs typeface="Calibri"/>
              </a:rPr>
              <a:t>apparato</a:t>
            </a:r>
            <a:endParaRPr lang="en-US"/>
          </a:p>
          <a:p>
            <a:pPr algn="just"/>
            <a:r>
              <a:rPr lang="en-US">
                <a:cs typeface="Calibri"/>
              </a:rPr>
              <a:t>-&gt; </a:t>
            </a:r>
            <a:r>
              <a:rPr lang="en-US" err="1">
                <a:cs typeface="Calibri"/>
              </a:rPr>
              <a:t>abbiamo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misurato</a:t>
            </a:r>
            <a:r>
              <a:rPr lang="en-US">
                <a:cs typeface="Calibri"/>
              </a:rPr>
              <a:t> la </a:t>
            </a:r>
            <a:r>
              <a:rPr lang="en-US" err="1">
                <a:cs typeface="Calibri"/>
              </a:rPr>
              <a:t>risoluzione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temporale</a:t>
            </a:r>
            <a:r>
              <a:rPr lang="en-US">
                <a:cs typeface="Calibri"/>
              </a:rPr>
              <a:t> del nostro </a:t>
            </a:r>
            <a:r>
              <a:rPr lang="en-US" err="1">
                <a:cs typeface="Calibri"/>
              </a:rPr>
              <a:t>rivelatore</a:t>
            </a:r>
            <a:br>
              <a:rPr lang="en-US">
                <a:cs typeface="Calibri"/>
              </a:rPr>
            </a:b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84643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AE9D2-8247-4262-B080-80B06B3D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Coincidenza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tra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fotoni</a:t>
            </a:r>
            <a:r>
              <a:rPr lang="en-US">
                <a:cs typeface="Calibri Light"/>
              </a:rPr>
              <a:t> di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1408 (start) e 121 (stop) keV</a:t>
            </a:r>
            <a:endParaRPr lang="en-US"/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AA888578-F886-42AB-A7BA-AFA98FCE7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456" y="1825625"/>
            <a:ext cx="7849088" cy="4351338"/>
          </a:xfrm>
        </p:spPr>
      </p:pic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2DDAA32-EDA0-4ED1-A53A-7C95729F0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818" y="6185479"/>
            <a:ext cx="2743196" cy="41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678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owchart: Document 2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rgbClr val="6A4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C57DDF-357B-4AE2-A450-3BC357C5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Misure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 tempo</a:t>
            </a:r>
            <a:r>
              <a:rPr lang="en-US" sz="2800">
                <a:solidFill>
                  <a:srgbClr val="FFFFFF"/>
                </a:solidFill>
              </a:rPr>
              <a:t>: </a:t>
            </a:r>
            <a:r>
              <a:rPr lang="en-US" sz="2800" baseline="30000">
                <a:solidFill>
                  <a:srgbClr val="FFFFFF"/>
                </a:solidFill>
              </a:rPr>
              <a:t>152</a:t>
            </a:r>
            <a:r>
              <a:rPr lang="en-US" sz="2800">
                <a:solidFill>
                  <a:srgbClr val="FFFFFF"/>
                </a:solidFill>
              </a:rPr>
              <a:t>Eu</a:t>
            </a:r>
            <a:endParaRPr lang="en-US" sz="2800" kern="1200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17" name="Picture 17" descr="A picture containing watch&#10;&#10;Description automatically generated">
            <a:extLst>
              <a:ext uri="{FF2B5EF4-FFF2-40B4-BE49-F238E27FC236}">
                <a16:creationId xmlns:a16="http://schemas.microsoft.com/office/drawing/2014/main" id="{90819E6B-6014-4293-ACEC-28118EF9E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513" y="48169"/>
            <a:ext cx="2997543" cy="3068299"/>
          </a:xfrm>
          <a:prstGeom prst="rect">
            <a:avLst/>
          </a:prstGeom>
        </p:spPr>
      </p:pic>
      <p:sp>
        <p:nvSpPr>
          <p:cNvPr id="45" name="Arrow: Right 44">
            <a:extLst>
              <a:ext uri="{FF2B5EF4-FFF2-40B4-BE49-F238E27FC236}">
                <a16:creationId xmlns:a16="http://schemas.microsoft.com/office/drawing/2014/main" id="{059878BA-AA1B-4558-8EE6-6DBE089A6EFA}"/>
              </a:ext>
            </a:extLst>
          </p:cNvPr>
          <p:cNvSpPr/>
          <p:nvPr/>
        </p:nvSpPr>
        <p:spPr>
          <a:xfrm>
            <a:off x="3885726" y="4373322"/>
            <a:ext cx="2079077" cy="48281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FA337FD7-DEDE-4B7B-AD0B-715CE2B4454C}"/>
              </a:ext>
            </a:extLst>
          </p:cNvPr>
          <p:cNvGrpSpPr/>
          <p:nvPr/>
        </p:nvGrpSpPr>
        <p:grpSpPr>
          <a:xfrm>
            <a:off x="865081" y="3438211"/>
            <a:ext cx="4786047" cy="3110729"/>
            <a:chOff x="865081" y="2734041"/>
            <a:chExt cx="4786047" cy="3110729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2B7732C8-F105-4793-BEEC-D5159A91992E}"/>
                </a:ext>
              </a:extLst>
            </p:cNvPr>
            <p:cNvCxnSpPr/>
            <p:nvPr/>
          </p:nvCxnSpPr>
          <p:spPr>
            <a:xfrm>
              <a:off x="865081" y="3145417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C66D6C5-E976-45C3-9C41-068C5E83AFAA}"/>
                </a:ext>
              </a:extLst>
            </p:cNvPr>
            <p:cNvCxnSpPr>
              <a:cxnSpLocks/>
            </p:cNvCxnSpPr>
            <p:nvPr/>
          </p:nvCxnSpPr>
          <p:spPr>
            <a:xfrm>
              <a:off x="2044952" y="3901271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D666F77-FF1F-4AEA-8117-629BC36DEB32}"/>
                </a:ext>
              </a:extLst>
            </p:cNvPr>
            <p:cNvCxnSpPr>
              <a:cxnSpLocks/>
            </p:cNvCxnSpPr>
            <p:nvPr/>
          </p:nvCxnSpPr>
          <p:spPr>
            <a:xfrm>
              <a:off x="2044952" y="5247379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263DA38B-E93B-4217-ABED-7CBDBE5F97C6}"/>
                </a:ext>
              </a:extLst>
            </p:cNvPr>
            <p:cNvCxnSpPr>
              <a:cxnSpLocks/>
            </p:cNvCxnSpPr>
            <p:nvPr/>
          </p:nvCxnSpPr>
          <p:spPr>
            <a:xfrm>
              <a:off x="1584062" y="3228374"/>
              <a:ext cx="554906" cy="58255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801EAB61-FD8A-480F-92D2-978C021FB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069061" y="4159954"/>
              <a:ext cx="1326436" cy="861418"/>
            </a:xfrm>
            <a:prstGeom prst="rect">
              <a:avLst/>
            </a:prstGeom>
          </p:spPr>
        </p:pic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2441E903-BD0F-49F0-A10B-7161AD268172}"/>
                </a:ext>
              </a:extLst>
            </p:cNvPr>
            <p:cNvCxnSpPr>
              <a:cxnSpLocks/>
            </p:cNvCxnSpPr>
            <p:nvPr/>
          </p:nvCxnSpPr>
          <p:spPr>
            <a:xfrm>
              <a:off x="2063387" y="5818560"/>
              <a:ext cx="1373443" cy="0"/>
            </a:xfrm>
            <a:prstGeom prst="straightConnector1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92562ACF-AA50-4719-B011-05EFDF30F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484098" y="5327270"/>
              <a:ext cx="508601" cy="526400"/>
            </a:xfrm>
            <a:prstGeom prst="rect">
              <a:avLst/>
            </a:prstGeom>
          </p:spPr>
        </p:pic>
        <p:sp>
          <p:nvSpPr>
            <p:cNvPr id="78" name="TextBox 9">
              <a:extLst>
                <a:ext uri="{FF2B5EF4-FFF2-40B4-BE49-F238E27FC236}">
                  <a16:creationId xmlns:a16="http://schemas.microsoft.com/office/drawing/2014/main" id="{753CEF3C-4EF3-4D5E-9F2D-FAFEA6B663F4}"/>
                </a:ext>
              </a:extLst>
            </p:cNvPr>
            <p:cNvSpPr txBox="1"/>
            <p:nvPr/>
          </p:nvSpPr>
          <p:spPr>
            <a:xfrm>
              <a:off x="1308651" y="2734041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baseline="30000"/>
                <a:t>152</a:t>
              </a:r>
              <a:r>
                <a:rPr lang="en-US"/>
                <a:t>Eu</a:t>
              </a:r>
              <a:endParaRPr lang="en-US">
                <a:cs typeface="Calibri"/>
              </a:endParaRPr>
            </a:p>
          </p:txBody>
        </p:sp>
        <p:sp>
          <p:nvSpPr>
            <p:cNvPr id="79" name="TextBox 10">
              <a:extLst>
                <a:ext uri="{FF2B5EF4-FFF2-40B4-BE49-F238E27FC236}">
                  <a16:creationId xmlns:a16="http://schemas.microsoft.com/office/drawing/2014/main" id="{A2ABAB91-6FC9-4251-AE36-62DFB1AF5E4A}"/>
                </a:ext>
              </a:extLst>
            </p:cNvPr>
            <p:cNvSpPr txBox="1"/>
            <p:nvPr/>
          </p:nvSpPr>
          <p:spPr>
            <a:xfrm>
              <a:off x="2907929" y="4442025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1408 keV</a:t>
              </a:r>
            </a:p>
          </p:txBody>
        </p:sp>
        <p:sp>
          <p:nvSpPr>
            <p:cNvPr id="80" name="TextBox 11">
              <a:extLst>
                <a:ext uri="{FF2B5EF4-FFF2-40B4-BE49-F238E27FC236}">
                  <a16:creationId xmlns:a16="http://schemas.microsoft.com/office/drawing/2014/main" id="{8FAA92A0-426C-4049-84F1-27FD782A4168}"/>
                </a:ext>
              </a:extLst>
            </p:cNvPr>
            <p:cNvSpPr txBox="1"/>
            <p:nvPr/>
          </p:nvSpPr>
          <p:spPr>
            <a:xfrm>
              <a:off x="1308651" y="3333194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>
                  <a:latin typeface="Calibri Light"/>
                  <a:cs typeface="Calibri"/>
                </a:rPr>
                <a:t>EC</a:t>
              </a:r>
              <a:endParaRPr lang="en-US" baseline="30000" dirty="0">
                <a:latin typeface="Calibri Light"/>
                <a:cs typeface="Calibri"/>
              </a:endParaRPr>
            </a:p>
          </p:txBody>
        </p:sp>
        <p:sp>
          <p:nvSpPr>
            <p:cNvPr id="81" name="TextBox 12">
              <a:extLst>
                <a:ext uri="{FF2B5EF4-FFF2-40B4-BE49-F238E27FC236}">
                  <a16:creationId xmlns:a16="http://schemas.microsoft.com/office/drawing/2014/main" id="{EC0F726B-D324-44F3-AC41-55FFF3CB7A70}"/>
                </a:ext>
              </a:extLst>
            </p:cNvPr>
            <p:cNvSpPr txBox="1"/>
            <p:nvPr/>
          </p:nvSpPr>
          <p:spPr>
            <a:xfrm>
              <a:off x="2907929" y="5450242"/>
              <a:ext cx="2743199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/>
                <a:t>121 keV</a:t>
              </a:r>
            </a:p>
          </p:txBody>
        </p:sp>
      </p:grpSp>
      <p:sp>
        <p:nvSpPr>
          <p:cNvPr id="65" name="Arrow: Right 64">
            <a:extLst>
              <a:ext uri="{FF2B5EF4-FFF2-40B4-BE49-F238E27FC236}">
                <a16:creationId xmlns:a16="http://schemas.microsoft.com/office/drawing/2014/main" id="{A895C585-635B-4964-BA8E-DD3FE2B1F189}"/>
              </a:ext>
            </a:extLst>
          </p:cNvPr>
          <p:cNvSpPr/>
          <p:nvPr/>
        </p:nvSpPr>
        <p:spPr>
          <a:xfrm>
            <a:off x="4028601" y="6093100"/>
            <a:ext cx="2079077" cy="4828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6" name="TextBox 15">
            <a:extLst>
              <a:ext uri="{FF2B5EF4-FFF2-40B4-BE49-F238E27FC236}">
                <a16:creationId xmlns:a16="http://schemas.microsoft.com/office/drawing/2014/main" id="{C40EABF1-BEFD-4825-ACFB-A217E5260F25}"/>
              </a:ext>
            </a:extLst>
          </p:cNvPr>
          <p:cNvSpPr txBox="1"/>
          <p:nvPr/>
        </p:nvSpPr>
        <p:spPr>
          <a:xfrm>
            <a:off x="6354911" y="4422227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cs typeface="Calibri"/>
              </a:rPr>
              <a:t>START</a:t>
            </a:r>
          </a:p>
        </p:txBody>
      </p:sp>
      <p:sp>
        <p:nvSpPr>
          <p:cNvPr id="67" name="TextBox 16">
            <a:extLst>
              <a:ext uri="{FF2B5EF4-FFF2-40B4-BE49-F238E27FC236}">
                <a16:creationId xmlns:a16="http://schemas.microsoft.com/office/drawing/2014/main" id="{EDA8AD4A-7BC9-4C5D-B632-DDD6C9303A2E}"/>
              </a:ext>
            </a:extLst>
          </p:cNvPr>
          <p:cNvSpPr txBox="1"/>
          <p:nvPr/>
        </p:nvSpPr>
        <p:spPr>
          <a:xfrm>
            <a:off x="6314090" y="6161009"/>
            <a:ext cx="2743200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>
                <a:cs typeface="Calibri"/>
              </a:rPr>
              <a:t>STOP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BF247380-6D35-46C0-8D6E-7714300BF004}"/>
              </a:ext>
            </a:extLst>
          </p:cNvPr>
          <p:cNvSpPr/>
          <p:nvPr/>
        </p:nvSpPr>
        <p:spPr>
          <a:xfrm>
            <a:off x="1410029" y="5789535"/>
            <a:ext cx="2621016" cy="31531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9" name="TextBox 18">
            <a:extLst>
              <a:ext uri="{FF2B5EF4-FFF2-40B4-BE49-F238E27FC236}">
                <a16:creationId xmlns:a16="http://schemas.microsoft.com/office/drawing/2014/main" id="{B3225FC5-EA5C-4EB0-8818-A87BB79FAABA}"/>
              </a:ext>
            </a:extLst>
          </p:cNvPr>
          <p:cNvSpPr txBox="1"/>
          <p:nvPr/>
        </p:nvSpPr>
        <p:spPr>
          <a:xfrm>
            <a:off x="4067503" y="5757018"/>
            <a:ext cx="4585794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Quanto tempo </a:t>
            </a:r>
            <a:r>
              <a:rPr lang="en-US" err="1"/>
              <a:t>rimane</a:t>
            </a:r>
            <a:r>
              <a:rPr lang="en-US"/>
              <a:t> </a:t>
            </a:r>
            <a:r>
              <a:rPr lang="en-US" err="1"/>
              <a:t>su</a:t>
            </a:r>
            <a:r>
              <a:rPr lang="en-US"/>
              <a:t> </a:t>
            </a:r>
            <a:r>
              <a:rPr lang="en-US" err="1"/>
              <a:t>questo</a:t>
            </a:r>
            <a:r>
              <a:rPr lang="en-US"/>
              <a:t> </a:t>
            </a:r>
            <a:r>
              <a:rPr lang="en-US" err="1"/>
              <a:t>stato</a:t>
            </a:r>
            <a:r>
              <a:rPr lang="en-US"/>
              <a:t>?</a:t>
            </a:r>
          </a:p>
        </p:txBody>
      </p:sp>
      <p:sp>
        <p:nvSpPr>
          <p:cNvPr id="70" name="TextBox 19">
            <a:extLst>
              <a:ext uri="{FF2B5EF4-FFF2-40B4-BE49-F238E27FC236}">
                <a16:creationId xmlns:a16="http://schemas.microsoft.com/office/drawing/2014/main" id="{389DDEE2-E565-4A65-B0EB-7C66CFECA5B0}"/>
              </a:ext>
            </a:extLst>
          </p:cNvPr>
          <p:cNvSpPr txBox="1"/>
          <p:nvPr/>
        </p:nvSpPr>
        <p:spPr>
          <a:xfrm>
            <a:off x="2383971" y="4241346"/>
            <a:ext cx="2743199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>
                <a:ea typeface="+mn-lt"/>
                <a:cs typeface="+mn-lt"/>
              </a:rPr>
              <a:t>152</a:t>
            </a:r>
            <a:r>
              <a:rPr lang="en-US">
                <a:ea typeface="+mn-lt"/>
                <a:cs typeface="+mn-lt"/>
              </a:rPr>
              <a:t>Sm</a:t>
            </a:r>
            <a:endParaRPr lang="en-US"/>
          </a:p>
        </p:txBody>
      </p:sp>
      <p:sp>
        <p:nvSpPr>
          <p:cNvPr id="82" name="TextBox 1">
            <a:extLst>
              <a:ext uri="{FF2B5EF4-FFF2-40B4-BE49-F238E27FC236}">
                <a16:creationId xmlns:a16="http://schemas.microsoft.com/office/drawing/2014/main" id="{5DB81B2D-1F9B-4FF3-92C7-DE47B0B55EE8}"/>
              </a:ext>
            </a:extLst>
          </p:cNvPr>
          <p:cNvSpPr txBox="1"/>
          <p:nvPr/>
        </p:nvSpPr>
        <p:spPr>
          <a:xfrm>
            <a:off x="3098346" y="2771776"/>
            <a:ext cx="3855584" cy="147732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 </a:t>
            </a:r>
            <a:r>
              <a:rPr lang="en-US" err="1"/>
              <a:t>cattura</a:t>
            </a:r>
            <a:r>
              <a:rPr lang="en-US"/>
              <a:t> </a:t>
            </a:r>
            <a:r>
              <a:rPr lang="en-US" err="1"/>
              <a:t>elettronica</a:t>
            </a:r>
            <a:r>
              <a:rPr lang="en-US"/>
              <a:t> (EC) e' un </a:t>
            </a:r>
            <a:r>
              <a:rPr lang="en-US" err="1"/>
              <a:t>processo</a:t>
            </a:r>
            <a:r>
              <a:rPr lang="en-US"/>
              <a:t> simile al </a:t>
            </a:r>
            <a:r>
              <a:rPr lang="en-US" err="1"/>
              <a:t>decadimento</a:t>
            </a:r>
            <a:r>
              <a:rPr lang="en-US"/>
              <a:t> β</a:t>
            </a:r>
            <a:r>
              <a:rPr lang="en-US" baseline="30000"/>
              <a:t>+</a:t>
            </a:r>
            <a:r>
              <a:rPr lang="en-US"/>
              <a:t>: un </a:t>
            </a:r>
            <a:r>
              <a:rPr lang="en-US" err="1"/>
              <a:t>protone</a:t>
            </a:r>
            <a:r>
              <a:rPr lang="en-US"/>
              <a:t> </a:t>
            </a:r>
            <a:r>
              <a:rPr lang="en-US" err="1"/>
              <a:t>assorbe</a:t>
            </a:r>
            <a:r>
              <a:rPr lang="en-US"/>
              <a:t> un </a:t>
            </a:r>
            <a:r>
              <a:rPr lang="en-US" err="1"/>
              <a:t>elettrone</a:t>
            </a:r>
            <a:r>
              <a:rPr lang="en-US"/>
              <a:t> </a:t>
            </a:r>
            <a:r>
              <a:rPr lang="en-US" err="1"/>
              <a:t>atomico</a:t>
            </a:r>
            <a:r>
              <a:rPr lang="en-US"/>
              <a:t> </a:t>
            </a:r>
            <a:r>
              <a:rPr lang="en-US" err="1"/>
              <a:t>convertendosi</a:t>
            </a:r>
            <a:r>
              <a:rPr lang="en-US"/>
              <a:t> in </a:t>
            </a:r>
            <a:r>
              <a:rPr lang="en-US" err="1"/>
              <a:t>neutrone</a:t>
            </a:r>
            <a:r>
              <a:rPr lang="en-US"/>
              <a:t> e </a:t>
            </a:r>
            <a:r>
              <a:rPr lang="en-US" err="1"/>
              <a:t>rilasciando</a:t>
            </a:r>
            <a:r>
              <a:rPr lang="en-US"/>
              <a:t> un neutrino</a:t>
            </a:r>
          </a:p>
        </p:txBody>
      </p:sp>
    </p:spTree>
    <p:extLst>
      <p:ext uri="{BB962C8B-B14F-4D97-AF65-F5344CB8AC3E}">
        <p14:creationId xmlns:p14="http://schemas.microsoft.com/office/powerpoint/2010/main" val="2702671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9C4DD-BBA2-4100-8EA6-1CAA3B84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Apparato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sperimentale</a:t>
            </a:r>
            <a:endParaRPr lang="en-US" err="1"/>
          </a:p>
        </p:txBody>
      </p:sp>
      <p:pic>
        <p:nvPicPr>
          <p:cNvPr id="4" name="Picture 4" descr="A picture containing indoor, cluttered&#10;&#10;Description automatically generated">
            <a:extLst>
              <a:ext uri="{FF2B5EF4-FFF2-40B4-BE49-F238E27FC236}">
                <a16:creationId xmlns:a16="http://schemas.microsoft.com/office/drawing/2014/main" id="{8DA3E069-220B-4155-8845-4A110D45FC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9858" y="3388860"/>
            <a:ext cx="3950682" cy="2957436"/>
          </a:xfrm>
        </p:spPr>
      </p:pic>
      <p:pic>
        <p:nvPicPr>
          <p:cNvPr id="5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199D06A0-D245-4A94-B78C-B1E8F51360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546" y="1686622"/>
            <a:ext cx="3914078" cy="29494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BB1347-0D89-4D8B-AF7F-7A434DDF7CC9}"/>
              </a:ext>
            </a:extLst>
          </p:cNvPr>
          <p:cNvSpPr txBox="1"/>
          <p:nvPr/>
        </p:nvSpPr>
        <p:spPr>
          <a:xfrm>
            <a:off x="457200" y="1717288"/>
            <a:ext cx="4047892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6 </a:t>
            </a:r>
            <a:r>
              <a:rPr lang="en-US" err="1"/>
              <a:t>rivelatori</a:t>
            </a:r>
            <a:r>
              <a:rPr lang="en-US"/>
              <a:t> al </a:t>
            </a:r>
            <a:r>
              <a:rPr lang="en-US" err="1"/>
              <a:t>bromurio</a:t>
            </a:r>
            <a:r>
              <a:rPr lang="en-US"/>
              <a:t> di </a:t>
            </a:r>
            <a:r>
              <a:rPr lang="en-US" err="1"/>
              <a:t>lantanio</a:t>
            </a:r>
            <a:r>
              <a:rPr lang="en-US"/>
              <a:t> (LaBr</a:t>
            </a:r>
            <a:r>
              <a:rPr lang="en-US" baseline="-25000"/>
              <a:t>3</a:t>
            </a:r>
            <a:r>
              <a:rPr lang="en-US"/>
              <a:t>)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1 </a:t>
            </a:r>
            <a:r>
              <a:rPr lang="en-US" err="1">
                <a:cs typeface="Calibri"/>
              </a:rPr>
              <a:t>digitalizzatore</a:t>
            </a:r>
            <a:r>
              <a:rPr lang="en-US">
                <a:cs typeface="Calibri"/>
              </a:rPr>
              <a:t> 14-bit 500 MHz</a:t>
            </a:r>
          </a:p>
          <a:p>
            <a:r>
              <a:rPr lang="en-US" err="1">
                <a:cs typeface="Calibri"/>
              </a:rPr>
              <a:t>Sorgenti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radioattive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26297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AE9D2-8247-4262-B080-80B06B3D9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cs typeface="Calibri Light"/>
              </a:rPr>
              <a:t>Coincidenza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tra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i</a:t>
            </a:r>
            <a:r>
              <a:rPr lang="en-US">
                <a:cs typeface="Calibri Light"/>
              </a:rPr>
              <a:t> </a:t>
            </a:r>
            <a:r>
              <a:rPr lang="en-US" err="1">
                <a:cs typeface="Calibri Light"/>
              </a:rPr>
              <a:t>fotoni</a:t>
            </a:r>
            <a:r>
              <a:rPr lang="en-US">
                <a:cs typeface="Calibri Light"/>
              </a:rPr>
              <a:t> di </a:t>
            </a:r>
            <a:br>
              <a:rPr lang="en-US">
                <a:cs typeface="Calibri Light"/>
              </a:rPr>
            </a:br>
            <a:r>
              <a:rPr lang="en-US">
                <a:cs typeface="Calibri Light"/>
              </a:rPr>
              <a:t>1408 (start) e 121 (stop) keV</a:t>
            </a:r>
            <a:endParaRPr lang="en-US"/>
          </a:p>
        </p:txBody>
      </p: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AA888578-F886-42AB-A7BA-AFA98FCE74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456" y="1825625"/>
            <a:ext cx="7849088" cy="4351338"/>
          </a:xfrm>
        </p:spPr>
      </p:pic>
      <p:pic>
        <p:nvPicPr>
          <p:cNvPr id="5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2DDAA32-EDA0-4ED1-A53A-7C95729F0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6818" y="6185479"/>
            <a:ext cx="2743196" cy="413707"/>
          </a:xfrm>
          <a:prstGeom prst="rect">
            <a:avLst/>
          </a:prstGeom>
        </p:spPr>
      </p:pic>
      <p:pic>
        <p:nvPicPr>
          <p:cNvPr id="7" name="Picture 7" descr="Graphical user interface, application, table&#10;&#10;Description automatically generated">
            <a:extLst>
              <a:ext uri="{FF2B5EF4-FFF2-40B4-BE49-F238E27FC236}">
                <a16:creationId xmlns:a16="http://schemas.microsoft.com/office/drawing/2014/main" id="{247816AC-9F2B-464B-A0C5-2407D110D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637" r="36601" b="34801"/>
          <a:stretch/>
        </p:blipFill>
        <p:spPr>
          <a:xfrm>
            <a:off x="515923" y="4627054"/>
            <a:ext cx="8351035" cy="133262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CFB63C7A-A15D-4EB3-906A-CF96B8FBEDCB}"/>
              </a:ext>
            </a:extLst>
          </p:cNvPr>
          <p:cNvSpPr/>
          <p:nvPr/>
        </p:nvSpPr>
        <p:spPr>
          <a:xfrm>
            <a:off x="2845966" y="5069048"/>
            <a:ext cx="1415641" cy="692091"/>
          </a:xfrm>
          <a:prstGeom prst="ellipse">
            <a:avLst/>
          </a:prstGeom>
          <a:noFill/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32F884-9A32-49E8-A205-E1EFE6CBF4CA}"/>
              </a:ext>
            </a:extLst>
          </p:cNvPr>
          <p:cNvSpPr txBox="1"/>
          <p:nvPr/>
        </p:nvSpPr>
        <p:spPr>
          <a:xfrm>
            <a:off x="6457688" y="617455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Per una </a:t>
            </a:r>
            <a:r>
              <a:rPr lang="en-US" err="1"/>
              <a:t>misura</a:t>
            </a:r>
            <a:r>
              <a:rPr lang="en-US"/>
              <a:t> di 12 ore, non male ;)</a:t>
            </a:r>
          </a:p>
        </p:txBody>
      </p:sp>
    </p:spTree>
    <p:extLst>
      <p:ext uri="{BB962C8B-B14F-4D97-AF65-F5344CB8AC3E}">
        <p14:creationId xmlns:p14="http://schemas.microsoft.com/office/powerpoint/2010/main" val="10436006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4A1C39DB-FA73-43BA-A3E9-CA25DC054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781114"/>
            <a:ext cx="8178799" cy="52957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55A1CF-66EA-4624-8852-F39D9C5CA369}"/>
              </a:ext>
            </a:extLst>
          </p:cNvPr>
          <p:cNvSpPr txBox="1"/>
          <p:nvPr/>
        </p:nvSpPr>
        <p:spPr>
          <a:xfrm>
            <a:off x="7466239" y="6496730"/>
            <a:ext cx="2743199" cy="2923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300">
                <a:solidFill>
                  <a:schemeClr val="tx2"/>
                </a:solidFill>
                <a:cs typeface="Calibri"/>
              </a:rPr>
              <a:t>PID@INFN LNL, 2022</a:t>
            </a:r>
          </a:p>
        </p:txBody>
      </p:sp>
    </p:spTree>
    <p:extLst>
      <p:ext uri="{BB962C8B-B14F-4D97-AF65-F5344CB8AC3E}">
        <p14:creationId xmlns:p14="http://schemas.microsoft.com/office/powerpoint/2010/main" val="877470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448717-B198-4C0D-B925-86C3ACD24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73" y="655128"/>
            <a:ext cx="3460439" cy="14996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/>
              <a:t>Segnali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5228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7">
            <a:extLst>
              <a:ext uri="{FF2B5EF4-FFF2-40B4-BE49-F238E27FC236}">
                <a16:creationId xmlns:a16="http://schemas.microsoft.com/office/drawing/2014/main" id="{1F49CE81-B2F4-47B2-9D4A-886DCE0A84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533" y="73152"/>
            <a:ext cx="884223" cy="232963"/>
            <a:chOff x="7763256" y="73152"/>
            <a:chExt cx="1178966" cy="232963"/>
          </a:xfrm>
        </p:grpSpPr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4BE32177-3EAD-42DA-997C-8DAE1BFEE5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0DEE160-9825-4DB5-8188-911AC13EA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9C5FEDB5-0AEE-40E4-9CA6-6718B956D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1A11DF2D-1D4B-45DA-906B-2A1F84C99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6A5BAC0-9806-4124-A584-7F924A658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8F6BFA3-38BE-4F0A-94D9-EF0E6EA01A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BE6BCF21-959F-419E-BCA4-B20AF92EF4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4B6E037-E222-42EB-9AEB-C45EF2090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A0494426-372E-42B8-87E1-170F1B596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14DB5AB5-5D73-4375-8CF4-DF4B7A5D7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009B2A6E-6D36-4A9A-AFAA-CF4D85914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85DC0718-B29F-47A6-931F-F0EF9FA99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AED958D-AFCC-4BEF-818A-EFF7E41D17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C216DD5A-D1AE-429E-937E-456A50345E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A845B253-9DEE-45AC-AADA-FAA6812C3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CE7B6CBF-757B-4B55-84CB-062B712D38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2CC28C7A-EF33-43D3-90CD-DCAC92546A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BC0C9DCF-F15B-4B7A-A16B-37B4335E6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94991FD1-406A-4958-87D4-8DFA9FEA4C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5CD32F69-27AD-4088-877C-E2A40F8B0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6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id="{B5825B74-556E-4945-BDE7-4FE2CD46D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434" y="95044"/>
            <a:ext cx="4115092" cy="3086319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33984"/>
            <a:ext cx="455228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70CA38AB-DCE2-49A1-AA04-6B9714644A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7" t="12190" r="16403" b="13456"/>
          <a:stretch/>
        </p:blipFill>
        <p:spPr>
          <a:xfrm>
            <a:off x="561903" y="3450173"/>
            <a:ext cx="4190206" cy="3186973"/>
          </a:xfrm>
          <a:prstGeom prst="rect">
            <a:avLst/>
          </a:prstGeom>
        </p:spPr>
      </p:pic>
      <p:pic>
        <p:nvPicPr>
          <p:cNvPr id="4" name="Picture 4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DDBF4E2E-E8DA-4CF8-91D0-C4106AC1B8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54" t="5981" r="10000" b="9719"/>
          <a:stretch/>
        </p:blipFill>
        <p:spPr>
          <a:xfrm>
            <a:off x="4859878" y="3463824"/>
            <a:ext cx="4190207" cy="31596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2FE6C2-BBC8-47BF-9F48-1E84A9CC5F86}"/>
              </a:ext>
            </a:extLst>
          </p:cNvPr>
          <p:cNvSpPr txBox="1"/>
          <p:nvPr/>
        </p:nvSpPr>
        <p:spPr>
          <a:xfrm>
            <a:off x="5729817" y="2586567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Sorgente di </a:t>
            </a:r>
            <a:r>
              <a:rPr lang="en-US" baseline="30000">
                <a:solidFill>
                  <a:schemeClr val="bg1"/>
                </a:solidFill>
              </a:rPr>
              <a:t>22</a:t>
            </a:r>
            <a:r>
              <a:rPr lang="en-US">
                <a:solidFill>
                  <a:schemeClr val="bg1"/>
                </a:solidFill>
              </a:rPr>
              <a:t>Na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AA7FD7-0097-4057-8105-D786502173FA}"/>
              </a:ext>
            </a:extLst>
          </p:cNvPr>
          <p:cNvSpPr txBox="1"/>
          <p:nvPr/>
        </p:nvSpPr>
        <p:spPr>
          <a:xfrm>
            <a:off x="5581650" y="61319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Sorgente di </a:t>
            </a:r>
            <a:r>
              <a:rPr lang="en-US" baseline="30000">
                <a:solidFill>
                  <a:schemeClr val="bg1"/>
                </a:solidFill>
              </a:rPr>
              <a:t>137</a:t>
            </a:r>
            <a:r>
              <a:rPr lang="en-US">
                <a:solidFill>
                  <a:schemeClr val="bg1"/>
                </a:solidFill>
              </a:rPr>
              <a:t>Cs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EDB25C-A939-446C-A90B-4AAD130511A0}"/>
              </a:ext>
            </a:extLst>
          </p:cNvPr>
          <p:cNvSpPr txBox="1"/>
          <p:nvPr/>
        </p:nvSpPr>
        <p:spPr>
          <a:xfrm>
            <a:off x="1189567" y="613198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Sorgente di </a:t>
            </a:r>
            <a:r>
              <a:rPr lang="en-US" baseline="30000">
                <a:solidFill>
                  <a:schemeClr val="bg1"/>
                </a:solidFill>
              </a:rPr>
              <a:t>60</a:t>
            </a:r>
            <a:r>
              <a:rPr lang="en-US">
                <a:solidFill>
                  <a:schemeClr val="bg1"/>
                </a:solidFill>
              </a:rPr>
              <a:t>Co</a:t>
            </a:r>
            <a:endParaRPr lang="en-US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268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hart, line chart&#10;&#10;Description automatically generated">
            <a:extLst>
              <a:ext uri="{FF2B5EF4-FFF2-40B4-BE49-F238E27FC236}">
                <a16:creationId xmlns:a16="http://schemas.microsoft.com/office/drawing/2014/main" id="{53E66F39-6F74-4DC6-AF1C-2799DDD32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366" y="2658906"/>
            <a:ext cx="6547819" cy="3996496"/>
          </a:xfrm>
          <a:prstGeom prst="rect">
            <a:avLst/>
          </a:prstGeom>
        </p:spPr>
      </p:pic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A0FC6-EEA9-4447-B1B5-DD1352EB0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Digitalizzazione del segnale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B60C355-50A0-49A4-A40E-D7F421B27EB2}"/>
              </a:ext>
            </a:extLst>
          </p:cNvPr>
          <p:cNvCxnSpPr>
            <a:cxnSpLocks/>
          </p:cNvCxnSpPr>
          <p:nvPr/>
        </p:nvCxnSpPr>
        <p:spPr>
          <a:xfrm>
            <a:off x="4808751" y="2411632"/>
            <a:ext cx="196345" cy="10554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B75C7E-5ACC-4349-9AF5-9F2485F07819}"/>
              </a:ext>
            </a:extLst>
          </p:cNvPr>
          <p:cNvCxnSpPr>
            <a:cxnSpLocks/>
          </p:cNvCxnSpPr>
          <p:nvPr/>
        </p:nvCxnSpPr>
        <p:spPr>
          <a:xfrm flipV="1">
            <a:off x="2273533" y="4836809"/>
            <a:ext cx="1095202" cy="4207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C2B7492-4C26-46D9-A159-79AE5E049CF7}"/>
              </a:ext>
            </a:extLst>
          </p:cNvPr>
          <p:cNvSpPr txBox="1"/>
          <p:nvPr/>
        </p:nvSpPr>
        <p:spPr>
          <a:xfrm>
            <a:off x="348143" y="4804794"/>
            <a:ext cx="203013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Il </a:t>
            </a:r>
            <a:r>
              <a:rPr lang="en-US" err="1"/>
              <a:t>segnale</a:t>
            </a:r>
            <a:r>
              <a:rPr lang="en-US"/>
              <a:t> e' "a </a:t>
            </a:r>
            <a:r>
              <a:rPr lang="en-US" err="1"/>
              <a:t>gradini</a:t>
            </a:r>
            <a:r>
              <a:rPr lang="en-US"/>
              <a:t>" </a:t>
            </a:r>
            <a:r>
              <a:rPr lang="en-US" err="1"/>
              <a:t>perche</a:t>
            </a:r>
            <a:r>
              <a:rPr lang="en-US"/>
              <a:t>' </a:t>
            </a:r>
            <a:r>
              <a:rPr lang="en-US" err="1"/>
              <a:t>campionato</a:t>
            </a:r>
            <a:r>
              <a:rPr lang="en-US"/>
              <a:t> </a:t>
            </a:r>
            <a:r>
              <a:rPr lang="en-US" err="1"/>
              <a:t>ogni</a:t>
            </a:r>
            <a:r>
              <a:rPr lang="en-US"/>
              <a:t> 2 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8ECCED-6A51-4D64-A0B8-671DD492CFF2}"/>
              </a:ext>
            </a:extLst>
          </p:cNvPr>
          <p:cNvSpPr txBox="1"/>
          <p:nvPr/>
        </p:nvSpPr>
        <p:spPr>
          <a:xfrm>
            <a:off x="3144036" y="962899"/>
            <a:ext cx="3645016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La linea rossa indica la </a:t>
            </a:r>
            <a:r>
              <a:rPr lang="en-US" err="1"/>
              <a:t>regione</a:t>
            </a:r>
            <a:r>
              <a:rPr lang="en-US"/>
              <a:t> in cui il </a:t>
            </a:r>
            <a:r>
              <a:rPr lang="en-US" err="1"/>
              <a:t>digitalizzatore</a:t>
            </a:r>
            <a:r>
              <a:rPr lang="en-US"/>
              <a:t> somma il </a:t>
            </a:r>
            <a:r>
              <a:rPr lang="en-US" err="1"/>
              <a:t>valore</a:t>
            </a:r>
            <a:r>
              <a:rPr lang="en-US"/>
              <a:t> di tutti </a:t>
            </a:r>
            <a:r>
              <a:rPr lang="en-US" err="1"/>
              <a:t>i</a:t>
            </a:r>
            <a:r>
              <a:rPr lang="en-US"/>
              <a:t> bin del </a:t>
            </a:r>
            <a:r>
              <a:rPr lang="en-US" err="1"/>
              <a:t>segnale</a:t>
            </a:r>
            <a:r>
              <a:rPr lang="en-US"/>
              <a:t>, dopo aver </a:t>
            </a:r>
            <a:r>
              <a:rPr lang="en-US" err="1"/>
              <a:t>rimosso</a:t>
            </a:r>
            <a:r>
              <a:rPr lang="en-US"/>
              <a:t> il </a:t>
            </a:r>
            <a:r>
              <a:rPr lang="en-US" err="1"/>
              <a:t>valore</a:t>
            </a:r>
            <a:r>
              <a:rPr lang="en-US"/>
              <a:t> di </a:t>
            </a:r>
            <a:r>
              <a:rPr lang="en-US" err="1"/>
              <a:t>linea</a:t>
            </a:r>
            <a:r>
              <a:rPr lang="en-US"/>
              <a:t> di base (baseline) </a:t>
            </a:r>
          </a:p>
        </p:txBody>
      </p:sp>
    </p:spTree>
    <p:extLst>
      <p:ext uri="{BB962C8B-B14F-4D97-AF65-F5344CB8AC3E}">
        <p14:creationId xmlns:p14="http://schemas.microsoft.com/office/powerpoint/2010/main" val="1176894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727B6-629E-41FD-ADCE-9AC99802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Radioattivita</a:t>
            </a:r>
            <a:r>
              <a:rPr lang="en-US" sz="2800">
                <a:solidFill>
                  <a:srgbClr val="FFFFFF"/>
                </a:solidFill>
              </a:rPr>
              <a:t>'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interna e </a:t>
            </a:r>
            <a:r>
              <a:rPr lang="en-US" sz="2800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fondo</a:t>
            </a:r>
            <a:r>
              <a:rPr lang="en-US" sz="2800">
                <a:solidFill>
                  <a:srgbClr val="FFFFFF"/>
                </a:solidFill>
              </a:rPr>
              <a:t> </a:t>
            </a:r>
            <a:r>
              <a:rPr lang="en-US" sz="2800" err="1">
                <a:solidFill>
                  <a:srgbClr val="FFFFFF"/>
                </a:solidFill>
              </a:rPr>
              <a:t>ambientale</a:t>
            </a:r>
            <a:endParaRPr lang="en-US" sz="2800" kern="1200" err="1">
              <a:solidFill>
                <a:srgbClr val="FFFFFF"/>
              </a:solidFill>
              <a:latin typeface="+mj-lt"/>
              <a:cs typeface="Calibri Light"/>
            </a:endParaRPr>
          </a:p>
        </p:txBody>
      </p:sp>
      <p:pic>
        <p:nvPicPr>
          <p:cNvPr id="7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F8D90992-7165-4B03-9747-4646E85D2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5949" y="1252780"/>
            <a:ext cx="5510653" cy="4353415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3AE4C99-8DB3-45EB-9F6B-92550735D0DB}"/>
              </a:ext>
            </a:extLst>
          </p:cNvPr>
          <p:cNvCxnSpPr>
            <a:cxnSpLocks/>
          </p:cNvCxnSpPr>
          <p:nvPr/>
        </p:nvCxnSpPr>
        <p:spPr>
          <a:xfrm>
            <a:off x="5091879" y="3156154"/>
            <a:ext cx="112456" cy="803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1F73A7C-C8B4-418E-A692-74F0F5411BD4}"/>
              </a:ext>
            </a:extLst>
          </p:cNvPr>
          <p:cNvCxnSpPr>
            <a:cxnSpLocks/>
          </p:cNvCxnSpPr>
          <p:nvPr/>
        </p:nvCxnSpPr>
        <p:spPr>
          <a:xfrm flipH="1">
            <a:off x="5997060" y="4188539"/>
            <a:ext cx="772447" cy="8037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C14F53-A74B-4154-BFFC-9C2E46CC4FF3}"/>
              </a:ext>
            </a:extLst>
          </p:cNvPr>
          <p:cNvSpPr txBox="1"/>
          <p:nvPr/>
        </p:nvSpPr>
        <p:spPr>
          <a:xfrm>
            <a:off x="4352616" y="2370802"/>
            <a:ext cx="227690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Radioattività</a:t>
            </a:r>
            <a:r>
              <a:rPr lang="en-US" dirty="0"/>
              <a:t> interna del </a:t>
            </a:r>
            <a:r>
              <a:rPr lang="en-US" dirty="0" err="1"/>
              <a:t>rivelatore</a:t>
            </a:r>
            <a:r>
              <a:rPr lang="en-US" dirty="0"/>
              <a:t> (La)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BC0773-6729-4AB5-9E53-53D5DDACB9DA}"/>
              </a:ext>
            </a:extLst>
          </p:cNvPr>
          <p:cNvSpPr txBox="1"/>
          <p:nvPr/>
        </p:nvSpPr>
        <p:spPr>
          <a:xfrm>
            <a:off x="6126504" y="3245339"/>
            <a:ext cx="3084254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Radioattività</a:t>
            </a:r>
            <a:r>
              <a:rPr lang="en-US" dirty="0"/>
              <a:t> </a:t>
            </a:r>
            <a:r>
              <a:rPr lang="en-US" dirty="0" err="1"/>
              <a:t>naturale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 err="1"/>
              <a:t>Uranio</a:t>
            </a:r>
            <a:r>
              <a:rPr lang="en-US" dirty="0"/>
              <a:t> e </a:t>
            </a:r>
            <a:r>
              <a:rPr lang="en-US" dirty="0" err="1"/>
              <a:t>prodotti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(Th, Ra, Po, Bi)</a:t>
            </a:r>
            <a:endParaRPr lang="en-US" dirty="0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60CBCF-BE66-45ED-864F-A934D1D12C3E}"/>
              </a:ext>
            </a:extLst>
          </p:cNvPr>
          <p:cNvSpPr txBox="1"/>
          <p:nvPr/>
        </p:nvSpPr>
        <p:spPr>
          <a:xfrm>
            <a:off x="4045312" y="6025109"/>
            <a:ext cx="335734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Calibri"/>
              </a:rPr>
              <a:t>Unita' </a:t>
            </a:r>
            <a:r>
              <a:rPr lang="en-US" err="1">
                <a:cs typeface="Calibri"/>
              </a:rPr>
              <a:t>arbitrarie</a:t>
            </a:r>
            <a:r>
              <a:rPr lang="en-US">
                <a:cs typeface="Calibri"/>
              </a:rPr>
              <a:t> del </a:t>
            </a:r>
            <a:r>
              <a:rPr lang="en-US" err="1">
                <a:cs typeface="Calibri"/>
              </a:rPr>
              <a:t>digitalizzatore</a:t>
            </a:r>
            <a:r>
              <a:rPr lang="en-US">
                <a:cs typeface="Calibri"/>
              </a:rPr>
              <a:t> -&gt; </a:t>
            </a:r>
            <a:r>
              <a:rPr lang="en-US" err="1">
                <a:cs typeface="Calibri"/>
              </a:rPr>
              <a:t>proporzionali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all'energia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04CE36-C922-481E-ABB8-C5A8AEFB0406}"/>
              </a:ext>
            </a:extLst>
          </p:cNvPr>
          <p:cNvSpPr txBox="1"/>
          <p:nvPr/>
        </p:nvSpPr>
        <p:spPr>
          <a:xfrm>
            <a:off x="435075" y="3744245"/>
            <a:ext cx="28999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>
                <a:cs typeface="Calibri"/>
              </a:rPr>
              <a:t>L'integrale</a:t>
            </a:r>
            <a:r>
              <a:rPr lang="en-US">
                <a:cs typeface="Calibri"/>
              </a:rPr>
              <a:t> del </a:t>
            </a:r>
            <a:r>
              <a:rPr lang="en-US" err="1">
                <a:cs typeface="Calibri"/>
              </a:rPr>
              <a:t>segnale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viene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messo</a:t>
            </a:r>
            <a:r>
              <a:rPr lang="en-US">
                <a:cs typeface="Calibri"/>
              </a:rPr>
              <a:t> in un </a:t>
            </a:r>
            <a:r>
              <a:rPr lang="en-US" err="1">
                <a:cs typeface="Calibri"/>
              </a:rPr>
              <a:t>istogramma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D5F6B0-D926-4E78-82D8-F7F0402510B6}"/>
              </a:ext>
            </a:extLst>
          </p:cNvPr>
          <p:cNvSpPr txBox="1"/>
          <p:nvPr/>
        </p:nvSpPr>
        <p:spPr>
          <a:xfrm>
            <a:off x="4831937" y="600995"/>
            <a:ext cx="31211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/>
              <a:t>Misura senza </a:t>
            </a:r>
            <a:r>
              <a:rPr lang="en-US" sz="2000" err="1"/>
              <a:t>sorgente</a:t>
            </a:r>
            <a:endParaRPr lang="en-US" sz="2000">
              <a:cs typeface="Calibri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CC79BEE-1877-4611-A44B-40C74ECAE622}"/>
              </a:ext>
            </a:extLst>
          </p:cNvPr>
          <p:cNvCxnSpPr>
            <a:cxnSpLocks/>
          </p:cNvCxnSpPr>
          <p:nvPr/>
        </p:nvCxnSpPr>
        <p:spPr>
          <a:xfrm flipV="1">
            <a:off x="7331788" y="5720526"/>
            <a:ext cx="435077" cy="4313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351EE4A-EF67-4646-BBCE-09F71D8E87A2}"/>
              </a:ext>
            </a:extLst>
          </p:cNvPr>
          <p:cNvCxnSpPr>
            <a:cxnSpLocks/>
          </p:cNvCxnSpPr>
          <p:nvPr/>
        </p:nvCxnSpPr>
        <p:spPr>
          <a:xfrm flipH="1">
            <a:off x="4522221" y="3202242"/>
            <a:ext cx="247036" cy="13199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189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2727B6-629E-41FD-ADCE-9AC99802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1162"/>
            <a:ext cx="2130136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Sorgente di calibrazione: </a:t>
            </a:r>
            <a:r>
              <a:rPr lang="en-US" sz="2800" kern="1200" baseline="30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137</a:t>
            </a:r>
            <a:r>
              <a:rPr lang="en-US" sz="2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Cs</a:t>
            </a:r>
          </a:p>
        </p:txBody>
      </p:sp>
      <p:pic>
        <p:nvPicPr>
          <p:cNvPr id="5" name="Picture 5" descr="Chart&#10;&#10;Description automatically generated">
            <a:extLst>
              <a:ext uri="{FF2B5EF4-FFF2-40B4-BE49-F238E27FC236}">
                <a16:creationId xmlns:a16="http://schemas.microsoft.com/office/drawing/2014/main" id="{AC5225F3-504F-472C-8648-8045CBA08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69" y="2137683"/>
            <a:ext cx="5510653" cy="435341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1ED29C-1C14-47A0-9F28-A91237D3B5D4}"/>
              </a:ext>
            </a:extLst>
          </p:cNvPr>
          <p:cNvCxnSpPr>
            <a:cxnSpLocks/>
          </p:cNvCxnSpPr>
          <p:nvPr/>
        </p:nvCxnSpPr>
        <p:spPr>
          <a:xfrm flipH="1">
            <a:off x="5591479" y="1653660"/>
            <a:ext cx="293126" cy="8590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D96093B-EE84-4ADE-A6A6-8997FE4134C6}"/>
              </a:ext>
            </a:extLst>
          </p:cNvPr>
          <p:cNvSpPr txBox="1"/>
          <p:nvPr/>
        </p:nvSpPr>
        <p:spPr>
          <a:xfrm>
            <a:off x="3532238" y="287592"/>
            <a:ext cx="546243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Quando il </a:t>
            </a:r>
            <a:r>
              <a:rPr lang="en-US" err="1"/>
              <a:t>fotone</a:t>
            </a:r>
            <a:r>
              <a:rPr lang="en-US"/>
              <a:t> </a:t>
            </a:r>
            <a:r>
              <a:rPr lang="en-US" err="1"/>
              <a:t>interagisce</a:t>
            </a:r>
            <a:r>
              <a:rPr lang="en-US"/>
              <a:t> col </a:t>
            </a:r>
            <a:r>
              <a:rPr lang="en-US" err="1"/>
              <a:t>rivelatore</a:t>
            </a:r>
            <a:r>
              <a:rPr lang="en-US"/>
              <a:t> per </a:t>
            </a:r>
            <a:r>
              <a:rPr lang="en-US" err="1"/>
              <a:t>effetto</a:t>
            </a:r>
            <a:r>
              <a:rPr lang="en-US"/>
              <a:t> </a:t>
            </a:r>
            <a:r>
              <a:rPr lang="en-US" err="1"/>
              <a:t>fotoelettrico</a:t>
            </a:r>
            <a:r>
              <a:rPr lang="en-US"/>
              <a:t>, </a:t>
            </a:r>
            <a:r>
              <a:rPr lang="en-US" err="1"/>
              <a:t>rilascia</a:t>
            </a:r>
            <a:r>
              <a:rPr lang="en-US"/>
              <a:t> </a:t>
            </a:r>
            <a:r>
              <a:rPr lang="en-US" err="1"/>
              <a:t>tutta</a:t>
            </a:r>
            <a:r>
              <a:rPr lang="en-US"/>
              <a:t> la </a:t>
            </a:r>
            <a:r>
              <a:rPr lang="en-US" err="1"/>
              <a:t>sua</a:t>
            </a:r>
            <a:r>
              <a:rPr lang="en-US"/>
              <a:t> </a:t>
            </a:r>
            <a:r>
              <a:rPr lang="en-US" err="1"/>
              <a:t>energia</a:t>
            </a:r>
            <a:r>
              <a:rPr lang="en-US"/>
              <a:t> in solo </a:t>
            </a:r>
            <a:r>
              <a:rPr lang="en-US" err="1"/>
              <a:t>evento</a:t>
            </a:r>
            <a:r>
              <a:rPr lang="en-US"/>
              <a:t>, </a:t>
            </a:r>
            <a:r>
              <a:rPr lang="en-US" err="1"/>
              <a:t>formando</a:t>
            </a:r>
            <a:r>
              <a:rPr lang="en-US"/>
              <a:t> </a:t>
            </a:r>
            <a:r>
              <a:rPr lang="en-US" err="1"/>
              <a:t>nello</a:t>
            </a:r>
            <a:r>
              <a:rPr lang="en-US"/>
              <a:t> </a:t>
            </a:r>
            <a:r>
              <a:rPr lang="en-US" err="1"/>
              <a:t>spettro</a:t>
            </a:r>
            <a:r>
              <a:rPr lang="en-US"/>
              <a:t> </a:t>
            </a:r>
            <a:r>
              <a:rPr lang="en-US" err="1"/>
              <a:t>energetico</a:t>
            </a:r>
            <a:r>
              <a:rPr lang="en-US"/>
              <a:t> il "</a:t>
            </a:r>
            <a:r>
              <a:rPr lang="en-US" err="1"/>
              <a:t>fotopicco</a:t>
            </a:r>
            <a:r>
              <a:rPr lang="en-US"/>
              <a:t>", un </a:t>
            </a:r>
            <a:r>
              <a:rPr lang="en-US" err="1"/>
              <a:t>picco</a:t>
            </a:r>
            <a:r>
              <a:rPr lang="en-US"/>
              <a:t> di forma </a:t>
            </a:r>
            <a:r>
              <a:rPr lang="en-US" err="1"/>
              <a:t>gaussiana</a:t>
            </a:r>
            <a:r>
              <a:rPr lang="en-US"/>
              <a:t> a </a:t>
            </a:r>
            <a:r>
              <a:rPr lang="en-US" err="1"/>
              <a:t>un'energia</a:t>
            </a:r>
            <a:r>
              <a:rPr lang="en-US"/>
              <a:t> </a:t>
            </a:r>
            <a:r>
              <a:rPr lang="en-US" err="1"/>
              <a:t>precisa</a:t>
            </a:r>
            <a:endParaRPr lang="en-US" err="1">
              <a:cs typeface="Calibri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FC7D0F-322F-40B2-A2A2-61D057E7BDB8}"/>
              </a:ext>
            </a:extLst>
          </p:cNvPr>
          <p:cNvCxnSpPr>
            <a:cxnSpLocks/>
          </p:cNvCxnSpPr>
          <p:nvPr/>
        </p:nvCxnSpPr>
        <p:spPr>
          <a:xfrm>
            <a:off x="3017887" y="4999700"/>
            <a:ext cx="1227802" cy="6102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F8403B6-D3AE-47A2-9767-796727741995}"/>
              </a:ext>
            </a:extLst>
          </p:cNvPr>
          <p:cNvSpPr txBox="1"/>
          <p:nvPr/>
        </p:nvSpPr>
        <p:spPr>
          <a:xfrm>
            <a:off x="430468" y="3942428"/>
            <a:ext cx="2826158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Quando il </a:t>
            </a:r>
            <a:r>
              <a:rPr lang="en-US" err="1"/>
              <a:t>fotone</a:t>
            </a:r>
            <a:r>
              <a:rPr lang="en-US"/>
              <a:t> </a:t>
            </a:r>
            <a:r>
              <a:rPr lang="en-US" err="1"/>
              <a:t>della</a:t>
            </a:r>
            <a:r>
              <a:rPr lang="en-US"/>
              <a:t> </a:t>
            </a:r>
            <a:r>
              <a:rPr lang="en-US" err="1"/>
              <a:t>sorgente</a:t>
            </a:r>
            <a:r>
              <a:rPr lang="en-US"/>
              <a:t> </a:t>
            </a:r>
            <a:r>
              <a:rPr lang="en-US" err="1"/>
              <a:t>interagisce</a:t>
            </a:r>
            <a:r>
              <a:rPr lang="en-US"/>
              <a:t> per </a:t>
            </a:r>
            <a:r>
              <a:rPr lang="en-US" err="1"/>
              <a:t>effetto</a:t>
            </a:r>
            <a:r>
              <a:rPr lang="en-US"/>
              <a:t> Compton, </a:t>
            </a:r>
            <a:r>
              <a:rPr lang="en-US" err="1"/>
              <a:t>nello</a:t>
            </a:r>
            <a:r>
              <a:rPr lang="en-US"/>
              <a:t> </a:t>
            </a:r>
            <a:r>
              <a:rPr lang="en-US" err="1"/>
              <a:t>spettro</a:t>
            </a:r>
            <a:r>
              <a:rPr lang="en-US"/>
              <a:t> produce una </a:t>
            </a:r>
            <a:r>
              <a:rPr lang="en-US" err="1"/>
              <a:t>struttura</a:t>
            </a:r>
            <a:r>
              <a:rPr lang="en-US"/>
              <a:t> continua </a:t>
            </a:r>
            <a:r>
              <a:rPr lang="en-US" err="1"/>
              <a:t>chiamata</a:t>
            </a:r>
            <a:r>
              <a:rPr lang="en-US"/>
              <a:t> "</a:t>
            </a:r>
            <a:r>
              <a:rPr lang="en-US" err="1"/>
              <a:t>spalla</a:t>
            </a:r>
            <a:r>
              <a:rPr lang="en-US"/>
              <a:t> Compton" a </a:t>
            </a:r>
            <a:r>
              <a:rPr lang="en-US" err="1"/>
              <a:t>energie</a:t>
            </a:r>
            <a:r>
              <a:rPr lang="en-US"/>
              <a:t> </a:t>
            </a:r>
            <a:r>
              <a:rPr lang="en-US" err="1"/>
              <a:t>inferiori</a:t>
            </a:r>
            <a:r>
              <a:rPr lang="en-US"/>
              <a:t> al </a:t>
            </a:r>
            <a:r>
              <a:rPr lang="en-US" err="1"/>
              <a:t>fotopicco</a:t>
            </a:r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E691D603-4DD8-4182-AEB6-14AFF0C13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7239" y="2140633"/>
            <a:ext cx="4383958" cy="300997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4F4FF4C-8EEA-4F0D-8C58-293DE1EA11CD}"/>
              </a:ext>
            </a:extLst>
          </p:cNvPr>
          <p:cNvCxnSpPr/>
          <p:nvPr/>
        </p:nvCxnSpPr>
        <p:spPr>
          <a:xfrm>
            <a:off x="5801647" y="3939663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865DD4B-135B-478F-ACA0-088F01BC7DAC}"/>
              </a:ext>
            </a:extLst>
          </p:cNvPr>
          <p:cNvCxnSpPr>
            <a:cxnSpLocks/>
          </p:cNvCxnSpPr>
          <p:nvPr/>
        </p:nvCxnSpPr>
        <p:spPr>
          <a:xfrm>
            <a:off x="6981517" y="4695517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9CEC94C-0BD5-4915-9C93-7798859DCAFD}"/>
              </a:ext>
            </a:extLst>
          </p:cNvPr>
          <p:cNvCxnSpPr>
            <a:cxnSpLocks/>
          </p:cNvCxnSpPr>
          <p:nvPr/>
        </p:nvCxnSpPr>
        <p:spPr>
          <a:xfrm>
            <a:off x="6981517" y="5608073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FD7B7F-EA74-4813-ABCF-643E9CDDBC02}"/>
              </a:ext>
            </a:extLst>
          </p:cNvPr>
          <p:cNvCxnSpPr>
            <a:cxnSpLocks/>
          </p:cNvCxnSpPr>
          <p:nvPr/>
        </p:nvCxnSpPr>
        <p:spPr>
          <a:xfrm>
            <a:off x="6520628" y="4022620"/>
            <a:ext cx="554906" cy="582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5" name="Picture 35">
            <a:extLst>
              <a:ext uri="{FF2B5EF4-FFF2-40B4-BE49-F238E27FC236}">
                <a16:creationId xmlns:a16="http://schemas.microsoft.com/office/drawing/2014/main" id="{A24667C4-75E6-4753-8167-FE295BC35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7251961" y="4707865"/>
            <a:ext cx="843618" cy="87127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A187EC4F-A14D-4329-BA6D-446FA7B6BACC}"/>
              </a:ext>
            </a:extLst>
          </p:cNvPr>
          <p:cNvSpPr txBox="1"/>
          <p:nvPr/>
        </p:nvSpPr>
        <p:spPr>
          <a:xfrm>
            <a:off x="6131641" y="356910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137</a:t>
            </a:r>
            <a:r>
              <a:rPr lang="en-US"/>
              <a:t>Cs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2481AA-2F70-459A-844B-DDDE134DA99F}"/>
              </a:ext>
            </a:extLst>
          </p:cNvPr>
          <p:cNvSpPr txBox="1"/>
          <p:nvPr/>
        </p:nvSpPr>
        <p:spPr>
          <a:xfrm>
            <a:off x="7274640" y="435261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137</a:t>
            </a:r>
            <a:r>
              <a:rPr lang="en-US"/>
              <a:t>Ba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B708A49-1262-4435-8973-888C5D2DCAA5}"/>
              </a:ext>
            </a:extLst>
          </p:cNvPr>
          <p:cNvSpPr txBox="1"/>
          <p:nvPr/>
        </p:nvSpPr>
        <p:spPr>
          <a:xfrm>
            <a:off x="7730919" y="502090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661 keV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410F90-8947-455E-88D2-6D9D8F35A72B}"/>
              </a:ext>
            </a:extLst>
          </p:cNvPr>
          <p:cNvSpPr txBox="1"/>
          <p:nvPr/>
        </p:nvSpPr>
        <p:spPr>
          <a:xfrm>
            <a:off x="6131641" y="4168262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Symbol"/>
                <a:cs typeface="Calibri"/>
                <a:sym typeface="Symbol"/>
              </a:rPr>
              <a:t>β</a:t>
            </a:r>
            <a:r>
              <a:rPr lang="en-US" baseline="30000">
                <a:latin typeface="Symbol"/>
                <a:cs typeface="Calibri"/>
                <a:sym typeface="Symbol"/>
              </a:rPr>
              <a:t>-</a:t>
            </a:r>
            <a:endParaRPr lang="en-US" baseline="30000"/>
          </a:p>
        </p:txBody>
      </p:sp>
    </p:spTree>
    <p:extLst>
      <p:ext uri="{BB962C8B-B14F-4D97-AF65-F5344CB8AC3E}">
        <p14:creationId xmlns:p14="http://schemas.microsoft.com/office/powerpoint/2010/main" val="2316676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D3946-6917-433C-B675-CE024522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>
                <a:solidFill>
                  <a:srgbClr val="FFFFFF"/>
                </a:solidFill>
              </a:rPr>
              <a:t>Sorgente di </a:t>
            </a:r>
            <a:r>
              <a:rPr lang="en-US" sz="4700" err="1">
                <a:solidFill>
                  <a:srgbClr val="FFFFFF"/>
                </a:solidFill>
              </a:rPr>
              <a:t>calibrazione</a:t>
            </a:r>
            <a:r>
              <a:rPr lang="en-US" sz="4700">
                <a:solidFill>
                  <a:srgbClr val="FFFFFF"/>
                </a:solidFill>
              </a:rPr>
              <a:t>: </a:t>
            </a:r>
            <a:r>
              <a:rPr lang="en-US" sz="4700" baseline="30000">
                <a:solidFill>
                  <a:srgbClr val="FFFFFF"/>
                </a:solidFill>
              </a:rPr>
              <a:t>22</a:t>
            </a:r>
            <a:r>
              <a:rPr lang="en-US" sz="4700">
                <a:solidFill>
                  <a:srgbClr val="FFFFFF"/>
                </a:solidFill>
              </a:rPr>
              <a:t>Na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Chart&#10;&#10;Description automatically generated">
            <a:extLst>
              <a:ext uri="{FF2B5EF4-FFF2-40B4-BE49-F238E27FC236}">
                <a16:creationId xmlns:a16="http://schemas.microsoft.com/office/drawing/2014/main" id="{C7099FD0-3113-4061-948A-64F59DFF63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75" y="2809321"/>
            <a:ext cx="4091938" cy="323263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15CFA7D6-C509-4D0C-BFE9-2E14BE9F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3183" y="2482597"/>
            <a:ext cx="4091938" cy="3222401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2583D02-EA09-42B5-83C7-7FCBCA8F3396}"/>
              </a:ext>
            </a:extLst>
          </p:cNvPr>
          <p:cNvCxnSpPr/>
          <p:nvPr/>
        </p:nvCxnSpPr>
        <p:spPr>
          <a:xfrm>
            <a:off x="5267018" y="3607824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FC26DEE-32AC-4E09-AED3-0FD3A4331CDB}"/>
              </a:ext>
            </a:extLst>
          </p:cNvPr>
          <p:cNvCxnSpPr>
            <a:cxnSpLocks/>
          </p:cNvCxnSpPr>
          <p:nvPr/>
        </p:nvCxnSpPr>
        <p:spPr>
          <a:xfrm>
            <a:off x="6446888" y="4363678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29FB174-AB5E-47C1-97C4-8ABCED3CD965}"/>
              </a:ext>
            </a:extLst>
          </p:cNvPr>
          <p:cNvCxnSpPr>
            <a:cxnSpLocks/>
          </p:cNvCxnSpPr>
          <p:nvPr/>
        </p:nvCxnSpPr>
        <p:spPr>
          <a:xfrm>
            <a:off x="6446888" y="5276234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98AE31B-003B-4DB9-95C8-BA5BB0313BEC}"/>
              </a:ext>
            </a:extLst>
          </p:cNvPr>
          <p:cNvCxnSpPr>
            <a:cxnSpLocks/>
          </p:cNvCxnSpPr>
          <p:nvPr/>
        </p:nvCxnSpPr>
        <p:spPr>
          <a:xfrm>
            <a:off x="5985999" y="3690781"/>
            <a:ext cx="554906" cy="582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9" name="Picture 35">
            <a:extLst>
              <a:ext uri="{FF2B5EF4-FFF2-40B4-BE49-F238E27FC236}">
                <a16:creationId xmlns:a16="http://schemas.microsoft.com/office/drawing/2014/main" id="{4456BBE5-365F-435F-B5B2-C67A7D8EC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5400000">
            <a:off x="6717332" y="4376026"/>
            <a:ext cx="843618" cy="87127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15A30744-0792-4344-8E03-09E1382BE31C}"/>
              </a:ext>
            </a:extLst>
          </p:cNvPr>
          <p:cNvSpPr txBox="1"/>
          <p:nvPr/>
        </p:nvSpPr>
        <p:spPr>
          <a:xfrm>
            <a:off x="5597012" y="323727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22</a:t>
            </a:r>
            <a:r>
              <a:rPr lang="en-US"/>
              <a:t>Na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EAC1A78-30EF-4F0C-9E9A-F86877A64BB7}"/>
              </a:ext>
            </a:extLst>
          </p:cNvPr>
          <p:cNvSpPr txBox="1"/>
          <p:nvPr/>
        </p:nvSpPr>
        <p:spPr>
          <a:xfrm>
            <a:off x="6740011" y="402077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22</a:t>
            </a:r>
            <a:r>
              <a:rPr lang="en-US"/>
              <a:t>Ne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1CA72EE-435D-426D-BF0A-21B603F6F964}"/>
              </a:ext>
            </a:extLst>
          </p:cNvPr>
          <p:cNvSpPr txBox="1"/>
          <p:nvPr/>
        </p:nvSpPr>
        <p:spPr>
          <a:xfrm>
            <a:off x="7196290" y="468906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1274 keV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A81532-8EB9-42FA-AC25-A856C8DCDE13}"/>
              </a:ext>
            </a:extLst>
          </p:cNvPr>
          <p:cNvSpPr txBox="1"/>
          <p:nvPr/>
        </p:nvSpPr>
        <p:spPr>
          <a:xfrm>
            <a:off x="5597012" y="3836423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Symbol"/>
                <a:cs typeface="Calibri"/>
                <a:sym typeface="Symbol"/>
              </a:rPr>
              <a:t>β</a:t>
            </a:r>
            <a:r>
              <a:rPr lang="en-US" baseline="30000">
                <a:latin typeface="Symbol"/>
                <a:cs typeface="Calibri"/>
                <a:sym typeface="Symbol"/>
              </a:rPr>
              <a:t>+</a:t>
            </a:r>
            <a:endParaRPr lang="en-US" baseline="3000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0236E8D-75D4-42B1-8A36-82108766E775}"/>
              </a:ext>
            </a:extLst>
          </p:cNvPr>
          <p:cNvSpPr txBox="1"/>
          <p:nvPr/>
        </p:nvSpPr>
        <p:spPr>
          <a:xfrm>
            <a:off x="4831939" y="5523270"/>
            <a:ext cx="398759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Il </a:t>
            </a:r>
            <a:r>
              <a:rPr lang="en-US" err="1"/>
              <a:t>positrone</a:t>
            </a:r>
            <a:r>
              <a:rPr lang="en-US"/>
              <a:t> </a:t>
            </a:r>
            <a:r>
              <a:rPr lang="en-US" err="1"/>
              <a:t>emesso</a:t>
            </a:r>
            <a:r>
              <a:rPr lang="en-US"/>
              <a:t> </a:t>
            </a:r>
            <a:r>
              <a:rPr lang="en-US" err="1"/>
              <a:t>durante</a:t>
            </a:r>
            <a:r>
              <a:rPr lang="en-US"/>
              <a:t> il </a:t>
            </a:r>
            <a:r>
              <a:rPr lang="en-US" err="1"/>
              <a:t>decadimento</a:t>
            </a:r>
            <a:r>
              <a:rPr lang="en-US"/>
              <a:t> </a:t>
            </a:r>
            <a:r>
              <a:rPr lang="en-US">
                <a:latin typeface="Symbol"/>
                <a:sym typeface="Symbol"/>
              </a:rPr>
              <a:t>β</a:t>
            </a:r>
            <a:r>
              <a:rPr lang="en-US" baseline="30000">
                <a:latin typeface="Symbol"/>
                <a:sym typeface="Symbol"/>
              </a:rPr>
              <a:t>+</a:t>
            </a:r>
            <a:r>
              <a:rPr lang="en-US">
                <a:latin typeface="Symbol"/>
                <a:sym typeface="Symbol"/>
              </a:rPr>
              <a:t> </a:t>
            </a:r>
            <a:r>
              <a:rPr lang="en-US" err="1">
                <a:latin typeface="Calibri"/>
                <a:cs typeface="Calibri"/>
              </a:rPr>
              <a:t>viene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annichilato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all'interno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della</a:t>
            </a:r>
            <a:r>
              <a:rPr lang="en-US">
                <a:latin typeface="Calibri"/>
                <a:cs typeface="Calibri"/>
              </a:rPr>
              <a:t> </a:t>
            </a:r>
            <a:r>
              <a:rPr lang="en-US" err="1">
                <a:latin typeface="Calibri"/>
                <a:cs typeface="Calibri"/>
              </a:rPr>
              <a:t>sorgente</a:t>
            </a:r>
            <a:r>
              <a:rPr lang="en-US">
                <a:latin typeface="Calibri"/>
                <a:cs typeface="Calibri"/>
              </a:rPr>
              <a:t>, </a:t>
            </a:r>
            <a:r>
              <a:rPr lang="en-US" err="1">
                <a:latin typeface="Calibri"/>
                <a:cs typeface="Calibri"/>
              </a:rPr>
              <a:t>emettendo</a:t>
            </a:r>
            <a:r>
              <a:rPr lang="en-US">
                <a:latin typeface="Calibri"/>
                <a:cs typeface="Calibri"/>
              </a:rPr>
              <a:t> due </a:t>
            </a:r>
            <a:r>
              <a:rPr lang="en-US" err="1">
                <a:latin typeface="Calibri"/>
                <a:cs typeface="Calibri"/>
              </a:rPr>
              <a:t>fotoni</a:t>
            </a:r>
            <a:r>
              <a:rPr lang="en-US">
                <a:latin typeface="Calibri"/>
                <a:cs typeface="Calibri"/>
              </a:rPr>
              <a:t> di 511 keV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468303A5-A253-4967-B7F1-F3049855A4D0}"/>
              </a:ext>
            </a:extLst>
          </p:cNvPr>
          <p:cNvCxnSpPr/>
          <p:nvPr/>
        </p:nvCxnSpPr>
        <p:spPr>
          <a:xfrm flipH="1">
            <a:off x="1906362" y="4737327"/>
            <a:ext cx="4912858" cy="7204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3EAFD5E-F968-447A-8B36-F1952BCDF149}"/>
              </a:ext>
            </a:extLst>
          </p:cNvPr>
          <p:cNvCxnSpPr>
            <a:cxnSpLocks/>
          </p:cNvCxnSpPr>
          <p:nvPr/>
        </p:nvCxnSpPr>
        <p:spPr>
          <a:xfrm flipH="1" flipV="1">
            <a:off x="1161371" y="5998709"/>
            <a:ext cx="3596367" cy="4429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434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D3946-6917-433C-B675-CE024522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763" y="433545"/>
            <a:ext cx="8354890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700">
                <a:solidFill>
                  <a:srgbClr val="FFFFFF"/>
                </a:solidFill>
              </a:rPr>
              <a:t>Sorgente di calibrazione: </a:t>
            </a:r>
            <a:r>
              <a:rPr lang="en-US" sz="4700" baseline="30000">
                <a:solidFill>
                  <a:srgbClr val="FFFFFF"/>
                </a:solidFill>
              </a:rPr>
              <a:t>241</a:t>
            </a:r>
            <a:r>
              <a:rPr lang="en-US" sz="4700">
                <a:solidFill>
                  <a:srgbClr val="FFFFFF"/>
                </a:solidFill>
              </a:rPr>
              <a:t>Am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2EF86ACF-C46B-4681-915C-268EEAA08D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75" y="2808005"/>
            <a:ext cx="4091938" cy="3235263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9AE11A7-5338-4A66-A2C6-38AFC59A9AF9}"/>
              </a:ext>
            </a:extLst>
          </p:cNvPr>
          <p:cNvCxnSpPr/>
          <p:nvPr/>
        </p:nvCxnSpPr>
        <p:spPr>
          <a:xfrm>
            <a:off x="5144554" y="3791520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859D10E-1996-4249-A3F3-906F867EBB3D}"/>
              </a:ext>
            </a:extLst>
          </p:cNvPr>
          <p:cNvCxnSpPr>
            <a:cxnSpLocks/>
          </p:cNvCxnSpPr>
          <p:nvPr/>
        </p:nvCxnSpPr>
        <p:spPr>
          <a:xfrm>
            <a:off x="6324424" y="4547374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638586D-BF01-4CB7-8E15-7D09CE5B829B}"/>
              </a:ext>
            </a:extLst>
          </p:cNvPr>
          <p:cNvCxnSpPr>
            <a:cxnSpLocks/>
          </p:cNvCxnSpPr>
          <p:nvPr/>
        </p:nvCxnSpPr>
        <p:spPr>
          <a:xfrm>
            <a:off x="6324424" y="5459930"/>
            <a:ext cx="1373443" cy="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76B7B69-8C3C-463B-A152-505237698903}"/>
              </a:ext>
            </a:extLst>
          </p:cNvPr>
          <p:cNvCxnSpPr>
            <a:cxnSpLocks/>
          </p:cNvCxnSpPr>
          <p:nvPr/>
        </p:nvCxnSpPr>
        <p:spPr>
          <a:xfrm>
            <a:off x="5863535" y="3874477"/>
            <a:ext cx="554906" cy="582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" name="Picture 35">
            <a:extLst>
              <a:ext uri="{FF2B5EF4-FFF2-40B4-BE49-F238E27FC236}">
                <a16:creationId xmlns:a16="http://schemas.microsoft.com/office/drawing/2014/main" id="{EED68534-BCB5-4927-B0C2-56CC2EF4E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6594868" y="4559722"/>
            <a:ext cx="843618" cy="8712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EACB5F4-62B1-4C79-BE82-B0891268C6C6}"/>
              </a:ext>
            </a:extLst>
          </p:cNvPr>
          <p:cNvSpPr txBox="1"/>
          <p:nvPr/>
        </p:nvSpPr>
        <p:spPr>
          <a:xfrm>
            <a:off x="5474548" y="342096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241</a:t>
            </a:r>
            <a:r>
              <a:rPr lang="en-US"/>
              <a:t>Am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8EE55E-ED01-4DA6-A8C9-F25C232F1972}"/>
              </a:ext>
            </a:extLst>
          </p:cNvPr>
          <p:cNvSpPr txBox="1"/>
          <p:nvPr/>
        </p:nvSpPr>
        <p:spPr>
          <a:xfrm>
            <a:off x="5709271" y="397929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>
                <a:latin typeface="Symbol"/>
                <a:cs typeface="Calibri"/>
                <a:sym typeface="Symbol"/>
              </a:rPr>
              <a:t>α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088D67-33E0-4F39-8686-BEBF313D6722}"/>
              </a:ext>
            </a:extLst>
          </p:cNvPr>
          <p:cNvSpPr txBox="1"/>
          <p:nvPr/>
        </p:nvSpPr>
        <p:spPr>
          <a:xfrm>
            <a:off x="6586932" y="416595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aseline="30000"/>
              <a:t>237</a:t>
            </a:r>
            <a:r>
              <a:rPr lang="en-US"/>
              <a:t>Np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4798EE2-FDBB-47F9-BA05-990A77A38D26}"/>
              </a:ext>
            </a:extLst>
          </p:cNvPr>
          <p:cNvSpPr txBox="1"/>
          <p:nvPr/>
        </p:nvSpPr>
        <p:spPr>
          <a:xfrm>
            <a:off x="7155469" y="486255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60 keV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18FC20-EA58-4860-AA8F-7BF4C87F5DA2}"/>
              </a:ext>
            </a:extLst>
          </p:cNvPr>
          <p:cNvCxnSpPr>
            <a:cxnSpLocks/>
          </p:cNvCxnSpPr>
          <p:nvPr/>
        </p:nvCxnSpPr>
        <p:spPr>
          <a:xfrm flipH="1" flipV="1">
            <a:off x="1671639" y="4365853"/>
            <a:ext cx="4994500" cy="73886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93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Presentazione su schermo (4:3)</PresentationFormat>
  <Slides>31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Office Theme</vt:lpstr>
      <vt:lpstr>ESPERIENZA GAMMA</vt:lpstr>
      <vt:lpstr>Presentazione standard di PowerPoint</vt:lpstr>
      <vt:lpstr>Apparato sperimentale</vt:lpstr>
      <vt:lpstr>Segnali</vt:lpstr>
      <vt:lpstr>Digitalizzazione del segnale</vt:lpstr>
      <vt:lpstr>Radioattivita' interna e fondo ambientale</vt:lpstr>
      <vt:lpstr>Sorgente di calibrazione: 137Cs</vt:lpstr>
      <vt:lpstr>Sorgente di calibrazione: 22Na</vt:lpstr>
      <vt:lpstr>Sorgente di calibrazione: 241Am</vt:lpstr>
      <vt:lpstr>Sorgente di calibrazione: 60Co</vt:lpstr>
      <vt:lpstr>Calibrazione</vt:lpstr>
      <vt:lpstr>Spettro di sorgente "sconosciuta"</vt:lpstr>
      <vt:lpstr>Coincidenza tra 2 o piu' rivelatori </vt:lpstr>
      <vt:lpstr>Coincidenza tra 2 o piu' rivelatori </vt:lpstr>
      <vt:lpstr>Coincidenza tra 2 o piu' rivelatori </vt:lpstr>
      <vt:lpstr>Coincidenza tra 2 o piu' rivelatori </vt:lpstr>
      <vt:lpstr>Coincidenza tra 2 o piu' rivelatori </vt:lpstr>
      <vt:lpstr>Coincidenza tra 2 o piu' rivelatori </vt:lpstr>
      <vt:lpstr>Coincidenza tra 2 o piu' rivelatori </vt:lpstr>
      <vt:lpstr>Identificazione della sorgente</vt:lpstr>
      <vt:lpstr>Identificazione della sorgente</vt:lpstr>
      <vt:lpstr>Identificazione della sorgente</vt:lpstr>
      <vt:lpstr>Identificazione della sorgente</vt:lpstr>
      <vt:lpstr>Spettroscopia ad alta risoluzione</vt:lpstr>
      <vt:lpstr>Confronto fra HPGe e LaBr3 per una sorgente di 152Eu</vt:lpstr>
      <vt:lpstr>Misure di tempo: 60Co</vt:lpstr>
      <vt:lpstr>Coincidenza tra i fotoni di  1173 (start) e 1332 (stop) keV</vt:lpstr>
      <vt:lpstr>Coincidenza tra i fotoni di  1408 (start) e 121 (stop) keV</vt:lpstr>
      <vt:lpstr>Misure di tempo: 152Eu</vt:lpstr>
      <vt:lpstr>Coincidenza tra i fotoni di  1408 (start) e 121 (stop) keV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44</cp:revision>
  <dcterms:created xsi:type="dcterms:W3CDTF">2021-11-18T12:26:30Z</dcterms:created>
  <dcterms:modified xsi:type="dcterms:W3CDTF">2023-10-27T19:43:38Z</dcterms:modified>
</cp:coreProperties>
</file>