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0"/>
  </p:notesMasterIdLst>
  <p:sldIdLst>
    <p:sldId id="256" r:id="rId5"/>
    <p:sldId id="274" r:id="rId6"/>
    <p:sldId id="292" r:id="rId7"/>
    <p:sldId id="275" r:id="rId8"/>
    <p:sldId id="261" r:id="rId9"/>
    <p:sldId id="278" r:id="rId10"/>
    <p:sldId id="266" r:id="rId11"/>
    <p:sldId id="265" r:id="rId12"/>
    <p:sldId id="264" r:id="rId13"/>
    <p:sldId id="263" r:id="rId14"/>
    <p:sldId id="284" r:id="rId15"/>
    <p:sldId id="271" r:id="rId16"/>
    <p:sldId id="291" r:id="rId17"/>
    <p:sldId id="257" r:id="rId18"/>
    <p:sldId id="285" r:id="rId19"/>
    <p:sldId id="286" r:id="rId20"/>
    <p:sldId id="359" r:id="rId21"/>
    <p:sldId id="287" r:id="rId22"/>
    <p:sldId id="262" r:id="rId23"/>
    <p:sldId id="288" r:id="rId24"/>
    <p:sldId id="289" r:id="rId25"/>
    <p:sldId id="290" r:id="rId26"/>
    <p:sldId id="293" r:id="rId27"/>
    <p:sldId id="294" r:id="rId28"/>
    <p:sldId id="272" r:id="rId29"/>
    <p:sldId id="295" r:id="rId30"/>
    <p:sldId id="296" r:id="rId31"/>
    <p:sldId id="270" r:id="rId32"/>
    <p:sldId id="267" r:id="rId33"/>
    <p:sldId id="268" r:id="rId34"/>
    <p:sldId id="340" r:id="rId35"/>
    <p:sldId id="341" r:id="rId36"/>
    <p:sldId id="342" r:id="rId37"/>
    <p:sldId id="361" r:id="rId38"/>
    <p:sldId id="307" r:id="rId39"/>
    <p:sldId id="302" r:id="rId40"/>
    <p:sldId id="308" r:id="rId41"/>
    <p:sldId id="309" r:id="rId42"/>
    <p:sldId id="303" r:id="rId43"/>
    <p:sldId id="304" r:id="rId44"/>
    <p:sldId id="305" r:id="rId45"/>
    <p:sldId id="298" r:id="rId46"/>
    <p:sldId id="362" r:id="rId47"/>
    <p:sldId id="300" r:id="rId48"/>
    <p:sldId id="310" r:id="rId49"/>
    <p:sldId id="311" r:id="rId50"/>
    <p:sldId id="312" r:id="rId51"/>
    <p:sldId id="313" r:id="rId52"/>
    <p:sldId id="314" r:id="rId53"/>
    <p:sldId id="315" r:id="rId54"/>
    <p:sldId id="319" r:id="rId55"/>
    <p:sldId id="320" r:id="rId56"/>
    <p:sldId id="321" r:id="rId57"/>
    <p:sldId id="317" r:id="rId58"/>
    <p:sldId id="322" r:id="rId59"/>
    <p:sldId id="330" r:id="rId60"/>
    <p:sldId id="323" r:id="rId61"/>
    <p:sldId id="324" r:id="rId62"/>
    <p:sldId id="325" r:id="rId63"/>
    <p:sldId id="326" r:id="rId64"/>
    <p:sldId id="327" r:id="rId65"/>
    <p:sldId id="328" r:id="rId66"/>
    <p:sldId id="329" r:id="rId67"/>
    <p:sldId id="351" r:id="rId68"/>
    <p:sldId id="352" r:id="rId69"/>
    <p:sldId id="353" r:id="rId70"/>
    <p:sldId id="354" r:id="rId71"/>
    <p:sldId id="355" r:id="rId72"/>
    <p:sldId id="358" r:id="rId73"/>
    <p:sldId id="339" r:id="rId74"/>
    <p:sldId id="332" r:id="rId75"/>
    <p:sldId id="333" r:id="rId76"/>
    <p:sldId id="334" r:id="rId77"/>
    <p:sldId id="336" r:id="rId78"/>
    <p:sldId id="337" r:id="rId79"/>
    <p:sldId id="338" r:id="rId80"/>
    <p:sldId id="343" r:id="rId81"/>
    <p:sldId id="344" r:id="rId82"/>
    <p:sldId id="345" r:id="rId83"/>
    <p:sldId id="346" r:id="rId84"/>
    <p:sldId id="350" r:id="rId85"/>
    <p:sldId id="347" r:id="rId86"/>
    <p:sldId id="348" r:id="rId87"/>
    <p:sldId id="349" r:id="rId88"/>
    <p:sldId id="360" r:id="rId89"/>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E883BB-80A1-872B-B508-34C5FB1C7BC2}" name="Alessandro Tirel" initials="AT" userId="S::alex@infn.it::99f30695-4502-4c33-9d47-70b0acfc0e4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8B3B9-2B23-439C-A0A3-18A2846F24BA}" v="7" dt="2023-10-10T08:20:01.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2"/>
    <p:restoredTop sz="94648"/>
  </p:normalViewPr>
  <p:slideViewPr>
    <p:cSldViewPr snapToGrid="0">
      <p:cViewPr varScale="1">
        <p:scale>
          <a:sx n="75" d="100"/>
          <a:sy n="75" d="100"/>
        </p:scale>
        <p:origin x="107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microsoft.com/office/2015/10/relationships/revisionInfo" Target="revisionInfo.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8C54C-17B4-4746-BAB2-72E7D24EAB74}" type="datetimeFigureOut">
              <a:rPr lang="en-IT" smtClean="0"/>
              <a:t>10/09/2023</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572DD-FCFD-1E4D-ABEE-EF6ECA036FDE}" type="slidenum">
              <a:rPr lang="en-IT" smtClean="0"/>
              <a:t>‹#›</a:t>
            </a:fld>
            <a:endParaRPr lang="en-IT"/>
          </a:p>
        </p:txBody>
      </p:sp>
    </p:spTree>
    <p:extLst>
      <p:ext uri="{BB962C8B-B14F-4D97-AF65-F5344CB8AC3E}">
        <p14:creationId xmlns:p14="http://schemas.microsoft.com/office/powerpoint/2010/main" val="158947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572DD-FCFD-1E4D-ABEE-EF6ECA036FDE}" type="slidenum">
              <a:rPr lang="en-IT" smtClean="0"/>
              <a:t>28</a:t>
            </a:fld>
            <a:endParaRPr lang="en-IT"/>
          </a:p>
        </p:txBody>
      </p:sp>
    </p:spTree>
    <p:extLst>
      <p:ext uri="{BB962C8B-B14F-4D97-AF65-F5344CB8AC3E}">
        <p14:creationId xmlns:p14="http://schemas.microsoft.com/office/powerpoint/2010/main" val="285178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572DD-FCFD-1E4D-ABEE-EF6ECA036FDE}" type="slidenum">
              <a:rPr lang="en-IT" smtClean="0"/>
              <a:t>42</a:t>
            </a:fld>
            <a:endParaRPr lang="en-IT"/>
          </a:p>
        </p:txBody>
      </p:sp>
    </p:spTree>
    <p:extLst>
      <p:ext uri="{BB962C8B-B14F-4D97-AF65-F5344CB8AC3E}">
        <p14:creationId xmlns:p14="http://schemas.microsoft.com/office/powerpoint/2010/main" val="14929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572DD-FCFD-1E4D-ABEE-EF6ECA036FDE}" type="slidenum">
              <a:rPr lang="en-IT" smtClean="0"/>
              <a:t>43</a:t>
            </a:fld>
            <a:endParaRPr lang="en-IT"/>
          </a:p>
        </p:txBody>
      </p:sp>
    </p:spTree>
    <p:extLst>
      <p:ext uri="{BB962C8B-B14F-4D97-AF65-F5344CB8AC3E}">
        <p14:creationId xmlns:p14="http://schemas.microsoft.com/office/powerpoint/2010/main" val="130372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572DD-FCFD-1E4D-ABEE-EF6ECA036FDE}" type="slidenum">
              <a:rPr lang="en-IT" smtClean="0"/>
              <a:t>59</a:t>
            </a:fld>
            <a:endParaRPr lang="en-IT"/>
          </a:p>
        </p:txBody>
      </p:sp>
    </p:spTree>
    <p:extLst>
      <p:ext uri="{BB962C8B-B14F-4D97-AF65-F5344CB8AC3E}">
        <p14:creationId xmlns:p14="http://schemas.microsoft.com/office/powerpoint/2010/main" val="423302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a:t>
            </a:r>
            <a:r>
              <a:rPr lang="en-US" dirty="0" err="1"/>
              <a:t>verde</a:t>
            </a:r>
            <a:r>
              <a:rPr lang="en-US" dirty="0"/>
              <a:t> indica il server </a:t>
            </a:r>
            <a:r>
              <a:rPr lang="en-US" dirty="0" err="1"/>
              <a:t>mentre</a:t>
            </a:r>
            <a:r>
              <a:rPr lang="en-US" dirty="0"/>
              <a:t> il </a:t>
            </a:r>
            <a:r>
              <a:rPr lang="en-US" dirty="0" err="1"/>
              <a:t>giallo</a:t>
            </a:r>
            <a:r>
              <a:rPr lang="en-US" dirty="0"/>
              <a:t> indica il client, lo </a:t>
            </a:r>
            <a:r>
              <a:rPr lang="en-US" dirty="0" err="1"/>
              <a:t>scopo</a:t>
            </a:r>
            <a:r>
              <a:rPr lang="en-US" dirty="0"/>
              <a:t> </a:t>
            </a:r>
            <a:r>
              <a:rPr lang="en-US" dirty="0" err="1"/>
              <a:t>della</a:t>
            </a:r>
            <a:r>
              <a:rPr lang="en-US" dirty="0"/>
              <a:t> slide è di </a:t>
            </a:r>
            <a:r>
              <a:rPr lang="en-US" dirty="0" err="1"/>
              <a:t>sottolineare</a:t>
            </a:r>
            <a:r>
              <a:rPr lang="en-US" dirty="0"/>
              <a:t> la </a:t>
            </a:r>
            <a:r>
              <a:rPr lang="en-US" dirty="0" err="1"/>
              <a:t>maggior</a:t>
            </a:r>
            <a:r>
              <a:rPr lang="en-US" dirty="0"/>
              <a:t> </a:t>
            </a:r>
            <a:r>
              <a:rPr lang="en-US" dirty="0" err="1"/>
              <a:t>complessità</a:t>
            </a:r>
            <a:r>
              <a:rPr lang="en-US" dirty="0"/>
              <a:t> del TCP rispetto </a:t>
            </a:r>
            <a:r>
              <a:rPr lang="en-US" dirty="0" err="1"/>
              <a:t>l’UDP</a:t>
            </a:r>
            <a:r>
              <a:rPr lang="en-US" dirty="0"/>
              <a:t>.</a:t>
            </a:r>
            <a:endParaRPr lang="it-IT" dirty="0"/>
          </a:p>
        </p:txBody>
      </p:sp>
      <p:sp>
        <p:nvSpPr>
          <p:cNvPr id="4" name="Slide Number Placeholder 3"/>
          <p:cNvSpPr>
            <a:spLocks noGrp="1"/>
          </p:cNvSpPr>
          <p:nvPr>
            <p:ph type="sldNum" sz="quarter" idx="5"/>
          </p:nvPr>
        </p:nvSpPr>
        <p:spPr/>
        <p:txBody>
          <a:bodyPr/>
          <a:lstStyle/>
          <a:p>
            <a:fld id="{420572DD-FCFD-1E4D-ABEE-EF6ECA036FDE}" type="slidenum">
              <a:rPr lang="en-IT" smtClean="0"/>
              <a:t>63</a:t>
            </a:fld>
            <a:endParaRPr lang="en-IT"/>
          </a:p>
        </p:txBody>
      </p:sp>
    </p:spTree>
    <p:extLst>
      <p:ext uri="{BB962C8B-B14F-4D97-AF65-F5344CB8AC3E}">
        <p14:creationId xmlns:p14="http://schemas.microsoft.com/office/powerpoint/2010/main" val="383621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4278240" y="10156680"/>
            <a:ext cx="3279960" cy="533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3000"/>
              </a:lnSpc>
              <a:spcBef>
                <a:spcPts val="37"/>
              </a:spcBef>
              <a:spcAft>
                <a:spcPts val="37"/>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fld id="{63F67A6B-9E02-4AFF-880A-B9101CE6EBD3}" type="slidenum">
              <a:rPr lang="en-US" sz="1400" b="0" strike="noStrike" spc="-1">
                <a:solidFill>
                  <a:srgbClr val="000000"/>
                </a:solidFill>
                <a:latin typeface="Times New Roman"/>
                <a:ea typeface="DejaVu Sans"/>
              </a:rPr>
              <a:t>84</a:t>
            </a:fld>
            <a:endParaRPr lang="en-US" sz="1400" b="0" strike="noStrike" spc="-1">
              <a:solidFill>
                <a:srgbClr val="000000"/>
              </a:solidFill>
              <a:latin typeface="Arial"/>
            </a:endParaRPr>
          </a:p>
        </p:txBody>
      </p:sp>
      <p:sp>
        <p:nvSpPr>
          <p:cNvPr id="385" name="PlaceHolder 2"/>
          <p:cNvSpPr>
            <a:spLocks noGrp="1" noRot="1" noChangeAspect="1"/>
          </p:cNvSpPr>
          <p:nvPr>
            <p:ph type="sldImg"/>
          </p:nvPr>
        </p:nvSpPr>
        <p:spPr>
          <a:xfrm>
            <a:off x="217488" y="812800"/>
            <a:ext cx="7124700" cy="4008438"/>
          </a:xfrm>
          <a:prstGeom prst="rect">
            <a:avLst/>
          </a:prstGeom>
        </p:spPr>
      </p:sp>
      <p:sp>
        <p:nvSpPr>
          <p:cNvPr id="386" name="PlaceHolder 3"/>
          <p:cNvSpPr>
            <a:spLocks noGrp="1"/>
          </p:cNvSpPr>
          <p:nvPr>
            <p:ph type="body"/>
          </p:nvPr>
        </p:nvSpPr>
        <p:spPr>
          <a:xfrm>
            <a:off x="755280" y="5078520"/>
            <a:ext cx="6048360" cy="4811760"/>
          </a:xfrm>
          <a:prstGeom prst="rect">
            <a:avLst/>
          </a:prstGeom>
        </p:spPr>
        <p:txBody>
          <a:bodyPr lIns="0" tIns="0" rIns="0" bIns="0" anchor="ctr">
            <a:noAutofit/>
          </a:bodyPr>
          <a:lstStyle/>
          <a:p>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0517-8EE3-284F-86E5-F52B5C9BC6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FF0F3344-2A13-D64E-950E-5C6CE004AB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49D2CE0A-723B-224A-8C91-D73D293A498F}"/>
              </a:ext>
            </a:extLst>
          </p:cNvPr>
          <p:cNvSpPr>
            <a:spLocks noGrp="1"/>
          </p:cNvSpPr>
          <p:nvPr>
            <p:ph type="dt" sz="half" idx="10"/>
          </p:nvPr>
        </p:nvSpPr>
        <p:spPr/>
        <p:txBody>
          <a:bodyPr/>
          <a:lstStyle/>
          <a:p>
            <a:fld id="{3DD51F01-47EC-B642-9BAF-C3798CE775A0}" type="datetime1">
              <a:rPr lang="it-IT" smtClean="0"/>
              <a:t>09/10/2023</a:t>
            </a:fld>
            <a:endParaRPr lang="en-IT"/>
          </a:p>
        </p:txBody>
      </p:sp>
      <p:sp>
        <p:nvSpPr>
          <p:cNvPr id="5" name="Footer Placeholder 4">
            <a:extLst>
              <a:ext uri="{FF2B5EF4-FFF2-40B4-BE49-F238E27FC236}">
                <a16:creationId xmlns:a16="http://schemas.microsoft.com/office/drawing/2014/main" id="{E4F5B77F-1015-6E49-8AE7-7F6BE38AFD94}"/>
              </a:ext>
            </a:extLst>
          </p:cNvPr>
          <p:cNvSpPr>
            <a:spLocks noGrp="1"/>
          </p:cNvSpPr>
          <p:nvPr>
            <p:ph type="ftr" sz="quarter" idx="11"/>
          </p:nvPr>
        </p:nvSpPr>
        <p:spPr/>
        <p:txBody>
          <a:bodyPr/>
          <a:lstStyle/>
          <a:p>
            <a:r>
              <a:rPr lang="en-GB"/>
              <a:t>Footer</a:t>
            </a:r>
            <a:endParaRPr lang="en-IT"/>
          </a:p>
        </p:txBody>
      </p:sp>
      <p:sp>
        <p:nvSpPr>
          <p:cNvPr id="6" name="Slide Number Placeholder 5">
            <a:extLst>
              <a:ext uri="{FF2B5EF4-FFF2-40B4-BE49-F238E27FC236}">
                <a16:creationId xmlns:a16="http://schemas.microsoft.com/office/drawing/2014/main" id="{32224885-DC2E-C442-91FD-29969B3BEEEF}"/>
              </a:ext>
            </a:extLst>
          </p:cNvPr>
          <p:cNvSpPr>
            <a:spLocks noGrp="1"/>
          </p:cNvSpPr>
          <p:nvPr>
            <p:ph type="sldNum" sz="quarter" idx="12"/>
          </p:nvPr>
        </p:nvSpPr>
        <p:spPr/>
        <p:txBody>
          <a:bodyPr/>
          <a:lstStyle/>
          <a:p>
            <a:fld id="{C8141492-CF40-414B-9698-F860F861B76E}" type="slidenum">
              <a:rPr lang="en-IT" smtClean="0"/>
              <a:t>‹#›</a:t>
            </a:fld>
            <a:endParaRPr lang="en-IT"/>
          </a:p>
        </p:txBody>
      </p:sp>
    </p:spTree>
    <p:extLst>
      <p:ext uri="{BB962C8B-B14F-4D97-AF65-F5344CB8AC3E}">
        <p14:creationId xmlns:p14="http://schemas.microsoft.com/office/powerpoint/2010/main" val="339578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D8AF-DFF1-E641-B475-9194E3C3EA0F}"/>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55EAF940-9DC1-A249-BF00-59EA71D4D3E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8555282-91A5-0641-B035-4BBDB097FD7B}"/>
              </a:ext>
            </a:extLst>
          </p:cNvPr>
          <p:cNvSpPr>
            <a:spLocks noGrp="1"/>
          </p:cNvSpPr>
          <p:nvPr>
            <p:ph type="dt" sz="half" idx="10"/>
          </p:nvPr>
        </p:nvSpPr>
        <p:spPr/>
        <p:txBody>
          <a:bodyPr/>
          <a:lstStyle/>
          <a:p>
            <a:fld id="{48A355FC-818C-0046-A80F-A7BADE11BDA8}" type="datetime1">
              <a:rPr lang="it-IT" smtClean="0"/>
              <a:t>09/10/2023</a:t>
            </a:fld>
            <a:endParaRPr lang="en-IT"/>
          </a:p>
        </p:txBody>
      </p:sp>
      <p:sp>
        <p:nvSpPr>
          <p:cNvPr id="5" name="Footer Placeholder 4">
            <a:extLst>
              <a:ext uri="{FF2B5EF4-FFF2-40B4-BE49-F238E27FC236}">
                <a16:creationId xmlns:a16="http://schemas.microsoft.com/office/drawing/2014/main" id="{C1307680-A219-E44D-8101-93FA9E19FE52}"/>
              </a:ext>
            </a:extLst>
          </p:cNvPr>
          <p:cNvSpPr>
            <a:spLocks noGrp="1"/>
          </p:cNvSpPr>
          <p:nvPr>
            <p:ph type="ftr" sz="quarter" idx="11"/>
          </p:nvPr>
        </p:nvSpPr>
        <p:spPr/>
        <p:txBody>
          <a:bodyPr/>
          <a:lstStyle/>
          <a:p>
            <a:r>
              <a:rPr lang="en-GB"/>
              <a:t>Footer</a:t>
            </a:r>
            <a:endParaRPr lang="en-IT"/>
          </a:p>
        </p:txBody>
      </p:sp>
      <p:sp>
        <p:nvSpPr>
          <p:cNvPr id="6" name="Slide Number Placeholder 5">
            <a:extLst>
              <a:ext uri="{FF2B5EF4-FFF2-40B4-BE49-F238E27FC236}">
                <a16:creationId xmlns:a16="http://schemas.microsoft.com/office/drawing/2014/main" id="{883342D0-0F53-874D-A49D-CC45E5496944}"/>
              </a:ext>
            </a:extLst>
          </p:cNvPr>
          <p:cNvSpPr>
            <a:spLocks noGrp="1"/>
          </p:cNvSpPr>
          <p:nvPr>
            <p:ph type="sldNum" sz="quarter" idx="12"/>
          </p:nvPr>
        </p:nvSpPr>
        <p:spPr/>
        <p:txBody>
          <a:bodyPr/>
          <a:lstStyle/>
          <a:p>
            <a:fld id="{C8141492-CF40-414B-9698-F860F861B76E}" type="slidenum">
              <a:rPr lang="en-IT" smtClean="0"/>
              <a:t>‹#›</a:t>
            </a:fld>
            <a:endParaRPr lang="en-IT"/>
          </a:p>
        </p:txBody>
      </p:sp>
    </p:spTree>
    <p:extLst>
      <p:ext uri="{BB962C8B-B14F-4D97-AF65-F5344CB8AC3E}">
        <p14:creationId xmlns:p14="http://schemas.microsoft.com/office/powerpoint/2010/main" val="153708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5FA6B-E50C-924D-B4E0-DC0069DCAB6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834B683A-1CEF-0148-87E5-DB6184BF2C8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43A4E20E-1769-754C-BC35-591D938AA834}"/>
              </a:ext>
            </a:extLst>
          </p:cNvPr>
          <p:cNvSpPr>
            <a:spLocks noGrp="1"/>
          </p:cNvSpPr>
          <p:nvPr>
            <p:ph type="dt" sz="half" idx="10"/>
          </p:nvPr>
        </p:nvSpPr>
        <p:spPr/>
        <p:txBody>
          <a:bodyPr/>
          <a:lstStyle/>
          <a:p>
            <a:fld id="{E83B3E15-AEA1-644D-8FB4-359C941E2B7F}" type="datetime1">
              <a:rPr lang="it-IT" smtClean="0"/>
              <a:t>09/10/2023</a:t>
            </a:fld>
            <a:endParaRPr lang="en-IT"/>
          </a:p>
        </p:txBody>
      </p:sp>
      <p:sp>
        <p:nvSpPr>
          <p:cNvPr id="5" name="Footer Placeholder 4">
            <a:extLst>
              <a:ext uri="{FF2B5EF4-FFF2-40B4-BE49-F238E27FC236}">
                <a16:creationId xmlns:a16="http://schemas.microsoft.com/office/drawing/2014/main" id="{1D82241C-46ED-5943-A5FC-9E1575499013}"/>
              </a:ext>
            </a:extLst>
          </p:cNvPr>
          <p:cNvSpPr>
            <a:spLocks noGrp="1"/>
          </p:cNvSpPr>
          <p:nvPr>
            <p:ph type="ftr" sz="quarter" idx="11"/>
          </p:nvPr>
        </p:nvSpPr>
        <p:spPr/>
        <p:txBody>
          <a:bodyPr/>
          <a:lstStyle/>
          <a:p>
            <a:r>
              <a:rPr lang="en-GB"/>
              <a:t>Footer</a:t>
            </a:r>
            <a:endParaRPr lang="en-IT"/>
          </a:p>
        </p:txBody>
      </p:sp>
      <p:sp>
        <p:nvSpPr>
          <p:cNvPr id="6" name="Slide Number Placeholder 5">
            <a:extLst>
              <a:ext uri="{FF2B5EF4-FFF2-40B4-BE49-F238E27FC236}">
                <a16:creationId xmlns:a16="http://schemas.microsoft.com/office/drawing/2014/main" id="{8671AF7C-E2AE-2740-BB37-104351E75E11}"/>
              </a:ext>
            </a:extLst>
          </p:cNvPr>
          <p:cNvSpPr>
            <a:spLocks noGrp="1"/>
          </p:cNvSpPr>
          <p:nvPr>
            <p:ph type="sldNum" sz="quarter" idx="12"/>
          </p:nvPr>
        </p:nvSpPr>
        <p:spPr/>
        <p:txBody>
          <a:bodyPr/>
          <a:lstStyle/>
          <a:p>
            <a:fld id="{C8141492-CF40-414B-9698-F860F861B76E}" type="slidenum">
              <a:rPr lang="en-IT" smtClean="0"/>
              <a:t>‹#›</a:t>
            </a:fld>
            <a:endParaRPr lang="en-IT"/>
          </a:p>
        </p:txBody>
      </p:sp>
    </p:spTree>
    <p:extLst>
      <p:ext uri="{BB962C8B-B14F-4D97-AF65-F5344CB8AC3E}">
        <p14:creationId xmlns:p14="http://schemas.microsoft.com/office/powerpoint/2010/main" val="283444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EAD2-8D51-CC46-B327-CB40A664B243}"/>
              </a:ext>
            </a:extLst>
          </p:cNvPr>
          <p:cNvSpPr>
            <a:spLocks noGrp="1"/>
          </p:cNvSpPr>
          <p:nvPr>
            <p:ph type="title"/>
          </p:nvPr>
        </p:nvSpPr>
        <p:spPr>
          <a:xfrm>
            <a:off x="1662546" y="365126"/>
            <a:ext cx="9691254" cy="1029420"/>
          </a:xfrm>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DF5A1086-3204-D34E-91F6-4B8A28DDDBB7}"/>
              </a:ext>
            </a:extLst>
          </p:cNvPr>
          <p:cNvSpPr>
            <a:spLocks noGrp="1"/>
          </p:cNvSpPr>
          <p:nvPr>
            <p:ph idx="1"/>
          </p:nvPr>
        </p:nvSpPr>
        <p:spPr>
          <a:xfrm>
            <a:off x="838200" y="1626919"/>
            <a:ext cx="10515600" cy="45500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A65444D-7323-6C49-B940-6FA45D9BAD2D}"/>
              </a:ext>
            </a:extLst>
          </p:cNvPr>
          <p:cNvSpPr>
            <a:spLocks noGrp="1"/>
          </p:cNvSpPr>
          <p:nvPr>
            <p:ph type="dt" sz="half" idx="10"/>
          </p:nvPr>
        </p:nvSpPr>
        <p:spPr/>
        <p:txBody>
          <a:bodyPr/>
          <a:lstStyle/>
          <a:p>
            <a:fld id="{04ED3A5E-926C-CF4C-B3EB-E1F70B5F488D}" type="datetime1">
              <a:rPr lang="it-IT" smtClean="0"/>
              <a:t>09/10/2023</a:t>
            </a:fld>
            <a:endParaRPr lang="en-IT"/>
          </a:p>
        </p:txBody>
      </p:sp>
      <p:sp>
        <p:nvSpPr>
          <p:cNvPr id="5" name="Footer Placeholder 4">
            <a:extLst>
              <a:ext uri="{FF2B5EF4-FFF2-40B4-BE49-F238E27FC236}">
                <a16:creationId xmlns:a16="http://schemas.microsoft.com/office/drawing/2014/main" id="{20B5B446-9A96-5644-84BB-6BCC3A4BFE47}"/>
              </a:ext>
            </a:extLst>
          </p:cNvPr>
          <p:cNvSpPr>
            <a:spLocks noGrp="1"/>
          </p:cNvSpPr>
          <p:nvPr>
            <p:ph type="ftr" sz="quarter" idx="11"/>
          </p:nvPr>
        </p:nvSpPr>
        <p:spPr/>
        <p:txBody>
          <a:bodyPr/>
          <a:lstStyle/>
          <a:p>
            <a:r>
              <a:rPr lang="en-GB"/>
              <a:t>Footer</a:t>
            </a:r>
            <a:endParaRPr lang="en-IT"/>
          </a:p>
        </p:txBody>
      </p:sp>
      <p:sp>
        <p:nvSpPr>
          <p:cNvPr id="6" name="Slide Number Placeholder 5">
            <a:extLst>
              <a:ext uri="{FF2B5EF4-FFF2-40B4-BE49-F238E27FC236}">
                <a16:creationId xmlns:a16="http://schemas.microsoft.com/office/drawing/2014/main" id="{70E606F7-474B-AB48-944E-D8AACD655BB2}"/>
              </a:ext>
            </a:extLst>
          </p:cNvPr>
          <p:cNvSpPr>
            <a:spLocks noGrp="1"/>
          </p:cNvSpPr>
          <p:nvPr>
            <p:ph type="sldNum" sz="quarter" idx="12"/>
          </p:nvPr>
        </p:nvSpPr>
        <p:spPr/>
        <p:txBody>
          <a:bodyPr/>
          <a:lstStyle/>
          <a:p>
            <a:fld id="{C8141492-CF40-414B-9698-F860F861B76E}" type="slidenum">
              <a:rPr lang="en-IT" smtClean="0"/>
              <a:t>‹#›</a:t>
            </a:fld>
            <a:endParaRPr lang="en-IT"/>
          </a:p>
        </p:txBody>
      </p:sp>
      <p:sp>
        <p:nvSpPr>
          <p:cNvPr id="10" name="Rettangolo 4">
            <a:extLst>
              <a:ext uri="{FF2B5EF4-FFF2-40B4-BE49-F238E27FC236}">
                <a16:creationId xmlns:a16="http://schemas.microsoft.com/office/drawing/2014/main" id="{FDFCC4A5-B640-D941-9A8F-4D5AAEC07155}"/>
              </a:ext>
            </a:extLst>
          </p:cNvPr>
          <p:cNvSpPr/>
          <p:nvPr userDrawn="1"/>
        </p:nvSpPr>
        <p:spPr>
          <a:xfrm>
            <a:off x="838200" y="1301569"/>
            <a:ext cx="693717" cy="110148"/>
          </a:xfrm>
          <a:prstGeom prst="rect">
            <a:avLst/>
          </a:prstGeom>
          <a:solidFill>
            <a:srgbClr val="4297B8"/>
          </a:solidFill>
          <a:ln>
            <a:solidFill>
              <a:srgbClr val="162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5">
            <a:extLst>
              <a:ext uri="{FF2B5EF4-FFF2-40B4-BE49-F238E27FC236}">
                <a16:creationId xmlns:a16="http://schemas.microsoft.com/office/drawing/2014/main" id="{E433F9EB-ED0F-6541-891E-6B5D031ADA8A}"/>
              </a:ext>
            </a:extLst>
          </p:cNvPr>
          <p:cNvSpPr/>
          <p:nvPr userDrawn="1"/>
        </p:nvSpPr>
        <p:spPr>
          <a:xfrm>
            <a:off x="1662546" y="1303717"/>
            <a:ext cx="9691254" cy="110148"/>
          </a:xfrm>
          <a:prstGeom prst="rect">
            <a:avLst/>
          </a:prstGeom>
          <a:solidFill>
            <a:srgbClr val="162D4D"/>
          </a:solidFill>
          <a:ln>
            <a:solidFill>
              <a:srgbClr val="429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5402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AC13-22A3-3247-9E8D-EBC46396863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AC05F42D-AB01-F041-86AA-824A61A45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E3ACFF3-DF8C-FB4B-8D11-E383285E35C9}"/>
              </a:ext>
            </a:extLst>
          </p:cNvPr>
          <p:cNvSpPr>
            <a:spLocks noGrp="1"/>
          </p:cNvSpPr>
          <p:nvPr>
            <p:ph type="dt" sz="half" idx="10"/>
          </p:nvPr>
        </p:nvSpPr>
        <p:spPr/>
        <p:txBody>
          <a:bodyPr/>
          <a:lstStyle/>
          <a:p>
            <a:fld id="{B2833B25-5833-FB4D-8CE5-D057461D32DC}" type="datetime1">
              <a:rPr lang="it-IT" smtClean="0"/>
              <a:t>09/10/2023</a:t>
            </a:fld>
            <a:endParaRPr lang="en-IT"/>
          </a:p>
        </p:txBody>
      </p:sp>
      <p:sp>
        <p:nvSpPr>
          <p:cNvPr id="5" name="Footer Placeholder 4">
            <a:extLst>
              <a:ext uri="{FF2B5EF4-FFF2-40B4-BE49-F238E27FC236}">
                <a16:creationId xmlns:a16="http://schemas.microsoft.com/office/drawing/2014/main" id="{2E964A9A-45F4-224F-9393-4256C23A8115}"/>
              </a:ext>
            </a:extLst>
          </p:cNvPr>
          <p:cNvSpPr>
            <a:spLocks noGrp="1"/>
          </p:cNvSpPr>
          <p:nvPr>
            <p:ph type="ftr" sz="quarter" idx="11"/>
          </p:nvPr>
        </p:nvSpPr>
        <p:spPr/>
        <p:txBody>
          <a:bodyPr/>
          <a:lstStyle/>
          <a:p>
            <a:r>
              <a:rPr lang="en-GB"/>
              <a:t>Footer</a:t>
            </a:r>
            <a:endParaRPr lang="en-IT"/>
          </a:p>
        </p:txBody>
      </p:sp>
      <p:sp>
        <p:nvSpPr>
          <p:cNvPr id="6" name="Slide Number Placeholder 5">
            <a:extLst>
              <a:ext uri="{FF2B5EF4-FFF2-40B4-BE49-F238E27FC236}">
                <a16:creationId xmlns:a16="http://schemas.microsoft.com/office/drawing/2014/main" id="{FF201402-5EC4-A04D-AE06-07B1D4D7CF1E}"/>
              </a:ext>
            </a:extLst>
          </p:cNvPr>
          <p:cNvSpPr>
            <a:spLocks noGrp="1"/>
          </p:cNvSpPr>
          <p:nvPr>
            <p:ph type="sldNum" sz="quarter" idx="12"/>
          </p:nvPr>
        </p:nvSpPr>
        <p:spPr/>
        <p:txBody>
          <a:bodyPr/>
          <a:lstStyle/>
          <a:p>
            <a:fld id="{C8141492-CF40-414B-9698-F860F861B76E}" type="slidenum">
              <a:rPr lang="en-IT" smtClean="0"/>
              <a:t>‹#›</a:t>
            </a:fld>
            <a:endParaRPr lang="en-IT"/>
          </a:p>
        </p:txBody>
      </p:sp>
    </p:spTree>
    <p:extLst>
      <p:ext uri="{BB962C8B-B14F-4D97-AF65-F5344CB8AC3E}">
        <p14:creationId xmlns:p14="http://schemas.microsoft.com/office/powerpoint/2010/main" val="165279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D32D-3509-7C4A-B330-B4979F3E1B86}"/>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0EED05AB-C989-E14F-A5AF-90FC3A5C754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1387EDFD-FD0D-BE44-BF52-FA2640A1628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80B599C6-AEC7-0D41-9503-740FF77525EB}"/>
              </a:ext>
            </a:extLst>
          </p:cNvPr>
          <p:cNvSpPr>
            <a:spLocks noGrp="1"/>
          </p:cNvSpPr>
          <p:nvPr>
            <p:ph type="dt" sz="half" idx="10"/>
          </p:nvPr>
        </p:nvSpPr>
        <p:spPr/>
        <p:txBody>
          <a:bodyPr/>
          <a:lstStyle/>
          <a:p>
            <a:fld id="{ED5ABE8E-DF78-7C48-8FBF-E324F4A156FE}" type="datetime1">
              <a:rPr lang="it-IT" smtClean="0"/>
              <a:t>09/10/2023</a:t>
            </a:fld>
            <a:endParaRPr lang="en-IT"/>
          </a:p>
        </p:txBody>
      </p:sp>
      <p:sp>
        <p:nvSpPr>
          <p:cNvPr id="6" name="Footer Placeholder 5">
            <a:extLst>
              <a:ext uri="{FF2B5EF4-FFF2-40B4-BE49-F238E27FC236}">
                <a16:creationId xmlns:a16="http://schemas.microsoft.com/office/drawing/2014/main" id="{6EB4C63F-C428-E04B-A5BD-52D6198D5437}"/>
              </a:ext>
            </a:extLst>
          </p:cNvPr>
          <p:cNvSpPr>
            <a:spLocks noGrp="1"/>
          </p:cNvSpPr>
          <p:nvPr>
            <p:ph type="ftr" sz="quarter" idx="11"/>
          </p:nvPr>
        </p:nvSpPr>
        <p:spPr/>
        <p:txBody>
          <a:bodyPr/>
          <a:lstStyle/>
          <a:p>
            <a:r>
              <a:rPr lang="en-GB"/>
              <a:t>Footer</a:t>
            </a:r>
            <a:endParaRPr lang="en-IT"/>
          </a:p>
        </p:txBody>
      </p:sp>
      <p:sp>
        <p:nvSpPr>
          <p:cNvPr id="7" name="Slide Number Placeholder 6">
            <a:extLst>
              <a:ext uri="{FF2B5EF4-FFF2-40B4-BE49-F238E27FC236}">
                <a16:creationId xmlns:a16="http://schemas.microsoft.com/office/drawing/2014/main" id="{2E92630A-0744-2240-BA8B-228E92786182}"/>
              </a:ext>
            </a:extLst>
          </p:cNvPr>
          <p:cNvSpPr>
            <a:spLocks noGrp="1"/>
          </p:cNvSpPr>
          <p:nvPr>
            <p:ph type="sldNum" sz="quarter" idx="12"/>
          </p:nvPr>
        </p:nvSpPr>
        <p:spPr/>
        <p:txBody>
          <a:bodyPr/>
          <a:lstStyle/>
          <a:p>
            <a:fld id="{C8141492-CF40-414B-9698-F860F861B76E}" type="slidenum">
              <a:rPr lang="en-IT" smtClean="0"/>
              <a:t>‹#›</a:t>
            </a:fld>
            <a:endParaRPr lang="en-IT"/>
          </a:p>
        </p:txBody>
      </p:sp>
    </p:spTree>
    <p:extLst>
      <p:ext uri="{BB962C8B-B14F-4D97-AF65-F5344CB8AC3E}">
        <p14:creationId xmlns:p14="http://schemas.microsoft.com/office/powerpoint/2010/main" val="63997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7580-002E-114A-8169-9B045B7231BA}"/>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E49A87F0-E3FA-704D-92AE-B5D5F8116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89FB7EC-883D-2D42-BF12-FF010200AD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7580E2D2-08B7-0849-A58C-5B668F132D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624F01-AE68-2F45-92F5-2DAC4386C89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1733A9B6-53FD-EF4D-A67A-C2695945F286}"/>
              </a:ext>
            </a:extLst>
          </p:cNvPr>
          <p:cNvSpPr>
            <a:spLocks noGrp="1"/>
          </p:cNvSpPr>
          <p:nvPr>
            <p:ph type="dt" sz="half" idx="10"/>
          </p:nvPr>
        </p:nvSpPr>
        <p:spPr/>
        <p:txBody>
          <a:bodyPr/>
          <a:lstStyle/>
          <a:p>
            <a:fld id="{5D4B5C31-424B-0F48-B351-BCA81D4617CA}" type="datetime1">
              <a:rPr lang="it-IT" smtClean="0"/>
              <a:t>09/10/2023</a:t>
            </a:fld>
            <a:endParaRPr lang="en-IT"/>
          </a:p>
        </p:txBody>
      </p:sp>
      <p:sp>
        <p:nvSpPr>
          <p:cNvPr id="8" name="Footer Placeholder 7">
            <a:extLst>
              <a:ext uri="{FF2B5EF4-FFF2-40B4-BE49-F238E27FC236}">
                <a16:creationId xmlns:a16="http://schemas.microsoft.com/office/drawing/2014/main" id="{E0D59139-C625-334A-94C4-949E1748047C}"/>
              </a:ext>
            </a:extLst>
          </p:cNvPr>
          <p:cNvSpPr>
            <a:spLocks noGrp="1"/>
          </p:cNvSpPr>
          <p:nvPr>
            <p:ph type="ftr" sz="quarter" idx="11"/>
          </p:nvPr>
        </p:nvSpPr>
        <p:spPr/>
        <p:txBody>
          <a:bodyPr/>
          <a:lstStyle/>
          <a:p>
            <a:r>
              <a:rPr lang="en-GB"/>
              <a:t>Footer</a:t>
            </a:r>
            <a:endParaRPr lang="en-IT"/>
          </a:p>
        </p:txBody>
      </p:sp>
      <p:sp>
        <p:nvSpPr>
          <p:cNvPr id="9" name="Slide Number Placeholder 8">
            <a:extLst>
              <a:ext uri="{FF2B5EF4-FFF2-40B4-BE49-F238E27FC236}">
                <a16:creationId xmlns:a16="http://schemas.microsoft.com/office/drawing/2014/main" id="{CB4111D5-4AF2-7C44-A0B7-70872E0C1663}"/>
              </a:ext>
            </a:extLst>
          </p:cNvPr>
          <p:cNvSpPr>
            <a:spLocks noGrp="1"/>
          </p:cNvSpPr>
          <p:nvPr>
            <p:ph type="sldNum" sz="quarter" idx="12"/>
          </p:nvPr>
        </p:nvSpPr>
        <p:spPr/>
        <p:txBody>
          <a:bodyPr/>
          <a:lstStyle/>
          <a:p>
            <a:fld id="{C8141492-CF40-414B-9698-F860F861B76E}" type="slidenum">
              <a:rPr lang="en-IT" smtClean="0"/>
              <a:t>‹#›</a:t>
            </a:fld>
            <a:endParaRPr lang="en-IT"/>
          </a:p>
        </p:txBody>
      </p:sp>
    </p:spTree>
    <p:extLst>
      <p:ext uri="{BB962C8B-B14F-4D97-AF65-F5344CB8AC3E}">
        <p14:creationId xmlns:p14="http://schemas.microsoft.com/office/powerpoint/2010/main" val="241410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3CC8-E7E1-9E45-AEA5-F8F6B59967F2}"/>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A8CACBD7-BEFA-984A-9C9F-3751ED53DA49}"/>
              </a:ext>
            </a:extLst>
          </p:cNvPr>
          <p:cNvSpPr>
            <a:spLocks noGrp="1"/>
          </p:cNvSpPr>
          <p:nvPr>
            <p:ph type="dt" sz="half" idx="10"/>
          </p:nvPr>
        </p:nvSpPr>
        <p:spPr/>
        <p:txBody>
          <a:bodyPr/>
          <a:lstStyle/>
          <a:p>
            <a:fld id="{38CF1719-3116-2E4B-AB4B-CA744A738B94}" type="datetime1">
              <a:rPr lang="it-IT" smtClean="0"/>
              <a:t>09/10/2023</a:t>
            </a:fld>
            <a:endParaRPr lang="en-IT"/>
          </a:p>
        </p:txBody>
      </p:sp>
      <p:sp>
        <p:nvSpPr>
          <p:cNvPr id="4" name="Footer Placeholder 3">
            <a:extLst>
              <a:ext uri="{FF2B5EF4-FFF2-40B4-BE49-F238E27FC236}">
                <a16:creationId xmlns:a16="http://schemas.microsoft.com/office/drawing/2014/main" id="{3D221EF6-4DDE-6844-88D7-33E47F6041A8}"/>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948F89E5-0EB1-5C46-BB0B-E361B4F1BA1C}"/>
              </a:ext>
            </a:extLst>
          </p:cNvPr>
          <p:cNvSpPr>
            <a:spLocks noGrp="1"/>
          </p:cNvSpPr>
          <p:nvPr>
            <p:ph type="sldNum" sz="quarter" idx="12"/>
          </p:nvPr>
        </p:nvSpPr>
        <p:spPr/>
        <p:txBody>
          <a:bodyPr/>
          <a:lstStyle/>
          <a:p>
            <a:fld id="{C8141492-CF40-414B-9698-F860F861B76E}" type="slidenum">
              <a:rPr lang="en-IT" smtClean="0"/>
              <a:t>‹#›</a:t>
            </a:fld>
            <a:endParaRPr lang="en-IT"/>
          </a:p>
        </p:txBody>
      </p:sp>
    </p:spTree>
    <p:extLst>
      <p:ext uri="{BB962C8B-B14F-4D97-AF65-F5344CB8AC3E}">
        <p14:creationId xmlns:p14="http://schemas.microsoft.com/office/powerpoint/2010/main" val="38362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A3793-7C77-D64E-9167-0AC69412347E}"/>
              </a:ext>
            </a:extLst>
          </p:cNvPr>
          <p:cNvSpPr>
            <a:spLocks noGrp="1"/>
          </p:cNvSpPr>
          <p:nvPr>
            <p:ph type="dt" sz="half" idx="10"/>
          </p:nvPr>
        </p:nvSpPr>
        <p:spPr/>
        <p:txBody>
          <a:bodyPr/>
          <a:lstStyle/>
          <a:p>
            <a:fld id="{C59D3990-8EB3-0A4B-97D3-90D33161B6A0}" type="datetime1">
              <a:rPr lang="it-IT" smtClean="0"/>
              <a:t>09/10/2023</a:t>
            </a:fld>
            <a:endParaRPr lang="en-IT"/>
          </a:p>
        </p:txBody>
      </p:sp>
      <p:sp>
        <p:nvSpPr>
          <p:cNvPr id="3" name="Footer Placeholder 2">
            <a:extLst>
              <a:ext uri="{FF2B5EF4-FFF2-40B4-BE49-F238E27FC236}">
                <a16:creationId xmlns:a16="http://schemas.microsoft.com/office/drawing/2014/main" id="{5C2BFCE3-E6E6-E74F-971C-C4F0F5F42B51}"/>
              </a:ext>
            </a:extLst>
          </p:cNvPr>
          <p:cNvSpPr>
            <a:spLocks noGrp="1"/>
          </p:cNvSpPr>
          <p:nvPr>
            <p:ph type="ftr" sz="quarter" idx="11"/>
          </p:nvPr>
        </p:nvSpPr>
        <p:spPr/>
        <p:txBody>
          <a:bodyPr/>
          <a:lstStyle/>
          <a:p>
            <a:r>
              <a:rPr lang="en-GB"/>
              <a:t>Footer</a:t>
            </a:r>
            <a:endParaRPr lang="en-IT"/>
          </a:p>
        </p:txBody>
      </p:sp>
      <p:sp>
        <p:nvSpPr>
          <p:cNvPr id="4" name="Slide Number Placeholder 3">
            <a:extLst>
              <a:ext uri="{FF2B5EF4-FFF2-40B4-BE49-F238E27FC236}">
                <a16:creationId xmlns:a16="http://schemas.microsoft.com/office/drawing/2014/main" id="{FC055B41-BC3F-5744-8397-F7B07842D979}"/>
              </a:ext>
            </a:extLst>
          </p:cNvPr>
          <p:cNvSpPr>
            <a:spLocks noGrp="1"/>
          </p:cNvSpPr>
          <p:nvPr>
            <p:ph type="sldNum" sz="quarter" idx="12"/>
          </p:nvPr>
        </p:nvSpPr>
        <p:spPr/>
        <p:txBody>
          <a:bodyPr/>
          <a:lstStyle/>
          <a:p>
            <a:fld id="{C8141492-CF40-414B-9698-F860F861B76E}" type="slidenum">
              <a:rPr lang="en-IT" smtClean="0"/>
              <a:t>‹#›</a:t>
            </a:fld>
            <a:endParaRPr lang="en-IT"/>
          </a:p>
        </p:txBody>
      </p:sp>
    </p:spTree>
    <p:extLst>
      <p:ext uri="{BB962C8B-B14F-4D97-AF65-F5344CB8AC3E}">
        <p14:creationId xmlns:p14="http://schemas.microsoft.com/office/powerpoint/2010/main" val="332405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2A7B-AB77-F44F-B973-77865F442D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9D53393C-52DF-1C4D-8DF9-15EB7247A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359FB77B-1038-5941-81DD-75017F58C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C6AA1A-0C81-194D-9E71-1EC3DFE641E9}"/>
              </a:ext>
            </a:extLst>
          </p:cNvPr>
          <p:cNvSpPr>
            <a:spLocks noGrp="1"/>
          </p:cNvSpPr>
          <p:nvPr>
            <p:ph type="dt" sz="half" idx="10"/>
          </p:nvPr>
        </p:nvSpPr>
        <p:spPr/>
        <p:txBody>
          <a:bodyPr/>
          <a:lstStyle/>
          <a:p>
            <a:fld id="{ED4F8ED4-7845-1C47-AAE7-62BC0F9C9AD7}" type="datetime1">
              <a:rPr lang="it-IT" smtClean="0"/>
              <a:t>09/10/2023</a:t>
            </a:fld>
            <a:endParaRPr lang="en-IT"/>
          </a:p>
        </p:txBody>
      </p:sp>
      <p:sp>
        <p:nvSpPr>
          <p:cNvPr id="6" name="Footer Placeholder 5">
            <a:extLst>
              <a:ext uri="{FF2B5EF4-FFF2-40B4-BE49-F238E27FC236}">
                <a16:creationId xmlns:a16="http://schemas.microsoft.com/office/drawing/2014/main" id="{F6E045AD-A833-6444-AE92-BFA94CC851E5}"/>
              </a:ext>
            </a:extLst>
          </p:cNvPr>
          <p:cNvSpPr>
            <a:spLocks noGrp="1"/>
          </p:cNvSpPr>
          <p:nvPr>
            <p:ph type="ftr" sz="quarter" idx="11"/>
          </p:nvPr>
        </p:nvSpPr>
        <p:spPr/>
        <p:txBody>
          <a:bodyPr/>
          <a:lstStyle/>
          <a:p>
            <a:r>
              <a:rPr lang="en-GB"/>
              <a:t>Footer</a:t>
            </a:r>
            <a:endParaRPr lang="en-IT"/>
          </a:p>
        </p:txBody>
      </p:sp>
      <p:sp>
        <p:nvSpPr>
          <p:cNvPr id="7" name="Slide Number Placeholder 6">
            <a:extLst>
              <a:ext uri="{FF2B5EF4-FFF2-40B4-BE49-F238E27FC236}">
                <a16:creationId xmlns:a16="http://schemas.microsoft.com/office/drawing/2014/main" id="{A31EED53-65FF-E94E-8179-C69F6A940843}"/>
              </a:ext>
            </a:extLst>
          </p:cNvPr>
          <p:cNvSpPr>
            <a:spLocks noGrp="1"/>
          </p:cNvSpPr>
          <p:nvPr>
            <p:ph type="sldNum" sz="quarter" idx="12"/>
          </p:nvPr>
        </p:nvSpPr>
        <p:spPr/>
        <p:txBody>
          <a:bodyPr/>
          <a:lstStyle/>
          <a:p>
            <a:fld id="{C8141492-CF40-414B-9698-F860F861B76E}" type="slidenum">
              <a:rPr lang="en-IT" smtClean="0"/>
              <a:t>‹#›</a:t>
            </a:fld>
            <a:endParaRPr lang="en-IT"/>
          </a:p>
        </p:txBody>
      </p:sp>
    </p:spTree>
    <p:extLst>
      <p:ext uri="{BB962C8B-B14F-4D97-AF65-F5344CB8AC3E}">
        <p14:creationId xmlns:p14="http://schemas.microsoft.com/office/powerpoint/2010/main" val="130708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00EA-AB30-2C4F-BD29-1ABB5F94B6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A635FD29-9345-EC47-A07E-377475E05E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DC4B92CE-437B-6743-B6BC-021CB6659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C2FC8F-F829-074F-BD74-B81680B17131}"/>
              </a:ext>
            </a:extLst>
          </p:cNvPr>
          <p:cNvSpPr>
            <a:spLocks noGrp="1"/>
          </p:cNvSpPr>
          <p:nvPr>
            <p:ph type="dt" sz="half" idx="10"/>
          </p:nvPr>
        </p:nvSpPr>
        <p:spPr/>
        <p:txBody>
          <a:bodyPr/>
          <a:lstStyle/>
          <a:p>
            <a:fld id="{AB46E223-10A5-D14E-B4B0-E93CE61564A8}" type="datetime1">
              <a:rPr lang="it-IT" smtClean="0"/>
              <a:t>09/10/2023</a:t>
            </a:fld>
            <a:endParaRPr lang="en-IT"/>
          </a:p>
        </p:txBody>
      </p:sp>
      <p:sp>
        <p:nvSpPr>
          <p:cNvPr id="6" name="Footer Placeholder 5">
            <a:extLst>
              <a:ext uri="{FF2B5EF4-FFF2-40B4-BE49-F238E27FC236}">
                <a16:creationId xmlns:a16="http://schemas.microsoft.com/office/drawing/2014/main" id="{C5E16DA1-20A3-3F45-AC66-7DB950DDC4FC}"/>
              </a:ext>
            </a:extLst>
          </p:cNvPr>
          <p:cNvSpPr>
            <a:spLocks noGrp="1"/>
          </p:cNvSpPr>
          <p:nvPr>
            <p:ph type="ftr" sz="quarter" idx="11"/>
          </p:nvPr>
        </p:nvSpPr>
        <p:spPr/>
        <p:txBody>
          <a:bodyPr/>
          <a:lstStyle/>
          <a:p>
            <a:r>
              <a:rPr lang="en-GB"/>
              <a:t>Footer</a:t>
            </a:r>
            <a:endParaRPr lang="en-IT"/>
          </a:p>
        </p:txBody>
      </p:sp>
      <p:sp>
        <p:nvSpPr>
          <p:cNvPr id="7" name="Slide Number Placeholder 6">
            <a:extLst>
              <a:ext uri="{FF2B5EF4-FFF2-40B4-BE49-F238E27FC236}">
                <a16:creationId xmlns:a16="http://schemas.microsoft.com/office/drawing/2014/main" id="{86DB6EB0-D632-C342-A455-AB25332CA54B}"/>
              </a:ext>
            </a:extLst>
          </p:cNvPr>
          <p:cNvSpPr>
            <a:spLocks noGrp="1"/>
          </p:cNvSpPr>
          <p:nvPr>
            <p:ph type="sldNum" sz="quarter" idx="12"/>
          </p:nvPr>
        </p:nvSpPr>
        <p:spPr/>
        <p:txBody>
          <a:bodyPr/>
          <a:lstStyle/>
          <a:p>
            <a:fld id="{C8141492-CF40-414B-9698-F860F861B76E}" type="slidenum">
              <a:rPr lang="en-IT" smtClean="0"/>
              <a:t>‹#›</a:t>
            </a:fld>
            <a:endParaRPr lang="en-IT"/>
          </a:p>
        </p:txBody>
      </p:sp>
    </p:spTree>
    <p:extLst>
      <p:ext uri="{BB962C8B-B14F-4D97-AF65-F5344CB8AC3E}">
        <p14:creationId xmlns:p14="http://schemas.microsoft.com/office/powerpoint/2010/main" val="393743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6B500-F0B4-784A-B253-5765A5A463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5D85173-BA0D-D148-BB30-619D59FD1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986E11E6-4B64-1246-885B-CA07907EA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425FC-5C4E-ED4F-82B2-BF85F6C5AA73}" type="datetime1">
              <a:rPr lang="it-IT" smtClean="0"/>
              <a:t>09/10/2023</a:t>
            </a:fld>
            <a:endParaRPr lang="en-IT"/>
          </a:p>
        </p:txBody>
      </p:sp>
      <p:sp>
        <p:nvSpPr>
          <p:cNvPr id="5" name="Footer Placeholder 4">
            <a:extLst>
              <a:ext uri="{FF2B5EF4-FFF2-40B4-BE49-F238E27FC236}">
                <a16:creationId xmlns:a16="http://schemas.microsoft.com/office/drawing/2014/main" id="{969F1331-1443-A44C-B2A4-50B0FC974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Footer</a:t>
            </a:r>
            <a:endParaRPr lang="en-IT"/>
          </a:p>
        </p:txBody>
      </p:sp>
      <p:sp>
        <p:nvSpPr>
          <p:cNvPr id="6" name="Slide Number Placeholder 5">
            <a:extLst>
              <a:ext uri="{FF2B5EF4-FFF2-40B4-BE49-F238E27FC236}">
                <a16:creationId xmlns:a16="http://schemas.microsoft.com/office/drawing/2014/main" id="{F8489CCD-92DC-4B42-A3ED-7C711B3692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41492-CF40-414B-9698-F860F861B76E}" type="slidenum">
              <a:rPr lang="en-IT" smtClean="0"/>
              <a:t>‹#›</a:t>
            </a:fld>
            <a:endParaRPr lang="en-IT"/>
          </a:p>
        </p:txBody>
      </p:sp>
      <p:pic>
        <p:nvPicPr>
          <p:cNvPr id="7" name="Immagine 6">
            <a:extLst>
              <a:ext uri="{FF2B5EF4-FFF2-40B4-BE49-F238E27FC236}">
                <a16:creationId xmlns:a16="http://schemas.microsoft.com/office/drawing/2014/main" id="{A4F609C9-8535-FF46-94DD-56066B1B5E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37766" y="364466"/>
            <a:ext cx="1616034" cy="841153"/>
          </a:xfrm>
          <a:prstGeom prst="rect">
            <a:avLst/>
          </a:prstGeom>
        </p:spPr>
      </p:pic>
    </p:spTree>
    <p:extLst>
      <p:ext uri="{BB962C8B-B14F-4D97-AF65-F5344CB8AC3E}">
        <p14:creationId xmlns:p14="http://schemas.microsoft.com/office/powerpoint/2010/main" val="4123038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en.wikipedia.org/wiki/List_of_DNS_record_type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D4DE-899D-284F-AD60-09B281E77DAD}"/>
              </a:ext>
            </a:extLst>
          </p:cNvPr>
          <p:cNvSpPr>
            <a:spLocks noGrp="1"/>
          </p:cNvSpPr>
          <p:nvPr>
            <p:ph type="ctrTitle"/>
          </p:nvPr>
        </p:nvSpPr>
        <p:spPr>
          <a:xfrm>
            <a:off x="1524000" y="1122363"/>
            <a:ext cx="9144000" cy="1655762"/>
          </a:xfrm>
        </p:spPr>
        <p:txBody>
          <a:bodyPr>
            <a:normAutofit/>
          </a:bodyPr>
          <a:lstStyle/>
          <a:p>
            <a:r>
              <a:rPr lang="en-IT" sz="5400" dirty="0"/>
              <a:t>Corso </a:t>
            </a:r>
            <a:r>
              <a:rPr lang="en-IT" sz="5400" dirty="0" err="1"/>
              <a:t>reti</a:t>
            </a:r>
            <a:r>
              <a:rPr lang="en-IT" sz="5400" dirty="0"/>
              <a:t> per neo </a:t>
            </a:r>
            <a:r>
              <a:rPr lang="en-IT" sz="5400" dirty="0" err="1"/>
              <a:t>assunti</a:t>
            </a:r>
            <a:r>
              <a:rPr lang="en-IT" sz="5400"/>
              <a:t> (PNRR)</a:t>
            </a:r>
            <a:endParaRPr lang="en-US" dirty="0"/>
          </a:p>
        </p:txBody>
      </p:sp>
      <p:sp>
        <p:nvSpPr>
          <p:cNvPr id="3" name="Subtitle 2">
            <a:extLst>
              <a:ext uri="{FF2B5EF4-FFF2-40B4-BE49-F238E27FC236}">
                <a16:creationId xmlns:a16="http://schemas.microsoft.com/office/drawing/2014/main" id="{F8405D96-8041-774E-A7C4-B5E8E8DF7B23}"/>
              </a:ext>
            </a:extLst>
          </p:cNvPr>
          <p:cNvSpPr>
            <a:spLocks noGrp="1"/>
          </p:cNvSpPr>
          <p:nvPr>
            <p:ph type="subTitle" idx="1"/>
          </p:nvPr>
        </p:nvSpPr>
        <p:spPr>
          <a:xfrm>
            <a:off x="1524000" y="3752602"/>
            <a:ext cx="9144000" cy="1505197"/>
          </a:xfrm>
        </p:spPr>
        <p:txBody>
          <a:bodyPr vert="horz" lIns="91440" tIns="45720" rIns="91440" bIns="45720" rtlCol="0" anchor="t">
            <a:normAutofit/>
          </a:bodyPr>
          <a:lstStyle/>
          <a:p>
            <a:r>
              <a:rPr lang="en-US" dirty="0" err="1">
                <a:ea typeface="Calibri"/>
                <a:cs typeface="Calibri"/>
              </a:rPr>
              <a:t>Netgroup</a:t>
            </a:r>
          </a:p>
        </p:txBody>
      </p:sp>
    </p:spTree>
    <p:extLst>
      <p:ext uri="{BB962C8B-B14F-4D97-AF65-F5344CB8AC3E}">
        <p14:creationId xmlns:p14="http://schemas.microsoft.com/office/powerpoint/2010/main" val="245301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pPr>
              <a:spcBef>
                <a:spcPts val="0"/>
              </a:spcBef>
            </a:pPr>
            <a:r>
              <a:rPr lang="it-CH" dirty="0">
                <a:ea typeface="+mj-lt"/>
                <a:cs typeface="+mj-lt"/>
              </a:rPr>
              <a:t>Session (5) and Presentation(6) layer</a:t>
            </a:r>
            <a:endParaRPr lang="en-US"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p:txBody>
          <a:bodyPr vert="horz" lIns="91440" tIns="45720" rIns="91440" bIns="45720" rtlCol="0" anchor="t">
            <a:normAutofit/>
          </a:bodyPr>
          <a:lstStyle/>
          <a:p>
            <a:r>
              <a:rPr lang="en-US" dirty="0">
                <a:ea typeface="+mn-lt"/>
                <a:cs typeface="+mn-lt"/>
              </a:rPr>
              <a:t>The Session layer provides a mechanism for applications to communicate and exchange data in a structured and organized way and provides the following services: </a:t>
            </a:r>
            <a:r>
              <a:rPr lang="en-US" i="1" dirty="0">
                <a:ea typeface="+mn-lt"/>
                <a:cs typeface="+mn-lt"/>
              </a:rPr>
              <a:t>Session establishment, Session management and Session termination.</a:t>
            </a:r>
            <a:endParaRPr lang="en-US" i="1" dirty="0"/>
          </a:p>
          <a:p>
            <a:r>
              <a:rPr lang="en-US" dirty="0">
                <a:ea typeface="+mn-lt"/>
                <a:cs typeface="+mn-lt"/>
              </a:rPr>
              <a:t>The Presentation layer is the sixth layer in the ISO/OSI model, and it is responsible for managing the way data is presented to the Application layer and performs the following functions: </a:t>
            </a:r>
            <a:r>
              <a:rPr lang="en-US" i="1" dirty="0">
                <a:ea typeface="+mn-lt"/>
                <a:cs typeface="+mn-lt"/>
              </a:rPr>
              <a:t>Translation, Encryption, compression and formatting.</a:t>
            </a:r>
            <a:endParaRPr lang="en-US" b="1" dirty="0">
              <a:ea typeface="+mn-lt"/>
              <a:cs typeface="+mn-lt"/>
            </a:endParaRPr>
          </a:p>
          <a:p>
            <a:r>
              <a:rPr lang="en-US" b="1" dirty="0">
                <a:ea typeface="+mn-lt"/>
                <a:cs typeface="+mn-lt"/>
              </a:rPr>
              <a:t>The ISO/OSI Session and Presentation layers are included in the  TCP/IP Application layer</a:t>
            </a: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10</a:t>
            </a:fld>
            <a:endParaRPr lang="en-IT"/>
          </a:p>
        </p:txBody>
      </p:sp>
    </p:spTree>
    <p:extLst>
      <p:ext uri="{BB962C8B-B14F-4D97-AF65-F5344CB8AC3E}">
        <p14:creationId xmlns:p14="http://schemas.microsoft.com/office/powerpoint/2010/main" val="296629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pPr>
              <a:spcBef>
                <a:spcPts val="0"/>
              </a:spcBef>
            </a:pPr>
            <a:r>
              <a:rPr lang="it-CH" dirty="0">
                <a:ea typeface="+mj-lt"/>
                <a:cs typeface="+mj-lt"/>
              </a:rPr>
              <a:t>Application </a:t>
            </a:r>
            <a:r>
              <a:rPr lang="en-US" dirty="0">
                <a:ea typeface="+mj-lt"/>
                <a:cs typeface="+mj-lt"/>
              </a:rPr>
              <a:t>layer (7)</a:t>
            </a:r>
            <a:endParaRPr lang="en-US"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626919"/>
            <a:ext cx="10515600" cy="3534361"/>
          </a:xfrm>
        </p:spPr>
        <p:txBody>
          <a:bodyPr vert="horz" lIns="91440" tIns="45720" rIns="91440" bIns="45720" rtlCol="0" anchor="t">
            <a:normAutofit/>
          </a:bodyPr>
          <a:lstStyle/>
          <a:p>
            <a:r>
              <a:rPr lang="en-US" dirty="0">
                <a:ea typeface="+mn-lt"/>
                <a:cs typeface="+mn-lt"/>
              </a:rPr>
              <a:t>The Application layer is the seventh and topmost layer in the ISO/OSI model, and it is responsible for </a:t>
            </a:r>
            <a:r>
              <a:rPr lang="en-US" b="1" dirty="0">
                <a:ea typeface="+mn-lt"/>
                <a:cs typeface="+mn-lt"/>
              </a:rPr>
              <a:t>providing a user interface to access network services</a:t>
            </a:r>
            <a:r>
              <a:rPr lang="en-US" dirty="0">
                <a:ea typeface="+mn-lt"/>
                <a:cs typeface="+mn-lt"/>
              </a:rPr>
              <a:t>. The Application layer interacts directly with the end user or application and provides high-level services such as file transfer, email, remote login, and web browsing.</a:t>
            </a:r>
          </a:p>
          <a:p>
            <a:r>
              <a:rPr lang="en-US" dirty="0">
                <a:ea typeface="+mn-lt"/>
                <a:cs typeface="+mn-lt"/>
              </a:rPr>
              <a:t>It also provides protocols for applications to exchange data with each other, such as the Simple Mail Transfer Protocol (SMTP) for email, or the Hypertext Transfer Protocol (HTTP) for web browsing.</a:t>
            </a:r>
            <a:endParaRPr lang="en-US" dirty="0"/>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11</a:t>
            </a:fld>
            <a:endParaRPr lang="en-IT"/>
          </a:p>
        </p:txBody>
      </p:sp>
    </p:spTree>
    <p:extLst>
      <p:ext uri="{BB962C8B-B14F-4D97-AF65-F5344CB8AC3E}">
        <p14:creationId xmlns:p14="http://schemas.microsoft.com/office/powerpoint/2010/main" val="134566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uter&#10;&#10;Description automatically generated with medium confidence">
            <a:extLst>
              <a:ext uri="{FF2B5EF4-FFF2-40B4-BE49-F238E27FC236}">
                <a16:creationId xmlns:a16="http://schemas.microsoft.com/office/drawing/2014/main" id="{EC971495-BF81-72A8-6F48-0B452C750631}"/>
              </a:ext>
            </a:extLst>
          </p:cNvPr>
          <p:cNvPicPr>
            <a:picLocks noChangeAspect="1"/>
          </p:cNvPicPr>
          <p:nvPr/>
        </p:nvPicPr>
        <p:blipFill>
          <a:blip r:embed="rId2"/>
          <a:stretch>
            <a:fillRect/>
          </a:stretch>
        </p:blipFill>
        <p:spPr>
          <a:xfrm>
            <a:off x="5581638" y="1990060"/>
            <a:ext cx="6057924" cy="3985126"/>
          </a:xfrm>
          <a:prstGeom prst="rect">
            <a:avLst/>
          </a:prstGeom>
        </p:spPr>
      </p:pic>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pPr>
              <a:spcBef>
                <a:spcPts val="0"/>
              </a:spcBef>
            </a:pPr>
            <a:r>
              <a:rPr lang="en-US" dirty="0">
                <a:ea typeface="+mj-lt"/>
                <a:cs typeface="+mj-lt"/>
              </a:rPr>
              <a:t>Encapsulation</a:t>
            </a:r>
            <a:endParaRPr lang="en-US"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1" y="1626919"/>
            <a:ext cx="4845424" cy="4550044"/>
          </a:xfrm>
        </p:spPr>
        <p:txBody>
          <a:bodyPr vert="horz" lIns="91440" tIns="45720" rIns="91440" bIns="45720" rtlCol="0" anchor="t">
            <a:normAutofit fontScale="70000" lnSpcReduction="20000"/>
          </a:bodyPr>
          <a:lstStyle/>
          <a:p>
            <a:r>
              <a:rPr lang="en-US" dirty="0">
                <a:ea typeface="+mn-lt"/>
                <a:cs typeface="+mn-lt"/>
              </a:rPr>
              <a:t>Packet encapsulation is the process of adding headers and trailers to a packet as it travels through the layers of the network protocol stack. Each layer in the protocol stack adds its own header and trailer to the data, forming a new encapsulated packet that is sent to the next layer in the stack.</a:t>
            </a:r>
          </a:p>
          <a:p>
            <a:r>
              <a:rPr lang="en-US" dirty="0">
                <a:ea typeface="+mn-lt"/>
                <a:cs typeface="+mn-lt"/>
              </a:rPr>
              <a:t>When the packet is received by the receiving device, the headers and trailers are removed in the reverse order. The receiving device uses the information in the headers to route the packet to its intended destination, and the data payload is passed up from physical to application layer.</a:t>
            </a:r>
          </a:p>
          <a:p>
            <a:r>
              <a:rPr lang="en-US" dirty="0">
                <a:ea typeface="+mn-lt"/>
                <a:cs typeface="+mn-lt"/>
              </a:rPr>
              <a:t>With this workflow, different network devices communicate each other using its own level headers and trailers</a:t>
            </a:r>
            <a:endParaRPr lang="en-US" dirty="0"/>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12</a:t>
            </a:fld>
            <a:endParaRPr lang="en-IT"/>
          </a:p>
        </p:txBody>
      </p:sp>
    </p:spTree>
    <p:extLst>
      <p:ext uri="{BB962C8B-B14F-4D97-AF65-F5344CB8AC3E}">
        <p14:creationId xmlns:p14="http://schemas.microsoft.com/office/powerpoint/2010/main" val="3704717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8BA3-BD98-D1BF-3047-1D8AD26D6410}"/>
              </a:ext>
            </a:extLst>
          </p:cNvPr>
          <p:cNvSpPr>
            <a:spLocks noGrp="1"/>
          </p:cNvSpPr>
          <p:nvPr>
            <p:ph type="title"/>
          </p:nvPr>
        </p:nvSpPr>
        <p:spPr>
          <a:xfrm>
            <a:off x="4784708" y="2914290"/>
            <a:ext cx="2622583" cy="1029420"/>
          </a:xfrm>
        </p:spPr>
        <p:txBody>
          <a:bodyPr>
            <a:normAutofit/>
          </a:bodyPr>
          <a:lstStyle/>
          <a:p>
            <a:pPr algn="ctr"/>
            <a:r>
              <a:rPr lang="it-IT" dirty="0"/>
              <a:t>ETHERNET</a:t>
            </a:r>
          </a:p>
        </p:txBody>
      </p:sp>
      <p:sp>
        <p:nvSpPr>
          <p:cNvPr id="5" name="Slide Number Placeholder 4">
            <a:extLst>
              <a:ext uri="{FF2B5EF4-FFF2-40B4-BE49-F238E27FC236}">
                <a16:creationId xmlns:a16="http://schemas.microsoft.com/office/drawing/2014/main" id="{39C1E3D0-EB4D-6322-49A2-483F8A7E9696}"/>
              </a:ext>
            </a:extLst>
          </p:cNvPr>
          <p:cNvSpPr>
            <a:spLocks noGrp="1"/>
          </p:cNvSpPr>
          <p:nvPr>
            <p:ph type="sldNum" sz="quarter" idx="12"/>
          </p:nvPr>
        </p:nvSpPr>
        <p:spPr/>
        <p:txBody>
          <a:bodyPr/>
          <a:lstStyle/>
          <a:p>
            <a:fld id="{C8141492-CF40-414B-9698-F860F861B76E}" type="slidenum">
              <a:rPr lang="en-IT" smtClean="0"/>
              <a:t>13</a:t>
            </a:fld>
            <a:endParaRPr lang="en-IT"/>
          </a:p>
        </p:txBody>
      </p:sp>
    </p:spTree>
    <p:extLst>
      <p:ext uri="{BB962C8B-B14F-4D97-AF65-F5344CB8AC3E}">
        <p14:creationId xmlns:p14="http://schemas.microsoft.com/office/powerpoint/2010/main" val="334362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IT" dirty="0"/>
              <a:t>Ethernet History</a:t>
            </a:r>
            <a:endParaRPr lang="en-US" dirty="0">
              <a:cs typeface="Calibri Light"/>
            </a:endParaRPr>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p:txBody>
          <a:bodyPr vert="horz" lIns="91440" tIns="45720" rIns="91440" bIns="45720" rtlCol="0" anchor="t">
            <a:normAutofit/>
          </a:bodyPr>
          <a:lstStyle/>
          <a:p>
            <a:r>
              <a:rPr lang="en-US" dirty="0">
                <a:ea typeface="+mn-lt"/>
                <a:cs typeface="+mn-lt"/>
              </a:rPr>
              <a:t>Ethernet starts as a collaboration between DEC/Intel/Xerox and was standardized in 1978 and few years later the IEEE 802.3 standard was published</a:t>
            </a:r>
            <a:r>
              <a:rPr lang="en-IT" dirty="0">
                <a:ea typeface="+mn-lt"/>
                <a:cs typeface="+mn-lt"/>
              </a:rPr>
              <a:t>.</a:t>
            </a:r>
            <a:endParaRPr lang="en-US" dirty="0">
              <a:ea typeface="+mn-lt"/>
              <a:cs typeface="+mn-lt"/>
            </a:endParaRPr>
          </a:p>
          <a:p>
            <a:r>
              <a:rPr lang="en-US" dirty="0">
                <a:ea typeface="+mn-lt"/>
                <a:cs typeface="+mn-lt"/>
              </a:rPr>
              <a:t>The protocol allow a data communication on a shared medium and constitutes an implementation of the CSMA/CD protocol (Data Link Layer).</a:t>
            </a:r>
            <a:endParaRPr lang="en-US" dirty="0"/>
          </a:p>
          <a:p>
            <a:r>
              <a:rPr lang="en-US" dirty="0">
                <a:ea typeface="+mn-lt"/>
                <a:cs typeface="+mn-lt"/>
              </a:rPr>
              <a:t>First version of Ethernet protocol specified a speed of 10/100 Mbps, followed by 1/10/25/40/50/100/400 Gbps</a:t>
            </a:r>
            <a:endParaRPr lang="en-US" dirty="0"/>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14</a:t>
            </a:fld>
            <a:endParaRPr lang="en-IT"/>
          </a:p>
        </p:txBody>
      </p:sp>
    </p:spTree>
    <p:extLst>
      <p:ext uri="{BB962C8B-B14F-4D97-AF65-F5344CB8AC3E}">
        <p14:creationId xmlns:p14="http://schemas.microsoft.com/office/powerpoint/2010/main" val="281784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3A14F-F5E4-964B-778A-519AD74FD961}"/>
              </a:ext>
            </a:extLst>
          </p:cNvPr>
          <p:cNvSpPr>
            <a:spLocks noGrp="1"/>
          </p:cNvSpPr>
          <p:nvPr>
            <p:ph type="title"/>
          </p:nvPr>
        </p:nvSpPr>
        <p:spPr/>
        <p:txBody>
          <a:bodyPr/>
          <a:lstStyle/>
          <a:p>
            <a:r>
              <a:rPr lang="en-US" dirty="0">
                <a:cs typeface="Calibri Light"/>
              </a:rPr>
              <a:t>Ethernet and ISO/OSI model</a:t>
            </a:r>
            <a:endParaRPr lang="en-US" dirty="0"/>
          </a:p>
        </p:txBody>
      </p:sp>
      <p:sp>
        <p:nvSpPr>
          <p:cNvPr id="3" name="Content Placeholder 2">
            <a:extLst>
              <a:ext uri="{FF2B5EF4-FFF2-40B4-BE49-F238E27FC236}">
                <a16:creationId xmlns:a16="http://schemas.microsoft.com/office/drawing/2014/main" id="{DA2AD2EA-D75E-FAD6-BD3B-546DCCF2F3E8}"/>
              </a:ext>
            </a:extLst>
          </p:cNvPr>
          <p:cNvSpPr>
            <a:spLocks noGrp="1"/>
          </p:cNvSpPr>
          <p:nvPr>
            <p:ph idx="1"/>
          </p:nvPr>
        </p:nvSpPr>
        <p:spPr/>
        <p:txBody>
          <a:bodyPr vert="horz" lIns="91440" tIns="45720" rIns="91440" bIns="45720" rtlCol="0" anchor="t">
            <a:normAutofit/>
          </a:bodyPr>
          <a:lstStyle/>
          <a:p>
            <a:r>
              <a:rPr lang="en-US" dirty="0">
                <a:ea typeface="+mn-lt"/>
                <a:cs typeface="+mn-lt"/>
              </a:rPr>
              <a:t>IEEE 802.3 defines </a:t>
            </a:r>
            <a:r>
              <a:rPr lang="en-US" b="1" dirty="0">
                <a:ea typeface="+mn-lt"/>
                <a:cs typeface="+mn-lt"/>
              </a:rPr>
              <a:t>both the physical layer and the datalink layer </a:t>
            </a:r>
            <a:r>
              <a:rPr lang="en-US" dirty="0">
                <a:ea typeface="+mn-lt"/>
                <a:cs typeface="+mn-lt"/>
              </a:rPr>
              <a:t>( </a:t>
            </a:r>
            <a:r>
              <a:rPr lang="en-US" b="1" dirty="0">
                <a:ea typeface="+mn-lt"/>
                <a:cs typeface="+mn-lt"/>
              </a:rPr>
              <a:t>LLC </a:t>
            </a:r>
            <a:r>
              <a:rPr lang="en-US" dirty="0">
                <a:ea typeface="+mn-lt"/>
                <a:cs typeface="+mn-lt"/>
              </a:rPr>
              <a:t>and </a:t>
            </a:r>
            <a:r>
              <a:rPr lang="en-US" b="1" dirty="0">
                <a:ea typeface="+mn-lt"/>
                <a:cs typeface="+mn-lt"/>
              </a:rPr>
              <a:t>MAC</a:t>
            </a:r>
            <a:r>
              <a:rPr lang="en-US" dirty="0">
                <a:ea typeface="+mn-lt"/>
                <a:cs typeface="+mn-lt"/>
              </a:rPr>
              <a:t>)</a:t>
            </a:r>
          </a:p>
          <a:p>
            <a:r>
              <a:rPr lang="en-US" dirty="0">
                <a:ea typeface="+mn-lt"/>
                <a:cs typeface="+mn-lt"/>
              </a:rPr>
              <a:t>The naming convention of the physical layer specify the </a:t>
            </a:r>
            <a:r>
              <a:rPr lang="en-US" b="1" dirty="0">
                <a:ea typeface="+mn-lt"/>
                <a:cs typeface="+mn-lt"/>
              </a:rPr>
              <a:t>transmission speed</a:t>
            </a:r>
            <a:r>
              <a:rPr lang="en-US" dirty="0">
                <a:ea typeface="+mn-lt"/>
                <a:cs typeface="+mn-lt"/>
              </a:rPr>
              <a:t>, the </a:t>
            </a:r>
            <a:r>
              <a:rPr lang="en-US" b="1" dirty="0">
                <a:ea typeface="+mn-lt"/>
                <a:cs typeface="+mn-lt"/>
              </a:rPr>
              <a:t>frequency range </a:t>
            </a:r>
            <a:r>
              <a:rPr lang="en-US" dirty="0">
                <a:ea typeface="+mn-lt"/>
                <a:cs typeface="+mn-lt"/>
              </a:rPr>
              <a:t>of the band (base, broad, pass) and </a:t>
            </a:r>
            <a:r>
              <a:rPr lang="en-US" b="1" dirty="0">
                <a:ea typeface="+mn-lt"/>
                <a:cs typeface="+mn-lt"/>
              </a:rPr>
              <a:t>the transmission medium </a:t>
            </a:r>
            <a:r>
              <a:rPr lang="en-US" dirty="0">
                <a:ea typeface="+mn-lt"/>
                <a:cs typeface="+mn-lt"/>
              </a:rPr>
              <a:t>(T = twisted pair, -T1 = single-pair twisted pair, S = 850 nm short wavelength on fiber, etc.).</a:t>
            </a:r>
            <a:endParaRPr lang="en-US" dirty="0"/>
          </a:p>
          <a:p>
            <a:pPr lvl="1"/>
            <a:r>
              <a:rPr lang="en-US" dirty="0">
                <a:ea typeface="+mn-lt"/>
                <a:cs typeface="+mn-lt"/>
              </a:rPr>
              <a:t>Ex.: 10GbaseT = 10 Gbps in baseband on UTP copper cable</a:t>
            </a:r>
            <a:endParaRPr lang="en-US" dirty="0">
              <a:ea typeface="Calibri"/>
              <a:cs typeface="Calibri"/>
            </a:endParaRPr>
          </a:p>
          <a:p>
            <a:r>
              <a:rPr lang="en-US" dirty="0">
                <a:ea typeface="+mn-lt"/>
                <a:cs typeface="+mn-lt"/>
              </a:rPr>
              <a:t>The datalink layer has two sublayers:</a:t>
            </a:r>
          </a:p>
          <a:p>
            <a:pPr lvl="1"/>
            <a:r>
              <a:rPr lang="en-US" b="1" dirty="0">
                <a:ea typeface="+mn-lt"/>
                <a:cs typeface="+mn-lt"/>
              </a:rPr>
              <a:t>MAC (Media Access Control)</a:t>
            </a:r>
            <a:r>
              <a:rPr lang="en-US" dirty="0">
                <a:ea typeface="+mn-lt"/>
                <a:cs typeface="+mn-lt"/>
              </a:rPr>
              <a:t>: different for each type of physical layer. Determines the access modes to the medium</a:t>
            </a:r>
            <a:endParaRPr lang="en-US" dirty="0">
              <a:ea typeface="Calibri"/>
              <a:cs typeface="Calibri"/>
            </a:endParaRPr>
          </a:p>
          <a:p>
            <a:pPr lvl="1"/>
            <a:r>
              <a:rPr lang="en-US" b="1" dirty="0">
                <a:ea typeface="+mn-lt"/>
                <a:cs typeface="+mn-lt"/>
              </a:rPr>
              <a:t>LLC (Logical Link Control)</a:t>
            </a:r>
            <a:r>
              <a:rPr lang="en-US" dirty="0">
                <a:ea typeface="+mn-lt"/>
                <a:cs typeface="+mn-lt"/>
              </a:rPr>
              <a:t>:  provides a common interface to the higher layers</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2C474CCD-165E-517E-0FBB-699C6EEF9EFD}"/>
              </a:ext>
            </a:extLst>
          </p:cNvPr>
          <p:cNvSpPr>
            <a:spLocks noGrp="1"/>
          </p:cNvSpPr>
          <p:nvPr>
            <p:ph type="sldNum" sz="quarter" idx="12"/>
          </p:nvPr>
        </p:nvSpPr>
        <p:spPr/>
        <p:txBody>
          <a:bodyPr/>
          <a:lstStyle/>
          <a:p>
            <a:fld id="{C8141492-CF40-414B-9698-F860F861B76E}" type="slidenum">
              <a:rPr lang="en-IT" smtClean="0"/>
              <a:t>15</a:t>
            </a:fld>
            <a:endParaRPr lang="en-IT"/>
          </a:p>
        </p:txBody>
      </p:sp>
    </p:spTree>
    <p:extLst>
      <p:ext uri="{BB962C8B-B14F-4D97-AF65-F5344CB8AC3E}">
        <p14:creationId xmlns:p14="http://schemas.microsoft.com/office/powerpoint/2010/main" val="167347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D157-CCE0-4E8D-370B-DF465FC45AE5}"/>
              </a:ext>
            </a:extLst>
          </p:cNvPr>
          <p:cNvSpPr>
            <a:spLocks noGrp="1"/>
          </p:cNvSpPr>
          <p:nvPr>
            <p:ph type="title"/>
          </p:nvPr>
        </p:nvSpPr>
        <p:spPr/>
        <p:txBody>
          <a:bodyPr/>
          <a:lstStyle/>
          <a:p>
            <a:r>
              <a:rPr lang="en-US" dirty="0">
                <a:cs typeface="Calibri Light"/>
              </a:rPr>
              <a:t>Physical layer example: </a:t>
            </a:r>
            <a:r>
              <a:rPr lang="en-US" dirty="0" err="1">
                <a:cs typeface="Calibri Light"/>
              </a:rPr>
              <a:t>BaseT</a:t>
            </a:r>
            <a:endParaRPr lang="en-US" dirty="0" err="1"/>
          </a:p>
        </p:txBody>
      </p:sp>
      <p:sp>
        <p:nvSpPr>
          <p:cNvPr id="3" name="Content Placeholder 2">
            <a:extLst>
              <a:ext uri="{FF2B5EF4-FFF2-40B4-BE49-F238E27FC236}">
                <a16:creationId xmlns:a16="http://schemas.microsoft.com/office/drawing/2014/main" id="{47E5C740-3EEC-5EA5-F3E5-434A21C34888}"/>
              </a:ext>
            </a:extLst>
          </p:cNvPr>
          <p:cNvSpPr>
            <a:spLocks noGrp="1"/>
          </p:cNvSpPr>
          <p:nvPr>
            <p:ph idx="1"/>
          </p:nvPr>
        </p:nvSpPr>
        <p:spPr/>
        <p:txBody>
          <a:bodyPr vert="horz" lIns="91440" tIns="45720" rIns="91440" bIns="45720" rtlCol="0" anchor="t">
            <a:normAutofit/>
          </a:bodyPr>
          <a:lstStyle/>
          <a:p>
            <a:r>
              <a:rPr lang="en-US" dirty="0">
                <a:ea typeface="+mn-lt"/>
                <a:cs typeface="+mn-lt"/>
              </a:rPr>
              <a:t>Wiring that uses copper pairs</a:t>
            </a:r>
            <a:endParaRPr lang="en-US" dirty="0">
              <a:ea typeface="Calibri"/>
              <a:cs typeface="Calibri" panose="020F0502020204030204"/>
            </a:endParaRPr>
          </a:p>
          <a:p>
            <a:r>
              <a:rPr lang="en-US" dirty="0">
                <a:ea typeface="+mn-lt"/>
                <a:cs typeface="+mn-lt"/>
              </a:rPr>
              <a:t>Each station is connected via a UTP cable (cat. 5e or higher for 1Gbs) to a multi-port device (HUB or Switch)</a:t>
            </a:r>
          </a:p>
          <a:p>
            <a:r>
              <a:rPr lang="en-US" dirty="0">
                <a:ea typeface="+mn-lt"/>
                <a:cs typeface="+mn-lt"/>
              </a:rPr>
              <a:t> Use of RJ45 connectors</a:t>
            </a:r>
          </a:p>
          <a:p>
            <a:r>
              <a:rPr lang="en-US" dirty="0">
                <a:ea typeface="+mn-lt"/>
                <a:cs typeface="+mn-lt"/>
              </a:rPr>
              <a:t>Data transmission for 10/100Mbps  on two pairs (pin 1-2 and 3-6) and for higher speed all pairs are used.</a:t>
            </a:r>
          </a:p>
          <a:p>
            <a:pPr marL="0" indent="0">
              <a:buNone/>
            </a:pPr>
            <a:endParaRPr lang="en-US" dirty="0"/>
          </a:p>
        </p:txBody>
      </p:sp>
      <p:sp>
        <p:nvSpPr>
          <p:cNvPr id="5" name="Slide Number Placeholder 4">
            <a:extLst>
              <a:ext uri="{FF2B5EF4-FFF2-40B4-BE49-F238E27FC236}">
                <a16:creationId xmlns:a16="http://schemas.microsoft.com/office/drawing/2014/main" id="{AEA42510-23FA-C6B5-90F1-301539DC8A7B}"/>
              </a:ext>
            </a:extLst>
          </p:cNvPr>
          <p:cNvSpPr>
            <a:spLocks noGrp="1"/>
          </p:cNvSpPr>
          <p:nvPr>
            <p:ph type="sldNum" sz="quarter" idx="12"/>
          </p:nvPr>
        </p:nvSpPr>
        <p:spPr/>
        <p:txBody>
          <a:bodyPr/>
          <a:lstStyle/>
          <a:p>
            <a:fld id="{C8141492-CF40-414B-9698-F860F861B76E}" type="slidenum">
              <a:rPr lang="en-IT" smtClean="0"/>
              <a:t>16</a:t>
            </a:fld>
            <a:endParaRPr lang="en-IT" dirty="0"/>
          </a:p>
        </p:txBody>
      </p:sp>
      <p:pic>
        <p:nvPicPr>
          <p:cNvPr id="7" name="Picture 7" descr="Chart&#10;&#10;Description automatically generated">
            <a:extLst>
              <a:ext uri="{FF2B5EF4-FFF2-40B4-BE49-F238E27FC236}">
                <a16:creationId xmlns:a16="http://schemas.microsoft.com/office/drawing/2014/main" id="{2DCE329F-3B14-9C10-AF26-2736986296B5}"/>
              </a:ext>
            </a:extLst>
          </p:cNvPr>
          <p:cNvPicPr>
            <a:picLocks noChangeAspect="1"/>
          </p:cNvPicPr>
          <p:nvPr/>
        </p:nvPicPr>
        <p:blipFill>
          <a:blip r:embed="rId2"/>
          <a:stretch>
            <a:fillRect/>
          </a:stretch>
        </p:blipFill>
        <p:spPr>
          <a:xfrm>
            <a:off x="1226695" y="4653368"/>
            <a:ext cx="2743200" cy="1371600"/>
          </a:xfrm>
          <a:prstGeom prst="rect">
            <a:avLst/>
          </a:prstGeom>
        </p:spPr>
      </p:pic>
      <p:pic>
        <p:nvPicPr>
          <p:cNvPr id="8" name="Picture 8" descr="Chart&#10;&#10;Description automatically generated">
            <a:extLst>
              <a:ext uri="{FF2B5EF4-FFF2-40B4-BE49-F238E27FC236}">
                <a16:creationId xmlns:a16="http://schemas.microsoft.com/office/drawing/2014/main" id="{849C766D-809B-8A7C-1A1F-A52A6AD5355B}"/>
              </a:ext>
            </a:extLst>
          </p:cNvPr>
          <p:cNvPicPr>
            <a:picLocks noChangeAspect="1"/>
          </p:cNvPicPr>
          <p:nvPr/>
        </p:nvPicPr>
        <p:blipFill>
          <a:blip r:embed="rId3"/>
          <a:stretch>
            <a:fillRect/>
          </a:stretch>
        </p:blipFill>
        <p:spPr>
          <a:xfrm>
            <a:off x="4212236" y="4653368"/>
            <a:ext cx="2743200" cy="1371600"/>
          </a:xfrm>
          <a:prstGeom prst="rect">
            <a:avLst/>
          </a:prstGeom>
        </p:spPr>
      </p:pic>
      <p:pic>
        <p:nvPicPr>
          <p:cNvPr id="1026" name="Picture 2" descr="What Is an Ethernet Cable?">
            <a:extLst>
              <a:ext uri="{FF2B5EF4-FFF2-40B4-BE49-F238E27FC236}">
                <a16:creationId xmlns:a16="http://schemas.microsoft.com/office/drawing/2014/main" id="{D2E9CFC4-25EB-C214-AC58-301674AB3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2107" y="4611772"/>
            <a:ext cx="2523565" cy="141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8BA3-BD98-D1BF-3047-1D8AD26D6410}"/>
              </a:ext>
            </a:extLst>
          </p:cNvPr>
          <p:cNvSpPr>
            <a:spLocks noGrp="1"/>
          </p:cNvSpPr>
          <p:nvPr>
            <p:ph type="title"/>
          </p:nvPr>
        </p:nvSpPr>
        <p:spPr>
          <a:xfrm>
            <a:off x="1662308" y="451188"/>
            <a:ext cx="4922432" cy="1029420"/>
          </a:xfrm>
        </p:spPr>
        <p:txBody>
          <a:bodyPr>
            <a:normAutofit/>
          </a:bodyPr>
          <a:lstStyle/>
          <a:p>
            <a:r>
              <a:rPr lang="it-IT" dirty="0"/>
              <a:t>Some cables</a:t>
            </a:r>
          </a:p>
        </p:txBody>
      </p:sp>
      <p:sp>
        <p:nvSpPr>
          <p:cNvPr id="5" name="Slide Number Placeholder 4">
            <a:extLst>
              <a:ext uri="{FF2B5EF4-FFF2-40B4-BE49-F238E27FC236}">
                <a16:creationId xmlns:a16="http://schemas.microsoft.com/office/drawing/2014/main" id="{39C1E3D0-EB4D-6322-49A2-483F8A7E9696}"/>
              </a:ext>
            </a:extLst>
          </p:cNvPr>
          <p:cNvSpPr>
            <a:spLocks noGrp="1"/>
          </p:cNvSpPr>
          <p:nvPr>
            <p:ph type="sldNum" sz="quarter" idx="12"/>
          </p:nvPr>
        </p:nvSpPr>
        <p:spPr/>
        <p:txBody>
          <a:bodyPr/>
          <a:lstStyle/>
          <a:p>
            <a:fld id="{C8141492-CF40-414B-9698-F860F861B76E}" type="slidenum">
              <a:rPr lang="en-IT" smtClean="0"/>
              <a:t>17</a:t>
            </a:fld>
            <a:endParaRPr lang="en-IT"/>
          </a:p>
        </p:txBody>
      </p:sp>
      <p:pic>
        <p:nvPicPr>
          <p:cNvPr id="6" name="Picture 5" descr="A close-up of a cable">
            <a:extLst>
              <a:ext uri="{FF2B5EF4-FFF2-40B4-BE49-F238E27FC236}">
                <a16:creationId xmlns:a16="http://schemas.microsoft.com/office/drawing/2014/main" id="{23440F19-5D59-7E6F-4D3A-F0BB44CE4825}"/>
              </a:ext>
            </a:extLst>
          </p:cNvPr>
          <p:cNvPicPr>
            <a:picLocks noChangeAspect="1"/>
          </p:cNvPicPr>
          <p:nvPr/>
        </p:nvPicPr>
        <p:blipFill rotWithShape="1">
          <a:blip r:embed="rId2"/>
          <a:srcRect t="26375" b="20168"/>
          <a:stretch/>
        </p:blipFill>
        <p:spPr>
          <a:xfrm>
            <a:off x="6438106" y="1490056"/>
            <a:ext cx="3601720" cy="1925372"/>
          </a:xfrm>
          <a:prstGeom prst="rect">
            <a:avLst/>
          </a:prstGeom>
        </p:spPr>
      </p:pic>
      <p:pic>
        <p:nvPicPr>
          <p:cNvPr id="12" name="Picture 11" descr="A blue cable with clear plugs&#10;&#10;Description automatically generated">
            <a:extLst>
              <a:ext uri="{FF2B5EF4-FFF2-40B4-BE49-F238E27FC236}">
                <a16:creationId xmlns:a16="http://schemas.microsoft.com/office/drawing/2014/main" id="{27F3F630-1168-AD62-8C77-1BDE48FEE9CF}"/>
              </a:ext>
            </a:extLst>
          </p:cNvPr>
          <p:cNvPicPr>
            <a:picLocks noChangeAspect="1"/>
          </p:cNvPicPr>
          <p:nvPr/>
        </p:nvPicPr>
        <p:blipFill rotWithShape="1">
          <a:blip r:embed="rId3"/>
          <a:srcRect l="3469" t="27159" r="3469" b="20300"/>
          <a:stretch/>
        </p:blipFill>
        <p:spPr>
          <a:xfrm>
            <a:off x="1820363" y="1611042"/>
            <a:ext cx="3071651" cy="1734145"/>
          </a:xfrm>
          <a:prstGeom prst="rect">
            <a:avLst/>
          </a:prstGeom>
        </p:spPr>
      </p:pic>
      <p:pic>
        <p:nvPicPr>
          <p:cNvPr id="18" name="Picture 17" descr="A close-up of a pair of fiber optic cables&#10;&#10;Description automatically generated">
            <a:extLst>
              <a:ext uri="{FF2B5EF4-FFF2-40B4-BE49-F238E27FC236}">
                <a16:creationId xmlns:a16="http://schemas.microsoft.com/office/drawing/2014/main" id="{816B784E-1D39-5B3C-E6F5-A6B4636C0A8B}"/>
              </a:ext>
            </a:extLst>
          </p:cNvPr>
          <p:cNvPicPr>
            <a:picLocks noChangeAspect="1"/>
          </p:cNvPicPr>
          <p:nvPr/>
        </p:nvPicPr>
        <p:blipFill rotWithShape="1">
          <a:blip r:embed="rId4"/>
          <a:srcRect t="16892" b="13901"/>
          <a:stretch/>
        </p:blipFill>
        <p:spPr>
          <a:xfrm>
            <a:off x="270778" y="3415428"/>
            <a:ext cx="2032934" cy="1406920"/>
          </a:xfrm>
          <a:prstGeom prst="rect">
            <a:avLst/>
          </a:prstGeom>
        </p:spPr>
      </p:pic>
      <p:pic>
        <p:nvPicPr>
          <p:cNvPr id="20" name="Picture 19" descr="A yellow fiber optic cable&#10;&#10;Description automatically generated">
            <a:extLst>
              <a:ext uri="{FF2B5EF4-FFF2-40B4-BE49-F238E27FC236}">
                <a16:creationId xmlns:a16="http://schemas.microsoft.com/office/drawing/2014/main" id="{D3AC7180-16F3-F21A-4CA0-FF8394A09339}"/>
              </a:ext>
            </a:extLst>
          </p:cNvPr>
          <p:cNvPicPr>
            <a:picLocks noChangeAspect="1"/>
          </p:cNvPicPr>
          <p:nvPr/>
        </p:nvPicPr>
        <p:blipFill rotWithShape="1">
          <a:blip r:embed="rId5"/>
          <a:srcRect l="4252" t="32829" r="693" b="24436"/>
          <a:stretch/>
        </p:blipFill>
        <p:spPr>
          <a:xfrm>
            <a:off x="7491694" y="3270527"/>
            <a:ext cx="4665241" cy="2097417"/>
          </a:xfrm>
          <a:prstGeom prst="rect">
            <a:avLst/>
          </a:prstGeom>
        </p:spPr>
      </p:pic>
      <p:pic>
        <p:nvPicPr>
          <p:cNvPr id="24" name="Picture 23" descr="A close-up of a cable">
            <a:extLst>
              <a:ext uri="{FF2B5EF4-FFF2-40B4-BE49-F238E27FC236}">
                <a16:creationId xmlns:a16="http://schemas.microsoft.com/office/drawing/2014/main" id="{DA2237A4-77E7-78D7-5912-2F4FB71842D5}"/>
              </a:ext>
            </a:extLst>
          </p:cNvPr>
          <p:cNvPicPr>
            <a:picLocks noChangeAspect="1"/>
          </p:cNvPicPr>
          <p:nvPr/>
        </p:nvPicPr>
        <p:blipFill rotWithShape="1">
          <a:blip r:embed="rId6"/>
          <a:srcRect t="19407" r="9852" b="31260"/>
          <a:stretch/>
        </p:blipFill>
        <p:spPr>
          <a:xfrm>
            <a:off x="5262880" y="5022243"/>
            <a:ext cx="1874658" cy="1025902"/>
          </a:xfrm>
          <a:prstGeom prst="rect">
            <a:avLst/>
          </a:prstGeom>
        </p:spPr>
      </p:pic>
      <p:pic>
        <p:nvPicPr>
          <p:cNvPr id="26" name="Picture 25">
            <a:extLst>
              <a:ext uri="{FF2B5EF4-FFF2-40B4-BE49-F238E27FC236}">
                <a16:creationId xmlns:a16="http://schemas.microsoft.com/office/drawing/2014/main" id="{DF53B447-06C3-5D18-4EEC-8909D3C126CA}"/>
              </a:ext>
            </a:extLst>
          </p:cNvPr>
          <p:cNvPicPr>
            <a:picLocks noChangeAspect="1"/>
          </p:cNvPicPr>
          <p:nvPr/>
        </p:nvPicPr>
        <p:blipFill>
          <a:blip r:embed="rId7"/>
          <a:stretch>
            <a:fillRect/>
          </a:stretch>
        </p:blipFill>
        <p:spPr>
          <a:xfrm>
            <a:off x="5128034" y="1644150"/>
            <a:ext cx="1456706" cy="1449703"/>
          </a:xfrm>
          <a:prstGeom prst="rect">
            <a:avLst/>
          </a:prstGeom>
        </p:spPr>
      </p:pic>
      <p:pic>
        <p:nvPicPr>
          <p:cNvPr id="28" name="Picture 27">
            <a:extLst>
              <a:ext uri="{FF2B5EF4-FFF2-40B4-BE49-F238E27FC236}">
                <a16:creationId xmlns:a16="http://schemas.microsoft.com/office/drawing/2014/main" id="{4F2EC07F-FF39-1D05-E582-E86B16CC8C87}"/>
              </a:ext>
            </a:extLst>
          </p:cNvPr>
          <p:cNvPicPr>
            <a:picLocks noChangeAspect="1"/>
          </p:cNvPicPr>
          <p:nvPr/>
        </p:nvPicPr>
        <p:blipFill>
          <a:blip r:embed="rId8"/>
          <a:stretch>
            <a:fillRect/>
          </a:stretch>
        </p:blipFill>
        <p:spPr>
          <a:xfrm>
            <a:off x="2367685" y="3222208"/>
            <a:ext cx="1970008" cy="1970008"/>
          </a:xfrm>
          <a:prstGeom prst="rect">
            <a:avLst/>
          </a:prstGeom>
        </p:spPr>
      </p:pic>
      <p:sp>
        <p:nvSpPr>
          <p:cNvPr id="29" name="TextBox 28">
            <a:extLst>
              <a:ext uri="{FF2B5EF4-FFF2-40B4-BE49-F238E27FC236}">
                <a16:creationId xmlns:a16="http://schemas.microsoft.com/office/drawing/2014/main" id="{4AFA0EB0-00B5-7807-466C-18E0654AD839}"/>
              </a:ext>
            </a:extLst>
          </p:cNvPr>
          <p:cNvSpPr txBox="1"/>
          <p:nvPr/>
        </p:nvSpPr>
        <p:spPr>
          <a:xfrm>
            <a:off x="4925894" y="1472246"/>
            <a:ext cx="1972755" cy="461665"/>
          </a:xfrm>
          <a:prstGeom prst="rect">
            <a:avLst/>
          </a:prstGeom>
          <a:noFill/>
        </p:spPr>
        <p:txBody>
          <a:bodyPr wrap="square" rtlCol="0">
            <a:spAutoFit/>
          </a:bodyPr>
          <a:lstStyle/>
          <a:p>
            <a:r>
              <a:rPr lang="en-US" sz="2400" b="1" dirty="0"/>
              <a:t>COPPER</a:t>
            </a:r>
          </a:p>
        </p:txBody>
      </p:sp>
      <p:sp>
        <p:nvSpPr>
          <p:cNvPr id="30" name="TextBox 29">
            <a:extLst>
              <a:ext uri="{FF2B5EF4-FFF2-40B4-BE49-F238E27FC236}">
                <a16:creationId xmlns:a16="http://schemas.microsoft.com/office/drawing/2014/main" id="{E24A0BD6-3048-B741-C6AA-263FFA32A410}"/>
              </a:ext>
            </a:extLst>
          </p:cNvPr>
          <p:cNvSpPr txBox="1"/>
          <p:nvPr/>
        </p:nvSpPr>
        <p:spPr>
          <a:xfrm>
            <a:off x="10039826" y="1659314"/>
            <a:ext cx="1972755" cy="1200329"/>
          </a:xfrm>
          <a:prstGeom prst="rect">
            <a:avLst/>
          </a:prstGeom>
          <a:noFill/>
        </p:spPr>
        <p:txBody>
          <a:bodyPr wrap="square" rtlCol="0">
            <a:spAutoFit/>
          </a:bodyPr>
          <a:lstStyle/>
          <a:p>
            <a:r>
              <a:rPr lang="en-US" sz="2400" dirty="0"/>
              <a:t>Direct Attached Copper (DAC)</a:t>
            </a:r>
          </a:p>
        </p:txBody>
      </p:sp>
      <p:sp>
        <p:nvSpPr>
          <p:cNvPr id="31" name="TextBox 30">
            <a:extLst>
              <a:ext uri="{FF2B5EF4-FFF2-40B4-BE49-F238E27FC236}">
                <a16:creationId xmlns:a16="http://schemas.microsoft.com/office/drawing/2014/main" id="{A90E17C8-B126-CA3B-6B4E-A8B6E9447344}"/>
              </a:ext>
            </a:extLst>
          </p:cNvPr>
          <p:cNvSpPr txBox="1"/>
          <p:nvPr/>
        </p:nvSpPr>
        <p:spPr>
          <a:xfrm>
            <a:off x="608839" y="5119695"/>
            <a:ext cx="2930861" cy="830997"/>
          </a:xfrm>
          <a:prstGeom prst="rect">
            <a:avLst/>
          </a:prstGeom>
          <a:noFill/>
        </p:spPr>
        <p:txBody>
          <a:bodyPr wrap="square" rtlCol="0">
            <a:spAutoFit/>
          </a:bodyPr>
          <a:lstStyle/>
          <a:p>
            <a:r>
              <a:rPr lang="en-US" sz="2400" dirty="0"/>
              <a:t>Multimode Fiber with LC SC  connectors</a:t>
            </a:r>
          </a:p>
        </p:txBody>
      </p:sp>
      <p:sp>
        <p:nvSpPr>
          <p:cNvPr id="32" name="TextBox 31">
            <a:extLst>
              <a:ext uri="{FF2B5EF4-FFF2-40B4-BE49-F238E27FC236}">
                <a16:creationId xmlns:a16="http://schemas.microsoft.com/office/drawing/2014/main" id="{C18EFCCD-C14E-C9F3-1317-60EAD7BD1CFE}"/>
              </a:ext>
            </a:extLst>
          </p:cNvPr>
          <p:cNvSpPr txBox="1"/>
          <p:nvPr/>
        </p:nvSpPr>
        <p:spPr>
          <a:xfrm>
            <a:off x="7208252" y="5248993"/>
            <a:ext cx="2930861" cy="830997"/>
          </a:xfrm>
          <a:prstGeom prst="rect">
            <a:avLst/>
          </a:prstGeom>
          <a:noFill/>
        </p:spPr>
        <p:txBody>
          <a:bodyPr wrap="square" rtlCol="0">
            <a:spAutoFit/>
          </a:bodyPr>
          <a:lstStyle/>
          <a:p>
            <a:r>
              <a:rPr lang="en-US" sz="2400" dirty="0"/>
              <a:t>Multimode Fiber with MPO connectors</a:t>
            </a:r>
          </a:p>
        </p:txBody>
      </p:sp>
      <p:sp>
        <p:nvSpPr>
          <p:cNvPr id="33" name="TextBox 32">
            <a:extLst>
              <a:ext uri="{FF2B5EF4-FFF2-40B4-BE49-F238E27FC236}">
                <a16:creationId xmlns:a16="http://schemas.microsoft.com/office/drawing/2014/main" id="{997E8A93-690C-7D04-C9C7-DC3CBF56F9DE}"/>
              </a:ext>
            </a:extLst>
          </p:cNvPr>
          <p:cNvSpPr txBox="1"/>
          <p:nvPr/>
        </p:nvSpPr>
        <p:spPr>
          <a:xfrm>
            <a:off x="8516769" y="3719607"/>
            <a:ext cx="2930861" cy="830997"/>
          </a:xfrm>
          <a:prstGeom prst="rect">
            <a:avLst/>
          </a:prstGeom>
          <a:noFill/>
        </p:spPr>
        <p:txBody>
          <a:bodyPr wrap="square" rtlCol="0">
            <a:spAutoFit/>
          </a:bodyPr>
          <a:lstStyle/>
          <a:p>
            <a:r>
              <a:rPr lang="en-US" sz="2400" dirty="0"/>
              <a:t>Single mode Fiber with LC connectors</a:t>
            </a:r>
          </a:p>
        </p:txBody>
      </p:sp>
      <p:sp>
        <p:nvSpPr>
          <p:cNvPr id="34" name="TextBox 33">
            <a:extLst>
              <a:ext uri="{FF2B5EF4-FFF2-40B4-BE49-F238E27FC236}">
                <a16:creationId xmlns:a16="http://schemas.microsoft.com/office/drawing/2014/main" id="{57918E9C-C561-B8A2-522B-1C957878F2CE}"/>
              </a:ext>
            </a:extLst>
          </p:cNvPr>
          <p:cNvSpPr txBox="1"/>
          <p:nvPr/>
        </p:nvSpPr>
        <p:spPr>
          <a:xfrm>
            <a:off x="5172414" y="3456839"/>
            <a:ext cx="1972755" cy="830997"/>
          </a:xfrm>
          <a:prstGeom prst="rect">
            <a:avLst/>
          </a:prstGeom>
          <a:noFill/>
        </p:spPr>
        <p:txBody>
          <a:bodyPr wrap="square" rtlCol="0">
            <a:spAutoFit/>
          </a:bodyPr>
          <a:lstStyle/>
          <a:p>
            <a:r>
              <a:rPr lang="en-US" sz="2400" dirty="0"/>
              <a:t>Active Optical Cable (AOC)</a:t>
            </a:r>
          </a:p>
        </p:txBody>
      </p:sp>
      <p:sp>
        <p:nvSpPr>
          <p:cNvPr id="35" name="TextBox 34">
            <a:extLst>
              <a:ext uri="{FF2B5EF4-FFF2-40B4-BE49-F238E27FC236}">
                <a16:creationId xmlns:a16="http://schemas.microsoft.com/office/drawing/2014/main" id="{BEDE879D-D221-D02F-09AF-210C2704726F}"/>
              </a:ext>
            </a:extLst>
          </p:cNvPr>
          <p:cNvSpPr txBox="1"/>
          <p:nvPr/>
        </p:nvSpPr>
        <p:spPr>
          <a:xfrm>
            <a:off x="4012774" y="5358080"/>
            <a:ext cx="1972755" cy="461665"/>
          </a:xfrm>
          <a:prstGeom prst="rect">
            <a:avLst/>
          </a:prstGeom>
          <a:noFill/>
        </p:spPr>
        <p:txBody>
          <a:bodyPr wrap="square" rtlCol="0">
            <a:spAutoFit/>
          </a:bodyPr>
          <a:lstStyle/>
          <a:p>
            <a:r>
              <a:rPr lang="en-US" sz="2400" b="1" dirty="0"/>
              <a:t>FIBER</a:t>
            </a:r>
          </a:p>
        </p:txBody>
      </p:sp>
      <p:pic>
        <p:nvPicPr>
          <p:cNvPr id="8" name="Picture 7" descr="A close-up of a cable&#10;&#10;Description automatically generated">
            <a:extLst>
              <a:ext uri="{FF2B5EF4-FFF2-40B4-BE49-F238E27FC236}">
                <a16:creationId xmlns:a16="http://schemas.microsoft.com/office/drawing/2014/main" id="{479F0A64-929F-CB7C-F37C-F839DB5A2F7E}"/>
              </a:ext>
            </a:extLst>
          </p:cNvPr>
          <p:cNvPicPr>
            <a:picLocks noChangeAspect="1"/>
          </p:cNvPicPr>
          <p:nvPr/>
        </p:nvPicPr>
        <p:blipFill rotWithShape="1">
          <a:blip r:embed="rId9"/>
          <a:srcRect t="27141" b="16993"/>
          <a:stretch/>
        </p:blipFill>
        <p:spPr>
          <a:xfrm>
            <a:off x="4401666" y="3247947"/>
            <a:ext cx="3297318" cy="1842078"/>
          </a:xfrm>
          <a:prstGeom prst="rect">
            <a:avLst/>
          </a:prstGeom>
        </p:spPr>
      </p:pic>
      <p:sp>
        <p:nvSpPr>
          <p:cNvPr id="3" name="TextBox 2">
            <a:extLst>
              <a:ext uri="{FF2B5EF4-FFF2-40B4-BE49-F238E27FC236}">
                <a16:creationId xmlns:a16="http://schemas.microsoft.com/office/drawing/2014/main" id="{F2DF64D0-E1C6-1065-C2AD-8935ECED2422}"/>
              </a:ext>
            </a:extLst>
          </p:cNvPr>
          <p:cNvSpPr txBox="1"/>
          <p:nvPr/>
        </p:nvSpPr>
        <p:spPr>
          <a:xfrm>
            <a:off x="5262880" y="3520636"/>
            <a:ext cx="1972755" cy="830997"/>
          </a:xfrm>
          <a:prstGeom prst="rect">
            <a:avLst/>
          </a:prstGeom>
          <a:noFill/>
        </p:spPr>
        <p:txBody>
          <a:bodyPr wrap="square" rtlCol="0">
            <a:spAutoFit/>
          </a:bodyPr>
          <a:lstStyle/>
          <a:p>
            <a:r>
              <a:rPr lang="en-US" sz="2400" dirty="0"/>
              <a:t>Active Optical Cable</a:t>
            </a:r>
          </a:p>
        </p:txBody>
      </p:sp>
    </p:spTree>
    <p:extLst>
      <p:ext uri="{BB962C8B-B14F-4D97-AF65-F5344CB8AC3E}">
        <p14:creationId xmlns:p14="http://schemas.microsoft.com/office/powerpoint/2010/main" val="198927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451E-95FC-DD43-D174-203785CA9D9D}"/>
              </a:ext>
            </a:extLst>
          </p:cNvPr>
          <p:cNvSpPr>
            <a:spLocks noGrp="1"/>
          </p:cNvSpPr>
          <p:nvPr>
            <p:ph type="title"/>
          </p:nvPr>
        </p:nvSpPr>
        <p:spPr/>
        <p:txBody>
          <a:bodyPr/>
          <a:lstStyle/>
          <a:p>
            <a:r>
              <a:rPr lang="en-US" dirty="0">
                <a:cs typeface="Calibri Light"/>
              </a:rPr>
              <a:t>The Media Access Control</a:t>
            </a:r>
            <a:endParaRPr lang="en-US" dirty="0"/>
          </a:p>
        </p:txBody>
      </p:sp>
      <p:sp>
        <p:nvSpPr>
          <p:cNvPr id="3" name="Content Placeholder 2">
            <a:extLst>
              <a:ext uri="{FF2B5EF4-FFF2-40B4-BE49-F238E27FC236}">
                <a16:creationId xmlns:a16="http://schemas.microsoft.com/office/drawing/2014/main" id="{6F496E62-809D-7F6E-68F7-DD391DE2D815}"/>
              </a:ext>
            </a:extLst>
          </p:cNvPr>
          <p:cNvSpPr>
            <a:spLocks noGrp="1"/>
          </p:cNvSpPr>
          <p:nvPr>
            <p:ph idx="1"/>
          </p:nvPr>
        </p:nvSpPr>
        <p:spPr/>
        <p:txBody>
          <a:bodyPr vert="horz" lIns="91440" tIns="45720" rIns="91440" bIns="45720" rtlCol="0" anchor="t">
            <a:normAutofit fontScale="92500"/>
          </a:bodyPr>
          <a:lstStyle/>
          <a:p>
            <a:r>
              <a:rPr lang="en-US" dirty="0">
                <a:ea typeface="+mn-lt"/>
                <a:cs typeface="+mn-lt"/>
              </a:rPr>
              <a:t>The MAC manages the shared access to the transmission medium and the possible presence of collisions (simultaneous accesses) using the </a:t>
            </a:r>
            <a:r>
              <a:rPr lang="en-US" b="1" dirty="0">
                <a:ea typeface="+mn-lt"/>
                <a:cs typeface="+mn-lt"/>
              </a:rPr>
              <a:t>CSMA/CD </a:t>
            </a:r>
            <a:r>
              <a:rPr lang="en-US" dirty="0">
                <a:ea typeface="+mn-lt"/>
                <a:cs typeface="+mn-lt"/>
              </a:rPr>
              <a:t>technique</a:t>
            </a:r>
            <a:endParaRPr lang="en-US" b="1" dirty="0">
              <a:ea typeface="+mn-lt"/>
              <a:cs typeface="+mn-lt"/>
            </a:endParaRPr>
          </a:p>
          <a:p>
            <a:pPr lvl="1"/>
            <a:r>
              <a:rPr lang="en-US" dirty="0">
                <a:ea typeface="+mn-lt"/>
                <a:cs typeface="+mn-lt"/>
              </a:rPr>
              <a:t>The station that has to transmit, waits and listens on the medium</a:t>
            </a:r>
            <a:endParaRPr lang="en-US" b="1" dirty="0">
              <a:ea typeface="+mn-lt"/>
              <a:cs typeface="+mn-lt"/>
            </a:endParaRPr>
          </a:p>
          <a:p>
            <a:pPr lvl="1"/>
            <a:r>
              <a:rPr lang="en-US" dirty="0">
                <a:ea typeface="+mn-lt"/>
                <a:cs typeface="+mn-lt"/>
              </a:rPr>
              <a:t>if it finds the medium free, it transmits immediately</a:t>
            </a:r>
            <a:endParaRPr lang="en-US" dirty="0"/>
          </a:p>
          <a:p>
            <a:pPr lvl="1"/>
            <a:r>
              <a:rPr lang="en-US" dirty="0">
                <a:ea typeface="+mn-lt"/>
                <a:cs typeface="+mn-lt"/>
              </a:rPr>
              <a:t>if it finds the medium busy, it stays listening, and as soon as it frees up it transmits</a:t>
            </a:r>
            <a:endParaRPr lang="en-US" dirty="0"/>
          </a:p>
          <a:p>
            <a:r>
              <a:rPr lang="en-US" dirty="0">
                <a:ea typeface="+mn-lt"/>
                <a:cs typeface="+mn-lt"/>
              </a:rPr>
              <a:t>During transmission, the station stays listening, in order to detect a possible collision; in case of collision the station transmits a short invalid sequence,  then terminates the transmission of the frame immediately</a:t>
            </a:r>
            <a:endParaRPr lang="en-US" dirty="0">
              <a:cs typeface="Calibri" panose="020F0502020204030204"/>
            </a:endParaRPr>
          </a:p>
          <a:p>
            <a:r>
              <a:rPr lang="en-US" dirty="0">
                <a:ea typeface="+mn-lt"/>
                <a:cs typeface="+mn-lt"/>
              </a:rPr>
              <a:t>the contention phase starts, regulated by a mechanism called binary exponential backoff</a:t>
            </a:r>
          </a:p>
        </p:txBody>
      </p:sp>
      <p:sp>
        <p:nvSpPr>
          <p:cNvPr id="5" name="Slide Number Placeholder 4">
            <a:extLst>
              <a:ext uri="{FF2B5EF4-FFF2-40B4-BE49-F238E27FC236}">
                <a16:creationId xmlns:a16="http://schemas.microsoft.com/office/drawing/2014/main" id="{3E61CCBD-616C-1B31-7AF0-4C72AF4B8BF7}"/>
              </a:ext>
            </a:extLst>
          </p:cNvPr>
          <p:cNvSpPr>
            <a:spLocks noGrp="1"/>
          </p:cNvSpPr>
          <p:nvPr>
            <p:ph type="sldNum" sz="quarter" idx="12"/>
          </p:nvPr>
        </p:nvSpPr>
        <p:spPr/>
        <p:txBody>
          <a:bodyPr/>
          <a:lstStyle/>
          <a:p>
            <a:fld id="{C8141492-CF40-414B-9698-F860F861B76E}" type="slidenum">
              <a:rPr lang="en-IT" smtClean="0"/>
              <a:t>18</a:t>
            </a:fld>
            <a:endParaRPr lang="en-IT"/>
          </a:p>
        </p:txBody>
      </p:sp>
    </p:spTree>
    <p:extLst>
      <p:ext uri="{BB962C8B-B14F-4D97-AF65-F5344CB8AC3E}">
        <p14:creationId xmlns:p14="http://schemas.microsoft.com/office/powerpoint/2010/main" val="259259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7463-BD25-7666-8BD4-3EF6D28D6A0B}"/>
              </a:ext>
            </a:extLst>
          </p:cNvPr>
          <p:cNvSpPr>
            <a:spLocks noGrp="1"/>
          </p:cNvSpPr>
          <p:nvPr>
            <p:ph type="title"/>
          </p:nvPr>
        </p:nvSpPr>
        <p:spPr/>
        <p:txBody>
          <a:bodyPr/>
          <a:lstStyle/>
          <a:p>
            <a:r>
              <a:rPr lang="en-US" dirty="0">
                <a:cs typeface="Calibri Light"/>
              </a:rPr>
              <a:t> The MAC address</a:t>
            </a:r>
            <a:endParaRPr lang="en-US" dirty="0" err="1">
              <a:cs typeface="Calibri Light"/>
            </a:endParaRPr>
          </a:p>
        </p:txBody>
      </p:sp>
      <p:sp>
        <p:nvSpPr>
          <p:cNvPr id="3" name="Content Placeholder 2">
            <a:extLst>
              <a:ext uri="{FF2B5EF4-FFF2-40B4-BE49-F238E27FC236}">
                <a16:creationId xmlns:a16="http://schemas.microsoft.com/office/drawing/2014/main" id="{1D7075E1-54FB-BC3C-8488-61A4330A73D9}"/>
              </a:ext>
            </a:extLst>
          </p:cNvPr>
          <p:cNvSpPr>
            <a:spLocks noGrp="1"/>
          </p:cNvSpPr>
          <p:nvPr>
            <p:ph idx="1"/>
          </p:nvPr>
        </p:nvSpPr>
        <p:spPr>
          <a:xfrm>
            <a:off x="838200" y="1626919"/>
            <a:ext cx="6029865" cy="4550044"/>
          </a:xfrm>
        </p:spPr>
        <p:txBody>
          <a:bodyPr vert="horz" lIns="91440" tIns="45720" rIns="91440" bIns="45720" rtlCol="0" anchor="t">
            <a:normAutofit/>
          </a:bodyPr>
          <a:lstStyle/>
          <a:p>
            <a:r>
              <a:rPr lang="en-US" dirty="0">
                <a:ea typeface="+mn-lt"/>
                <a:cs typeface="+mn-lt"/>
              </a:rPr>
              <a:t>Each Ethernet connected devices must be equipped with a network card NIC (Network Interface Card) which is identified by a worldwide unique MAC Address</a:t>
            </a:r>
          </a:p>
          <a:p>
            <a:r>
              <a:rPr lang="en-US" dirty="0">
                <a:ea typeface="+mn-lt"/>
                <a:cs typeface="+mn-lt"/>
              </a:rPr>
              <a:t>The address (</a:t>
            </a:r>
            <a:r>
              <a:rPr lang="en-US" b="1" dirty="0">
                <a:ea typeface="+mn-lt"/>
                <a:cs typeface="+mn-lt"/>
              </a:rPr>
              <a:t>MAC address</a:t>
            </a:r>
            <a:r>
              <a:rPr lang="en-US" dirty="0">
                <a:ea typeface="+mn-lt"/>
                <a:cs typeface="+mn-lt"/>
              </a:rPr>
              <a:t>) consists of 6 bytes.</a:t>
            </a:r>
          </a:p>
          <a:p>
            <a:pPr lvl="1"/>
            <a:r>
              <a:rPr lang="en-US" dirty="0">
                <a:ea typeface="+mn-lt"/>
                <a:cs typeface="+mn-lt"/>
              </a:rPr>
              <a:t>The first 3 octets are called </a:t>
            </a:r>
            <a:r>
              <a:rPr lang="en-US" b="1" dirty="0">
                <a:ea typeface="+mn-lt"/>
                <a:cs typeface="+mn-lt"/>
              </a:rPr>
              <a:t>OUI</a:t>
            </a:r>
            <a:r>
              <a:rPr lang="en-US" dirty="0">
                <a:ea typeface="+mn-lt"/>
                <a:cs typeface="+mn-lt"/>
              </a:rPr>
              <a:t> (Organizationally Unique Identifier) and refer to the manufacturer, the others are an identifier of the single card</a:t>
            </a:r>
            <a:endParaRPr lang="en-US" dirty="0">
              <a:cs typeface="Calibri" panose="020F0502020204030204"/>
            </a:endParaRPr>
          </a:p>
          <a:p>
            <a:endParaRPr lang="en-US" b="1" dirty="0">
              <a:cs typeface="Calibri" panose="020F0502020204030204"/>
            </a:endParaRPr>
          </a:p>
          <a:p>
            <a:endParaRPr lang="en-US" b="1" dirty="0">
              <a:cs typeface="Calibri" panose="020F0502020204030204"/>
            </a:endParaRPr>
          </a:p>
        </p:txBody>
      </p:sp>
      <p:sp>
        <p:nvSpPr>
          <p:cNvPr id="5" name="Slide Number Placeholder 4">
            <a:extLst>
              <a:ext uri="{FF2B5EF4-FFF2-40B4-BE49-F238E27FC236}">
                <a16:creationId xmlns:a16="http://schemas.microsoft.com/office/drawing/2014/main" id="{2C411031-7918-D3C2-DFAD-DCE9B5BBB591}"/>
              </a:ext>
            </a:extLst>
          </p:cNvPr>
          <p:cNvSpPr>
            <a:spLocks noGrp="1"/>
          </p:cNvSpPr>
          <p:nvPr>
            <p:ph type="sldNum" sz="quarter" idx="12"/>
          </p:nvPr>
        </p:nvSpPr>
        <p:spPr/>
        <p:txBody>
          <a:bodyPr/>
          <a:lstStyle/>
          <a:p>
            <a:fld id="{C8141492-CF40-414B-9698-F860F861B76E}" type="slidenum">
              <a:rPr lang="en-IT" smtClean="0"/>
              <a:t>19</a:t>
            </a:fld>
            <a:endParaRPr lang="en-IT"/>
          </a:p>
        </p:txBody>
      </p:sp>
      <p:pic>
        <p:nvPicPr>
          <p:cNvPr id="7" name="Picture 7" descr="Diagram&#10;&#10;Description automatically generated">
            <a:extLst>
              <a:ext uri="{FF2B5EF4-FFF2-40B4-BE49-F238E27FC236}">
                <a16:creationId xmlns:a16="http://schemas.microsoft.com/office/drawing/2014/main" id="{4AA3D5B6-2B77-1F53-1DC9-780DBA96E36E}"/>
              </a:ext>
            </a:extLst>
          </p:cNvPr>
          <p:cNvPicPr>
            <a:picLocks noChangeAspect="1"/>
          </p:cNvPicPr>
          <p:nvPr/>
        </p:nvPicPr>
        <p:blipFill>
          <a:blip r:embed="rId2"/>
          <a:stretch>
            <a:fillRect/>
          </a:stretch>
        </p:blipFill>
        <p:spPr>
          <a:xfrm>
            <a:off x="7197306" y="2570672"/>
            <a:ext cx="4425350" cy="2219864"/>
          </a:xfrm>
          <a:prstGeom prst="rect">
            <a:avLst/>
          </a:prstGeom>
        </p:spPr>
      </p:pic>
    </p:spTree>
    <p:extLst>
      <p:ext uri="{BB962C8B-B14F-4D97-AF65-F5344CB8AC3E}">
        <p14:creationId xmlns:p14="http://schemas.microsoft.com/office/powerpoint/2010/main" val="3909767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101C-8CFA-EBC0-9F5A-6CA1B92193D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1DF1FA0-24FC-FBC3-C2A3-50F3BC73DB7D}"/>
              </a:ext>
            </a:extLst>
          </p:cNvPr>
          <p:cNvSpPr>
            <a:spLocks noGrp="1"/>
          </p:cNvSpPr>
          <p:nvPr>
            <p:ph idx="1"/>
          </p:nvPr>
        </p:nvSpPr>
        <p:spPr/>
        <p:txBody>
          <a:bodyPr vert="horz" lIns="91440" tIns="45720" rIns="91440" bIns="45720" rtlCol="0" anchor="t">
            <a:normAutofit/>
          </a:bodyPr>
          <a:lstStyle/>
          <a:p>
            <a:pPr marL="0" indent="0">
              <a:buNone/>
            </a:pPr>
            <a:r>
              <a:rPr lang="en-US" dirty="0"/>
              <a:t>This course is thought as an introduction on networking themes.</a:t>
            </a:r>
            <a:endParaRPr lang="en-US" dirty="0">
              <a:ea typeface="Calibri"/>
              <a:cs typeface="Calibri"/>
            </a:endParaRPr>
          </a:p>
          <a:p>
            <a:r>
              <a:rPr lang="en-US" dirty="0"/>
              <a:t>It will focus on the general concepts of networking</a:t>
            </a:r>
            <a:endParaRPr lang="en-US" dirty="0">
              <a:ea typeface="Calibri"/>
              <a:cs typeface="Calibri"/>
            </a:endParaRPr>
          </a:p>
          <a:p>
            <a:pPr lvl="1"/>
            <a:r>
              <a:rPr lang="en-US" dirty="0"/>
              <a:t>Main protocols</a:t>
            </a:r>
          </a:p>
          <a:p>
            <a:pPr lvl="1"/>
            <a:r>
              <a:rPr lang="en-US" dirty="0"/>
              <a:t>Network Devices</a:t>
            </a:r>
            <a:endParaRPr lang="en-US" dirty="0">
              <a:ea typeface="Calibri" panose="020F0502020204030204"/>
              <a:cs typeface="Calibri" panose="020F0502020204030204"/>
            </a:endParaRPr>
          </a:p>
          <a:p>
            <a:pPr lvl="1"/>
            <a:r>
              <a:rPr lang="en-US" dirty="0"/>
              <a:t>Network Services</a:t>
            </a:r>
            <a:endParaRPr lang="en-US" dirty="0">
              <a:ea typeface="Calibri" panose="020F0502020204030204"/>
              <a:cs typeface="Calibri" panose="020F0502020204030204"/>
            </a:endParaRPr>
          </a:p>
          <a:p>
            <a:pPr lvl="1"/>
            <a:r>
              <a:rPr lang="en-US" dirty="0"/>
              <a:t>Common configurations </a:t>
            </a:r>
            <a:endParaRPr lang="en-US" dirty="0">
              <a:ea typeface="Calibri"/>
              <a:cs typeface="Calibri"/>
            </a:endParaRPr>
          </a:p>
          <a:p>
            <a:pPr lvl="1"/>
            <a:r>
              <a:rPr lang="en-US" dirty="0"/>
              <a:t>Best practices</a:t>
            </a:r>
          </a:p>
        </p:txBody>
      </p:sp>
      <p:sp>
        <p:nvSpPr>
          <p:cNvPr id="5" name="Slide Number Placeholder 4">
            <a:extLst>
              <a:ext uri="{FF2B5EF4-FFF2-40B4-BE49-F238E27FC236}">
                <a16:creationId xmlns:a16="http://schemas.microsoft.com/office/drawing/2014/main" id="{F95E9C62-59C9-07EF-6869-53C05AB061D4}"/>
              </a:ext>
            </a:extLst>
          </p:cNvPr>
          <p:cNvSpPr>
            <a:spLocks noGrp="1"/>
          </p:cNvSpPr>
          <p:nvPr>
            <p:ph type="sldNum" sz="quarter" idx="12"/>
          </p:nvPr>
        </p:nvSpPr>
        <p:spPr/>
        <p:txBody>
          <a:bodyPr/>
          <a:lstStyle/>
          <a:p>
            <a:fld id="{C8141492-CF40-414B-9698-F860F861B76E}" type="slidenum">
              <a:rPr lang="en-IT" smtClean="0"/>
              <a:t>2</a:t>
            </a:fld>
            <a:endParaRPr lang="en-IT"/>
          </a:p>
        </p:txBody>
      </p:sp>
    </p:spTree>
    <p:extLst>
      <p:ext uri="{BB962C8B-B14F-4D97-AF65-F5344CB8AC3E}">
        <p14:creationId xmlns:p14="http://schemas.microsoft.com/office/powerpoint/2010/main" val="2198144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2961-0112-CB92-5596-CB3CDD139129}"/>
              </a:ext>
            </a:extLst>
          </p:cNvPr>
          <p:cNvSpPr>
            <a:spLocks noGrp="1"/>
          </p:cNvSpPr>
          <p:nvPr>
            <p:ph type="title"/>
          </p:nvPr>
        </p:nvSpPr>
        <p:spPr/>
        <p:txBody>
          <a:bodyPr/>
          <a:lstStyle/>
          <a:p>
            <a:r>
              <a:rPr lang="en-US" dirty="0">
                <a:cs typeface="Calibri Light"/>
              </a:rPr>
              <a:t>The transmission</a:t>
            </a:r>
          </a:p>
        </p:txBody>
      </p:sp>
      <p:sp>
        <p:nvSpPr>
          <p:cNvPr id="3" name="Content Placeholder 2">
            <a:extLst>
              <a:ext uri="{FF2B5EF4-FFF2-40B4-BE49-F238E27FC236}">
                <a16:creationId xmlns:a16="http://schemas.microsoft.com/office/drawing/2014/main" id="{4E505DF5-A9C4-1080-6ED6-828626769B07}"/>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The Protocol Data Unit (PDU) of the datalink layer is called </a:t>
            </a:r>
            <a:r>
              <a:rPr lang="en-US" b="1" dirty="0">
                <a:ea typeface="+mn-lt"/>
                <a:cs typeface="+mn-lt"/>
              </a:rPr>
              <a:t>frame</a:t>
            </a:r>
            <a:r>
              <a:rPr lang="en-US" dirty="0">
                <a:ea typeface="+mn-lt"/>
                <a:cs typeface="+mn-lt"/>
              </a:rPr>
              <a:t> and allows to separate the data flow into smaller and more easily manageable units</a:t>
            </a:r>
            <a:endParaRPr lang="en-US" dirty="0">
              <a:cs typeface="Calibri"/>
            </a:endParaRPr>
          </a:p>
          <a:p>
            <a:r>
              <a:rPr lang="en-US" dirty="0">
                <a:ea typeface="+mn-lt"/>
                <a:cs typeface="+mn-lt"/>
              </a:rPr>
              <a:t>Depending on the network topology, a frame sent by a NIC (Network Interface Card) should directly reach another device or be retransmitted by intermediate devices :</a:t>
            </a:r>
          </a:p>
          <a:p>
            <a:pPr lvl="1"/>
            <a:r>
              <a:rPr lang="en-US" b="1" dirty="0">
                <a:ea typeface="+mn-lt"/>
                <a:cs typeface="+mn-lt"/>
              </a:rPr>
              <a:t>HUB</a:t>
            </a:r>
            <a:r>
              <a:rPr lang="en-US" dirty="0">
                <a:ea typeface="+mn-lt"/>
                <a:cs typeface="+mn-lt"/>
              </a:rPr>
              <a:t>: device with multiple interfaces that acts as a repeater on each network connection</a:t>
            </a:r>
            <a:endParaRPr lang="en-US" dirty="0">
              <a:cs typeface="Calibri"/>
            </a:endParaRPr>
          </a:p>
          <a:p>
            <a:pPr lvl="1"/>
            <a:r>
              <a:rPr lang="en-US" b="1" dirty="0">
                <a:ea typeface="+mn-lt"/>
                <a:cs typeface="+mn-lt"/>
              </a:rPr>
              <a:t>SWITCH</a:t>
            </a:r>
            <a:r>
              <a:rPr lang="en-US" dirty="0">
                <a:ea typeface="+mn-lt"/>
                <a:cs typeface="+mn-lt"/>
              </a:rPr>
              <a:t>: device that maintains a mapping between destination addresses and ethernet ports</a:t>
            </a:r>
            <a:endParaRPr lang="en-US" dirty="0">
              <a:cs typeface="Calibri"/>
            </a:endParaRPr>
          </a:p>
          <a:p>
            <a:r>
              <a:rPr lang="en-US" dirty="0">
                <a:ea typeface="+mn-lt"/>
                <a:cs typeface="+mn-lt"/>
              </a:rPr>
              <a:t>Normally a NIC accepts only frames sent to its MAC address. It is possible to force it to allow every frame transmitted on the medium, putting it in </a:t>
            </a:r>
            <a:r>
              <a:rPr lang="en-US" b="1" dirty="0">
                <a:ea typeface="+mn-lt"/>
                <a:cs typeface="+mn-lt"/>
              </a:rPr>
              <a:t>promiscuous</a:t>
            </a:r>
            <a:r>
              <a:rPr lang="en-US" dirty="0">
                <a:ea typeface="+mn-lt"/>
                <a:cs typeface="+mn-lt"/>
              </a:rPr>
              <a:t> mode.</a:t>
            </a:r>
            <a:endParaRPr lang="en-US" dirty="0"/>
          </a:p>
          <a:p>
            <a:endParaRPr lang="en-US" dirty="0">
              <a:cs typeface="Calibri"/>
            </a:endParaRPr>
          </a:p>
        </p:txBody>
      </p:sp>
      <p:sp>
        <p:nvSpPr>
          <p:cNvPr id="5" name="Slide Number Placeholder 4">
            <a:extLst>
              <a:ext uri="{FF2B5EF4-FFF2-40B4-BE49-F238E27FC236}">
                <a16:creationId xmlns:a16="http://schemas.microsoft.com/office/drawing/2014/main" id="{52CB789C-2083-CF99-2314-67D50EC0C2AC}"/>
              </a:ext>
            </a:extLst>
          </p:cNvPr>
          <p:cNvSpPr>
            <a:spLocks noGrp="1"/>
          </p:cNvSpPr>
          <p:nvPr>
            <p:ph type="sldNum" sz="quarter" idx="12"/>
          </p:nvPr>
        </p:nvSpPr>
        <p:spPr/>
        <p:txBody>
          <a:bodyPr/>
          <a:lstStyle/>
          <a:p>
            <a:fld id="{C8141492-CF40-414B-9698-F860F861B76E}" type="slidenum">
              <a:rPr lang="en-IT" smtClean="0"/>
              <a:t>20</a:t>
            </a:fld>
            <a:endParaRPr lang="en-IT"/>
          </a:p>
        </p:txBody>
      </p:sp>
    </p:spTree>
    <p:extLst>
      <p:ext uri="{BB962C8B-B14F-4D97-AF65-F5344CB8AC3E}">
        <p14:creationId xmlns:p14="http://schemas.microsoft.com/office/powerpoint/2010/main" val="3134489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F765-769E-6B9D-AAB8-4A49928B150A}"/>
              </a:ext>
            </a:extLst>
          </p:cNvPr>
          <p:cNvSpPr>
            <a:spLocks noGrp="1"/>
          </p:cNvSpPr>
          <p:nvPr>
            <p:ph type="title"/>
          </p:nvPr>
        </p:nvSpPr>
        <p:spPr/>
        <p:txBody>
          <a:bodyPr/>
          <a:lstStyle/>
          <a:p>
            <a:r>
              <a:rPr lang="en-US" dirty="0">
                <a:cs typeface="Calibri Light"/>
              </a:rPr>
              <a:t>The frame</a:t>
            </a:r>
            <a:endParaRPr lang="en-US" dirty="0"/>
          </a:p>
        </p:txBody>
      </p:sp>
      <p:sp>
        <p:nvSpPr>
          <p:cNvPr id="3" name="Content Placeholder 2">
            <a:extLst>
              <a:ext uri="{FF2B5EF4-FFF2-40B4-BE49-F238E27FC236}">
                <a16:creationId xmlns:a16="http://schemas.microsoft.com/office/drawing/2014/main" id="{4C6ABE41-BBB5-3A0A-732A-5CDE415D3B48}"/>
              </a:ext>
            </a:extLst>
          </p:cNvPr>
          <p:cNvSpPr>
            <a:spLocks noGrp="1"/>
          </p:cNvSpPr>
          <p:nvPr>
            <p:ph idx="1"/>
          </p:nvPr>
        </p:nvSpPr>
        <p:spPr>
          <a:xfrm>
            <a:off x="838200" y="1535479"/>
            <a:ext cx="10515600" cy="3300864"/>
          </a:xfrm>
        </p:spPr>
        <p:txBody>
          <a:bodyPr vert="horz" lIns="91440" tIns="45720" rIns="91440" bIns="45720" rtlCol="0" anchor="t">
            <a:normAutofit fontScale="92500"/>
          </a:bodyPr>
          <a:lstStyle/>
          <a:p>
            <a:r>
              <a:rPr lang="en-US" dirty="0">
                <a:ea typeface="+mn-lt"/>
                <a:cs typeface="+mn-lt"/>
              </a:rPr>
              <a:t>The frame begins with a "preamble" of 8 bytes with sequence 10101010</a:t>
            </a:r>
          </a:p>
          <a:p>
            <a:r>
              <a:rPr lang="en-US" dirty="0">
                <a:ea typeface="+mn-lt"/>
                <a:cs typeface="+mn-lt"/>
              </a:rPr>
              <a:t>The last byte of the preamble is a "start of frame" byte with value of 10101011</a:t>
            </a:r>
          </a:p>
          <a:p>
            <a:r>
              <a:rPr lang="en-US" dirty="0">
                <a:ea typeface="+mn-lt"/>
                <a:cs typeface="+mn-lt"/>
              </a:rPr>
              <a:t>Two  fields contain to the </a:t>
            </a:r>
            <a:r>
              <a:rPr lang="en-US" b="1" dirty="0">
                <a:ea typeface="+mn-lt"/>
                <a:cs typeface="+mn-lt"/>
              </a:rPr>
              <a:t>destination address</a:t>
            </a:r>
            <a:r>
              <a:rPr lang="en-US" dirty="0">
                <a:ea typeface="+mn-lt"/>
                <a:cs typeface="+mn-lt"/>
              </a:rPr>
              <a:t> and </a:t>
            </a:r>
            <a:r>
              <a:rPr lang="en-US" b="1" dirty="0">
                <a:ea typeface="+mn-lt"/>
                <a:cs typeface="+mn-lt"/>
              </a:rPr>
              <a:t>source address</a:t>
            </a:r>
            <a:r>
              <a:rPr lang="en-US" dirty="0">
                <a:ea typeface="+mn-lt"/>
                <a:cs typeface="+mn-lt"/>
              </a:rPr>
              <a:t> of the frame</a:t>
            </a:r>
          </a:p>
          <a:p>
            <a:r>
              <a:rPr lang="en-US" dirty="0">
                <a:ea typeface="+mn-lt"/>
                <a:cs typeface="+mn-lt"/>
              </a:rPr>
              <a:t>The "length" field contains the length of the data field expressed in octets</a:t>
            </a:r>
            <a:endParaRPr lang="en-US" dirty="0"/>
          </a:p>
          <a:p>
            <a:pPr lvl="1"/>
            <a:r>
              <a:rPr lang="en-US" dirty="0">
                <a:ea typeface="+mn-lt"/>
                <a:cs typeface="+mn-lt"/>
              </a:rPr>
              <a:t>The default size of the data field (MTU) is 1500 bytes. Sometimes applications performs better with larger MTUs, and 9000 bytes is the default for  </a:t>
            </a:r>
            <a:r>
              <a:rPr lang="en-US" b="1" dirty="0">
                <a:ea typeface="+mn-lt"/>
                <a:cs typeface="+mn-lt"/>
              </a:rPr>
              <a:t>jumbo frames.</a:t>
            </a:r>
            <a:endParaRPr lang="en-US" dirty="0"/>
          </a:p>
        </p:txBody>
      </p:sp>
      <p:sp>
        <p:nvSpPr>
          <p:cNvPr id="5" name="Slide Number Placeholder 4">
            <a:extLst>
              <a:ext uri="{FF2B5EF4-FFF2-40B4-BE49-F238E27FC236}">
                <a16:creationId xmlns:a16="http://schemas.microsoft.com/office/drawing/2014/main" id="{C66958AA-C024-3404-C8D6-32FB27C5FD4D}"/>
              </a:ext>
            </a:extLst>
          </p:cNvPr>
          <p:cNvSpPr>
            <a:spLocks noGrp="1"/>
          </p:cNvSpPr>
          <p:nvPr>
            <p:ph type="sldNum" sz="quarter" idx="12"/>
          </p:nvPr>
        </p:nvSpPr>
        <p:spPr/>
        <p:txBody>
          <a:bodyPr/>
          <a:lstStyle/>
          <a:p>
            <a:fld id="{C8141492-CF40-414B-9698-F860F861B76E}" type="slidenum">
              <a:rPr lang="en-IT" smtClean="0"/>
              <a:t>21</a:t>
            </a:fld>
            <a:endParaRPr lang="en-IT"/>
          </a:p>
        </p:txBody>
      </p:sp>
      <p:pic>
        <p:nvPicPr>
          <p:cNvPr id="7" name="Picture 7" descr="Table, timeline&#10;&#10;Description automatically generated">
            <a:extLst>
              <a:ext uri="{FF2B5EF4-FFF2-40B4-BE49-F238E27FC236}">
                <a16:creationId xmlns:a16="http://schemas.microsoft.com/office/drawing/2014/main" id="{F1959E23-BF18-8102-6E9A-F5E6D51C0748}"/>
              </a:ext>
            </a:extLst>
          </p:cNvPr>
          <p:cNvPicPr>
            <a:picLocks noChangeAspect="1"/>
          </p:cNvPicPr>
          <p:nvPr/>
        </p:nvPicPr>
        <p:blipFill rotWithShape="1">
          <a:blip r:embed="rId2"/>
          <a:srcRect b="10073"/>
          <a:stretch/>
        </p:blipFill>
        <p:spPr>
          <a:xfrm>
            <a:off x="1926236" y="4742383"/>
            <a:ext cx="8339527" cy="1750492"/>
          </a:xfrm>
          <a:prstGeom prst="rect">
            <a:avLst/>
          </a:prstGeom>
        </p:spPr>
      </p:pic>
    </p:spTree>
    <p:extLst>
      <p:ext uri="{BB962C8B-B14F-4D97-AF65-F5344CB8AC3E}">
        <p14:creationId xmlns:p14="http://schemas.microsoft.com/office/powerpoint/2010/main" val="53509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3BFF-5E74-BA22-298B-C75949B714B4}"/>
              </a:ext>
            </a:extLst>
          </p:cNvPr>
          <p:cNvSpPr>
            <a:spLocks noGrp="1"/>
          </p:cNvSpPr>
          <p:nvPr>
            <p:ph type="title"/>
          </p:nvPr>
        </p:nvSpPr>
        <p:spPr/>
        <p:txBody>
          <a:bodyPr/>
          <a:lstStyle/>
          <a:p>
            <a:r>
              <a:rPr lang="en-US" dirty="0">
                <a:cs typeface="Calibri Light"/>
              </a:rPr>
              <a:t>The Cyclic Redundancy Check (CRC)</a:t>
            </a:r>
            <a:endParaRPr lang="en-US" dirty="0"/>
          </a:p>
        </p:txBody>
      </p:sp>
      <p:sp>
        <p:nvSpPr>
          <p:cNvPr id="3" name="Content Placeholder 2">
            <a:extLst>
              <a:ext uri="{FF2B5EF4-FFF2-40B4-BE49-F238E27FC236}">
                <a16:creationId xmlns:a16="http://schemas.microsoft.com/office/drawing/2014/main" id="{7CBA471A-E50A-7A2F-F293-406370F999B4}"/>
              </a:ext>
            </a:extLst>
          </p:cNvPr>
          <p:cNvSpPr>
            <a:spLocks noGrp="1"/>
          </p:cNvSpPr>
          <p:nvPr>
            <p:ph idx="1"/>
          </p:nvPr>
        </p:nvSpPr>
        <p:spPr/>
        <p:txBody>
          <a:bodyPr vert="horz" lIns="91440" tIns="45720" rIns="91440" bIns="45720" rtlCol="0" anchor="t">
            <a:normAutofit/>
          </a:bodyPr>
          <a:lstStyle/>
          <a:p>
            <a:r>
              <a:rPr lang="en-US" dirty="0">
                <a:ea typeface="+mn-lt"/>
                <a:cs typeface="+mn-lt"/>
              </a:rPr>
              <a:t>The last field is dedicated to the checksum, realized by a 32-bit CRC code</a:t>
            </a:r>
            <a:endParaRPr lang="en-US" dirty="0">
              <a:cs typeface="Calibri" panose="020F0502020204030204"/>
            </a:endParaRPr>
          </a:p>
          <a:p>
            <a:r>
              <a:rPr lang="en-US" dirty="0">
                <a:ea typeface="+mn-lt"/>
                <a:cs typeface="+mn-lt"/>
              </a:rPr>
              <a:t>The field is used only to identify any data corruption and discard bad frames</a:t>
            </a:r>
            <a:endParaRPr lang="en-US" dirty="0"/>
          </a:p>
          <a:p>
            <a:r>
              <a:rPr lang="en-US" b="1" dirty="0">
                <a:ea typeface="+mn-lt"/>
                <a:cs typeface="+mn-lt"/>
              </a:rPr>
              <a:t>Protocols at higher level are in charge to retransmit any missing packets</a:t>
            </a:r>
            <a:endParaRPr lang="en-US" b="1" dirty="0"/>
          </a:p>
        </p:txBody>
      </p:sp>
      <p:sp>
        <p:nvSpPr>
          <p:cNvPr id="5" name="Slide Number Placeholder 4">
            <a:extLst>
              <a:ext uri="{FF2B5EF4-FFF2-40B4-BE49-F238E27FC236}">
                <a16:creationId xmlns:a16="http://schemas.microsoft.com/office/drawing/2014/main" id="{F85373CD-2FC3-E7E3-A7A0-DD6F9D61B2F9}"/>
              </a:ext>
            </a:extLst>
          </p:cNvPr>
          <p:cNvSpPr>
            <a:spLocks noGrp="1"/>
          </p:cNvSpPr>
          <p:nvPr>
            <p:ph type="sldNum" sz="quarter" idx="12"/>
          </p:nvPr>
        </p:nvSpPr>
        <p:spPr/>
        <p:txBody>
          <a:bodyPr/>
          <a:lstStyle/>
          <a:p>
            <a:fld id="{C8141492-CF40-414B-9698-F860F861B76E}" type="slidenum">
              <a:rPr lang="en-IT" smtClean="0"/>
              <a:t>22</a:t>
            </a:fld>
            <a:endParaRPr lang="en-IT"/>
          </a:p>
        </p:txBody>
      </p:sp>
      <p:pic>
        <p:nvPicPr>
          <p:cNvPr id="7" name="Picture 7" descr="Table, timeline&#10;&#10;Description automatically generated">
            <a:extLst>
              <a:ext uri="{FF2B5EF4-FFF2-40B4-BE49-F238E27FC236}">
                <a16:creationId xmlns:a16="http://schemas.microsoft.com/office/drawing/2014/main" id="{BCFFCDA0-81A2-00E6-F1AE-6BB06D0DD6D4}"/>
              </a:ext>
            </a:extLst>
          </p:cNvPr>
          <p:cNvPicPr>
            <a:picLocks noChangeAspect="1"/>
          </p:cNvPicPr>
          <p:nvPr/>
        </p:nvPicPr>
        <p:blipFill>
          <a:blip r:embed="rId2"/>
          <a:stretch>
            <a:fillRect/>
          </a:stretch>
        </p:blipFill>
        <p:spPr>
          <a:xfrm>
            <a:off x="1847067" y="4385067"/>
            <a:ext cx="8339527" cy="1946569"/>
          </a:xfrm>
          <a:prstGeom prst="rect">
            <a:avLst/>
          </a:prstGeom>
        </p:spPr>
      </p:pic>
    </p:spTree>
    <p:extLst>
      <p:ext uri="{BB962C8B-B14F-4D97-AF65-F5344CB8AC3E}">
        <p14:creationId xmlns:p14="http://schemas.microsoft.com/office/powerpoint/2010/main" val="3709532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pPr>
              <a:spcBef>
                <a:spcPts val="0"/>
              </a:spcBef>
            </a:pPr>
            <a:r>
              <a:rPr lang="it-CH" dirty="0">
                <a:ea typeface="+mj-lt"/>
                <a:cs typeface="+mj-lt"/>
              </a:rPr>
              <a:t>VLAN 802.1q</a:t>
            </a:r>
            <a:endParaRPr lang="en-US"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626918"/>
            <a:ext cx="10515600" cy="4729431"/>
          </a:xfrm>
        </p:spPr>
        <p:txBody>
          <a:bodyPr vert="horz" lIns="91440" tIns="45720" rIns="91440" bIns="45720" rtlCol="0" anchor="t">
            <a:normAutofit fontScale="85000" lnSpcReduction="20000"/>
          </a:bodyPr>
          <a:lstStyle/>
          <a:p>
            <a:r>
              <a:rPr lang="en-US" dirty="0">
                <a:ea typeface="+mn-lt"/>
                <a:cs typeface="+mn-lt"/>
              </a:rPr>
              <a:t>A VLAN is a logical grouping of devices on a network, usually based on function or department, that allows network administrators to control network traffic and improve network performance and security.</a:t>
            </a:r>
          </a:p>
          <a:p>
            <a:r>
              <a:rPr lang="en-US" dirty="0">
                <a:ea typeface="+mn-lt"/>
                <a:cs typeface="+mn-lt"/>
              </a:rPr>
              <a:t>The 802.1q is a standard protocol that defines how VLAN information is carried over Ethernet networks. It adds a 4-byte VLAN tag to Ethernet frames, which allows switches and other network devices to identify the VLAN to which the frame belongs</a:t>
            </a:r>
          </a:p>
          <a:p>
            <a:r>
              <a:rPr lang="en-US" dirty="0">
                <a:ea typeface="+mn-lt"/>
                <a:cs typeface="+mn-lt"/>
              </a:rPr>
              <a:t>VLANs can improve network performance and security by reducing the amount of broadcast traffic on the network, enabling network administrators to apply security policies to specific VLANs, and allowing different VLANs to have different Quality of Service (QoS) policies to prioritize different types of traffic.</a:t>
            </a:r>
          </a:p>
          <a:p>
            <a:r>
              <a:rPr lang="en-US" dirty="0">
                <a:ea typeface="+mn-lt"/>
                <a:cs typeface="+mn-lt"/>
              </a:rPr>
              <a:t>Switches use the VLAN tag to forward traffic between VLANs. They maintain a VLAN database that maps VLAN IDs to physical switch ports and use this information to route traffic between VLANs based on the VLAN ID in the frame's VLAN tag.</a:t>
            </a:r>
          </a:p>
          <a:p>
            <a:endParaRPr lang="en-US" dirty="0">
              <a:cs typeface="Calibri" panose="020F0502020204030204"/>
            </a:endParaRPr>
          </a:p>
          <a:p>
            <a:endParaRPr lang="en-US" dirty="0">
              <a:cs typeface="Calibri" panose="020F0502020204030204"/>
            </a:endParaRP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23</a:t>
            </a:fld>
            <a:endParaRPr lang="en-IT"/>
          </a:p>
        </p:txBody>
      </p:sp>
    </p:spTree>
    <p:extLst>
      <p:ext uri="{BB962C8B-B14F-4D97-AF65-F5344CB8AC3E}">
        <p14:creationId xmlns:p14="http://schemas.microsoft.com/office/powerpoint/2010/main" val="2938443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diagram&#10;&#10;Description automatically generated">
            <a:extLst>
              <a:ext uri="{FF2B5EF4-FFF2-40B4-BE49-F238E27FC236}">
                <a16:creationId xmlns:a16="http://schemas.microsoft.com/office/drawing/2014/main" id="{471E7380-D047-CF22-F21F-9BA30A52A2C1}"/>
              </a:ext>
            </a:extLst>
          </p:cNvPr>
          <p:cNvPicPr>
            <a:picLocks noChangeAspect="1"/>
          </p:cNvPicPr>
          <p:nvPr/>
        </p:nvPicPr>
        <p:blipFill>
          <a:blip r:embed="rId2"/>
          <a:stretch>
            <a:fillRect/>
          </a:stretch>
        </p:blipFill>
        <p:spPr>
          <a:xfrm>
            <a:off x="1026729" y="4420360"/>
            <a:ext cx="5541220" cy="1106054"/>
          </a:xfrm>
          <a:prstGeom prst="rect">
            <a:avLst/>
          </a:prstGeom>
        </p:spPr>
      </p:pic>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629265" y="1626919"/>
            <a:ext cx="10724535" cy="3038288"/>
          </a:xfrm>
        </p:spPr>
        <p:txBody>
          <a:bodyPr vert="horz" lIns="91440" tIns="45720" rIns="91440" bIns="45720" rtlCol="0" anchor="t">
            <a:normAutofit/>
          </a:bodyPr>
          <a:lstStyle/>
          <a:p>
            <a:r>
              <a:rPr lang="en-US" dirty="0">
                <a:ea typeface="+mn-lt"/>
                <a:cs typeface="+mn-lt"/>
              </a:rPr>
              <a:t>The VLAN tag consists of a 12-bit priority field, a 3-bit drop eligibility indicator, and a 16-bit VLAN ID field. </a:t>
            </a:r>
          </a:p>
          <a:p>
            <a:r>
              <a:rPr lang="en-US" dirty="0">
                <a:ea typeface="+mn-lt"/>
                <a:cs typeface="+mn-lt"/>
              </a:rPr>
              <a:t>An Ethernet frame is encapsulated with the Length/Type</a:t>
            </a:r>
            <a:br>
              <a:rPr lang="en-US" dirty="0">
                <a:ea typeface="+mn-lt"/>
                <a:cs typeface="+mn-lt"/>
              </a:rPr>
            </a:br>
            <a:r>
              <a:rPr lang="en-US" dirty="0">
                <a:ea typeface="+mn-lt"/>
                <a:cs typeface="+mn-lt"/>
              </a:rPr>
              <a:t>field for an upper-layer protocol following the Destination</a:t>
            </a:r>
            <a:br>
              <a:rPr lang="en-US" dirty="0">
                <a:ea typeface="+mn-lt"/>
                <a:cs typeface="+mn-lt"/>
              </a:rPr>
            </a:br>
            <a:r>
              <a:rPr lang="en-US" dirty="0">
                <a:ea typeface="+mn-lt"/>
                <a:cs typeface="+mn-lt"/>
              </a:rPr>
              <a:t>address and Source address fields.</a:t>
            </a:r>
          </a:p>
          <a:p>
            <a:r>
              <a:rPr lang="en-US" dirty="0">
                <a:ea typeface="+mn-lt"/>
                <a:cs typeface="+mn-lt"/>
              </a:rPr>
              <a:t>IEEE 802.1Q adds a 4-byte field between the Source address</a:t>
            </a:r>
            <a:br>
              <a:rPr lang="en-US" dirty="0">
                <a:ea typeface="+mn-lt"/>
                <a:cs typeface="+mn-lt"/>
              </a:rPr>
            </a:br>
            <a:r>
              <a:rPr lang="en-US" dirty="0">
                <a:ea typeface="+mn-lt"/>
                <a:cs typeface="+mn-lt"/>
              </a:rPr>
              <a:t>and the Length/Type fields of the original frame.</a:t>
            </a:r>
            <a:endParaRPr lang="en-US" dirty="0">
              <a:ea typeface="Calibri"/>
              <a:cs typeface="Calibri"/>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pPr>
              <a:spcBef>
                <a:spcPts val="0"/>
              </a:spcBef>
            </a:pPr>
            <a:r>
              <a:rPr lang="it-CH" dirty="0">
                <a:ea typeface="+mj-lt"/>
                <a:cs typeface="+mj-lt"/>
              </a:rPr>
              <a:t>VLAN tagging</a:t>
            </a:r>
            <a:endParaRPr lang="en-US" dirty="0"/>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24</a:t>
            </a:fld>
            <a:endParaRPr lang="en-IT"/>
          </a:p>
        </p:txBody>
      </p:sp>
      <p:pic>
        <p:nvPicPr>
          <p:cNvPr id="7" name="Picture 7" descr="A picture containing diagram&#10;&#10;Description automatically generated">
            <a:extLst>
              <a:ext uri="{FF2B5EF4-FFF2-40B4-BE49-F238E27FC236}">
                <a16:creationId xmlns:a16="http://schemas.microsoft.com/office/drawing/2014/main" id="{33CB22C1-79A3-9576-190A-8BD42184E28D}"/>
              </a:ext>
            </a:extLst>
          </p:cNvPr>
          <p:cNvPicPr>
            <a:picLocks noChangeAspect="1"/>
          </p:cNvPicPr>
          <p:nvPr/>
        </p:nvPicPr>
        <p:blipFill>
          <a:blip r:embed="rId3"/>
          <a:stretch>
            <a:fillRect/>
          </a:stretch>
        </p:blipFill>
        <p:spPr>
          <a:xfrm>
            <a:off x="6887834" y="4542948"/>
            <a:ext cx="4674901" cy="2285556"/>
          </a:xfrm>
          <a:prstGeom prst="rect">
            <a:avLst/>
          </a:prstGeom>
        </p:spPr>
      </p:pic>
    </p:spTree>
    <p:extLst>
      <p:ext uri="{BB962C8B-B14F-4D97-AF65-F5344CB8AC3E}">
        <p14:creationId xmlns:p14="http://schemas.microsoft.com/office/powerpoint/2010/main" val="1970730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2535-D4E3-8C39-4118-A7CEC0E73E05}"/>
              </a:ext>
            </a:extLst>
          </p:cNvPr>
          <p:cNvSpPr>
            <a:spLocks noGrp="1"/>
          </p:cNvSpPr>
          <p:nvPr>
            <p:ph type="title"/>
          </p:nvPr>
        </p:nvSpPr>
        <p:spPr/>
        <p:txBody>
          <a:bodyPr/>
          <a:lstStyle/>
          <a:p>
            <a:r>
              <a:rPr lang="en-US" dirty="0">
                <a:cs typeface="Calibri Light"/>
              </a:rPr>
              <a:t>Link Aggregation Group (LAG)</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B6B8836E-57E8-A0F5-6054-4754D2CD12F7}"/>
              </a:ext>
            </a:extLst>
          </p:cNvPr>
          <p:cNvSpPr>
            <a:spLocks noGrp="1"/>
          </p:cNvSpPr>
          <p:nvPr>
            <p:ph idx="1"/>
          </p:nvPr>
        </p:nvSpPr>
        <p:spPr/>
        <p:txBody>
          <a:bodyPr vert="horz" lIns="91440" tIns="45720" rIns="91440" bIns="45720" rtlCol="0" anchor="t">
            <a:normAutofit/>
          </a:bodyPr>
          <a:lstStyle/>
          <a:p>
            <a:r>
              <a:rPr lang="en-US" dirty="0">
                <a:ea typeface="+mn-lt"/>
                <a:cs typeface="+mn-lt"/>
              </a:rPr>
              <a:t>It is the aggregation of ports on a device. It can improve some aspects of transmission:</a:t>
            </a:r>
          </a:p>
          <a:p>
            <a:r>
              <a:rPr lang="en-US" b="1" dirty="0">
                <a:ea typeface="+mn-lt"/>
                <a:cs typeface="+mn-lt"/>
              </a:rPr>
              <a:t>Increase in bandwidth</a:t>
            </a:r>
            <a:r>
              <a:rPr lang="en-US" dirty="0">
                <a:ea typeface="+mn-lt"/>
                <a:cs typeface="+mn-lt"/>
              </a:rPr>
              <a:t>: the transfer speed of a LAG can reach the sum of the speeds of the individual ports</a:t>
            </a:r>
            <a:endParaRPr lang="en-US" dirty="0"/>
          </a:p>
          <a:p>
            <a:r>
              <a:rPr lang="en-US" b="1" dirty="0">
                <a:ea typeface="+mn-lt"/>
                <a:cs typeface="+mn-lt"/>
              </a:rPr>
              <a:t>Fault tolerance</a:t>
            </a:r>
            <a:r>
              <a:rPr lang="en-US" dirty="0">
                <a:ea typeface="+mn-lt"/>
                <a:cs typeface="+mn-lt"/>
              </a:rPr>
              <a:t>: the disconnection of a single link does not compromise the functionality of the LAG</a:t>
            </a:r>
          </a:p>
          <a:p>
            <a:r>
              <a:rPr lang="en-US" b="1" dirty="0">
                <a:ea typeface="+mn-lt"/>
                <a:cs typeface="+mn-lt"/>
              </a:rPr>
              <a:t>Traffic balancing</a:t>
            </a:r>
            <a:r>
              <a:rPr lang="en-US" dirty="0">
                <a:ea typeface="+mn-lt"/>
                <a:cs typeface="+mn-lt"/>
              </a:rPr>
              <a:t>: the LAG can be configured to route different packets through different ports of the aggregation, depending on the characteristics of the packet</a:t>
            </a:r>
            <a:endParaRPr lang="en-US" dirty="0"/>
          </a:p>
        </p:txBody>
      </p:sp>
      <p:sp>
        <p:nvSpPr>
          <p:cNvPr id="5" name="Slide Number Placeholder 4">
            <a:extLst>
              <a:ext uri="{FF2B5EF4-FFF2-40B4-BE49-F238E27FC236}">
                <a16:creationId xmlns:a16="http://schemas.microsoft.com/office/drawing/2014/main" id="{E3092921-E128-7A2F-96EC-930605BAC2D2}"/>
              </a:ext>
            </a:extLst>
          </p:cNvPr>
          <p:cNvSpPr>
            <a:spLocks noGrp="1"/>
          </p:cNvSpPr>
          <p:nvPr>
            <p:ph type="sldNum" sz="quarter" idx="12"/>
          </p:nvPr>
        </p:nvSpPr>
        <p:spPr/>
        <p:txBody>
          <a:bodyPr/>
          <a:lstStyle/>
          <a:p>
            <a:fld id="{C8141492-CF40-414B-9698-F860F861B76E}" type="slidenum">
              <a:rPr lang="en-IT" smtClean="0"/>
              <a:t>25</a:t>
            </a:fld>
            <a:endParaRPr lang="en-IT"/>
          </a:p>
        </p:txBody>
      </p:sp>
    </p:spTree>
    <p:extLst>
      <p:ext uri="{BB962C8B-B14F-4D97-AF65-F5344CB8AC3E}">
        <p14:creationId xmlns:p14="http://schemas.microsoft.com/office/powerpoint/2010/main" val="2784160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a16="http://schemas.microsoft.com/office/drawing/2014/main" id="{490554CA-F9FD-9FC8-855F-665A4C532C41}"/>
              </a:ext>
            </a:extLst>
          </p:cNvPr>
          <p:cNvPicPr>
            <a:picLocks noChangeAspect="1"/>
          </p:cNvPicPr>
          <p:nvPr/>
        </p:nvPicPr>
        <p:blipFill>
          <a:blip r:embed="rId2"/>
          <a:stretch>
            <a:fillRect/>
          </a:stretch>
        </p:blipFill>
        <p:spPr>
          <a:xfrm>
            <a:off x="6302920" y="3530449"/>
            <a:ext cx="5550706" cy="2329577"/>
          </a:xfrm>
          <a:prstGeom prst="rect">
            <a:avLst/>
          </a:prstGeom>
        </p:spPr>
      </p:pic>
      <p:pic>
        <p:nvPicPr>
          <p:cNvPr id="6" name="Picture 6">
            <a:extLst>
              <a:ext uri="{FF2B5EF4-FFF2-40B4-BE49-F238E27FC236}">
                <a16:creationId xmlns:a16="http://schemas.microsoft.com/office/drawing/2014/main" id="{5CB16528-7EE0-E951-F4E1-D845A864D6F5}"/>
              </a:ext>
            </a:extLst>
          </p:cNvPr>
          <p:cNvPicPr>
            <a:picLocks noChangeAspect="1"/>
          </p:cNvPicPr>
          <p:nvPr/>
        </p:nvPicPr>
        <p:blipFill>
          <a:blip r:embed="rId3"/>
          <a:stretch>
            <a:fillRect/>
          </a:stretch>
        </p:blipFill>
        <p:spPr>
          <a:xfrm>
            <a:off x="6508173" y="1626919"/>
            <a:ext cx="5349865" cy="2253048"/>
          </a:xfrm>
          <a:prstGeom prst="rect">
            <a:avLst/>
          </a:prstGeom>
        </p:spPr>
      </p:pic>
      <p:sp>
        <p:nvSpPr>
          <p:cNvPr id="2" name="Title 1">
            <a:extLst>
              <a:ext uri="{FF2B5EF4-FFF2-40B4-BE49-F238E27FC236}">
                <a16:creationId xmlns:a16="http://schemas.microsoft.com/office/drawing/2014/main" id="{F0CC27AE-FF70-E3B2-75E3-6D31673B33DA}"/>
              </a:ext>
            </a:extLst>
          </p:cNvPr>
          <p:cNvSpPr>
            <a:spLocks noGrp="1"/>
          </p:cNvSpPr>
          <p:nvPr>
            <p:ph type="title"/>
          </p:nvPr>
        </p:nvSpPr>
        <p:spPr/>
        <p:txBody>
          <a:bodyPr/>
          <a:lstStyle/>
          <a:p>
            <a:r>
              <a:rPr lang="en-US" dirty="0">
                <a:cs typeface="Calibri Light"/>
              </a:rPr>
              <a:t>Link Aggregation - dictionary</a:t>
            </a:r>
            <a:endParaRPr lang="en-US" dirty="0">
              <a:ea typeface="Calibri Light"/>
              <a:cs typeface="Calibri Light"/>
            </a:endParaRPr>
          </a:p>
        </p:txBody>
      </p:sp>
      <p:sp>
        <p:nvSpPr>
          <p:cNvPr id="3" name="Content Placeholder 2">
            <a:extLst>
              <a:ext uri="{FF2B5EF4-FFF2-40B4-BE49-F238E27FC236}">
                <a16:creationId xmlns:a16="http://schemas.microsoft.com/office/drawing/2014/main" id="{C86D2B75-462F-75B8-4AC8-F02EE30F2646}"/>
              </a:ext>
            </a:extLst>
          </p:cNvPr>
          <p:cNvSpPr>
            <a:spLocks noGrp="1"/>
          </p:cNvSpPr>
          <p:nvPr>
            <p:ph idx="1"/>
          </p:nvPr>
        </p:nvSpPr>
        <p:spPr>
          <a:xfrm>
            <a:off x="838200" y="1626919"/>
            <a:ext cx="5872480" cy="4550044"/>
          </a:xfrm>
        </p:spPr>
        <p:txBody>
          <a:bodyPr vert="horz" lIns="91440" tIns="45720" rIns="91440" bIns="45720" rtlCol="0" anchor="t">
            <a:normAutofit fontScale="92500" lnSpcReduction="20000"/>
          </a:bodyPr>
          <a:lstStyle/>
          <a:p>
            <a:r>
              <a:rPr lang="en-US" b="1" dirty="0">
                <a:ea typeface="+mn-lt"/>
                <a:cs typeface="+mn-lt"/>
              </a:rPr>
              <a:t>LA </a:t>
            </a:r>
            <a:r>
              <a:rPr lang="en-US" dirty="0">
                <a:ea typeface="+mn-lt"/>
                <a:cs typeface="+mn-lt"/>
              </a:rPr>
              <a:t>- Link Aggregation: the combination of multiple physical links that work as if they were one. The standard that regulates LA is IEEE 802.3ad</a:t>
            </a:r>
          </a:p>
          <a:p>
            <a:pPr lvl="1"/>
            <a:r>
              <a:rPr lang="en-US" dirty="0">
                <a:ea typeface="+mn-lt"/>
                <a:cs typeface="+mn-lt"/>
              </a:rPr>
              <a:t>Synonyms: trunking, bundling, bonding, port-channeling, teaming.</a:t>
            </a:r>
          </a:p>
          <a:p>
            <a:r>
              <a:rPr lang="en-US" b="1" dirty="0">
                <a:ea typeface="+mn-lt"/>
                <a:cs typeface="+mn-lt"/>
              </a:rPr>
              <a:t>LAG </a:t>
            </a:r>
            <a:r>
              <a:rPr lang="en-US" dirty="0">
                <a:ea typeface="+mn-lt"/>
                <a:cs typeface="+mn-lt"/>
              </a:rPr>
              <a:t>- Link Aggregation Group: a group of links that forms an aggregation. Each port of a switch can be part of a single LAG</a:t>
            </a:r>
          </a:p>
          <a:p>
            <a:r>
              <a:rPr lang="en-US" b="1" dirty="0">
                <a:ea typeface="+mn-lt"/>
                <a:cs typeface="+mn-lt"/>
              </a:rPr>
              <a:t>LACP </a:t>
            </a:r>
            <a:r>
              <a:rPr lang="en-US" dirty="0">
                <a:ea typeface="+mn-lt"/>
                <a:cs typeface="+mn-lt"/>
              </a:rPr>
              <a:t>– Link Aggregation Control Protocol: the protocol that declares the standard for the automatic configuration of a LAG (IEEE 802.3ad-2000) </a:t>
            </a:r>
            <a:endParaRPr lang="en-US" dirty="0"/>
          </a:p>
          <a:p>
            <a:endParaRPr lang="en-US" dirty="0">
              <a:ea typeface="Calibri"/>
              <a:cs typeface="Calibri"/>
            </a:endParaRPr>
          </a:p>
        </p:txBody>
      </p:sp>
      <p:sp>
        <p:nvSpPr>
          <p:cNvPr id="5" name="Slide Number Placeholder 4">
            <a:extLst>
              <a:ext uri="{FF2B5EF4-FFF2-40B4-BE49-F238E27FC236}">
                <a16:creationId xmlns:a16="http://schemas.microsoft.com/office/drawing/2014/main" id="{1C88B349-2636-5EE1-1DE7-97EE2C4EE798}"/>
              </a:ext>
            </a:extLst>
          </p:cNvPr>
          <p:cNvSpPr>
            <a:spLocks noGrp="1"/>
          </p:cNvSpPr>
          <p:nvPr>
            <p:ph type="sldNum" sz="quarter" idx="12"/>
          </p:nvPr>
        </p:nvSpPr>
        <p:spPr/>
        <p:txBody>
          <a:bodyPr/>
          <a:lstStyle/>
          <a:p>
            <a:fld id="{C8141492-CF40-414B-9698-F860F861B76E}" type="slidenum">
              <a:rPr lang="en-IT" smtClean="0"/>
              <a:t>26</a:t>
            </a:fld>
            <a:endParaRPr lang="en-IT"/>
          </a:p>
        </p:txBody>
      </p:sp>
    </p:spTree>
    <p:extLst>
      <p:ext uri="{BB962C8B-B14F-4D97-AF65-F5344CB8AC3E}">
        <p14:creationId xmlns:p14="http://schemas.microsoft.com/office/powerpoint/2010/main" val="2023709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8C138-F8D5-82C2-1151-F4998DD27418}"/>
              </a:ext>
            </a:extLst>
          </p:cNvPr>
          <p:cNvSpPr>
            <a:spLocks noGrp="1"/>
          </p:cNvSpPr>
          <p:nvPr>
            <p:ph type="title"/>
          </p:nvPr>
        </p:nvSpPr>
        <p:spPr>
          <a:xfrm>
            <a:off x="1662546" y="365126"/>
            <a:ext cx="9691254" cy="1029420"/>
          </a:xfrm>
        </p:spPr>
        <p:txBody>
          <a:bodyPr>
            <a:normAutofit/>
          </a:bodyPr>
          <a:lstStyle/>
          <a:p>
            <a:r>
              <a:rPr lang="en-US" dirty="0">
                <a:ea typeface="Calibri Light"/>
                <a:cs typeface="Calibri Light"/>
              </a:rPr>
              <a:t>Frame distribution and LACP</a:t>
            </a:r>
            <a:endParaRPr lang="en-US" dirty="0"/>
          </a:p>
        </p:txBody>
      </p:sp>
      <p:sp>
        <p:nvSpPr>
          <p:cNvPr id="3" name="Content Placeholder 2">
            <a:extLst>
              <a:ext uri="{FF2B5EF4-FFF2-40B4-BE49-F238E27FC236}">
                <a16:creationId xmlns:a16="http://schemas.microsoft.com/office/drawing/2014/main" id="{583F9524-6000-3360-7D2D-A6FF3015E007}"/>
              </a:ext>
            </a:extLst>
          </p:cNvPr>
          <p:cNvSpPr>
            <a:spLocks noGrp="1"/>
          </p:cNvSpPr>
          <p:nvPr>
            <p:ph idx="1"/>
          </p:nvPr>
        </p:nvSpPr>
        <p:spPr>
          <a:xfrm>
            <a:off x="838200" y="1533832"/>
            <a:ext cx="10515600" cy="4959041"/>
          </a:xfrm>
        </p:spPr>
        <p:txBody>
          <a:bodyPr vert="horz" lIns="91440" tIns="45720" rIns="91440" bIns="45720" rtlCol="0" anchor="t">
            <a:normAutofit fontScale="77500" lnSpcReduction="20000"/>
          </a:bodyPr>
          <a:lstStyle/>
          <a:p>
            <a:r>
              <a:rPr lang="en-US" dirty="0">
                <a:ea typeface="+mn-lt"/>
                <a:cs typeface="+mn-lt"/>
              </a:rPr>
              <a:t>Data transmission through a LAG occurs by distributing the individual frames on the available ports.</a:t>
            </a:r>
          </a:p>
          <a:p>
            <a:r>
              <a:rPr lang="en-US" dirty="0">
                <a:ea typeface="+mn-lt"/>
                <a:cs typeface="+mn-lt"/>
              </a:rPr>
              <a:t>Generally, the distribution algorithms use a hash calculated on combinations of data included in the frame headers, at one or more levels of the stack:</a:t>
            </a:r>
          </a:p>
          <a:p>
            <a:pPr lvl="1"/>
            <a:r>
              <a:rPr lang="en-US" dirty="0">
                <a:ea typeface="+mn-lt"/>
                <a:cs typeface="+mn-lt"/>
              </a:rPr>
              <a:t>L2, e.g.: destination mac address and/or source mac address</a:t>
            </a:r>
          </a:p>
          <a:p>
            <a:pPr lvl="1"/>
            <a:r>
              <a:rPr lang="en-US" dirty="0">
                <a:ea typeface="+mn-lt"/>
                <a:cs typeface="+mn-lt"/>
              </a:rPr>
              <a:t>L3, e.g.: source IP address and/or destination IP address</a:t>
            </a:r>
            <a:endParaRPr lang="en-US" dirty="0">
              <a:ea typeface="Calibri"/>
              <a:cs typeface="Calibri"/>
            </a:endParaRPr>
          </a:p>
          <a:p>
            <a:pPr lvl="1"/>
            <a:r>
              <a:rPr lang="en-US" dirty="0">
                <a:ea typeface="+mn-lt"/>
                <a:cs typeface="+mn-lt"/>
              </a:rPr>
              <a:t>L4, e.g.: source port and/or destination port</a:t>
            </a:r>
            <a:endParaRPr lang="en-US" b="1" dirty="0">
              <a:ea typeface="+mn-lt"/>
              <a:cs typeface="+mn-lt"/>
            </a:endParaRPr>
          </a:p>
          <a:p>
            <a:r>
              <a:rPr lang="en-US" b="1" dirty="0">
                <a:ea typeface="+mn-lt"/>
                <a:cs typeface="+mn-lt"/>
              </a:rPr>
              <a:t>Static </a:t>
            </a:r>
            <a:r>
              <a:rPr lang="en-US" dirty="0">
                <a:ea typeface="+mn-lt"/>
                <a:cs typeface="+mn-lt"/>
              </a:rPr>
              <a:t>LAG:</a:t>
            </a:r>
          </a:p>
          <a:p>
            <a:pPr lvl="1"/>
            <a:r>
              <a:rPr lang="en-US" dirty="0">
                <a:ea typeface="+mn-lt"/>
                <a:cs typeface="+mn-lt"/>
              </a:rPr>
              <a:t>Both devices will be manually configured with the same parameters and the same number of ports</a:t>
            </a:r>
            <a:endParaRPr lang="en-US" dirty="0">
              <a:ea typeface="Calibri"/>
              <a:cs typeface="Calibri"/>
            </a:endParaRPr>
          </a:p>
          <a:p>
            <a:r>
              <a:rPr lang="en-US" b="1" dirty="0">
                <a:ea typeface="+mn-lt"/>
                <a:cs typeface="+mn-lt"/>
              </a:rPr>
              <a:t>Dynamic </a:t>
            </a:r>
            <a:r>
              <a:rPr lang="en-US" dirty="0">
                <a:ea typeface="+mn-lt"/>
                <a:cs typeface="+mn-lt"/>
              </a:rPr>
              <a:t>LAG: </a:t>
            </a:r>
            <a:endParaRPr lang="en-US" dirty="0"/>
          </a:p>
          <a:p>
            <a:pPr lvl="1"/>
            <a:r>
              <a:rPr lang="en-US" dirty="0">
                <a:ea typeface="+mn-lt"/>
                <a:cs typeface="+mn-lt"/>
              </a:rPr>
              <a:t>Through the activation of the LACP protocol</a:t>
            </a:r>
            <a:endParaRPr lang="en-US" dirty="0">
              <a:ea typeface="Calibri"/>
              <a:cs typeface="Calibri"/>
            </a:endParaRPr>
          </a:p>
          <a:p>
            <a:r>
              <a:rPr lang="en-US" b="1" dirty="0">
                <a:ea typeface="+mn-lt"/>
                <a:cs typeface="+mn-lt"/>
              </a:rPr>
              <a:t>LACP</a:t>
            </a:r>
            <a:r>
              <a:rPr lang="en-US" dirty="0">
                <a:ea typeface="+mn-lt"/>
                <a:cs typeface="+mn-lt"/>
              </a:rPr>
              <a:t>: the operating principle consists in sending LACP packets to the partner equipment, directly connected and configured to use LACP. </a:t>
            </a:r>
          </a:p>
          <a:p>
            <a:r>
              <a:rPr lang="en-US" dirty="0">
                <a:ea typeface="+mn-lt"/>
                <a:cs typeface="+mn-lt"/>
              </a:rPr>
              <a:t>The LACP mechanism will allow to identify if the equipment in front supports LACP and will group the ports configured similarly (speed, duplex mode, VLAN, trunk vlan, etc.)</a:t>
            </a:r>
          </a:p>
        </p:txBody>
      </p:sp>
      <p:sp>
        <p:nvSpPr>
          <p:cNvPr id="5" name="Slide Number Placeholder 4">
            <a:extLst>
              <a:ext uri="{FF2B5EF4-FFF2-40B4-BE49-F238E27FC236}">
                <a16:creationId xmlns:a16="http://schemas.microsoft.com/office/drawing/2014/main" id="{A4BBF693-0455-E6E7-0701-ED40F0D90E2C}"/>
              </a:ext>
            </a:extLst>
          </p:cNvPr>
          <p:cNvSpPr>
            <a:spLocks noGrp="1"/>
          </p:cNvSpPr>
          <p:nvPr>
            <p:ph type="sldNum" sz="quarter" idx="12"/>
          </p:nvPr>
        </p:nvSpPr>
        <p:spPr/>
        <p:txBody>
          <a:bodyPr/>
          <a:lstStyle/>
          <a:p>
            <a:fld id="{C8141492-CF40-414B-9698-F860F861B76E}" type="slidenum">
              <a:rPr lang="en-IT" smtClean="0"/>
              <a:t>27</a:t>
            </a:fld>
            <a:endParaRPr lang="en-IT"/>
          </a:p>
        </p:txBody>
      </p:sp>
    </p:spTree>
    <p:extLst>
      <p:ext uri="{BB962C8B-B14F-4D97-AF65-F5344CB8AC3E}">
        <p14:creationId xmlns:p14="http://schemas.microsoft.com/office/powerpoint/2010/main" val="360186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A74F-1099-E7E2-4BF6-588A161E1B5E}"/>
              </a:ext>
            </a:extLst>
          </p:cNvPr>
          <p:cNvSpPr>
            <a:spLocks noGrp="1"/>
          </p:cNvSpPr>
          <p:nvPr>
            <p:ph type="title"/>
          </p:nvPr>
        </p:nvSpPr>
        <p:spPr/>
        <p:txBody>
          <a:bodyPr/>
          <a:lstStyle/>
          <a:p>
            <a:r>
              <a:rPr lang="en-US" dirty="0">
                <a:cs typeface="Calibri Light"/>
              </a:rPr>
              <a:t>Avoiding ethernet switching loop </a:t>
            </a:r>
            <a:endParaRPr lang="en-US" b="1" dirty="0">
              <a:ea typeface="+mj-lt"/>
              <a:cs typeface="+mj-lt"/>
            </a:endParaRPr>
          </a:p>
        </p:txBody>
      </p:sp>
      <p:sp>
        <p:nvSpPr>
          <p:cNvPr id="5" name="Slide Number Placeholder 4">
            <a:extLst>
              <a:ext uri="{FF2B5EF4-FFF2-40B4-BE49-F238E27FC236}">
                <a16:creationId xmlns:a16="http://schemas.microsoft.com/office/drawing/2014/main" id="{38B5A585-6C24-12BB-7F31-57E1CAACA7E4}"/>
              </a:ext>
            </a:extLst>
          </p:cNvPr>
          <p:cNvSpPr>
            <a:spLocks noGrp="1"/>
          </p:cNvSpPr>
          <p:nvPr>
            <p:ph type="sldNum" sz="quarter" idx="12"/>
          </p:nvPr>
        </p:nvSpPr>
        <p:spPr/>
        <p:txBody>
          <a:bodyPr/>
          <a:lstStyle/>
          <a:p>
            <a:fld id="{C8141492-CF40-414B-9698-F860F861B76E}" type="slidenum">
              <a:rPr lang="en-IT" smtClean="0"/>
              <a:t>28</a:t>
            </a:fld>
            <a:endParaRPr lang="en-IT"/>
          </a:p>
        </p:txBody>
      </p:sp>
      <p:pic>
        <p:nvPicPr>
          <p:cNvPr id="6" name="Picture 6" descr="Diagram&#10;&#10;Description automatically generated">
            <a:extLst>
              <a:ext uri="{FF2B5EF4-FFF2-40B4-BE49-F238E27FC236}">
                <a16:creationId xmlns:a16="http://schemas.microsoft.com/office/drawing/2014/main" id="{D9ED4F53-6E46-E585-FA35-65083F0CA834}"/>
              </a:ext>
            </a:extLst>
          </p:cNvPr>
          <p:cNvPicPr>
            <a:picLocks noChangeAspect="1"/>
          </p:cNvPicPr>
          <p:nvPr/>
        </p:nvPicPr>
        <p:blipFill>
          <a:blip r:embed="rId3"/>
          <a:stretch>
            <a:fillRect/>
          </a:stretch>
        </p:blipFill>
        <p:spPr>
          <a:xfrm>
            <a:off x="9326159" y="2265276"/>
            <a:ext cx="2668905" cy="2678430"/>
          </a:xfrm>
          <a:prstGeom prst="rect">
            <a:avLst/>
          </a:prstGeom>
        </p:spPr>
      </p:pic>
      <p:pic>
        <p:nvPicPr>
          <p:cNvPr id="7" name="Picture 7" descr="Diagram&#10;&#10;Description automatically generated">
            <a:extLst>
              <a:ext uri="{FF2B5EF4-FFF2-40B4-BE49-F238E27FC236}">
                <a16:creationId xmlns:a16="http://schemas.microsoft.com/office/drawing/2014/main" id="{EC6ECA64-9A41-1569-719A-C23DE319D1E5}"/>
              </a:ext>
            </a:extLst>
          </p:cNvPr>
          <p:cNvPicPr>
            <a:picLocks noChangeAspect="1"/>
          </p:cNvPicPr>
          <p:nvPr/>
        </p:nvPicPr>
        <p:blipFill>
          <a:blip r:embed="rId4"/>
          <a:stretch>
            <a:fillRect/>
          </a:stretch>
        </p:blipFill>
        <p:spPr>
          <a:xfrm>
            <a:off x="264160" y="1717467"/>
            <a:ext cx="2743200" cy="3931065"/>
          </a:xfrm>
          <a:prstGeom prst="rect">
            <a:avLst/>
          </a:prstGeom>
        </p:spPr>
      </p:pic>
      <p:sp>
        <p:nvSpPr>
          <p:cNvPr id="11" name="Content Placeholder 10">
            <a:extLst>
              <a:ext uri="{FF2B5EF4-FFF2-40B4-BE49-F238E27FC236}">
                <a16:creationId xmlns:a16="http://schemas.microsoft.com/office/drawing/2014/main" id="{7C8AA5BD-1D1E-95D8-BBDB-7D076ED4C343}"/>
              </a:ext>
            </a:extLst>
          </p:cNvPr>
          <p:cNvSpPr>
            <a:spLocks noGrp="1"/>
          </p:cNvSpPr>
          <p:nvPr>
            <p:ph idx="1"/>
          </p:nvPr>
        </p:nvSpPr>
        <p:spPr>
          <a:xfrm>
            <a:off x="2682240" y="1626918"/>
            <a:ext cx="6949440" cy="4865955"/>
          </a:xfrm>
        </p:spPr>
        <p:txBody>
          <a:bodyPr>
            <a:normAutofit fontScale="92500" lnSpcReduction="20000"/>
          </a:bodyPr>
          <a:lstStyle/>
          <a:p>
            <a:r>
              <a:rPr lang="it" dirty="0">
                <a:ea typeface="+mn-lt"/>
                <a:cs typeface="+mn-lt"/>
              </a:rPr>
              <a:t>A </a:t>
            </a:r>
            <a:r>
              <a:rPr lang="it" b="1" dirty="0">
                <a:ea typeface="+mn-lt"/>
                <a:cs typeface="+mn-lt"/>
              </a:rPr>
              <a:t>network loop</a:t>
            </a:r>
            <a:r>
              <a:rPr lang="it" dirty="0">
                <a:ea typeface="+mn-lt"/>
                <a:cs typeface="+mn-lt"/>
              </a:rPr>
              <a:t> occurs when a network has more than one active path that carries information from the same source to the same destination</a:t>
            </a:r>
            <a:endParaRPr lang="en-US" dirty="0"/>
          </a:p>
          <a:p>
            <a:r>
              <a:rPr lang="it" dirty="0">
                <a:ea typeface="+mn-lt"/>
                <a:cs typeface="+mn-lt"/>
              </a:rPr>
              <a:t>It can give rise to a broadcast storm that damages LAN availability:</a:t>
            </a:r>
          </a:p>
          <a:p>
            <a:pPr marL="914400" lvl="1" indent="-457200">
              <a:buAutoNum type="arabicPeriod"/>
            </a:pPr>
            <a:r>
              <a:rPr lang="it" dirty="0">
                <a:ea typeface="+mn-lt"/>
                <a:cs typeface="+mn-lt"/>
              </a:rPr>
              <a:t>The host </a:t>
            </a:r>
            <a:r>
              <a:rPr lang="en-US" dirty="0">
                <a:ea typeface="+mn-lt"/>
                <a:cs typeface="+mn-lt"/>
              </a:rPr>
              <a:t>s</a:t>
            </a:r>
            <a:r>
              <a:rPr lang="en-US" b="1" dirty="0">
                <a:ea typeface="+mn-lt"/>
                <a:cs typeface="+mn-lt"/>
              </a:rPr>
              <a:t>ends</a:t>
            </a:r>
            <a:r>
              <a:rPr lang="it" b="1" dirty="0">
                <a:ea typeface="+mn-lt"/>
                <a:cs typeface="+mn-lt"/>
              </a:rPr>
              <a:t> a broadcast message</a:t>
            </a:r>
            <a:r>
              <a:rPr lang="it" dirty="0">
                <a:ea typeface="+mn-lt"/>
                <a:cs typeface="+mn-lt"/>
              </a:rPr>
              <a:t> on the network</a:t>
            </a:r>
            <a:endParaRPr lang="it" dirty="0">
              <a:ea typeface="Calibri"/>
              <a:cs typeface="Calibri"/>
            </a:endParaRPr>
          </a:p>
          <a:p>
            <a:pPr marL="914400" lvl="1" indent="-457200">
              <a:buAutoNum type="arabicPeriod"/>
            </a:pPr>
            <a:r>
              <a:rPr lang="it" dirty="0">
                <a:ea typeface="+mn-lt"/>
                <a:cs typeface="+mn-lt"/>
              </a:rPr>
              <a:t>The first switch analyzes the packet received and </a:t>
            </a:r>
            <a:r>
              <a:rPr lang="it" b="1" dirty="0">
                <a:ea typeface="+mn-lt"/>
                <a:cs typeface="+mn-lt"/>
              </a:rPr>
              <a:t>forwards </a:t>
            </a:r>
            <a:r>
              <a:rPr lang="it" dirty="0">
                <a:ea typeface="+mn-lt"/>
                <a:cs typeface="+mn-lt"/>
              </a:rPr>
              <a:t>it to the lower part of the network</a:t>
            </a:r>
            <a:endParaRPr lang="it" dirty="0">
              <a:ea typeface="Calibri"/>
              <a:cs typeface="Calibri"/>
            </a:endParaRPr>
          </a:p>
          <a:p>
            <a:pPr marL="914400" lvl="1" indent="-457200">
              <a:buAutoNum type="arabicPeriod"/>
            </a:pPr>
            <a:r>
              <a:rPr lang="it" dirty="0">
                <a:ea typeface="+mn-lt"/>
                <a:cs typeface="+mn-lt"/>
              </a:rPr>
              <a:t>The second switch </a:t>
            </a:r>
            <a:r>
              <a:rPr lang="it" b="1" dirty="0">
                <a:ea typeface="+mn-lt"/>
                <a:cs typeface="+mn-lt"/>
              </a:rPr>
              <a:t>receives the copy</a:t>
            </a:r>
            <a:r>
              <a:rPr lang="it" dirty="0">
                <a:ea typeface="+mn-lt"/>
                <a:cs typeface="+mn-lt"/>
              </a:rPr>
              <a:t> of the packet and operates accordingly as the first switch, forwarding it to the upper part of the network</a:t>
            </a:r>
            <a:endParaRPr lang="it" dirty="0">
              <a:ea typeface="Calibri"/>
              <a:cs typeface="Calibri"/>
            </a:endParaRPr>
          </a:p>
          <a:p>
            <a:pPr marL="914400" lvl="1" indent="-457200">
              <a:buAutoNum type="arabicPeriod"/>
            </a:pPr>
            <a:r>
              <a:rPr lang="it" dirty="0">
                <a:ea typeface="+mn-lt"/>
                <a:cs typeface="+mn-lt"/>
              </a:rPr>
              <a:t>Since the packet is of broadcast type, the switches always repeat it on all ports excluding the port from which it arrived. The cycle is thus destined to </a:t>
            </a:r>
            <a:r>
              <a:rPr lang="it" b="1" dirty="0">
                <a:ea typeface="+mn-lt"/>
                <a:cs typeface="+mn-lt"/>
              </a:rPr>
              <a:t>continue indefinitely</a:t>
            </a:r>
            <a:r>
              <a:rPr lang="it" dirty="0">
                <a:ea typeface="+mn-lt"/>
                <a:cs typeface="+mn-lt"/>
              </a:rPr>
              <a:t>.</a:t>
            </a:r>
          </a:p>
        </p:txBody>
      </p:sp>
    </p:spTree>
    <p:extLst>
      <p:ext uri="{BB962C8B-B14F-4D97-AF65-F5344CB8AC3E}">
        <p14:creationId xmlns:p14="http://schemas.microsoft.com/office/powerpoint/2010/main" val="1286272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E6E2-BE9B-2148-FDA9-C88A64A87BA7}"/>
              </a:ext>
            </a:extLst>
          </p:cNvPr>
          <p:cNvSpPr>
            <a:spLocks noGrp="1"/>
          </p:cNvSpPr>
          <p:nvPr>
            <p:ph type="title"/>
          </p:nvPr>
        </p:nvSpPr>
        <p:spPr/>
        <p:txBody>
          <a:bodyPr/>
          <a:lstStyle/>
          <a:p>
            <a:r>
              <a:rPr lang="en-US" dirty="0">
                <a:cs typeface="Calibri Light"/>
              </a:rPr>
              <a:t>Spanning Tree Protocol (802.1d)</a:t>
            </a:r>
            <a:endParaRPr lang="en-US" dirty="0"/>
          </a:p>
        </p:txBody>
      </p:sp>
      <p:sp>
        <p:nvSpPr>
          <p:cNvPr id="3" name="Content Placeholder 2">
            <a:extLst>
              <a:ext uri="{FF2B5EF4-FFF2-40B4-BE49-F238E27FC236}">
                <a16:creationId xmlns:a16="http://schemas.microsoft.com/office/drawing/2014/main" id="{36EBD10A-51C2-3CF9-F5A6-728F497E5B66}"/>
              </a:ext>
            </a:extLst>
          </p:cNvPr>
          <p:cNvSpPr>
            <a:spLocks noGrp="1"/>
          </p:cNvSpPr>
          <p:nvPr>
            <p:ph idx="1"/>
          </p:nvPr>
        </p:nvSpPr>
        <p:spPr/>
        <p:txBody>
          <a:bodyPr vert="horz" lIns="91440" tIns="45720" rIns="91440" bIns="45720" rtlCol="0" anchor="t">
            <a:normAutofit/>
          </a:bodyPr>
          <a:lstStyle/>
          <a:p>
            <a:r>
              <a:rPr lang="en-US" dirty="0">
                <a:ea typeface="+mn-lt"/>
                <a:cs typeface="+mn-lt"/>
              </a:rPr>
              <a:t>The </a:t>
            </a:r>
            <a:r>
              <a:rPr lang="en-US" b="1" dirty="0">
                <a:ea typeface="+mn-lt"/>
                <a:cs typeface="+mn-lt"/>
              </a:rPr>
              <a:t>802.1d</a:t>
            </a:r>
            <a:r>
              <a:rPr lang="en-US" dirty="0">
                <a:ea typeface="+mn-lt"/>
                <a:cs typeface="+mn-lt"/>
              </a:rPr>
              <a:t> standard defines a protocol through which it is possible to realize a redundant topology avoiding ethernet loops.</a:t>
            </a:r>
          </a:p>
          <a:p>
            <a:r>
              <a:rPr lang="en-US" dirty="0">
                <a:ea typeface="+mn-lt"/>
                <a:cs typeface="+mn-lt"/>
              </a:rPr>
              <a:t>The switches communicate each other to elect the root spanning tree node which collects data and </a:t>
            </a:r>
            <a:r>
              <a:rPr lang="en-US" b="1" dirty="0">
                <a:ea typeface="+mn-lt"/>
                <a:cs typeface="+mn-lt"/>
              </a:rPr>
              <a:t>reconstructs the network topology.</a:t>
            </a:r>
            <a:endParaRPr lang="en-US" b="1" dirty="0">
              <a:cs typeface="Calibri"/>
            </a:endParaRPr>
          </a:p>
          <a:p>
            <a:r>
              <a:rPr lang="en-US" dirty="0">
                <a:ea typeface="+mn-lt"/>
                <a:cs typeface="+mn-lt"/>
              </a:rPr>
              <a:t>Based on the topology, one or more links of the LAN are identified and dynamically disabled in order to </a:t>
            </a:r>
            <a:r>
              <a:rPr lang="en-US" b="1" dirty="0">
                <a:ea typeface="+mn-lt"/>
                <a:cs typeface="+mn-lt"/>
              </a:rPr>
              <a:t>remove circular paths.</a:t>
            </a:r>
            <a:endParaRPr lang="en-US" b="1" dirty="0"/>
          </a:p>
          <a:p>
            <a:r>
              <a:rPr lang="en-US" dirty="0">
                <a:ea typeface="+mn-lt"/>
                <a:cs typeface="+mn-lt"/>
              </a:rPr>
              <a:t>The disabled links can be automatically re-enabled in the event of problems that generate a network partition, in order to regain connectivity</a:t>
            </a:r>
          </a:p>
          <a:p>
            <a:r>
              <a:rPr lang="en-US" dirty="0">
                <a:ea typeface="+mn-lt"/>
                <a:cs typeface="+mn-lt"/>
              </a:rPr>
              <a:t>STP can be implemented at VLAN level </a:t>
            </a:r>
            <a:endParaRPr lang="en-US" dirty="0"/>
          </a:p>
        </p:txBody>
      </p:sp>
      <p:sp>
        <p:nvSpPr>
          <p:cNvPr id="5" name="Slide Number Placeholder 4">
            <a:extLst>
              <a:ext uri="{FF2B5EF4-FFF2-40B4-BE49-F238E27FC236}">
                <a16:creationId xmlns:a16="http://schemas.microsoft.com/office/drawing/2014/main" id="{074D50C2-5C6B-375E-F396-829B5A3A05ED}"/>
              </a:ext>
            </a:extLst>
          </p:cNvPr>
          <p:cNvSpPr>
            <a:spLocks noGrp="1"/>
          </p:cNvSpPr>
          <p:nvPr>
            <p:ph type="sldNum" sz="quarter" idx="12"/>
          </p:nvPr>
        </p:nvSpPr>
        <p:spPr/>
        <p:txBody>
          <a:bodyPr/>
          <a:lstStyle/>
          <a:p>
            <a:fld id="{C8141492-CF40-414B-9698-F860F861B76E}" type="slidenum">
              <a:rPr lang="en-IT" smtClean="0"/>
              <a:t>29</a:t>
            </a:fld>
            <a:endParaRPr lang="en-IT"/>
          </a:p>
        </p:txBody>
      </p:sp>
    </p:spTree>
    <p:extLst>
      <p:ext uri="{BB962C8B-B14F-4D97-AF65-F5344CB8AC3E}">
        <p14:creationId xmlns:p14="http://schemas.microsoft.com/office/powerpoint/2010/main" val="217285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8BA3-BD98-D1BF-3047-1D8AD26D6410}"/>
              </a:ext>
            </a:extLst>
          </p:cNvPr>
          <p:cNvSpPr>
            <a:spLocks noGrp="1"/>
          </p:cNvSpPr>
          <p:nvPr>
            <p:ph type="title"/>
          </p:nvPr>
        </p:nvSpPr>
        <p:spPr>
          <a:xfrm>
            <a:off x="4364589" y="2914290"/>
            <a:ext cx="3462821" cy="1029420"/>
          </a:xfrm>
        </p:spPr>
        <p:txBody>
          <a:bodyPr>
            <a:normAutofit fontScale="90000"/>
          </a:bodyPr>
          <a:lstStyle/>
          <a:p>
            <a:r>
              <a:rPr lang="it-IT" dirty="0"/>
              <a:t>ISO/OSI Model</a:t>
            </a:r>
          </a:p>
        </p:txBody>
      </p:sp>
      <p:sp>
        <p:nvSpPr>
          <p:cNvPr id="5" name="Slide Number Placeholder 4">
            <a:extLst>
              <a:ext uri="{FF2B5EF4-FFF2-40B4-BE49-F238E27FC236}">
                <a16:creationId xmlns:a16="http://schemas.microsoft.com/office/drawing/2014/main" id="{39C1E3D0-EB4D-6322-49A2-483F8A7E9696}"/>
              </a:ext>
            </a:extLst>
          </p:cNvPr>
          <p:cNvSpPr>
            <a:spLocks noGrp="1"/>
          </p:cNvSpPr>
          <p:nvPr>
            <p:ph type="sldNum" sz="quarter" idx="12"/>
          </p:nvPr>
        </p:nvSpPr>
        <p:spPr/>
        <p:txBody>
          <a:bodyPr/>
          <a:lstStyle/>
          <a:p>
            <a:fld id="{C8141492-CF40-414B-9698-F860F861B76E}" type="slidenum">
              <a:rPr lang="en-IT" smtClean="0"/>
              <a:t>3</a:t>
            </a:fld>
            <a:endParaRPr lang="en-IT"/>
          </a:p>
        </p:txBody>
      </p:sp>
    </p:spTree>
    <p:extLst>
      <p:ext uri="{BB962C8B-B14F-4D97-AF65-F5344CB8AC3E}">
        <p14:creationId xmlns:p14="http://schemas.microsoft.com/office/powerpoint/2010/main" val="3805525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B0A7-47B6-BA62-D2DB-588BB0073FEC}"/>
              </a:ext>
            </a:extLst>
          </p:cNvPr>
          <p:cNvSpPr>
            <a:spLocks noGrp="1"/>
          </p:cNvSpPr>
          <p:nvPr>
            <p:ph type="title"/>
          </p:nvPr>
        </p:nvSpPr>
        <p:spPr/>
        <p:txBody>
          <a:bodyPr/>
          <a:lstStyle/>
          <a:p>
            <a:r>
              <a:rPr lang="en-US" dirty="0">
                <a:cs typeface="Calibri Light"/>
              </a:rPr>
              <a:t>Spanning tree example</a:t>
            </a:r>
            <a:endParaRPr lang="en-US" dirty="0"/>
          </a:p>
        </p:txBody>
      </p:sp>
      <p:sp>
        <p:nvSpPr>
          <p:cNvPr id="3" name="Content Placeholder 2">
            <a:extLst>
              <a:ext uri="{FF2B5EF4-FFF2-40B4-BE49-F238E27FC236}">
                <a16:creationId xmlns:a16="http://schemas.microsoft.com/office/drawing/2014/main" id="{BAA4BAA9-981D-733E-917E-3C3A2B4DBA63}"/>
              </a:ext>
            </a:extLst>
          </p:cNvPr>
          <p:cNvSpPr>
            <a:spLocks noGrp="1"/>
          </p:cNvSpPr>
          <p:nvPr>
            <p:ph idx="1"/>
          </p:nvPr>
        </p:nvSpPr>
        <p:spPr>
          <a:xfrm>
            <a:off x="838199" y="1626919"/>
            <a:ext cx="5062895" cy="4550044"/>
          </a:xfrm>
        </p:spPr>
        <p:txBody>
          <a:bodyPr vert="horz" lIns="91440" tIns="45720" rIns="91440" bIns="45720" rtlCol="0" anchor="t">
            <a:normAutofit/>
          </a:bodyPr>
          <a:lstStyle/>
          <a:p>
            <a:r>
              <a:rPr lang="en-US" dirty="0">
                <a:ea typeface="+mn-lt"/>
                <a:cs typeface="+mn-lt"/>
              </a:rPr>
              <a:t>Initially, the spanning tree protocol disables the links between switches B-F and F-G</a:t>
            </a:r>
          </a:p>
          <a:p>
            <a:r>
              <a:rPr lang="en-US" dirty="0">
                <a:ea typeface="+mn-lt"/>
                <a:cs typeface="+mn-lt"/>
              </a:rPr>
              <a:t>The failure of the C-D link makes D and G unreachable</a:t>
            </a:r>
            <a:endParaRPr lang="en-US" dirty="0"/>
          </a:p>
          <a:p>
            <a:r>
              <a:rPr lang="en-US" dirty="0">
                <a:ea typeface="+mn-lt"/>
                <a:cs typeface="+mn-lt"/>
              </a:rPr>
              <a:t>The activation of the F-G link restores connectivity to both switches without introducing circular paths that would give rise to a </a:t>
            </a:r>
            <a:r>
              <a:rPr lang="en-US" b="1" dirty="0">
                <a:ea typeface="+mn-lt"/>
                <a:cs typeface="+mn-lt"/>
              </a:rPr>
              <a:t>switching loop</a:t>
            </a:r>
          </a:p>
          <a:p>
            <a:endParaRPr lang="en-US" dirty="0">
              <a:ea typeface="+mn-lt"/>
              <a:cs typeface="+mn-lt"/>
            </a:endParaRPr>
          </a:p>
        </p:txBody>
      </p:sp>
      <p:sp>
        <p:nvSpPr>
          <p:cNvPr id="5" name="Slide Number Placeholder 4">
            <a:extLst>
              <a:ext uri="{FF2B5EF4-FFF2-40B4-BE49-F238E27FC236}">
                <a16:creationId xmlns:a16="http://schemas.microsoft.com/office/drawing/2014/main" id="{4FEC5BA7-6260-C107-5888-1A415C8B54C6}"/>
              </a:ext>
            </a:extLst>
          </p:cNvPr>
          <p:cNvSpPr>
            <a:spLocks noGrp="1"/>
          </p:cNvSpPr>
          <p:nvPr>
            <p:ph type="sldNum" sz="quarter" idx="12"/>
          </p:nvPr>
        </p:nvSpPr>
        <p:spPr/>
        <p:txBody>
          <a:bodyPr/>
          <a:lstStyle/>
          <a:p>
            <a:fld id="{C8141492-CF40-414B-9698-F860F861B76E}" type="slidenum">
              <a:rPr lang="en-IT" smtClean="0"/>
              <a:t>30</a:t>
            </a:fld>
            <a:endParaRPr lang="en-IT"/>
          </a:p>
        </p:txBody>
      </p:sp>
      <p:grpSp>
        <p:nvGrpSpPr>
          <p:cNvPr id="9" name="Group 8">
            <a:extLst>
              <a:ext uri="{FF2B5EF4-FFF2-40B4-BE49-F238E27FC236}">
                <a16:creationId xmlns:a16="http://schemas.microsoft.com/office/drawing/2014/main" id="{26C2A687-59B4-4DEC-E177-7ECD3BDBA6C4}"/>
              </a:ext>
            </a:extLst>
          </p:cNvPr>
          <p:cNvGrpSpPr/>
          <p:nvPr/>
        </p:nvGrpSpPr>
        <p:grpSpPr>
          <a:xfrm>
            <a:off x="5644803" y="2264398"/>
            <a:ext cx="5626306" cy="2966683"/>
            <a:chOff x="5901095" y="1573932"/>
            <a:chExt cx="5626306" cy="2966683"/>
          </a:xfrm>
        </p:grpSpPr>
        <p:pic>
          <p:nvPicPr>
            <p:cNvPr id="6" name="Picture 6" descr="A picture containing text, clock, watch&#10;&#10;Description automatically generated">
              <a:extLst>
                <a:ext uri="{FF2B5EF4-FFF2-40B4-BE49-F238E27FC236}">
                  <a16:creationId xmlns:a16="http://schemas.microsoft.com/office/drawing/2014/main" id="{5A4D743F-8CFE-07AF-B284-49EA9C80E89E}"/>
                </a:ext>
              </a:extLst>
            </p:cNvPr>
            <p:cNvPicPr>
              <a:picLocks noChangeAspect="1"/>
            </p:cNvPicPr>
            <p:nvPr/>
          </p:nvPicPr>
          <p:blipFill rotWithShape="1">
            <a:blip r:embed="rId2"/>
            <a:srcRect b="18949"/>
            <a:stretch/>
          </p:blipFill>
          <p:spPr>
            <a:xfrm>
              <a:off x="5901095" y="1573932"/>
              <a:ext cx="5626306" cy="2565449"/>
            </a:xfrm>
            <a:prstGeom prst="rect">
              <a:avLst/>
            </a:prstGeom>
          </p:spPr>
        </p:pic>
        <p:sp>
          <p:nvSpPr>
            <p:cNvPr id="7" name="TextBox 6">
              <a:extLst>
                <a:ext uri="{FF2B5EF4-FFF2-40B4-BE49-F238E27FC236}">
                  <a16:creationId xmlns:a16="http://schemas.microsoft.com/office/drawing/2014/main" id="{D9AB0FD0-9148-100F-9191-74C862826ADE}"/>
                </a:ext>
              </a:extLst>
            </p:cNvPr>
            <p:cNvSpPr txBox="1"/>
            <p:nvPr/>
          </p:nvSpPr>
          <p:spPr>
            <a:xfrm>
              <a:off x="6744929" y="4139381"/>
              <a:ext cx="1494504" cy="369332"/>
            </a:xfrm>
            <a:prstGeom prst="rect">
              <a:avLst/>
            </a:prstGeom>
            <a:noFill/>
          </p:spPr>
          <p:txBody>
            <a:bodyPr wrap="square" rtlCol="0">
              <a:spAutoFit/>
            </a:bodyPr>
            <a:lstStyle/>
            <a:p>
              <a:r>
                <a:rPr lang="en-US" dirty="0"/>
                <a:t>Before</a:t>
              </a:r>
            </a:p>
          </p:txBody>
        </p:sp>
        <p:sp>
          <p:nvSpPr>
            <p:cNvPr id="8" name="TextBox 7">
              <a:extLst>
                <a:ext uri="{FF2B5EF4-FFF2-40B4-BE49-F238E27FC236}">
                  <a16:creationId xmlns:a16="http://schemas.microsoft.com/office/drawing/2014/main" id="{B2D21B41-6B13-3F8C-CDDD-89F7041BB831}"/>
                </a:ext>
              </a:extLst>
            </p:cNvPr>
            <p:cNvSpPr txBox="1"/>
            <p:nvPr/>
          </p:nvSpPr>
          <p:spPr>
            <a:xfrm>
              <a:off x="9552038" y="4171283"/>
              <a:ext cx="1494504" cy="369332"/>
            </a:xfrm>
            <a:prstGeom prst="rect">
              <a:avLst/>
            </a:prstGeom>
            <a:noFill/>
          </p:spPr>
          <p:txBody>
            <a:bodyPr wrap="square" rtlCol="0">
              <a:spAutoFit/>
            </a:bodyPr>
            <a:lstStyle/>
            <a:p>
              <a:r>
                <a:rPr lang="en-US" dirty="0"/>
                <a:t>After</a:t>
              </a:r>
            </a:p>
          </p:txBody>
        </p:sp>
      </p:grpSp>
    </p:spTree>
    <p:extLst>
      <p:ext uri="{BB962C8B-B14F-4D97-AF65-F5344CB8AC3E}">
        <p14:creationId xmlns:p14="http://schemas.microsoft.com/office/powerpoint/2010/main" val="3339999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pPr>
              <a:spcBef>
                <a:spcPts val="0"/>
              </a:spcBef>
            </a:pPr>
            <a:r>
              <a:rPr lang="it-CH" dirty="0">
                <a:ea typeface="+mj-lt"/>
                <a:cs typeface="+mj-lt"/>
              </a:rPr>
              <a:t>Hub</a:t>
            </a:r>
            <a:endParaRPr lang="en-US" dirty="0"/>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31</a:t>
            </a:fld>
            <a:endParaRPr lang="en-IT"/>
          </a:p>
        </p:txBody>
      </p:sp>
      <p:sp>
        <p:nvSpPr>
          <p:cNvPr id="8" name="Content Placeholder 7">
            <a:extLst>
              <a:ext uri="{FF2B5EF4-FFF2-40B4-BE49-F238E27FC236}">
                <a16:creationId xmlns:a16="http://schemas.microsoft.com/office/drawing/2014/main" id="{A6EBB6E9-F138-D121-269E-4DB385AAD4A0}"/>
              </a:ext>
            </a:extLst>
          </p:cNvPr>
          <p:cNvSpPr>
            <a:spLocks noGrp="1"/>
          </p:cNvSpPr>
          <p:nvPr>
            <p:ph idx="1"/>
          </p:nvPr>
        </p:nvSpPr>
        <p:spPr>
          <a:xfrm>
            <a:off x="838200" y="1626919"/>
            <a:ext cx="4971585" cy="4550044"/>
          </a:xfrm>
        </p:spPr>
        <p:txBody>
          <a:bodyPr vert="horz" lIns="91440" tIns="45720" rIns="91440" bIns="45720" rtlCol="0" anchor="t">
            <a:normAutofit fontScale="92500" lnSpcReduction="20000"/>
          </a:bodyPr>
          <a:lstStyle/>
          <a:p>
            <a:pPr marL="0" indent="0">
              <a:buNone/>
            </a:pPr>
            <a:r>
              <a:rPr lang="en-US" dirty="0">
                <a:ea typeface="+mn-lt"/>
                <a:cs typeface="+mn-lt"/>
              </a:rPr>
              <a:t>A hub is a simple network device (physical layer) that connects multiple devices together within a local area network. </a:t>
            </a:r>
            <a:r>
              <a:rPr lang="en-US" b="1" dirty="0">
                <a:ea typeface="+mn-lt"/>
                <a:cs typeface="+mn-lt"/>
              </a:rPr>
              <a:t>It broadcasts all network traffic to all ports </a:t>
            </a:r>
            <a:r>
              <a:rPr lang="en-US" dirty="0">
                <a:ea typeface="+mn-lt"/>
                <a:cs typeface="+mn-lt"/>
              </a:rPr>
              <a:t>and consequently to all connected devices, which can lead to network congestion and reduced performance. Hubs are generally not suitable for larger networks or networks that require high performance because they </a:t>
            </a:r>
            <a:r>
              <a:rPr lang="en-US" b="1" dirty="0">
                <a:ea typeface="+mn-lt"/>
                <a:cs typeface="+mn-lt"/>
              </a:rPr>
              <a:t>do not provide dedicated bandwidth to each connected device </a:t>
            </a:r>
            <a:r>
              <a:rPr lang="en-US" dirty="0">
                <a:ea typeface="+mn-lt"/>
                <a:cs typeface="+mn-lt"/>
              </a:rPr>
              <a:t>and can cause unnecessary network traffic. </a:t>
            </a:r>
            <a:endParaRPr lang="en-US" dirty="0"/>
          </a:p>
          <a:p>
            <a:pPr marL="0" indent="0">
              <a:buNone/>
            </a:pPr>
            <a:endParaRPr lang="en-US" dirty="0">
              <a:ea typeface="+mn-lt"/>
              <a:cs typeface="+mn-lt"/>
            </a:endParaRPr>
          </a:p>
        </p:txBody>
      </p:sp>
      <p:pic>
        <p:nvPicPr>
          <p:cNvPr id="1026" name="Picture 2" descr="8 RJ-45 Port Ethernet Hub - TRENDnet TE-800plus">
            <a:extLst>
              <a:ext uri="{FF2B5EF4-FFF2-40B4-BE49-F238E27FC236}">
                <a16:creationId xmlns:a16="http://schemas.microsoft.com/office/drawing/2014/main" id="{2F5BA8BE-DC05-4271-2509-69E650D26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200" y="4115727"/>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979B2B2-C628-50F6-67FD-CACBA08DC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050" y="2051050"/>
            <a:ext cx="5666750" cy="275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27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D0AF-32B2-8872-5F6D-DC01834A4A88}"/>
              </a:ext>
            </a:extLst>
          </p:cNvPr>
          <p:cNvSpPr>
            <a:spLocks noGrp="1"/>
          </p:cNvSpPr>
          <p:nvPr>
            <p:ph type="title"/>
          </p:nvPr>
        </p:nvSpPr>
        <p:spPr/>
        <p:txBody>
          <a:bodyPr/>
          <a:lstStyle/>
          <a:p>
            <a:r>
              <a:rPr lang="it-IT" dirty="0"/>
              <a:t>Switch</a:t>
            </a:r>
          </a:p>
        </p:txBody>
      </p:sp>
      <p:sp>
        <p:nvSpPr>
          <p:cNvPr id="3" name="Content Placeholder 2">
            <a:extLst>
              <a:ext uri="{FF2B5EF4-FFF2-40B4-BE49-F238E27FC236}">
                <a16:creationId xmlns:a16="http://schemas.microsoft.com/office/drawing/2014/main" id="{33E76C25-E835-8D73-ECC3-16DFC055B11B}"/>
              </a:ext>
            </a:extLst>
          </p:cNvPr>
          <p:cNvSpPr>
            <a:spLocks noGrp="1"/>
          </p:cNvSpPr>
          <p:nvPr>
            <p:ph idx="1"/>
          </p:nvPr>
        </p:nvSpPr>
        <p:spPr>
          <a:xfrm>
            <a:off x="530289" y="4006224"/>
            <a:ext cx="10823511" cy="2594453"/>
          </a:xfrm>
        </p:spPr>
        <p:txBody>
          <a:bodyPr>
            <a:normAutofit fontScale="77500" lnSpcReduction="20000"/>
          </a:bodyPr>
          <a:lstStyle/>
          <a:p>
            <a:r>
              <a:rPr lang="en-US" sz="2400" dirty="0">
                <a:ea typeface="+mn-lt"/>
                <a:cs typeface="+mn-lt"/>
              </a:rPr>
              <a:t>When a data packet arrives at a switch, the switch reads the destination address in the packet's header and forwards the packet to the </a:t>
            </a:r>
            <a:r>
              <a:rPr lang="en-US" sz="2400" b="1" dirty="0">
                <a:ea typeface="+mn-lt"/>
                <a:cs typeface="+mn-lt"/>
              </a:rPr>
              <a:t>appropriate port </a:t>
            </a:r>
            <a:r>
              <a:rPr lang="en-US" sz="2400" dirty="0">
                <a:ea typeface="+mn-lt"/>
                <a:cs typeface="+mn-lt"/>
              </a:rPr>
              <a:t>that connects to the destination device.</a:t>
            </a:r>
          </a:p>
          <a:p>
            <a:r>
              <a:rPr lang="en-US" sz="2400" dirty="0">
                <a:ea typeface="+mn-lt"/>
                <a:cs typeface="+mn-lt"/>
              </a:rPr>
              <a:t>When a switch receives a data packet, it examines the source MAC address in the packet's header and stores this address along with the port number that the packet was received on in its MAC address table. The switch then forwards the packet to the appropriate port based on the destination MAC address in the packet's header.</a:t>
            </a:r>
            <a:endParaRPr lang="en-US" sz="2400" dirty="0"/>
          </a:p>
          <a:p>
            <a:r>
              <a:rPr lang="en-US" sz="2400" dirty="0">
                <a:ea typeface="+mn-lt"/>
                <a:cs typeface="+mn-lt"/>
              </a:rPr>
              <a:t>If the switch receives a packet with a destination MAC address that is not in its MAC address table, it will broadcast the packet to all ports on the switch except the port that received the packet. This process is known as flooding, and it is used to ensure that the packet reaches its intended destination device. When the destination device responds, the switch adds the device's MAC address to its MAC address table so that future packets can be forwarded directly to the device.</a:t>
            </a:r>
            <a:endParaRPr lang="en-US" sz="2400" dirty="0"/>
          </a:p>
          <a:p>
            <a:endParaRPr lang="en-US" sz="2400" dirty="0">
              <a:ea typeface="+mn-lt"/>
              <a:cs typeface="+mn-lt"/>
            </a:endParaRPr>
          </a:p>
          <a:p>
            <a:endParaRPr lang="en-US" sz="2400" dirty="0">
              <a:ea typeface="+mn-lt"/>
              <a:cs typeface="+mn-lt"/>
            </a:endParaRPr>
          </a:p>
          <a:p>
            <a:endParaRPr lang="it-IT" sz="2400" dirty="0"/>
          </a:p>
        </p:txBody>
      </p:sp>
      <p:sp>
        <p:nvSpPr>
          <p:cNvPr id="5" name="Slide Number Placeholder 4">
            <a:extLst>
              <a:ext uri="{FF2B5EF4-FFF2-40B4-BE49-F238E27FC236}">
                <a16:creationId xmlns:a16="http://schemas.microsoft.com/office/drawing/2014/main" id="{9EDF078E-CDF8-2D94-F25D-34EE8A854980}"/>
              </a:ext>
            </a:extLst>
          </p:cNvPr>
          <p:cNvSpPr>
            <a:spLocks noGrp="1"/>
          </p:cNvSpPr>
          <p:nvPr>
            <p:ph type="sldNum" sz="quarter" idx="12"/>
          </p:nvPr>
        </p:nvSpPr>
        <p:spPr/>
        <p:txBody>
          <a:bodyPr/>
          <a:lstStyle/>
          <a:p>
            <a:fld id="{C8141492-CF40-414B-9698-F860F861B76E}" type="slidenum">
              <a:rPr lang="en-IT" smtClean="0"/>
              <a:t>32</a:t>
            </a:fld>
            <a:endParaRPr lang="en-IT"/>
          </a:p>
        </p:txBody>
      </p:sp>
      <p:grpSp>
        <p:nvGrpSpPr>
          <p:cNvPr id="407" name="Group 406">
            <a:extLst>
              <a:ext uri="{FF2B5EF4-FFF2-40B4-BE49-F238E27FC236}">
                <a16:creationId xmlns:a16="http://schemas.microsoft.com/office/drawing/2014/main" id="{BEB5E665-5602-22F9-A89E-EEFC7785E186}"/>
              </a:ext>
            </a:extLst>
          </p:cNvPr>
          <p:cNvGrpSpPr/>
          <p:nvPr/>
        </p:nvGrpSpPr>
        <p:grpSpPr>
          <a:xfrm>
            <a:off x="6475134" y="2440179"/>
            <a:ext cx="1447874" cy="797265"/>
            <a:chOff x="5572304" y="2275608"/>
            <a:chExt cx="1216613" cy="595940"/>
          </a:xfrm>
        </p:grpSpPr>
        <p:sp>
          <p:nvSpPr>
            <p:cNvPr id="400" name="TextBox 399">
              <a:extLst>
                <a:ext uri="{FF2B5EF4-FFF2-40B4-BE49-F238E27FC236}">
                  <a16:creationId xmlns:a16="http://schemas.microsoft.com/office/drawing/2014/main" id="{40F2BC54-41F1-043B-30CF-049F7746D965}"/>
                </a:ext>
              </a:extLst>
            </p:cNvPr>
            <p:cNvSpPr txBox="1"/>
            <p:nvPr/>
          </p:nvSpPr>
          <p:spPr>
            <a:xfrm rot="19175049">
              <a:off x="5572304" y="2275608"/>
              <a:ext cx="1064911" cy="437108"/>
            </a:xfrm>
            <a:prstGeom prst="rect">
              <a:avLst/>
            </a:prstGeom>
            <a:noFill/>
          </p:spPr>
          <p:txBody>
            <a:bodyPr wrap="none" rtlCol="0">
              <a:spAutoFit/>
            </a:bodyPr>
            <a:lstStyle/>
            <a:p>
              <a:pPr algn="ctr"/>
              <a:r>
                <a:rPr lang="it-IT" sz="1600" dirty="0">
                  <a:solidFill>
                    <a:schemeClr val="accent1"/>
                  </a:solidFill>
                </a:rPr>
                <a:t>Data </a:t>
              </a:r>
              <a:r>
                <a:rPr lang="it-IT" sz="1600" dirty="0" err="1">
                  <a:solidFill>
                    <a:schemeClr val="accent1"/>
                  </a:solidFill>
                </a:rPr>
                <a:t>sent</a:t>
              </a:r>
              <a:r>
                <a:rPr lang="it-IT" sz="1600" dirty="0">
                  <a:solidFill>
                    <a:schemeClr val="accent1"/>
                  </a:solidFill>
                </a:rPr>
                <a:t> by </a:t>
              </a:r>
            </a:p>
            <a:p>
              <a:pPr algn="ctr"/>
              <a:r>
                <a:rPr lang="it-IT" sz="1600" dirty="0">
                  <a:solidFill>
                    <a:schemeClr val="accent1"/>
                  </a:solidFill>
                </a:rPr>
                <a:t>one </a:t>
              </a:r>
              <a:r>
                <a:rPr lang="it-IT" sz="1600" dirty="0" err="1">
                  <a:solidFill>
                    <a:schemeClr val="accent1"/>
                  </a:solidFill>
                </a:rPr>
                <a:t>node</a:t>
              </a:r>
              <a:endParaRPr lang="it-IT" sz="1600" dirty="0">
                <a:solidFill>
                  <a:schemeClr val="accent1"/>
                </a:solidFill>
              </a:endParaRPr>
            </a:p>
          </p:txBody>
        </p:sp>
        <p:cxnSp>
          <p:nvCxnSpPr>
            <p:cNvPr id="396" name="Straight Arrow Connector 395">
              <a:extLst>
                <a:ext uri="{FF2B5EF4-FFF2-40B4-BE49-F238E27FC236}">
                  <a16:creationId xmlns:a16="http://schemas.microsoft.com/office/drawing/2014/main" id="{796A1138-DA98-1B75-8AA2-26B6DA845CB4}"/>
                </a:ext>
              </a:extLst>
            </p:cNvPr>
            <p:cNvCxnSpPr/>
            <p:nvPr/>
          </p:nvCxnSpPr>
          <p:spPr>
            <a:xfrm flipV="1">
              <a:off x="6030258" y="2284982"/>
              <a:ext cx="758659" cy="58656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08" name="Group 407">
            <a:extLst>
              <a:ext uri="{FF2B5EF4-FFF2-40B4-BE49-F238E27FC236}">
                <a16:creationId xmlns:a16="http://schemas.microsoft.com/office/drawing/2014/main" id="{0BB3E237-4BEC-E135-BF51-49D7029F2FA0}"/>
              </a:ext>
            </a:extLst>
          </p:cNvPr>
          <p:cNvGrpSpPr/>
          <p:nvPr/>
        </p:nvGrpSpPr>
        <p:grpSpPr>
          <a:xfrm rot="21449960">
            <a:off x="10146269" y="1857555"/>
            <a:ext cx="1176627" cy="1651541"/>
            <a:chOff x="8530526" y="1846714"/>
            <a:chExt cx="988691" cy="1234495"/>
          </a:xfrm>
        </p:grpSpPr>
        <p:cxnSp>
          <p:nvCxnSpPr>
            <p:cNvPr id="398" name="Straight Arrow Connector 397">
              <a:extLst>
                <a:ext uri="{FF2B5EF4-FFF2-40B4-BE49-F238E27FC236}">
                  <a16:creationId xmlns:a16="http://schemas.microsoft.com/office/drawing/2014/main" id="{DE6415F6-5D36-A592-3547-CDFD883874E6}"/>
                </a:ext>
              </a:extLst>
            </p:cNvPr>
            <p:cNvCxnSpPr>
              <a:cxnSpLocks/>
            </p:cNvCxnSpPr>
            <p:nvPr/>
          </p:nvCxnSpPr>
          <p:spPr>
            <a:xfrm flipH="1" flipV="1">
              <a:off x="8530526" y="2314286"/>
              <a:ext cx="388774" cy="54614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2C2177B3-E80B-2456-B404-C036522AB054}"/>
                </a:ext>
              </a:extLst>
            </p:cNvPr>
            <p:cNvSpPr txBox="1"/>
            <p:nvPr/>
          </p:nvSpPr>
          <p:spPr>
            <a:xfrm rot="3455641">
              <a:off x="8514043" y="2076036"/>
              <a:ext cx="1234495" cy="775852"/>
            </a:xfrm>
            <a:prstGeom prst="rect">
              <a:avLst/>
            </a:prstGeom>
            <a:noFill/>
          </p:spPr>
          <p:txBody>
            <a:bodyPr wrap="none" rtlCol="0">
              <a:spAutoFit/>
            </a:bodyPr>
            <a:lstStyle/>
            <a:p>
              <a:pPr algn="ctr"/>
              <a:r>
                <a:rPr lang="it-IT" dirty="0">
                  <a:solidFill>
                    <a:schemeClr val="accent1"/>
                  </a:solidFill>
                </a:rPr>
                <a:t>Data </a:t>
              </a:r>
              <a:r>
                <a:rPr lang="it-IT" dirty="0" err="1">
                  <a:solidFill>
                    <a:schemeClr val="accent1"/>
                  </a:solidFill>
                </a:rPr>
                <a:t>forwarded</a:t>
              </a:r>
              <a:endParaRPr lang="it-IT" dirty="0">
                <a:solidFill>
                  <a:schemeClr val="accent1"/>
                </a:solidFill>
              </a:endParaRPr>
            </a:p>
            <a:p>
              <a:pPr algn="ctr"/>
              <a:r>
                <a:rPr lang="it-IT" dirty="0" err="1">
                  <a:solidFill>
                    <a:schemeClr val="accent1"/>
                  </a:solidFill>
                </a:rPr>
                <a:t>only</a:t>
              </a:r>
              <a:r>
                <a:rPr lang="it-IT" dirty="0">
                  <a:solidFill>
                    <a:schemeClr val="accent1"/>
                  </a:solidFill>
                </a:rPr>
                <a:t> to </a:t>
              </a:r>
            </a:p>
            <a:p>
              <a:pPr algn="ctr"/>
              <a:r>
                <a:rPr lang="it-IT" dirty="0" err="1">
                  <a:solidFill>
                    <a:schemeClr val="accent1"/>
                  </a:solidFill>
                </a:rPr>
                <a:t>destination</a:t>
              </a:r>
              <a:endParaRPr lang="it-IT" dirty="0">
                <a:solidFill>
                  <a:schemeClr val="accent1"/>
                </a:solidFill>
              </a:endParaRPr>
            </a:p>
          </p:txBody>
        </p:sp>
      </p:grpSp>
      <p:sp>
        <p:nvSpPr>
          <p:cNvPr id="405" name="TextBox 404">
            <a:extLst>
              <a:ext uri="{FF2B5EF4-FFF2-40B4-BE49-F238E27FC236}">
                <a16:creationId xmlns:a16="http://schemas.microsoft.com/office/drawing/2014/main" id="{CE09B29B-A3F6-FC7B-F3F9-488BAD49F748}"/>
              </a:ext>
            </a:extLst>
          </p:cNvPr>
          <p:cNvSpPr txBox="1"/>
          <p:nvPr/>
        </p:nvSpPr>
        <p:spPr>
          <a:xfrm>
            <a:off x="527906" y="1727787"/>
            <a:ext cx="6255333" cy="1938992"/>
          </a:xfrm>
          <a:prstGeom prst="rect">
            <a:avLst/>
          </a:prstGeom>
          <a:noFill/>
        </p:spPr>
        <p:txBody>
          <a:bodyPr wrap="square">
            <a:spAutoFit/>
          </a:bodyPr>
          <a:lstStyle/>
          <a:p>
            <a:r>
              <a:rPr lang="en-US" sz="2400" dirty="0">
                <a:ea typeface="+mn-lt"/>
                <a:cs typeface="+mn-lt"/>
              </a:rPr>
              <a:t>A network switch commonly operates at the Data Link layer of the ISO/OSI model, uses MAC address to identify different network  devices and provides a way for devices to communicate with each other.</a:t>
            </a:r>
          </a:p>
        </p:txBody>
      </p:sp>
      <p:grpSp>
        <p:nvGrpSpPr>
          <p:cNvPr id="409" name="Group 408">
            <a:extLst>
              <a:ext uri="{FF2B5EF4-FFF2-40B4-BE49-F238E27FC236}">
                <a16:creationId xmlns:a16="http://schemas.microsoft.com/office/drawing/2014/main" id="{CECF8A23-A95E-EC8B-F98F-1C21A5384E32}"/>
              </a:ext>
            </a:extLst>
          </p:cNvPr>
          <p:cNvGrpSpPr/>
          <p:nvPr/>
        </p:nvGrpSpPr>
        <p:grpSpPr>
          <a:xfrm>
            <a:off x="6865495" y="1541957"/>
            <a:ext cx="3961343" cy="2404213"/>
            <a:chOff x="5834327" y="1631898"/>
            <a:chExt cx="3328621" cy="1797102"/>
          </a:xfrm>
        </p:grpSpPr>
        <p:grpSp>
          <p:nvGrpSpPr>
            <p:cNvPr id="379" name="Group 378">
              <a:extLst>
                <a:ext uri="{FF2B5EF4-FFF2-40B4-BE49-F238E27FC236}">
                  <a16:creationId xmlns:a16="http://schemas.microsoft.com/office/drawing/2014/main" id="{1FD7121D-4C71-5A7C-3995-94CE212881E9}"/>
                </a:ext>
              </a:extLst>
            </p:cNvPr>
            <p:cNvGrpSpPr/>
            <p:nvPr/>
          </p:nvGrpSpPr>
          <p:grpSpPr>
            <a:xfrm>
              <a:off x="6432451" y="1968989"/>
              <a:ext cx="2246169" cy="298521"/>
              <a:chOff x="5034085" y="3114462"/>
              <a:chExt cx="3337269" cy="488826"/>
            </a:xfrm>
          </p:grpSpPr>
          <p:sp>
            <p:nvSpPr>
              <p:cNvPr id="376" name="Cube 375">
                <a:extLst>
                  <a:ext uri="{FF2B5EF4-FFF2-40B4-BE49-F238E27FC236}">
                    <a16:creationId xmlns:a16="http://schemas.microsoft.com/office/drawing/2014/main" id="{F7CE7D52-45EB-FBE9-FD59-9EF12F172213}"/>
                  </a:ext>
                </a:extLst>
              </p:cNvPr>
              <p:cNvSpPr/>
              <p:nvPr/>
            </p:nvSpPr>
            <p:spPr>
              <a:xfrm>
                <a:off x="5034085" y="3114462"/>
                <a:ext cx="3337269" cy="488826"/>
              </a:xfrm>
              <a:prstGeom prst="cub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92" name="Group 80">
                <a:extLst>
                  <a:ext uri="{FF2B5EF4-FFF2-40B4-BE49-F238E27FC236}">
                    <a16:creationId xmlns:a16="http://schemas.microsoft.com/office/drawing/2014/main" id="{5C59D674-359E-FC5F-5C23-6790186FE4AA}"/>
                  </a:ext>
                </a:extLst>
              </p:cNvPr>
              <p:cNvGrpSpPr>
                <a:grpSpLocks/>
              </p:cNvGrpSpPr>
              <p:nvPr/>
            </p:nvGrpSpPr>
            <p:grpSpPr bwMode="auto">
              <a:xfrm>
                <a:off x="7661239" y="3257062"/>
                <a:ext cx="490083" cy="315974"/>
                <a:chOff x="3324" y="3546"/>
                <a:chExt cx="288" cy="180"/>
              </a:xfrm>
            </p:grpSpPr>
            <p:grpSp>
              <p:nvGrpSpPr>
                <p:cNvPr id="317" name="Group 81">
                  <a:extLst>
                    <a:ext uri="{FF2B5EF4-FFF2-40B4-BE49-F238E27FC236}">
                      <a16:creationId xmlns:a16="http://schemas.microsoft.com/office/drawing/2014/main" id="{829A28A2-6E9C-7D36-F807-038D9F90BAFC}"/>
                    </a:ext>
                  </a:extLst>
                </p:cNvPr>
                <p:cNvGrpSpPr>
                  <a:grpSpLocks/>
                </p:cNvGrpSpPr>
                <p:nvPr/>
              </p:nvGrpSpPr>
              <p:grpSpPr bwMode="auto">
                <a:xfrm>
                  <a:off x="3324" y="3546"/>
                  <a:ext cx="288" cy="78"/>
                  <a:chOff x="2526" y="4020"/>
                  <a:chExt cx="300" cy="132"/>
                </a:xfrm>
              </p:grpSpPr>
              <p:grpSp>
                <p:nvGrpSpPr>
                  <p:cNvPr id="346" name="Group 82">
                    <a:extLst>
                      <a:ext uri="{FF2B5EF4-FFF2-40B4-BE49-F238E27FC236}">
                        <a16:creationId xmlns:a16="http://schemas.microsoft.com/office/drawing/2014/main" id="{E867F091-55CA-D767-C372-8ED39167160A}"/>
                      </a:ext>
                    </a:extLst>
                  </p:cNvPr>
                  <p:cNvGrpSpPr>
                    <a:grpSpLocks/>
                  </p:cNvGrpSpPr>
                  <p:nvPr/>
                </p:nvGrpSpPr>
                <p:grpSpPr bwMode="auto">
                  <a:xfrm>
                    <a:off x="2544" y="4032"/>
                    <a:ext cx="258" cy="42"/>
                    <a:chOff x="2544" y="4032"/>
                    <a:chExt cx="344" cy="47"/>
                  </a:xfrm>
                </p:grpSpPr>
                <p:grpSp>
                  <p:nvGrpSpPr>
                    <p:cNvPr id="361" name="Group 83">
                      <a:extLst>
                        <a:ext uri="{FF2B5EF4-FFF2-40B4-BE49-F238E27FC236}">
                          <a16:creationId xmlns:a16="http://schemas.microsoft.com/office/drawing/2014/main" id="{AF2E6380-EEC3-878A-CD6E-EB75BABBA9A3}"/>
                        </a:ext>
                      </a:extLst>
                    </p:cNvPr>
                    <p:cNvGrpSpPr>
                      <a:grpSpLocks/>
                    </p:cNvGrpSpPr>
                    <p:nvPr/>
                  </p:nvGrpSpPr>
                  <p:grpSpPr bwMode="auto">
                    <a:xfrm>
                      <a:off x="2544" y="4032"/>
                      <a:ext cx="56" cy="47"/>
                      <a:chOff x="1884" y="4101"/>
                      <a:chExt cx="56" cy="47"/>
                    </a:xfrm>
                  </p:grpSpPr>
                  <p:sp>
                    <p:nvSpPr>
                      <p:cNvPr id="371" name="Rectangle 84">
                        <a:extLst>
                          <a:ext uri="{FF2B5EF4-FFF2-40B4-BE49-F238E27FC236}">
                            <a16:creationId xmlns:a16="http://schemas.microsoft.com/office/drawing/2014/main" id="{78E4A57B-318D-8ED7-11BB-D96BBB448B93}"/>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72" name="Rectangle 85">
                        <a:extLst>
                          <a:ext uri="{FF2B5EF4-FFF2-40B4-BE49-F238E27FC236}">
                            <a16:creationId xmlns:a16="http://schemas.microsoft.com/office/drawing/2014/main" id="{90630D78-6D82-E343-2724-86AB725AA8E1}"/>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62" name="Group 86">
                      <a:extLst>
                        <a:ext uri="{FF2B5EF4-FFF2-40B4-BE49-F238E27FC236}">
                          <a16:creationId xmlns:a16="http://schemas.microsoft.com/office/drawing/2014/main" id="{99683F78-08F3-7B00-D379-39E552EC7F4D}"/>
                        </a:ext>
                      </a:extLst>
                    </p:cNvPr>
                    <p:cNvGrpSpPr>
                      <a:grpSpLocks/>
                    </p:cNvGrpSpPr>
                    <p:nvPr/>
                  </p:nvGrpSpPr>
                  <p:grpSpPr bwMode="auto">
                    <a:xfrm>
                      <a:off x="2640" y="4032"/>
                      <a:ext cx="56" cy="47"/>
                      <a:chOff x="1884" y="4101"/>
                      <a:chExt cx="56" cy="47"/>
                    </a:xfrm>
                  </p:grpSpPr>
                  <p:sp>
                    <p:nvSpPr>
                      <p:cNvPr id="369" name="Rectangle 87">
                        <a:extLst>
                          <a:ext uri="{FF2B5EF4-FFF2-40B4-BE49-F238E27FC236}">
                            <a16:creationId xmlns:a16="http://schemas.microsoft.com/office/drawing/2014/main" id="{3EA44732-BEBC-F3F8-856F-0E3A99AF59EF}"/>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70" name="Rectangle 88">
                        <a:extLst>
                          <a:ext uri="{FF2B5EF4-FFF2-40B4-BE49-F238E27FC236}">
                            <a16:creationId xmlns:a16="http://schemas.microsoft.com/office/drawing/2014/main" id="{3FF5494C-DB77-2B10-39C9-E9D57EF98E6C}"/>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63" name="Group 89">
                      <a:extLst>
                        <a:ext uri="{FF2B5EF4-FFF2-40B4-BE49-F238E27FC236}">
                          <a16:creationId xmlns:a16="http://schemas.microsoft.com/office/drawing/2014/main" id="{79121200-EB37-197F-284F-3F897D62DE22}"/>
                        </a:ext>
                      </a:extLst>
                    </p:cNvPr>
                    <p:cNvGrpSpPr>
                      <a:grpSpLocks/>
                    </p:cNvGrpSpPr>
                    <p:nvPr/>
                  </p:nvGrpSpPr>
                  <p:grpSpPr bwMode="auto">
                    <a:xfrm>
                      <a:off x="2736" y="4032"/>
                      <a:ext cx="56" cy="47"/>
                      <a:chOff x="1884" y="4101"/>
                      <a:chExt cx="56" cy="47"/>
                    </a:xfrm>
                  </p:grpSpPr>
                  <p:sp>
                    <p:nvSpPr>
                      <p:cNvPr id="367" name="Rectangle 90">
                        <a:extLst>
                          <a:ext uri="{FF2B5EF4-FFF2-40B4-BE49-F238E27FC236}">
                            <a16:creationId xmlns:a16="http://schemas.microsoft.com/office/drawing/2014/main" id="{649CF63A-23F7-C2FF-B40B-04C94892A619}"/>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68" name="Rectangle 91">
                        <a:extLst>
                          <a:ext uri="{FF2B5EF4-FFF2-40B4-BE49-F238E27FC236}">
                            <a16:creationId xmlns:a16="http://schemas.microsoft.com/office/drawing/2014/main" id="{70F6963F-36CE-D84B-94CC-FA1523ED1A28}"/>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64" name="Group 92">
                      <a:extLst>
                        <a:ext uri="{FF2B5EF4-FFF2-40B4-BE49-F238E27FC236}">
                          <a16:creationId xmlns:a16="http://schemas.microsoft.com/office/drawing/2014/main" id="{B4EB99A6-FF21-7118-3F69-97E2A4529F5E}"/>
                        </a:ext>
                      </a:extLst>
                    </p:cNvPr>
                    <p:cNvGrpSpPr>
                      <a:grpSpLocks/>
                    </p:cNvGrpSpPr>
                    <p:nvPr/>
                  </p:nvGrpSpPr>
                  <p:grpSpPr bwMode="auto">
                    <a:xfrm>
                      <a:off x="2832" y="4032"/>
                      <a:ext cx="56" cy="47"/>
                      <a:chOff x="1884" y="4101"/>
                      <a:chExt cx="56" cy="47"/>
                    </a:xfrm>
                  </p:grpSpPr>
                  <p:sp>
                    <p:nvSpPr>
                      <p:cNvPr id="365" name="Rectangle 93">
                        <a:extLst>
                          <a:ext uri="{FF2B5EF4-FFF2-40B4-BE49-F238E27FC236}">
                            <a16:creationId xmlns:a16="http://schemas.microsoft.com/office/drawing/2014/main" id="{0CE15B20-E003-817C-0105-76A33F64DD42}"/>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66" name="Rectangle 94">
                        <a:extLst>
                          <a:ext uri="{FF2B5EF4-FFF2-40B4-BE49-F238E27FC236}">
                            <a16:creationId xmlns:a16="http://schemas.microsoft.com/office/drawing/2014/main" id="{1227F9D8-170C-BA75-6B7C-399AA4003B97}"/>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grpSp>
                <p:nvGrpSpPr>
                  <p:cNvPr id="347" name="Group 95">
                    <a:extLst>
                      <a:ext uri="{FF2B5EF4-FFF2-40B4-BE49-F238E27FC236}">
                        <a16:creationId xmlns:a16="http://schemas.microsoft.com/office/drawing/2014/main" id="{4E04DF32-4C9B-0F13-7965-24D7654FCD36}"/>
                      </a:ext>
                    </a:extLst>
                  </p:cNvPr>
                  <p:cNvGrpSpPr>
                    <a:grpSpLocks/>
                  </p:cNvGrpSpPr>
                  <p:nvPr/>
                </p:nvGrpSpPr>
                <p:grpSpPr bwMode="auto">
                  <a:xfrm rot="10800000">
                    <a:off x="2544" y="4098"/>
                    <a:ext cx="258" cy="42"/>
                    <a:chOff x="2544" y="4032"/>
                    <a:chExt cx="344" cy="47"/>
                  </a:xfrm>
                </p:grpSpPr>
                <p:grpSp>
                  <p:nvGrpSpPr>
                    <p:cNvPr id="349" name="Group 96">
                      <a:extLst>
                        <a:ext uri="{FF2B5EF4-FFF2-40B4-BE49-F238E27FC236}">
                          <a16:creationId xmlns:a16="http://schemas.microsoft.com/office/drawing/2014/main" id="{77AAAEC7-F88A-C95B-9274-1E40F1161275}"/>
                        </a:ext>
                      </a:extLst>
                    </p:cNvPr>
                    <p:cNvGrpSpPr>
                      <a:grpSpLocks/>
                    </p:cNvGrpSpPr>
                    <p:nvPr/>
                  </p:nvGrpSpPr>
                  <p:grpSpPr bwMode="auto">
                    <a:xfrm>
                      <a:off x="2544" y="4032"/>
                      <a:ext cx="56" cy="47"/>
                      <a:chOff x="1884" y="4101"/>
                      <a:chExt cx="56" cy="47"/>
                    </a:xfrm>
                  </p:grpSpPr>
                  <p:sp>
                    <p:nvSpPr>
                      <p:cNvPr id="359" name="Rectangle 97">
                        <a:extLst>
                          <a:ext uri="{FF2B5EF4-FFF2-40B4-BE49-F238E27FC236}">
                            <a16:creationId xmlns:a16="http://schemas.microsoft.com/office/drawing/2014/main" id="{64644FD1-A28D-8B75-9A3F-A2710DEAD9D7}"/>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60" name="Rectangle 98">
                        <a:extLst>
                          <a:ext uri="{FF2B5EF4-FFF2-40B4-BE49-F238E27FC236}">
                            <a16:creationId xmlns:a16="http://schemas.microsoft.com/office/drawing/2014/main" id="{ED67FCF5-FC00-AAEB-32C2-958652841D9D}"/>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50" name="Group 99">
                      <a:extLst>
                        <a:ext uri="{FF2B5EF4-FFF2-40B4-BE49-F238E27FC236}">
                          <a16:creationId xmlns:a16="http://schemas.microsoft.com/office/drawing/2014/main" id="{D668E669-E725-077F-FE48-94A1EACE5A7D}"/>
                        </a:ext>
                      </a:extLst>
                    </p:cNvPr>
                    <p:cNvGrpSpPr>
                      <a:grpSpLocks/>
                    </p:cNvGrpSpPr>
                    <p:nvPr/>
                  </p:nvGrpSpPr>
                  <p:grpSpPr bwMode="auto">
                    <a:xfrm>
                      <a:off x="2640" y="4032"/>
                      <a:ext cx="56" cy="47"/>
                      <a:chOff x="1884" y="4101"/>
                      <a:chExt cx="56" cy="47"/>
                    </a:xfrm>
                  </p:grpSpPr>
                  <p:sp>
                    <p:nvSpPr>
                      <p:cNvPr id="357" name="Rectangle 100">
                        <a:extLst>
                          <a:ext uri="{FF2B5EF4-FFF2-40B4-BE49-F238E27FC236}">
                            <a16:creationId xmlns:a16="http://schemas.microsoft.com/office/drawing/2014/main" id="{6AB3D669-7575-1B61-2333-57671EA0109D}"/>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58" name="Rectangle 101">
                        <a:extLst>
                          <a:ext uri="{FF2B5EF4-FFF2-40B4-BE49-F238E27FC236}">
                            <a16:creationId xmlns:a16="http://schemas.microsoft.com/office/drawing/2014/main" id="{051E5CE6-DDFA-DC2A-0C8D-CA7287EAFC22}"/>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51" name="Group 102">
                      <a:extLst>
                        <a:ext uri="{FF2B5EF4-FFF2-40B4-BE49-F238E27FC236}">
                          <a16:creationId xmlns:a16="http://schemas.microsoft.com/office/drawing/2014/main" id="{0E221411-FA2A-5B41-8B3F-A877B8A0133D}"/>
                        </a:ext>
                      </a:extLst>
                    </p:cNvPr>
                    <p:cNvGrpSpPr>
                      <a:grpSpLocks/>
                    </p:cNvGrpSpPr>
                    <p:nvPr/>
                  </p:nvGrpSpPr>
                  <p:grpSpPr bwMode="auto">
                    <a:xfrm>
                      <a:off x="2736" y="4032"/>
                      <a:ext cx="56" cy="47"/>
                      <a:chOff x="1884" y="4101"/>
                      <a:chExt cx="56" cy="47"/>
                    </a:xfrm>
                  </p:grpSpPr>
                  <p:sp>
                    <p:nvSpPr>
                      <p:cNvPr id="355" name="Rectangle 103">
                        <a:extLst>
                          <a:ext uri="{FF2B5EF4-FFF2-40B4-BE49-F238E27FC236}">
                            <a16:creationId xmlns:a16="http://schemas.microsoft.com/office/drawing/2014/main" id="{79CBBAA2-B07D-EF55-B09B-D81DF0CADD64}"/>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56" name="Rectangle 104">
                        <a:extLst>
                          <a:ext uri="{FF2B5EF4-FFF2-40B4-BE49-F238E27FC236}">
                            <a16:creationId xmlns:a16="http://schemas.microsoft.com/office/drawing/2014/main" id="{A6B66398-C19E-7504-0075-F09EAD7B8C82}"/>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52" name="Group 105">
                      <a:extLst>
                        <a:ext uri="{FF2B5EF4-FFF2-40B4-BE49-F238E27FC236}">
                          <a16:creationId xmlns:a16="http://schemas.microsoft.com/office/drawing/2014/main" id="{68C854DC-2C86-522E-9A76-A5F985EF92E6}"/>
                        </a:ext>
                      </a:extLst>
                    </p:cNvPr>
                    <p:cNvGrpSpPr>
                      <a:grpSpLocks/>
                    </p:cNvGrpSpPr>
                    <p:nvPr/>
                  </p:nvGrpSpPr>
                  <p:grpSpPr bwMode="auto">
                    <a:xfrm>
                      <a:off x="2832" y="4032"/>
                      <a:ext cx="56" cy="47"/>
                      <a:chOff x="1884" y="4101"/>
                      <a:chExt cx="56" cy="47"/>
                    </a:xfrm>
                  </p:grpSpPr>
                  <p:sp>
                    <p:nvSpPr>
                      <p:cNvPr id="353" name="Rectangle 106">
                        <a:extLst>
                          <a:ext uri="{FF2B5EF4-FFF2-40B4-BE49-F238E27FC236}">
                            <a16:creationId xmlns:a16="http://schemas.microsoft.com/office/drawing/2014/main" id="{999D4D38-98A1-C6D6-DF5F-F03351BF8CA3}"/>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54" name="Rectangle 107">
                        <a:extLst>
                          <a:ext uri="{FF2B5EF4-FFF2-40B4-BE49-F238E27FC236}">
                            <a16:creationId xmlns:a16="http://schemas.microsoft.com/office/drawing/2014/main" id="{05331F3D-ED0A-D620-2B63-EB7034120A22}"/>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sp>
                <p:nvSpPr>
                  <p:cNvPr id="348" name="Rectangle 108">
                    <a:extLst>
                      <a:ext uri="{FF2B5EF4-FFF2-40B4-BE49-F238E27FC236}">
                        <a16:creationId xmlns:a16="http://schemas.microsoft.com/office/drawing/2014/main" id="{B18FE0F0-2D88-1A9A-42C6-A616E045CFDF}"/>
                      </a:ext>
                    </a:extLst>
                  </p:cNvPr>
                  <p:cNvSpPr>
                    <a:spLocks noChangeArrowheads="1"/>
                  </p:cNvSpPr>
                  <p:nvPr/>
                </p:nvSpPr>
                <p:spPr bwMode="auto">
                  <a:xfrm>
                    <a:off x="2526" y="4020"/>
                    <a:ext cx="300" cy="1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18" name="Group 109">
                  <a:extLst>
                    <a:ext uri="{FF2B5EF4-FFF2-40B4-BE49-F238E27FC236}">
                      <a16:creationId xmlns:a16="http://schemas.microsoft.com/office/drawing/2014/main" id="{C42B3D1F-505C-1448-4C74-EC685515E4E4}"/>
                    </a:ext>
                  </a:extLst>
                </p:cNvPr>
                <p:cNvGrpSpPr>
                  <a:grpSpLocks/>
                </p:cNvGrpSpPr>
                <p:nvPr/>
              </p:nvGrpSpPr>
              <p:grpSpPr bwMode="auto">
                <a:xfrm>
                  <a:off x="3324" y="3648"/>
                  <a:ext cx="288" cy="78"/>
                  <a:chOff x="2526" y="4020"/>
                  <a:chExt cx="300" cy="132"/>
                </a:xfrm>
              </p:grpSpPr>
              <p:grpSp>
                <p:nvGrpSpPr>
                  <p:cNvPr id="319" name="Group 110">
                    <a:extLst>
                      <a:ext uri="{FF2B5EF4-FFF2-40B4-BE49-F238E27FC236}">
                        <a16:creationId xmlns:a16="http://schemas.microsoft.com/office/drawing/2014/main" id="{4BC6D106-8673-A622-F8C5-44340557A311}"/>
                      </a:ext>
                    </a:extLst>
                  </p:cNvPr>
                  <p:cNvGrpSpPr>
                    <a:grpSpLocks/>
                  </p:cNvGrpSpPr>
                  <p:nvPr/>
                </p:nvGrpSpPr>
                <p:grpSpPr bwMode="auto">
                  <a:xfrm>
                    <a:off x="2544" y="4032"/>
                    <a:ext cx="258" cy="42"/>
                    <a:chOff x="2544" y="4032"/>
                    <a:chExt cx="344" cy="47"/>
                  </a:xfrm>
                </p:grpSpPr>
                <p:grpSp>
                  <p:nvGrpSpPr>
                    <p:cNvPr id="334" name="Group 111">
                      <a:extLst>
                        <a:ext uri="{FF2B5EF4-FFF2-40B4-BE49-F238E27FC236}">
                          <a16:creationId xmlns:a16="http://schemas.microsoft.com/office/drawing/2014/main" id="{14D0D373-6B2C-0F5E-AFA9-B2411FB5C897}"/>
                        </a:ext>
                      </a:extLst>
                    </p:cNvPr>
                    <p:cNvGrpSpPr>
                      <a:grpSpLocks/>
                    </p:cNvGrpSpPr>
                    <p:nvPr/>
                  </p:nvGrpSpPr>
                  <p:grpSpPr bwMode="auto">
                    <a:xfrm>
                      <a:off x="2544" y="4032"/>
                      <a:ext cx="56" cy="47"/>
                      <a:chOff x="1884" y="4101"/>
                      <a:chExt cx="56" cy="47"/>
                    </a:xfrm>
                  </p:grpSpPr>
                  <p:sp>
                    <p:nvSpPr>
                      <p:cNvPr id="344" name="Rectangle 112">
                        <a:extLst>
                          <a:ext uri="{FF2B5EF4-FFF2-40B4-BE49-F238E27FC236}">
                            <a16:creationId xmlns:a16="http://schemas.microsoft.com/office/drawing/2014/main" id="{61B68545-75BA-003C-9299-DFA3935A5799}"/>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45" name="Rectangle 113">
                        <a:extLst>
                          <a:ext uri="{FF2B5EF4-FFF2-40B4-BE49-F238E27FC236}">
                            <a16:creationId xmlns:a16="http://schemas.microsoft.com/office/drawing/2014/main" id="{8E7DB73F-7838-95ED-39A3-4F7468EBF882}"/>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35" name="Group 114">
                      <a:extLst>
                        <a:ext uri="{FF2B5EF4-FFF2-40B4-BE49-F238E27FC236}">
                          <a16:creationId xmlns:a16="http://schemas.microsoft.com/office/drawing/2014/main" id="{691D451E-8568-3B8A-DBA7-F4441A6AAF2B}"/>
                        </a:ext>
                      </a:extLst>
                    </p:cNvPr>
                    <p:cNvGrpSpPr>
                      <a:grpSpLocks/>
                    </p:cNvGrpSpPr>
                    <p:nvPr/>
                  </p:nvGrpSpPr>
                  <p:grpSpPr bwMode="auto">
                    <a:xfrm>
                      <a:off x="2640" y="4032"/>
                      <a:ext cx="56" cy="47"/>
                      <a:chOff x="1884" y="4101"/>
                      <a:chExt cx="56" cy="47"/>
                    </a:xfrm>
                  </p:grpSpPr>
                  <p:sp>
                    <p:nvSpPr>
                      <p:cNvPr id="342" name="Rectangle 115">
                        <a:extLst>
                          <a:ext uri="{FF2B5EF4-FFF2-40B4-BE49-F238E27FC236}">
                            <a16:creationId xmlns:a16="http://schemas.microsoft.com/office/drawing/2014/main" id="{2B117793-4721-6F92-3DCD-BDF6B01AB9C2}"/>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43" name="Rectangle 116">
                        <a:extLst>
                          <a:ext uri="{FF2B5EF4-FFF2-40B4-BE49-F238E27FC236}">
                            <a16:creationId xmlns:a16="http://schemas.microsoft.com/office/drawing/2014/main" id="{88E90551-05B1-FA7D-2914-188D064370A8}"/>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36" name="Group 117">
                      <a:extLst>
                        <a:ext uri="{FF2B5EF4-FFF2-40B4-BE49-F238E27FC236}">
                          <a16:creationId xmlns:a16="http://schemas.microsoft.com/office/drawing/2014/main" id="{7CB9E070-FA49-33F1-CF27-88EE59714B42}"/>
                        </a:ext>
                      </a:extLst>
                    </p:cNvPr>
                    <p:cNvGrpSpPr>
                      <a:grpSpLocks/>
                    </p:cNvGrpSpPr>
                    <p:nvPr/>
                  </p:nvGrpSpPr>
                  <p:grpSpPr bwMode="auto">
                    <a:xfrm>
                      <a:off x="2736" y="4032"/>
                      <a:ext cx="56" cy="47"/>
                      <a:chOff x="1884" y="4101"/>
                      <a:chExt cx="56" cy="47"/>
                    </a:xfrm>
                  </p:grpSpPr>
                  <p:sp>
                    <p:nvSpPr>
                      <p:cNvPr id="340" name="Rectangle 118">
                        <a:extLst>
                          <a:ext uri="{FF2B5EF4-FFF2-40B4-BE49-F238E27FC236}">
                            <a16:creationId xmlns:a16="http://schemas.microsoft.com/office/drawing/2014/main" id="{E64375B2-BDC1-A542-2C9E-46F870909804}"/>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41" name="Rectangle 119">
                        <a:extLst>
                          <a:ext uri="{FF2B5EF4-FFF2-40B4-BE49-F238E27FC236}">
                            <a16:creationId xmlns:a16="http://schemas.microsoft.com/office/drawing/2014/main" id="{417EBC13-C6EE-DC4A-2E78-22547A2D55CE}"/>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37" name="Group 120">
                      <a:extLst>
                        <a:ext uri="{FF2B5EF4-FFF2-40B4-BE49-F238E27FC236}">
                          <a16:creationId xmlns:a16="http://schemas.microsoft.com/office/drawing/2014/main" id="{5653598E-DD5D-02CD-F221-7C1C5C6485B7}"/>
                        </a:ext>
                      </a:extLst>
                    </p:cNvPr>
                    <p:cNvGrpSpPr>
                      <a:grpSpLocks/>
                    </p:cNvGrpSpPr>
                    <p:nvPr/>
                  </p:nvGrpSpPr>
                  <p:grpSpPr bwMode="auto">
                    <a:xfrm>
                      <a:off x="2832" y="4032"/>
                      <a:ext cx="56" cy="47"/>
                      <a:chOff x="1884" y="4101"/>
                      <a:chExt cx="56" cy="47"/>
                    </a:xfrm>
                  </p:grpSpPr>
                  <p:sp>
                    <p:nvSpPr>
                      <p:cNvPr id="338" name="Rectangle 121">
                        <a:extLst>
                          <a:ext uri="{FF2B5EF4-FFF2-40B4-BE49-F238E27FC236}">
                            <a16:creationId xmlns:a16="http://schemas.microsoft.com/office/drawing/2014/main" id="{A2044AD1-2793-CC6A-0961-52CCFCA53D29}"/>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39" name="Rectangle 122">
                        <a:extLst>
                          <a:ext uri="{FF2B5EF4-FFF2-40B4-BE49-F238E27FC236}">
                            <a16:creationId xmlns:a16="http://schemas.microsoft.com/office/drawing/2014/main" id="{DDF00D62-7CEF-8DA9-9E84-5846366E797C}"/>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grpSp>
                <p:nvGrpSpPr>
                  <p:cNvPr id="320" name="Group 123">
                    <a:extLst>
                      <a:ext uri="{FF2B5EF4-FFF2-40B4-BE49-F238E27FC236}">
                        <a16:creationId xmlns:a16="http://schemas.microsoft.com/office/drawing/2014/main" id="{D1D61AE5-EA89-6101-7ED1-9BB2C3029114}"/>
                      </a:ext>
                    </a:extLst>
                  </p:cNvPr>
                  <p:cNvGrpSpPr>
                    <a:grpSpLocks/>
                  </p:cNvGrpSpPr>
                  <p:nvPr/>
                </p:nvGrpSpPr>
                <p:grpSpPr bwMode="auto">
                  <a:xfrm rot="10800000">
                    <a:off x="2544" y="4098"/>
                    <a:ext cx="258" cy="42"/>
                    <a:chOff x="2544" y="4032"/>
                    <a:chExt cx="344" cy="47"/>
                  </a:xfrm>
                </p:grpSpPr>
                <p:grpSp>
                  <p:nvGrpSpPr>
                    <p:cNvPr id="322" name="Group 124">
                      <a:extLst>
                        <a:ext uri="{FF2B5EF4-FFF2-40B4-BE49-F238E27FC236}">
                          <a16:creationId xmlns:a16="http://schemas.microsoft.com/office/drawing/2014/main" id="{1DD1F8D5-C67C-EEBF-4994-7DB3C430ADC7}"/>
                        </a:ext>
                      </a:extLst>
                    </p:cNvPr>
                    <p:cNvGrpSpPr>
                      <a:grpSpLocks/>
                    </p:cNvGrpSpPr>
                    <p:nvPr/>
                  </p:nvGrpSpPr>
                  <p:grpSpPr bwMode="auto">
                    <a:xfrm>
                      <a:off x="2544" y="4032"/>
                      <a:ext cx="56" cy="47"/>
                      <a:chOff x="1884" y="4101"/>
                      <a:chExt cx="56" cy="47"/>
                    </a:xfrm>
                  </p:grpSpPr>
                  <p:sp>
                    <p:nvSpPr>
                      <p:cNvPr id="332" name="Rectangle 125">
                        <a:extLst>
                          <a:ext uri="{FF2B5EF4-FFF2-40B4-BE49-F238E27FC236}">
                            <a16:creationId xmlns:a16="http://schemas.microsoft.com/office/drawing/2014/main" id="{AEF896DA-F39F-C3D1-CD18-E99462324C59}"/>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33" name="Rectangle 126">
                        <a:extLst>
                          <a:ext uri="{FF2B5EF4-FFF2-40B4-BE49-F238E27FC236}">
                            <a16:creationId xmlns:a16="http://schemas.microsoft.com/office/drawing/2014/main" id="{F47AAB96-8E50-E5B1-4EA7-826F18D3A81A}"/>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23" name="Group 127">
                      <a:extLst>
                        <a:ext uri="{FF2B5EF4-FFF2-40B4-BE49-F238E27FC236}">
                          <a16:creationId xmlns:a16="http://schemas.microsoft.com/office/drawing/2014/main" id="{C8AE101A-02BE-480F-DDE1-0EFBE854F036}"/>
                        </a:ext>
                      </a:extLst>
                    </p:cNvPr>
                    <p:cNvGrpSpPr>
                      <a:grpSpLocks/>
                    </p:cNvGrpSpPr>
                    <p:nvPr/>
                  </p:nvGrpSpPr>
                  <p:grpSpPr bwMode="auto">
                    <a:xfrm>
                      <a:off x="2640" y="4032"/>
                      <a:ext cx="56" cy="47"/>
                      <a:chOff x="1884" y="4101"/>
                      <a:chExt cx="56" cy="47"/>
                    </a:xfrm>
                  </p:grpSpPr>
                  <p:sp>
                    <p:nvSpPr>
                      <p:cNvPr id="330" name="Rectangle 128">
                        <a:extLst>
                          <a:ext uri="{FF2B5EF4-FFF2-40B4-BE49-F238E27FC236}">
                            <a16:creationId xmlns:a16="http://schemas.microsoft.com/office/drawing/2014/main" id="{47926002-4E5B-279F-0766-F57C4A30E31A}"/>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31" name="Rectangle 129">
                        <a:extLst>
                          <a:ext uri="{FF2B5EF4-FFF2-40B4-BE49-F238E27FC236}">
                            <a16:creationId xmlns:a16="http://schemas.microsoft.com/office/drawing/2014/main" id="{CBAFE6B2-A8F0-4282-6DEE-BA5FA9A095E6}"/>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24" name="Group 130">
                      <a:extLst>
                        <a:ext uri="{FF2B5EF4-FFF2-40B4-BE49-F238E27FC236}">
                          <a16:creationId xmlns:a16="http://schemas.microsoft.com/office/drawing/2014/main" id="{056CFF92-74E2-D402-F4E8-BDC205ACA5AE}"/>
                        </a:ext>
                      </a:extLst>
                    </p:cNvPr>
                    <p:cNvGrpSpPr>
                      <a:grpSpLocks/>
                    </p:cNvGrpSpPr>
                    <p:nvPr/>
                  </p:nvGrpSpPr>
                  <p:grpSpPr bwMode="auto">
                    <a:xfrm>
                      <a:off x="2736" y="4032"/>
                      <a:ext cx="56" cy="47"/>
                      <a:chOff x="1884" y="4101"/>
                      <a:chExt cx="56" cy="47"/>
                    </a:xfrm>
                  </p:grpSpPr>
                  <p:sp>
                    <p:nvSpPr>
                      <p:cNvPr id="328" name="Rectangle 131">
                        <a:extLst>
                          <a:ext uri="{FF2B5EF4-FFF2-40B4-BE49-F238E27FC236}">
                            <a16:creationId xmlns:a16="http://schemas.microsoft.com/office/drawing/2014/main" id="{4458C45C-63E0-3A89-675A-0917F70FF336}"/>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29" name="Rectangle 132">
                        <a:extLst>
                          <a:ext uri="{FF2B5EF4-FFF2-40B4-BE49-F238E27FC236}">
                            <a16:creationId xmlns:a16="http://schemas.microsoft.com/office/drawing/2014/main" id="{503E1C00-9FAE-4909-DFED-1B2060C89751}"/>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25" name="Group 133">
                      <a:extLst>
                        <a:ext uri="{FF2B5EF4-FFF2-40B4-BE49-F238E27FC236}">
                          <a16:creationId xmlns:a16="http://schemas.microsoft.com/office/drawing/2014/main" id="{7BBA23D4-2E52-6AA6-3FC0-2184983856A9}"/>
                        </a:ext>
                      </a:extLst>
                    </p:cNvPr>
                    <p:cNvGrpSpPr>
                      <a:grpSpLocks/>
                    </p:cNvGrpSpPr>
                    <p:nvPr/>
                  </p:nvGrpSpPr>
                  <p:grpSpPr bwMode="auto">
                    <a:xfrm>
                      <a:off x="2832" y="4032"/>
                      <a:ext cx="56" cy="47"/>
                      <a:chOff x="1884" y="4101"/>
                      <a:chExt cx="56" cy="47"/>
                    </a:xfrm>
                  </p:grpSpPr>
                  <p:sp>
                    <p:nvSpPr>
                      <p:cNvPr id="326" name="Rectangle 134">
                        <a:extLst>
                          <a:ext uri="{FF2B5EF4-FFF2-40B4-BE49-F238E27FC236}">
                            <a16:creationId xmlns:a16="http://schemas.microsoft.com/office/drawing/2014/main" id="{3EB617F2-014D-DED2-9DFC-2B927E79B5C1}"/>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27" name="Rectangle 135">
                        <a:extLst>
                          <a:ext uri="{FF2B5EF4-FFF2-40B4-BE49-F238E27FC236}">
                            <a16:creationId xmlns:a16="http://schemas.microsoft.com/office/drawing/2014/main" id="{9B2D2D8B-7827-4EE7-5A0E-AB914FF8648E}"/>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sp>
                <p:nvSpPr>
                  <p:cNvPr id="321" name="Rectangle 136">
                    <a:extLst>
                      <a:ext uri="{FF2B5EF4-FFF2-40B4-BE49-F238E27FC236}">
                        <a16:creationId xmlns:a16="http://schemas.microsoft.com/office/drawing/2014/main" id="{F5F50AAA-2F8C-4E35-B6BC-9068EFF323C1}"/>
                      </a:ext>
                    </a:extLst>
                  </p:cNvPr>
                  <p:cNvSpPr>
                    <a:spLocks noChangeArrowheads="1"/>
                  </p:cNvSpPr>
                  <p:nvPr/>
                </p:nvSpPr>
                <p:spPr bwMode="auto">
                  <a:xfrm>
                    <a:off x="2526" y="4020"/>
                    <a:ext cx="300" cy="1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grpSp>
            <p:nvGrpSpPr>
              <p:cNvPr id="193" name="Group 137">
                <a:extLst>
                  <a:ext uri="{FF2B5EF4-FFF2-40B4-BE49-F238E27FC236}">
                    <a16:creationId xmlns:a16="http://schemas.microsoft.com/office/drawing/2014/main" id="{0E928EE6-70E3-C69D-399F-F01569C4E627}"/>
                  </a:ext>
                </a:extLst>
              </p:cNvPr>
              <p:cNvGrpSpPr>
                <a:grpSpLocks/>
              </p:cNvGrpSpPr>
              <p:nvPr/>
            </p:nvGrpSpPr>
            <p:grpSpPr bwMode="auto">
              <a:xfrm>
                <a:off x="7079266" y="3257062"/>
                <a:ext cx="490083" cy="315974"/>
                <a:chOff x="3324" y="3546"/>
                <a:chExt cx="288" cy="180"/>
              </a:xfrm>
            </p:grpSpPr>
            <p:grpSp>
              <p:nvGrpSpPr>
                <p:cNvPr id="261" name="Group 138">
                  <a:extLst>
                    <a:ext uri="{FF2B5EF4-FFF2-40B4-BE49-F238E27FC236}">
                      <a16:creationId xmlns:a16="http://schemas.microsoft.com/office/drawing/2014/main" id="{C7300CA8-8510-54E3-32B0-2BB740BA0C98}"/>
                    </a:ext>
                  </a:extLst>
                </p:cNvPr>
                <p:cNvGrpSpPr>
                  <a:grpSpLocks/>
                </p:cNvGrpSpPr>
                <p:nvPr/>
              </p:nvGrpSpPr>
              <p:grpSpPr bwMode="auto">
                <a:xfrm>
                  <a:off x="3324" y="3546"/>
                  <a:ext cx="288" cy="78"/>
                  <a:chOff x="2526" y="4020"/>
                  <a:chExt cx="300" cy="132"/>
                </a:xfrm>
              </p:grpSpPr>
              <p:grpSp>
                <p:nvGrpSpPr>
                  <p:cNvPr id="290" name="Group 139">
                    <a:extLst>
                      <a:ext uri="{FF2B5EF4-FFF2-40B4-BE49-F238E27FC236}">
                        <a16:creationId xmlns:a16="http://schemas.microsoft.com/office/drawing/2014/main" id="{27547E78-C105-0C17-BA68-58827C27DECB}"/>
                      </a:ext>
                    </a:extLst>
                  </p:cNvPr>
                  <p:cNvGrpSpPr>
                    <a:grpSpLocks/>
                  </p:cNvGrpSpPr>
                  <p:nvPr/>
                </p:nvGrpSpPr>
                <p:grpSpPr bwMode="auto">
                  <a:xfrm>
                    <a:off x="2544" y="4032"/>
                    <a:ext cx="258" cy="42"/>
                    <a:chOff x="2544" y="4032"/>
                    <a:chExt cx="344" cy="47"/>
                  </a:xfrm>
                </p:grpSpPr>
                <p:grpSp>
                  <p:nvGrpSpPr>
                    <p:cNvPr id="305" name="Group 140">
                      <a:extLst>
                        <a:ext uri="{FF2B5EF4-FFF2-40B4-BE49-F238E27FC236}">
                          <a16:creationId xmlns:a16="http://schemas.microsoft.com/office/drawing/2014/main" id="{9BA4CEE8-E0B3-9DD8-95FA-6BDB4F954AFF}"/>
                        </a:ext>
                      </a:extLst>
                    </p:cNvPr>
                    <p:cNvGrpSpPr>
                      <a:grpSpLocks/>
                    </p:cNvGrpSpPr>
                    <p:nvPr/>
                  </p:nvGrpSpPr>
                  <p:grpSpPr bwMode="auto">
                    <a:xfrm>
                      <a:off x="2544" y="4032"/>
                      <a:ext cx="56" cy="47"/>
                      <a:chOff x="1884" y="4101"/>
                      <a:chExt cx="56" cy="47"/>
                    </a:xfrm>
                  </p:grpSpPr>
                  <p:sp>
                    <p:nvSpPr>
                      <p:cNvPr id="315" name="Rectangle 141">
                        <a:extLst>
                          <a:ext uri="{FF2B5EF4-FFF2-40B4-BE49-F238E27FC236}">
                            <a16:creationId xmlns:a16="http://schemas.microsoft.com/office/drawing/2014/main" id="{346C0E03-C9D5-1E70-3D37-913BEA7D51A3}"/>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16" name="Rectangle 142">
                        <a:extLst>
                          <a:ext uri="{FF2B5EF4-FFF2-40B4-BE49-F238E27FC236}">
                            <a16:creationId xmlns:a16="http://schemas.microsoft.com/office/drawing/2014/main" id="{60B680FC-3EBD-7163-DF20-AF75DCD44827}"/>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06" name="Group 143">
                      <a:extLst>
                        <a:ext uri="{FF2B5EF4-FFF2-40B4-BE49-F238E27FC236}">
                          <a16:creationId xmlns:a16="http://schemas.microsoft.com/office/drawing/2014/main" id="{5405BB39-F61A-8497-E240-AC2C0F771007}"/>
                        </a:ext>
                      </a:extLst>
                    </p:cNvPr>
                    <p:cNvGrpSpPr>
                      <a:grpSpLocks/>
                    </p:cNvGrpSpPr>
                    <p:nvPr/>
                  </p:nvGrpSpPr>
                  <p:grpSpPr bwMode="auto">
                    <a:xfrm>
                      <a:off x="2640" y="4032"/>
                      <a:ext cx="56" cy="47"/>
                      <a:chOff x="1884" y="4101"/>
                      <a:chExt cx="56" cy="47"/>
                    </a:xfrm>
                  </p:grpSpPr>
                  <p:sp>
                    <p:nvSpPr>
                      <p:cNvPr id="313" name="Rectangle 144">
                        <a:extLst>
                          <a:ext uri="{FF2B5EF4-FFF2-40B4-BE49-F238E27FC236}">
                            <a16:creationId xmlns:a16="http://schemas.microsoft.com/office/drawing/2014/main" id="{BD927E7E-42AE-C0D0-ED4F-B022001D004F}"/>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14" name="Rectangle 145">
                        <a:extLst>
                          <a:ext uri="{FF2B5EF4-FFF2-40B4-BE49-F238E27FC236}">
                            <a16:creationId xmlns:a16="http://schemas.microsoft.com/office/drawing/2014/main" id="{61850E8E-FB9C-E9A6-5DE5-29DCFD05D6CF}"/>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07" name="Group 146">
                      <a:extLst>
                        <a:ext uri="{FF2B5EF4-FFF2-40B4-BE49-F238E27FC236}">
                          <a16:creationId xmlns:a16="http://schemas.microsoft.com/office/drawing/2014/main" id="{2FE996F6-41D6-FA2D-3710-A76C7D3CD69E}"/>
                        </a:ext>
                      </a:extLst>
                    </p:cNvPr>
                    <p:cNvGrpSpPr>
                      <a:grpSpLocks/>
                    </p:cNvGrpSpPr>
                    <p:nvPr/>
                  </p:nvGrpSpPr>
                  <p:grpSpPr bwMode="auto">
                    <a:xfrm>
                      <a:off x="2736" y="4032"/>
                      <a:ext cx="56" cy="47"/>
                      <a:chOff x="1884" y="4101"/>
                      <a:chExt cx="56" cy="47"/>
                    </a:xfrm>
                  </p:grpSpPr>
                  <p:sp>
                    <p:nvSpPr>
                      <p:cNvPr id="311" name="Rectangle 147">
                        <a:extLst>
                          <a:ext uri="{FF2B5EF4-FFF2-40B4-BE49-F238E27FC236}">
                            <a16:creationId xmlns:a16="http://schemas.microsoft.com/office/drawing/2014/main" id="{323E2220-A9BB-0A58-9F7E-CEAA787A9AA0}"/>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12" name="Rectangle 148">
                        <a:extLst>
                          <a:ext uri="{FF2B5EF4-FFF2-40B4-BE49-F238E27FC236}">
                            <a16:creationId xmlns:a16="http://schemas.microsoft.com/office/drawing/2014/main" id="{56009907-CE25-1E59-2B38-B7AF37945086}"/>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08" name="Group 149">
                      <a:extLst>
                        <a:ext uri="{FF2B5EF4-FFF2-40B4-BE49-F238E27FC236}">
                          <a16:creationId xmlns:a16="http://schemas.microsoft.com/office/drawing/2014/main" id="{5F4FC4BC-DDA3-A04C-772F-7F58ADBFC05C}"/>
                        </a:ext>
                      </a:extLst>
                    </p:cNvPr>
                    <p:cNvGrpSpPr>
                      <a:grpSpLocks/>
                    </p:cNvGrpSpPr>
                    <p:nvPr/>
                  </p:nvGrpSpPr>
                  <p:grpSpPr bwMode="auto">
                    <a:xfrm>
                      <a:off x="2832" y="4032"/>
                      <a:ext cx="56" cy="47"/>
                      <a:chOff x="1884" y="4101"/>
                      <a:chExt cx="56" cy="47"/>
                    </a:xfrm>
                  </p:grpSpPr>
                  <p:sp>
                    <p:nvSpPr>
                      <p:cNvPr id="309" name="Rectangle 150">
                        <a:extLst>
                          <a:ext uri="{FF2B5EF4-FFF2-40B4-BE49-F238E27FC236}">
                            <a16:creationId xmlns:a16="http://schemas.microsoft.com/office/drawing/2014/main" id="{AB8ECFFC-83EB-4808-55D2-1E79156265BB}"/>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10" name="Rectangle 151">
                        <a:extLst>
                          <a:ext uri="{FF2B5EF4-FFF2-40B4-BE49-F238E27FC236}">
                            <a16:creationId xmlns:a16="http://schemas.microsoft.com/office/drawing/2014/main" id="{403093FB-7B96-088B-F1FD-374E88808B54}"/>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grpSp>
                <p:nvGrpSpPr>
                  <p:cNvPr id="291" name="Group 152">
                    <a:extLst>
                      <a:ext uri="{FF2B5EF4-FFF2-40B4-BE49-F238E27FC236}">
                        <a16:creationId xmlns:a16="http://schemas.microsoft.com/office/drawing/2014/main" id="{F9AC43F9-3C5F-3BE6-49D5-94AB8D675686}"/>
                      </a:ext>
                    </a:extLst>
                  </p:cNvPr>
                  <p:cNvGrpSpPr>
                    <a:grpSpLocks/>
                  </p:cNvGrpSpPr>
                  <p:nvPr/>
                </p:nvGrpSpPr>
                <p:grpSpPr bwMode="auto">
                  <a:xfrm rot="10800000">
                    <a:off x="2544" y="4098"/>
                    <a:ext cx="258" cy="42"/>
                    <a:chOff x="2544" y="4032"/>
                    <a:chExt cx="344" cy="47"/>
                  </a:xfrm>
                </p:grpSpPr>
                <p:grpSp>
                  <p:nvGrpSpPr>
                    <p:cNvPr id="293" name="Group 153">
                      <a:extLst>
                        <a:ext uri="{FF2B5EF4-FFF2-40B4-BE49-F238E27FC236}">
                          <a16:creationId xmlns:a16="http://schemas.microsoft.com/office/drawing/2014/main" id="{7B286246-248C-9342-75E0-9CABD8ABB3DE}"/>
                        </a:ext>
                      </a:extLst>
                    </p:cNvPr>
                    <p:cNvGrpSpPr>
                      <a:grpSpLocks/>
                    </p:cNvGrpSpPr>
                    <p:nvPr/>
                  </p:nvGrpSpPr>
                  <p:grpSpPr bwMode="auto">
                    <a:xfrm>
                      <a:off x="2544" y="4032"/>
                      <a:ext cx="56" cy="47"/>
                      <a:chOff x="1884" y="4101"/>
                      <a:chExt cx="56" cy="47"/>
                    </a:xfrm>
                  </p:grpSpPr>
                  <p:sp>
                    <p:nvSpPr>
                      <p:cNvPr id="303" name="Rectangle 154">
                        <a:extLst>
                          <a:ext uri="{FF2B5EF4-FFF2-40B4-BE49-F238E27FC236}">
                            <a16:creationId xmlns:a16="http://schemas.microsoft.com/office/drawing/2014/main" id="{EF2B2999-0D70-C8DA-1198-31B8F4487C35}"/>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04" name="Rectangle 155">
                        <a:extLst>
                          <a:ext uri="{FF2B5EF4-FFF2-40B4-BE49-F238E27FC236}">
                            <a16:creationId xmlns:a16="http://schemas.microsoft.com/office/drawing/2014/main" id="{B009A53E-A92B-5C4B-3802-20626E095AAC}"/>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94" name="Group 156">
                      <a:extLst>
                        <a:ext uri="{FF2B5EF4-FFF2-40B4-BE49-F238E27FC236}">
                          <a16:creationId xmlns:a16="http://schemas.microsoft.com/office/drawing/2014/main" id="{672881E9-9CFB-E280-FAC8-D7EFB49EADEE}"/>
                        </a:ext>
                      </a:extLst>
                    </p:cNvPr>
                    <p:cNvGrpSpPr>
                      <a:grpSpLocks/>
                    </p:cNvGrpSpPr>
                    <p:nvPr/>
                  </p:nvGrpSpPr>
                  <p:grpSpPr bwMode="auto">
                    <a:xfrm>
                      <a:off x="2640" y="4032"/>
                      <a:ext cx="56" cy="47"/>
                      <a:chOff x="1884" y="4101"/>
                      <a:chExt cx="56" cy="47"/>
                    </a:xfrm>
                  </p:grpSpPr>
                  <p:sp>
                    <p:nvSpPr>
                      <p:cNvPr id="301" name="Rectangle 157">
                        <a:extLst>
                          <a:ext uri="{FF2B5EF4-FFF2-40B4-BE49-F238E27FC236}">
                            <a16:creationId xmlns:a16="http://schemas.microsoft.com/office/drawing/2014/main" id="{53FFD355-FFA1-7195-DEEC-1EF74EED80D9}"/>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02" name="Rectangle 158">
                        <a:extLst>
                          <a:ext uri="{FF2B5EF4-FFF2-40B4-BE49-F238E27FC236}">
                            <a16:creationId xmlns:a16="http://schemas.microsoft.com/office/drawing/2014/main" id="{FC3EFA58-93A9-51FC-874E-A0B4D30032F0}"/>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95" name="Group 159">
                      <a:extLst>
                        <a:ext uri="{FF2B5EF4-FFF2-40B4-BE49-F238E27FC236}">
                          <a16:creationId xmlns:a16="http://schemas.microsoft.com/office/drawing/2014/main" id="{A19073F4-CD2B-E598-2552-EE8B00A69B66}"/>
                        </a:ext>
                      </a:extLst>
                    </p:cNvPr>
                    <p:cNvGrpSpPr>
                      <a:grpSpLocks/>
                    </p:cNvGrpSpPr>
                    <p:nvPr/>
                  </p:nvGrpSpPr>
                  <p:grpSpPr bwMode="auto">
                    <a:xfrm>
                      <a:off x="2736" y="4032"/>
                      <a:ext cx="56" cy="47"/>
                      <a:chOff x="1884" y="4101"/>
                      <a:chExt cx="56" cy="47"/>
                    </a:xfrm>
                  </p:grpSpPr>
                  <p:sp>
                    <p:nvSpPr>
                      <p:cNvPr id="299" name="Rectangle 160">
                        <a:extLst>
                          <a:ext uri="{FF2B5EF4-FFF2-40B4-BE49-F238E27FC236}">
                            <a16:creationId xmlns:a16="http://schemas.microsoft.com/office/drawing/2014/main" id="{49CA57A4-AA4F-55B2-595E-438CBA3B6C83}"/>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300" name="Rectangle 161">
                        <a:extLst>
                          <a:ext uri="{FF2B5EF4-FFF2-40B4-BE49-F238E27FC236}">
                            <a16:creationId xmlns:a16="http://schemas.microsoft.com/office/drawing/2014/main" id="{0883A9DD-BB04-8953-2691-E585704B65FE}"/>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96" name="Group 162">
                      <a:extLst>
                        <a:ext uri="{FF2B5EF4-FFF2-40B4-BE49-F238E27FC236}">
                          <a16:creationId xmlns:a16="http://schemas.microsoft.com/office/drawing/2014/main" id="{AD6A9101-BCBB-55CC-EF42-AD85151BEC6D}"/>
                        </a:ext>
                      </a:extLst>
                    </p:cNvPr>
                    <p:cNvGrpSpPr>
                      <a:grpSpLocks/>
                    </p:cNvGrpSpPr>
                    <p:nvPr/>
                  </p:nvGrpSpPr>
                  <p:grpSpPr bwMode="auto">
                    <a:xfrm>
                      <a:off x="2832" y="4032"/>
                      <a:ext cx="56" cy="47"/>
                      <a:chOff x="1884" y="4101"/>
                      <a:chExt cx="56" cy="47"/>
                    </a:xfrm>
                  </p:grpSpPr>
                  <p:sp>
                    <p:nvSpPr>
                      <p:cNvPr id="297" name="Rectangle 163">
                        <a:extLst>
                          <a:ext uri="{FF2B5EF4-FFF2-40B4-BE49-F238E27FC236}">
                            <a16:creationId xmlns:a16="http://schemas.microsoft.com/office/drawing/2014/main" id="{22B5B436-1BFD-F13C-CA50-B07FC28C73CD}"/>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98" name="Rectangle 164">
                        <a:extLst>
                          <a:ext uri="{FF2B5EF4-FFF2-40B4-BE49-F238E27FC236}">
                            <a16:creationId xmlns:a16="http://schemas.microsoft.com/office/drawing/2014/main" id="{BC93CBFA-0A0C-2208-CF07-3AC486AA3E2E}"/>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sp>
                <p:nvSpPr>
                  <p:cNvPr id="292" name="Rectangle 165">
                    <a:extLst>
                      <a:ext uri="{FF2B5EF4-FFF2-40B4-BE49-F238E27FC236}">
                        <a16:creationId xmlns:a16="http://schemas.microsoft.com/office/drawing/2014/main" id="{28B82E07-20DF-9AE6-A30F-19DB092791CA}"/>
                      </a:ext>
                    </a:extLst>
                  </p:cNvPr>
                  <p:cNvSpPr>
                    <a:spLocks noChangeArrowheads="1"/>
                  </p:cNvSpPr>
                  <p:nvPr/>
                </p:nvSpPr>
                <p:spPr bwMode="auto">
                  <a:xfrm>
                    <a:off x="2526" y="4020"/>
                    <a:ext cx="300" cy="1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62" name="Group 166">
                  <a:extLst>
                    <a:ext uri="{FF2B5EF4-FFF2-40B4-BE49-F238E27FC236}">
                      <a16:creationId xmlns:a16="http://schemas.microsoft.com/office/drawing/2014/main" id="{BF4FCCB2-C07A-FBE8-4F7B-E13EBA08A6F8}"/>
                    </a:ext>
                  </a:extLst>
                </p:cNvPr>
                <p:cNvGrpSpPr>
                  <a:grpSpLocks/>
                </p:cNvGrpSpPr>
                <p:nvPr/>
              </p:nvGrpSpPr>
              <p:grpSpPr bwMode="auto">
                <a:xfrm>
                  <a:off x="3324" y="3648"/>
                  <a:ext cx="288" cy="78"/>
                  <a:chOff x="2526" y="4020"/>
                  <a:chExt cx="300" cy="132"/>
                </a:xfrm>
              </p:grpSpPr>
              <p:grpSp>
                <p:nvGrpSpPr>
                  <p:cNvPr id="263" name="Group 167">
                    <a:extLst>
                      <a:ext uri="{FF2B5EF4-FFF2-40B4-BE49-F238E27FC236}">
                        <a16:creationId xmlns:a16="http://schemas.microsoft.com/office/drawing/2014/main" id="{30A412C5-F2FE-3F67-E149-58990A6E72B8}"/>
                      </a:ext>
                    </a:extLst>
                  </p:cNvPr>
                  <p:cNvGrpSpPr>
                    <a:grpSpLocks/>
                  </p:cNvGrpSpPr>
                  <p:nvPr/>
                </p:nvGrpSpPr>
                <p:grpSpPr bwMode="auto">
                  <a:xfrm>
                    <a:off x="2544" y="4032"/>
                    <a:ext cx="258" cy="42"/>
                    <a:chOff x="2544" y="4032"/>
                    <a:chExt cx="344" cy="47"/>
                  </a:xfrm>
                </p:grpSpPr>
                <p:grpSp>
                  <p:nvGrpSpPr>
                    <p:cNvPr id="278" name="Group 168">
                      <a:extLst>
                        <a:ext uri="{FF2B5EF4-FFF2-40B4-BE49-F238E27FC236}">
                          <a16:creationId xmlns:a16="http://schemas.microsoft.com/office/drawing/2014/main" id="{0BD3E356-839E-0FC4-4D1B-0822F8FC49FD}"/>
                        </a:ext>
                      </a:extLst>
                    </p:cNvPr>
                    <p:cNvGrpSpPr>
                      <a:grpSpLocks/>
                    </p:cNvGrpSpPr>
                    <p:nvPr/>
                  </p:nvGrpSpPr>
                  <p:grpSpPr bwMode="auto">
                    <a:xfrm>
                      <a:off x="2544" y="4032"/>
                      <a:ext cx="56" cy="47"/>
                      <a:chOff x="1884" y="4101"/>
                      <a:chExt cx="56" cy="47"/>
                    </a:xfrm>
                  </p:grpSpPr>
                  <p:sp>
                    <p:nvSpPr>
                      <p:cNvPr id="288" name="Rectangle 169">
                        <a:extLst>
                          <a:ext uri="{FF2B5EF4-FFF2-40B4-BE49-F238E27FC236}">
                            <a16:creationId xmlns:a16="http://schemas.microsoft.com/office/drawing/2014/main" id="{95861870-9F15-F1F0-7072-B32E352E079D}"/>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89" name="Rectangle 170">
                        <a:extLst>
                          <a:ext uri="{FF2B5EF4-FFF2-40B4-BE49-F238E27FC236}">
                            <a16:creationId xmlns:a16="http://schemas.microsoft.com/office/drawing/2014/main" id="{19E05BAF-673E-8A33-1F5D-EEE25D7E6B56}"/>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79" name="Group 171">
                      <a:extLst>
                        <a:ext uri="{FF2B5EF4-FFF2-40B4-BE49-F238E27FC236}">
                          <a16:creationId xmlns:a16="http://schemas.microsoft.com/office/drawing/2014/main" id="{0BAF8576-F159-D371-6DC4-A8928BAAA4C8}"/>
                        </a:ext>
                      </a:extLst>
                    </p:cNvPr>
                    <p:cNvGrpSpPr>
                      <a:grpSpLocks/>
                    </p:cNvGrpSpPr>
                    <p:nvPr/>
                  </p:nvGrpSpPr>
                  <p:grpSpPr bwMode="auto">
                    <a:xfrm>
                      <a:off x="2640" y="4032"/>
                      <a:ext cx="56" cy="47"/>
                      <a:chOff x="1884" y="4101"/>
                      <a:chExt cx="56" cy="47"/>
                    </a:xfrm>
                  </p:grpSpPr>
                  <p:sp>
                    <p:nvSpPr>
                      <p:cNvPr id="286" name="Rectangle 172">
                        <a:extLst>
                          <a:ext uri="{FF2B5EF4-FFF2-40B4-BE49-F238E27FC236}">
                            <a16:creationId xmlns:a16="http://schemas.microsoft.com/office/drawing/2014/main" id="{8221255A-00C1-8258-F7B6-379238FB9668}"/>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87" name="Rectangle 173">
                        <a:extLst>
                          <a:ext uri="{FF2B5EF4-FFF2-40B4-BE49-F238E27FC236}">
                            <a16:creationId xmlns:a16="http://schemas.microsoft.com/office/drawing/2014/main" id="{DEB89681-DA58-E807-8C40-BF0F411AD078}"/>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80" name="Group 174">
                      <a:extLst>
                        <a:ext uri="{FF2B5EF4-FFF2-40B4-BE49-F238E27FC236}">
                          <a16:creationId xmlns:a16="http://schemas.microsoft.com/office/drawing/2014/main" id="{C81FF369-BE28-B5FF-432E-B17AD93AF3B8}"/>
                        </a:ext>
                      </a:extLst>
                    </p:cNvPr>
                    <p:cNvGrpSpPr>
                      <a:grpSpLocks/>
                    </p:cNvGrpSpPr>
                    <p:nvPr/>
                  </p:nvGrpSpPr>
                  <p:grpSpPr bwMode="auto">
                    <a:xfrm>
                      <a:off x="2736" y="4032"/>
                      <a:ext cx="56" cy="47"/>
                      <a:chOff x="1884" y="4101"/>
                      <a:chExt cx="56" cy="47"/>
                    </a:xfrm>
                  </p:grpSpPr>
                  <p:sp>
                    <p:nvSpPr>
                      <p:cNvPr id="284" name="Rectangle 175">
                        <a:extLst>
                          <a:ext uri="{FF2B5EF4-FFF2-40B4-BE49-F238E27FC236}">
                            <a16:creationId xmlns:a16="http://schemas.microsoft.com/office/drawing/2014/main" id="{52AC97B7-8DB8-C8DC-9280-409F6E2357A8}"/>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85" name="Rectangle 176">
                        <a:extLst>
                          <a:ext uri="{FF2B5EF4-FFF2-40B4-BE49-F238E27FC236}">
                            <a16:creationId xmlns:a16="http://schemas.microsoft.com/office/drawing/2014/main" id="{C2058DD2-C0D1-C377-3452-C18BA3DB64B0}"/>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81" name="Group 177">
                      <a:extLst>
                        <a:ext uri="{FF2B5EF4-FFF2-40B4-BE49-F238E27FC236}">
                          <a16:creationId xmlns:a16="http://schemas.microsoft.com/office/drawing/2014/main" id="{AE7FF4BC-C82C-F110-A12D-130C8793C99F}"/>
                        </a:ext>
                      </a:extLst>
                    </p:cNvPr>
                    <p:cNvGrpSpPr>
                      <a:grpSpLocks/>
                    </p:cNvGrpSpPr>
                    <p:nvPr/>
                  </p:nvGrpSpPr>
                  <p:grpSpPr bwMode="auto">
                    <a:xfrm>
                      <a:off x="2832" y="4032"/>
                      <a:ext cx="56" cy="47"/>
                      <a:chOff x="1884" y="4101"/>
                      <a:chExt cx="56" cy="47"/>
                    </a:xfrm>
                  </p:grpSpPr>
                  <p:sp>
                    <p:nvSpPr>
                      <p:cNvPr id="282" name="Rectangle 178">
                        <a:extLst>
                          <a:ext uri="{FF2B5EF4-FFF2-40B4-BE49-F238E27FC236}">
                            <a16:creationId xmlns:a16="http://schemas.microsoft.com/office/drawing/2014/main" id="{5CA9F2F1-9DBF-F36A-86BB-F6D90AA402D7}"/>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83" name="Rectangle 179">
                        <a:extLst>
                          <a:ext uri="{FF2B5EF4-FFF2-40B4-BE49-F238E27FC236}">
                            <a16:creationId xmlns:a16="http://schemas.microsoft.com/office/drawing/2014/main" id="{94DBE2CA-1666-8269-C886-AEBD365ABA7D}"/>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grpSp>
                <p:nvGrpSpPr>
                  <p:cNvPr id="264" name="Group 180">
                    <a:extLst>
                      <a:ext uri="{FF2B5EF4-FFF2-40B4-BE49-F238E27FC236}">
                        <a16:creationId xmlns:a16="http://schemas.microsoft.com/office/drawing/2014/main" id="{89940628-1DAB-55F9-3508-6813A69FD61F}"/>
                      </a:ext>
                    </a:extLst>
                  </p:cNvPr>
                  <p:cNvGrpSpPr>
                    <a:grpSpLocks/>
                  </p:cNvGrpSpPr>
                  <p:nvPr/>
                </p:nvGrpSpPr>
                <p:grpSpPr bwMode="auto">
                  <a:xfrm rot="10800000">
                    <a:off x="2544" y="4098"/>
                    <a:ext cx="258" cy="42"/>
                    <a:chOff x="2544" y="4032"/>
                    <a:chExt cx="344" cy="47"/>
                  </a:xfrm>
                </p:grpSpPr>
                <p:grpSp>
                  <p:nvGrpSpPr>
                    <p:cNvPr id="266" name="Group 181">
                      <a:extLst>
                        <a:ext uri="{FF2B5EF4-FFF2-40B4-BE49-F238E27FC236}">
                          <a16:creationId xmlns:a16="http://schemas.microsoft.com/office/drawing/2014/main" id="{6CE6D22B-9495-9FC7-9BD3-5F588325D231}"/>
                        </a:ext>
                      </a:extLst>
                    </p:cNvPr>
                    <p:cNvGrpSpPr>
                      <a:grpSpLocks/>
                    </p:cNvGrpSpPr>
                    <p:nvPr/>
                  </p:nvGrpSpPr>
                  <p:grpSpPr bwMode="auto">
                    <a:xfrm>
                      <a:off x="2544" y="4032"/>
                      <a:ext cx="56" cy="47"/>
                      <a:chOff x="1884" y="4101"/>
                      <a:chExt cx="56" cy="47"/>
                    </a:xfrm>
                  </p:grpSpPr>
                  <p:sp>
                    <p:nvSpPr>
                      <p:cNvPr id="276" name="Rectangle 182">
                        <a:extLst>
                          <a:ext uri="{FF2B5EF4-FFF2-40B4-BE49-F238E27FC236}">
                            <a16:creationId xmlns:a16="http://schemas.microsoft.com/office/drawing/2014/main" id="{87AFFC98-7FD3-1406-DD5B-BD37EBC4F437}"/>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77" name="Rectangle 183">
                        <a:extLst>
                          <a:ext uri="{FF2B5EF4-FFF2-40B4-BE49-F238E27FC236}">
                            <a16:creationId xmlns:a16="http://schemas.microsoft.com/office/drawing/2014/main" id="{5D8A2965-FC04-5C4B-9D48-1F467321CE58}"/>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67" name="Group 184">
                      <a:extLst>
                        <a:ext uri="{FF2B5EF4-FFF2-40B4-BE49-F238E27FC236}">
                          <a16:creationId xmlns:a16="http://schemas.microsoft.com/office/drawing/2014/main" id="{C238DD3B-613C-9DAB-E3C3-2C5FA8DEFDDA}"/>
                        </a:ext>
                      </a:extLst>
                    </p:cNvPr>
                    <p:cNvGrpSpPr>
                      <a:grpSpLocks/>
                    </p:cNvGrpSpPr>
                    <p:nvPr/>
                  </p:nvGrpSpPr>
                  <p:grpSpPr bwMode="auto">
                    <a:xfrm>
                      <a:off x="2640" y="4032"/>
                      <a:ext cx="56" cy="47"/>
                      <a:chOff x="1884" y="4101"/>
                      <a:chExt cx="56" cy="47"/>
                    </a:xfrm>
                  </p:grpSpPr>
                  <p:sp>
                    <p:nvSpPr>
                      <p:cNvPr id="274" name="Rectangle 185">
                        <a:extLst>
                          <a:ext uri="{FF2B5EF4-FFF2-40B4-BE49-F238E27FC236}">
                            <a16:creationId xmlns:a16="http://schemas.microsoft.com/office/drawing/2014/main" id="{50CA2289-1B0F-A267-29C6-13AD2576CBB2}"/>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75" name="Rectangle 186">
                        <a:extLst>
                          <a:ext uri="{FF2B5EF4-FFF2-40B4-BE49-F238E27FC236}">
                            <a16:creationId xmlns:a16="http://schemas.microsoft.com/office/drawing/2014/main" id="{3DCE3F3A-184D-52DB-D7F0-D8320D31C37B}"/>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68" name="Group 187">
                      <a:extLst>
                        <a:ext uri="{FF2B5EF4-FFF2-40B4-BE49-F238E27FC236}">
                          <a16:creationId xmlns:a16="http://schemas.microsoft.com/office/drawing/2014/main" id="{8FC0007A-5866-BE22-7422-8A3EFFCFFF81}"/>
                        </a:ext>
                      </a:extLst>
                    </p:cNvPr>
                    <p:cNvGrpSpPr>
                      <a:grpSpLocks/>
                    </p:cNvGrpSpPr>
                    <p:nvPr/>
                  </p:nvGrpSpPr>
                  <p:grpSpPr bwMode="auto">
                    <a:xfrm>
                      <a:off x="2736" y="4032"/>
                      <a:ext cx="56" cy="47"/>
                      <a:chOff x="1884" y="4101"/>
                      <a:chExt cx="56" cy="47"/>
                    </a:xfrm>
                  </p:grpSpPr>
                  <p:sp>
                    <p:nvSpPr>
                      <p:cNvPr id="272" name="Rectangle 188">
                        <a:extLst>
                          <a:ext uri="{FF2B5EF4-FFF2-40B4-BE49-F238E27FC236}">
                            <a16:creationId xmlns:a16="http://schemas.microsoft.com/office/drawing/2014/main" id="{03CCD8B2-C003-38A0-3F15-1941B234B76D}"/>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73" name="Rectangle 189">
                        <a:extLst>
                          <a:ext uri="{FF2B5EF4-FFF2-40B4-BE49-F238E27FC236}">
                            <a16:creationId xmlns:a16="http://schemas.microsoft.com/office/drawing/2014/main" id="{083064C1-C69A-01A2-942D-1CB941CF7950}"/>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69" name="Group 190">
                      <a:extLst>
                        <a:ext uri="{FF2B5EF4-FFF2-40B4-BE49-F238E27FC236}">
                          <a16:creationId xmlns:a16="http://schemas.microsoft.com/office/drawing/2014/main" id="{45CED734-6CA6-3489-EF12-4686896AC4A5}"/>
                        </a:ext>
                      </a:extLst>
                    </p:cNvPr>
                    <p:cNvGrpSpPr>
                      <a:grpSpLocks/>
                    </p:cNvGrpSpPr>
                    <p:nvPr/>
                  </p:nvGrpSpPr>
                  <p:grpSpPr bwMode="auto">
                    <a:xfrm>
                      <a:off x="2832" y="4032"/>
                      <a:ext cx="56" cy="47"/>
                      <a:chOff x="1884" y="4101"/>
                      <a:chExt cx="56" cy="47"/>
                    </a:xfrm>
                  </p:grpSpPr>
                  <p:sp>
                    <p:nvSpPr>
                      <p:cNvPr id="270" name="Rectangle 191">
                        <a:extLst>
                          <a:ext uri="{FF2B5EF4-FFF2-40B4-BE49-F238E27FC236}">
                            <a16:creationId xmlns:a16="http://schemas.microsoft.com/office/drawing/2014/main" id="{109B496C-D73F-0B87-1BA2-8B31222B6B0E}"/>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71" name="Rectangle 192">
                        <a:extLst>
                          <a:ext uri="{FF2B5EF4-FFF2-40B4-BE49-F238E27FC236}">
                            <a16:creationId xmlns:a16="http://schemas.microsoft.com/office/drawing/2014/main" id="{80F6E8D5-BE07-4A6E-1110-1415446B564B}"/>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sp>
                <p:nvSpPr>
                  <p:cNvPr id="265" name="Rectangle 193">
                    <a:extLst>
                      <a:ext uri="{FF2B5EF4-FFF2-40B4-BE49-F238E27FC236}">
                        <a16:creationId xmlns:a16="http://schemas.microsoft.com/office/drawing/2014/main" id="{1526999A-74B4-1814-6BCA-AFF209E6891E}"/>
                      </a:ext>
                    </a:extLst>
                  </p:cNvPr>
                  <p:cNvSpPr>
                    <a:spLocks noChangeArrowheads="1"/>
                  </p:cNvSpPr>
                  <p:nvPr/>
                </p:nvSpPr>
                <p:spPr bwMode="auto">
                  <a:xfrm>
                    <a:off x="2526" y="4020"/>
                    <a:ext cx="300" cy="1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grpSp>
            <p:nvGrpSpPr>
              <p:cNvPr id="194" name="Group 194">
                <a:extLst>
                  <a:ext uri="{FF2B5EF4-FFF2-40B4-BE49-F238E27FC236}">
                    <a16:creationId xmlns:a16="http://schemas.microsoft.com/office/drawing/2014/main" id="{A58AB9DE-3287-E4D5-E119-12D7D031422B}"/>
                  </a:ext>
                </a:extLst>
              </p:cNvPr>
              <p:cNvGrpSpPr>
                <a:grpSpLocks/>
              </p:cNvGrpSpPr>
              <p:nvPr/>
            </p:nvGrpSpPr>
            <p:grpSpPr bwMode="auto">
              <a:xfrm>
                <a:off x="6487083" y="3257062"/>
                <a:ext cx="490083" cy="315974"/>
                <a:chOff x="3324" y="3546"/>
                <a:chExt cx="288" cy="180"/>
              </a:xfrm>
            </p:grpSpPr>
            <p:grpSp>
              <p:nvGrpSpPr>
                <p:cNvPr id="205" name="Group 195">
                  <a:extLst>
                    <a:ext uri="{FF2B5EF4-FFF2-40B4-BE49-F238E27FC236}">
                      <a16:creationId xmlns:a16="http://schemas.microsoft.com/office/drawing/2014/main" id="{16B8A8A4-E41F-C0B1-28BD-47B7A6A4B475}"/>
                    </a:ext>
                  </a:extLst>
                </p:cNvPr>
                <p:cNvGrpSpPr>
                  <a:grpSpLocks/>
                </p:cNvGrpSpPr>
                <p:nvPr/>
              </p:nvGrpSpPr>
              <p:grpSpPr bwMode="auto">
                <a:xfrm>
                  <a:off x="3324" y="3546"/>
                  <a:ext cx="288" cy="78"/>
                  <a:chOff x="2526" y="4020"/>
                  <a:chExt cx="300" cy="132"/>
                </a:xfrm>
              </p:grpSpPr>
              <p:grpSp>
                <p:nvGrpSpPr>
                  <p:cNvPr id="234" name="Group 196">
                    <a:extLst>
                      <a:ext uri="{FF2B5EF4-FFF2-40B4-BE49-F238E27FC236}">
                        <a16:creationId xmlns:a16="http://schemas.microsoft.com/office/drawing/2014/main" id="{14533B34-1D40-BFDC-C4A2-0B94398F5D99}"/>
                      </a:ext>
                    </a:extLst>
                  </p:cNvPr>
                  <p:cNvGrpSpPr>
                    <a:grpSpLocks/>
                  </p:cNvGrpSpPr>
                  <p:nvPr/>
                </p:nvGrpSpPr>
                <p:grpSpPr bwMode="auto">
                  <a:xfrm>
                    <a:off x="2544" y="4032"/>
                    <a:ext cx="258" cy="42"/>
                    <a:chOff x="2544" y="4032"/>
                    <a:chExt cx="344" cy="47"/>
                  </a:xfrm>
                </p:grpSpPr>
                <p:grpSp>
                  <p:nvGrpSpPr>
                    <p:cNvPr id="249" name="Group 197">
                      <a:extLst>
                        <a:ext uri="{FF2B5EF4-FFF2-40B4-BE49-F238E27FC236}">
                          <a16:creationId xmlns:a16="http://schemas.microsoft.com/office/drawing/2014/main" id="{BADD2593-E5A6-B54E-5555-C0F2F16BD539}"/>
                        </a:ext>
                      </a:extLst>
                    </p:cNvPr>
                    <p:cNvGrpSpPr>
                      <a:grpSpLocks/>
                    </p:cNvGrpSpPr>
                    <p:nvPr/>
                  </p:nvGrpSpPr>
                  <p:grpSpPr bwMode="auto">
                    <a:xfrm>
                      <a:off x="2544" y="4032"/>
                      <a:ext cx="56" cy="47"/>
                      <a:chOff x="1884" y="4101"/>
                      <a:chExt cx="56" cy="47"/>
                    </a:xfrm>
                  </p:grpSpPr>
                  <p:sp>
                    <p:nvSpPr>
                      <p:cNvPr id="259" name="Rectangle 198">
                        <a:extLst>
                          <a:ext uri="{FF2B5EF4-FFF2-40B4-BE49-F238E27FC236}">
                            <a16:creationId xmlns:a16="http://schemas.microsoft.com/office/drawing/2014/main" id="{8B5A273D-1A7A-DADC-7AB7-2946715FE1F0}"/>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60" name="Rectangle 199">
                        <a:extLst>
                          <a:ext uri="{FF2B5EF4-FFF2-40B4-BE49-F238E27FC236}">
                            <a16:creationId xmlns:a16="http://schemas.microsoft.com/office/drawing/2014/main" id="{D0B95BEE-3A71-69C6-12EE-FA5C9F859028}"/>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50" name="Group 200">
                      <a:extLst>
                        <a:ext uri="{FF2B5EF4-FFF2-40B4-BE49-F238E27FC236}">
                          <a16:creationId xmlns:a16="http://schemas.microsoft.com/office/drawing/2014/main" id="{B0323816-6552-05F4-7BBD-BFA6910D30F9}"/>
                        </a:ext>
                      </a:extLst>
                    </p:cNvPr>
                    <p:cNvGrpSpPr>
                      <a:grpSpLocks/>
                    </p:cNvGrpSpPr>
                    <p:nvPr/>
                  </p:nvGrpSpPr>
                  <p:grpSpPr bwMode="auto">
                    <a:xfrm>
                      <a:off x="2640" y="4032"/>
                      <a:ext cx="56" cy="47"/>
                      <a:chOff x="1884" y="4101"/>
                      <a:chExt cx="56" cy="47"/>
                    </a:xfrm>
                  </p:grpSpPr>
                  <p:sp>
                    <p:nvSpPr>
                      <p:cNvPr id="257" name="Rectangle 201">
                        <a:extLst>
                          <a:ext uri="{FF2B5EF4-FFF2-40B4-BE49-F238E27FC236}">
                            <a16:creationId xmlns:a16="http://schemas.microsoft.com/office/drawing/2014/main" id="{EE81E120-85A5-2646-4F08-7E4C5628ACE1}"/>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58" name="Rectangle 202">
                        <a:extLst>
                          <a:ext uri="{FF2B5EF4-FFF2-40B4-BE49-F238E27FC236}">
                            <a16:creationId xmlns:a16="http://schemas.microsoft.com/office/drawing/2014/main" id="{6DB0507A-A501-BF24-684C-4E13B208FDBE}"/>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51" name="Group 203">
                      <a:extLst>
                        <a:ext uri="{FF2B5EF4-FFF2-40B4-BE49-F238E27FC236}">
                          <a16:creationId xmlns:a16="http://schemas.microsoft.com/office/drawing/2014/main" id="{293445ED-B7E4-C983-57EB-8ECCFA0C1F9E}"/>
                        </a:ext>
                      </a:extLst>
                    </p:cNvPr>
                    <p:cNvGrpSpPr>
                      <a:grpSpLocks/>
                    </p:cNvGrpSpPr>
                    <p:nvPr/>
                  </p:nvGrpSpPr>
                  <p:grpSpPr bwMode="auto">
                    <a:xfrm>
                      <a:off x="2736" y="4032"/>
                      <a:ext cx="56" cy="47"/>
                      <a:chOff x="1884" y="4101"/>
                      <a:chExt cx="56" cy="47"/>
                    </a:xfrm>
                  </p:grpSpPr>
                  <p:sp>
                    <p:nvSpPr>
                      <p:cNvPr id="255" name="Rectangle 204">
                        <a:extLst>
                          <a:ext uri="{FF2B5EF4-FFF2-40B4-BE49-F238E27FC236}">
                            <a16:creationId xmlns:a16="http://schemas.microsoft.com/office/drawing/2014/main" id="{247382B0-62FF-AD1F-942E-C04B1BCE0776}"/>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56" name="Rectangle 205">
                        <a:extLst>
                          <a:ext uri="{FF2B5EF4-FFF2-40B4-BE49-F238E27FC236}">
                            <a16:creationId xmlns:a16="http://schemas.microsoft.com/office/drawing/2014/main" id="{B6497C95-C3D9-318A-DC6D-9675ADB7F7A1}"/>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52" name="Group 206">
                      <a:extLst>
                        <a:ext uri="{FF2B5EF4-FFF2-40B4-BE49-F238E27FC236}">
                          <a16:creationId xmlns:a16="http://schemas.microsoft.com/office/drawing/2014/main" id="{591A50E3-EB1E-525E-A111-3487409C4E8C}"/>
                        </a:ext>
                      </a:extLst>
                    </p:cNvPr>
                    <p:cNvGrpSpPr>
                      <a:grpSpLocks/>
                    </p:cNvGrpSpPr>
                    <p:nvPr/>
                  </p:nvGrpSpPr>
                  <p:grpSpPr bwMode="auto">
                    <a:xfrm>
                      <a:off x="2832" y="4032"/>
                      <a:ext cx="56" cy="47"/>
                      <a:chOff x="1884" y="4101"/>
                      <a:chExt cx="56" cy="47"/>
                    </a:xfrm>
                  </p:grpSpPr>
                  <p:sp>
                    <p:nvSpPr>
                      <p:cNvPr id="253" name="Rectangle 207">
                        <a:extLst>
                          <a:ext uri="{FF2B5EF4-FFF2-40B4-BE49-F238E27FC236}">
                            <a16:creationId xmlns:a16="http://schemas.microsoft.com/office/drawing/2014/main" id="{FB0C13D4-297B-1A9A-02EA-3B50C1C50CEE}"/>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54" name="Rectangle 208">
                        <a:extLst>
                          <a:ext uri="{FF2B5EF4-FFF2-40B4-BE49-F238E27FC236}">
                            <a16:creationId xmlns:a16="http://schemas.microsoft.com/office/drawing/2014/main" id="{C5BDABC4-E943-8BF4-8111-022073F6FA85}"/>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grpSp>
                <p:nvGrpSpPr>
                  <p:cNvPr id="235" name="Group 209">
                    <a:extLst>
                      <a:ext uri="{FF2B5EF4-FFF2-40B4-BE49-F238E27FC236}">
                        <a16:creationId xmlns:a16="http://schemas.microsoft.com/office/drawing/2014/main" id="{8648EB6D-66F4-E233-85E4-AC4DD6C19698}"/>
                      </a:ext>
                    </a:extLst>
                  </p:cNvPr>
                  <p:cNvGrpSpPr>
                    <a:grpSpLocks/>
                  </p:cNvGrpSpPr>
                  <p:nvPr/>
                </p:nvGrpSpPr>
                <p:grpSpPr bwMode="auto">
                  <a:xfrm rot="10800000">
                    <a:off x="2544" y="4098"/>
                    <a:ext cx="258" cy="42"/>
                    <a:chOff x="2544" y="4032"/>
                    <a:chExt cx="344" cy="47"/>
                  </a:xfrm>
                </p:grpSpPr>
                <p:grpSp>
                  <p:nvGrpSpPr>
                    <p:cNvPr id="237" name="Group 210">
                      <a:extLst>
                        <a:ext uri="{FF2B5EF4-FFF2-40B4-BE49-F238E27FC236}">
                          <a16:creationId xmlns:a16="http://schemas.microsoft.com/office/drawing/2014/main" id="{D005D9B1-62EF-A2C9-227A-853582E5B464}"/>
                        </a:ext>
                      </a:extLst>
                    </p:cNvPr>
                    <p:cNvGrpSpPr>
                      <a:grpSpLocks/>
                    </p:cNvGrpSpPr>
                    <p:nvPr/>
                  </p:nvGrpSpPr>
                  <p:grpSpPr bwMode="auto">
                    <a:xfrm>
                      <a:off x="2544" y="4032"/>
                      <a:ext cx="56" cy="47"/>
                      <a:chOff x="1884" y="4101"/>
                      <a:chExt cx="56" cy="47"/>
                    </a:xfrm>
                  </p:grpSpPr>
                  <p:sp>
                    <p:nvSpPr>
                      <p:cNvPr id="247" name="Rectangle 211">
                        <a:extLst>
                          <a:ext uri="{FF2B5EF4-FFF2-40B4-BE49-F238E27FC236}">
                            <a16:creationId xmlns:a16="http://schemas.microsoft.com/office/drawing/2014/main" id="{A8000A30-6874-6EA3-62A6-7BDB77116FA2}"/>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48" name="Rectangle 212">
                        <a:extLst>
                          <a:ext uri="{FF2B5EF4-FFF2-40B4-BE49-F238E27FC236}">
                            <a16:creationId xmlns:a16="http://schemas.microsoft.com/office/drawing/2014/main" id="{934A6A34-7F4E-9B7E-F889-49F1BCCEA9DA}"/>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38" name="Group 213">
                      <a:extLst>
                        <a:ext uri="{FF2B5EF4-FFF2-40B4-BE49-F238E27FC236}">
                          <a16:creationId xmlns:a16="http://schemas.microsoft.com/office/drawing/2014/main" id="{1B842607-454C-0C74-2056-952A5F082704}"/>
                        </a:ext>
                      </a:extLst>
                    </p:cNvPr>
                    <p:cNvGrpSpPr>
                      <a:grpSpLocks/>
                    </p:cNvGrpSpPr>
                    <p:nvPr/>
                  </p:nvGrpSpPr>
                  <p:grpSpPr bwMode="auto">
                    <a:xfrm>
                      <a:off x="2640" y="4032"/>
                      <a:ext cx="56" cy="47"/>
                      <a:chOff x="1884" y="4101"/>
                      <a:chExt cx="56" cy="47"/>
                    </a:xfrm>
                  </p:grpSpPr>
                  <p:sp>
                    <p:nvSpPr>
                      <p:cNvPr id="245" name="Rectangle 214">
                        <a:extLst>
                          <a:ext uri="{FF2B5EF4-FFF2-40B4-BE49-F238E27FC236}">
                            <a16:creationId xmlns:a16="http://schemas.microsoft.com/office/drawing/2014/main" id="{3502D6DA-6618-6D58-9E43-F8E2E3D97737}"/>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46" name="Rectangle 215">
                        <a:extLst>
                          <a:ext uri="{FF2B5EF4-FFF2-40B4-BE49-F238E27FC236}">
                            <a16:creationId xmlns:a16="http://schemas.microsoft.com/office/drawing/2014/main" id="{7E24BA22-DF22-75E2-915E-FDED8D54BCF6}"/>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39" name="Group 216">
                      <a:extLst>
                        <a:ext uri="{FF2B5EF4-FFF2-40B4-BE49-F238E27FC236}">
                          <a16:creationId xmlns:a16="http://schemas.microsoft.com/office/drawing/2014/main" id="{998F1058-66DB-EDEC-462B-EF03B5EF7F71}"/>
                        </a:ext>
                      </a:extLst>
                    </p:cNvPr>
                    <p:cNvGrpSpPr>
                      <a:grpSpLocks/>
                    </p:cNvGrpSpPr>
                    <p:nvPr/>
                  </p:nvGrpSpPr>
                  <p:grpSpPr bwMode="auto">
                    <a:xfrm>
                      <a:off x="2736" y="4032"/>
                      <a:ext cx="56" cy="47"/>
                      <a:chOff x="1884" y="4101"/>
                      <a:chExt cx="56" cy="47"/>
                    </a:xfrm>
                  </p:grpSpPr>
                  <p:sp>
                    <p:nvSpPr>
                      <p:cNvPr id="243" name="Rectangle 217">
                        <a:extLst>
                          <a:ext uri="{FF2B5EF4-FFF2-40B4-BE49-F238E27FC236}">
                            <a16:creationId xmlns:a16="http://schemas.microsoft.com/office/drawing/2014/main" id="{ACA6234F-7B73-E1DF-1934-632C42220AE4}"/>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44" name="Rectangle 218">
                        <a:extLst>
                          <a:ext uri="{FF2B5EF4-FFF2-40B4-BE49-F238E27FC236}">
                            <a16:creationId xmlns:a16="http://schemas.microsoft.com/office/drawing/2014/main" id="{FAD5BC06-7E0A-8360-9DA3-2F2E39AB573B}"/>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40" name="Group 219">
                      <a:extLst>
                        <a:ext uri="{FF2B5EF4-FFF2-40B4-BE49-F238E27FC236}">
                          <a16:creationId xmlns:a16="http://schemas.microsoft.com/office/drawing/2014/main" id="{9F51C838-22DF-C5B6-4D43-D47C67F5BDBB}"/>
                        </a:ext>
                      </a:extLst>
                    </p:cNvPr>
                    <p:cNvGrpSpPr>
                      <a:grpSpLocks/>
                    </p:cNvGrpSpPr>
                    <p:nvPr/>
                  </p:nvGrpSpPr>
                  <p:grpSpPr bwMode="auto">
                    <a:xfrm>
                      <a:off x="2832" y="4032"/>
                      <a:ext cx="56" cy="47"/>
                      <a:chOff x="1884" y="4101"/>
                      <a:chExt cx="56" cy="47"/>
                    </a:xfrm>
                  </p:grpSpPr>
                  <p:sp>
                    <p:nvSpPr>
                      <p:cNvPr id="241" name="Rectangle 220">
                        <a:extLst>
                          <a:ext uri="{FF2B5EF4-FFF2-40B4-BE49-F238E27FC236}">
                            <a16:creationId xmlns:a16="http://schemas.microsoft.com/office/drawing/2014/main" id="{A32A8809-F214-EB39-9269-24D51004EDBA}"/>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42" name="Rectangle 221">
                        <a:extLst>
                          <a:ext uri="{FF2B5EF4-FFF2-40B4-BE49-F238E27FC236}">
                            <a16:creationId xmlns:a16="http://schemas.microsoft.com/office/drawing/2014/main" id="{51FAA76B-41D2-7D5E-0F2D-396DB0232162}"/>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sp>
                <p:nvSpPr>
                  <p:cNvPr id="236" name="Rectangle 222">
                    <a:extLst>
                      <a:ext uri="{FF2B5EF4-FFF2-40B4-BE49-F238E27FC236}">
                        <a16:creationId xmlns:a16="http://schemas.microsoft.com/office/drawing/2014/main" id="{2F19854B-0ADF-D181-5CCD-CD2413185310}"/>
                      </a:ext>
                    </a:extLst>
                  </p:cNvPr>
                  <p:cNvSpPr>
                    <a:spLocks noChangeArrowheads="1"/>
                  </p:cNvSpPr>
                  <p:nvPr/>
                </p:nvSpPr>
                <p:spPr bwMode="auto">
                  <a:xfrm>
                    <a:off x="2526" y="4020"/>
                    <a:ext cx="300" cy="1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06" name="Group 223">
                  <a:extLst>
                    <a:ext uri="{FF2B5EF4-FFF2-40B4-BE49-F238E27FC236}">
                      <a16:creationId xmlns:a16="http://schemas.microsoft.com/office/drawing/2014/main" id="{9826B261-209D-FC3C-00B8-238E5A93ADA4}"/>
                    </a:ext>
                  </a:extLst>
                </p:cNvPr>
                <p:cNvGrpSpPr>
                  <a:grpSpLocks/>
                </p:cNvGrpSpPr>
                <p:nvPr/>
              </p:nvGrpSpPr>
              <p:grpSpPr bwMode="auto">
                <a:xfrm>
                  <a:off x="3324" y="3648"/>
                  <a:ext cx="288" cy="78"/>
                  <a:chOff x="2526" y="4020"/>
                  <a:chExt cx="300" cy="132"/>
                </a:xfrm>
              </p:grpSpPr>
              <p:grpSp>
                <p:nvGrpSpPr>
                  <p:cNvPr id="207" name="Group 224">
                    <a:extLst>
                      <a:ext uri="{FF2B5EF4-FFF2-40B4-BE49-F238E27FC236}">
                        <a16:creationId xmlns:a16="http://schemas.microsoft.com/office/drawing/2014/main" id="{377EBEEE-D7EB-8C1D-2056-B49E3A1E4D60}"/>
                      </a:ext>
                    </a:extLst>
                  </p:cNvPr>
                  <p:cNvGrpSpPr>
                    <a:grpSpLocks/>
                  </p:cNvGrpSpPr>
                  <p:nvPr/>
                </p:nvGrpSpPr>
                <p:grpSpPr bwMode="auto">
                  <a:xfrm>
                    <a:off x="2544" y="4032"/>
                    <a:ext cx="258" cy="42"/>
                    <a:chOff x="2544" y="4032"/>
                    <a:chExt cx="344" cy="47"/>
                  </a:xfrm>
                </p:grpSpPr>
                <p:grpSp>
                  <p:nvGrpSpPr>
                    <p:cNvPr id="222" name="Group 225">
                      <a:extLst>
                        <a:ext uri="{FF2B5EF4-FFF2-40B4-BE49-F238E27FC236}">
                          <a16:creationId xmlns:a16="http://schemas.microsoft.com/office/drawing/2014/main" id="{094DBB4E-3A6E-66C5-9231-9E3DEAF6D85A}"/>
                        </a:ext>
                      </a:extLst>
                    </p:cNvPr>
                    <p:cNvGrpSpPr>
                      <a:grpSpLocks/>
                    </p:cNvGrpSpPr>
                    <p:nvPr/>
                  </p:nvGrpSpPr>
                  <p:grpSpPr bwMode="auto">
                    <a:xfrm>
                      <a:off x="2544" y="4032"/>
                      <a:ext cx="56" cy="47"/>
                      <a:chOff x="1884" y="4101"/>
                      <a:chExt cx="56" cy="47"/>
                    </a:xfrm>
                  </p:grpSpPr>
                  <p:sp>
                    <p:nvSpPr>
                      <p:cNvPr id="232" name="Rectangle 226">
                        <a:extLst>
                          <a:ext uri="{FF2B5EF4-FFF2-40B4-BE49-F238E27FC236}">
                            <a16:creationId xmlns:a16="http://schemas.microsoft.com/office/drawing/2014/main" id="{631A3DC4-FC97-F637-2423-FF5DFD1FFA62}"/>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33" name="Rectangle 227">
                        <a:extLst>
                          <a:ext uri="{FF2B5EF4-FFF2-40B4-BE49-F238E27FC236}">
                            <a16:creationId xmlns:a16="http://schemas.microsoft.com/office/drawing/2014/main" id="{63C0B6C8-7958-ADDC-7C36-242AE19B344A}"/>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23" name="Group 228">
                      <a:extLst>
                        <a:ext uri="{FF2B5EF4-FFF2-40B4-BE49-F238E27FC236}">
                          <a16:creationId xmlns:a16="http://schemas.microsoft.com/office/drawing/2014/main" id="{7B4788E9-216E-E85D-3729-B28BAB395F21}"/>
                        </a:ext>
                      </a:extLst>
                    </p:cNvPr>
                    <p:cNvGrpSpPr>
                      <a:grpSpLocks/>
                    </p:cNvGrpSpPr>
                    <p:nvPr/>
                  </p:nvGrpSpPr>
                  <p:grpSpPr bwMode="auto">
                    <a:xfrm>
                      <a:off x="2640" y="4032"/>
                      <a:ext cx="56" cy="47"/>
                      <a:chOff x="1884" y="4101"/>
                      <a:chExt cx="56" cy="47"/>
                    </a:xfrm>
                  </p:grpSpPr>
                  <p:sp>
                    <p:nvSpPr>
                      <p:cNvPr id="230" name="Rectangle 229">
                        <a:extLst>
                          <a:ext uri="{FF2B5EF4-FFF2-40B4-BE49-F238E27FC236}">
                            <a16:creationId xmlns:a16="http://schemas.microsoft.com/office/drawing/2014/main" id="{CCC48FF0-6DFB-BA7C-61EE-455BB3E9C866}"/>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31" name="Rectangle 230">
                        <a:extLst>
                          <a:ext uri="{FF2B5EF4-FFF2-40B4-BE49-F238E27FC236}">
                            <a16:creationId xmlns:a16="http://schemas.microsoft.com/office/drawing/2014/main" id="{3E28FD46-BAD8-8979-850C-0AF55A0B8926}"/>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24" name="Group 231">
                      <a:extLst>
                        <a:ext uri="{FF2B5EF4-FFF2-40B4-BE49-F238E27FC236}">
                          <a16:creationId xmlns:a16="http://schemas.microsoft.com/office/drawing/2014/main" id="{90AAFC6A-F75E-65C2-F81A-AAF259200DA1}"/>
                        </a:ext>
                      </a:extLst>
                    </p:cNvPr>
                    <p:cNvGrpSpPr>
                      <a:grpSpLocks/>
                    </p:cNvGrpSpPr>
                    <p:nvPr/>
                  </p:nvGrpSpPr>
                  <p:grpSpPr bwMode="auto">
                    <a:xfrm>
                      <a:off x="2736" y="4032"/>
                      <a:ext cx="56" cy="47"/>
                      <a:chOff x="1884" y="4101"/>
                      <a:chExt cx="56" cy="47"/>
                    </a:xfrm>
                  </p:grpSpPr>
                  <p:sp>
                    <p:nvSpPr>
                      <p:cNvPr id="228" name="Rectangle 232">
                        <a:extLst>
                          <a:ext uri="{FF2B5EF4-FFF2-40B4-BE49-F238E27FC236}">
                            <a16:creationId xmlns:a16="http://schemas.microsoft.com/office/drawing/2014/main" id="{EDB42F31-C72E-A08E-39A5-8B5829BB82DA}"/>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29" name="Rectangle 233">
                        <a:extLst>
                          <a:ext uri="{FF2B5EF4-FFF2-40B4-BE49-F238E27FC236}">
                            <a16:creationId xmlns:a16="http://schemas.microsoft.com/office/drawing/2014/main" id="{12DA3B9A-AE57-547A-12C5-2A6192DDE106}"/>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25" name="Group 234">
                      <a:extLst>
                        <a:ext uri="{FF2B5EF4-FFF2-40B4-BE49-F238E27FC236}">
                          <a16:creationId xmlns:a16="http://schemas.microsoft.com/office/drawing/2014/main" id="{3B28B208-1C9C-C6AC-DEFB-B8430DA5E3D0}"/>
                        </a:ext>
                      </a:extLst>
                    </p:cNvPr>
                    <p:cNvGrpSpPr>
                      <a:grpSpLocks/>
                    </p:cNvGrpSpPr>
                    <p:nvPr/>
                  </p:nvGrpSpPr>
                  <p:grpSpPr bwMode="auto">
                    <a:xfrm>
                      <a:off x="2832" y="4032"/>
                      <a:ext cx="56" cy="47"/>
                      <a:chOff x="1884" y="4101"/>
                      <a:chExt cx="56" cy="47"/>
                    </a:xfrm>
                  </p:grpSpPr>
                  <p:sp>
                    <p:nvSpPr>
                      <p:cNvPr id="226" name="Rectangle 235">
                        <a:extLst>
                          <a:ext uri="{FF2B5EF4-FFF2-40B4-BE49-F238E27FC236}">
                            <a16:creationId xmlns:a16="http://schemas.microsoft.com/office/drawing/2014/main" id="{3F7E73E5-08C6-C540-1798-C5C514D20EEE}"/>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27" name="Rectangle 236">
                        <a:extLst>
                          <a:ext uri="{FF2B5EF4-FFF2-40B4-BE49-F238E27FC236}">
                            <a16:creationId xmlns:a16="http://schemas.microsoft.com/office/drawing/2014/main" id="{10A42B50-A48B-134B-6092-BB606CA11AAD}"/>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grpSp>
                <p:nvGrpSpPr>
                  <p:cNvPr id="208" name="Group 237">
                    <a:extLst>
                      <a:ext uri="{FF2B5EF4-FFF2-40B4-BE49-F238E27FC236}">
                        <a16:creationId xmlns:a16="http://schemas.microsoft.com/office/drawing/2014/main" id="{5E0714C2-9D69-63DE-76B7-C297FA547E88}"/>
                      </a:ext>
                    </a:extLst>
                  </p:cNvPr>
                  <p:cNvGrpSpPr>
                    <a:grpSpLocks/>
                  </p:cNvGrpSpPr>
                  <p:nvPr/>
                </p:nvGrpSpPr>
                <p:grpSpPr bwMode="auto">
                  <a:xfrm rot="10800000">
                    <a:off x="2544" y="4098"/>
                    <a:ext cx="258" cy="42"/>
                    <a:chOff x="2544" y="4032"/>
                    <a:chExt cx="344" cy="47"/>
                  </a:xfrm>
                </p:grpSpPr>
                <p:grpSp>
                  <p:nvGrpSpPr>
                    <p:cNvPr id="210" name="Group 238">
                      <a:extLst>
                        <a:ext uri="{FF2B5EF4-FFF2-40B4-BE49-F238E27FC236}">
                          <a16:creationId xmlns:a16="http://schemas.microsoft.com/office/drawing/2014/main" id="{D4B86DB7-84BA-D6F9-19EC-638F063837EB}"/>
                        </a:ext>
                      </a:extLst>
                    </p:cNvPr>
                    <p:cNvGrpSpPr>
                      <a:grpSpLocks/>
                    </p:cNvGrpSpPr>
                    <p:nvPr/>
                  </p:nvGrpSpPr>
                  <p:grpSpPr bwMode="auto">
                    <a:xfrm>
                      <a:off x="2544" y="4032"/>
                      <a:ext cx="56" cy="47"/>
                      <a:chOff x="1884" y="4101"/>
                      <a:chExt cx="56" cy="47"/>
                    </a:xfrm>
                  </p:grpSpPr>
                  <p:sp>
                    <p:nvSpPr>
                      <p:cNvPr id="220" name="Rectangle 239">
                        <a:extLst>
                          <a:ext uri="{FF2B5EF4-FFF2-40B4-BE49-F238E27FC236}">
                            <a16:creationId xmlns:a16="http://schemas.microsoft.com/office/drawing/2014/main" id="{1F137E9C-6AF8-B5E2-D608-ABF596D94D99}"/>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21" name="Rectangle 240">
                        <a:extLst>
                          <a:ext uri="{FF2B5EF4-FFF2-40B4-BE49-F238E27FC236}">
                            <a16:creationId xmlns:a16="http://schemas.microsoft.com/office/drawing/2014/main" id="{027F94A7-B0F9-4618-10F4-FA24A7176611}"/>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11" name="Group 241">
                      <a:extLst>
                        <a:ext uri="{FF2B5EF4-FFF2-40B4-BE49-F238E27FC236}">
                          <a16:creationId xmlns:a16="http://schemas.microsoft.com/office/drawing/2014/main" id="{DD414860-C32E-1F63-92ED-EB20D1360F85}"/>
                        </a:ext>
                      </a:extLst>
                    </p:cNvPr>
                    <p:cNvGrpSpPr>
                      <a:grpSpLocks/>
                    </p:cNvGrpSpPr>
                    <p:nvPr/>
                  </p:nvGrpSpPr>
                  <p:grpSpPr bwMode="auto">
                    <a:xfrm>
                      <a:off x="2640" y="4032"/>
                      <a:ext cx="56" cy="47"/>
                      <a:chOff x="1884" y="4101"/>
                      <a:chExt cx="56" cy="47"/>
                    </a:xfrm>
                  </p:grpSpPr>
                  <p:sp>
                    <p:nvSpPr>
                      <p:cNvPr id="218" name="Rectangle 242">
                        <a:extLst>
                          <a:ext uri="{FF2B5EF4-FFF2-40B4-BE49-F238E27FC236}">
                            <a16:creationId xmlns:a16="http://schemas.microsoft.com/office/drawing/2014/main" id="{4F05B9FC-4DB3-F646-952E-41332DA5FBDB}"/>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19" name="Rectangle 243">
                        <a:extLst>
                          <a:ext uri="{FF2B5EF4-FFF2-40B4-BE49-F238E27FC236}">
                            <a16:creationId xmlns:a16="http://schemas.microsoft.com/office/drawing/2014/main" id="{298482B4-EC06-68D0-99C3-998446022EA4}"/>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12" name="Group 244">
                      <a:extLst>
                        <a:ext uri="{FF2B5EF4-FFF2-40B4-BE49-F238E27FC236}">
                          <a16:creationId xmlns:a16="http://schemas.microsoft.com/office/drawing/2014/main" id="{E9389C8F-10C4-0770-D483-29F37F3C7214}"/>
                        </a:ext>
                      </a:extLst>
                    </p:cNvPr>
                    <p:cNvGrpSpPr>
                      <a:grpSpLocks/>
                    </p:cNvGrpSpPr>
                    <p:nvPr/>
                  </p:nvGrpSpPr>
                  <p:grpSpPr bwMode="auto">
                    <a:xfrm>
                      <a:off x="2736" y="4032"/>
                      <a:ext cx="56" cy="47"/>
                      <a:chOff x="1884" y="4101"/>
                      <a:chExt cx="56" cy="47"/>
                    </a:xfrm>
                  </p:grpSpPr>
                  <p:sp>
                    <p:nvSpPr>
                      <p:cNvPr id="216" name="Rectangle 245">
                        <a:extLst>
                          <a:ext uri="{FF2B5EF4-FFF2-40B4-BE49-F238E27FC236}">
                            <a16:creationId xmlns:a16="http://schemas.microsoft.com/office/drawing/2014/main" id="{E9BFEB20-2B23-5F34-C8A4-4B584976F843}"/>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17" name="Rectangle 246">
                        <a:extLst>
                          <a:ext uri="{FF2B5EF4-FFF2-40B4-BE49-F238E27FC236}">
                            <a16:creationId xmlns:a16="http://schemas.microsoft.com/office/drawing/2014/main" id="{911E6E44-5BCB-CC69-D2D9-E517E330A2AE}"/>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213" name="Group 247">
                      <a:extLst>
                        <a:ext uri="{FF2B5EF4-FFF2-40B4-BE49-F238E27FC236}">
                          <a16:creationId xmlns:a16="http://schemas.microsoft.com/office/drawing/2014/main" id="{1034E8D3-20A7-1A98-4CBC-35299879017B}"/>
                        </a:ext>
                      </a:extLst>
                    </p:cNvPr>
                    <p:cNvGrpSpPr>
                      <a:grpSpLocks/>
                    </p:cNvGrpSpPr>
                    <p:nvPr/>
                  </p:nvGrpSpPr>
                  <p:grpSpPr bwMode="auto">
                    <a:xfrm>
                      <a:off x="2832" y="4032"/>
                      <a:ext cx="56" cy="47"/>
                      <a:chOff x="1884" y="4101"/>
                      <a:chExt cx="56" cy="47"/>
                    </a:xfrm>
                  </p:grpSpPr>
                  <p:sp>
                    <p:nvSpPr>
                      <p:cNvPr id="214" name="Rectangle 248">
                        <a:extLst>
                          <a:ext uri="{FF2B5EF4-FFF2-40B4-BE49-F238E27FC236}">
                            <a16:creationId xmlns:a16="http://schemas.microsoft.com/office/drawing/2014/main" id="{DA19EE51-8FEA-FF9D-20EB-6C78EB1095C9}"/>
                          </a:ext>
                        </a:extLst>
                      </p:cNvPr>
                      <p:cNvSpPr>
                        <a:spLocks noChangeArrowheads="1"/>
                      </p:cNvSpPr>
                      <p:nvPr/>
                    </p:nvSpPr>
                    <p:spPr bwMode="auto">
                      <a:xfrm>
                        <a:off x="1884" y="4121"/>
                        <a:ext cx="56" cy="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15" name="Rectangle 249">
                        <a:extLst>
                          <a:ext uri="{FF2B5EF4-FFF2-40B4-BE49-F238E27FC236}">
                            <a16:creationId xmlns:a16="http://schemas.microsoft.com/office/drawing/2014/main" id="{20539719-92D7-435B-9B51-B30E7009B69F}"/>
                          </a:ext>
                        </a:extLst>
                      </p:cNvPr>
                      <p:cNvSpPr>
                        <a:spLocks noChangeArrowheads="1"/>
                      </p:cNvSpPr>
                      <p:nvPr/>
                    </p:nvSpPr>
                    <p:spPr bwMode="auto">
                      <a:xfrm>
                        <a:off x="1896" y="4101"/>
                        <a:ext cx="27" cy="3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sp>
                <p:nvSpPr>
                  <p:cNvPr id="209" name="Rectangle 250">
                    <a:extLst>
                      <a:ext uri="{FF2B5EF4-FFF2-40B4-BE49-F238E27FC236}">
                        <a16:creationId xmlns:a16="http://schemas.microsoft.com/office/drawing/2014/main" id="{3D419746-8A7D-2629-737A-E50FB5301C5A}"/>
                      </a:ext>
                    </a:extLst>
                  </p:cNvPr>
                  <p:cNvSpPr>
                    <a:spLocks noChangeArrowheads="1"/>
                  </p:cNvSpPr>
                  <p:nvPr/>
                </p:nvSpPr>
                <p:spPr bwMode="auto">
                  <a:xfrm>
                    <a:off x="2526" y="4020"/>
                    <a:ext cx="300" cy="1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grpSp>
            <p:nvGrpSpPr>
              <p:cNvPr id="378" name="Group 377">
                <a:extLst>
                  <a:ext uri="{FF2B5EF4-FFF2-40B4-BE49-F238E27FC236}">
                    <a16:creationId xmlns:a16="http://schemas.microsoft.com/office/drawing/2014/main" id="{4183EF20-7689-B77E-C63A-915708A58CDA}"/>
                  </a:ext>
                </a:extLst>
              </p:cNvPr>
              <p:cNvGrpSpPr/>
              <p:nvPr/>
            </p:nvGrpSpPr>
            <p:grpSpPr>
              <a:xfrm>
                <a:off x="5088306" y="3309724"/>
                <a:ext cx="285882" cy="98303"/>
                <a:chOff x="5088306" y="3309724"/>
                <a:chExt cx="285882" cy="98303"/>
              </a:xfrm>
            </p:grpSpPr>
            <p:sp>
              <p:nvSpPr>
                <p:cNvPr id="202" name="Rectangle 252">
                  <a:extLst>
                    <a:ext uri="{FF2B5EF4-FFF2-40B4-BE49-F238E27FC236}">
                      <a16:creationId xmlns:a16="http://schemas.microsoft.com/office/drawing/2014/main" id="{D35C1DBE-EA85-C191-A770-91729C6D04F4}"/>
                    </a:ext>
                  </a:extLst>
                </p:cNvPr>
                <p:cNvSpPr>
                  <a:spLocks noChangeArrowheads="1"/>
                </p:cNvSpPr>
                <p:nvPr/>
              </p:nvSpPr>
              <p:spPr bwMode="auto">
                <a:xfrm>
                  <a:off x="5088306" y="3309724"/>
                  <a:ext cx="285882" cy="98303"/>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03" name="Rectangle 253">
                  <a:extLst>
                    <a:ext uri="{FF2B5EF4-FFF2-40B4-BE49-F238E27FC236}">
                      <a16:creationId xmlns:a16="http://schemas.microsoft.com/office/drawing/2014/main" id="{ACA8A601-8872-5C18-3B7B-78CA60AC3EC0}"/>
                    </a:ext>
                  </a:extLst>
                </p:cNvPr>
                <p:cNvSpPr>
                  <a:spLocks noChangeArrowheads="1"/>
                </p:cNvSpPr>
                <p:nvPr/>
              </p:nvSpPr>
              <p:spPr bwMode="auto">
                <a:xfrm>
                  <a:off x="5261877" y="3330789"/>
                  <a:ext cx="74874" cy="561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04" name="Rectangle 254">
                  <a:extLst>
                    <a:ext uri="{FF2B5EF4-FFF2-40B4-BE49-F238E27FC236}">
                      <a16:creationId xmlns:a16="http://schemas.microsoft.com/office/drawing/2014/main" id="{83F23DC7-D959-B1E1-68BF-D0D2EFBBD8D8}"/>
                    </a:ext>
                  </a:extLst>
                </p:cNvPr>
                <p:cNvSpPr>
                  <a:spLocks noChangeArrowheads="1"/>
                </p:cNvSpPr>
                <p:nvPr/>
              </p:nvSpPr>
              <p:spPr bwMode="auto">
                <a:xfrm>
                  <a:off x="5129146" y="3330789"/>
                  <a:ext cx="74874" cy="561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grpSp>
            <p:nvGrpSpPr>
              <p:cNvPr id="377" name="Group 376">
                <a:extLst>
                  <a:ext uri="{FF2B5EF4-FFF2-40B4-BE49-F238E27FC236}">
                    <a16:creationId xmlns:a16="http://schemas.microsoft.com/office/drawing/2014/main" id="{A26AEF9B-6FBF-7E81-AEEC-5F92023BCD9B}"/>
                  </a:ext>
                </a:extLst>
              </p:cNvPr>
              <p:cNvGrpSpPr/>
              <p:nvPr/>
            </p:nvGrpSpPr>
            <p:grpSpPr>
              <a:xfrm>
                <a:off x="5088306" y="3446646"/>
                <a:ext cx="285882" cy="98303"/>
                <a:chOff x="5088306" y="3446646"/>
                <a:chExt cx="285882" cy="98303"/>
              </a:xfrm>
            </p:grpSpPr>
            <p:sp>
              <p:nvSpPr>
                <p:cNvPr id="199" name="Rectangle 256">
                  <a:extLst>
                    <a:ext uri="{FF2B5EF4-FFF2-40B4-BE49-F238E27FC236}">
                      <a16:creationId xmlns:a16="http://schemas.microsoft.com/office/drawing/2014/main" id="{7A200FFC-BD1E-50EF-10F9-52C6631DAA10}"/>
                    </a:ext>
                  </a:extLst>
                </p:cNvPr>
                <p:cNvSpPr>
                  <a:spLocks noChangeArrowheads="1"/>
                </p:cNvSpPr>
                <p:nvPr/>
              </p:nvSpPr>
              <p:spPr bwMode="auto">
                <a:xfrm>
                  <a:off x="5088306" y="3446646"/>
                  <a:ext cx="285882" cy="98303"/>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00" name="Rectangle 257">
                  <a:extLst>
                    <a:ext uri="{FF2B5EF4-FFF2-40B4-BE49-F238E27FC236}">
                      <a16:creationId xmlns:a16="http://schemas.microsoft.com/office/drawing/2014/main" id="{1B7661E4-50FB-D5FC-8C88-53CDE604B034}"/>
                    </a:ext>
                  </a:extLst>
                </p:cNvPr>
                <p:cNvSpPr>
                  <a:spLocks noChangeArrowheads="1"/>
                </p:cNvSpPr>
                <p:nvPr/>
              </p:nvSpPr>
              <p:spPr bwMode="auto">
                <a:xfrm>
                  <a:off x="5261877" y="3467711"/>
                  <a:ext cx="74874" cy="56173"/>
                </a:xfrm>
                <a:prstGeom prst="rect">
                  <a:avLst/>
                </a:prstGeom>
                <a:solidFill>
                  <a:schemeClr val="tx1"/>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201" name="Rectangle 258">
                  <a:extLst>
                    <a:ext uri="{FF2B5EF4-FFF2-40B4-BE49-F238E27FC236}">
                      <a16:creationId xmlns:a16="http://schemas.microsoft.com/office/drawing/2014/main" id="{027306CB-6AD9-D800-83D4-B1847F2931B9}"/>
                    </a:ext>
                  </a:extLst>
                </p:cNvPr>
                <p:cNvSpPr>
                  <a:spLocks noChangeArrowheads="1"/>
                </p:cNvSpPr>
                <p:nvPr/>
              </p:nvSpPr>
              <p:spPr bwMode="auto">
                <a:xfrm>
                  <a:off x="5129146" y="3467711"/>
                  <a:ext cx="74874" cy="56173"/>
                </a:xfrm>
                <a:prstGeom prst="rect">
                  <a:avLst/>
                </a:prstGeom>
                <a:solidFill>
                  <a:schemeClr val="tx1"/>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sp>
            <p:nvSpPr>
              <p:cNvPr id="197" name="Rectangle 259">
                <a:extLst>
                  <a:ext uri="{FF2B5EF4-FFF2-40B4-BE49-F238E27FC236}">
                    <a16:creationId xmlns:a16="http://schemas.microsoft.com/office/drawing/2014/main" id="{B6540F1E-3221-44D4-26B5-BA4D77C9AD9C}"/>
                  </a:ext>
                </a:extLst>
              </p:cNvPr>
              <p:cNvSpPr>
                <a:spLocks noChangeArrowheads="1"/>
              </p:cNvSpPr>
              <p:nvPr/>
            </p:nvSpPr>
            <p:spPr bwMode="auto">
              <a:xfrm>
                <a:off x="5496708" y="3446646"/>
                <a:ext cx="285882" cy="98303"/>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sp>
            <p:nvSpPr>
              <p:cNvPr id="198" name="Rectangle 260">
                <a:extLst>
                  <a:ext uri="{FF2B5EF4-FFF2-40B4-BE49-F238E27FC236}">
                    <a16:creationId xmlns:a16="http://schemas.microsoft.com/office/drawing/2014/main" id="{27FA329D-E646-30BE-C043-3AE1F04E5E1C}"/>
                  </a:ext>
                </a:extLst>
              </p:cNvPr>
              <p:cNvSpPr>
                <a:spLocks noChangeArrowheads="1"/>
              </p:cNvSpPr>
              <p:nvPr/>
            </p:nvSpPr>
            <p:spPr bwMode="auto">
              <a:xfrm>
                <a:off x="5496708" y="3309724"/>
                <a:ext cx="285882" cy="98303"/>
              </a:xfrm>
              <a:prstGeom prst="rect">
                <a:avLst/>
              </a:prstGeom>
              <a:solidFill>
                <a:schemeClr val="tx2">
                  <a:lumMod val="40000"/>
                  <a:lumOff val="60000"/>
                </a:schemeClr>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T" altLang="en-IT"/>
              </a:p>
            </p:txBody>
          </p:sp>
        </p:grpSp>
        <p:pic>
          <p:nvPicPr>
            <p:cNvPr id="380" name="Picture 7">
              <a:extLst>
                <a:ext uri="{FF2B5EF4-FFF2-40B4-BE49-F238E27FC236}">
                  <a16:creationId xmlns:a16="http://schemas.microsoft.com/office/drawing/2014/main" id="{8154BE66-FEA1-F391-AAB4-D9461DA64B1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327" y="2940173"/>
              <a:ext cx="570533" cy="48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1" name="Picture 7">
              <a:extLst>
                <a:ext uri="{FF2B5EF4-FFF2-40B4-BE49-F238E27FC236}">
                  <a16:creationId xmlns:a16="http://schemas.microsoft.com/office/drawing/2014/main" id="{400B97F8-4D21-07FF-465F-C1633FDD74B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947" y="2940173"/>
              <a:ext cx="570533" cy="48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 name="Picture 7">
              <a:extLst>
                <a:ext uri="{FF2B5EF4-FFF2-40B4-BE49-F238E27FC236}">
                  <a16:creationId xmlns:a16="http://schemas.microsoft.com/office/drawing/2014/main" id="{2499C019-435A-9B68-95A7-9771F364029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527" y="2921244"/>
              <a:ext cx="570533" cy="48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3" name="Picture 7">
              <a:extLst>
                <a:ext uri="{FF2B5EF4-FFF2-40B4-BE49-F238E27FC236}">
                  <a16:creationId xmlns:a16="http://schemas.microsoft.com/office/drawing/2014/main" id="{7599CEAE-2BD3-6256-0823-8FE7699AFBB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014" y="2913964"/>
              <a:ext cx="570533" cy="48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4" name="Picture 7">
              <a:extLst>
                <a:ext uri="{FF2B5EF4-FFF2-40B4-BE49-F238E27FC236}">
                  <a16:creationId xmlns:a16="http://schemas.microsoft.com/office/drawing/2014/main" id="{4DABDF88-EA9C-8361-6946-C18EE88F3CB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415" y="2940173"/>
              <a:ext cx="570533" cy="48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6" name="Straight Connector 385">
              <a:extLst>
                <a:ext uri="{FF2B5EF4-FFF2-40B4-BE49-F238E27FC236}">
                  <a16:creationId xmlns:a16="http://schemas.microsoft.com/office/drawing/2014/main" id="{63980BD0-E9FD-864C-EF5C-2D0D604D885B}"/>
                </a:ext>
              </a:extLst>
            </p:cNvPr>
            <p:cNvCxnSpPr>
              <a:stCxn id="380" idx="0"/>
            </p:cNvCxnSpPr>
            <p:nvPr/>
          </p:nvCxnSpPr>
          <p:spPr>
            <a:xfrm flipV="1">
              <a:off x="6119594" y="2260007"/>
              <a:ext cx="860009" cy="6801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51332CCF-851A-EC8B-96FA-F1C42D0D82A9}"/>
                </a:ext>
              </a:extLst>
            </p:cNvPr>
            <p:cNvCxnSpPr>
              <a:stCxn id="381" idx="0"/>
            </p:cNvCxnSpPr>
            <p:nvPr/>
          </p:nvCxnSpPr>
          <p:spPr>
            <a:xfrm flipV="1">
              <a:off x="6812214" y="2267510"/>
              <a:ext cx="353763" cy="6726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982BDF38-E828-1825-11B1-59ECF0E2D42C}"/>
                </a:ext>
              </a:extLst>
            </p:cNvPr>
            <p:cNvCxnSpPr>
              <a:stCxn id="382" idx="0"/>
            </p:cNvCxnSpPr>
            <p:nvPr/>
          </p:nvCxnSpPr>
          <p:spPr>
            <a:xfrm flipH="1" flipV="1">
              <a:off x="7482194" y="2267510"/>
              <a:ext cx="20600" cy="65373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3602C825-AA4E-5850-DCD4-FA2CA9FF4EE9}"/>
                </a:ext>
              </a:extLst>
            </p:cNvPr>
            <p:cNvCxnSpPr>
              <a:stCxn id="383" idx="0"/>
              <a:endCxn id="265" idx="2"/>
            </p:cNvCxnSpPr>
            <p:nvPr/>
          </p:nvCxnSpPr>
          <p:spPr>
            <a:xfrm flipH="1" flipV="1">
              <a:off x="7973899" y="2249035"/>
              <a:ext cx="217382" cy="6649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4A6CB101-D498-D4BE-10AB-DA9A4DED1FCE}"/>
                </a:ext>
              </a:extLst>
            </p:cNvPr>
            <p:cNvCxnSpPr>
              <a:stCxn id="384" idx="0"/>
              <a:endCxn id="321" idx="2"/>
            </p:cNvCxnSpPr>
            <p:nvPr/>
          </p:nvCxnSpPr>
          <p:spPr>
            <a:xfrm flipH="1" flipV="1">
              <a:off x="8365600" y="2249035"/>
              <a:ext cx="512082" cy="6911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TextBox 405">
              <a:extLst>
                <a:ext uri="{FF2B5EF4-FFF2-40B4-BE49-F238E27FC236}">
                  <a16:creationId xmlns:a16="http://schemas.microsoft.com/office/drawing/2014/main" id="{9A651B66-F694-8B60-FE3E-3CE94581EE2C}"/>
                </a:ext>
              </a:extLst>
            </p:cNvPr>
            <p:cNvSpPr txBox="1"/>
            <p:nvPr/>
          </p:nvSpPr>
          <p:spPr>
            <a:xfrm>
              <a:off x="7118812" y="1631898"/>
              <a:ext cx="926857" cy="369332"/>
            </a:xfrm>
            <a:prstGeom prst="rect">
              <a:avLst/>
            </a:prstGeom>
            <a:noFill/>
          </p:spPr>
          <p:txBody>
            <a:bodyPr wrap="none" rtlCol="0">
              <a:spAutoFit/>
            </a:bodyPr>
            <a:lstStyle/>
            <a:p>
              <a:r>
                <a:rPr lang="it-IT" dirty="0"/>
                <a:t>SWITCH</a:t>
              </a:r>
            </a:p>
          </p:txBody>
        </p:sp>
      </p:grpSp>
    </p:spTree>
    <p:extLst>
      <p:ext uri="{BB962C8B-B14F-4D97-AF65-F5344CB8AC3E}">
        <p14:creationId xmlns:p14="http://schemas.microsoft.com/office/powerpoint/2010/main" val="337768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7"/>
                                        </p:tgtEl>
                                        <p:attrNameLst>
                                          <p:attrName>style.visibility</p:attrName>
                                        </p:attrNameLst>
                                      </p:cBhvr>
                                      <p:to>
                                        <p:strVal val="visible"/>
                                      </p:to>
                                    </p:set>
                                    <p:animEffect transition="in" filter="wipe(down)">
                                      <p:cBhvr>
                                        <p:cTn id="11" dur="500"/>
                                        <p:tgtEl>
                                          <p:spTgt spid="40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8"/>
                                        </p:tgtEl>
                                        <p:attrNameLst>
                                          <p:attrName>style.visibility</p:attrName>
                                        </p:attrNameLst>
                                      </p:cBhvr>
                                      <p:to>
                                        <p:strVal val="visible"/>
                                      </p:to>
                                    </p:set>
                                    <p:animEffect transition="in" filter="wipe(up)">
                                      <p:cBhvr>
                                        <p:cTn id="15" dur="500"/>
                                        <p:tgtEl>
                                          <p:spTgt spid="40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297D4-0F2B-811F-A3E1-AEC066EEC09B}"/>
              </a:ext>
            </a:extLst>
          </p:cNvPr>
          <p:cNvSpPr>
            <a:spLocks noGrp="1"/>
          </p:cNvSpPr>
          <p:nvPr>
            <p:ph idx="1"/>
          </p:nvPr>
        </p:nvSpPr>
        <p:spPr>
          <a:xfrm>
            <a:off x="793033" y="1538126"/>
            <a:ext cx="7205633" cy="2960226"/>
          </a:xfrm>
        </p:spPr>
        <p:txBody>
          <a:bodyPr>
            <a:normAutofit fontScale="92500"/>
          </a:bodyPr>
          <a:lstStyle/>
          <a:p>
            <a:pPr marL="0" indent="0">
              <a:buNone/>
            </a:pPr>
            <a:r>
              <a:rPr lang="en-US" dirty="0">
                <a:ea typeface="+mn-lt"/>
                <a:cs typeface="+mn-lt"/>
              </a:rPr>
              <a:t>There are several types of switches: 1U stand alone and modular switches. layer 2 and layer 3 switches. </a:t>
            </a:r>
          </a:p>
          <a:p>
            <a:pPr marL="0" indent="0">
              <a:buNone/>
            </a:pPr>
            <a:r>
              <a:rPr lang="en-US" dirty="0">
                <a:ea typeface="+mn-lt"/>
                <a:cs typeface="+mn-lt"/>
              </a:rPr>
              <a:t>Characterized by the aggregate throughput and by the speed of the interfaces from 1 Gbps to 400 Gbps </a:t>
            </a:r>
          </a:p>
          <a:p>
            <a:pPr marL="0" indent="0">
              <a:buNone/>
            </a:pPr>
            <a:r>
              <a:rPr lang="en-US" dirty="0">
                <a:ea typeface="+mn-lt"/>
                <a:cs typeface="+mn-lt"/>
              </a:rPr>
              <a:t>Layer3 switches can operate at the Network layer of the ISO/OSI model and provide </a:t>
            </a:r>
            <a:r>
              <a:rPr lang="en-US" b="1" dirty="0">
                <a:ea typeface="+mn-lt"/>
                <a:cs typeface="+mn-lt"/>
              </a:rPr>
              <a:t>advanced routing and filtering capabilities. </a:t>
            </a:r>
          </a:p>
        </p:txBody>
      </p:sp>
      <p:sp>
        <p:nvSpPr>
          <p:cNvPr id="5" name="Slide Number Placeholder 4">
            <a:extLst>
              <a:ext uri="{FF2B5EF4-FFF2-40B4-BE49-F238E27FC236}">
                <a16:creationId xmlns:a16="http://schemas.microsoft.com/office/drawing/2014/main" id="{0EF513DB-51CC-8644-0608-174A585CFA5F}"/>
              </a:ext>
            </a:extLst>
          </p:cNvPr>
          <p:cNvSpPr>
            <a:spLocks noGrp="1"/>
          </p:cNvSpPr>
          <p:nvPr>
            <p:ph type="sldNum" sz="quarter" idx="12"/>
          </p:nvPr>
        </p:nvSpPr>
        <p:spPr/>
        <p:txBody>
          <a:bodyPr/>
          <a:lstStyle/>
          <a:p>
            <a:fld id="{C8141492-CF40-414B-9698-F860F861B76E}" type="slidenum">
              <a:rPr lang="en-IT" smtClean="0"/>
              <a:t>33</a:t>
            </a:fld>
            <a:endParaRPr lang="en-IT"/>
          </a:p>
        </p:txBody>
      </p:sp>
      <p:sp>
        <p:nvSpPr>
          <p:cNvPr id="6" name="Title 1">
            <a:extLst>
              <a:ext uri="{FF2B5EF4-FFF2-40B4-BE49-F238E27FC236}">
                <a16:creationId xmlns:a16="http://schemas.microsoft.com/office/drawing/2014/main" id="{8FDB5B81-7A16-9297-93A3-B6A6C4DC8FED}"/>
              </a:ext>
            </a:extLst>
          </p:cNvPr>
          <p:cNvSpPr>
            <a:spLocks noGrp="1"/>
          </p:cNvSpPr>
          <p:nvPr>
            <p:ph type="title"/>
          </p:nvPr>
        </p:nvSpPr>
        <p:spPr/>
        <p:txBody>
          <a:bodyPr/>
          <a:lstStyle/>
          <a:p>
            <a:r>
              <a:rPr lang="it-IT" dirty="0"/>
              <a:t>Switch</a:t>
            </a:r>
          </a:p>
        </p:txBody>
      </p:sp>
      <p:pic>
        <p:nvPicPr>
          <p:cNvPr id="3074" name="Picture 2" descr="N8560-48BC, Switch per Data Center Ethernet L3 a 48 Porte, 48 x 25Gb SFP28, con 8 x 100Gb QSFP28, Supporto MLAG/Stacking, Chip Broadcom, FSOS Installato">
            <a:extLst>
              <a:ext uri="{FF2B5EF4-FFF2-40B4-BE49-F238E27FC236}">
                <a16:creationId xmlns:a16="http://schemas.microsoft.com/office/drawing/2014/main" id="{28E0ACDF-B735-71E0-1148-93C76D7F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432" y="2427981"/>
            <a:ext cx="2833535" cy="28335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isco Nexus 9800 Series Switches Data Sheet - Cisco">
            <a:extLst>
              <a:ext uri="{FF2B5EF4-FFF2-40B4-BE49-F238E27FC236}">
                <a16:creationId xmlns:a16="http://schemas.microsoft.com/office/drawing/2014/main" id="{C6871B41-7B91-53D1-6425-5A1A3372F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833" y="1510735"/>
            <a:ext cx="3309967" cy="21127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AE7175-3FF1-6767-46F7-EA95F2B51306}"/>
              </a:ext>
            </a:extLst>
          </p:cNvPr>
          <p:cNvSpPr txBox="1"/>
          <p:nvPr/>
        </p:nvSpPr>
        <p:spPr>
          <a:xfrm>
            <a:off x="793033" y="4517182"/>
            <a:ext cx="10755964" cy="2092881"/>
          </a:xfrm>
          <a:prstGeom prst="rect">
            <a:avLst/>
          </a:prstGeom>
          <a:noFill/>
        </p:spPr>
        <p:txBody>
          <a:bodyPr wrap="square" rtlCol="0">
            <a:spAutoFit/>
          </a:bodyPr>
          <a:lstStyle/>
          <a:p>
            <a:r>
              <a:rPr lang="en-US" sz="2600" dirty="0">
                <a:ea typeface="+mn-lt"/>
                <a:cs typeface="+mn-lt"/>
              </a:rPr>
              <a:t>Switches now can support advanced features such as quality of service (QoS), virtual LANs (VLANs</a:t>
            </a:r>
            <a:endParaRPr lang="en-US" sz="2600" b="1" dirty="0"/>
          </a:p>
          <a:p>
            <a:r>
              <a:rPr lang="en-US" sz="2600" b="1" dirty="0">
                <a:ea typeface="+mn-lt"/>
                <a:cs typeface="+mn-lt"/>
              </a:rPr>
              <a:t>Modern L3 switches can operate a routers </a:t>
            </a:r>
            <a:r>
              <a:rPr lang="en-US" sz="2600" dirty="0">
                <a:ea typeface="+mn-lt"/>
                <a:cs typeface="+mn-lt"/>
              </a:rPr>
              <a:t>including dynamic routing protocols like OSPF and BGP and supports and overlay protocols such as EVPN VXLAN. </a:t>
            </a:r>
          </a:p>
        </p:txBody>
      </p:sp>
    </p:spTree>
    <p:extLst>
      <p:ext uri="{BB962C8B-B14F-4D97-AF65-F5344CB8AC3E}">
        <p14:creationId xmlns:p14="http://schemas.microsoft.com/office/powerpoint/2010/main" val="291398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F513DB-51CC-8644-0608-174A585CFA5F}"/>
              </a:ext>
            </a:extLst>
          </p:cNvPr>
          <p:cNvSpPr>
            <a:spLocks noGrp="1"/>
          </p:cNvSpPr>
          <p:nvPr>
            <p:ph type="sldNum" sz="quarter" idx="12"/>
          </p:nvPr>
        </p:nvSpPr>
        <p:spPr/>
        <p:txBody>
          <a:bodyPr/>
          <a:lstStyle/>
          <a:p>
            <a:fld id="{C8141492-CF40-414B-9698-F860F861B76E}" type="slidenum">
              <a:rPr lang="en-IT" smtClean="0"/>
              <a:t>34</a:t>
            </a:fld>
            <a:endParaRPr lang="en-IT"/>
          </a:p>
        </p:txBody>
      </p:sp>
      <p:sp>
        <p:nvSpPr>
          <p:cNvPr id="6" name="Title 1">
            <a:extLst>
              <a:ext uri="{FF2B5EF4-FFF2-40B4-BE49-F238E27FC236}">
                <a16:creationId xmlns:a16="http://schemas.microsoft.com/office/drawing/2014/main" id="{8FDB5B81-7A16-9297-93A3-B6A6C4DC8FED}"/>
              </a:ext>
            </a:extLst>
          </p:cNvPr>
          <p:cNvSpPr>
            <a:spLocks noGrp="1"/>
          </p:cNvSpPr>
          <p:nvPr>
            <p:ph type="title"/>
          </p:nvPr>
        </p:nvSpPr>
        <p:spPr/>
        <p:txBody>
          <a:bodyPr/>
          <a:lstStyle/>
          <a:p>
            <a:r>
              <a:rPr lang="it-IT" dirty="0"/>
              <a:t>MAC </a:t>
            </a:r>
            <a:r>
              <a:rPr lang="it-IT" dirty="0" err="1"/>
              <a:t>address</a:t>
            </a:r>
            <a:r>
              <a:rPr lang="it-IT" dirty="0"/>
              <a:t> </a:t>
            </a:r>
            <a:r>
              <a:rPr lang="it-IT" dirty="0" err="1"/>
              <a:t>Table</a:t>
            </a:r>
            <a:r>
              <a:rPr lang="it-IT" dirty="0"/>
              <a:t> </a:t>
            </a:r>
            <a:r>
              <a:rPr lang="it-IT" dirty="0" err="1"/>
              <a:t>example</a:t>
            </a:r>
            <a:endParaRPr lang="it-IT" dirty="0"/>
          </a:p>
        </p:txBody>
      </p:sp>
      <p:sp>
        <p:nvSpPr>
          <p:cNvPr id="4" name="Content Placeholder 3">
            <a:extLst>
              <a:ext uri="{FF2B5EF4-FFF2-40B4-BE49-F238E27FC236}">
                <a16:creationId xmlns:a16="http://schemas.microsoft.com/office/drawing/2014/main" id="{AC3B492D-A900-43F6-5FC8-768A27823609}"/>
              </a:ext>
            </a:extLst>
          </p:cNvPr>
          <p:cNvSpPr>
            <a:spLocks noGrp="1"/>
          </p:cNvSpPr>
          <p:nvPr>
            <p:ph idx="1"/>
          </p:nvPr>
        </p:nvSpPr>
        <p:spPr>
          <a:xfrm>
            <a:off x="838200" y="1839056"/>
            <a:ext cx="10967720" cy="4550044"/>
          </a:xfrm>
        </p:spPr>
        <p:txBody>
          <a:bodyPr>
            <a:normAutofit fontScale="77500" lnSpcReduction="20000"/>
          </a:bodyPr>
          <a:lstStyle/>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vlan</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mac address     </a:t>
            </a:r>
            <a:r>
              <a:rPr lang="en-US" dirty="0">
                <a:latin typeface="Courier New" panose="02070309020205020404" pitchFamily="49" charset="0"/>
                <a:cs typeface="Courier New" panose="02070309020205020404" pitchFamily="49" charset="0"/>
              </a:rPr>
              <a:t>type    learn     age      </a:t>
            </a:r>
            <a:r>
              <a:rPr lang="en-US" b="1" dirty="0">
                <a:latin typeface="Courier New" panose="02070309020205020404" pitchFamily="49" charset="0"/>
                <a:cs typeface="Courier New" panose="02070309020205020404" pitchFamily="49" charset="0"/>
              </a:rPr>
              <a:t>ports</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126  001e.791d.0400    static  No           -   Router</a:t>
            </a:r>
          </a:p>
          <a:p>
            <a:pPr marL="0" indent="0">
              <a:buNone/>
            </a:pPr>
            <a:r>
              <a:rPr lang="en-US" dirty="0">
                <a:latin typeface="Courier New" panose="02070309020205020404" pitchFamily="49" charset="0"/>
                <a:cs typeface="Courier New" panose="02070309020205020404" pitchFamily="49" charset="0"/>
              </a:rPr>
              <a:t>* 2048  ccc5.e5f8.cd47   dynamic  Yes          5   Po1</a:t>
            </a:r>
          </a:p>
          <a:p>
            <a:pPr marL="0" indent="0">
              <a:buNone/>
            </a:pPr>
            <a:r>
              <a:rPr lang="en-US" dirty="0">
                <a:latin typeface="Courier New" panose="02070309020205020404" pitchFamily="49" charset="0"/>
                <a:cs typeface="Courier New" panose="02070309020205020404" pitchFamily="49" charset="0"/>
              </a:rPr>
              <a:t>*    8  a078.175b.dbec   dynamic  Yes         15   Gi3/37</a:t>
            </a:r>
          </a:p>
          <a:p>
            <a:pPr marL="0" indent="0">
              <a:buNone/>
            </a:pPr>
            <a:r>
              <a:rPr lang="en-US" dirty="0">
                <a:latin typeface="Courier New" panose="02070309020205020404" pitchFamily="49" charset="0"/>
                <a:cs typeface="Courier New" panose="02070309020205020404" pitchFamily="49" charset="0"/>
              </a:rPr>
              <a:t>*    6  0050.b625.e946   dynamic  Yes          0   Gi8/40</a:t>
            </a:r>
          </a:p>
          <a:p>
            <a:pPr marL="0" indent="0">
              <a:buNone/>
            </a:pPr>
            <a:r>
              <a:rPr lang="en-US" dirty="0">
                <a:latin typeface="Courier New" panose="02070309020205020404" pitchFamily="49" charset="0"/>
                <a:cs typeface="Courier New" panose="02070309020205020404" pitchFamily="49" charset="0"/>
              </a:rPr>
              <a:t>* 1052  dcf4.012c.3a4d   dynamic  Yes        120   Po1</a:t>
            </a:r>
          </a:p>
          <a:p>
            <a:pPr marL="0" indent="0">
              <a:buNone/>
            </a:pPr>
            <a:r>
              <a:rPr lang="en-US" dirty="0">
                <a:latin typeface="Courier New" panose="02070309020205020404" pitchFamily="49" charset="0"/>
                <a:cs typeface="Courier New" panose="02070309020205020404" pitchFamily="49" charset="0"/>
              </a:rPr>
              <a:t>*    4  88ae.dd59.ced4   dynamic  Yes          0   Po20</a:t>
            </a:r>
          </a:p>
          <a:p>
            <a:pPr marL="0" indent="0">
              <a:buNone/>
            </a:pPr>
            <a:r>
              <a:rPr lang="en-US" dirty="0">
                <a:latin typeface="Courier New" panose="02070309020205020404" pitchFamily="49" charset="0"/>
                <a:cs typeface="Courier New" panose="02070309020205020404" pitchFamily="49" charset="0"/>
              </a:rPr>
              <a:t>*    6  001a.4aa8.3107   dynamic  Yes        190   Po1</a:t>
            </a:r>
          </a:p>
          <a:p>
            <a:pPr marL="0" indent="0">
              <a:buNone/>
            </a:pPr>
            <a:r>
              <a:rPr lang="en-US" dirty="0">
                <a:latin typeface="Courier New" panose="02070309020205020404" pitchFamily="49" charset="0"/>
                <a:cs typeface="Courier New" panose="02070309020205020404" pitchFamily="49" charset="0"/>
              </a:rPr>
              <a:t>*    6  482a.e373.0c06   dynamic  Yes          0   Gi3/13</a:t>
            </a:r>
          </a:p>
          <a:p>
            <a:pPr marL="0" indent="0">
              <a:buNone/>
            </a:pPr>
            <a:r>
              <a:rPr lang="en-US" dirty="0">
                <a:latin typeface="Courier New" panose="02070309020205020404" pitchFamily="49" charset="0"/>
                <a:cs typeface="Courier New" panose="02070309020205020404" pitchFamily="49" charset="0"/>
              </a:rPr>
              <a:t>* 2048  ccc5.e5f8.d3b6   dynamic  Yes          0   Po1</a:t>
            </a:r>
          </a:p>
          <a:p>
            <a:pPr marL="0" indent="0">
              <a:buNone/>
            </a:pPr>
            <a:r>
              <a:rPr lang="en-US" dirty="0">
                <a:latin typeface="Courier New" panose="02070309020205020404" pitchFamily="49" charset="0"/>
                <a:cs typeface="Courier New" panose="02070309020205020404" pitchFamily="49" charset="0"/>
              </a:rPr>
              <a:t>*    1  44d9.e7fc.b1ae   dynamic  Yes          0   Gi3/12</a:t>
            </a:r>
          </a:p>
          <a:p>
            <a:pPr marL="0"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37647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8BA3-BD98-D1BF-3047-1D8AD26D6410}"/>
              </a:ext>
            </a:extLst>
          </p:cNvPr>
          <p:cNvSpPr>
            <a:spLocks noGrp="1"/>
          </p:cNvSpPr>
          <p:nvPr>
            <p:ph type="title"/>
          </p:nvPr>
        </p:nvSpPr>
        <p:spPr>
          <a:xfrm>
            <a:off x="4163961" y="2914290"/>
            <a:ext cx="3864078" cy="1029420"/>
          </a:xfrm>
        </p:spPr>
        <p:txBody>
          <a:bodyPr>
            <a:normAutofit fontScale="90000"/>
          </a:bodyPr>
          <a:lstStyle/>
          <a:p>
            <a:pPr algn="ctr"/>
            <a:r>
              <a:rPr lang="it-IT" dirty="0"/>
              <a:t>Internet </a:t>
            </a:r>
            <a:r>
              <a:rPr lang="en-US" dirty="0"/>
              <a:t>Protocol</a:t>
            </a:r>
          </a:p>
        </p:txBody>
      </p:sp>
      <p:sp>
        <p:nvSpPr>
          <p:cNvPr id="4" name="Footer Placeholder 3">
            <a:extLst>
              <a:ext uri="{FF2B5EF4-FFF2-40B4-BE49-F238E27FC236}">
                <a16:creationId xmlns:a16="http://schemas.microsoft.com/office/drawing/2014/main" id="{650B0486-6851-CDE3-8890-F30B829A5C33}"/>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39C1E3D0-EB4D-6322-49A2-483F8A7E9696}"/>
              </a:ext>
            </a:extLst>
          </p:cNvPr>
          <p:cNvSpPr>
            <a:spLocks noGrp="1"/>
          </p:cNvSpPr>
          <p:nvPr>
            <p:ph type="sldNum" sz="quarter" idx="12"/>
          </p:nvPr>
        </p:nvSpPr>
        <p:spPr/>
        <p:txBody>
          <a:bodyPr/>
          <a:lstStyle/>
          <a:p>
            <a:fld id="{C8141492-CF40-414B-9698-F860F861B76E}" type="slidenum">
              <a:rPr lang="en-IT" smtClean="0"/>
              <a:t>35</a:t>
            </a:fld>
            <a:endParaRPr lang="en-IT"/>
          </a:p>
        </p:txBody>
      </p:sp>
    </p:spTree>
    <p:extLst>
      <p:ext uri="{BB962C8B-B14F-4D97-AF65-F5344CB8AC3E}">
        <p14:creationId xmlns:p14="http://schemas.microsoft.com/office/powerpoint/2010/main" val="1536504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cs typeface="Calibri Light"/>
              </a:rPr>
              <a:t>Internet</a:t>
            </a:r>
            <a:r>
              <a:rPr lang="en-US" i="1" dirty="0">
                <a:cs typeface="Calibri Light"/>
              </a:rPr>
              <a:t> </a:t>
            </a:r>
            <a:r>
              <a:rPr lang="en-US" dirty="0">
                <a:cs typeface="Calibri Light"/>
              </a:rPr>
              <a:t>Protocol addressing: why ?</a:t>
            </a:r>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626920"/>
            <a:ext cx="10881852" cy="2836926"/>
          </a:xfrm>
        </p:spPr>
        <p:txBody>
          <a:bodyPr vert="horz" lIns="91440" tIns="45720" rIns="91440" bIns="45720" rtlCol="0" anchor="t">
            <a:normAutofit/>
          </a:bodyPr>
          <a:lstStyle/>
          <a:p>
            <a:r>
              <a:rPr lang="en-US" sz="3000" dirty="0">
                <a:cs typeface="Calibri" panose="020F0502020204030204"/>
              </a:rPr>
              <a:t>The IP project had one main goal: to allow hosts interconnected by any Local Area Network protocol to talk to each other.</a:t>
            </a:r>
          </a:p>
          <a:p>
            <a:r>
              <a:rPr lang="en-US" sz="3000" dirty="0">
                <a:cs typeface="Calibri" panose="020F0502020204030204"/>
              </a:rPr>
              <a:t>This required </a:t>
            </a:r>
            <a:r>
              <a:rPr lang="en-US" sz="3000" i="1" dirty="0">
                <a:cs typeface="Calibri"/>
              </a:rPr>
              <a:t>at least </a:t>
            </a:r>
            <a:r>
              <a:rPr lang="en-US" sz="3000" dirty="0">
                <a:cs typeface="Calibri"/>
              </a:rPr>
              <a:t>a </a:t>
            </a:r>
            <a:r>
              <a:rPr lang="en-US" sz="3000" b="1" dirty="0">
                <a:cs typeface="Calibri"/>
              </a:rPr>
              <a:t>global</a:t>
            </a:r>
            <a:r>
              <a:rPr lang="en-US" sz="3000" dirty="0">
                <a:cs typeface="Calibri"/>
              </a:rPr>
              <a:t> scheme for identifying/addressing each host.</a:t>
            </a:r>
          </a:p>
          <a:p>
            <a:r>
              <a:rPr lang="en-US" sz="3000" dirty="0">
                <a:cs typeface="Calibri"/>
              </a:rPr>
              <a:t>We'll be covering the two versions of the IP protocols in  use (v4 and v6) in parallel, a</a:t>
            </a:r>
            <a:r>
              <a:rPr lang="en-US" sz="3000" dirty="0">
                <a:ea typeface="+mn-lt"/>
                <a:cs typeface="+mn-lt"/>
              </a:rPr>
              <a:t>s the semantics is </a:t>
            </a:r>
            <a:r>
              <a:rPr lang="en-US" sz="3000" i="1" dirty="0">
                <a:ea typeface="+mn-lt"/>
                <a:cs typeface="+mn-lt"/>
              </a:rPr>
              <a:t>the same</a:t>
            </a:r>
            <a:r>
              <a:rPr lang="en-US" sz="3000" dirty="0">
                <a:ea typeface="+mn-lt"/>
                <a:cs typeface="+mn-lt"/>
              </a:rPr>
              <a:t>. </a:t>
            </a: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36</a:t>
            </a:fld>
            <a:endParaRPr lang="en-IT"/>
          </a:p>
        </p:txBody>
      </p:sp>
    </p:spTree>
    <p:extLst>
      <p:ext uri="{BB962C8B-B14F-4D97-AF65-F5344CB8AC3E}">
        <p14:creationId xmlns:p14="http://schemas.microsoft.com/office/powerpoint/2010/main" val="3595443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DD093D-5CD7-A6D5-B3F0-B4800CD2D9EE}"/>
              </a:ext>
            </a:extLst>
          </p:cNvPr>
          <p:cNvPicPr>
            <a:picLocks noChangeAspect="1"/>
          </p:cNvPicPr>
          <p:nvPr/>
        </p:nvPicPr>
        <p:blipFill>
          <a:blip r:embed="rId2"/>
          <a:stretch>
            <a:fillRect/>
          </a:stretch>
        </p:blipFill>
        <p:spPr>
          <a:xfrm>
            <a:off x="1852718" y="3382805"/>
            <a:ext cx="9392929" cy="2642579"/>
          </a:xfrm>
          <a:prstGeom prst="rect">
            <a:avLst/>
          </a:prstGeom>
        </p:spPr>
      </p:pic>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cs typeface="Calibri Light"/>
              </a:rPr>
              <a:t>Internet</a:t>
            </a:r>
            <a:r>
              <a:rPr lang="en-US" i="1" dirty="0">
                <a:cs typeface="Calibri Light"/>
              </a:rPr>
              <a:t> </a:t>
            </a:r>
            <a:r>
              <a:rPr lang="en-US" dirty="0">
                <a:cs typeface="Calibri Light"/>
              </a:rPr>
              <a:t>Protocol IPv4 addressing</a:t>
            </a:r>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779206" y="1528597"/>
            <a:ext cx="10574594" cy="2394474"/>
          </a:xfrm>
        </p:spPr>
        <p:txBody>
          <a:bodyPr vert="horz" lIns="91440" tIns="45720" rIns="91440" bIns="45720" rtlCol="0" anchor="t">
            <a:normAutofit fontScale="92500"/>
          </a:bodyPr>
          <a:lstStyle/>
          <a:p>
            <a:r>
              <a:rPr lang="en-US" sz="3000" dirty="0">
                <a:ea typeface="+mn-lt"/>
                <a:cs typeface="+mn-lt"/>
              </a:rPr>
              <a:t>The IP address is divided into a network part (fixed) and a host part (variable), which determines the group of hosts belonging to the same network and the number of possible hosts in that network.</a:t>
            </a:r>
          </a:p>
          <a:p>
            <a:r>
              <a:rPr lang="en-US" sz="3000" dirty="0">
                <a:ea typeface="+mn-lt"/>
                <a:cs typeface="+mn-lt"/>
              </a:rPr>
              <a:t>The netmask identifies which part of the IP belongs to network or host</a:t>
            </a:r>
          </a:p>
          <a:p>
            <a:endParaRPr lang="it-IT" sz="3000" dirty="0">
              <a:ea typeface="+mn-lt"/>
              <a:cs typeface="+mn-lt"/>
            </a:endParaRPr>
          </a:p>
          <a:p>
            <a:endParaRPr lang="it-IT" sz="3000" dirty="0">
              <a:ea typeface="+mn-lt"/>
              <a:cs typeface="+mn-lt"/>
            </a:endParaRPr>
          </a:p>
          <a:p>
            <a:endParaRPr lang="it-IT" sz="3000" dirty="0">
              <a:ea typeface="+mn-lt"/>
              <a:cs typeface="+mn-lt"/>
            </a:endParaRPr>
          </a:p>
          <a:p>
            <a:endParaRPr lang="it-IT" sz="3000" dirty="0">
              <a:ea typeface="+mn-lt"/>
              <a:cs typeface="+mn-lt"/>
            </a:endParaRPr>
          </a:p>
          <a:p>
            <a:endParaRPr lang="it-IT" sz="3000" dirty="0">
              <a:ea typeface="+mn-lt"/>
              <a:cs typeface="+mn-lt"/>
            </a:endParaRP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37</a:t>
            </a:fld>
            <a:endParaRPr lang="en-IT"/>
          </a:p>
        </p:txBody>
      </p:sp>
      <p:sp>
        <p:nvSpPr>
          <p:cNvPr id="14" name="Content Placeholder 2">
            <a:extLst>
              <a:ext uri="{FF2B5EF4-FFF2-40B4-BE49-F238E27FC236}">
                <a16:creationId xmlns:a16="http://schemas.microsoft.com/office/drawing/2014/main" id="{8C85D4D4-B548-D0EF-FEB9-AE4CADC54128}"/>
              </a:ext>
            </a:extLst>
          </p:cNvPr>
          <p:cNvSpPr txBox="1">
            <a:spLocks/>
          </p:cNvSpPr>
          <p:nvPr/>
        </p:nvSpPr>
        <p:spPr>
          <a:xfrm>
            <a:off x="869663" y="5934227"/>
            <a:ext cx="10574594" cy="49324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ea typeface="+mn-lt"/>
                <a:cs typeface="+mn-lt"/>
              </a:rPr>
              <a:t>The same for IPv6 but 128-bit long</a:t>
            </a:r>
            <a:endParaRPr lang="it-IT" sz="3000" dirty="0">
              <a:ea typeface="+mn-lt"/>
              <a:cs typeface="+mn-lt"/>
            </a:endParaRPr>
          </a:p>
        </p:txBody>
      </p:sp>
    </p:spTree>
    <p:extLst>
      <p:ext uri="{BB962C8B-B14F-4D97-AF65-F5344CB8AC3E}">
        <p14:creationId xmlns:p14="http://schemas.microsoft.com/office/powerpoint/2010/main" val="2095844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0CD0-B2BA-0F30-9195-9771921AA5A0}"/>
              </a:ext>
            </a:extLst>
          </p:cNvPr>
          <p:cNvSpPr>
            <a:spLocks noGrp="1"/>
          </p:cNvSpPr>
          <p:nvPr>
            <p:ph type="title"/>
          </p:nvPr>
        </p:nvSpPr>
        <p:spPr/>
        <p:txBody>
          <a:bodyPr/>
          <a:lstStyle/>
          <a:p>
            <a:r>
              <a:rPr lang="en-US">
                <a:ea typeface="Calibri Light"/>
                <a:cs typeface="Calibri Light"/>
              </a:rPr>
              <a:t>Private IP Address ranges</a:t>
            </a:r>
            <a:endParaRPr lang="en-US"/>
          </a:p>
        </p:txBody>
      </p:sp>
      <p:sp>
        <p:nvSpPr>
          <p:cNvPr id="5" name="Slide Number Placeholder 4">
            <a:extLst>
              <a:ext uri="{FF2B5EF4-FFF2-40B4-BE49-F238E27FC236}">
                <a16:creationId xmlns:a16="http://schemas.microsoft.com/office/drawing/2014/main" id="{52CBD51D-F901-E230-E33C-A86456879D59}"/>
              </a:ext>
            </a:extLst>
          </p:cNvPr>
          <p:cNvSpPr>
            <a:spLocks noGrp="1"/>
          </p:cNvSpPr>
          <p:nvPr>
            <p:ph type="sldNum" sz="quarter" idx="12"/>
          </p:nvPr>
        </p:nvSpPr>
        <p:spPr/>
        <p:txBody>
          <a:bodyPr/>
          <a:lstStyle/>
          <a:p>
            <a:fld id="{C8141492-CF40-414B-9698-F860F861B76E}" type="slidenum">
              <a:rPr lang="en-IT" smtClean="0"/>
              <a:t>38</a:t>
            </a:fld>
            <a:endParaRPr lang="en-IT"/>
          </a:p>
        </p:txBody>
      </p:sp>
      <p:sp>
        <p:nvSpPr>
          <p:cNvPr id="7" name="TextBox 6">
            <a:extLst>
              <a:ext uri="{FF2B5EF4-FFF2-40B4-BE49-F238E27FC236}">
                <a16:creationId xmlns:a16="http://schemas.microsoft.com/office/drawing/2014/main" id="{5F9A2796-EF90-FEC8-586F-A9995B8823FF}"/>
              </a:ext>
            </a:extLst>
          </p:cNvPr>
          <p:cNvSpPr txBox="1"/>
          <p:nvPr/>
        </p:nvSpPr>
        <p:spPr>
          <a:xfrm>
            <a:off x="1064195" y="1637323"/>
            <a:ext cx="493150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t>Private IP networks are local networks that use reserved IP addresses that are not routable on the Internet</a:t>
            </a:r>
            <a:endParaRPr lang="en-US" sz="2800">
              <a:ea typeface="Calibri"/>
              <a:cs typeface="Calibri"/>
            </a:endParaRPr>
          </a:p>
          <a:p>
            <a:pPr marL="285750" indent="-285750">
              <a:buFont typeface="Arial"/>
              <a:buChar char="•"/>
            </a:pPr>
            <a:r>
              <a:rPr lang="en-US" sz="2800"/>
              <a:t>Private IP networks have the advantage of reducing the requests for public IP addresses</a:t>
            </a:r>
            <a:endParaRPr lang="en-US" sz="2800">
              <a:ea typeface="Calibri" panose="020F0502020204030204"/>
              <a:cs typeface="Calibri" panose="020F0502020204030204"/>
            </a:endParaRPr>
          </a:p>
        </p:txBody>
      </p:sp>
      <p:pic>
        <p:nvPicPr>
          <p:cNvPr id="9" name="Picture 9">
            <a:extLst>
              <a:ext uri="{FF2B5EF4-FFF2-40B4-BE49-F238E27FC236}">
                <a16:creationId xmlns:a16="http://schemas.microsoft.com/office/drawing/2014/main" id="{A5E311C3-01C7-DA17-B7C5-2B0A9616CA84}"/>
              </a:ext>
            </a:extLst>
          </p:cNvPr>
          <p:cNvPicPr>
            <a:picLocks noGrp="1" noChangeAspect="1"/>
          </p:cNvPicPr>
          <p:nvPr>
            <p:ph idx="1"/>
          </p:nvPr>
        </p:nvPicPr>
        <p:blipFill>
          <a:blip r:embed="rId2"/>
          <a:stretch>
            <a:fillRect/>
          </a:stretch>
        </p:blipFill>
        <p:spPr>
          <a:xfrm>
            <a:off x="5997886" y="1516201"/>
            <a:ext cx="5341356" cy="4550044"/>
          </a:xfrm>
        </p:spPr>
      </p:pic>
    </p:spTree>
    <p:extLst>
      <p:ext uri="{BB962C8B-B14F-4D97-AF65-F5344CB8AC3E}">
        <p14:creationId xmlns:p14="http://schemas.microsoft.com/office/powerpoint/2010/main" val="4077303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cs typeface="Calibri Light"/>
              </a:rPr>
              <a:t>Address notation</a:t>
            </a:r>
          </a:p>
        </p:txBody>
      </p:sp>
      <p:graphicFrame>
        <p:nvGraphicFramePr>
          <p:cNvPr id="7" name="Tabella 7">
            <a:extLst>
              <a:ext uri="{FF2B5EF4-FFF2-40B4-BE49-F238E27FC236}">
                <a16:creationId xmlns:a16="http://schemas.microsoft.com/office/drawing/2014/main" id="{AEF981F2-689C-D534-3E2E-812B6EFEC87F}"/>
              </a:ext>
            </a:extLst>
          </p:cNvPr>
          <p:cNvGraphicFramePr>
            <a:graphicFrameLocks noGrp="1"/>
          </p:cNvGraphicFramePr>
          <p:nvPr>
            <p:ph idx="1"/>
            <p:extLst>
              <p:ext uri="{D42A27DB-BD31-4B8C-83A1-F6EECF244321}">
                <p14:modId xmlns:p14="http://schemas.microsoft.com/office/powerpoint/2010/main" val="2676792335"/>
              </p:ext>
            </p:extLst>
          </p:nvPr>
        </p:nvGraphicFramePr>
        <p:xfrm>
          <a:off x="790754" y="1624641"/>
          <a:ext cx="10536044" cy="4846320"/>
        </p:xfrm>
        <a:graphic>
          <a:graphicData uri="http://schemas.openxmlformats.org/drawingml/2006/table">
            <a:tbl>
              <a:tblPr firstRow="1" bandRow="1">
                <a:tableStyleId>{5C22544A-7EE6-4342-B048-85BDC9FD1C3A}</a:tableStyleId>
              </a:tblPr>
              <a:tblGrid>
                <a:gridCol w="5278244">
                  <a:extLst>
                    <a:ext uri="{9D8B030D-6E8A-4147-A177-3AD203B41FA5}">
                      <a16:colId xmlns:a16="http://schemas.microsoft.com/office/drawing/2014/main" val="572244153"/>
                    </a:ext>
                  </a:extLst>
                </a:gridCol>
                <a:gridCol w="5257800">
                  <a:extLst>
                    <a:ext uri="{9D8B030D-6E8A-4147-A177-3AD203B41FA5}">
                      <a16:colId xmlns:a16="http://schemas.microsoft.com/office/drawing/2014/main" val="2606970841"/>
                    </a:ext>
                  </a:extLst>
                </a:gridCol>
              </a:tblGrid>
              <a:tr h="370839">
                <a:tc>
                  <a:txBody>
                    <a:bodyPr/>
                    <a:lstStyle/>
                    <a:p>
                      <a:pPr algn="ctr"/>
                      <a:r>
                        <a:rPr lang="en-US" sz="2400" dirty="0"/>
                        <a:t>IPv4</a:t>
                      </a:r>
                    </a:p>
                  </a:txBody>
                  <a:tcPr/>
                </a:tc>
                <a:tc>
                  <a:txBody>
                    <a:bodyPr/>
                    <a:lstStyle/>
                    <a:p>
                      <a:pPr algn="ctr"/>
                      <a:r>
                        <a:rPr lang="en-US" sz="2400" dirty="0"/>
                        <a:t>IPv6</a:t>
                      </a:r>
                    </a:p>
                  </a:txBody>
                  <a:tcPr/>
                </a:tc>
                <a:extLst>
                  <a:ext uri="{0D108BD9-81ED-4DB2-BD59-A6C34878D82A}">
                    <a16:rowId xmlns:a16="http://schemas.microsoft.com/office/drawing/2014/main" val="1126043182"/>
                  </a:ext>
                </a:extLst>
              </a:tr>
              <a:tr h="1003609">
                <a:tc>
                  <a:txBody>
                    <a:bodyPr/>
                    <a:lstStyle/>
                    <a:p>
                      <a:pPr lvl="0">
                        <a:buNone/>
                      </a:pPr>
                      <a:r>
                        <a:rPr lang="en-US" dirty="0"/>
                        <a:t>A 32-bit number is used to identify a host globally.</a:t>
                      </a:r>
                    </a:p>
                    <a:p>
                      <a:pPr lvl="0">
                        <a:buNone/>
                      </a:pPr>
                      <a:r>
                        <a:rPr lang="en-US" dirty="0"/>
                        <a:t>Notation: </a:t>
                      </a:r>
                      <a:r>
                        <a:rPr lang="en-US" i="1" dirty="0"/>
                        <a:t>dotted quad </a:t>
                      </a:r>
                      <a:r>
                        <a:rPr lang="en-US" dirty="0"/>
                        <a:t>(4 bytes in </a:t>
                      </a:r>
                      <a:r>
                        <a:rPr lang="en-US" b="1" dirty="0"/>
                        <a:t>decimal </a:t>
                      </a:r>
                      <a:r>
                        <a:rPr lang="en-US" b="0" dirty="0"/>
                        <a:t>format, separated by dots</a:t>
                      </a:r>
                      <a:r>
                        <a:rPr lang="en-US" dirty="0"/>
                        <a:t>):</a:t>
                      </a:r>
                    </a:p>
                    <a:p>
                      <a:pPr lvl="0">
                        <a:buNone/>
                      </a:pPr>
                      <a:r>
                        <a:rPr lang="en-US" dirty="0"/>
                        <a:t>192.167.140.123 - 127.0.0.1</a:t>
                      </a:r>
                    </a:p>
                  </a:txBody>
                  <a:tcPr/>
                </a:tc>
                <a:tc>
                  <a:txBody>
                    <a:bodyPr/>
                    <a:lstStyle/>
                    <a:p>
                      <a:pPr lvl="0">
                        <a:buNone/>
                      </a:pPr>
                      <a:r>
                        <a:rPr lang="en-US" sz="1800" b="0" i="0" u="none" strike="noStrike" noProof="0" dirty="0">
                          <a:latin typeface="Calibri"/>
                        </a:rPr>
                        <a:t>A 128-bit number is used to identify a host globally</a:t>
                      </a:r>
                    </a:p>
                    <a:p>
                      <a:pPr lvl="0">
                        <a:buNone/>
                      </a:pPr>
                      <a:r>
                        <a:rPr lang="en-US" sz="1800" b="0" i="0" u="none" strike="noStrike" noProof="0" dirty="0">
                          <a:latin typeface="Calibri"/>
                        </a:rPr>
                        <a:t>Notation: 8 16-bit words in </a:t>
                      </a:r>
                      <a:r>
                        <a:rPr lang="en-US" sz="1800" b="1" i="0" u="none" strike="noStrike" noProof="0" dirty="0">
                          <a:latin typeface="Calibri"/>
                        </a:rPr>
                        <a:t>hexadecimal </a:t>
                      </a:r>
                      <a:r>
                        <a:rPr lang="en-US" sz="1800" b="0" i="0" u="none" strike="noStrike" noProof="0" dirty="0">
                          <a:latin typeface="Calibri"/>
                        </a:rPr>
                        <a:t>format</a:t>
                      </a:r>
                      <a:r>
                        <a:rPr lang="en-US" sz="1800" b="1" i="0" u="none" strike="noStrike" noProof="0" dirty="0">
                          <a:latin typeface="Calibri"/>
                        </a:rPr>
                        <a:t>,</a:t>
                      </a:r>
                      <a:r>
                        <a:rPr lang="en-US" sz="1800" b="0" i="0" u="none" strike="noStrike" noProof="0" dirty="0">
                          <a:latin typeface="Calibri"/>
                        </a:rPr>
                        <a:t> separated by colons. A double colon represents</a:t>
                      </a:r>
                      <a:r>
                        <a:rPr lang="en-US" sz="1800" b="0" i="1" u="none" strike="noStrike" noProof="0" dirty="0">
                          <a:latin typeface="Calibri"/>
                        </a:rPr>
                        <a:t> one </a:t>
                      </a:r>
                      <a:r>
                        <a:rPr lang="en-US" sz="1800" b="0" i="0" u="none" strike="noStrike" noProof="0" dirty="0">
                          <a:latin typeface="Calibri"/>
                        </a:rPr>
                        <a:t>contiguous range of zero bits:</a:t>
                      </a:r>
                    </a:p>
                    <a:p>
                      <a:pPr lvl="0">
                        <a:buNone/>
                      </a:pPr>
                      <a:r>
                        <a:rPr lang="en-US" sz="1800" b="0" i="0" u="none" strike="noStrike" noProof="0" dirty="0">
                          <a:latin typeface="Calibri"/>
                        </a:rPr>
                        <a:t>2001:0760:4206:baba:cafe:f00d:0000:0001 ==</a:t>
                      </a:r>
                    </a:p>
                    <a:p>
                      <a:pPr lvl="0">
                        <a:buNone/>
                      </a:pPr>
                      <a:r>
                        <a:rPr lang="en-US" sz="1800" b="0" i="0" u="none" strike="noStrike" noProof="0" dirty="0">
                          <a:latin typeface="Calibri"/>
                        </a:rPr>
                        <a:t>2001:760:4206:baba:cafe:f00d::1 - ::1</a:t>
                      </a:r>
                    </a:p>
                  </a:txBody>
                  <a:tcPr/>
                </a:tc>
                <a:extLst>
                  <a:ext uri="{0D108BD9-81ED-4DB2-BD59-A6C34878D82A}">
                    <a16:rowId xmlns:a16="http://schemas.microsoft.com/office/drawing/2014/main" val="269190828"/>
                  </a:ext>
                </a:extLst>
              </a:tr>
              <a:tr h="734121">
                <a:tc>
                  <a:txBody>
                    <a:bodyPr/>
                    <a:lstStyle/>
                    <a:p>
                      <a:pPr lvl="0">
                        <a:buNone/>
                      </a:pPr>
                      <a:r>
                        <a:rPr lang="en-US" dirty="0"/>
                        <a:t>Hosts that communicate to each other directly (no routing needed) are said to belong to the same subnet and share a leading address</a:t>
                      </a:r>
                      <a:r>
                        <a:rPr lang="en-US" i="1" dirty="0"/>
                        <a:t> prefix.</a:t>
                      </a:r>
                    </a:p>
                    <a:p>
                      <a:pPr lvl="0">
                        <a:buNone/>
                      </a:pPr>
                      <a:r>
                        <a:rPr lang="en-US" i="0" dirty="0"/>
                        <a:t>Bit count format: 192.167.140.123/24</a:t>
                      </a:r>
                    </a:p>
                    <a:p>
                      <a:pPr lvl="0">
                        <a:buNone/>
                      </a:pPr>
                      <a:r>
                        <a:rPr lang="en-US" i="1" dirty="0"/>
                        <a:t>Or</a:t>
                      </a:r>
                      <a:r>
                        <a:rPr lang="en-US" i="0" dirty="0"/>
                        <a:t> Subnet mask: 255.255.255.0</a:t>
                      </a:r>
                    </a:p>
                  </a:txBody>
                  <a:tcPr/>
                </a:tc>
                <a:tc>
                  <a:txBody>
                    <a:bodyPr/>
                    <a:lstStyle/>
                    <a:p>
                      <a:pPr lvl="0">
                        <a:buNone/>
                      </a:pPr>
                      <a:r>
                        <a:rPr lang="en-US" dirty="0"/>
                        <a:t>The same goes for IPv6, but the subnet mask format would be too clumsy and was dropped:</a:t>
                      </a:r>
                    </a:p>
                    <a:p>
                      <a:pPr lvl="0">
                        <a:buNone/>
                      </a:pPr>
                      <a:r>
                        <a:rPr lang="en-US" sz="1800" b="0" i="0" u="none" strike="noStrike" noProof="0" dirty="0">
                          <a:latin typeface="Calibri"/>
                        </a:rPr>
                        <a:t>2001:0760:4206:baba::/64</a:t>
                      </a:r>
                    </a:p>
                    <a:p>
                      <a:pPr lvl="0">
                        <a:buNone/>
                      </a:pPr>
                      <a:r>
                        <a:rPr lang="en-US" sz="1800" b="0" i="0" u="none" strike="noStrike" noProof="0" dirty="0">
                          <a:latin typeface="Calibri"/>
                        </a:rPr>
                        <a:t>/64 subnets are the most frequently used for IPv6 – almost a default.</a:t>
                      </a:r>
                    </a:p>
                  </a:txBody>
                  <a:tcPr/>
                </a:tc>
                <a:extLst>
                  <a:ext uri="{0D108BD9-81ED-4DB2-BD59-A6C34878D82A}">
                    <a16:rowId xmlns:a16="http://schemas.microsoft.com/office/drawing/2014/main" val="2039800730"/>
                  </a:ext>
                </a:extLst>
              </a:tr>
              <a:tr h="734121">
                <a:tc gridSpan="2">
                  <a:txBody>
                    <a:bodyPr/>
                    <a:lstStyle/>
                    <a:p>
                      <a:pPr lvl="0" algn="ctr">
                        <a:buNone/>
                      </a:pPr>
                      <a:r>
                        <a:rPr lang="en-US" i="0" dirty="0"/>
                        <a:t>IP addresses that circulate globally must be unique =&gt; their assignment has to be managed.</a:t>
                      </a:r>
                    </a:p>
                    <a:p>
                      <a:pPr lvl="0" algn="ctr">
                        <a:buNone/>
                      </a:pPr>
                      <a:r>
                        <a:rPr lang="en-US" i="0" dirty="0"/>
                        <a:t>A host can be configured with any number (and any 6/4 combination) of addresses assigned to it.</a:t>
                      </a:r>
                    </a:p>
                    <a:p>
                      <a:pPr lvl="0" algn="ctr">
                        <a:buNone/>
                      </a:pPr>
                      <a:r>
                        <a:rPr lang="en-US" i="0" dirty="0"/>
                        <a:t>A global Domain Name resolution Service exists, that can translate both styles of addressed to and from a human-readable names. More on this later.</a:t>
                      </a:r>
                    </a:p>
                  </a:txBody>
                  <a:tcPr/>
                </a:tc>
                <a:tc hMerge="1">
                  <a:txBody>
                    <a:bodyPr/>
                    <a:lstStyle/>
                    <a:p>
                      <a:endParaRPr lang="it-IT"/>
                    </a:p>
                  </a:txBody>
                  <a:tcPr/>
                </a:tc>
                <a:extLst>
                  <a:ext uri="{0D108BD9-81ED-4DB2-BD59-A6C34878D82A}">
                    <a16:rowId xmlns:a16="http://schemas.microsoft.com/office/drawing/2014/main" val="3441329382"/>
                  </a:ext>
                </a:extLst>
              </a:tr>
            </a:tbl>
          </a:graphicData>
        </a:graphic>
      </p:graphicFrame>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US" smtClean="0"/>
              <a:t>39</a:t>
            </a:fld>
            <a:endParaRPr lang="en-US" dirty="0"/>
          </a:p>
        </p:txBody>
      </p:sp>
    </p:spTree>
    <p:extLst>
      <p:ext uri="{BB962C8B-B14F-4D97-AF65-F5344CB8AC3E}">
        <p14:creationId xmlns:p14="http://schemas.microsoft.com/office/powerpoint/2010/main" val="355988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DE3B-3DB5-7103-3E44-8B4F830FE3FC}"/>
              </a:ext>
            </a:extLst>
          </p:cNvPr>
          <p:cNvSpPr>
            <a:spLocks noGrp="1"/>
          </p:cNvSpPr>
          <p:nvPr>
            <p:ph type="title"/>
          </p:nvPr>
        </p:nvSpPr>
        <p:spPr/>
        <p:txBody>
          <a:bodyPr/>
          <a:lstStyle/>
          <a:p>
            <a:r>
              <a:rPr lang="it-IT" dirty="0"/>
              <a:t>ISO/OSI Model</a:t>
            </a:r>
          </a:p>
        </p:txBody>
      </p:sp>
      <p:sp>
        <p:nvSpPr>
          <p:cNvPr id="3" name="Content Placeholder 2">
            <a:extLst>
              <a:ext uri="{FF2B5EF4-FFF2-40B4-BE49-F238E27FC236}">
                <a16:creationId xmlns:a16="http://schemas.microsoft.com/office/drawing/2014/main" id="{ED0A132A-6BF3-6339-1C28-22D51830F611}"/>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The OSI model (an acronym for </a:t>
            </a:r>
            <a:r>
              <a:rPr lang="en-US" b="1" dirty="0">
                <a:ea typeface="+mn-lt"/>
                <a:cs typeface="+mn-lt"/>
              </a:rPr>
              <a:t>Open Systems Interconnection</a:t>
            </a:r>
            <a:r>
              <a:rPr lang="en-US" dirty="0">
                <a:ea typeface="+mn-lt"/>
                <a:cs typeface="+mn-lt"/>
              </a:rPr>
              <a:t>, also known as the ISO/OSI model) is a standard established in 1984 by the International Organization for Standardization (ISO) as a conceptual framework that describes how network communication should occur. It is a layered model that defines a set of protocols and standards for communication between devices on a network. </a:t>
            </a:r>
          </a:p>
          <a:p>
            <a:endParaRPr lang="en-US" dirty="0"/>
          </a:p>
          <a:p>
            <a:r>
              <a:rPr lang="en-US" dirty="0">
                <a:ea typeface="+mn-lt"/>
                <a:cs typeface="+mn-lt"/>
              </a:rPr>
              <a:t>The ISO/OSI model consists of </a:t>
            </a:r>
            <a:r>
              <a:rPr lang="en-US" b="1" dirty="0">
                <a:ea typeface="+mn-lt"/>
                <a:cs typeface="+mn-lt"/>
              </a:rPr>
              <a:t>seven layers</a:t>
            </a:r>
            <a:r>
              <a:rPr lang="en-US" dirty="0">
                <a:ea typeface="+mn-lt"/>
                <a:cs typeface="+mn-lt"/>
              </a:rPr>
              <a:t>, each of which is responsible for a specific aspect of network communication. The layers are as follows.</a:t>
            </a:r>
          </a:p>
          <a:p>
            <a:endParaRPr lang="en-US" dirty="0">
              <a:ea typeface="+mn-lt"/>
              <a:cs typeface="+mn-lt"/>
            </a:endParaRPr>
          </a:p>
          <a:p>
            <a:r>
              <a:rPr lang="en-US" dirty="0">
                <a:ea typeface="+mn-lt"/>
                <a:cs typeface="+mn-lt"/>
              </a:rPr>
              <a:t>The </a:t>
            </a:r>
            <a:r>
              <a:rPr lang="en-US" b="1" dirty="0">
                <a:ea typeface="+mn-lt"/>
                <a:cs typeface="+mn-lt"/>
              </a:rPr>
              <a:t>ISO/OSI model is a conceptual framework</a:t>
            </a:r>
            <a:r>
              <a:rPr lang="en-US" dirty="0">
                <a:ea typeface="+mn-lt"/>
                <a:cs typeface="+mn-lt"/>
              </a:rPr>
              <a:t>, meaning that it does not specify the exact protocols or technologies that should be used at each layer. Instead, it provides a guide for the development of networking standards and protocols. Different networking technologies, such as Ethernet or TCP/IP, implement the ISO/OSI model in different ways, but the general principles of the model remain the same.</a:t>
            </a:r>
            <a:endParaRPr lang="en-US" dirty="0"/>
          </a:p>
        </p:txBody>
      </p:sp>
      <p:sp>
        <p:nvSpPr>
          <p:cNvPr id="5" name="Slide Number Placeholder 4">
            <a:extLst>
              <a:ext uri="{FF2B5EF4-FFF2-40B4-BE49-F238E27FC236}">
                <a16:creationId xmlns:a16="http://schemas.microsoft.com/office/drawing/2014/main" id="{B49B6FBF-88B9-09CD-6F76-7FDAD4A9BAF6}"/>
              </a:ext>
            </a:extLst>
          </p:cNvPr>
          <p:cNvSpPr>
            <a:spLocks noGrp="1"/>
          </p:cNvSpPr>
          <p:nvPr>
            <p:ph type="sldNum" sz="quarter" idx="12"/>
          </p:nvPr>
        </p:nvSpPr>
        <p:spPr/>
        <p:txBody>
          <a:bodyPr/>
          <a:lstStyle/>
          <a:p>
            <a:fld id="{C8141492-CF40-414B-9698-F860F861B76E}" type="slidenum">
              <a:rPr lang="en-IT" smtClean="0"/>
              <a:t>4</a:t>
            </a:fld>
            <a:endParaRPr lang="en-IT"/>
          </a:p>
        </p:txBody>
      </p:sp>
    </p:spTree>
    <p:extLst>
      <p:ext uri="{BB962C8B-B14F-4D97-AF65-F5344CB8AC3E}">
        <p14:creationId xmlns:p14="http://schemas.microsoft.com/office/powerpoint/2010/main" val="348756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cs typeface="Calibri Light"/>
              </a:rPr>
              <a:t>Address assignment</a:t>
            </a:r>
          </a:p>
        </p:txBody>
      </p:sp>
      <p:graphicFrame>
        <p:nvGraphicFramePr>
          <p:cNvPr id="7" name="Tabella 7">
            <a:extLst>
              <a:ext uri="{FF2B5EF4-FFF2-40B4-BE49-F238E27FC236}">
                <a16:creationId xmlns:a16="http://schemas.microsoft.com/office/drawing/2014/main" id="{AEF981F2-689C-D534-3E2E-812B6EFEC87F}"/>
              </a:ext>
            </a:extLst>
          </p:cNvPr>
          <p:cNvGraphicFramePr>
            <a:graphicFrameLocks noGrp="1"/>
          </p:cNvGraphicFramePr>
          <p:nvPr>
            <p:ph idx="1"/>
          </p:nvPr>
        </p:nvGraphicFramePr>
        <p:xfrm>
          <a:off x="838200" y="1627188"/>
          <a:ext cx="10515600" cy="442220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72244153"/>
                    </a:ext>
                  </a:extLst>
                </a:gridCol>
                <a:gridCol w="5257800">
                  <a:extLst>
                    <a:ext uri="{9D8B030D-6E8A-4147-A177-3AD203B41FA5}">
                      <a16:colId xmlns:a16="http://schemas.microsoft.com/office/drawing/2014/main" val="2606970841"/>
                    </a:ext>
                  </a:extLst>
                </a:gridCol>
              </a:tblGrid>
              <a:tr h="370840">
                <a:tc>
                  <a:txBody>
                    <a:bodyPr/>
                    <a:lstStyle/>
                    <a:p>
                      <a:pPr algn="ctr"/>
                      <a:r>
                        <a:rPr lang="it-IT" sz="2400"/>
                        <a:t>IPv4</a:t>
                      </a:r>
                    </a:p>
                  </a:txBody>
                  <a:tcPr/>
                </a:tc>
                <a:tc>
                  <a:txBody>
                    <a:bodyPr/>
                    <a:lstStyle/>
                    <a:p>
                      <a:pPr algn="ctr"/>
                      <a:r>
                        <a:rPr lang="it-IT" sz="2400"/>
                        <a:t>IPv6</a:t>
                      </a:r>
                    </a:p>
                  </a:txBody>
                  <a:tcPr/>
                </a:tc>
                <a:extLst>
                  <a:ext uri="{0D108BD9-81ED-4DB2-BD59-A6C34878D82A}">
                    <a16:rowId xmlns:a16="http://schemas.microsoft.com/office/drawing/2014/main" val="1126043182"/>
                  </a:ext>
                </a:extLst>
              </a:tr>
              <a:tr h="185420">
                <a:tc gridSpan="2">
                  <a:txBody>
                    <a:bodyPr/>
                    <a:lstStyle/>
                    <a:p>
                      <a:pPr algn="ctr"/>
                      <a:r>
                        <a:rPr lang="it-IT" sz="2800"/>
                        <a:t>Manual address assignment is always an option!</a:t>
                      </a:r>
                    </a:p>
                  </a:txBody>
                  <a:tcPr>
                    <a:lnB w="12700" cap="flat" cmpd="sng" algn="ctr">
                      <a:no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269190828"/>
                  </a:ext>
                </a:extLst>
              </a:tr>
              <a:tr h="734121">
                <a:tc>
                  <a:txBody>
                    <a:bodyPr/>
                    <a:lstStyle/>
                    <a:p>
                      <a:pPr lvl="0">
                        <a:buNone/>
                      </a:pPr>
                      <a:r>
                        <a:rPr lang="it-IT"/>
                        <a:t>'Zero configuration' protocols can automatically assign a</a:t>
                      </a:r>
                      <a:r>
                        <a:rPr lang="it-IT" i="1"/>
                        <a:t> link-local </a:t>
                      </a:r>
                      <a:r>
                        <a:rPr lang="it-IT"/>
                        <a:t>address (in the 169.254.0.0/16 subnet).</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a:t>A link-local address in the fe80::/10 subnet is</a:t>
                      </a:r>
                      <a:r>
                        <a:rPr lang="it-IT" b="1"/>
                        <a:t> </a:t>
                      </a:r>
                      <a:r>
                        <a:rPr lang="it-IT" b="1" i="1"/>
                        <a:t>always</a:t>
                      </a:r>
                      <a:r>
                        <a:rPr lang="it-IT"/>
                        <a:t> automatically assigned to </a:t>
                      </a:r>
                      <a:r>
                        <a:rPr lang="it-IT" i="1"/>
                        <a:t>any</a:t>
                      </a:r>
                      <a:r>
                        <a:rPr lang="it-IT"/>
                        <a:t> IP-enabled interface.</a:t>
                      </a:r>
                    </a:p>
                  </a:txBody>
                  <a:tcPr>
                    <a:lnL>
                      <a:noFill/>
                    </a:lnL>
                  </a:tcPr>
                </a:tc>
                <a:extLst>
                  <a:ext uri="{0D108BD9-81ED-4DB2-BD59-A6C34878D82A}">
                    <a16:rowId xmlns:a16="http://schemas.microsoft.com/office/drawing/2014/main" val="147983843"/>
                  </a:ext>
                </a:extLst>
              </a:tr>
              <a:tr h="1524000">
                <a:tc>
                  <a:txBody>
                    <a:bodyPr/>
                    <a:lstStyle/>
                    <a:p>
                      <a:pPr lvl="0">
                        <a:buNone/>
                      </a:pPr>
                      <a:r>
                        <a:rPr lang="it-IT" sz="1800" b="0" i="0" u="none" strike="noStrike" noProof="0">
                          <a:latin typeface="Calibri"/>
                        </a:rPr>
                        <a:t>DHCPv4 (Dynamic Host Configuration Protocol): a request is broadcast on the local network – where the requesting host is usually identified by its Ethernet address. A server then replies with address assignment and other config info.</a:t>
                      </a:r>
                      <a:endParaRPr lang="en-US" sz="1800" b="0" i="0" u="none" strike="noStrike" noProof="0">
                        <a:latin typeface="Calibri"/>
                      </a:endParaRPr>
                    </a:p>
                  </a:txBody>
                  <a:tcPr>
                    <a:lnL w="0">
                      <a:noFill/>
                    </a:lnL>
                    <a:lnR w="0">
                      <a:noFill/>
                    </a:lnR>
                    <a:lnT w="0">
                      <a:noFill/>
                    </a:lnT>
                    <a:lnB w="0">
                      <a:noFill/>
                    </a:lnB>
                    <a:lnTlToBr w="0">
                      <a:noFill/>
                    </a:lnTlToBr>
                    <a:lnBlToTr w="0">
                      <a:noFill/>
                    </a:lnBlToTr>
                  </a:tcPr>
                </a:tc>
                <a:tc>
                  <a:txBody>
                    <a:bodyPr/>
                    <a:lstStyle/>
                    <a:p>
                      <a:pPr lvl="0">
                        <a:buNone/>
                      </a:pPr>
                      <a:r>
                        <a:rPr lang="it-IT" sz="1800" b="0" i="0" u="none" strike="noStrike" noProof="0">
                          <a:latin typeface="Calibri"/>
                        </a:rPr>
                        <a:t>DHCPv6: almost the same, except that the host and interface issuing the request are identified by unique DUID and IAID numbers. The Ethernet address of the interface </a:t>
                      </a:r>
                      <a:r>
                        <a:rPr lang="it-IT" sz="1800" b="0" i="1" u="none" strike="noStrike" noProof="0">
                          <a:latin typeface="Calibri"/>
                        </a:rPr>
                        <a:t>may</a:t>
                      </a:r>
                      <a:r>
                        <a:rPr lang="it-IT" sz="1800" b="0" i="0" u="none" strike="noStrike" noProof="0">
                          <a:latin typeface="Calibri"/>
                        </a:rPr>
                        <a:t> be used to generate the DUID, but this can also be randomized for privacy.</a:t>
                      </a:r>
                      <a:endParaRPr lang="en-US" sz="1800" b="0" i="0" u="none" strike="noStrike" noProof="0">
                        <a:latin typeface="Calibri"/>
                      </a:endParaRPr>
                    </a:p>
                  </a:txBody>
                  <a:tcPr>
                    <a:lnL w="0">
                      <a:noFill/>
                    </a:lnL>
                  </a:tcPr>
                </a:tc>
                <a:extLst>
                  <a:ext uri="{0D108BD9-81ED-4DB2-BD59-A6C34878D82A}">
                    <a16:rowId xmlns:a16="http://schemas.microsoft.com/office/drawing/2014/main" val="3936437151"/>
                  </a:ext>
                </a:extLst>
              </a:tr>
              <a:tr h="734121">
                <a:tc>
                  <a:txBody>
                    <a:bodyPr/>
                    <a:lstStyle/>
                    <a:p>
                      <a:pPr lvl="0">
                        <a:buNone/>
                      </a:pPr>
                      <a:endParaRPr lang="it-IT"/>
                    </a:p>
                  </a:txBody>
                  <a:tcPr>
                    <a:lnL w="12700" cmpd="sng">
                      <a:noFill/>
                    </a:lnL>
                    <a:lnR w="12700" cmpd="sng">
                      <a:noFill/>
                    </a:lnR>
                    <a:lnT w="12700">
                      <a:noFill/>
                    </a:lnT>
                    <a:lnB w="12700">
                      <a:noFill/>
                    </a:lnB>
                    <a:lnTlToBr w="12700" cmpd="sng">
                      <a:noFill/>
                      <a:prstDash val="solid"/>
                    </a:lnTlToBr>
                    <a:lnBlToTr w="12700" cmpd="sng">
                      <a:noFill/>
                      <a:prstDash val="solid"/>
                    </a:lnBlToTr>
                  </a:tcPr>
                </a:tc>
                <a:tc>
                  <a:txBody>
                    <a:bodyPr/>
                    <a:lstStyle/>
                    <a:p>
                      <a:pPr lvl="0">
                        <a:buNone/>
                      </a:pPr>
                      <a:r>
                        <a:rPr lang="it-IT"/>
                        <a:t>Stateless autoconfiguration (SLAAC): the non-subnet (least significant) part of the</a:t>
                      </a:r>
                      <a:r>
                        <a:rPr lang="it-IT" i="1"/>
                        <a:t> public</a:t>
                      </a:r>
                      <a:r>
                        <a:rPr lang="it-IT"/>
                        <a:t> address is assigned automatically by the host using a unique ID known to the host. Usually the DUID (see above).</a:t>
                      </a:r>
                      <a:endParaRPr lang="it-IT" i="1"/>
                    </a:p>
                  </a:txBody>
                  <a:tcPr>
                    <a:lnL w="12700" cmpd="sng">
                      <a:noFill/>
                    </a:lnL>
                  </a:tcPr>
                </a:tc>
                <a:extLst>
                  <a:ext uri="{0D108BD9-81ED-4DB2-BD59-A6C34878D82A}">
                    <a16:rowId xmlns:a16="http://schemas.microsoft.com/office/drawing/2014/main" val="1984753929"/>
                  </a:ext>
                </a:extLst>
              </a:tr>
            </a:tbl>
          </a:graphicData>
        </a:graphic>
      </p:graphicFrame>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40</a:t>
            </a:fld>
            <a:endParaRPr lang="en-IT"/>
          </a:p>
        </p:txBody>
      </p:sp>
    </p:spTree>
    <p:extLst>
      <p:ext uri="{BB962C8B-B14F-4D97-AF65-F5344CB8AC3E}">
        <p14:creationId xmlns:p14="http://schemas.microsoft.com/office/powerpoint/2010/main" val="1159896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cs typeface="Calibri Light"/>
              </a:rPr>
              <a:t>ARP and Neighbor Discovery</a:t>
            </a:r>
          </a:p>
        </p:txBody>
      </p:sp>
      <p:graphicFrame>
        <p:nvGraphicFramePr>
          <p:cNvPr id="7" name="Tabella 7">
            <a:extLst>
              <a:ext uri="{FF2B5EF4-FFF2-40B4-BE49-F238E27FC236}">
                <a16:creationId xmlns:a16="http://schemas.microsoft.com/office/drawing/2014/main" id="{AEF981F2-689C-D534-3E2E-812B6EFEC87F}"/>
              </a:ext>
            </a:extLst>
          </p:cNvPr>
          <p:cNvGraphicFramePr>
            <a:graphicFrameLocks noGrp="1"/>
          </p:cNvGraphicFramePr>
          <p:nvPr>
            <p:ph idx="1"/>
            <p:extLst>
              <p:ext uri="{D42A27DB-BD31-4B8C-83A1-F6EECF244321}">
                <p14:modId xmlns:p14="http://schemas.microsoft.com/office/powerpoint/2010/main" val="549661748"/>
              </p:ext>
            </p:extLst>
          </p:nvPr>
        </p:nvGraphicFramePr>
        <p:xfrm>
          <a:off x="675735" y="2428204"/>
          <a:ext cx="10682866" cy="3108960"/>
        </p:xfrm>
        <a:graphic>
          <a:graphicData uri="http://schemas.openxmlformats.org/drawingml/2006/table">
            <a:tbl>
              <a:tblPr firstRow="1" bandRow="1">
                <a:tableStyleId>{5C22544A-7EE6-4342-B048-85BDC9FD1C3A}</a:tableStyleId>
              </a:tblPr>
              <a:tblGrid>
                <a:gridCol w="5687121">
                  <a:extLst>
                    <a:ext uri="{9D8B030D-6E8A-4147-A177-3AD203B41FA5}">
                      <a16:colId xmlns:a16="http://schemas.microsoft.com/office/drawing/2014/main" val="572244153"/>
                    </a:ext>
                  </a:extLst>
                </a:gridCol>
                <a:gridCol w="4995745">
                  <a:extLst>
                    <a:ext uri="{9D8B030D-6E8A-4147-A177-3AD203B41FA5}">
                      <a16:colId xmlns:a16="http://schemas.microsoft.com/office/drawing/2014/main" val="2606970841"/>
                    </a:ext>
                  </a:extLst>
                </a:gridCol>
              </a:tblGrid>
              <a:tr h="370840">
                <a:tc>
                  <a:txBody>
                    <a:bodyPr/>
                    <a:lstStyle/>
                    <a:p>
                      <a:pPr algn="ctr"/>
                      <a:r>
                        <a:rPr lang="en-US" sz="2400" dirty="0"/>
                        <a:t>IPv4</a:t>
                      </a:r>
                    </a:p>
                  </a:txBody>
                  <a:tcPr/>
                </a:tc>
                <a:tc>
                  <a:txBody>
                    <a:bodyPr/>
                    <a:lstStyle/>
                    <a:p>
                      <a:pPr algn="ctr"/>
                      <a:r>
                        <a:rPr lang="en-US" sz="2400" dirty="0"/>
                        <a:t>IPv6</a:t>
                      </a:r>
                    </a:p>
                  </a:txBody>
                  <a:tcPr/>
                </a:tc>
                <a:extLst>
                  <a:ext uri="{0D108BD9-81ED-4DB2-BD59-A6C34878D82A}">
                    <a16:rowId xmlns:a16="http://schemas.microsoft.com/office/drawing/2014/main" val="1126043182"/>
                  </a:ext>
                </a:extLst>
              </a:tr>
              <a:tr h="734121">
                <a:tc>
                  <a:txBody>
                    <a:bodyPr/>
                    <a:lstStyle/>
                    <a:p>
                      <a:r>
                        <a:rPr lang="en-US" dirty="0"/>
                        <a:t>The Address Resolution Protocol (ARP), that transfers messages using directly the LAN (e.g. Ethernet) protocol was developed. An ARP request is broadcast on a network segment, triggering a reply identifying the LAN (MAC/Ethernet) address of the destination node.</a:t>
                      </a:r>
                    </a:p>
                  </a:txBody>
                  <a:tcPr/>
                </a:tc>
                <a:tc>
                  <a:txBody>
                    <a:bodyPr/>
                    <a:lstStyle/>
                    <a:p>
                      <a:r>
                        <a:rPr lang="en-US" dirty="0"/>
                        <a:t>Every IPv6-enabled interface is able to communicate via IPv6 out of the box, via link-local addresses.</a:t>
                      </a:r>
                    </a:p>
                    <a:p>
                      <a:pPr lvl="0">
                        <a:buNone/>
                      </a:pPr>
                      <a:r>
                        <a:rPr lang="en-US" dirty="0"/>
                        <a:t>The resolution of IP addresses to LAN address is done via ICMPv6 '</a:t>
                      </a:r>
                      <a:r>
                        <a:rPr lang="en-US" dirty="0" err="1"/>
                        <a:t>Neighbour</a:t>
                      </a:r>
                      <a:r>
                        <a:rPr lang="en-US" dirty="0"/>
                        <a:t> </a:t>
                      </a:r>
                      <a:r>
                        <a:rPr lang="en-US" dirty="0" err="1"/>
                        <a:t>disccovery</a:t>
                      </a:r>
                      <a:r>
                        <a:rPr lang="en-US" dirty="0"/>
                        <a:t>' messages.</a:t>
                      </a:r>
                    </a:p>
                  </a:txBody>
                  <a:tcPr/>
                </a:tc>
                <a:extLst>
                  <a:ext uri="{0D108BD9-81ED-4DB2-BD59-A6C34878D82A}">
                    <a16:rowId xmlns:a16="http://schemas.microsoft.com/office/drawing/2014/main" val="269190828"/>
                  </a:ext>
                </a:extLst>
              </a:tr>
              <a:tr h="734121">
                <a:tc gridSpan="2">
                  <a:txBody>
                    <a:bodyPr/>
                    <a:lstStyle/>
                    <a:p>
                      <a:pPr marL="0" lvl="0" indent="1543050" algn="l">
                        <a:lnSpc>
                          <a:spcPct val="100000"/>
                        </a:lnSpc>
                        <a:spcBef>
                          <a:spcPts val="0"/>
                        </a:spcBef>
                        <a:spcAft>
                          <a:spcPts val="0"/>
                        </a:spcAft>
                        <a:buNone/>
                      </a:pPr>
                      <a:r>
                        <a:rPr lang="en-US" sz="1800" b="0" i="0" u="none" strike="noStrike" noProof="0" dirty="0">
                          <a:solidFill>
                            <a:srgbClr val="002060"/>
                          </a:solidFill>
                          <a:latin typeface="Consolas"/>
                        </a:rPr>
                        <a:t>$ </a:t>
                      </a:r>
                      <a:r>
                        <a:rPr lang="en-US" sz="1800" b="0" i="0" u="none" strike="noStrike" noProof="0" dirty="0" err="1">
                          <a:solidFill>
                            <a:srgbClr val="002060"/>
                          </a:solidFill>
                          <a:latin typeface="Consolas"/>
                        </a:rPr>
                        <a:t>ip</a:t>
                      </a:r>
                      <a:r>
                        <a:rPr lang="en-US" sz="1800" b="0" i="0" u="none" strike="noStrike" noProof="0" dirty="0">
                          <a:solidFill>
                            <a:srgbClr val="002060"/>
                          </a:solidFill>
                          <a:latin typeface="Consolas"/>
                        </a:rPr>
                        <a:t> neigh show </a:t>
                      </a:r>
                      <a:r>
                        <a:rPr lang="en-US" sz="1800" b="0" i="0" u="none" strike="noStrike" noProof="0" dirty="0" err="1">
                          <a:solidFill>
                            <a:srgbClr val="002060"/>
                          </a:solidFill>
                          <a:latin typeface="Consolas"/>
                        </a:rPr>
                        <a:t>nud</a:t>
                      </a:r>
                      <a:r>
                        <a:rPr lang="en-US" sz="1800" b="0" i="0" u="none" strike="noStrike" noProof="0" dirty="0">
                          <a:solidFill>
                            <a:srgbClr val="002060"/>
                          </a:solidFill>
                          <a:latin typeface="Consolas"/>
                        </a:rPr>
                        <a:t> reachable</a:t>
                      </a:r>
                      <a:endParaRPr lang="en-US" dirty="0">
                        <a:solidFill>
                          <a:srgbClr val="002060"/>
                        </a:solidFill>
                        <a:latin typeface="Consolas"/>
                      </a:endParaRPr>
                    </a:p>
                    <a:p>
                      <a:pPr marL="0" lvl="0" indent="1543050" algn="l">
                        <a:lnSpc>
                          <a:spcPct val="100000"/>
                        </a:lnSpc>
                        <a:spcBef>
                          <a:spcPts val="0"/>
                        </a:spcBef>
                        <a:spcAft>
                          <a:spcPts val="0"/>
                        </a:spcAft>
                        <a:buNone/>
                      </a:pPr>
                      <a:r>
                        <a:rPr lang="en-US" sz="1800" b="0" i="0" u="none" strike="noStrike" noProof="0" dirty="0">
                          <a:solidFill>
                            <a:srgbClr val="002060"/>
                          </a:solidFill>
                          <a:latin typeface="Consolas"/>
                        </a:rPr>
                        <a:t>192.135.8.190 dev br0 </a:t>
                      </a:r>
                      <a:r>
                        <a:rPr lang="en-US" sz="1800" b="0" i="0" u="none" strike="noStrike" noProof="0" dirty="0" err="1">
                          <a:solidFill>
                            <a:srgbClr val="002060"/>
                          </a:solidFill>
                          <a:latin typeface="Consolas"/>
                        </a:rPr>
                        <a:t>lladdr</a:t>
                      </a:r>
                      <a:r>
                        <a:rPr lang="en-US" sz="1800" b="0" i="0" u="none" strike="noStrike" noProof="0" dirty="0">
                          <a:solidFill>
                            <a:srgbClr val="002060"/>
                          </a:solidFill>
                          <a:latin typeface="Consolas"/>
                        </a:rPr>
                        <a:t> 14:9d:99:83:4b:6f REACHABLE</a:t>
                      </a:r>
                      <a:endParaRPr lang="en-US" dirty="0">
                        <a:solidFill>
                          <a:srgbClr val="002060"/>
                        </a:solidFill>
                        <a:latin typeface="Consolas"/>
                      </a:endParaRPr>
                    </a:p>
                    <a:p>
                      <a:pPr marL="0" lvl="0" indent="1543050" algn="l">
                        <a:lnSpc>
                          <a:spcPct val="100000"/>
                        </a:lnSpc>
                        <a:spcBef>
                          <a:spcPts val="0"/>
                        </a:spcBef>
                        <a:spcAft>
                          <a:spcPts val="0"/>
                        </a:spcAft>
                        <a:buNone/>
                      </a:pPr>
                      <a:r>
                        <a:rPr lang="en-US" sz="1800" b="0" i="0" u="none" strike="noStrike" noProof="0" dirty="0">
                          <a:solidFill>
                            <a:srgbClr val="002060"/>
                          </a:solidFill>
                          <a:latin typeface="Consolas"/>
                        </a:rPr>
                        <a:t>192.84.138.254 dev br0 </a:t>
                      </a:r>
                      <a:r>
                        <a:rPr lang="en-US" sz="1800" b="0" i="0" u="none" strike="noStrike" noProof="0" dirty="0" err="1">
                          <a:solidFill>
                            <a:srgbClr val="002060"/>
                          </a:solidFill>
                          <a:latin typeface="Consolas"/>
                        </a:rPr>
                        <a:t>lladdr</a:t>
                      </a:r>
                      <a:r>
                        <a:rPr lang="en-US" sz="1800" b="0" i="0" u="none" strike="noStrike" noProof="0" dirty="0">
                          <a:solidFill>
                            <a:srgbClr val="002060"/>
                          </a:solidFill>
                          <a:latin typeface="Consolas"/>
                        </a:rPr>
                        <a:t> f8:c1:16:68:f7:00 REACHABLE</a:t>
                      </a:r>
                      <a:endParaRPr lang="en-US" dirty="0">
                        <a:solidFill>
                          <a:srgbClr val="002060"/>
                        </a:solidFill>
                        <a:latin typeface="Consolas"/>
                      </a:endParaRPr>
                    </a:p>
                    <a:p>
                      <a:pPr marL="0" lvl="0" indent="1543050" algn="l">
                        <a:lnSpc>
                          <a:spcPct val="100000"/>
                        </a:lnSpc>
                        <a:spcBef>
                          <a:spcPts val="0"/>
                        </a:spcBef>
                        <a:spcAft>
                          <a:spcPts val="0"/>
                        </a:spcAft>
                        <a:buNone/>
                      </a:pPr>
                      <a:r>
                        <a:rPr lang="en-US" sz="1800" b="0" i="0" u="none" strike="noStrike" noProof="0" dirty="0">
                          <a:solidFill>
                            <a:srgbClr val="002060"/>
                          </a:solidFill>
                          <a:latin typeface="Consolas"/>
                        </a:rPr>
                        <a:t>2001:760:4210:1::21:180 dev br0 </a:t>
                      </a:r>
                      <a:r>
                        <a:rPr lang="en-US" sz="1800" b="0" i="0" u="none" strike="noStrike" noProof="0" dirty="0" err="1">
                          <a:solidFill>
                            <a:srgbClr val="002060"/>
                          </a:solidFill>
                          <a:latin typeface="Consolas"/>
                        </a:rPr>
                        <a:t>lladdr</a:t>
                      </a:r>
                      <a:r>
                        <a:rPr lang="en-US" sz="1800" b="0" i="0" u="none" strike="noStrike" noProof="0" dirty="0">
                          <a:solidFill>
                            <a:srgbClr val="002060"/>
                          </a:solidFill>
                          <a:latin typeface="Consolas"/>
                        </a:rPr>
                        <a:t> 00:26:18:fd:a1:9e REACHABLE</a:t>
                      </a:r>
                      <a:endParaRPr lang="en-US" dirty="0">
                        <a:solidFill>
                          <a:srgbClr val="002060"/>
                        </a:solidFill>
                        <a:latin typeface="Consolas"/>
                      </a:endParaRPr>
                    </a:p>
                  </a:txBody>
                  <a:tcPr/>
                </a:tc>
                <a:tc hMerge="1">
                  <a:txBody>
                    <a:bodyPr/>
                    <a:lstStyle/>
                    <a:p>
                      <a:endParaRPr lang="it-IT"/>
                    </a:p>
                  </a:txBody>
                  <a:tcPr/>
                </a:tc>
                <a:extLst>
                  <a:ext uri="{0D108BD9-81ED-4DB2-BD59-A6C34878D82A}">
                    <a16:rowId xmlns:a16="http://schemas.microsoft.com/office/drawing/2014/main" val="1737407406"/>
                  </a:ext>
                </a:extLst>
              </a:tr>
            </a:tbl>
          </a:graphicData>
        </a:graphic>
      </p:graphicFrame>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41</a:t>
            </a:fld>
            <a:endParaRPr lang="en-IT"/>
          </a:p>
        </p:txBody>
      </p:sp>
      <p:sp>
        <p:nvSpPr>
          <p:cNvPr id="8" name="CasellaDiTesto 7">
            <a:extLst>
              <a:ext uri="{FF2B5EF4-FFF2-40B4-BE49-F238E27FC236}">
                <a16:creationId xmlns:a16="http://schemas.microsoft.com/office/drawing/2014/main" id="{6D5E8E39-CFA5-E0BF-46F9-02F82FBB2903}"/>
              </a:ext>
            </a:extLst>
          </p:cNvPr>
          <p:cNvSpPr txBox="1"/>
          <p:nvPr/>
        </p:nvSpPr>
        <p:spPr>
          <a:xfrm>
            <a:off x="837042" y="1536624"/>
            <a:ext cx="10511251"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dirty="0">
                <a:cs typeface="Calibri"/>
              </a:rPr>
              <a:t>Hosts are </a:t>
            </a:r>
            <a:r>
              <a:rPr lang="en-US" sz="1900" i="1" dirty="0">
                <a:cs typeface="Calibri"/>
              </a:rPr>
              <a:t>only</a:t>
            </a:r>
            <a:r>
              <a:rPr lang="en-US" sz="1900" dirty="0">
                <a:cs typeface="Calibri"/>
              </a:rPr>
              <a:t> able to communicate via their local LAN protocol (e.g., Ethernet). Some mechanism to translate destination IP addresses to the corresponding LAN (Ethernet) address is needed. </a:t>
            </a:r>
          </a:p>
        </p:txBody>
      </p:sp>
    </p:spTree>
    <p:extLst>
      <p:ext uri="{BB962C8B-B14F-4D97-AF65-F5344CB8AC3E}">
        <p14:creationId xmlns:p14="http://schemas.microsoft.com/office/powerpoint/2010/main" val="2530622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1A46-B843-3A5C-74D2-07D534B72FC3}"/>
              </a:ext>
            </a:extLst>
          </p:cNvPr>
          <p:cNvSpPr>
            <a:spLocks noGrp="1"/>
          </p:cNvSpPr>
          <p:nvPr>
            <p:ph type="title"/>
          </p:nvPr>
        </p:nvSpPr>
        <p:spPr/>
        <p:txBody>
          <a:bodyPr/>
          <a:lstStyle/>
          <a:p>
            <a:r>
              <a:rPr lang="en-US" dirty="0">
                <a:cs typeface="Calibri Light"/>
              </a:rPr>
              <a:t>ARP mechanism</a:t>
            </a:r>
            <a:endParaRPr lang="en-US" dirty="0"/>
          </a:p>
        </p:txBody>
      </p:sp>
      <p:sp>
        <p:nvSpPr>
          <p:cNvPr id="3" name="Content Placeholder 2">
            <a:extLst>
              <a:ext uri="{FF2B5EF4-FFF2-40B4-BE49-F238E27FC236}">
                <a16:creationId xmlns:a16="http://schemas.microsoft.com/office/drawing/2014/main" id="{074BDB59-93A0-2862-66FA-718783DC765E}"/>
              </a:ext>
            </a:extLst>
          </p:cNvPr>
          <p:cNvSpPr>
            <a:spLocks noGrp="1"/>
          </p:cNvSpPr>
          <p:nvPr>
            <p:ph idx="1"/>
          </p:nvPr>
        </p:nvSpPr>
        <p:spPr>
          <a:xfrm>
            <a:off x="838201" y="1626918"/>
            <a:ext cx="7503160" cy="4997401"/>
          </a:xfrm>
        </p:spPr>
        <p:txBody>
          <a:bodyPr vert="horz" lIns="91440" tIns="45720" rIns="91440" bIns="45720" rtlCol="0" anchor="t">
            <a:normAutofit fontScale="92500" lnSpcReduction="20000"/>
          </a:bodyPr>
          <a:lstStyle/>
          <a:p>
            <a:r>
              <a:rPr lang="en-US" dirty="0">
                <a:ea typeface="+mn-lt"/>
                <a:cs typeface="+mn-lt"/>
              </a:rPr>
              <a:t>When a host with IP address IP1 and hardware address HW1 has to send an IP packet to a host with IP address IP2 on the same network, ARP obtains the necessary information in this way:</a:t>
            </a:r>
          </a:p>
          <a:p>
            <a:pPr lvl="1"/>
            <a:r>
              <a:rPr lang="en-US" dirty="0">
                <a:ea typeface="+mn-lt"/>
                <a:cs typeface="+mn-lt"/>
              </a:rPr>
              <a:t>a data link packet (ARP request) containing IP1, HW1, and IP2 is built, with a field dedicated to HW2 filled with all 0s</a:t>
            </a:r>
            <a:endParaRPr lang="en-US" dirty="0">
              <a:cs typeface="Calibri"/>
            </a:endParaRPr>
          </a:p>
          <a:p>
            <a:pPr lvl="1"/>
            <a:r>
              <a:rPr lang="en-US" dirty="0">
                <a:ea typeface="+mn-lt"/>
                <a:cs typeface="+mn-lt"/>
              </a:rPr>
              <a:t>this packet is broadcast on the local network</a:t>
            </a:r>
            <a:endParaRPr lang="en-US" dirty="0">
              <a:cs typeface="Calibri"/>
            </a:endParaRPr>
          </a:p>
          <a:p>
            <a:pPr lvl="1"/>
            <a:r>
              <a:rPr lang="en-US" dirty="0">
                <a:ea typeface="+mn-lt"/>
                <a:cs typeface="+mn-lt"/>
              </a:rPr>
              <a:t>everyone receives the ARP packet, but only the host that has the IP2 address processes it (the others discard it)</a:t>
            </a:r>
          </a:p>
          <a:p>
            <a:pPr lvl="1"/>
            <a:r>
              <a:rPr lang="en-US" dirty="0">
                <a:ea typeface="+mn-lt"/>
                <a:cs typeface="+mn-lt"/>
              </a:rPr>
              <a:t>the destination host builds a data link packet (ARP response) containing the missing information, and sends it directly to HW1 (not broadcast)</a:t>
            </a:r>
          </a:p>
          <a:p>
            <a:pPr lvl="1"/>
            <a:r>
              <a:rPr lang="en-US" dirty="0">
                <a:ea typeface="+mn-lt"/>
                <a:cs typeface="+mn-lt"/>
              </a:rPr>
              <a:t>ARP on the first host then acquires the information of the Ethernet address of the remote host, and communicates it to IP, which can thus encapsulate its own IP packets in frames of the data link protocol addressed to the correct destination</a:t>
            </a:r>
            <a:endParaRPr lang="en-US" dirty="0">
              <a:cs typeface="Calibri"/>
            </a:endParaRPr>
          </a:p>
        </p:txBody>
      </p:sp>
      <p:sp>
        <p:nvSpPr>
          <p:cNvPr id="5" name="Slide Number Placeholder 4">
            <a:extLst>
              <a:ext uri="{FF2B5EF4-FFF2-40B4-BE49-F238E27FC236}">
                <a16:creationId xmlns:a16="http://schemas.microsoft.com/office/drawing/2014/main" id="{995235ED-0CE3-C934-568D-AF60839DD416}"/>
              </a:ext>
            </a:extLst>
          </p:cNvPr>
          <p:cNvSpPr>
            <a:spLocks noGrp="1"/>
          </p:cNvSpPr>
          <p:nvPr>
            <p:ph type="sldNum" sz="quarter" idx="12"/>
          </p:nvPr>
        </p:nvSpPr>
        <p:spPr/>
        <p:txBody>
          <a:bodyPr/>
          <a:lstStyle/>
          <a:p>
            <a:fld id="{C8141492-CF40-414B-9698-F860F861B76E}" type="slidenum">
              <a:rPr lang="en-IT" smtClean="0"/>
              <a:t>42</a:t>
            </a:fld>
            <a:endParaRPr lang="en-IT"/>
          </a:p>
        </p:txBody>
      </p:sp>
      <p:pic>
        <p:nvPicPr>
          <p:cNvPr id="7" name="Picture 6" descr="A picture containing text, screenshot, font">
            <a:extLst>
              <a:ext uri="{FF2B5EF4-FFF2-40B4-BE49-F238E27FC236}">
                <a16:creationId xmlns:a16="http://schemas.microsoft.com/office/drawing/2014/main" id="{8FDF9FD6-1B66-B4FB-59FC-49BE8C752438}"/>
              </a:ext>
            </a:extLst>
          </p:cNvPr>
          <p:cNvPicPr>
            <a:picLocks noChangeAspect="1"/>
          </p:cNvPicPr>
          <p:nvPr/>
        </p:nvPicPr>
        <p:blipFill rotWithShape="1">
          <a:blip r:embed="rId3"/>
          <a:srcRect r="49499" b="20244"/>
          <a:stretch/>
        </p:blipFill>
        <p:spPr>
          <a:xfrm>
            <a:off x="8341361" y="1503850"/>
            <a:ext cx="2921000" cy="2273257"/>
          </a:xfrm>
          <a:prstGeom prst="rect">
            <a:avLst/>
          </a:prstGeom>
        </p:spPr>
      </p:pic>
      <p:pic>
        <p:nvPicPr>
          <p:cNvPr id="8" name="Picture 7" descr="A picture containing text, screenshot, font">
            <a:extLst>
              <a:ext uri="{FF2B5EF4-FFF2-40B4-BE49-F238E27FC236}">
                <a16:creationId xmlns:a16="http://schemas.microsoft.com/office/drawing/2014/main" id="{09AEC2B9-AA1D-914D-802C-1F5CF24471BD}"/>
              </a:ext>
            </a:extLst>
          </p:cNvPr>
          <p:cNvPicPr>
            <a:picLocks noChangeAspect="1"/>
          </p:cNvPicPr>
          <p:nvPr/>
        </p:nvPicPr>
        <p:blipFill rotWithShape="1">
          <a:blip r:embed="rId3"/>
          <a:srcRect l="50501" b="18510"/>
          <a:stretch/>
        </p:blipFill>
        <p:spPr>
          <a:xfrm>
            <a:off x="8341361" y="3807587"/>
            <a:ext cx="2921000" cy="2369693"/>
          </a:xfrm>
          <a:prstGeom prst="rect">
            <a:avLst/>
          </a:prstGeom>
        </p:spPr>
      </p:pic>
    </p:spTree>
    <p:extLst>
      <p:ext uri="{BB962C8B-B14F-4D97-AF65-F5344CB8AC3E}">
        <p14:creationId xmlns:p14="http://schemas.microsoft.com/office/powerpoint/2010/main" val="3629039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1A46-B843-3A5C-74D2-07D534B72FC3}"/>
              </a:ext>
            </a:extLst>
          </p:cNvPr>
          <p:cNvSpPr>
            <a:spLocks noGrp="1"/>
          </p:cNvSpPr>
          <p:nvPr>
            <p:ph type="title"/>
          </p:nvPr>
        </p:nvSpPr>
        <p:spPr/>
        <p:txBody>
          <a:bodyPr/>
          <a:lstStyle/>
          <a:p>
            <a:r>
              <a:rPr lang="en-US" dirty="0">
                <a:cs typeface="Calibri Light"/>
              </a:rPr>
              <a:t>ARP Table example</a:t>
            </a:r>
            <a:endParaRPr lang="en-US" dirty="0"/>
          </a:p>
        </p:txBody>
      </p:sp>
      <p:sp>
        <p:nvSpPr>
          <p:cNvPr id="5" name="Slide Number Placeholder 4">
            <a:extLst>
              <a:ext uri="{FF2B5EF4-FFF2-40B4-BE49-F238E27FC236}">
                <a16:creationId xmlns:a16="http://schemas.microsoft.com/office/drawing/2014/main" id="{995235ED-0CE3-C934-568D-AF60839DD416}"/>
              </a:ext>
            </a:extLst>
          </p:cNvPr>
          <p:cNvSpPr>
            <a:spLocks noGrp="1"/>
          </p:cNvSpPr>
          <p:nvPr>
            <p:ph type="sldNum" sz="quarter" idx="12"/>
          </p:nvPr>
        </p:nvSpPr>
        <p:spPr/>
        <p:txBody>
          <a:bodyPr/>
          <a:lstStyle/>
          <a:p>
            <a:fld id="{C8141492-CF40-414B-9698-F860F861B76E}" type="slidenum">
              <a:rPr lang="en-IT" smtClean="0"/>
              <a:t>43</a:t>
            </a:fld>
            <a:endParaRPr lang="en-IT"/>
          </a:p>
        </p:txBody>
      </p:sp>
      <p:sp>
        <p:nvSpPr>
          <p:cNvPr id="6" name="Content Placeholder 5">
            <a:extLst>
              <a:ext uri="{FF2B5EF4-FFF2-40B4-BE49-F238E27FC236}">
                <a16:creationId xmlns:a16="http://schemas.microsoft.com/office/drawing/2014/main" id="{9401A6A7-C45A-25DE-B2B3-DACB6DAEB119}"/>
              </a:ext>
            </a:extLst>
          </p:cNvPr>
          <p:cNvSpPr>
            <a:spLocks noGrp="1"/>
          </p:cNvSpPr>
          <p:nvPr>
            <p:ph idx="1"/>
          </p:nvPr>
        </p:nvSpPr>
        <p:spPr>
          <a:xfrm>
            <a:off x="838200" y="1709150"/>
            <a:ext cx="10515600" cy="4550044"/>
          </a:xfrm>
        </p:spPr>
        <p:txBody>
          <a:bodyPr>
            <a:normAutofit fontScale="62500" lnSpcReduction="20000"/>
          </a:bodyPr>
          <a:lstStyle/>
          <a:p>
            <a:pPr marL="0" indent="0">
              <a:buNone/>
            </a:pPr>
            <a:r>
              <a:rPr lang="en-US" dirty="0">
                <a:latin typeface="Courier New" panose="02070309020205020404" pitchFamily="49" charset="0"/>
                <a:cs typeface="Courier New" panose="02070309020205020404" pitchFamily="49" charset="0"/>
              </a:rPr>
              <a:t>Protocol  </a:t>
            </a:r>
            <a:r>
              <a:rPr lang="en-US" b="1" dirty="0">
                <a:latin typeface="Courier New" panose="02070309020205020404" pitchFamily="49" charset="0"/>
                <a:cs typeface="Courier New" panose="02070309020205020404" pitchFamily="49" charset="0"/>
              </a:rPr>
              <a:t>Address</a:t>
            </a:r>
            <a:r>
              <a:rPr lang="en-US" dirty="0">
                <a:latin typeface="Courier New" panose="02070309020205020404" pitchFamily="49" charset="0"/>
                <a:cs typeface="Courier New" panose="02070309020205020404" pitchFamily="49" charset="0"/>
              </a:rPr>
              <a:t>          Age (min)  </a:t>
            </a:r>
            <a:r>
              <a:rPr lang="en-US" b="1" dirty="0">
                <a:latin typeface="Courier New" panose="02070309020205020404" pitchFamily="49" charset="0"/>
                <a:cs typeface="Courier New" panose="02070309020205020404" pitchFamily="49" charset="0"/>
              </a:rPr>
              <a:t>Hardware </a:t>
            </a:r>
            <a:r>
              <a:rPr lang="en-US" b="1" dirty="0" err="1">
                <a:latin typeface="Courier New" panose="02070309020205020404" pitchFamily="49" charset="0"/>
                <a:cs typeface="Courier New" panose="02070309020205020404" pitchFamily="49" charset="0"/>
              </a:rPr>
              <a:t>Addr</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Type   Interface</a:t>
            </a:r>
          </a:p>
          <a:p>
            <a:pPr marL="0" indent="0">
              <a:buNone/>
            </a:pPr>
            <a:r>
              <a:rPr lang="en-US" dirty="0">
                <a:latin typeface="Courier New" panose="02070309020205020404" pitchFamily="49" charset="0"/>
                <a:cs typeface="Courier New" panose="02070309020205020404" pitchFamily="49" charset="0"/>
              </a:rPr>
              <a:t>Internet  192.168.150.253        62   c89c.1d67.f9ff  ARPA   Vlan1</a:t>
            </a:r>
          </a:p>
          <a:p>
            <a:pPr marL="0" indent="0">
              <a:buNone/>
            </a:pPr>
            <a:r>
              <a:rPr lang="en-US" dirty="0">
                <a:latin typeface="Courier New" panose="02070309020205020404" pitchFamily="49" charset="0"/>
                <a:cs typeface="Courier New" panose="02070309020205020404" pitchFamily="49" charset="0"/>
              </a:rPr>
              <a:t>Internet  192.168.150.250         0   5254.007f.e625  ARPA   Vlan1</a:t>
            </a:r>
          </a:p>
          <a:p>
            <a:pPr marL="0" indent="0">
              <a:buNone/>
            </a:pPr>
            <a:r>
              <a:rPr lang="en-US" dirty="0">
                <a:latin typeface="Courier New" panose="02070309020205020404" pitchFamily="49" charset="0"/>
                <a:cs typeface="Courier New" panose="02070309020205020404" pitchFamily="49" charset="0"/>
              </a:rPr>
              <a:t>Internet  192.168.150.249       225   5254.005b.6e23  ARPA   Vlan1</a:t>
            </a:r>
          </a:p>
          <a:p>
            <a:pPr marL="0" indent="0">
              <a:buNone/>
            </a:pPr>
            <a:r>
              <a:rPr lang="en-US" dirty="0">
                <a:latin typeface="Courier New" panose="02070309020205020404" pitchFamily="49" charset="0"/>
                <a:cs typeface="Courier New" panose="02070309020205020404" pitchFamily="49" charset="0"/>
              </a:rPr>
              <a:t>Internet  192.168.10.74           8   544b.8ce3.8dcf  ARPA   Vlan126</a:t>
            </a:r>
          </a:p>
          <a:p>
            <a:pPr marL="0" indent="0">
              <a:buNone/>
            </a:pPr>
            <a:r>
              <a:rPr lang="en-US" dirty="0">
                <a:latin typeface="Courier New" panose="02070309020205020404" pitchFamily="49" charset="0"/>
                <a:cs typeface="Courier New" panose="02070309020205020404" pitchFamily="49" charset="0"/>
              </a:rPr>
              <a:t>Internet  192.168.10.73           -   001e.791d.0400  ARPA   Vlan126</a:t>
            </a:r>
          </a:p>
          <a:p>
            <a:pPr marL="0" indent="0">
              <a:buNone/>
            </a:pPr>
            <a:r>
              <a:rPr lang="en-US" dirty="0">
                <a:latin typeface="Courier New" panose="02070309020205020404" pitchFamily="49" charset="0"/>
                <a:cs typeface="Courier New" panose="02070309020205020404" pitchFamily="49" charset="0"/>
              </a:rPr>
              <a:t>Internet  192.168.150.158        31   c89c.1def.567f  ARPA   Vlan1</a:t>
            </a:r>
          </a:p>
          <a:p>
            <a:pPr marL="0" indent="0">
              <a:buNone/>
            </a:pPr>
            <a:r>
              <a:rPr lang="en-US" dirty="0">
                <a:latin typeface="Courier New" panose="02070309020205020404" pitchFamily="49" charset="0"/>
                <a:cs typeface="Courier New" panose="02070309020205020404" pitchFamily="49" charset="0"/>
              </a:rPr>
              <a:t>Internet  192.168.150.156       211   6c8b.d380.bb1f  ARPA   Vlan1</a:t>
            </a:r>
          </a:p>
          <a:p>
            <a:pPr marL="0" indent="0">
              <a:buNone/>
            </a:pPr>
            <a:r>
              <a:rPr lang="en-US" dirty="0">
                <a:latin typeface="Courier New" panose="02070309020205020404" pitchFamily="49" charset="0"/>
                <a:cs typeface="Courier New" panose="02070309020205020404" pitchFamily="49" charset="0"/>
              </a:rPr>
              <a:t>Internet  192.168.150.157         -   001e.791d.0400  ARPA   Vlan1</a:t>
            </a:r>
          </a:p>
          <a:p>
            <a:pPr marL="0" indent="0">
              <a:buNone/>
            </a:pPr>
            <a:r>
              <a:rPr lang="en-US" dirty="0">
                <a:latin typeface="Courier New" panose="02070309020205020404" pitchFamily="49" charset="0"/>
                <a:cs typeface="Courier New" panose="02070309020205020404" pitchFamily="49" charset="0"/>
              </a:rPr>
              <a:t>Internet  192.168.150.140        95   24e9.b327.3bbf  ARPA   Vlan1</a:t>
            </a:r>
          </a:p>
          <a:p>
            <a:pPr marL="0" indent="0">
              <a:buNone/>
            </a:pPr>
            <a:r>
              <a:rPr lang="en-US" dirty="0">
                <a:latin typeface="Courier New" panose="02070309020205020404" pitchFamily="49" charset="0"/>
                <a:cs typeface="Courier New" panose="02070309020205020404" pitchFamily="49" charset="0"/>
              </a:rPr>
              <a:t>Internet  192.168.150.139        94   24e9.b327.37bf  ARPA   Vlan1</a:t>
            </a:r>
          </a:p>
          <a:p>
            <a:pPr marL="0" indent="0">
              <a:buNone/>
            </a:pPr>
            <a:r>
              <a:rPr lang="en-US" dirty="0">
                <a:latin typeface="Courier New" panose="02070309020205020404" pitchFamily="49" charset="0"/>
                <a:cs typeface="Courier New" panose="02070309020205020404" pitchFamily="49" charset="0"/>
              </a:rPr>
              <a:t>Internet  192.168.150.89          0   0004.9636.a0e0  ARPA   Vlan1</a:t>
            </a:r>
          </a:p>
        </p:txBody>
      </p:sp>
    </p:spTree>
    <p:extLst>
      <p:ext uri="{BB962C8B-B14F-4D97-AF65-F5344CB8AC3E}">
        <p14:creationId xmlns:p14="http://schemas.microsoft.com/office/powerpoint/2010/main" val="1624894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B207-2DE0-8456-7130-341E3EED7AA1}"/>
              </a:ext>
            </a:extLst>
          </p:cNvPr>
          <p:cNvSpPr>
            <a:spLocks noGrp="1"/>
          </p:cNvSpPr>
          <p:nvPr>
            <p:ph type="title"/>
          </p:nvPr>
        </p:nvSpPr>
        <p:spPr/>
        <p:txBody>
          <a:bodyPr/>
          <a:lstStyle/>
          <a:p>
            <a:r>
              <a:rPr lang="en-US" dirty="0">
                <a:cs typeface="Calibri Light"/>
              </a:rPr>
              <a:t>ARP Cache</a:t>
            </a:r>
            <a:endParaRPr lang="en-US" dirty="0"/>
          </a:p>
        </p:txBody>
      </p:sp>
      <p:sp>
        <p:nvSpPr>
          <p:cNvPr id="3" name="Content Placeholder 2">
            <a:extLst>
              <a:ext uri="{FF2B5EF4-FFF2-40B4-BE49-F238E27FC236}">
                <a16:creationId xmlns:a16="http://schemas.microsoft.com/office/drawing/2014/main" id="{DA70EA3A-3CB8-3A38-5DF2-9B66DBD5AF13}"/>
              </a:ext>
            </a:extLst>
          </p:cNvPr>
          <p:cNvSpPr>
            <a:spLocks noGrp="1"/>
          </p:cNvSpPr>
          <p:nvPr>
            <p:ph idx="1"/>
          </p:nvPr>
        </p:nvSpPr>
        <p:spPr>
          <a:xfrm>
            <a:off x="838200" y="1626919"/>
            <a:ext cx="10515600" cy="5005264"/>
          </a:xfrm>
        </p:spPr>
        <p:txBody>
          <a:bodyPr vert="horz" lIns="91440" tIns="45720" rIns="91440" bIns="45720" rtlCol="0" anchor="t">
            <a:normAutofit lnSpcReduction="10000"/>
          </a:bodyPr>
          <a:lstStyle/>
          <a:p>
            <a:r>
              <a:rPr lang="en-US" dirty="0">
                <a:ea typeface="+mn-lt"/>
                <a:cs typeface="+mn-lt"/>
              </a:rPr>
              <a:t>To improve performance, ARP can manage a cache in memory on the local host</a:t>
            </a:r>
            <a:endParaRPr lang="en-US" dirty="0">
              <a:cs typeface="Calibri" panose="020F0502020204030204"/>
            </a:endParaRPr>
          </a:p>
          <a:p>
            <a:r>
              <a:rPr lang="en-US" dirty="0">
                <a:ea typeface="+mn-lt"/>
                <a:cs typeface="+mn-lt"/>
              </a:rPr>
              <a:t>Every time a new IPaddress - HWaddress association is learned, it is stored in the cache</a:t>
            </a:r>
          </a:p>
          <a:p>
            <a:r>
              <a:rPr lang="en-US" dirty="0">
                <a:ea typeface="+mn-lt"/>
                <a:cs typeface="+mn-lt"/>
              </a:rPr>
              <a:t>When ARP has to locate an HW address, it first checks in the cache: if the information is present it is used without sending packets on the network</a:t>
            </a:r>
            <a:endParaRPr lang="en-US" dirty="0"/>
          </a:p>
          <a:p>
            <a:r>
              <a:rPr lang="en-US" dirty="0">
                <a:ea typeface="+mn-lt"/>
                <a:cs typeface="+mn-lt"/>
              </a:rPr>
              <a:t>The entries in the ARP cache have an expiration time, to avoid that events such as replacement of network cards or redirection of hosts can make communication impossible</a:t>
            </a:r>
            <a:endParaRPr lang="en-US" dirty="0"/>
          </a:p>
          <a:p>
            <a:pPr lvl="1"/>
            <a:r>
              <a:rPr lang="en-US" dirty="0">
                <a:ea typeface="+mn-lt"/>
                <a:cs typeface="+mn-lt"/>
              </a:rPr>
              <a:t>At the expiration of the validity time the entry is removed from the cache, and a subsequent request for that address will cause a new emission of ARP request on the LAN</a:t>
            </a:r>
          </a:p>
        </p:txBody>
      </p:sp>
      <p:sp>
        <p:nvSpPr>
          <p:cNvPr id="4" name="Footer Placeholder 3">
            <a:extLst>
              <a:ext uri="{FF2B5EF4-FFF2-40B4-BE49-F238E27FC236}">
                <a16:creationId xmlns:a16="http://schemas.microsoft.com/office/drawing/2014/main" id="{377A7B72-A5BE-4FF9-BA1E-7BCAD49E20C2}"/>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FDFFA338-CC12-5BB3-47A8-C9516A39E8AC}"/>
              </a:ext>
            </a:extLst>
          </p:cNvPr>
          <p:cNvSpPr>
            <a:spLocks noGrp="1"/>
          </p:cNvSpPr>
          <p:nvPr>
            <p:ph type="sldNum" sz="quarter" idx="12"/>
          </p:nvPr>
        </p:nvSpPr>
        <p:spPr/>
        <p:txBody>
          <a:bodyPr/>
          <a:lstStyle/>
          <a:p>
            <a:fld id="{C8141492-CF40-414B-9698-F860F861B76E}" type="slidenum">
              <a:rPr lang="en-IT" smtClean="0"/>
              <a:t>44</a:t>
            </a:fld>
            <a:endParaRPr lang="en-IT"/>
          </a:p>
        </p:txBody>
      </p:sp>
    </p:spTree>
    <p:extLst>
      <p:ext uri="{BB962C8B-B14F-4D97-AF65-F5344CB8AC3E}">
        <p14:creationId xmlns:p14="http://schemas.microsoft.com/office/powerpoint/2010/main" val="2438683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a:xfrm>
            <a:off x="1662545" y="365126"/>
            <a:ext cx="9691255" cy="1029420"/>
          </a:xfrm>
        </p:spPr>
        <p:txBody>
          <a:bodyPr/>
          <a:lstStyle/>
          <a:p>
            <a:r>
              <a:rPr lang="en-US" dirty="0"/>
              <a:t>IP Routing</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365505" y="1626919"/>
            <a:ext cx="10988295" cy="1707408"/>
          </a:xfrm>
        </p:spPr>
        <p:txBody>
          <a:bodyPr vert="horz" lIns="91440" tIns="45720" rIns="91440" bIns="45720" rtlCol="0" anchor="t">
            <a:normAutofit/>
          </a:bodyPr>
          <a:lstStyle/>
          <a:p>
            <a:pPr marL="0" indent="0" algn="just">
              <a:buNone/>
            </a:pPr>
            <a:r>
              <a:rPr lang="en-US" dirty="0">
                <a:cs typeface="Calibri"/>
              </a:rPr>
              <a:t>“In a packet switching system, routing refers to the process of choosing a path over which to send packets, and router refers to any computer making such a choice” - Douglas E. Comer ‘Internetworking with TCP/IP’.</a:t>
            </a: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45</a:t>
            </a:fld>
            <a:endParaRPr lang="en-IT"/>
          </a:p>
        </p:txBody>
      </p:sp>
      <p:sp>
        <p:nvSpPr>
          <p:cNvPr id="7" name="TextBox 6">
            <a:extLst>
              <a:ext uri="{FF2B5EF4-FFF2-40B4-BE49-F238E27FC236}">
                <a16:creationId xmlns:a16="http://schemas.microsoft.com/office/drawing/2014/main" id="{1270D482-F622-B70B-389D-B174540FF355}"/>
              </a:ext>
            </a:extLst>
          </p:cNvPr>
          <p:cNvSpPr txBox="1"/>
          <p:nvPr/>
        </p:nvSpPr>
        <p:spPr>
          <a:xfrm>
            <a:off x="365505" y="3430369"/>
            <a:ext cx="6389255" cy="3108543"/>
          </a:xfrm>
          <a:prstGeom prst="rect">
            <a:avLst/>
          </a:prstGeom>
          <a:noFill/>
        </p:spPr>
        <p:txBody>
          <a:bodyPr wrap="square" rtlCol="0">
            <a:spAutoFit/>
          </a:bodyPr>
          <a:lstStyle/>
          <a:p>
            <a:pPr marL="457200" indent="-457200" algn="just">
              <a:spcBef>
                <a:spcPts val="0"/>
              </a:spcBef>
              <a:buFont typeface="Arial" panose="020B0604020202020204" pitchFamily="34" charset="0"/>
              <a:buChar char="•"/>
            </a:pPr>
            <a:r>
              <a:rPr lang="en-US" sz="2800" dirty="0">
                <a:cs typeface="Calibri"/>
              </a:rPr>
              <a:t>The router is a device with at least two interfaces that connects two or more different IP networks.</a:t>
            </a:r>
          </a:p>
          <a:p>
            <a:pPr marL="0" indent="0" algn="just">
              <a:spcBef>
                <a:spcPts val="0"/>
              </a:spcBef>
              <a:buNone/>
            </a:pPr>
            <a:endParaRPr lang="en-US" sz="2800" dirty="0">
              <a:cs typeface="Calibri"/>
            </a:endParaRPr>
          </a:p>
          <a:p>
            <a:pPr marL="457200" indent="-457200" algn="just">
              <a:spcBef>
                <a:spcPts val="0"/>
              </a:spcBef>
              <a:buFont typeface="Arial" panose="020B0604020202020204" pitchFamily="34" charset="0"/>
              <a:buChar char="•"/>
            </a:pPr>
            <a:r>
              <a:rPr lang="en-US" sz="2800" dirty="0">
                <a:cs typeface="Calibri"/>
              </a:rPr>
              <a:t>Every router has a so-called routing table which contains the list of all reachable destinations.</a:t>
            </a:r>
          </a:p>
        </p:txBody>
      </p:sp>
      <p:grpSp>
        <p:nvGrpSpPr>
          <p:cNvPr id="8" name="Group 7">
            <a:extLst>
              <a:ext uri="{FF2B5EF4-FFF2-40B4-BE49-F238E27FC236}">
                <a16:creationId xmlns:a16="http://schemas.microsoft.com/office/drawing/2014/main" id="{697EBA51-888D-CD42-8E06-84F4904DEC21}"/>
              </a:ext>
            </a:extLst>
          </p:cNvPr>
          <p:cNvGrpSpPr/>
          <p:nvPr/>
        </p:nvGrpSpPr>
        <p:grpSpPr>
          <a:xfrm>
            <a:off x="7000895" y="3110807"/>
            <a:ext cx="4474825" cy="3037092"/>
            <a:chOff x="6685934" y="2987295"/>
            <a:chExt cx="5506065" cy="3492497"/>
          </a:xfrm>
        </p:grpSpPr>
        <p:pic>
          <p:nvPicPr>
            <p:cNvPr id="14" name="Picture 13">
              <a:extLst>
                <a:ext uri="{FF2B5EF4-FFF2-40B4-BE49-F238E27FC236}">
                  <a16:creationId xmlns:a16="http://schemas.microsoft.com/office/drawing/2014/main" id="{51F210DF-A7EE-3649-5750-394BF48B2329}"/>
                </a:ext>
              </a:extLst>
            </p:cNvPr>
            <p:cNvPicPr>
              <a:picLocks noChangeAspect="1"/>
            </p:cNvPicPr>
            <p:nvPr/>
          </p:nvPicPr>
          <p:blipFill>
            <a:blip r:embed="rId2"/>
            <a:stretch>
              <a:fillRect/>
            </a:stretch>
          </p:blipFill>
          <p:spPr>
            <a:xfrm>
              <a:off x="6685934" y="2987295"/>
              <a:ext cx="5506065" cy="2718179"/>
            </a:xfrm>
            <a:prstGeom prst="rect">
              <a:avLst/>
            </a:prstGeom>
          </p:spPr>
        </p:pic>
        <p:sp>
          <p:nvSpPr>
            <p:cNvPr id="10" name="Rectangle 9">
              <a:extLst>
                <a:ext uri="{FF2B5EF4-FFF2-40B4-BE49-F238E27FC236}">
                  <a16:creationId xmlns:a16="http://schemas.microsoft.com/office/drawing/2014/main" id="{243F24AE-FE9F-2CB1-5F7D-4A6507AB0358}"/>
                </a:ext>
              </a:extLst>
            </p:cNvPr>
            <p:cNvSpPr/>
            <p:nvPr/>
          </p:nvSpPr>
          <p:spPr>
            <a:xfrm>
              <a:off x="7478662" y="5853526"/>
              <a:ext cx="1187939" cy="626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Routing table</a:t>
              </a:r>
              <a:r>
                <a:rPr lang="en-US" dirty="0">
                  <a:sym typeface="Wingdings" panose="05000000000000000000" pitchFamily="2" charset="2"/>
                </a:rPr>
                <a:t> </a:t>
              </a:r>
              <a:endParaRPr lang="en-US" dirty="0"/>
            </a:p>
          </p:txBody>
        </p:sp>
        <p:sp>
          <p:nvSpPr>
            <p:cNvPr id="6" name="Arrow: Up-Down 5">
              <a:extLst>
                <a:ext uri="{FF2B5EF4-FFF2-40B4-BE49-F238E27FC236}">
                  <a16:creationId xmlns:a16="http://schemas.microsoft.com/office/drawing/2014/main" id="{64DB6CE0-EF16-5392-C12F-EEC2B9FB0C52}"/>
                </a:ext>
              </a:extLst>
            </p:cNvPr>
            <p:cNvSpPr/>
            <p:nvPr/>
          </p:nvSpPr>
          <p:spPr>
            <a:xfrm>
              <a:off x="7914968" y="5231081"/>
              <a:ext cx="238432" cy="626266"/>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2621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a:t>Routing types</a:t>
            </a:r>
            <a:endParaRPr lang="en-IT"/>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a:p>
            <a:pPr marL="0" indent="0">
              <a:buNone/>
            </a:pPr>
            <a:r>
              <a:rPr lang="en-US" dirty="0">
                <a:cs typeface="Calibri"/>
              </a:rPr>
              <a:t>The path selection can be based on static or dynamic routes:</a:t>
            </a:r>
          </a:p>
          <a:p>
            <a:pPr marL="0" indent="0">
              <a:buNone/>
            </a:pPr>
            <a:endParaRPr lang="en-US" dirty="0">
              <a:cs typeface="Calibri"/>
            </a:endParaRPr>
          </a:p>
          <a:p>
            <a:r>
              <a:rPr lang="en-US" dirty="0">
                <a:cs typeface="Calibri"/>
              </a:rPr>
              <a:t>Static: predefined routes, manually configured by the network manager. </a:t>
            </a:r>
          </a:p>
          <a:p>
            <a:r>
              <a:rPr lang="en-US" dirty="0">
                <a:cs typeface="Calibri"/>
              </a:rPr>
              <a:t>Dynamic: routes generated by an algorithm specific to the routing protocol.</a:t>
            </a: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46</a:t>
            </a:fld>
            <a:endParaRPr lang="en-IT"/>
          </a:p>
        </p:txBody>
      </p:sp>
    </p:spTree>
    <p:extLst>
      <p:ext uri="{BB962C8B-B14F-4D97-AF65-F5344CB8AC3E}">
        <p14:creationId xmlns:p14="http://schemas.microsoft.com/office/powerpoint/2010/main" val="4189291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DAA6-0BF7-3D24-7736-C1AB5449C60C}"/>
              </a:ext>
            </a:extLst>
          </p:cNvPr>
          <p:cNvSpPr>
            <a:spLocks noGrp="1"/>
          </p:cNvSpPr>
          <p:nvPr>
            <p:ph type="title"/>
          </p:nvPr>
        </p:nvSpPr>
        <p:spPr/>
        <p:txBody>
          <a:bodyPr/>
          <a:lstStyle/>
          <a:p>
            <a:r>
              <a:rPr lang="en-US"/>
              <a:t>Routing protocols</a:t>
            </a:r>
            <a:endParaRPr lang="it-IT"/>
          </a:p>
        </p:txBody>
      </p:sp>
      <p:sp>
        <p:nvSpPr>
          <p:cNvPr id="3" name="Content Placeholder 2">
            <a:extLst>
              <a:ext uri="{FF2B5EF4-FFF2-40B4-BE49-F238E27FC236}">
                <a16:creationId xmlns:a16="http://schemas.microsoft.com/office/drawing/2014/main" id="{7474754D-09E4-CE92-4EC1-40A0360FC22D}"/>
              </a:ext>
            </a:extLst>
          </p:cNvPr>
          <p:cNvSpPr>
            <a:spLocks noGrp="1"/>
          </p:cNvSpPr>
          <p:nvPr>
            <p:ph idx="1"/>
          </p:nvPr>
        </p:nvSpPr>
        <p:spPr/>
        <p:txBody>
          <a:bodyPr/>
          <a:lstStyle/>
          <a:p>
            <a:pPr marL="457200" lvl="1" indent="0">
              <a:buNone/>
            </a:pPr>
            <a:r>
              <a:rPr lang="en-US" dirty="0">
                <a:cs typeface="Calibri"/>
              </a:rPr>
              <a:t>Basically, there are two kind of dynamic protocols:</a:t>
            </a:r>
          </a:p>
          <a:p>
            <a:pPr marL="457200" lvl="1" indent="0">
              <a:buNone/>
            </a:pPr>
            <a:r>
              <a:rPr lang="en-US" dirty="0">
                <a:cs typeface="Calibri"/>
              </a:rPr>
              <a:t> </a:t>
            </a:r>
          </a:p>
          <a:p>
            <a:pPr lvl="1"/>
            <a:r>
              <a:rPr lang="en-US" b="1" dirty="0">
                <a:cs typeface="Calibri"/>
              </a:rPr>
              <a:t>Distance Vector: </a:t>
            </a:r>
            <a:r>
              <a:rPr lang="en-US" dirty="0">
                <a:cs typeface="Calibri"/>
              </a:rPr>
              <a:t>i</a:t>
            </a:r>
            <a:r>
              <a:rPr lang="en-US" dirty="0"/>
              <a:t>n these protocols, each router does not possess information about the full network topology. It advertises its distance value (DV) calculated to other routers </a:t>
            </a:r>
          </a:p>
          <a:p>
            <a:pPr marL="457200" lvl="1" indent="0">
              <a:buNone/>
            </a:pPr>
            <a:endParaRPr lang="en-US" dirty="0">
              <a:cs typeface="Calibri"/>
            </a:endParaRPr>
          </a:p>
          <a:p>
            <a:pPr lvl="1"/>
            <a:r>
              <a:rPr lang="en-US" b="1" dirty="0">
                <a:cs typeface="Calibri"/>
              </a:rPr>
              <a:t>Link State: </a:t>
            </a:r>
            <a:r>
              <a:rPr lang="en-US" dirty="0">
                <a:cs typeface="Calibri"/>
              </a:rPr>
              <a:t>i</a:t>
            </a:r>
            <a:r>
              <a:rPr lang="en-US" dirty="0"/>
              <a:t>n link-state routing protocols, each router possesses information about the complete network topology. Each router then independently calculates the best next hop from it for every possible destination in the network using local information of the topology. The collection of best-next-hops forms the routing table. </a:t>
            </a:r>
            <a:endParaRPr lang="en-US" dirty="0">
              <a:cs typeface="Calibri"/>
            </a:endParaRPr>
          </a:p>
          <a:p>
            <a:pPr marL="0" indent="0">
              <a:buNone/>
            </a:pPr>
            <a:endParaRPr lang="it-IT" dirty="0"/>
          </a:p>
        </p:txBody>
      </p:sp>
      <p:sp>
        <p:nvSpPr>
          <p:cNvPr id="5" name="Slide Number Placeholder 4">
            <a:extLst>
              <a:ext uri="{FF2B5EF4-FFF2-40B4-BE49-F238E27FC236}">
                <a16:creationId xmlns:a16="http://schemas.microsoft.com/office/drawing/2014/main" id="{5ADBEE00-2CE5-A57B-5349-53F9D1CE6DCC}"/>
              </a:ext>
            </a:extLst>
          </p:cNvPr>
          <p:cNvSpPr>
            <a:spLocks noGrp="1"/>
          </p:cNvSpPr>
          <p:nvPr>
            <p:ph type="sldNum" sz="quarter" idx="12"/>
          </p:nvPr>
        </p:nvSpPr>
        <p:spPr/>
        <p:txBody>
          <a:bodyPr/>
          <a:lstStyle/>
          <a:p>
            <a:fld id="{C8141492-CF40-414B-9698-F860F861B76E}" type="slidenum">
              <a:rPr lang="en-IT" smtClean="0"/>
              <a:t>47</a:t>
            </a:fld>
            <a:endParaRPr lang="en-IT"/>
          </a:p>
        </p:txBody>
      </p:sp>
    </p:spTree>
    <p:extLst>
      <p:ext uri="{BB962C8B-B14F-4D97-AF65-F5344CB8AC3E}">
        <p14:creationId xmlns:p14="http://schemas.microsoft.com/office/powerpoint/2010/main" val="2142827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1D48-3ACE-0921-E889-F9B749B54121}"/>
              </a:ext>
            </a:extLst>
          </p:cNvPr>
          <p:cNvSpPr>
            <a:spLocks noGrp="1"/>
          </p:cNvSpPr>
          <p:nvPr>
            <p:ph type="title"/>
          </p:nvPr>
        </p:nvSpPr>
        <p:spPr/>
        <p:txBody>
          <a:bodyPr/>
          <a:lstStyle/>
          <a:p>
            <a:r>
              <a:rPr lang="en-US"/>
              <a:t>Distance vector protocols</a:t>
            </a:r>
            <a:endParaRPr lang="it-IT"/>
          </a:p>
        </p:txBody>
      </p:sp>
      <p:sp>
        <p:nvSpPr>
          <p:cNvPr id="3" name="Content Placeholder 2">
            <a:extLst>
              <a:ext uri="{FF2B5EF4-FFF2-40B4-BE49-F238E27FC236}">
                <a16:creationId xmlns:a16="http://schemas.microsoft.com/office/drawing/2014/main" id="{8A8124F9-076D-92BB-28DC-9114BAB9E12A}"/>
              </a:ext>
            </a:extLst>
          </p:cNvPr>
          <p:cNvSpPr>
            <a:spLocks noGrp="1"/>
          </p:cNvSpPr>
          <p:nvPr>
            <p:ph idx="1"/>
          </p:nvPr>
        </p:nvSpPr>
        <p:spPr/>
        <p:txBody>
          <a:bodyPr>
            <a:normAutofit fontScale="92500" lnSpcReduction="20000"/>
          </a:bodyPr>
          <a:lstStyle/>
          <a:p>
            <a:r>
              <a:rPr lang="en-US" b="1" dirty="0"/>
              <a:t>RIP</a:t>
            </a:r>
            <a:r>
              <a:rPr lang="en-US" dirty="0"/>
              <a:t>: Routing Information Protocol (RIP) is a dynamic routing protocol that uses hop count as a routing metric to find the best path between the source and the destination network.  Hop count is the number of routers occurring in between the source and destination network. The path with the lowest hop count is considered as the best route to reach a network and therefore placed in the routing table. RIP prevents routing loops by limiting the number of hops allowed in a path from source and destination. The maximum hop count allowed for RIP is 15.</a:t>
            </a:r>
          </a:p>
          <a:p>
            <a:r>
              <a:rPr lang="en-US" b="1" dirty="0"/>
              <a:t>IGRP</a:t>
            </a:r>
            <a:r>
              <a:rPr lang="en-US" dirty="0"/>
              <a:t>: It supports multiple metrics for each node which includes delay, load, and bandwidth, to compare the 2 routes which are combined into single metrics. By default, every 90 seconds it updates the routing information. </a:t>
            </a:r>
          </a:p>
          <a:p>
            <a:r>
              <a:rPr lang="en-US" b="1" dirty="0"/>
              <a:t>EIGRP</a:t>
            </a:r>
            <a:r>
              <a:rPr lang="en-US" dirty="0"/>
              <a:t>: It’s an evolution of IGRP, in a stable configuration only few protocol packets need to be transmitted and when network topology changes occur only the route changes are transmitted. Furthermore, convergency time is significantly lower than IGRP, something can be almost instantaneous.</a:t>
            </a:r>
          </a:p>
          <a:p>
            <a:pPr marL="0" indent="0">
              <a:buNone/>
            </a:pPr>
            <a:endParaRPr lang="it-IT" dirty="0"/>
          </a:p>
        </p:txBody>
      </p:sp>
      <p:sp>
        <p:nvSpPr>
          <p:cNvPr id="5" name="Slide Number Placeholder 4">
            <a:extLst>
              <a:ext uri="{FF2B5EF4-FFF2-40B4-BE49-F238E27FC236}">
                <a16:creationId xmlns:a16="http://schemas.microsoft.com/office/drawing/2014/main" id="{66F03C14-E11D-F7E1-AB8C-61C4DDEF5A7A}"/>
              </a:ext>
            </a:extLst>
          </p:cNvPr>
          <p:cNvSpPr>
            <a:spLocks noGrp="1"/>
          </p:cNvSpPr>
          <p:nvPr>
            <p:ph type="sldNum" sz="quarter" idx="12"/>
          </p:nvPr>
        </p:nvSpPr>
        <p:spPr/>
        <p:txBody>
          <a:bodyPr/>
          <a:lstStyle/>
          <a:p>
            <a:fld id="{C8141492-CF40-414B-9698-F860F861B76E}" type="slidenum">
              <a:rPr lang="en-IT" smtClean="0"/>
              <a:t>48</a:t>
            </a:fld>
            <a:endParaRPr lang="en-IT"/>
          </a:p>
        </p:txBody>
      </p:sp>
    </p:spTree>
    <p:extLst>
      <p:ext uri="{BB962C8B-B14F-4D97-AF65-F5344CB8AC3E}">
        <p14:creationId xmlns:p14="http://schemas.microsoft.com/office/powerpoint/2010/main" val="449516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DFBD-16ED-A701-968A-1626E5ED2F4C}"/>
              </a:ext>
            </a:extLst>
          </p:cNvPr>
          <p:cNvSpPr>
            <a:spLocks noGrp="1"/>
          </p:cNvSpPr>
          <p:nvPr>
            <p:ph type="title"/>
          </p:nvPr>
        </p:nvSpPr>
        <p:spPr/>
        <p:txBody>
          <a:bodyPr/>
          <a:lstStyle/>
          <a:p>
            <a:r>
              <a:rPr lang="en-US"/>
              <a:t>Link state protocols</a:t>
            </a:r>
            <a:endParaRPr lang="it-IT"/>
          </a:p>
        </p:txBody>
      </p:sp>
      <p:sp>
        <p:nvSpPr>
          <p:cNvPr id="3" name="Content Placeholder 2">
            <a:extLst>
              <a:ext uri="{FF2B5EF4-FFF2-40B4-BE49-F238E27FC236}">
                <a16:creationId xmlns:a16="http://schemas.microsoft.com/office/drawing/2014/main" id="{842AC9CB-3C55-F487-5A37-3E18EBEE8E90}"/>
              </a:ext>
            </a:extLst>
          </p:cNvPr>
          <p:cNvSpPr>
            <a:spLocks noGrp="1"/>
          </p:cNvSpPr>
          <p:nvPr>
            <p:ph idx="1"/>
          </p:nvPr>
        </p:nvSpPr>
        <p:spPr/>
        <p:txBody>
          <a:bodyPr>
            <a:normAutofit lnSpcReduction="10000"/>
          </a:bodyPr>
          <a:lstStyle/>
          <a:p>
            <a:pPr marL="0" indent="0">
              <a:buNone/>
            </a:pPr>
            <a:r>
              <a:rPr lang="en-US" b="1"/>
              <a:t>OSPF</a:t>
            </a:r>
            <a:r>
              <a:rPr lang="en-US"/>
              <a:t>: Based on Dijkstra’s algorithm, it calculates the shortest path to all destinations. Upon initialization or due to any change in routing information, a router generates a link-state advertisement. All these information are collected by every router and used to compute the shortest path tree, destinations, associated cost, and next hop to reach those destinations form the IP routing table.</a:t>
            </a:r>
          </a:p>
          <a:p>
            <a:pPr marL="0" indent="0">
              <a:buNone/>
            </a:pPr>
            <a:r>
              <a:rPr lang="en-US" b="1"/>
              <a:t>IS-IS</a:t>
            </a:r>
            <a:r>
              <a:rPr lang="en-US"/>
              <a:t>: As OSPF, it uses the same algorithm but has two major strengths. The first is its scalability. It’s much easier to build large networks with IS-IS than it is with OSPF. This makes it a common choice with service providers for their infrastructure. The second strength is its agnostic approach to the data it carries. IS-IS carries a payload of reachability data, but for the most part it doesn’t care what’s in the payload.</a:t>
            </a:r>
          </a:p>
        </p:txBody>
      </p:sp>
      <p:sp>
        <p:nvSpPr>
          <p:cNvPr id="5" name="Slide Number Placeholder 4">
            <a:extLst>
              <a:ext uri="{FF2B5EF4-FFF2-40B4-BE49-F238E27FC236}">
                <a16:creationId xmlns:a16="http://schemas.microsoft.com/office/drawing/2014/main" id="{67034825-837A-45B9-5E02-8EFE7EFE6F65}"/>
              </a:ext>
            </a:extLst>
          </p:cNvPr>
          <p:cNvSpPr>
            <a:spLocks noGrp="1"/>
          </p:cNvSpPr>
          <p:nvPr>
            <p:ph type="sldNum" sz="quarter" idx="12"/>
          </p:nvPr>
        </p:nvSpPr>
        <p:spPr/>
        <p:txBody>
          <a:bodyPr/>
          <a:lstStyle/>
          <a:p>
            <a:fld id="{C8141492-CF40-414B-9698-F860F861B76E}" type="slidenum">
              <a:rPr lang="en-IT" smtClean="0"/>
              <a:t>49</a:t>
            </a:fld>
            <a:endParaRPr lang="en-IT"/>
          </a:p>
        </p:txBody>
      </p:sp>
    </p:spTree>
    <p:extLst>
      <p:ext uri="{BB962C8B-B14F-4D97-AF65-F5344CB8AC3E}">
        <p14:creationId xmlns:p14="http://schemas.microsoft.com/office/powerpoint/2010/main" val="256452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pPr>
              <a:spcBef>
                <a:spcPts val="0"/>
              </a:spcBef>
            </a:pPr>
            <a:r>
              <a:rPr lang="it-CH">
                <a:ea typeface="+mj-lt"/>
                <a:cs typeface="+mj-lt"/>
              </a:rPr>
              <a:t>ISO/OSI Model vs TCP/IP Model</a:t>
            </a:r>
            <a:endParaRPr lang="en-US"/>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5</a:t>
            </a:fld>
            <a:endParaRPr lang="en-IT"/>
          </a:p>
        </p:txBody>
      </p:sp>
      <p:pic>
        <p:nvPicPr>
          <p:cNvPr id="6" name="Picture 6" descr="Diagram&#10;&#10;Description automatically generated">
            <a:extLst>
              <a:ext uri="{FF2B5EF4-FFF2-40B4-BE49-F238E27FC236}">
                <a16:creationId xmlns:a16="http://schemas.microsoft.com/office/drawing/2014/main" id="{883CFBDB-7B68-54EE-3EEC-A2D50DE9CE15}"/>
              </a:ext>
            </a:extLst>
          </p:cNvPr>
          <p:cNvPicPr>
            <a:picLocks noChangeAspect="1"/>
          </p:cNvPicPr>
          <p:nvPr/>
        </p:nvPicPr>
        <p:blipFill>
          <a:blip r:embed="rId2"/>
          <a:stretch>
            <a:fillRect/>
          </a:stretch>
        </p:blipFill>
        <p:spPr>
          <a:xfrm>
            <a:off x="2492748" y="1602920"/>
            <a:ext cx="7260853" cy="4817330"/>
          </a:xfrm>
          <a:prstGeom prst="rect">
            <a:avLst/>
          </a:prstGeom>
        </p:spPr>
      </p:pic>
    </p:spTree>
    <p:extLst>
      <p:ext uri="{BB962C8B-B14F-4D97-AF65-F5344CB8AC3E}">
        <p14:creationId xmlns:p14="http://schemas.microsoft.com/office/powerpoint/2010/main" val="4106327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DFBD-16ED-A701-968A-1626E5ED2F4C}"/>
              </a:ext>
            </a:extLst>
          </p:cNvPr>
          <p:cNvSpPr>
            <a:spLocks noGrp="1"/>
          </p:cNvSpPr>
          <p:nvPr>
            <p:ph type="title"/>
          </p:nvPr>
        </p:nvSpPr>
        <p:spPr/>
        <p:txBody>
          <a:bodyPr/>
          <a:lstStyle/>
          <a:p>
            <a:r>
              <a:rPr lang="en-US"/>
              <a:t>Border Gateway Protocol</a:t>
            </a:r>
            <a:endParaRPr lang="it-IT"/>
          </a:p>
        </p:txBody>
      </p:sp>
      <p:sp>
        <p:nvSpPr>
          <p:cNvPr id="3" name="Content Placeholder 2">
            <a:extLst>
              <a:ext uri="{FF2B5EF4-FFF2-40B4-BE49-F238E27FC236}">
                <a16:creationId xmlns:a16="http://schemas.microsoft.com/office/drawing/2014/main" id="{842AC9CB-3C55-F487-5A37-3E18EBEE8E90}"/>
              </a:ext>
            </a:extLst>
          </p:cNvPr>
          <p:cNvSpPr>
            <a:spLocks noGrp="1"/>
          </p:cNvSpPr>
          <p:nvPr>
            <p:ph idx="1"/>
          </p:nvPr>
        </p:nvSpPr>
        <p:spPr/>
        <p:txBody>
          <a:bodyPr>
            <a:normAutofit/>
          </a:bodyPr>
          <a:lstStyle/>
          <a:p>
            <a:pPr marL="0" indent="0">
              <a:buNone/>
            </a:pPr>
            <a:r>
              <a:rPr lang="en-US" dirty="0"/>
              <a:t>An </a:t>
            </a:r>
            <a:r>
              <a:rPr lang="en-US" b="1" dirty="0"/>
              <a:t>Autonomous System (AS) </a:t>
            </a:r>
            <a:r>
              <a:rPr lang="en-US" dirty="0"/>
              <a:t>is a set of a networks that are all managed, controlled and supervised by a single entity or organization</a:t>
            </a:r>
          </a:p>
          <a:p>
            <a:pPr marL="0" indent="0">
              <a:buNone/>
            </a:pPr>
            <a:endParaRPr lang="en-US" dirty="0"/>
          </a:p>
          <a:p>
            <a:pPr marL="0" indent="0">
              <a:buNone/>
            </a:pPr>
            <a:r>
              <a:rPr lang="en-US" dirty="0"/>
              <a:t>BGP is the protocol that enables different AS to exchange routing information. This connection is called peering.</a:t>
            </a:r>
          </a:p>
          <a:p>
            <a:pPr marL="0" indent="0">
              <a:buNone/>
            </a:pPr>
            <a:r>
              <a:rPr lang="en-US" dirty="0"/>
              <a:t>Routers that runs BGP are usually called border gateway.</a:t>
            </a:r>
          </a:p>
          <a:p>
            <a:pPr marL="0" indent="0">
              <a:buNone/>
            </a:pPr>
            <a:endParaRPr lang="en-US" dirty="0"/>
          </a:p>
        </p:txBody>
      </p:sp>
      <p:sp>
        <p:nvSpPr>
          <p:cNvPr id="4" name="Footer Placeholder 3">
            <a:extLst>
              <a:ext uri="{FF2B5EF4-FFF2-40B4-BE49-F238E27FC236}">
                <a16:creationId xmlns:a16="http://schemas.microsoft.com/office/drawing/2014/main" id="{EADDB60D-CCD3-7822-A85F-7F89B19C0346}"/>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67034825-837A-45B9-5E02-8EFE7EFE6F65}"/>
              </a:ext>
            </a:extLst>
          </p:cNvPr>
          <p:cNvSpPr>
            <a:spLocks noGrp="1"/>
          </p:cNvSpPr>
          <p:nvPr>
            <p:ph type="sldNum" sz="quarter" idx="12"/>
          </p:nvPr>
        </p:nvSpPr>
        <p:spPr/>
        <p:txBody>
          <a:bodyPr/>
          <a:lstStyle/>
          <a:p>
            <a:fld id="{C8141492-CF40-414B-9698-F860F861B76E}" type="slidenum">
              <a:rPr lang="en-IT" smtClean="0"/>
              <a:t>50</a:t>
            </a:fld>
            <a:endParaRPr lang="en-IT"/>
          </a:p>
        </p:txBody>
      </p:sp>
      <p:pic>
        <p:nvPicPr>
          <p:cNvPr id="7" name="Picture 6" descr="Icon&#10;&#10;Description automatically generated">
            <a:extLst>
              <a:ext uri="{FF2B5EF4-FFF2-40B4-BE49-F238E27FC236}">
                <a16:creationId xmlns:a16="http://schemas.microsoft.com/office/drawing/2014/main" id="{E716CA21-40F0-43B1-33CE-C93205BD6F68}"/>
              </a:ext>
            </a:extLst>
          </p:cNvPr>
          <p:cNvPicPr>
            <a:picLocks noChangeAspect="1"/>
          </p:cNvPicPr>
          <p:nvPr/>
        </p:nvPicPr>
        <p:blipFill>
          <a:blip r:embed="rId2"/>
          <a:stretch>
            <a:fillRect/>
          </a:stretch>
        </p:blipFill>
        <p:spPr>
          <a:xfrm>
            <a:off x="3878825" y="4654259"/>
            <a:ext cx="1214284" cy="1214284"/>
          </a:xfrm>
          <a:prstGeom prst="rect">
            <a:avLst/>
          </a:prstGeom>
        </p:spPr>
      </p:pic>
      <p:pic>
        <p:nvPicPr>
          <p:cNvPr id="8" name="Picture 7" descr="Icon&#10;&#10;Description automatically generated">
            <a:extLst>
              <a:ext uri="{FF2B5EF4-FFF2-40B4-BE49-F238E27FC236}">
                <a16:creationId xmlns:a16="http://schemas.microsoft.com/office/drawing/2014/main" id="{11A21B47-DD4E-DDF4-ACA4-3EBAC6DFC989}"/>
              </a:ext>
            </a:extLst>
          </p:cNvPr>
          <p:cNvPicPr>
            <a:picLocks noChangeAspect="1"/>
          </p:cNvPicPr>
          <p:nvPr/>
        </p:nvPicPr>
        <p:blipFill>
          <a:blip r:embed="rId2"/>
          <a:stretch>
            <a:fillRect/>
          </a:stretch>
        </p:blipFill>
        <p:spPr>
          <a:xfrm>
            <a:off x="6331976" y="4623939"/>
            <a:ext cx="1214284" cy="1214284"/>
          </a:xfrm>
          <a:prstGeom prst="rect">
            <a:avLst/>
          </a:prstGeom>
        </p:spPr>
      </p:pic>
      <p:sp>
        <p:nvSpPr>
          <p:cNvPr id="9" name="Cloud 8">
            <a:extLst>
              <a:ext uri="{FF2B5EF4-FFF2-40B4-BE49-F238E27FC236}">
                <a16:creationId xmlns:a16="http://schemas.microsoft.com/office/drawing/2014/main" id="{E1946792-04EE-17EF-EDC5-7417A60CCB05}"/>
              </a:ext>
            </a:extLst>
          </p:cNvPr>
          <p:cNvSpPr/>
          <p:nvPr/>
        </p:nvSpPr>
        <p:spPr>
          <a:xfrm>
            <a:off x="1119650" y="4772056"/>
            <a:ext cx="1898854" cy="9736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GARR AS 137</a:t>
            </a:r>
          </a:p>
          <a:p>
            <a:pPr algn="ctr"/>
            <a:r>
              <a:rPr lang="en-US" dirty="0"/>
              <a:t>(INFN)</a:t>
            </a:r>
          </a:p>
        </p:txBody>
      </p:sp>
      <p:sp>
        <p:nvSpPr>
          <p:cNvPr id="11" name="Cloud 10">
            <a:extLst>
              <a:ext uri="{FF2B5EF4-FFF2-40B4-BE49-F238E27FC236}">
                <a16:creationId xmlns:a16="http://schemas.microsoft.com/office/drawing/2014/main" id="{A34D7CB0-D0DB-088F-F91A-607EAAB79B9C}"/>
              </a:ext>
            </a:extLst>
          </p:cNvPr>
          <p:cNvSpPr/>
          <p:nvPr/>
        </p:nvSpPr>
        <p:spPr>
          <a:xfrm>
            <a:off x="8396748" y="4772056"/>
            <a:ext cx="1640759" cy="85583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CERN 513</a:t>
            </a:r>
          </a:p>
        </p:txBody>
      </p:sp>
      <p:cxnSp>
        <p:nvCxnSpPr>
          <p:cNvPr id="13" name="Straight Connector 12">
            <a:extLst>
              <a:ext uri="{FF2B5EF4-FFF2-40B4-BE49-F238E27FC236}">
                <a16:creationId xmlns:a16="http://schemas.microsoft.com/office/drawing/2014/main" id="{6FA5658B-1490-E4D5-4FD0-5075F4B7A0F6}"/>
              </a:ext>
            </a:extLst>
          </p:cNvPr>
          <p:cNvCxnSpPr>
            <a:stCxn id="7" idx="3"/>
            <a:endCxn id="8" idx="1"/>
          </p:cNvCxnSpPr>
          <p:nvPr/>
        </p:nvCxnSpPr>
        <p:spPr>
          <a:xfrm flipV="1">
            <a:off x="5093109" y="5231081"/>
            <a:ext cx="1238867" cy="303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FDC35B-7934-87D9-C40E-CFC429083C44}"/>
              </a:ext>
            </a:extLst>
          </p:cNvPr>
          <p:cNvSpPr txBox="1"/>
          <p:nvPr/>
        </p:nvSpPr>
        <p:spPr>
          <a:xfrm>
            <a:off x="5226458" y="4772056"/>
            <a:ext cx="1105518" cy="369332"/>
          </a:xfrm>
          <a:prstGeom prst="rect">
            <a:avLst/>
          </a:prstGeom>
          <a:noFill/>
        </p:spPr>
        <p:txBody>
          <a:bodyPr wrap="square" rtlCol="0">
            <a:spAutoFit/>
          </a:bodyPr>
          <a:lstStyle/>
          <a:p>
            <a:r>
              <a:rPr lang="en-US"/>
              <a:t>Peering </a:t>
            </a:r>
          </a:p>
        </p:txBody>
      </p:sp>
      <p:cxnSp>
        <p:nvCxnSpPr>
          <p:cNvPr id="15" name="Straight Connector 14">
            <a:extLst>
              <a:ext uri="{FF2B5EF4-FFF2-40B4-BE49-F238E27FC236}">
                <a16:creationId xmlns:a16="http://schemas.microsoft.com/office/drawing/2014/main" id="{EA6D1A86-A11E-AF52-FACA-C729BD0CCCE9}"/>
              </a:ext>
            </a:extLst>
          </p:cNvPr>
          <p:cNvCxnSpPr>
            <a:cxnSpLocks/>
            <a:stCxn id="9" idx="0"/>
            <a:endCxn id="7" idx="1"/>
          </p:cNvCxnSpPr>
          <p:nvPr/>
        </p:nvCxnSpPr>
        <p:spPr>
          <a:xfrm>
            <a:off x="3016922" y="5258874"/>
            <a:ext cx="861903" cy="2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5C4721F-75BE-7850-87FF-BACC2C0BADAA}"/>
              </a:ext>
            </a:extLst>
          </p:cNvPr>
          <p:cNvCxnSpPr>
            <a:cxnSpLocks/>
            <a:stCxn id="8" idx="3"/>
            <a:endCxn id="11" idx="2"/>
          </p:cNvCxnSpPr>
          <p:nvPr/>
        </p:nvCxnSpPr>
        <p:spPr>
          <a:xfrm flipV="1">
            <a:off x="7546260" y="5199976"/>
            <a:ext cx="855577" cy="31105"/>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909C467-F3AD-40CE-2E22-4460F23E5214}"/>
              </a:ext>
            </a:extLst>
          </p:cNvPr>
          <p:cNvSpPr txBox="1"/>
          <p:nvPr/>
        </p:nvSpPr>
        <p:spPr>
          <a:xfrm>
            <a:off x="3063973" y="4466963"/>
            <a:ext cx="1508027" cy="646331"/>
          </a:xfrm>
          <a:prstGeom prst="rect">
            <a:avLst/>
          </a:prstGeom>
          <a:noFill/>
        </p:spPr>
        <p:txBody>
          <a:bodyPr wrap="square" rtlCol="0">
            <a:spAutoFit/>
          </a:bodyPr>
          <a:lstStyle/>
          <a:p>
            <a:r>
              <a:rPr lang="en-US"/>
              <a:t>Border Router GARR</a:t>
            </a:r>
          </a:p>
        </p:txBody>
      </p:sp>
      <p:sp>
        <p:nvSpPr>
          <p:cNvPr id="26" name="TextBox 25">
            <a:extLst>
              <a:ext uri="{FF2B5EF4-FFF2-40B4-BE49-F238E27FC236}">
                <a16:creationId xmlns:a16="http://schemas.microsoft.com/office/drawing/2014/main" id="{C4DF3DCF-E1BC-8157-470B-C7F5E705D201}"/>
              </a:ext>
            </a:extLst>
          </p:cNvPr>
          <p:cNvSpPr txBox="1"/>
          <p:nvPr/>
        </p:nvSpPr>
        <p:spPr>
          <a:xfrm>
            <a:off x="7469441" y="4448890"/>
            <a:ext cx="1508027" cy="646331"/>
          </a:xfrm>
          <a:prstGeom prst="rect">
            <a:avLst/>
          </a:prstGeom>
          <a:noFill/>
        </p:spPr>
        <p:txBody>
          <a:bodyPr wrap="square" rtlCol="0">
            <a:spAutoFit/>
          </a:bodyPr>
          <a:lstStyle/>
          <a:p>
            <a:r>
              <a:rPr lang="en-US"/>
              <a:t>Border Router CERN</a:t>
            </a:r>
          </a:p>
        </p:txBody>
      </p:sp>
    </p:spTree>
    <p:extLst>
      <p:ext uri="{BB962C8B-B14F-4D97-AF65-F5344CB8AC3E}">
        <p14:creationId xmlns:p14="http://schemas.microsoft.com/office/powerpoint/2010/main" val="3567897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a:t>Internet Control Message Protocol</a:t>
            </a:r>
            <a:endParaRPr lang="en-IT"/>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p:txBody>
          <a:bodyPr vert="horz" lIns="91440" tIns="45720" rIns="91440" bIns="45720" rtlCol="0" anchor="t">
            <a:normAutofit/>
          </a:bodyPr>
          <a:lstStyle/>
          <a:p>
            <a:pPr marL="342900" lvl="1" indent="-342900" algn="just"/>
            <a:r>
              <a:rPr lang="en-US" dirty="0">
                <a:cs typeface="Calibri"/>
              </a:rPr>
              <a:t>ICMP (Internet Control Message Protocol) is an error-reporting protocol that network devices such as routers use to generate error messages to the source IP address when network problems prevent delivery of IP packets. </a:t>
            </a:r>
            <a:r>
              <a:rPr lang="en-US" b="1" dirty="0">
                <a:cs typeface="Calibri"/>
              </a:rPr>
              <a:t>It does not provide suggestions about the action to take in response to error reports.</a:t>
            </a:r>
          </a:p>
          <a:p>
            <a:pPr marL="0" lvl="1" indent="0" algn="just">
              <a:buNone/>
            </a:pPr>
            <a:endParaRPr lang="en-US" dirty="0">
              <a:cs typeface="Calibri"/>
            </a:endParaRPr>
          </a:p>
          <a:p>
            <a:pPr marL="342900" lvl="1" indent="-342900" algn="just"/>
            <a:r>
              <a:rPr lang="en-US" dirty="0">
                <a:cs typeface="Calibri"/>
              </a:rPr>
              <a:t>Unlike the Internet Protocol, ICMP is not associated with a transport layer protocol such as TCP or UDP. This makes ICMP a connectionless protocol: one device does not need to open a connection with another device before sending an ICMP message.</a:t>
            </a:r>
          </a:p>
        </p:txBody>
      </p:sp>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51</a:t>
            </a:fld>
            <a:endParaRPr lang="en-IT"/>
          </a:p>
        </p:txBody>
      </p:sp>
    </p:spTree>
    <p:extLst>
      <p:ext uri="{BB962C8B-B14F-4D97-AF65-F5344CB8AC3E}">
        <p14:creationId xmlns:p14="http://schemas.microsoft.com/office/powerpoint/2010/main" val="1821261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normAutofit/>
          </a:bodyPr>
          <a:lstStyle/>
          <a:p>
            <a:r>
              <a:rPr lang="en-US"/>
              <a:t>ICMP message format</a:t>
            </a:r>
            <a:endParaRPr lang="en-IT"/>
          </a:p>
        </p:txBody>
      </p:sp>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52</a:t>
            </a:fld>
            <a:endParaRPr lang="en-IT"/>
          </a:p>
        </p:txBody>
      </p:sp>
      <p:pic>
        <p:nvPicPr>
          <p:cNvPr id="11" name="Content Placeholder 10" descr="ICMP packet format">
            <a:extLst>
              <a:ext uri="{FF2B5EF4-FFF2-40B4-BE49-F238E27FC236}">
                <a16:creationId xmlns:a16="http://schemas.microsoft.com/office/drawing/2014/main" id="{8C220405-5FEF-BEB1-8BE1-12AE3F84990C}"/>
              </a:ext>
            </a:extLst>
          </p:cNvPr>
          <p:cNvPicPr>
            <a:picLocks noGrp="1" noChangeAspect="1"/>
          </p:cNvPicPr>
          <p:nvPr>
            <p:ph idx="1"/>
          </p:nvPr>
        </p:nvPicPr>
        <p:blipFill>
          <a:blip r:embed="rId2"/>
          <a:stretch>
            <a:fillRect/>
          </a:stretch>
        </p:blipFill>
        <p:spPr>
          <a:xfrm>
            <a:off x="539280" y="2435910"/>
            <a:ext cx="5715798" cy="3429479"/>
          </a:xfrm>
        </p:spPr>
      </p:pic>
      <p:graphicFrame>
        <p:nvGraphicFramePr>
          <p:cNvPr id="12" name="Table 12">
            <a:extLst>
              <a:ext uri="{FF2B5EF4-FFF2-40B4-BE49-F238E27FC236}">
                <a16:creationId xmlns:a16="http://schemas.microsoft.com/office/drawing/2014/main" id="{2B383F53-C2ED-65C2-6216-F96D42BB0FBD}"/>
              </a:ext>
            </a:extLst>
          </p:cNvPr>
          <p:cNvGraphicFramePr>
            <a:graphicFrameLocks noGrp="1"/>
          </p:cNvGraphicFramePr>
          <p:nvPr/>
        </p:nvGraphicFramePr>
        <p:xfrm>
          <a:off x="6508173" y="1650408"/>
          <a:ext cx="4845627" cy="2595880"/>
        </p:xfrm>
        <a:graphic>
          <a:graphicData uri="http://schemas.openxmlformats.org/drawingml/2006/table">
            <a:tbl>
              <a:tblPr firstRow="1" bandRow="1">
                <a:tableStyleId>{5940675A-B579-460E-94D1-54222C63F5DA}</a:tableStyleId>
              </a:tblPr>
              <a:tblGrid>
                <a:gridCol w="672743">
                  <a:extLst>
                    <a:ext uri="{9D8B030D-6E8A-4147-A177-3AD203B41FA5}">
                      <a16:colId xmlns:a16="http://schemas.microsoft.com/office/drawing/2014/main" val="415650375"/>
                    </a:ext>
                  </a:extLst>
                </a:gridCol>
                <a:gridCol w="4172884">
                  <a:extLst>
                    <a:ext uri="{9D8B030D-6E8A-4147-A177-3AD203B41FA5}">
                      <a16:colId xmlns:a16="http://schemas.microsoft.com/office/drawing/2014/main" val="4009683111"/>
                    </a:ext>
                  </a:extLst>
                </a:gridCol>
              </a:tblGrid>
              <a:tr h="370840">
                <a:tc>
                  <a:txBody>
                    <a:bodyPr/>
                    <a:lstStyle/>
                    <a:p>
                      <a:pPr algn="ctr"/>
                      <a:r>
                        <a:rPr lang="en-US" b="1"/>
                        <a:t>Type</a:t>
                      </a:r>
                      <a:endParaRPr lang="it-IT" b="1"/>
                    </a:p>
                  </a:txBody>
                  <a:tcPr>
                    <a:solidFill>
                      <a:schemeClr val="bg1">
                        <a:lumMod val="85000"/>
                      </a:schemeClr>
                    </a:solidFill>
                  </a:tcPr>
                </a:tc>
                <a:tc>
                  <a:txBody>
                    <a:bodyPr/>
                    <a:lstStyle/>
                    <a:p>
                      <a:r>
                        <a:rPr lang="en-US" b="1"/>
                        <a:t>ICMP Message Type</a:t>
                      </a:r>
                      <a:endParaRPr lang="it-IT" b="1"/>
                    </a:p>
                  </a:txBody>
                  <a:tcPr>
                    <a:solidFill>
                      <a:schemeClr val="bg1">
                        <a:lumMod val="85000"/>
                      </a:schemeClr>
                    </a:solidFill>
                  </a:tcPr>
                </a:tc>
                <a:extLst>
                  <a:ext uri="{0D108BD9-81ED-4DB2-BD59-A6C34878D82A}">
                    <a16:rowId xmlns:a16="http://schemas.microsoft.com/office/drawing/2014/main" val="3466215563"/>
                  </a:ext>
                </a:extLst>
              </a:tr>
              <a:tr h="370840">
                <a:tc>
                  <a:txBody>
                    <a:bodyPr/>
                    <a:lstStyle/>
                    <a:p>
                      <a:pPr algn="ctr"/>
                      <a:r>
                        <a:rPr lang="en-US"/>
                        <a:t>0</a:t>
                      </a:r>
                      <a:endParaRPr lang="it-IT"/>
                    </a:p>
                  </a:txBody>
                  <a:tcPr/>
                </a:tc>
                <a:tc>
                  <a:txBody>
                    <a:bodyPr/>
                    <a:lstStyle/>
                    <a:p>
                      <a:r>
                        <a:rPr lang="en-US"/>
                        <a:t>Echo Reply</a:t>
                      </a:r>
                      <a:endParaRPr lang="it-IT"/>
                    </a:p>
                  </a:txBody>
                  <a:tcPr/>
                </a:tc>
                <a:extLst>
                  <a:ext uri="{0D108BD9-81ED-4DB2-BD59-A6C34878D82A}">
                    <a16:rowId xmlns:a16="http://schemas.microsoft.com/office/drawing/2014/main" val="334134796"/>
                  </a:ext>
                </a:extLst>
              </a:tr>
              <a:tr h="370840">
                <a:tc>
                  <a:txBody>
                    <a:bodyPr/>
                    <a:lstStyle/>
                    <a:p>
                      <a:pPr algn="ctr"/>
                      <a:r>
                        <a:rPr lang="en-US"/>
                        <a:t>3</a:t>
                      </a:r>
                      <a:endParaRPr lang="it-IT"/>
                    </a:p>
                  </a:txBody>
                  <a:tcPr/>
                </a:tc>
                <a:tc>
                  <a:txBody>
                    <a:bodyPr/>
                    <a:lstStyle/>
                    <a:p>
                      <a:r>
                        <a:rPr lang="en-US"/>
                        <a:t>Destination Unreachable</a:t>
                      </a:r>
                      <a:endParaRPr lang="it-IT"/>
                    </a:p>
                  </a:txBody>
                  <a:tcPr/>
                </a:tc>
                <a:extLst>
                  <a:ext uri="{0D108BD9-81ED-4DB2-BD59-A6C34878D82A}">
                    <a16:rowId xmlns:a16="http://schemas.microsoft.com/office/drawing/2014/main" val="3870211004"/>
                  </a:ext>
                </a:extLst>
              </a:tr>
              <a:tr h="370840">
                <a:tc>
                  <a:txBody>
                    <a:bodyPr/>
                    <a:lstStyle/>
                    <a:p>
                      <a:pPr algn="ctr"/>
                      <a:r>
                        <a:rPr lang="en-US"/>
                        <a:t>4</a:t>
                      </a:r>
                      <a:endParaRPr lang="it-IT"/>
                    </a:p>
                  </a:txBody>
                  <a:tcPr/>
                </a:tc>
                <a:tc>
                  <a:txBody>
                    <a:bodyPr/>
                    <a:lstStyle/>
                    <a:p>
                      <a:r>
                        <a:rPr lang="en-US"/>
                        <a:t>Source Quench</a:t>
                      </a:r>
                      <a:endParaRPr lang="it-IT"/>
                    </a:p>
                  </a:txBody>
                  <a:tcPr/>
                </a:tc>
                <a:extLst>
                  <a:ext uri="{0D108BD9-81ED-4DB2-BD59-A6C34878D82A}">
                    <a16:rowId xmlns:a16="http://schemas.microsoft.com/office/drawing/2014/main" val="2001813490"/>
                  </a:ext>
                </a:extLst>
              </a:tr>
              <a:tr h="370840">
                <a:tc>
                  <a:txBody>
                    <a:bodyPr/>
                    <a:lstStyle/>
                    <a:p>
                      <a:pPr algn="ctr"/>
                      <a:r>
                        <a:rPr lang="en-US"/>
                        <a:t>5</a:t>
                      </a:r>
                      <a:endParaRPr lang="it-IT"/>
                    </a:p>
                  </a:txBody>
                  <a:tcPr/>
                </a:tc>
                <a:tc>
                  <a:txBody>
                    <a:bodyPr/>
                    <a:lstStyle/>
                    <a:p>
                      <a:r>
                        <a:rPr lang="en-US"/>
                        <a:t>Redirect (change a route)</a:t>
                      </a:r>
                    </a:p>
                  </a:txBody>
                  <a:tcPr/>
                </a:tc>
                <a:extLst>
                  <a:ext uri="{0D108BD9-81ED-4DB2-BD59-A6C34878D82A}">
                    <a16:rowId xmlns:a16="http://schemas.microsoft.com/office/drawing/2014/main" val="3804041978"/>
                  </a:ext>
                </a:extLst>
              </a:tr>
              <a:tr h="370840">
                <a:tc>
                  <a:txBody>
                    <a:bodyPr/>
                    <a:lstStyle/>
                    <a:p>
                      <a:pPr algn="ctr"/>
                      <a:r>
                        <a:rPr lang="en-US"/>
                        <a:t>8</a:t>
                      </a:r>
                      <a:endParaRPr lang="it-IT"/>
                    </a:p>
                  </a:txBody>
                  <a:tcPr/>
                </a:tc>
                <a:tc>
                  <a:txBody>
                    <a:bodyPr/>
                    <a:lstStyle/>
                    <a:p>
                      <a:r>
                        <a:rPr lang="en-US"/>
                        <a:t>Echo Request</a:t>
                      </a:r>
                      <a:endParaRPr lang="it-IT"/>
                    </a:p>
                  </a:txBody>
                  <a:tcPr/>
                </a:tc>
                <a:extLst>
                  <a:ext uri="{0D108BD9-81ED-4DB2-BD59-A6C34878D82A}">
                    <a16:rowId xmlns:a16="http://schemas.microsoft.com/office/drawing/2014/main" val="3964401550"/>
                  </a:ext>
                </a:extLst>
              </a:tr>
              <a:tr h="370840">
                <a:tc>
                  <a:txBody>
                    <a:bodyPr/>
                    <a:lstStyle/>
                    <a:p>
                      <a:pPr algn="ctr"/>
                      <a:r>
                        <a:rPr lang="en-US"/>
                        <a:t>30</a:t>
                      </a:r>
                      <a:endParaRPr lang="it-IT"/>
                    </a:p>
                  </a:txBody>
                  <a:tcPr/>
                </a:tc>
                <a:tc>
                  <a:txBody>
                    <a:bodyPr/>
                    <a:lstStyle/>
                    <a:p>
                      <a:r>
                        <a:rPr lang="en-US"/>
                        <a:t>Traceroute</a:t>
                      </a:r>
                      <a:endParaRPr lang="it-IT"/>
                    </a:p>
                  </a:txBody>
                  <a:tcPr/>
                </a:tc>
                <a:extLst>
                  <a:ext uri="{0D108BD9-81ED-4DB2-BD59-A6C34878D82A}">
                    <a16:rowId xmlns:a16="http://schemas.microsoft.com/office/drawing/2014/main" val="1404715081"/>
                  </a:ext>
                </a:extLst>
              </a:tr>
            </a:tbl>
          </a:graphicData>
        </a:graphic>
      </p:graphicFrame>
      <p:graphicFrame>
        <p:nvGraphicFramePr>
          <p:cNvPr id="13" name="Table 13">
            <a:extLst>
              <a:ext uri="{FF2B5EF4-FFF2-40B4-BE49-F238E27FC236}">
                <a16:creationId xmlns:a16="http://schemas.microsoft.com/office/drawing/2014/main" id="{E715554D-DF2F-D370-A84D-A615787EE23B}"/>
              </a:ext>
            </a:extLst>
          </p:cNvPr>
          <p:cNvGraphicFramePr>
            <a:graphicFrameLocks noGrp="1"/>
          </p:cNvGraphicFramePr>
          <p:nvPr/>
        </p:nvGraphicFramePr>
        <p:xfrm>
          <a:off x="6508173" y="4502150"/>
          <a:ext cx="4845627" cy="1483360"/>
        </p:xfrm>
        <a:graphic>
          <a:graphicData uri="http://schemas.openxmlformats.org/drawingml/2006/table">
            <a:tbl>
              <a:tblPr firstRow="1" bandRow="1">
                <a:tableStyleId>{5940675A-B579-460E-94D1-54222C63F5DA}</a:tableStyleId>
              </a:tblPr>
              <a:tblGrid>
                <a:gridCol w="691617">
                  <a:extLst>
                    <a:ext uri="{9D8B030D-6E8A-4147-A177-3AD203B41FA5}">
                      <a16:colId xmlns:a16="http://schemas.microsoft.com/office/drawing/2014/main" val="1468394757"/>
                    </a:ext>
                  </a:extLst>
                </a:gridCol>
                <a:gridCol w="4154010">
                  <a:extLst>
                    <a:ext uri="{9D8B030D-6E8A-4147-A177-3AD203B41FA5}">
                      <a16:colId xmlns:a16="http://schemas.microsoft.com/office/drawing/2014/main" val="1194840773"/>
                    </a:ext>
                  </a:extLst>
                </a:gridCol>
              </a:tblGrid>
              <a:tr h="370840">
                <a:tc>
                  <a:txBody>
                    <a:bodyPr/>
                    <a:lstStyle/>
                    <a:p>
                      <a:pPr algn="ctr"/>
                      <a:r>
                        <a:rPr lang="en-US" sz="1400" b="1"/>
                        <a:t>Code</a:t>
                      </a:r>
                      <a:endParaRPr lang="it-IT" sz="1400" b="1"/>
                    </a:p>
                  </a:txBody>
                  <a:tcPr>
                    <a:solidFill>
                      <a:schemeClr val="bg1">
                        <a:lumMod val="85000"/>
                      </a:schemeClr>
                    </a:solidFill>
                  </a:tcPr>
                </a:tc>
                <a:tc>
                  <a:txBody>
                    <a:bodyPr/>
                    <a:lstStyle/>
                    <a:p>
                      <a:r>
                        <a:rPr lang="it-IT" sz="1400" b="1"/>
                        <a:t>Destination Unreachable Code (some examples)</a:t>
                      </a:r>
                    </a:p>
                  </a:txBody>
                  <a:tcPr>
                    <a:solidFill>
                      <a:schemeClr val="bg1">
                        <a:lumMod val="85000"/>
                      </a:schemeClr>
                    </a:solidFill>
                  </a:tcPr>
                </a:tc>
                <a:extLst>
                  <a:ext uri="{0D108BD9-81ED-4DB2-BD59-A6C34878D82A}">
                    <a16:rowId xmlns:a16="http://schemas.microsoft.com/office/drawing/2014/main" val="2762417928"/>
                  </a:ext>
                </a:extLst>
              </a:tr>
              <a:tr h="370840">
                <a:tc>
                  <a:txBody>
                    <a:bodyPr/>
                    <a:lstStyle/>
                    <a:p>
                      <a:pPr algn="ctr"/>
                      <a:r>
                        <a:rPr lang="en-US" sz="1400"/>
                        <a:t>1</a:t>
                      </a:r>
                      <a:endParaRPr lang="it-IT" sz="1400"/>
                    </a:p>
                  </a:txBody>
                  <a:tcPr/>
                </a:tc>
                <a:tc>
                  <a:txBody>
                    <a:bodyPr/>
                    <a:lstStyle/>
                    <a:p>
                      <a:r>
                        <a:rPr lang="en-US" sz="1400"/>
                        <a:t>Host is unreachable</a:t>
                      </a:r>
                      <a:endParaRPr lang="it-IT" sz="1400"/>
                    </a:p>
                  </a:txBody>
                  <a:tcPr/>
                </a:tc>
                <a:extLst>
                  <a:ext uri="{0D108BD9-81ED-4DB2-BD59-A6C34878D82A}">
                    <a16:rowId xmlns:a16="http://schemas.microsoft.com/office/drawing/2014/main" val="2273752019"/>
                  </a:ext>
                </a:extLst>
              </a:tr>
              <a:tr h="370840">
                <a:tc>
                  <a:txBody>
                    <a:bodyPr/>
                    <a:lstStyle/>
                    <a:p>
                      <a:pPr algn="ctr"/>
                      <a:r>
                        <a:rPr lang="en-US" sz="1400"/>
                        <a:t>4</a:t>
                      </a:r>
                      <a:endParaRPr lang="it-IT" sz="1400"/>
                    </a:p>
                  </a:txBody>
                  <a:tcPr/>
                </a:tc>
                <a:tc>
                  <a:txBody>
                    <a:bodyPr/>
                    <a:lstStyle/>
                    <a:p>
                      <a:r>
                        <a:rPr lang="en-US" sz="1400"/>
                        <a:t>Fragmentation is needed and Don't Fragment was set</a:t>
                      </a:r>
                      <a:endParaRPr lang="it-IT" sz="1400"/>
                    </a:p>
                  </a:txBody>
                  <a:tcPr/>
                </a:tc>
                <a:extLst>
                  <a:ext uri="{0D108BD9-81ED-4DB2-BD59-A6C34878D82A}">
                    <a16:rowId xmlns:a16="http://schemas.microsoft.com/office/drawing/2014/main" val="2237661957"/>
                  </a:ext>
                </a:extLst>
              </a:tr>
              <a:tr h="370840">
                <a:tc>
                  <a:txBody>
                    <a:bodyPr/>
                    <a:lstStyle/>
                    <a:p>
                      <a:pPr algn="ctr"/>
                      <a:r>
                        <a:rPr lang="en-US" sz="1400"/>
                        <a:t>6</a:t>
                      </a:r>
                      <a:endParaRPr lang="it-IT" sz="1400"/>
                    </a:p>
                  </a:txBody>
                  <a:tcPr/>
                </a:tc>
                <a:tc>
                  <a:txBody>
                    <a:bodyPr/>
                    <a:lstStyle/>
                    <a:p>
                      <a:r>
                        <a:rPr lang="it-IT" sz="1400"/>
                        <a:t>Destination network is unknown</a:t>
                      </a:r>
                    </a:p>
                  </a:txBody>
                  <a:tcPr/>
                </a:tc>
                <a:extLst>
                  <a:ext uri="{0D108BD9-81ED-4DB2-BD59-A6C34878D82A}">
                    <a16:rowId xmlns:a16="http://schemas.microsoft.com/office/drawing/2014/main" val="1769527454"/>
                  </a:ext>
                </a:extLst>
              </a:tr>
            </a:tbl>
          </a:graphicData>
        </a:graphic>
      </p:graphicFrame>
    </p:spTree>
    <p:extLst>
      <p:ext uri="{BB962C8B-B14F-4D97-AF65-F5344CB8AC3E}">
        <p14:creationId xmlns:p14="http://schemas.microsoft.com/office/powerpoint/2010/main" val="716935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F082-28F7-9CBD-6526-62A8E6A13D41}"/>
              </a:ext>
            </a:extLst>
          </p:cNvPr>
          <p:cNvSpPr>
            <a:spLocks noGrp="1"/>
          </p:cNvSpPr>
          <p:nvPr>
            <p:ph type="title"/>
          </p:nvPr>
        </p:nvSpPr>
        <p:spPr/>
        <p:txBody>
          <a:bodyPr>
            <a:normAutofit/>
          </a:bodyPr>
          <a:lstStyle/>
          <a:p>
            <a:r>
              <a:rPr lang="en-US" sz="4000" dirty="0"/>
              <a:t>Your network companion: “The ping”</a:t>
            </a:r>
            <a:endParaRPr lang="it-IT" sz="4000" dirty="0"/>
          </a:p>
        </p:txBody>
      </p:sp>
      <p:sp>
        <p:nvSpPr>
          <p:cNvPr id="3" name="Content Placeholder 2">
            <a:extLst>
              <a:ext uri="{FF2B5EF4-FFF2-40B4-BE49-F238E27FC236}">
                <a16:creationId xmlns:a16="http://schemas.microsoft.com/office/drawing/2014/main" id="{FF438B65-C0E9-549E-C8F7-1AFA52412BD7}"/>
              </a:ext>
            </a:extLst>
          </p:cNvPr>
          <p:cNvSpPr>
            <a:spLocks noGrp="1"/>
          </p:cNvSpPr>
          <p:nvPr>
            <p:ph idx="1"/>
          </p:nvPr>
        </p:nvSpPr>
        <p:spPr/>
        <p:txBody>
          <a:bodyPr>
            <a:normAutofit fontScale="70000" lnSpcReduction="20000"/>
          </a:bodyPr>
          <a:lstStyle/>
          <a:p>
            <a:pPr marL="0" indent="0" algn="just">
              <a:buNone/>
            </a:pPr>
            <a:r>
              <a:rPr lang="en-US"/>
              <a:t>One of the mostly used application of the ICMP protocol is </a:t>
            </a:r>
            <a:r>
              <a:rPr lang="en-US" b="1"/>
              <a:t>ping</a:t>
            </a:r>
            <a:r>
              <a:rPr lang="en-US"/>
              <a:t>, its main scope is to check host reachability and measure the round trip time. RTT, is the amount of time it takes for a signal to be sent plus the amount of time it takes for acknowledgement of that signal having been received.</a:t>
            </a:r>
          </a:p>
          <a:p>
            <a:pPr marL="0" indent="0" algn="just">
              <a:buNone/>
            </a:pPr>
            <a:r>
              <a:rPr lang="en-US"/>
              <a:t>Ping, without any doubt, represents one of the most used tools to carry out troubleshooting operations.</a:t>
            </a:r>
            <a:endParaRPr lang="it-IT"/>
          </a:p>
          <a:p>
            <a:pPr marL="0" indent="0">
              <a:buNone/>
            </a:pPr>
            <a:endParaRPr lang="it-IT"/>
          </a:p>
          <a:p>
            <a:pPr marL="0" indent="0">
              <a:spcBef>
                <a:spcPts val="600"/>
              </a:spcBef>
              <a:buNone/>
            </a:pPr>
            <a:r>
              <a:rPr lang="it-IT" sz="2500" err="1"/>
              <a:t>ping</a:t>
            </a:r>
            <a:r>
              <a:rPr lang="it-IT" sz="2500"/>
              <a:t> www.infn.it</a:t>
            </a:r>
          </a:p>
          <a:p>
            <a:pPr marL="0" indent="0">
              <a:spcBef>
                <a:spcPts val="600"/>
              </a:spcBef>
              <a:buNone/>
            </a:pPr>
            <a:r>
              <a:rPr lang="it-IT" sz="2500" err="1"/>
              <a:t>Pinging</a:t>
            </a:r>
            <a:r>
              <a:rPr lang="it-IT" sz="2500"/>
              <a:t> wwwinfn.lnf.infn.it [193.206.84.44] with 32 bytes of data:</a:t>
            </a:r>
          </a:p>
          <a:p>
            <a:pPr marL="0" indent="0">
              <a:spcBef>
                <a:spcPts val="600"/>
              </a:spcBef>
              <a:buNone/>
            </a:pPr>
            <a:r>
              <a:rPr lang="it-IT" sz="2500" err="1"/>
              <a:t>Reply</a:t>
            </a:r>
            <a:r>
              <a:rPr lang="it-IT" sz="2500"/>
              <a:t> from 193.206.84.44: bytes=32 time=10ms TTL=54</a:t>
            </a:r>
          </a:p>
          <a:p>
            <a:pPr marL="0" indent="0">
              <a:spcBef>
                <a:spcPts val="600"/>
              </a:spcBef>
              <a:buNone/>
            </a:pPr>
            <a:r>
              <a:rPr lang="it-IT" sz="2500" err="1"/>
              <a:t>Reply</a:t>
            </a:r>
            <a:r>
              <a:rPr lang="it-IT" sz="2500"/>
              <a:t> from 193.206.84.44: bytes=32 time=10ms TTL=54</a:t>
            </a:r>
          </a:p>
          <a:p>
            <a:pPr marL="0" indent="0">
              <a:spcBef>
                <a:spcPts val="600"/>
              </a:spcBef>
              <a:buNone/>
            </a:pPr>
            <a:r>
              <a:rPr lang="it-IT" sz="2500" err="1"/>
              <a:t>Reply</a:t>
            </a:r>
            <a:r>
              <a:rPr lang="it-IT" sz="2500"/>
              <a:t> from 193.206.84.44: bytes=32 time=10ms TTL=54</a:t>
            </a:r>
          </a:p>
          <a:p>
            <a:pPr marL="0" indent="0">
              <a:spcBef>
                <a:spcPts val="600"/>
              </a:spcBef>
              <a:buNone/>
            </a:pPr>
            <a:r>
              <a:rPr lang="it-IT" sz="2500" err="1"/>
              <a:t>Reply</a:t>
            </a:r>
            <a:r>
              <a:rPr lang="it-IT" sz="2500"/>
              <a:t> from 193.206.84.44: bytes=32 time=10ms TTL=54</a:t>
            </a:r>
          </a:p>
          <a:p>
            <a:pPr marL="0" indent="0">
              <a:spcBef>
                <a:spcPts val="0"/>
              </a:spcBef>
              <a:buNone/>
            </a:pPr>
            <a:endParaRPr lang="it-IT" sz="2500"/>
          </a:p>
          <a:p>
            <a:pPr marL="0" indent="0">
              <a:lnSpc>
                <a:spcPct val="120000"/>
              </a:lnSpc>
              <a:spcBef>
                <a:spcPts val="0"/>
              </a:spcBef>
              <a:buNone/>
            </a:pPr>
            <a:r>
              <a:rPr lang="it-IT" sz="2500"/>
              <a:t>Ping </a:t>
            </a:r>
            <a:r>
              <a:rPr lang="it-IT" sz="2500" err="1"/>
              <a:t>statistics</a:t>
            </a:r>
            <a:r>
              <a:rPr lang="it-IT" sz="2500"/>
              <a:t> for 193.206.84.44:</a:t>
            </a:r>
          </a:p>
          <a:p>
            <a:pPr marL="0" indent="0">
              <a:lnSpc>
                <a:spcPct val="120000"/>
              </a:lnSpc>
              <a:spcBef>
                <a:spcPts val="0"/>
              </a:spcBef>
              <a:buNone/>
            </a:pPr>
            <a:r>
              <a:rPr lang="it-IT" sz="2500"/>
              <a:t>    </a:t>
            </a:r>
            <a:r>
              <a:rPr lang="it-IT" sz="2500" err="1"/>
              <a:t>Packets</a:t>
            </a:r>
            <a:r>
              <a:rPr lang="it-IT" sz="2500"/>
              <a:t>: Sent = 4, </a:t>
            </a:r>
            <a:r>
              <a:rPr lang="it-IT" sz="2500" err="1"/>
              <a:t>Received</a:t>
            </a:r>
            <a:r>
              <a:rPr lang="it-IT" sz="2500"/>
              <a:t> = 4, Lost = 0 (0% </a:t>
            </a:r>
            <a:r>
              <a:rPr lang="it-IT" sz="2500" err="1"/>
              <a:t>loss</a:t>
            </a:r>
            <a:r>
              <a:rPr lang="it-IT" sz="2500"/>
              <a:t>),</a:t>
            </a:r>
          </a:p>
          <a:p>
            <a:pPr marL="0" indent="0">
              <a:lnSpc>
                <a:spcPct val="120000"/>
              </a:lnSpc>
              <a:spcBef>
                <a:spcPts val="0"/>
              </a:spcBef>
              <a:buNone/>
            </a:pPr>
            <a:r>
              <a:rPr lang="it-IT" sz="2500" err="1"/>
              <a:t>Approximate</a:t>
            </a:r>
            <a:r>
              <a:rPr lang="it-IT" sz="2500"/>
              <a:t> round trip times in </a:t>
            </a:r>
            <a:r>
              <a:rPr lang="it-IT" sz="2500" err="1"/>
              <a:t>milli</a:t>
            </a:r>
            <a:r>
              <a:rPr lang="it-IT" sz="2500"/>
              <a:t>-seconds:</a:t>
            </a:r>
          </a:p>
          <a:p>
            <a:pPr marL="0" indent="0">
              <a:lnSpc>
                <a:spcPct val="120000"/>
              </a:lnSpc>
              <a:spcBef>
                <a:spcPts val="0"/>
              </a:spcBef>
              <a:buNone/>
            </a:pPr>
            <a:r>
              <a:rPr lang="it-IT" sz="2500"/>
              <a:t>    Minimum = 10ms, Maximum = 10ms, </a:t>
            </a:r>
            <a:r>
              <a:rPr lang="it-IT" sz="2500" err="1"/>
              <a:t>Average</a:t>
            </a:r>
            <a:r>
              <a:rPr lang="it-IT" sz="2500"/>
              <a:t> = 10ms</a:t>
            </a:r>
          </a:p>
        </p:txBody>
      </p:sp>
      <p:sp>
        <p:nvSpPr>
          <p:cNvPr id="4" name="Footer Placeholder 3">
            <a:extLst>
              <a:ext uri="{FF2B5EF4-FFF2-40B4-BE49-F238E27FC236}">
                <a16:creationId xmlns:a16="http://schemas.microsoft.com/office/drawing/2014/main" id="{42DAF30E-8EDE-853B-6C5E-B4C466966FFA}"/>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120DA872-3BC0-94AC-5104-069E8D1E1851}"/>
              </a:ext>
            </a:extLst>
          </p:cNvPr>
          <p:cNvSpPr>
            <a:spLocks noGrp="1"/>
          </p:cNvSpPr>
          <p:nvPr>
            <p:ph type="sldNum" sz="quarter" idx="12"/>
          </p:nvPr>
        </p:nvSpPr>
        <p:spPr/>
        <p:txBody>
          <a:bodyPr/>
          <a:lstStyle/>
          <a:p>
            <a:fld id="{C8141492-CF40-414B-9698-F860F861B76E}" type="slidenum">
              <a:rPr lang="en-IT" smtClean="0"/>
              <a:t>53</a:t>
            </a:fld>
            <a:endParaRPr lang="en-IT"/>
          </a:p>
        </p:txBody>
      </p:sp>
    </p:spTree>
    <p:extLst>
      <p:ext uri="{BB962C8B-B14F-4D97-AF65-F5344CB8AC3E}">
        <p14:creationId xmlns:p14="http://schemas.microsoft.com/office/powerpoint/2010/main" val="3111914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6058-EE39-13C6-2BDF-DA239875D97A}"/>
              </a:ext>
            </a:extLst>
          </p:cNvPr>
          <p:cNvSpPr>
            <a:spLocks noGrp="1"/>
          </p:cNvSpPr>
          <p:nvPr>
            <p:ph type="title"/>
          </p:nvPr>
        </p:nvSpPr>
        <p:spPr/>
        <p:txBody>
          <a:bodyPr>
            <a:normAutofit/>
          </a:bodyPr>
          <a:lstStyle/>
          <a:p>
            <a:r>
              <a:rPr lang="en-US" sz="4000" dirty="0"/>
              <a:t>Your network companion: “traceroute”</a:t>
            </a:r>
            <a:endParaRPr lang="it-IT" sz="4000" dirty="0"/>
          </a:p>
        </p:txBody>
      </p:sp>
      <p:sp>
        <p:nvSpPr>
          <p:cNvPr id="3" name="Content Placeholder 2">
            <a:extLst>
              <a:ext uri="{FF2B5EF4-FFF2-40B4-BE49-F238E27FC236}">
                <a16:creationId xmlns:a16="http://schemas.microsoft.com/office/drawing/2014/main" id="{9CEB452B-75B6-4183-087E-EA82B6357BEF}"/>
              </a:ext>
            </a:extLst>
          </p:cNvPr>
          <p:cNvSpPr>
            <a:spLocks noGrp="1"/>
          </p:cNvSpPr>
          <p:nvPr>
            <p:ph idx="1"/>
          </p:nvPr>
        </p:nvSpPr>
        <p:spPr>
          <a:xfrm>
            <a:off x="6174660" y="2046998"/>
            <a:ext cx="5992114" cy="1954732"/>
          </a:xfrm>
        </p:spPr>
        <p:txBody>
          <a:bodyPr vert="horz" lIns="91440" tIns="45720" rIns="91440" bIns="45720" rtlCol="0" anchor="t">
            <a:normAutofit/>
          </a:bodyPr>
          <a:lstStyle/>
          <a:p>
            <a:pPr marL="0" indent="0">
              <a:buNone/>
            </a:pPr>
            <a:r>
              <a:rPr lang="en-US" b="1"/>
              <a:t>traceroute</a:t>
            </a:r>
            <a:r>
              <a:rPr lang="en-US"/>
              <a:t> (or </a:t>
            </a:r>
            <a:r>
              <a:rPr lang="en-US" b="1" err="1"/>
              <a:t>tracert</a:t>
            </a:r>
            <a:r>
              <a:rPr lang="en-US"/>
              <a:t>) is a command that helps you find out the path taken by a packet from source to destination reporting the number of hops </a:t>
            </a:r>
            <a:endParaRPr lang="it-IT">
              <a:cs typeface="Calibri"/>
            </a:endParaRPr>
          </a:p>
        </p:txBody>
      </p:sp>
      <p:sp>
        <p:nvSpPr>
          <p:cNvPr id="4" name="Footer Placeholder 3">
            <a:extLst>
              <a:ext uri="{FF2B5EF4-FFF2-40B4-BE49-F238E27FC236}">
                <a16:creationId xmlns:a16="http://schemas.microsoft.com/office/drawing/2014/main" id="{C973847C-C00C-7F05-A4E1-11636A753366}"/>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8B172263-D0FB-8954-776A-A7E3A93B10E0}"/>
              </a:ext>
            </a:extLst>
          </p:cNvPr>
          <p:cNvSpPr>
            <a:spLocks noGrp="1"/>
          </p:cNvSpPr>
          <p:nvPr>
            <p:ph type="sldNum" sz="quarter" idx="12"/>
          </p:nvPr>
        </p:nvSpPr>
        <p:spPr/>
        <p:txBody>
          <a:bodyPr/>
          <a:lstStyle/>
          <a:p>
            <a:fld id="{C8141492-CF40-414B-9698-F860F861B76E}" type="slidenum">
              <a:rPr lang="en-IT" smtClean="0"/>
              <a:t>54</a:t>
            </a:fld>
            <a:endParaRPr lang="en-IT"/>
          </a:p>
        </p:txBody>
      </p:sp>
      <p:sp>
        <p:nvSpPr>
          <p:cNvPr id="9" name="TextBox 8">
            <a:extLst>
              <a:ext uri="{FF2B5EF4-FFF2-40B4-BE49-F238E27FC236}">
                <a16:creationId xmlns:a16="http://schemas.microsoft.com/office/drawing/2014/main" id="{DFA1837F-2BA2-8F59-D52C-CF6421AED0C2}"/>
              </a:ext>
            </a:extLst>
          </p:cNvPr>
          <p:cNvSpPr txBox="1"/>
          <p:nvPr/>
        </p:nvSpPr>
        <p:spPr>
          <a:xfrm>
            <a:off x="241537" y="1543184"/>
            <a:ext cx="6073231" cy="2677656"/>
          </a:xfrm>
          <a:prstGeom prst="rect">
            <a:avLst/>
          </a:prstGeom>
          <a:noFill/>
        </p:spPr>
        <p:txBody>
          <a:bodyPr wrap="square">
            <a:spAutoFit/>
          </a:bodyPr>
          <a:lstStyle/>
          <a:p>
            <a:r>
              <a:rPr lang="en-US" sz="1400" b="1" dirty="0">
                <a:latin typeface="Courier New" panose="02070309020205020404" pitchFamily="49" charset="0"/>
                <a:cs typeface="Courier New" panose="02070309020205020404" pitchFamily="49" charset="0"/>
              </a:rPr>
              <a:t>$ traceroute www.infn.it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traceroute to www.infn.it (193.206.84.44),</a:t>
            </a:r>
          </a:p>
          <a:p>
            <a:r>
              <a:rPr lang="en-US" sz="1400" b="1" dirty="0">
                <a:latin typeface="Courier New" panose="02070309020205020404" pitchFamily="49" charset="0"/>
                <a:cs typeface="Courier New" panose="02070309020205020404" pitchFamily="49" charset="0"/>
              </a:rPr>
              <a:t> 1  switch-lan-cnaf-3.infn.it (131.154.3.57)  </a:t>
            </a:r>
          </a:p>
          <a:p>
            <a:r>
              <a:rPr lang="en-US" sz="1400" b="1" dirty="0">
                <a:latin typeface="Courier New" panose="02070309020205020404" pitchFamily="49" charset="0"/>
                <a:cs typeface="Courier New" panose="02070309020205020404" pitchFamily="49" charset="0"/>
              </a:rPr>
              <a:t> 2  ru-cnaf-rx1-bo1.bo1.garr.net (193.206.128.17) </a:t>
            </a:r>
          </a:p>
          <a:p>
            <a:r>
              <a:rPr lang="en-US" sz="1400" b="1" dirty="0">
                <a:latin typeface="Courier New" panose="02070309020205020404" pitchFamily="49" charset="0"/>
                <a:cs typeface="Courier New" panose="02070309020205020404" pitchFamily="49" charset="0"/>
              </a:rPr>
              <a:t> 3  rl1-bo01-rs1-bo01.bo01.garr.net (185.191.180.53)</a:t>
            </a:r>
          </a:p>
          <a:p>
            <a:r>
              <a:rPr lang="en-US" sz="1400" b="1" dirty="0">
                <a:latin typeface="Courier New" panose="02070309020205020404" pitchFamily="49" charset="0"/>
                <a:cs typeface="Courier New" panose="02070309020205020404" pitchFamily="49" charset="0"/>
              </a:rPr>
              <a:t> 4  rs1-bo01-rs1-rm02.rm02.garr.net (185.191.181.76)</a:t>
            </a:r>
          </a:p>
          <a:p>
            <a:r>
              <a:rPr lang="en-US" sz="1400" b="1" dirty="0">
                <a:latin typeface="Courier New" panose="02070309020205020404" pitchFamily="49" charset="0"/>
                <a:cs typeface="Courier New" panose="02070309020205020404" pitchFamily="49" charset="0"/>
              </a:rPr>
              <a:t> 5  rx2-rm2-rx1-fra.fra.garr.net (90.147.81.162)</a:t>
            </a:r>
          </a:p>
          <a:p>
            <a:r>
              <a:rPr lang="en-US" sz="1400" b="1" dirty="0">
                <a:latin typeface="Courier New" panose="02070309020205020404" pitchFamily="49" charset="0"/>
                <a:cs typeface="Courier New" panose="02070309020205020404" pitchFamily="49" charset="0"/>
              </a:rPr>
              <a:t> 6  193.206.136.62 (193.206.136.62)</a:t>
            </a:r>
          </a:p>
          <a:p>
            <a:r>
              <a:rPr lang="en-US" sz="1400" b="1" dirty="0">
                <a:latin typeface="Courier New" panose="02070309020205020404" pitchFamily="49" charset="0"/>
                <a:cs typeface="Courier New" panose="02070309020205020404" pitchFamily="49" charset="0"/>
              </a:rPr>
              <a:t> 7  lnfgw-lnf.lnf.infn.it (193.205.228.122) </a:t>
            </a:r>
          </a:p>
          <a:p>
            <a:r>
              <a:rPr lang="en-US" sz="1400" b="1" dirty="0">
                <a:latin typeface="Courier New" panose="02070309020205020404" pitchFamily="49" charset="0"/>
                <a:cs typeface="Courier New" panose="02070309020205020404" pitchFamily="49" charset="0"/>
              </a:rPr>
              <a:t> 8  swcorebb900.lnf.infn.it (193.205.228.118)  </a:t>
            </a:r>
          </a:p>
          <a:p>
            <a:r>
              <a:rPr lang="en-US" sz="1400" b="1" dirty="0">
                <a:latin typeface="Courier New" panose="02070309020205020404" pitchFamily="49" charset="0"/>
                <a:cs typeface="Courier New" panose="02070309020205020404" pitchFamily="49" charset="0"/>
              </a:rPr>
              <a:t> 9  wwwinfn.lnf.infn.it (193.206.84.44)</a:t>
            </a:r>
          </a:p>
        </p:txBody>
      </p:sp>
      <p:sp>
        <p:nvSpPr>
          <p:cNvPr id="15" name="TextBox 14">
            <a:extLst>
              <a:ext uri="{FF2B5EF4-FFF2-40B4-BE49-F238E27FC236}">
                <a16:creationId xmlns:a16="http://schemas.microsoft.com/office/drawing/2014/main" id="{A18978EF-C542-0BDD-0FD9-77BAC14C899E}"/>
              </a:ext>
            </a:extLst>
          </p:cNvPr>
          <p:cNvSpPr txBox="1"/>
          <p:nvPr/>
        </p:nvSpPr>
        <p:spPr>
          <a:xfrm>
            <a:off x="241537" y="4369479"/>
            <a:ext cx="10439401" cy="2246769"/>
          </a:xfrm>
          <a:prstGeom prst="rect">
            <a:avLst/>
          </a:prstGeom>
          <a:noFill/>
        </p:spPr>
        <p:txBody>
          <a:bodyPr wrap="square">
            <a:spAutoFit/>
          </a:bodyPr>
          <a:lstStyle/>
          <a:p>
            <a:r>
              <a:rPr lang="en-US" sz="1400" b="1" dirty="0">
                <a:latin typeface="Courier New" panose="02070309020205020404" pitchFamily="49" charset="0"/>
                <a:cs typeface="Courier New" panose="02070309020205020404" pitchFamily="49" charset="0"/>
              </a:rPr>
              <a:t>$ traceroute6 www.mi.infn.it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traceroute to www.mi.infn.it (2001:760:4210:1::13), 30 hops max, 80 byte packets</a:t>
            </a:r>
          </a:p>
          <a:p>
            <a:r>
              <a:rPr lang="en-US" sz="1400" b="1" dirty="0">
                <a:latin typeface="Courier New" panose="02070309020205020404" pitchFamily="49" charset="0"/>
                <a:cs typeface="Courier New" panose="02070309020205020404" pitchFamily="49" charset="0"/>
              </a:rPr>
              <a:t> 1  gw2-128.cr.cnaf.infn.it (2001:760:4205:128::52)  0.793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0.856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0.904 </a:t>
            </a:r>
            <a:r>
              <a:rPr lang="en-US" sz="1400" b="1" dirty="0" err="1">
                <a:latin typeface="Courier New" panose="02070309020205020404" pitchFamily="49" charset="0"/>
                <a:cs typeface="Courier New" panose="02070309020205020404" pitchFamily="49" charset="0"/>
              </a:rPr>
              <a:t>ms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2  fd00:0:0:150::156 (fd00:0:0:150::156)  0.353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0.402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0.540 </a:t>
            </a:r>
            <a:r>
              <a:rPr lang="en-US" sz="1400" b="1" dirty="0" err="1">
                <a:latin typeface="Courier New" panose="02070309020205020404" pitchFamily="49" charset="0"/>
                <a:cs typeface="Courier New" panose="02070309020205020404" pitchFamily="49" charset="0"/>
              </a:rPr>
              <a:t>ms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3  2001:760:ffff:110::1c (2001:760:ffff:110::1c)  0.425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0.405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0.407 </a:t>
            </a:r>
            <a:r>
              <a:rPr lang="en-US" sz="1400" b="1" dirty="0" err="1">
                <a:latin typeface="Courier New" panose="02070309020205020404" pitchFamily="49" charset="0"/>
                <a:cs typeface="Courier New" panose="02070309020205020404" pitchFamily="49" charset="0"/>
              </a:rPr>
              <a:t>ms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4  2001:760:ffff:ffaa::180:51 (2001:760:ffff:ffaa::180:51)  3.300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3.493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3.674 </a:t>
            </a:r>
            <a:r>
              <a:rPr lang="en-US" sz="1400" b="1" dirty="0" err="1">
                <a:latin typeface="Courier New" panose="02070309020205020404" pitchFamily="49" charset="0"/>
                <a:cs typeface="Courier New" panose="02070309020205020404" pitchFamily="49" charset="0"/>
              </a:rPr>
              <a:t>ms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5  2001:760:ffff:ffbb::180:172 (2001:760:ffff:ffbb::180:172)  3.131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3.190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3.114 </a:t>
            </a:r>
            <a:r>
              <a:rPr lang="en-US" sz="1400" b="1" dirty="0" err="1">
                <a:latin typeface="Courier New" panose="02070309020205020404" pitchFamily="49" charset="0"/>
                <a:cs typeface="Courier New" panose="02070309020205020404" pitchFamily="49" charset="0"/>
              </a:rPr>
              <a:t>ms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6  rx1-mi3-ru-infnmi.mi3.garr.net (2001:760:ffff:128::45)  4.495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4.263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4.235 </a:t>
            </a:r>
            <a:r>
              <a:rPr lang="en-US" sz="1400" b="1" dirty="0" err="1">
                <a:latin typeface="Courier New" panose="02070309020205020404" pitchFamily="49" charset="0"/>
                <a:cs typeface="Courier New" panose="02070309020205020404" pitchFamily="49" charset="0"/>
              </a:rPr>
              <a:t>ms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7  joomla-mi.mi.infn.it (2001:760:4210:1::13)  3.203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!X  3.225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!X  3.235 </a:t>
            </a:r>
            <a:r>
              <a:rPr lang="en-US" sz="1400" b="1" dirty="0" err="1">
                <a:latin typeface="Courier New" panose="02070309020205020404" pitchFamily="49" charset="0"/>
                <a:cs typeface="Courier New" panose="02070309020205020404" pitchFamily="49" charset="0"/>
              </a:rPr>
              <a:t>ms</a:t>
            </a:r>
            <a:r>
              <a:rPr lang="en-US" sz="1400" b="1" dirty="0">
                <a:latin typeface="Courier New" panose="02070309020205020404" pitchFamily="49" charset="0"/>
                <a:cs typeface="Courier New" panose="02070309020205020404" pitchFamily="49" charset="0"/>
              </a:rPr>
              <a:t> !X</a:t>
            </a:r>
          </a:p>
        </p:txBody>
      </p:sp>
    </p:spTree>
    <p:extLst>
      <p:ext uri="{BB962C8B-B14F-4D97-AF65-F5344CB8AC3E}">
        <p14:creationId xmlns:p14="http://schemas.microsoft.com/office/powerpoint/2010/main" val="1800831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E866-D326-C465-B504-687AB1A1B76E}"/>
              </a:ext>
            </a:extLst>
          </p:cNvPr>
          <p:cNvSpPr>
            <a:spLocks noGrp="1"/>
          </p:cNvSpPr>
          <p:nvPr>
            <p:ph type="title"/>
          </p:nvPr>
        </p:nvSpPr>
        <p:spPr/>
        <p:txBody>
          <a:bodyPr/>
          <a:lstStyle/>
          <a:p>
            <a:r>
              <a:rPr lang="en-US"/>
              <a:t>ICMP in IPv6?</a:t>
            </a:r>
          </a:p>
        </p:txBody>
      </p:sp>
      <p:sp>
        <p:nvSpPr>
          <p:cNvPr id="3" name="Content Placeholder 2">
            <a:extLst>
              <a:ext uri="{FF2B5EF4-FFF2-40B4-BE49-F238E27FC236}">
                <a16:creationId xmlns:a16="http://schemas.microsoft.com/office/drawing/2014/main" id="{498108F7-8E97-3DF9-2BE4-9DDA90F6C71D}"/>
              </a:ext>
            </a:extLst>
          </p:cNvPr>
          <p:cNvSpPr>
            <a:spLocks noGrp="1"/>
          </p:cNvSpPr>
          <p:nvPr>
            <p:ph idx="1"/>
          </p:nvPr>
        </p:nvSpPr>
        <p:spPr>
          <a:xfrm>
            <a:off x="838200" y="1626919"/>
            <a:ext cx="10515600" cy="2499068"/>
          </a:xfrm>
        </p:spPr>
        <p:txBody>
          <a:bodyPr>
            <a:normAutofit lnSpcReduction="10000"/>
          </a:bodyPr>
          <a:lstStyle/>
          <a:p>
            <a:pPr marL="0" indent="0" algn="just">
              <a:buNone/>
            </a:pPr>
            <a:r>
              <a:rPr lang="en-US"/>
              <a:t>Internet Control Message Protocol version 6 (ICMPv6) is the implementation of the Internet Control Message Protocol for Internet Protocol version 6. ICMPv6 is an integral part of IPv6 and performs error reporting and diagnostic functions. The new protocol extensions make ICMPv6 mandatory for IPv6 to function properly.</a:t>
            </a:r>
          </a:p>
          <a:p>
            <a:pPr marL="0" indent="0" algn="just">
              <a:buNone/>
            </a:pPr>
            <a:r>
              <a:rPr lang="en-US"/>
              <a:t>Of course, there is a version 6 of ping:</a:t>
            </a:r>
          </a:p>
          <a:p>
            <a:pPr marL="0" indent="0" algn="just">
              <a:buNone/>
            </a:pPr>
            <a:endParaRPr lang="en-US"/>
          </a:p>
          <a:p>
            <a:pPr marL="0" indent="0" algn="just">
              <a:buNone/>
            </a:pPr>
            <a:endParaRPr lang="en-US"/>
          </a:p>
          <a:p>
            <a:pPr marL="0" indent="0">
              <a:buNone/>
            </a:pPr>
            <a:endParaRPr lang="en-US"/>
          </a:p>
        </p:txBody>
      </p:sp>
      <p:sp>
        <p:nvSpPr>
          <p:cNvPr id="4" name="Footer Placeholder 3">
            <a:extLst>
              <a:ext uri="{FF2B5EF4-FFF2-40B4-BE49-F238E27FC236}">
                <a16:creationId xmlns:a16="http://schemas.microsoft.com/office/drawing/2014/main" id="{703F4195-5D60-A681-E68B-CB09719BBD53}"/>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42724690-C3EE-AC4E-458B-9516164ECDD2}"/>
              </a:ext>
            </a:extLst>
          </p:cNvPr>
          <p:cNvSpPr>
            <a:spLocks noGrp="1"/>
          </p:cNvSpPr>
          <p:nvPr>
            <p:ph type="sldNum" sz="quarter" idx="12"/>
          </p:nvPr>
        </p:nvSpPr>
        <p:spPr/>
        <p:txBody>
          <a:bodyPr/>
          <a:lstStyle/>
          <a:p>
            <a:fld id="{C8141492-CF40-414B-9698-F860F861B76E}" type="slidenum">
              <a:rPr lang="en-IT" smtClean="0"/>
              <a:t>55</a:t>
            </a:fld>
            <a:endParaRPr lang="en-IT"/>
          </a:p>
        </p:txBody>
      </p:sp>
      <p:sp>
        <p:nvSpPr>
          <p:cNvPr id="11" name="TextBox 10">
            <a:extLst>
              <a:ext uri="{FF2B5EF4-FFF2-40B4-BE49-F238E27FC236}">
                <a16:creationId xmlns:a16="http://schemas.microsoft.com/office/drawing/2014/main" id="{1C9324C7-3E70-6C81-306D-F3A90C65AD56}"/>
              </a:ext>
            </a:extLst>
          </p:cNvPr>
          <p:cNvSpPr txBox="1"/>
          <p:nvPr/>
        </p:nvSpPr>
        <p:spPr>
          <a:xfrm>
            <a:off x="838200" y="4142998"/>
            <a:ext cx="8632723" cy="369332"/>
          </a:xfrm>
          <a:prstGeom prst="rect">
            <a:avLst/>
          </a:prstGeom>
          <a:noFill/>
        </p:spPr>
        <p:txBody>
          <a:bodyPr wrap="square">
            <a:spAutoFit/>
          </a:bodyPr>
          <a:lstStyle/>
          <a:p>
            <a:r>
              <a:rPr lang="en-US"/>
              <a:t> </a:t>
            </a:r>
          </a:p>
        </p:txBody>
      </p:sp>
      <p:sp>
        <p:nvSpPr>
          <p:cNvPr id="13" name="TextBox 12">
            <a:extLst>
              <a:ext uri="{FF2B5EF4-FFF2-40B4-BE49-F238E27FC236}">
                <a16:creationId xmlns:a16="http://schemas.microsoft.com/office/drawing/2014/main" id="{C0B76E68-304B-F001-BBAD-99D6A5BCF02B}"/>
              </a:ext>
            </a:extLst>
          </p:cNvPr>
          <p:cNvSpPr txBox="1"/>
          <p:nvPr/>
        </p:nvSpPr>
        <p:spPr>
          <a:xfrm>
            <a:off x="838201" y="4125987"/>
            <a:ext cx="10744200" cy="2031325"/>
          </a:xfrm>
          <a:prstGeom prst="rect">
            <a:avLst/>
          </a:prstGeom>
          <a:noFill/>
        </p:spPr>
        <p:txBody>
          <a:bodyPr wrap="square">
            <a:spAutoFit/>
          </a:bodyPr>
          <a:lstStyle/>
          <a:p>
            <a:pPr marL="0" indent="0">
              <a:buNone/>
            </a:pPr>
            <a:r>
              <a:rPr lang="en-US" sz="1400" dirty="0">
                <a:latin typeface="Calibri" panose="020F0502020204030204" pitchFamily="34" charset="0"/>
                <a:cs typeface="Calibri" panose="020F0502020204030204" pitchFamily="34" charset="0"/>
              </a:rPr>
              <a:t>ping6 -c4  storm-cms.cr.cnaf.infn.it.</a:t>
            </a:r>
          </a:p>
          <a:p>
            <a:pPr marL="0" indent="0">
              <a:buNone/>
            </a:pPr>
            <a:r>
              <a:rPr lang="en-US" sz="1400" dirty="0">
                <a:latin typeface="Calibri" panose="020F0502020204030204" pitchFamily="34" charset="0"/>
                <a:cs typeface="Calibri" panose="020F0502020204030204" pitchFamily="34" charset="0"/>
              </a:rPr>
              <a:t>PING storm-cms.cr.cnaf.infn.it.(storm-cms.cr.cnaf.infn.it (2001:760:4205:128::128:27)) 56 data bytes</a:t>
            </a:r>
          </a:p>
          <a:p>
            <a:pPr marL="0" indent="0">
              <a:buNone/>
            </a:pPr>
            <a:r>
              <a:rPr lang="en-US" sz="1400" dirty="0">
                <a:latin typeface="Calibri" panose="020F0502020204030204" pitchFamily="34" charset="0"/>
                <a:cs typeface="Calibri" panose="020F0502020204030204" pitchFamily="34" charset="0"/>
              </a:rPr>
              <a:t>64 bytes from storm-cms.cr.cnaf.infn.it (2001:760:4205:128::128:27): </a:t>
            </a:r>
            <a:r>
              <a:rPr lang="en-US" sz="1400" dirty="0" err="1">
                <a:latin typeface="Calibri" panose="020F0502020204030204" pitchFamily="34" charset="0"/>
                <a:cs typeface="Calibri" panose="020F0502020204030204" pitchFamily="34" charset="0"/>
              </a:rPr>
              <a:t>icmp_seq</a:t>
            </a:r>
            <a:r>
              <a:rPr lang="en-US" sz="1400" dirty="0">
                <a:latin typeface="Calibri" panose="020F0502020204030204" pitchFamily="34" charset="0"/>
                <a:cs typeface="Calibri" panose="020F0502020204030204" pitchFamily="34" charset="0"/>
              </a:rPr>
              <a:t>=1 </a:t>
            </a:r>
            <a:r>
              <a:rPr lang="en-US" sz="1400" dirty="0" err="1">
                <a:latin typeface="Calibri" panose="020F0502020204030204" pitchFamily="34" charset="0"/>
                <a:cs typeface="Calibri" panose="020F0502020204030204" pitchFamily="34" charset="0"/>
              </a:rPr>
              <a:t>ttl</a:t>
            </a:r>
            <a:r>
              <a:rPr lang="en-US" sz="1400" dirty="0">
                <a:latin typeface="Calibri" panose="020F0502020204030204" pitchFamily="34" charset="0"/>
                <a:cs typeface="Calibri" panose="020F0502020204030204" pitchFamily="34" charset="0"/>
              </a:rPr>
              <a:t>=64 time=0.239 </a:t>
            </a:r>
            <a:r>
              <a:rPr lang="en-US" sz="1400" dirty="0" err="1">
                <a:latin typeface="Calibri" panose="020F0502020204030204" pitchFamily="34" charset="0"/>
                <a:cs typeface="Calibri" panose="020F0502020204030204" pitchFamily="34" charset="0"/>
              </a:rPr>
              <a:t>ms</a:t>
            </a:r>
            <a:endParaRPr lang="en-US" sz="1400" dirty="0">
              <a:latin typeface="Calibri" panose="020F0502020204030204" pitchFamily="34" charset="0"/>
              <a:cs typeface="Calibri" panose="020F0502020204030204" pitchFamily="34" charset="0"/>
            </a:endParaRPr>
          </a:p>
          <a:p>
            <a:pPr marL="0" indent="0">
              <a:buNone/>
            </a:pPr>
            <a:r>
              <a:rPr lang="en-US" sz="1400" dirty="0">
                <a:latin typeface="Calibri" panose="020F0502020204030204" pitchFamily="34" charset="0"/>
                <a:cs typeface="Calibri" panose="020F0502020204030204" pitchFamily="34" charset="0"/>
              </a:rPr>
              <a:t>64 bytes from storm-cms.cr.cnaf.infn.it (2001:760:4205:128::128:27): </a:t>
            </a:r>
            <a:r>
              <a:rPr lang="en-US" sz="1400" dirty="0" err="1">
                <a:latin typeface="Calibri" panose="020F0502020204030204" pitchFamily="34" charset="0"/>
                <a:cs typeface="Calibri" panose="020F0502020204030204" pitchFamily="34" charset="0"/>
              </a:rPr>
              <a:t>icmp_seq</a:t>
            </a:r>
            <a:r>
              <a:rPr lang="en-US" sz="1400" dirty="0">
                <a:latin typeface="Calibri" panose="020F0502020204030204" pitchFamily="34" charset="0"/>
                <a:cs typeface="Calibri" panose="020F0502020204030204" pitchFamily="34" charset="0"/>
              </a:rPr>
              <a:t>=2 </a:t>
            </a:r>
            <a:r>
              <a:rPr lang="en-US" sz="1400" dirty="0" err="1">
                <a:latin typeface="Calibri" panose="020F0502020204030204" pitchFamily="34" charset="0"/>
                <a:cs typeface="Calibri" panose="020F0502020204030204" pitchFamily="34" charset="0"/>
              </a:rPr>
              <a:t>ttl</a:t>
            </a:r>
            <a:r>
              <a:rPr lang="en-US" sz="1400" dirty="0">
                <a:latin typeface="Calibri" panose="020F0502020204030204" pitchFamily="34" charset="0"/>
                <a:cs typeface="Calibri" panose="020F0502020204030204" pitchFamily="34" charset="0"/>
              </a:rPr>
              <a:t>=64 time=0.205 </a:t>
            </a:r>
            <a:r>
              <a:rPr lang="en-US" sz="1400" dirty="0" err="1">
                <a:latin typeface="Calibri" panose="020F0502020204030204" pitchFamily="34" charset="0"/>
                <a:cs typeface="Calibri" panose="020F0502020204030204" pitchFamily="34" charset="0"/>
              </a:rPr>
              <a:t>ms</a:t>
            </a:r>
            <a:endParaRPr lang="en-US" sz="1400" dirty="0">
              <a:latin typeface="Calibri" panose="020F0502020204030204" pitchFamily="34" charset="0"/>
              <a:cs typeface="Calibri" panose="020F0502020204030204" pitchFamily="34" charset="0"/>
            </a:endParaRPr>
          </a:p>
          <a:p>
            <a:pPr marL="0" indent="0">
              <a:buNone/>
            </a:pPr>
            <a:r>
              <a:rPr lang="en-US" sz="1400" dirty="0">
                <a:latin typeface="Calibri" panose="020F0502020204030204" pitchFamily="34" charset="0"/>
                <a:cs typeface="Calibri" panose="020F0502020204030204" pitchFamily="34" charset="0"/>
              </a:rPr>
              <a:t>64 bytes from storm-cms.cr.cnaf.infn.it (2001:760:4205:128::128:27): </a:t>
            </a:r>
            <a:r>
              <a:rPr lang="en-US" sz="1400" dirty="0" err="1">
                <a:latin typeface="Calibri" panose="020F0502020204030204" pitchFamily="34" charset="0"/>
                <a:cs typeface="Calibri" panose="020F0502020204030204" pitchFamily="34" charset="0"/>
              </a:rPr>
              <a:t>icmp_seq</a:t>
            </a:r>
            <a:r>
              <a:rPr lang="en-US" sz="1400" dirty="0">
                <a:latin typeface="Calibri" panose="020F0502020204030204" pitchFamily="34" charset="0"/>
                <a:cs typeface="Calibri" panose="020F0502020204030204" pitchFamily="34" charset="0"/>
              </a:rPr>
              <a:t>=3 </a:t>
            </a:r>
            <a:r>
              <a:rPr lang="en-US" sz="1400" dirty="0" err="1">
                <a:latin typeface="Calibri" panose="020F0502020204030204" pitchFamily="34" charset="0"/>
                <a:cs typeface="Calibri" panose="020F0502020204030204" pitchFamily="34" charset="0"/>
              </a:rPr>
              <a:t>ttl</a:t>
            </a:r>
            <a:r>
              <a:rPr lang="en-US" sz="1400" dirty="0">
                <a:latin typeface="Calibri" panose="020F0502020204030204" pitchFamily="34" charset="0"/>
                <a:cs typeface="Calibri" panose="020F0502020204030204" pitchFamily="34" charset="0"/>
              </a:rPr>
              <a:t>=64 time=0.276 </a:t>
            </a:r>
            <a:r>
              <a:rPr lang="en-US" sz="1400" dirty="0" err="1">
                <a:latin typeface="Calibri" panose="020F0502020204030204" pitchFamily="34" charset="0"/>
                <a:cs typeface="Calibri" panose="020F0502020204030204" pitchFamily="34" charset="0"/>
              </a:rPr>
              <a:t>ms</a:t>
            </a:r>
            <a:endParaRPr lang="en-US" sz="1400" dirty="0">
              <a:latin typeface="Calibri" panose="020F0502020204030204" pitchFamily="34" charset="0"/>
              <a:cs typeface="Calibri" panose="020F0502020204030204" pitchFamily="34" charset="0"/>
            </a:endParaRPr>
          </a:p>
          <a:p>
            <a:pPr marL="0" indent="0">
              <a:buNone/>
            </a:pPr>
            <a:r>
              <a:rPr lang="en-US" sz="1400" dirty="0">
                <a:latin typeface="Calibri" panose="020F0502020204030204" pitchFamily="34" charset="0"/>
                <a:cs typeface="Calibri" panose="020F0502020204030204" pitchFamily="34" charset="0"/>
              </a:rPr>
              <a:t>64 bytes from storm-cms.cr.cnaf.infn.it (2001:760:4205:128::128:27): </a:t>
            </a:r>
            <a:r>
              <a:rPr lang="en-US" sz="1400" dirty="0" err="1">
                <a:latin typeface="Calibri" panose="020F0502020204030204" pitchFamily="34" charset="0"/>
                <a:cs typeface="Calibri" panose="020F0502020204030204" pitchFamily="34" charset="0"/>
              </a:rPr>
              <a:t>icmp_seq</a:t>
            </a:r>
            <a:r>
              <a:rPr lang="en-US" sz="1400" dirty="0">
                <a:latin typeface="Calibri" panose="020F0502020204030204" pitchFamily="34" charset="0"/>
                <a:cs typeface="Calibri" panose="020F0502020204030204" pitchFamily="34" charset="0"/>
              </a:rPr>
              <a:t>=4 </a:t>
            </a:r>
            <a:r>
              <a:rPr lang="en-US" sz="1400" dirty="0" err="1">
                <a:latin typeface="Calibri" panose="020F0502020204030204" pitchFamily="34" charset="0"/>
                <a:cs typeface="Calibri" panose="020F0502020204030204" pitchFamily="34" charset="0"/>
              </a:rPr>
              <a:t>ttl</a:t>
            </a:r>
            <a:r>
              <a:rPr lang="en-US" sz="1400" dirty="0">
                <a:latin typeface="Calibri" panose="020F0502020204030204" pitchFamily="34" charset="0"/>
                <a:cs typeface="Calibri" panose="020F0502020204030204" pitchFamily="34" charset="0"/>
              </a:rPr>
              <a:t>=64 time=0.268 </a:t>
            </a:r>
            <a:r>
              <a:rPr lang="en-US" sz="1400" dirty="0" err="1">
                <a:latin typeface="Calibri" panose="020F0502020204030204" pitchFamily="34" charset="0"/>
                <a:cs typeface="Calibri" panose="020F0502020204030204" pitchFamily="34" charset="0"/>
              </a:rPr>
              <a:t>ms</a:t>
            </a:r>
            <a:endParaRPr lang="en-US" sz="1400" dirty="0">
              <a:latin typeface="Calibri" panose="020F0502020204030204" pitchFamily="34" charset="0"/>
              <a:cs typeface="Calibri" panose="020F0502020204030204" pitchFamily="34" charset="0"/>
            </a:endParaRPr>
          </a:p>
          <a:p>
            <a:pPr marL="0" indent="0">
              <a:buNone/>
            </a:pPr>
            <a:r>
              <a:rPr lang="en-US" sz="1400" dirty="0">
                <a:latin typeface="Calibri" panose="020F0502020204030204" pitchFamily="34" charset="0"/>
                <a:cs typeface="Calibri" panose="020F0502020204030204" pitchFamily="34" charset="0"/>
              </a:rPr>
              <a:t>--- storm-cms.cr.cnaf.infn.it. ping statistics ---</a:t>
            </a:r>
          </a:p>
          <a:p>
            <a:pPr marL="0" indent="0">
              <a:buNone/>
            </a:pPr>
            <a:r>
              <a:rPr lang="en-US" sz="1400" dirty="0">
                <a:latin typeface="Calibri" panose="020F0502020204030204" pitchFamily="34" charset="0"/>
                <a:cs typeface="Calibri" panose="020F0502020204030204" pitchFamily="34" charset="0"/>
              </a:rPr>
              <a:t>4 packets transmitted, 4 received, 0% packet loss, time 3000ms</a:t>
            </a:r>
          </a:p>
          <a:p>
            <a:pPr marL="0" indent="0">
              <a:buNone/>
            </a:pPr>
            <a:r>
              <a:rPr lang="en-US" sz="1400" dirty="0" err="1">
                <a:latin typeface="Calibri" panose="020F0502020204030204" pitchFamily="34" charset="0"/>
                <a:cs typeface="Calibri" panose="020F0502020204030204" pitchFamily="34" charset="0"/>
              </a:rPr>
              <a:t>rtt</a:t>
            </a:r>
            <a:r>
              <a:rPr lang="en-US" sz="1400" dirty="0">
                <a:latin typeface="Calibri" panose="020F0502020204030204" pitchFamily="34" charset="0"/>
                <a:cs typeface="Calibri" panose="020F0502020204030204" pitchFamily="34" charset="0"/>
              </a:rPr>
              <a:t> min/avg/max/</a:t>
            </a:r>
            <a:r>
              <a:rPr lang="en-US" sz="1400" dirty="0" err="1">
                <a:latin typeface="Calibri" panose="020F0502020204030204" pitchFamily="34" charset="0"/>
                <a:cs typeface="Calibri" panose="020F0502020204030204" pitchFamily="34" charset="0"/>
              </a:rPr>
              <a:t>mdev</a:t>
            </a:r>
            <a:r>
              <a:rPr lang="en-US" sz="1400" dirty="0">
                <a:latin typeface="Calibri" panose="020F0502020204030204" pitchFamily="34" charset="0"/>
                <a:cs typeface="Calibri" panose="020F0502020204030204" pitchFamily="34" charset="0"/>
              </a:rPr>
              <a:t> = 0.205/0.247/0.276/0.027 </a:t>
            </a:r>
            <a:r>
              <a:rPr lang="en-US" sz="1400" dirty="0" err="1">
                <a:latin typeface="Calibri" panose="020F0502020204030204" pitchFamily="34" charset="0"/>
                <a:cs typeface="Calibri" panose="020F0502020204030204" pitchFamily="34" charset="0"/>
              </a:rPr>
              <a:t>ms</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3365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8BA3-BD98-D1BF-3047-1D8AD26D6410}"/>
              </a:ext>
            </a:extLst>
          </p:cNvPr>
          <p:cNvSpPr>
            <a:spLocks noGrp="1"/>
          </p:cNvSpPr>
          <p:nvPr>
            <p:ph type="title"/>
          </p:nvPr>
        </p:nvSpPr>
        <p:spPr>
          <a:xfrm>
            <a:off x="3195647" y="2914290"/>
            <a:ext cx="5800706" cy="1029420"/>
          </a:xfrm>
        </p:spPr>
        <p:txBody>
          <a:bodyPr>
            <a:normAutofit fontScale="90000"/>
          </a:bodyPr>
          <a:lstStyle/>
          <a:p>
            <a:r>
              <a:rPr lang="en-US" dirty="0"/>
              <a:t>TCP/UDP (Transport Layer)</a:t>
            </a:r>
          </a:p>
        </p:txBody>
      </p:sp>
      <p:sp>
        <p:nvSpPr>
          <p:cNvPr id="4" name="Footer Placeholder 3">
            <a:extLst>
              <a:ext uri="{FF2B5EF4-FFF2-40B4-BE49-F238E27FC236}">
                <a16:creationId xmlns:a16="http://schemas.microsoft.com/office/drawing/2014/main" id="{650B0486-6851-CDE3-8890-F30B829A5C33}"/>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39C1E3D0-EB4D-6322-49A2-483F8A7E9696}"/>
              </a:ext>
            </a:extLst>
          </p:cNvPr>
          <p:cNvSpPr>
            <a:spLocks noGrp="1"/>
          </p:cNvSpPr>
          <p:nvPr>
            <p:ph type="sldNum" sz="quarter" idx="12"/>
          </p:nvPr>
        </p:nvSpPr>
        <p:spPr/>
        <p:txBody>
          <a:bodyPr/>
          <a:lstStyle/>
          <a:p>
            <a:fld id="{C8141492-CF40-414B-9698-F860F861B76E}" type="slidenum">
              <a:rPr lang="en-IT" smtClean="0"/>
              <a:t>56</a:t>
            </a:fld>
            <a:endParaRPr lang="en-IT"/>
          </a:p>
        </p:txBody>
      </p:sp>
    </p:spTree>
    <p:extLst>
      <p:ext uri="{BB962C8B-B14F-4D97-AF65-F5344CB8AC3E}">
        <p14:creationId xmlns:p14="http://schemas.microsoft.com/office/powerpoint/2010/main" val="1214126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a:t>Transport Layer (Layer 4)</a:t>
            </a:r>
            <a:endParaRPr lang="en-IT"/>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p:txBody>
          <a:bodyPr vert="horz" lIns="91440" tIns="45720" rIns="91440" bIns="45720" rtlCol="0" anchor="t">
            <a:normAutofit/>
          </a:bodyPr>
          <a:lstStyle/>
          <a:p>
            <a:pPr lvl="1"/>
            <a:r>
              <a:rPr lang="en-US" dirty="0"/>
              <a:t>The transport layer main goal is to provide end-to-end communication services for applications.</a:t>
            </a:r>
          </a:p>
          <a:p>
            <a:pPr marL="457200" lvl="1" indent="0">
              <a:buNone/>
            </a:pPr>
            <a:endParaRPr lang="en-US" dirty="0">
              <a:cs typeface="Calibri"/>
            </a:endParaRPr>
          </a:p>
          <a:p>
            <a:pPr lvl="1"/>
            <a:r>
              <a:rPr lang="en-US" dirty="0">
                <a:cs typeface="Calibri"/>
              </a:rPr>
              <a:t>The transport layer's tasks include error correction as well as segmenting and de-segmenting data before and after it's transported across the network. This layer is also responsible for flow control and making sure that segmented data is delivered over the network in the correct sequence.</a:t>
            </a:r>
          </a:p>
          <a:p>
            <a:pPr marL="457200" lvl="1" indent="0">
              <a:buNone/>
            </a:pPr>
            <a:endParaRPr lang="en-US" dirty="0">
              <a:cs typeface="Calibri"/>
            </a:endParaRPr>
          </a:p>
          <a:p>
            <a:pPr lvl="1"/>
            <a:r>
              <a:rPr lang="en-US" dirty="0">
                <a:cs typeface="Calibri"/>
              </a:rPr>
              <a:t>The main actors in this layer are  the Transmission Control Protocol (TCP) and User Data Protocol (UDP) to carry out its tasks. </a:t>
            </a: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57</a:t>
            </a:fld>
            <a:endParaRPr lang="en-IT"/>
          </a:p>
        </p:txBody>
      </p:sp>
    </p:spTree>
    <p:extLst>
      <p:ext uri="{BB962C8B-B14F-4D97-AF65-F5344CB8AC3E}">
        <p14:creationId xmlns:p14="http://schemas.microsoft.com/office/powerpoint/2010/main" val="3181423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meline">
            <a:extLst>
              <a:ext uri="{FF2B5EF4-FFF2-40B4-BE49-F238E27FC236}">
                <a16:creationId xmlns:a16="http://schemas.microsoft.com/office/drawing/2014/main" id="{DFE75090-5911-C9D0-5413-51ABE4B0A02E}"/>
              </a:ext>
            </a:extLst>
          </p:cNvPr>
          <p:cNvPicPr>
            <a:picLocks noChangeAspect="1"/>
          </p:cNvPicPr>
          <p:nvPr/>
        </p:nvPicPr>
        <p:blipFill rotWithShape="1">
          <a:blip r:embed="rId2"/>
          <a:srcRect l="4453" t="10021" r="2429" b="8567"/>
          <a:stretch/>
        </p:blipFill>
        <p:spPr>
          <a:xfrm>
            <a:off x="6123037" y="2399074"/>
            <a:ext cx="5337443" cy="3432766"/>
          </a:xfrm>
          <a:prstGeom prst="rect">
            <a:avLst/>
          </a:prstGeom>
        </p:spPr>
      </p:pic>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Transmission Control Protocol</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626919"/>
            <a:ext cx="5582920" cy="4550044"/>
          </a:xfrm>
        </p:spPr>
        <p:txBody>
          <a:bodyPr vert="horz" lIns="91440" tIns="45720" rIns="91440" bIns="45720" rtlCol="0" anchor="t">
            <a:normAutofit/>
          </a:bodyPr>
          <a:lstStyle/>
          <a:p>
            <a:r>
              <a:rPr lang="en-US" b="1" dirty="0">
                <a:cs typeface="Calibri"/>
              </a:rPr>
              <a:t>Connection oriented</a:t>
            </a:r>
            <a:r>
              <a:rPr lang="en-US" dirty="0">
                <a:cs typeface="Calibri"/>
              </a:rPr>
              <a:t>: </a:t>
            </a:r>
          </a:p>
          <a:p>
            <a:pPr lvl="1"/>
            <a:r>
              <a:rPr lang="en-US" dirty="0">
                <a:cs typeface="Calibri"/>
              </a:rPr>
              <a:t>Establishing a TCP (3way handshake) connection permits data to be transferred from both sides.</a:t>
            </a:r>
          </a:p>
          <a:p>
            <a:pPr lvl="1"/>
            <a:r>
              <a:rPr lang="en-US" dirty="0">
                <a:cs typeface="Calibri"/>
              </a:rPr>
              <a:t>Reliable (retransmission)</a:t>
            </a:r>
          </a:p>
          <a:p>
            <a:pPr lvl="1"/>
            <a:r>
              <a:rPr lang="en-US" dirty="0">
                <a:cs typeface="Calibri"/>
              </a:rPr>
              <a:t>Error detection (checksum)</a:t>
            </a:r>
          </a:p>
          <a:p>
            <a:pPr lvl="1"/>
            <a:r>
              <a:rPr lang="en-US" dirty="0">
                <a:cs typeface="Calibri"/>
              </a:rPr>
              <a:t>Slow start </a:t>
            </a:r>
          </a:p>
          <a:p>
            <a:pPr lvl="1"/>
            <a:r>
              <a:rPr lang="en-US" dirty="0">
                <a:cs typeface="Calibri"/>
              </a:rPr>
              <a:t>Congestion management</a:t>
            </a:r>
          </a:p>
          <a:p>
            <a:pPr lvl="1"/>
            <a:r>
              <a:rPr lang="en-US" dirty="0">
                <a:cs typeface="Calibri"/>
              </a:rPr>
              <a:t>Slower than UDP but reliable, is used by application that needs a guaranteed delivery of the data like HTTP/S, FTP, SMTP, IMAP, etc...</a:t>
            </a: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58</a:t>
            </a:fld>
            <a:endParaRPr lang="en-IT"/>
          </a:p>
        </p:txBody>
      </p:sp>
    </p:spTree>
    <p:extLst>
      <p:ext uri="{BB962C8B-B14F-4D97-AF65-F5344CB8AC3E}">
        <p14:creationId xmlns:p14="http://schemas.microsoft.com/office/powerpoint/2010/main" val="876665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a:xfrm>
            <a:off x="844062" y="365126"/>
            <a:ext cx="10509738" cy="1029420"/>
          </a:xfrm>
        </p:spPr>
        <p:txBody>
          <a:bodyPr>
            <a:normAutofit/>
          </a:bodyPr>
          <a:lstStyle/>
          <a:p>
            <a:r>
              <a:rPr lang="en-US"/>
              <a:t>TCP connection (3-way handshake)</a:t>
            </a:r>
            <a:endParaRPr lang="en-IT" sz="2200"/>
          </a:p>
        </p:txBody>
      </p:sp>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59</a:t>
            </a:fld>
            <a:endParaRPr lang="en-IT"/>
          </a:p>
        </p:txBody>
      </p:sp>
      <p:sp>
        <p:nvSpPr>
          <p:cNvPr id="13" name="TextBox 12">
            <a:extLst>
              <a:ext uri="{FF2B5EF4-FFF2-40B4-BE49-F238E27FC236}">
                <a16:creationId xmlns:a16="http://schemas.microsoft.com/office/drawing/2014/main" id="{F090A202-B009-1020-DC3B-53D67A723987}"/>
              </a:ext>
            </a:extLst>
          </p:cNvPr>
          <p:cNvSpPr txBox="1"/>
          <p:nvPr/>
        </p:nvSpPr>
        <p:spPr>
          <a:xfrm>
            <a:off x="321547" y="1588289"/>
            <a:ext cx="8556982" cy="5355312"/>
          </a:xfrm>
          <a:prstGeom prst="rect">
            <a:avLst/>
          </a:prstGeom>
          <a:noFill/>
        </p:spPr>
        <p:txBody>
          <a:bodyPr wrap="square" lIns="91440" tIns="45720" rIns="91440" bIns="45720" anchor="t">
            <a:spAutoFit/>
          </a:bodyPr>
          <a:lstStyle/>
          <a:p>
            <a:pPr marL="342900" indent="-342900">
              <a:buFont typeface="+mj-lt"/>
              <a:buAutoNum type="arabicPeriod"/>
            </a:pPr>
            <a:r>
              <a:rPr lang="en-US" b="1" dirty="0"/>
              <a:t>Synchronization Sequence Number (SYN) The client sends the SYN to the server</a:t>
            </a:r>
          </a:p>
          <a:p>
            <a:pPr lvl="1"/>
            <a:r>
              <a:rPr lang="en-US" dirty="0"/>
              <a:t>When the client wants to connect to the server sends the message to the server by setting the SYN flag as 1.</a:t>
            </a:r>
            <a:endParaRPr lang="en-US" dirty="0">
              <a:cs typeface="Calibri"/>
            </a:endParaRPr>
          </a:p>
          <a:p>
            <a:pPr lvl="1"/>
            <a:r>
              <a:rPr lang="en-US" dirty="0"/>
              <a:t>The ACK is set to 0.</a:t>
            </a:r>
            <a:endParaRPr lang="en-US" dirty="0">
              <a:cs typeface="Calibri"/>
            </a:endParaRPr>
          </a:p>
          <a:p>
            <a:pPr marL="342900" indent="-342900">
              <a:buFont typeface="+mj-lt"/>
              <a:buAutoNum type="arabicPeriod"/>
            </a:pPr>
            <a:r>
              <a:rPr lang="en-US" b="1" dirty="0"/>
              <a:t>Synchronization and Acknowledgement (SYN-ACK) to the client</a:t>
            </a:r>
            <a:endParaRPr lang="en-US" b="1" dirty="0">
              <a:cs typeface="Calibri"/>
            </a:endParaRPr>
          </a:p>
          <a:p>
            <a:pPr lvl="1"/>
            <a:r>
              <a:rPr lang="en-US" dirty="0"/>
              <a:t>The server acknowledges the client request by setting the ACK flag to 1.</a:t>
            </a:r>
            <a:endParaRPr lang="en-US" dirty="0">
              <a:cs typeface="Calibri"/>
            </a:endParaRPr>
          </a:p>
          <a:p>
            <a:pPr lvl="1"/>
            <a:r>
              <a:rPr lang="en-US" dirty="0"/>
              <a:t>The ACK indicates the response of the segment it received, and SYN indicates with what sequence number it will start the segments.</a:t>
            </a:r>
            <a:endParaRPr lang="en-US" dirty="0">
              <a:cs typeface="Calibri"/>
            </a:endParaRPr>
          </a:p>
          <a:p>
            <a:pPr lvl="1"/>
            <a:r>
              <a:rPr lang="en-US" dirty="0"/>
              <a:t>The server will set the SYN flag to '1' and send it to the client if the server also wants to establish the connection.</a:t>
            </a:r>
            <a:endParaRPr lang="en-US" dirty="0">
              <a:cs typeface="Calibri"/>
            </a:endParaRPr>
          </a:p>
          <a:p>
            <a:pPr marL="342900" indent="-342900">
              <a:buFont typeface="+mj-lt"/>
              <a:buAutoNum type="arabicPeriod"/>
            </a:pPr>
            <a:r>
              <a:rPr lang="en-US" b="1" dirty="0"/>
              <a:t>Acknowledgment (ACK) to the server</a:t>
            </a:r>
            <a:endParaRPr lang="en-US" b="1" dirty="0">
              <a:cs typeface="Calibri"/>
            </a:endParaRPr>
          </a:p>
          <a:p>
            <a:pPr lvl="1"/>
            <a:r>
              <a:rPr lang="en-US" dirty="0"/>
              <a:t>The client sends the acknowledgment (ACK) to the server after receiving the synchronization (SYN) from the server.</a:t>
            </a:r>
            <a:endParaRPr lang="en-US" dirty="0">
              <a:cs typeface="Calibri"/>
            </a:endParaRPr>
          </a:p>
          <a:p>
            <a:pPr lvl="1"/>
            <a:r>
              <a:rPr lang="en-US" dirty="0"/>
              <a:t>After getting the (ACK) from the client, the connection is </a:t>
            </a:r>
            <a:r>
              <a:rPr lang="en-US" b="1" dirty="0"/>
              <a:t>ESTABLISHED</a:t>
            </a:r>
            <a:r>
              <a:rPr lang="en-US" dirty="0"/>
              <a:t> between the client and the server.</a:t>
            </a:r>
            <a:endParaRPr lang="en-US" dirty="0">
              <a:cs typeface="Calibri"/>
            </a:endParaRPr>
          </a:p>
          <a:p>
            <a:pPr lvl="1"/>
            <a:endParaRPr lang="en-US" dirty="0"/>
          </a:p>
          <a:p>
            <a:r>
              <a:rPr lang="en-US" dirty="0"/>
              <a:t>The connection will eventually end with an RST (reset or tear down the connection) or FIN (gracefully end the connection).</a:t>
            </a:r>
            <a:endParaRPr lang="en-US" dirty="0">
              <a:cs typeface="Calibri"/>
            </a:endParaRPr>
          </a:p>
          <a:p>
            <a:endParaRPr lang="en-US" dirty="0"/>
          </a:p>
        </p:txBody>
      </p:sp>
      <p:grpSp>
        <p:nvGrpSpPr>
          <p:cNvPr id="26" name="Group 25">
            <a:extLst>
              <a:ext uri="{FF2B5EF4-FFF2-40B4-BE49-F238E27FC236}">
                <a16:creationId xmlns:a16="http://schemas.microsoft.com/office/drawing/2014/main" id="{C03326C9-FA48-2759-503A-0F6116CB36A3}"/>
              </a:ext>
            </a:extLst>
          </p:cNvPr>
          <p:cNvGrpSpPr/>
          <p:nvPr/>
        </p:nvGrpSpPr>
        <p:grpSpPr>
          <a:xfrm>
            <a:off x="8715969" y="1474837"/>
            <a:ext cx="3111255" cy="4743860"/>
            <a:chOff x="8839201" y="1612490"/>
            <a:chExt cx="3264311" cy="4743860"/>
          </a:xfrm>
        </p:grpSpPr>
        <p:pic>
          <p:nvPicPr>
            <p:cNvPr id="21" name="Picture 20" descr="Diagram&#10;&#10;Description automatically generated">
              <a:extLst>
                <a:ext uri="{FF2B5EF4-FFF2-40B4-BE49-F238E27FC236}">
                  <a16:creationId xmlns:a16="http://schemas.microsoft.com/office/drawing/2014/main" id="{F9C9EEE5-0E01-75CF-ADF6-5620C1F0418E}"/>
                </a:ext>
              </a:extLst>
            </p:cNvPr>
            <p:cNvPicPr>
              <a:picLocks noChangeAspect="1"/>
            </p:cNvPicPr>
            <p:nvPr/>
          </p:nvPicPr>
          <p:blipFill rotWithShape="1">
            <a:blip r:embed="rId3"/>
            <a:srcRect l="10231" t="5530" r="6286"/>
            <a:stretch/>
          </p:blipFill>
          <p:spPr>
            <a:xfrm>
              <a:off x="8839201" y="1612490"/>
              <a:ext cx="3264311" cy="4444813"/>
            </a:xfrm>
            <a:prstGeom prst="rect">
              <a:avLst/>
            </a:prstGeom>
          </p:spPr>
        </p:pic>
        <p:sp>
          <p:nvSpPr>
            <p:cNvPr id="25" name="TextBox 24">
              <a:extLst>
                <a:ext uri="{FF2B5EF4-FFF2-40B4-BE49-F238E27FC236}">
                  <a16:creationId xmlns:a16="http://schemas.microsoft.com/office/drawing/2014/main" id="{CCBB7625-A56A-FB6B-0E2E-C6632B182209}"/>
                </a:ext>
              </a:extLst>
            </p:cNvPr>
            <p:cNvSpPr txBox="1"/>
            <p:nvPr/>
          </p:nvSpPr>
          <p:spPr>
            <a:xfrm>
              <a:off x="8967020" y="5156021"/>
              <a:ext cx="2618298" cy="1200329"/>
            </a:xfrm>
            <a:prstGeom prst="rect">
              <a:avLst/>
            </a:prstGeom>
            <a:noFill/>
          </p:spPr>
          <p:txBody>
            <a:bodyPr wrap="square">
              <a:spAutoFit/>
            </a:bodyPr>
            <a:lstStyle/>
            <a:p>
              <a:pPr lvl="1" algn="ctr"/>
              <a:r>
                <a:rPr lang="en-US" sz="1800" b="1">
                  <a:solidFill>
                    <a:srgbClr val="FF0000"/>
                  </a:solidFill>
                </a:rPr>
                <a:t> </a:t>
              </a:r>
              <a:r>
                <a:rPr lang="en-US" b="1">
                  <a:solidFill>
                    <a:srgbClr val="FF0000"/>
                  </a:solidFill>
                </a:rPr>
                <a:t>D</a:t>
              </a:r>
              <a:r>
                <a:rPr lang="en-US" sz="1800" b="1">
                  <a:solidFill>
                    <a:srgbClr val="FF0000"/>
                  </a:solidFill>
                </a:rPr>
                <a:t>ata can be transmitted between the client and server</a:t>
              </a:r>
            </a:p>
          </p:txBody>
        </p:sp>
      </p:grpSp>
    </p:spTree>
    <p:extLst>
      <p:ext uri="{BB962C8B-B14F-4D97-AF65-F5344CB8AC3E}">
        <p14:creationId xmlns:p14="http://schemas.microsoft.com/office/powerpoint/2010/main" val="104238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E6B505-2329-B70B-8914-C4C236019D7F}"/>
              </a:ext>
            </a:extLst>
          </p:cNvPr>
          <p:cNvSpPr>
            <a:spLocks noGrp="1"/>
          </p:cNvSpPr>
          <p:nvPr>
            <p:ph idx="1"/>
          </p:nvPr>
        </p:nvSpPr>
        <p:spPr/>
        <p:txBody>
          <a:bodyPr>
            <a:normAutofit lnSpcReduction="10000"/>
          </a:bodyPr>
          <a:lstStyle/>
          <a:p>
            <a:r>
              <a:rPr lang="en-US" dirty="0">
                <a:ea typeface="+mn-lt"/>
                <a:cs typeface="+mn-lt"/>
              </a:rPr>
              <a:t>The Physical layer is the lowest layer in the ISO/OSI model and is </a:t>
            </a:r>
            <a:r>
              <a:rPr lang="en-US" b="1" dirty="0">
                <a:ea typeface="+mn-lt"/>
                <a:cs typeface="+mn-lt"/>
              </a:rPr>
              <a:t>responsible for transmitting raw data bits over a physical medium, </a:t>
            </a:r>
            <a:r>
              <a:rPr lang="en-US" dirty="0">
                <a:ea typeface="+mn-lt"/>
                <a:cs typeface="+mn-lt"/>
              </a:rPr>
              <a:t>such as copper or fiber optic cables, the voltage levels used to transmit data, and the frequency of the signal. </a:t>
            </a:r>
          </a:p>
          <a:p>
            <a:r>
              <a:rPr lang="en-US" dirty="0">
                <a:ea typeface="+mn-lt"/>
                <a:cs typeface="+mn-lt"/>
              </a:rPr>
              <a:t>It provides the physical and electrical interface between the network device and the transmission medium. </a:t>
            </a:r>
          </a:p>
          <a:p>
            <a:r>
              <a:rPr lang="en-US" dirty="0">
                <a:ea typeface="+mn-lt"/>
                <a:cs typeface="+mn-lt"/>
              </a:rPr>
              <a:t>It is responsible for encoding and decoding data, as well as converting digital signals to analog signals and vice versa. </a:t>
            </a:r>
          </a:p>
          <a:p>
            <a:r>
              <a:rPr lang="en-US" dirty="0">
                <a:ea typeface="+mn-lt"/>
                <a:cs typeface="+mn-lt"/>
              </a:rPr>
              <a:t>It is also responsible for maintaining the quality of the signal as it is transmitted over the network, by amplifying or repeating the signal as needed.</a:t>
            </a:r>
            <a:endParaRPr lang="en-US" dirty="0"/>
          </a:p>
          <a:p>
            <a:endParaRPr lang="it-IT" i="1" dirty="0"/>
          </a:p>
        </p:txBody>
      </p:sp>
      <p:sp>
        <p:nvSpPr>
          <p:cNvPr id="5" name="Slide Number Placeholder 4">
            <a:extLst>
              <a:ext uri="{FF2B5EF4-FFF2-40B4-BE49-F238E27FC236}">
                <a16:creationId xmlns:a16="http://schemas.microsoft.com/office/drawing/2014/main" id="{3A624222-C20A-05F6-67E1-D2C5BAFB244F}"/>
              </a:ext>
            </a:extLst>
          </p:cNvPr>
          <p:cNvSpPr>
            <a:spLocks noGrp="1"/>
          </p:cNvSpPr>
          <p:nvPr>
            <p:ph type="sldNum" sz="quarter" idx="12"/>
          </p:nvPr>
        </p:nvSpPr>
        <p:spPr/>
        <p:txBody>
          <a:bodyPr/>
          <a:lstStyle/>
          <a:p>
            <a:fld id="{C8141492-CF40-414B-9698-F860F861B76E}" type="slidenum">
              <a:rPr lang="en-IT" smtClean="0"/>
              <a:t>6</a:t>
            </a:fld>
            <a:endParaRPr lang="en-IT"/>
          </a:p>
        </p:txBody>
      </p:sp>
      <p:sp>
        <p:nvSpPr>
          <p:cNvPr id="6" name="Title 1">
            <a:extLst>
              <a:ext uri="{FF2B5EF4-FFF2-40B4-BE49-F238E27FC236}">
                <a16:creationId xmlns:a16="http://schemas.microsoft.com/office/drawing/2014/main" id="{D315A18B-39CD-8736-B02F-184F69EE21D9}"/>
              </a:ext>
            </a:extLst>
          </p:cNvPr>
          <p:cNvSpPr>
            <a:spLocks noGrp="1"/>
          </p:cNvSpPr>
          <p:nvPr>
            <p:ph type="title"/>
          </p:nvPr>
        </p:nvSpPr>
        <p:spPr/>
        <p:txBody>
          <a:bodyPr/>
          <a:lstStyle/>
          <a:p>
            <a:pPr>
              <a:spcBef>
                <a:spcPts val="0"/>
              </a:spcBef>
            </a:pPr>
            <a:r>
              <a:rPr lang="it-CH" dirty="0" err="1">
                <a:ea typeface="+mj-lt"/>
                <a:cs typeface="+mj-lt"/>
              </a:rPr>
              <a:t>Physical</a:t>
            </a:r>
            <a:r>
              <a:rPr lang="it-CH" dirty="0">
                <a:ea typeface="+mj-lt"/>
                <a:cs typeface="+mj-lt"/>
              </a:rPr>
              <a:t> </a:t>
            </a:r>
            <a:r>
              <a:rPr lang="it-CH" dirty="0" err="1">
                <a:ea typeface="+mj-lt"/>
                <a:cs typeface="+mj-lt"/>
              </a:rPr>
              <a:t>layer</a:t>
            </a:r>
            <a:r>
              <a:rPr lang="it-CH" dirty="0">
                <a:ea typeface="+mj-lt"/>
                <a:cs typeface="+mj-lt"/>
              </a:rPr>
              <a:t> (1)</a:t>
            </a:r>
            <a:endParaRPr lang="en-US" dirty="0"/>
          </a:p>
        </p:txBody>
      </p:sp>
    </p:spTree>
    <p:extLst>
      <p:ext uri="{BB962C8B-B14F-4D97-AF65-F5344CB8AC3E}">
        <p14:creationId xmlns:p14="http://schemas.microsoft.com/office/powerpoint/2010/main" val="2787148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a:t>Closing a TCP connection</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60</a:t>
            </a:fld>
            <a:endParaRPr lang="en-IT"/>
          </a:p>
        </p:txBody>
      </p:sp>
      <p:pic>
        <p:nvPicPr>
          <p:cNvPr id="6" name="Picture 5" descr="Diagram">
            <a:extLst>
              <a:ext uri="{FF2B5EF4-FFF2-40B4-BE49-F238E27FC236}">
                <a16:creationId xmlns:a16="http://schemas.microsoft.com/office/drawing/2014/main" id="{0CC2480E-2927-011E-C246-A094C5BDF10E}"/>
              </a:ext>
            </a:extLst>
          </p:cNvPr>
          <p:cNvPicPr>
            <a:picLocks noChangeAspect="1"/>
          </p:cNvPicPr>
          <p:nvPr/>
        </p:nvPicPr>
        <p:blipFill rotWithShape="1">
          <a:blip r:embed="rId2"/>
          <a:srcRect l="7141" r="3244"/>
          <a:stretch/>
        </p:blipFill>
        <p:spPr>
          <a:xfrm>
            <a:off x="7792720" y="1600814"/>
            <a:ext cx="3764280" cy="4305300"/>
          </a:xfrm>
          <a:prstGeom prst="rect">
            <a:avLst/>
          </a:prstGeom>
        </p:spPr>
      </p:pic>
      <p:sp>
        <p:nvSpPr>
          <p:cNvPr id="8" name="TextBox 7">
            <a:extLst>
              <a:ext uri="{FF2B5EF4-FFF2-40B4-BE49-F238E27FC236}">
                <a16:creationId xmlns:a16="http://schemas.microsoft.com/office/drawing/2014/main" id="{C761D35A-94CE-8E58-F86E-2CB4B0838226}"/>
              </a:ext>
            </a:extLst>
          </p:cNvPr>
          <p:cNvSpPr txBox="1"/>
          <p:nvPr/>
        </p:nvSpPr>
        <p:spPr>
          <a:xfrm>
            <a:off x="813291" y="2393294"/>
            <a:ext cx="6979429" cy="3046988"/>
          </a:xfrm>
          <a:prstGeom prst="rect">
            <a:avLst/>
          </a:prstGeom>
          <a:noFill/>
        </p:spPr>
        <p:txBody>
          <a:bodyPr wrap="square">
            <a:spAutoFit/>
          </a:bodyPr>
          <a:lstStyle/>
          <a:p>
            <a:r>
              <a:rPr lang="en-US" sz="2400" b="1" dirty="0"/>
              <a:t>3 -Way Handshake Closing Connection Process</a:t>
            </a:r>
          </a:p>
          <a:p>
            <a:r>
              <a:rPr lang="en-US" sz="2400" dirty="0"/>
              <a:t>To close a 3-way handshake connection,</a:t>
            </a:r>
          </a:p>
          <a:p>
            <a:pPr marL="342900" indent="-342900">
              <a:buFont typeface="Arial" panose="020B0604020202020204" pitchFamily="34" charset="0"/>
              <a:buChar char="•"/>
            </a:pPr>
            <a:r>
              <a:rPr lang="en-US" sz="2400" dirty="0"/>
              <a:t>First, the client requests the server to terminate the established connection by sending FIN.</a:t>
            </a:r>
          </a:p>
          <a:p>
            <a:pPr marL="342900" indent="-342900">
              <a:buFont typeface="Arial" panose="020B0604020202020204" pitchFamily="34" charset="0"/>
              <a:buChar char="•"/>
            </a:pPr>
            <a:r>
              <a:rPr lang="en-US" sz="2400" dirty="0"/>
              <a:t>After receiving the client request, the server sends back the FIN and ACK request to the client.</a:t>
            </a:r>
          </a:p>
          <a:p>
            <a:pPr marL="342900" indent="-342900">
              <a:buFont typeface="Arial" panose="020B0604020202020204" pitchFamily="34" charset="0"/>
              <a:buChar char="•"/>
            </a:pPr>
            <a:r>
              <a:rPr lang="en-US" sz="2400" dirty="0"/>
              <a:t>After receiving the FIN + ACK from the server, the client confirms by sending an ACK to the server.</a:t>
            </a:r>
          </a:p>
        </p:txBody>
      </p:sp>
    </p:spTree>
    <p:extLst>
      <p:ext uri="{BB962C8B-B14F-4D97-AF65-F5344CB8AC3E}">
        <p14:creationId xmlns:p14="http://schemas.microsoft.com/office/powerpoint/2010/main" val="34509554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extLst>
              <a:ext uri="{FF2B5EF4-FFF2-40B4-BE49-F238E27FC236}">
                <a16:creationId xmlns:a16="http://schemas.microsoft.com/office/drawing/2014/main" id="{B47DA9CD-DCFA-DF91-FBE8-7C9C745496DD}"/>
              </a:ext>
            </a:extLst>
          </p:cNvPr>
          <p:cNvPicPr>
            <a:picLocks noGrp="1" noRot="1" noChangeAspect="1" noMove="1" noResize="1" noEditPoints="1" noAdjustHandles="1" noChangeArrowheads="1" noChangeShapeType="1" noCrop="1"/>
          </p:cNvPicPr>
          <p:nvPr/>
        </p:nvPicPr>
        <p:blipFill rotWithShape="1">
          <a:blip r:embed="rId2"/>
          <a:srcRect l="22787" t="12729" r="20916" b="15141"/>
          <a:stretch/>
        </p:blipFill>
        <p:spPr>
          <a:xfrm>
            <a:off x="7039961" y="1447532"/>
            <a:ext cx="4313839" cy="2433588"/>
          </a:xfrm>
          <a:prstGeom prst="rect">
            <a:avLst/>
          </a:prstGeom>
        </p:spPr>
      </p:pic>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User Datagram Protocol (UDP)</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3120" y="1626919"/>
            <a:ext cx="6339840" cy="2782521"/>
          </a:xfrm>
        </p:spPr>
        <p:txBody>
          <a:bodyPr vert="horz" lIns="91440" tIns="45720" rIns="91440" bIns="45720" rtlCol="0" anchor="t">
            <a:normAutofit/>
          </a:bodyPr>
          <a:lstStyle/>
          <a:p>
            <a:r>
              <a:rPr lang="en-US" b="1" dirty="0">
                <a:cs typeface="Calibri"/>
              </a:rPr>
              <a:t>Connectionless</a:t>
            </a:r>
            <a:r>
              <a:rPr lang="en-US" dirty="0">
                <a:cs typeface="Calibri"/>
              </a:rPr>
              <a:t>:</a:t>
            </a:r>
          </a:p>
          <a:p>
            <a:pPr lvl="1"/>
            <a:r>
              <a:rPr lang="en-US" dirty="0"/>
              <a:t>User Datagram Protocol (UDP) is a communications protocol that is primarily used to establish low-latency and loss-tolerating connections between applications on the internet.</a:t>
            </a: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61</a:t>
            </a:fld>
            <a:endParaRPr lang="en-IT"/>
          </a:p>
        </p:txBody>
      </p:sp>
      <p:sp>
        <p:nvSpPr>
          <p:cNvPr id="11" name="TextBox 10">
            <a:extLst>
              <a:ext uri="{FF2B5EF4-FFF2-40B4-BE49-F238E27FC236}">
                <a16:creationId xmlns:a16="http://schemas.microsoft.com/office/drawing/2014/main" id="{69155E7C-CB62-FCFA-0077-5E6BD100F1B4}"/>
              </a:ext>
            </a:extLst>
          </p:cNvPr>
          <p:cNvSpPr txBox="1"/>
          <p:nvPr/>
        </p:nvSpPr>
        <p:spPr>
          <a:xfrm>
            <a:off x="440977" y="4409440"/>
            <a:ext cx="11121104" cy="1569660"/>
          </a:xfrm>
          <a:prstGeom prst="rect">
            <a:avLst/>
          </a:prstGeom>
          <a:noFill/>
        </p:spPr>
        <p:txBody>
          <a:bodyPr wrap="square">
            <a:spAutoFit/>
          </a:bodyPr>
          <a:lstStyle/>
          <a:p>
            <a:pPr marL="800100" lvl="1" indent="-342900">
              <a:buFont typeface="Arial" panose="020B0604020202020204" pitchFamily="34" charset="0"/>
              <a:buChar char="•"/>
            </a:pPr>
            <a:r>
              <a:rPr lang="en-US" sz="2400" dirty="0">
                <a:cs typeface="Calibri"/>
              </a:rPr>
              <a:t>Mostly used for process-to-process communication</a:t>
            </a:r>
          </a:p>
          <a:p>
            <a:pPr marL="800100" lvl="1" indent="-342900">
              <a:buFont typeface="Arial" panose="020B0604020202020204" pitchFamily="34" charset="0"/>
              <a:buChar char="•"/>
            </a:pPr>
            <a:r>
              <a:rPr lang="en-US" sz="2400" dirty="0">
                <a:cs typeface="Calibri"/>
              </a:rPr>
              <a:t>No overhead due to a connection creation</a:t>
            </a:r>
          </a:p>
          <a:p>
            <a:pPr marL="800100" lvl="1" indent="-342900">
              <a:buFont typeface="Arial" panose="020B0604020202020204" pitchFamily="34" charset="0"/>
              <a:buChar char="•"/>
            </a:pPr>
            <a:r>
              <a:rPr lang="en-US" sz="2400" dirty="0">
                <a:cs typeface="Calibri"/>
              </a:rPr>
              <a:t>Not reliable</a:t>
            </a:r>
          </a:p>
          <a:p>
            <a:pPr marL="800100" lvl="1" indent="-342900">
              <a:buFont typeface="Arial" panose="020B0604020202020204" pitchFamily="34" charset="0"/>
              <a:buChar char="•"/>
            </a:pPr>
            <a:r>
              <a:rPr lang="en-US" sz="2400" dirty="0">
                <a:cs typeface="Calibri"/>
              </a:rPr>
              <a:t>Faster than TCP is used for real time application like streaming or video calls</a:t>
            </a:r>
          </a:p>
        </p:txBody>
      </p:sp>
    </p:spTree>
    <p:extLst>
      <p:ext uri="{BB962C8B-B14F-4D97-AF65-F5344CB8AC3E}">
        <p14:creationId xmlns:p14="http://schemas.microsoft.com/office/powerpoint/2010/main" val="3171763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a:t>TCP and UDP ports</a:t>
            </a:r>
            <a:endParaRPr lang="en-IT"/>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626918"/>
            <a:ext cx="10515600" cy="4729431"/>
          </a:xfrm>
        </p:spPr>
        <p:txBody>
          <a:bodyPr vert="horz" lIns="91440" tIns="45720" rIns="91440" bIns="45720" rtlCol="0" anchor="t">
            <a:normAutofit fontScale="92500" lnSpcReduction="10000"/>
          </a:bodyPr>
          <a:lstStyle/>
          <a:p>
            <a:pPr marL="342900" lvl="1" indent="-342900">
              <a:spcBef>
                <a:spcPts val="0"/>
              </a:spcBef>
            </a:pPr>
            <a:r>
              <a:rPr lang="en-US" dirty="0"/>
              <a:t>A single IP address permits the establishment of a single connection between two hosts, since we want to make possible the communication among multiple hosts it’s mandatory to introduce the concept of ‘port’. The port number is a 16-bit number (0-65535).This range has been separated by the IANA (Internet Assigned Numbers Authority) into several different segments: </a:t>
            </a:r>
          </a:p>
          <a:p>
            <a:pPr marL="0" lvl="1" indent="0">
              <a:spcBef>
                <a:spcPts val="0"/>
              </a:spcBef>
              <a:buNone/>
            </a:pPr>
            <a:endParaRPr lang="en-US" dirty="0"/>
          </a:p>
          <a:p>
            <a:pPr marL="800100" lvl="2" indent="-342900">
              <a:spcBef>
                <a:spcPts val="0"/>
              </a:spcBef>
            </a:pPr>
            <a:r>
              <a:rPr kumimoji="0" lang="en-US" altLang="en-US" sz="2200" b="0" i="0" u="none" strike="noStrike" cap="none" normalizeH="0" baseline="0" dirty="0">
                <a:ln>
                  <a:noFill/>
                </a:ln>
                <a:solidFill>
                  <a:schemeClr val="tx1"/>
                </a:solidFill>
                <a:effectLst/>
              </a:rPr>
              <a:t>Port 0 is not used for internet/network traffic, but it’s sometimes utilized in communications going down between different programs on identical computers.</a:t>
            </a:r>
          </a:p>
          <a:p>
            <a:pPr marL="800100" lvl="2" indent="-342900">
              <a:spcBef>
                <a:spcPts val="0"/>
              </a:spcBef>
            </a:pPr>
            <a:r>
              <a:rPr kumimoji="0" lang="en-US" altLang="en-US" sz="2200" b="0" i="0" u="none" strike="noStrike" cap="none" normalizeH="0" baseline="0" dirty="0">
                <a:ln>
                  <a:noFill/>
                </a:ln>
                <a:solidFill>
                  <a:schemeClr val="tx1"/>
                </a:solidFill>
                <a:effectLst/>
              </a:rPr>
              <a:t>Ports 1-1023 are alluded to as system ports (a.k.a. </a:t>
            </a:r>
            <a:r>
              <a:rPr kumimoji="0" lang="en-US" altLang="en-US" sz="2200" b="1" i="0" u="none" strike="noStrike" cap="none" normalizeH="0" baseline="0" dirty="0">
                <a:ln>
                  <a:noFill/>
                </a:ln>
                <a:solidFill>
                  <a:schemeClr val="tx1"/>
                </a:solidFill>
                <a:effectLst/>
              </a:rPr>
              <a:t>well-known</a:t>
            </a:r>
            <a:r>
              <a:rPr kumimoji="0" lang="en-US" altLang="en-US" sz="2200" b="0" i="0" u="none" strike="noStrike" cap="none" normalizeH="0" baseline="0" dirty="0">
                <a:ln>
                  <a:noFill/>
                </a:ln>
                <a:solidFill>
                  <a:schemeClr val="tx1"/>
                </a:solidFill>
                <a:effectLst/>
              </a:rPr>
              <a:t> ports).</a:t>
            </a:r>
          </a:p>
          <a:p>
            <a:pPr marL="800100" lvl="2" indent="-342900">
              <a:spcBef>
                <a:spcPts val="0"/>
              </a:spcBef>
            </a:pPr>
            <a:r>
              <a:rPr lang="en-US" sz="2200" dirty="0"/>
              <a:t>Ports 1024-49151 are known as registered ports. </a:t>
            </a:r>
          </a:p>
          <a:p>
            <a:pPr marL="800100" lvl="2" indent="-342900">
              <a:spcBef>
                <a:spcPts val="0"/>
              </a:spcBef>
            </a:pPr>
            <a:r>
              <a:rPr lang="en-US" sz="2200" dirty="0"/>
              <a:t>Port 49152-65535 are known as ephemeral ports.</a:t>
            </a:r>
          </a:p>
          <a:p>
            <a:pPr marL="0" lvl="1" indent="0">
              <a:buNone/>
            </a:pPr>
            <a:endParaRPr lang="en-US" sz="2200" dirty="0"/>
          </a:p>
          <a:p>
            <a:pPr marL="457200" lvl="2" indent="0">
              <a:buNone/>
            </a:pPr>
            <a:r>
              <a:rPr kumimoji="0" lang="en-US" altLang="en-US" b="0" i="0" u="none" strike="noStrike" cap="none" normalizeH="0" baseline="0" dirty="0">
                <a:ln>
                  <a:noFill/>
                </a:ln>
                <a:solidFill>
                  <a:schemeClr val="tx1"/>
                </a:solidFill>
                <a:effectLst/>
              </a:rPr>
              <a:t>Examples</a:t>
            </a:r>
          </a:p>
          <a:p>
            <a:pPr marL="457200" lvl="2" indent="0">
              <a:buNone/>
            </a:pPr>
            <a:r>
              <a:rPr kumimoji="0" lang="en-US" altLang="en-US" b="0" i="0" u="none" strike="noStrike" cap="none" normalizeH="0" baseline="0" dirty="0">
                <a:ln>
                  <a:noFill/>
                </a:ln>
                <a:solidFill>
                  <a:schemeClr val="tx1"/>
                </a:solidFill>
                <a:effectLst/>
              </a:rPr>
              <a:t>TCP 80 HTTP		UDP 161 SNMP</a:t>
            </a:r>
          </a:p>
          <a:p>
            <a:pPr marL="457200" lvl="2" indent="0">
              <a:buNone/>
            </a:pPr>
            <a:r>
              <a:rPr lang="en-US" altLang="en-US" dirty="0"/>
              <a:t>TCP 443 HTTPS	</a:t>
            </a:r>
            <a:r>
              <a:rPr kumimoji="0" lang="en-US" altLang="en-US" b="0" i="0" u="none" strike="noStrike" cap="none" normalizeH="0" baseline="0" dirty="0">
                <a:ln>
                  <a:noFill/>
                </a:ln>
                <a:solidFill>
                  <a:schemeClr val="tx1"/>
                </a:solidFill>
                <a:effectLst/>
              </a:rPr>
              <a:t>UDP 53 DNS</a:t>
            </a:r>
            <a:endParaRPr lang="en-US" altLang="en-US" dirty="0"/>
          </a:p>
          <a:p>
            <a:pPr marL="457200" lvl="2" indent="0">
              <a:buNone/>
            </a:pPr>
            <a:r>
              <a:rPr lang="en-US" altLang="en-US" dirty="0"/>
              <a:t>TCP 22 SSH 		</a:t>
            </a:r>
            <a:endParaRPr kumimoji="0" lang="en-US" altLang="en-US" b="0" i="0" u="none" strike="noStrike" cap="none" normalizeH="0" baseline="0" dirty="0">
              <a:ln>
                <a:noFill/>
              </a:ln>
              <a:solidFill>
                <a:schemeClr val="tx1"/>
              </a:solidFill>
              <a:effectLst/>
            </a:endParaRPr>
          </a:p>
          <a:p>
            <a:pPr lvl="1"/>
            <a:endParaRPr lang="en-US" dirty="0">
              <a:cs typeface="Calibri"/>
            </a:endParaRP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62</a:t>
            </a:fld>
            <a:endParaRPr lang="en-IT"/>
          </a:p>
        </p:txBody>
      </p:sp>
    </p:spTree>
    <p:extLst>
      <p:ext uri="{BB962C8B-B14F-4D97-AF65-F5344CB8AC3E}">
        <p14:creationId xmlns:p14="http://schemas.microsoft.com/office/powerpoint/2010/main" val="4014030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61C49FB-2FE5-02BB-D8AF-65314E326D6A}"/>
              </a:ext>
            </a:extLst>
          </p:cNvPr>
          <p:cNvGrpSpPr/>
          <p:nvPr/>
        </p:nvGrpSpPr>
        <p:grpSpPr>
          <a:xfrm>
            <a:off x="1389631" y="4571999"/>
            <a:ext cx="3572333" cy="376519"/>
            <a:chOff x="8701873" y="773722"/>
            <a:chExt cx="1225898" cy="880256"/>
          </a:xfrm>
        </p:grpSpPr>
        <p:sp>
          <p:nvSpPr>
            <p:cNvPr id="23" name="Isosceles Triangle 22">
              <a:extLst>
                <a:ext uri="{FF2B5EF4-FFF2-40B4-BE49-F238E27FC236}">
                  <a16:creationId xmlns:a16="http://schemas.microsoft.com/office/drawing/2014/main" id="{9AB332E6-7087-7405-4D14-C422F63AC56C}"/>
                </a:ext>
              </a:extLst>
            </p:cNvPr>
            <p:cNvSpPr/>
            <p:nvPr/>
          </p:nvSpPr>
          <p:spPr>
            <a:xfrm>
              <a:off x="8701873" y="773723"/>
              <a:ext cx="1225898" cy="880255"/>
            </a:xfrm>
            <a:prstGeom prst="triangle">
              <a:avLst>
                <a:gd name="adj" fmla="val 0"/>
              </a:avLst>
            </a:prstGeom>
            <a:solidFill>
              <a:srgbClr val="00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B53DF6C5-F77A-8246-63AA-3F8457554254}"/>
                </a:ext>
              </a:extLst>
            </p:cNvPr>
            <p:cNvSpPr/>
            <p:nvPr/>
          </p:nvSpPr>
          <p:spPr>
            <a:xfrm rot="10800000">
              <a:off x="8701873" y="773722"/>
              <a:ext cx="1225898" cy="880255"/>
            </a:xfrm>
            <a:prstGeom prst="triangle">
              <a:avLst>
                <a:gd name="adj" fmla="val 0"/>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0814BE2-1A8A-C304-60F4-6576EF5D8025}"/>
              </a:ext>
            </a:extLst>
          </p:cNvPr>
          <p:cNvGrpSpPr/>
          <p:nvPr/>
        </p:nvGrpSpPr>
        <p:grpSpPr>
          <a:xfrm>
            <a:off x="1219302" y="2572869"/>
            <a:ext cx="3572333" cy="376519"/>
            <a:chOff x="8701873" y="773722"/>
            <a:chExt cx="1225898" cy="880256"/>
          </a:xfrm>
        </p:grpSpPr>
        <p:sp>
          <p:nvSpPr>
            <p:cNvPr id="20" name="Isosceles Triangle 19">
              <a:extLst>
                <a:ext uri="{FF2B5EF4-FFF2-40B4-BE49-F238E27FC236}">
                  <a16:creationId xmlns:a16="http://schemas.microsoft.com/office/drawing/2014/main" id="{C1C20E81-1C40-8B03-44A2-DAFDF532E628}"/>
                </a:ext>
              </a:extLst>
            </p:cNvPr>
            <p:cNvSpPr/>
            <p:nvPr/>
          </p:nvSpPr>
          <p:spPr>
            <a:xfrm>
              <a:off x="8701873" y="773723"/>
              <a:ext cx="1225898" cy="880255"/>
            </a:xfrm>
            <a:prstGeom prst="triangle">
              <a:avLst>
                <a:gd name="adj" fmla="val 0"/>
              </a:avLst>
            </a:prstGeom>
            <a:solidFill>
              <a:srgbClr val="00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171F9C3C-0320-11F7-455A-71E4A7E11903}"/>
                </a:ext>
              </a:extLst>
            </p:cNvPr>
            <p:cNvSpPr/>
            <p:nvPr/>
          </p:nvSpPr>
          <p:spPr>
            <a:xfrm rot="10800000">
              <a:off x="8701873" y="773722"/>
              <a:ext cx="1225898" cy="880255"/>
            </a:xfrm>
            <a:prstGeom prst="triangle">
              <a:avLst>
                <a:gd name="adj" fmla="val 0"/>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a:t>TCP/UDP typical flows</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63</a:t>
            </a:fld>
            <a:endParaRPr lang="en-IT"/>
          </a:p>
        </p:txBody>
      </p:sp>
      <p:sp>
        <p:nvSpPr>
          <p:cNvPr id="10" name="Content Placeholder 2">
            <a:extLst>
              <a:ext uri="{FF2B5EF4-FFF2-40B4-BE49-F238E27FC236}">
                <a16:creationId xmlns:a16="http://schemas.microsoft.com/office/drawing/2014/main" id="{38C85DAC-1CA3-EC61-AB4A-B7B7A19C4C8D}"/>
              </a:ext>
            </a:extLst>
          </p:cNvPr>
          <p:cNvSpPr>
            <a:spLocks noGrp="1"/>
          </p:cNvSpPr>
          <p:nvPr>
            <p:ph sz="half" idx="1"/>
          </p:nvPr>
        </p:nvSpPr>
        <p:spPr>
          <a:xfrm>
            <a:off x="838200" y="1825625"/>
            <a:ext cx="5181600" cy="4351338"/>
          </a:xfrm>
        </p:spPr>
        <p:txBody>
          <a:bodyPr>
            <a:normAutofit lnSpcReduction="10000"/>
          </a:bodyPr>
          <a:lstStyle/>
          <a:p>
            <a:pPr marL="0" indent="0">
              <a:buNone/>
              <a:tabLst>
                <a:tab pos="461963" algn="l"/>
              </a:tabLst>
            </a:pPr>
            <a:r>
              <a:rPr lang="en-US" sz="2200" dirty="0"/>
              <a:t>TCP (HTTP)</a:t>
            </a:r>
          </a:p>
          <a:p>
            <a:pPr marL="0" indent="0">
              <a:buNone/>
              <a:tabLst>
                <a:tab pos="461963" algn="l"/>
              </a:tabLst>
            </a:pPr>
            <a:endParaRPr lang="en-US" sz="2200" dirty="0"/>
          </a:p>
          <a:p>
            <a:pPr marL="0" indent="0">
              <a:buNone/>
              <a:tabLst>
                <a:tab pos="461963" algn="l"/>
              </a:tabLst>
            </a:pPr>
            <a:r>
              <a:rPr lang="en-US" sz="2200" dirty="0">
                <a:highlight>
                  <a:srgbClr val="FFFF00"/>
                </a:highlight>
              </a:rPr>
              <a:t>c</a:t>
            </a:r>
            <a:r>
              <a:rPr lang="en-US" sz="2200" dirty="0"/>
              <a:t>/</a:t>
            </a:r>
            <a:r>
              <a:rPr lang="en-US" sz="2200" dirty="0" err="1">
                <a:highlight>
                  <a:srgbClr val="00FF00"/>
                </a:highlight>
              </a:rPr>
              <a:t>s</a:t>
            </a:r>
            <a:r>
              <a:rPr lang="en-US" sz="2200" dirty="0" err="1"/>
              <a:t>:open</a:t>
            </a:r>
            <a:r>
              <a:rPr lang="en-US" sz="2200" dirty="0"/>
              <a:t> connection (host, port)</a:t>
            </a:r>
          </a:p>
          <a:p>
            <a:pPr marL="0" indent="0">
              <a:buNone/>
              <a:tabLst>
                <a:tab pos="461963" algn="l"/>
              </a:tabLst>
            </a:pPr>
            <a:r>
              <a:rPr lang="en-US" sz="2200" dirty="0"/>
              <a:t>	</a:t>
            </a:r>
            <a:r>
              <a:rPr lang="en-US" sz="2200" dirty="0">
                <a:highlight>
                  <a:srgbClr val="FFFF00"/>
                </a:highlight>
              </a:rPr>
              <a:t>c:http get (</a:t>
            </a:r>
            <a:r>
              <a:rPr lang="en-US" sz="2200" dirty="0" err="1">
                <a:highlight>
                  <a:srgbClr val="FFFF00"/>
                </a:highlight>
              </a:rPr>
              <a:t>url</a:t>
            </a:r>
            <a:r>
              <a:rPr lang="en-US" sz="2200" dirty="0">
                <a:highlight>
                  <a:srgbClr val="FFFF00"/>
                </a:highlight>
              </a:rPr>
              <a:t>)</a:t>
            </a:r>
          </a:p>
          <a:p>
            <a:pPr marL="0" indent="0">
              <a:buNone/>
              <a:tabLst>
                <a:tab pos="461963" algn="l"/>
              </a:tabLst>
            </a:pPr>
            <a:r>
              <a:rPr lang="en-US" sz="2200" dirty="0"/>
              <a:t>	</a:t>
            </a:r>
            <a:r>
              <a:rPr lang="en-US" sz="2200" dirty="0">
                <a:highlight>
                  <a:srgbClr val="00FF00"/>
                </a:highlight>
              </a:rPr>
              <a:t>s:http response (</a:t>
            </a:r>
            <a:r>
              <a:rPr lang="en-US" sz="2200" dirty="0" err="1">
                <a:highlight>
                  <a:srgbClr val="00FF00"/>
                </a:highlight>
              </a:rPr>
              <a:t>status,headers,body</a:t>
            </a:r>
            <a:r>
              <a:rPr lang="en-US" sz="2200" dirty="0">
                <a:highlight>
                  <a:srgbClr val="00FF00"/>
                </a:highlight>
              </a:rPr>
              <a:t>)</a:t>
            </a:r>
          </a:p>
          <a:p>
            <a:pPr marL="0" indent="0">
              <a:buNone/>
              <a:tabLst>
                <a:tab pos="461963" algn="l"/>
              </a:tabLst>
            </a:pPr>
            <a:r>
              <a:rPr lang="en-US" sz="2200" dirty="0"/>
              <a:t>	</a:t>
            </a:r>
            <a:r>
              <a:rPr lang="en-US" sz="2200" dirty="0">
                <a:highlight>
                  <a:srgbClr val="FFFF00"/>
                </a:highlight>
              </a:rPr>
              <a:t>c:http post (form)</a:t>
            </a:r>
          </a:p>
          <a:p>
            <a:pPr marL="0" indent="0">
              <a:buNone/>
              <a:tabLst>
                <a:tab pos="461963" algn="l"/>
              </a:tabLst>
            </a:pPr>
            <a:r>
              <a:rPr lang="en-US" sz="2200" dirty="0"/>
              <a:t>	</a:t>
            </a:r>
            <a:r>
              <a:rPr lang="en-US" sz="2200" dirty="0">
                <a:highlight>
                  <a:srgbClr val="00FF00"/>
                </a:highlight>
              </a:rPr>
              <a:t>s:http response (status, headers, body)</a:t>
            </a:r>
          </a:p>
          <a:p>
            <a:pPr marL="0" indent="0">
              <a:buNone/>
              <a:tabLst>
                <a:tab pos="461963" algn="l"/>
              </a:tabLst>
            </a:pPr>
            <a:r>
              <a:rPr lang="en-US" sz="2200" dirty="0">
                <a:highlight>
                  <a:srgbClr val="FFFF00"/>
                </a:highlight>
              </a:rPr>
              <a:t>c</a:t>
            </a:r>
            <a:r>
              <a:rPr lang="en-US" sz="2200" dirty="0"/>
              <a:t>/</a:t>
            </a:r>
            <a:r>
              <a:rPr lang="en-US" sz="2200" dirty="0">
                <a:highlight>
                  <a:srgbClr val="00FF00"/>
                </a:highlight>
              </a:rPr>
              <a:t>s :</a:t>
            </a:r>
            <a:r>
              <a:rPr lang="en-US" sz="2200" dirty="0"/>
              <a:t>close connection</a:t>
            </a:r>
          </a:p>
          <a:p>
            <a:pPr marL="0" indent="0">
              <a:buNone/>
            </a:pPr>
            <a:endParaRPr lang="en-US" dirty="0"/>
          </a:p>
          <a:p>
            <a:pPr marL="0" indent="0">
              <a:buNone/>
            </a:pPr>
            <a:r>
              <a:rPr lang="en-US" dirty="0"/>
              <a:t>	</a:t>
            </a:r>
            <a:endParaRPr lang="it-IT" dirty="0"/>
          </a:p>
        </p:txBody>
      </p:sp>
      <p:sp>
        <p:nvSpPr>
          <p:cNvPr id="11" name="Content Placeholder 5">
            <a:extLst>
              <a:ext uri="{FF2B5EF4-FFF2-40B4-BE49-F238E27FC236}">
                <a16:creationId xmlns:a16="http://schemas.microsoft.com/office/drawing/2014/main" id="{A5001CC0-FC93-472E-6143-212F969AE61A}"/>
              </a:ext>
            </a:extLst>
          </p:cNvPr>
          <p:cNvSpPr txBox="1">
            <a:spLocks/>
          </p:cNvSpPr>
          <p:nvPr/>
        </p:nvSpPr>
        <p:spPr>
          <a:xfrm>
            <a:off x="6019800" y="1825625"/>
            <a:ext cx="5760869"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UDP (DNS)</a:t>
            </a:r>
          </a:p>
          <a:p>
            <a:pPr marL="0" indent="0">
              <a:buFont typeface="Arial" panose="020B0604020202020204" pitchFamily="34" charset="0"/>
              <a:buNone/>
            </a:pPr>
            <a:endParaRPr lang="en-US" sz="2200" dirty="0"/>
          </a:p>
          <a:p>
            <a:pPr marL="0" indent="0">
              <a:buFont typeface="Arial" panose="020B0604020202020204" pitchFamily="34" charset="0"/>
              <a:buNone/>
            </a:pPr>
            <a:r>
              <a:rPr lang="en-US" sz="2200" dirty="0">
                <a:highlight>
                  <a:srgbClr val="FFFF00"/>
                </a:highlight>
              </a:rPr>
              <a:t>c:dns query (domain </a:t>
            </a:r>
            <a:r>
              <a:rPr lang="en-US" sz="2200" dirty="0" err="1">
                <a:highlight>
                  <a:srgbClr val="FFFF00"/>
                </a:highlight>
              </a:rPr>
              <a:t>name,type,class</a:t>
            </a:r>
            <a:r>
              <a:rPr lang="en-US" sz="2200" dirty="0">
                <a:highlight>
                  <a:srgbClr val="FFFF00"/>
                </a:highlight>
              </a:rPr>
              <a:t>)</a:t>
            </a:r>
          </a:p>
          <a:p>
            <a:pPr marL="0" indent="0">
              <a:buFont typeface="Arial" panose="020B0604020202020204" pitchFamily="34" charset="0"/>
              <a:buNone/>
            </a:pPr>
            <a:r>
              <a:rPr lang="en-US" sz="2200" dirty="0">
                <a:highlight>
                  <a:srgbClr val="00FF00"/>
                </a:highlight>
              </a:rPr>
              <a:t>s:dns response (domain </a:t>
            </a:r>
            <a:r>
              <a:rPr lang="en-US" sz="2200" dirty="0" err="1">
                <a:highlight>
                  <a:srgbClr val="00FF00"/>
                </a:highlight>
              </a:rPr>
              <a:t>name,type,class,ttl,data</a:t>
            </a:r>
            <a:r>
              <a:rPr lang="en-US" sz="2200" dirty="0">
                <a:highlight>
                  <a:srgbClr val="00FF00"/>
                </a:highlight>
              </a:rPr>
              <a:t>)</a:t>
            </a:r>
          </a:p>
          <a:p>
            <a:pPr marL="0" indent="0">
              <a:buFont typeface="Arial" panose="020B0604020202020204" pitchFamily="34" charset="0"/>
              <a:buNone/>
            </a:pPr>
            <a:r>
              <a:rPr lang="en-US" sz="2200" dirty="0">
                <a:highlight>
                  <a:srgbClr val="FFFF00"/>
                </a:highlight>
              </a:rPr>
              <a:t>c:dns query (domain </a:t>
            </a:r>
            <a:r>
              <a:rPr lang="en-US" sz="2200" dirty="0" err="1">
                <a:highlight>
                  <a:srgbClr val="FFFF00"/>
                </a:highlight>
              </a:rPr>
              <a:t>name,type,class</a:t>
            </a:r>
            <a:r>
              <a:rPr lang="en-US" sz="2200" dirty="0">
                <a:highlight>
                  <a:srgbClr val="FFFF00"/>
                </a:highlight>
              </a:rPr>
              <a:t>)</a:t>
            </a:r>
          </a:p>
          <a:p>
            <a:pPr marL="0" indent="0">
              <a:buFont typeface="Arial" panose="020B0604020202020204" pitchFamily="34" charset="0"/>
              <a:buNone/>
            </a:pPr>
            <a:r>
              <a:rPr lang="en-US" sz="2200" dirty="0">
                <a:highlight>
                  <a:srgbClr val="00FF00"/>
                </a:highlight>
              </a:rPr>
              <a:t>s:dns response (domain </a:t>
            </a:r>
            <a:r>
              <a:rPr lang="en-US" sz="2200" dirty="0" err="1">
                <a:highlight>
                  <a:srgbClr val="00FF00"/>
                </a:highlight>
              </a:rPr>
              <a:t>name,type,class,ttl,data</a:t>
            </a:r>
            <a:r>
              <a:rPr lang="en-US" sz="2200" dirty="0">
                <a:highlight>
                  <a:srgbClr val="00FF00"/>
                </a:highlight>
              </a:rPr>
              <a:t>)</a:t>
            </a:r>
          </a:p>
          <a:p>
            <a:pPr marL="0" indent="0">
              <a:buFont typeface="Arial" panose="020B0604020202020204" pitchFamily="34" charset="0"/>
              <a:buNone/>
            </a:pPr>
            <a:endParaRPr lang="en-US" dirty="0"/>
          </a:p>
          <a:p>
            <a:pPr marL="0" indent="0">
              <a:buFont typeface="Arial" panose="020B0604020202020204" pitchFamily="34" charset="0"/>
              <a:buNone/>
            </a:pPr>
            <a:endParaRPr lang="it-IT" dirty="0"/>
          </a:p>
        </p:txBody>
      </p:sp>
    </p:spTree>
    <p:extLst>
      <p:ext uri="{BB962C8B-B14F-4D97-AF65-F5344CB8AC3E}">
        <p14:creationId xmlns:p14="http://schemas.microsoft.com/office/powerpoint/2010/main" val="612248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NAT: IP Network Address Translation</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p:txBody>
          <a:bodyPr>
            <a:normAutofit/>
          </a:bodyPr>
          <a:lstStyle/>
          <a:p>
            <a:pPr marL="0" indent="0">
              <a:buNone/>
            </a:pPr>
            <a:r>
              <a:rPr lang="en-US" dirty="0"/>
              <a:t>Network Address Translator [RFC 2663] is a method by which IP addresses are mapped from one realm to another, in an attempt to provide transparent routing to hosts.</a:t>
            </a:r>
          </a:p>
          <a:p>
            <a:pPr marL="0" indent="0">
              <a:buNone/>
            </a:pPr>
            <a:endParaRPr lang="en-US" dirty="0"/>
          </a:p>
          <a:p>
            <a:pPr marL="0" indent="0">
              <a:buNone/>
            </a:pPr>
            <a:r>
              <a:rPr lang="en-US" dirty="0"/>
              <a:t>Address translation allows for example hosts in a private network to transparently communicate with destinations on an external network.</a:t>
            </a:r>
          </a:p>
          <a:p>
            <a:pPr marL="0" indent="0">
              <a:buNone/>
            </a:pPr>
            <a:endParaRPr lang="en-IT" dirty="0"/>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64</a:t>
            </a:fld>
            <a:endParaRPr lang="en-IT"/>
          </a:p>
        </p:txBody>
      </p:sp>
      <p:pic>
        <p:nvPicPr>
          <p:cNvPr id="7" name="Picture 6">
            <a:extLst>
              <a:ext uri="{FF2B5EF4-FFF2-40B4-BE49-F238E27FC236}">
                <a16:creationId xmlns:a16="http://schemas.microsoft.com/office/drawing/2014/main" id="{EB9CAF8C-5821-854C-B124-0867398FFDAC}"/>
              </a:ext>
            </a:extLst>
          </p:cNvPr>
          <p:cNvPicPr>
            <a:picLocks noChangeAspect="1"/>
          </p:cNvPicPr>
          <p:nvPr/>
        </p:nvPicPr>
        <p:blipFill>
          <a:blip r:embed="rId2"/>
          <a:stretch>
            <a:fillRect/>
          </a:stretch>
        </p:blipFill>
        <p:spPr>
          <a:xfrm>
            <a:off x="2903389" y="4389120"/>
            <a:ext cx="6385221" cy="1514861"/>
          </a:xfrm>
          <a:prstGeom prst="rect">
            <a:avLst/>
          </a:prstGeom>
        </p:spPr>
      </p:pic>
    </p:spTree>
    <p:extLst>
      <p:ext uri="{BB962C8B-B14F-4D97-AF65-F5344CB8AC3E}">
        <p14:creationId xmlns:p14="http://schemas.microsoft.com/office/powerpoint/2010/main" val="1149060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NAT: How it works</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626918"/>
            <a:ext cx="5034280" cy="4729432"/>
          </a:xfrm>
        </p:spPr>
        <p:txBody>
          <a:bodyPr>
            <a:normAutofit fontScale="92500" lnSpcReduction="10000"/>
          </a:bodyPr>
          <a:lstStyle/>
          <a:p>
            <a:pPr marL="0" indent="0">
              <a:buNone/>
            </a:pPr>
            <a:r>
              <a:rPr lang="en-US" dirty="0"/>
              <a:t>NAT modifies the addresses in the IP header of a packet to be valid in the addresses realm into which the datagram is routed.</a:t>
            </a:r>
          </a:p>
          <a:p>
            <a:pPr marL="0" indent="0">
              <a:buNone/>
            </a:pPr>
            <a:r>
              <a:rPr lang="en-US" dirty="0"/>
              <a:t>The translations are session based.</a:t>
            </a:r>
          </a:p>
          <a:p>
            <a:pPr marL="0" indent="0">
              <a:buNone/>
            </a:pPr>
            <a:r>
              <a:rPr lang="en-US" dirty="0"/>
              <a:t>E.g., TCP sessions are uniquely identified by the tuple of</a:t>
            </a:r>
          </a:p>
          <a:p>
            <a:pPr marL="0" indent="0">
              <a:buNone/>
            </a:pPr>
            <a:r>
              <a:rPr lang="en-US" dirty="0"/>
              <a:t>(source IP address, source TCP port, target IP address , target TCP port)</a:t>
            </a:r>
          </a:p>
          <a:p>
            <a:pPr marL="0" indent="0">
              <a:buNone/>
            </a:pPr>
            <a:endParaRPr lang="en-US" dirty="0"/>
          </a:p>
          <a:p>
            <a:pPr marL="0" indent="0">
              <a:buNone/>
            </a:pPr>
            <a:r>
              <a:rPr lang="en-US" dirty="0"/>
              <a:t>The NAT service maintains a </a:t>
            </a:r>
            <a:r>
              <a:rPr lang="en-US" b="1" i="1" dirty="0"/>
              <a:t>translation table </a:t>
            </a:r>
            <a:r>
              <a:rPr lang="en-US" dirty="0"/>
              <a:t>for every sessions. </a:t>
            </a:r>
          </a:p>
          <a:p>
            <a:pPr marL="0" indent="0">
              <a:buNone/>
            </a:pPr>
            <a:endParaRPr lang="en-IT" dirty="0"/>
          </a:p>
        </p:txBody>
      </p:sp>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65</a:t>
            </a:fld>
            <a:endParaRPr lang="en-IT"/>
          </a:p>
        </p:txBody>
      </p:sp>
      <p:pic>
        <p:nvPicPr>
          <p:cNvPr id="8" name="Picture 7">
            <a:extLst>
              <a:ext uri="{FF2B5EF4-FFF2-40B4-BE49-F238E27FC236}">
                <a16:creationId xmlns:a16="http://schemas.microsoft.com/office/drawing/2014/main" id="{9F3216E1-4C27-904C-9B45-372682C4AC26}"/>
              </a:ext>
            </a:extLst>
          </p:cNvPr>
          <p:cNvPicPr>
            <a:picLocks noChangeAspect="1"/>
          </p:cNvPicPr>
          <p:nvPr/>
        </p:nvPicPr>
        <p:blipFill>
          <a:blip r:embed="rId2"/>
          <a:stretch>
            <a:fillRect/>
          </a:stretch>
        </p:blipFill>
        <p:spPr>
          <a:xfrm>
            <a:off x="5872480" y="1790215"/>
            <a:ext cx="5631180" cy="3905040"/>
          </a:xfrm>
          <a:prstGeom prst="rect">
            <a:avLst/>
          </a:prstGeom>
        </p:spPr>
      </p:pic>
    </p:spTree>
    <p:extLst>
      <p:ext uri="{BB962C8B-B14F-4D97-AF65-F5344CB8AC3E}">
        <p14:creationId xmlns:p14="http://schemas.microsoft.com/office/powerpoint/2010/main" val="4179314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NAT: Main usage @INFN</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626918"/>
            <a:ext cx="10515600" cy="4729432"/>
          </a:xfrm>
        </p:spPr>
        <p:txBody>
          <a:bodyPr>
            <a:normAutofit/>
          </a:bodyPr>
          <a:lstStyle/>
          <a:p>
            <a:pPr marL="0" indent="0">
              <a:buNone/>
            </a:pPr>
            <a:r>
              <a:rPr lang="en-US" dirty="0"/>
              <a:t>NAT in INFN computing infrastructures is mainly used to:</a:t>
            </a:r>
          </a:p>
          <a:p>
            <a:pPr>
              <a:buFont typeface="Courier New" panose="02070309020205020404" pitchFamily="49" charset="0"/>
              <a:buChar char="o"/>
            </a:pPr>
            <a:r>
              <a:rPr lang="en-US" dirty="0"/>
              <a:t> provide outbound connectivity for computing farm nodes with IP addresses in private range [</a:t>
            </a:r>
            <a:r>
              <a:rPr lang="en-US" dirty="0" err="1"/>
              <a:t>rfc</a:t>
            </a:r>
            <a:r>
              <a:rPr lang="en-US" dirty="0"/>
              <a:t> 1918].</a:t>
            </a:r>
          </a:p>
          <a:p>
            <a:pPr>
              <a:buFont typeface="Courier New" panose="02070309020205020404" pitchFamily="49" charset="0"/>
              <a:buChar char="o"/>
            </a:pPr>
            <a:r>
              <a:rPr lang="en-US" dirty="0"/>
              <a:t> provide </a:t>
            </a:r>
            <a:r>
              <a:rPr lang="en-US" dirty="0" err="1"/>
              <a:t>WiFi</a:t>
            </a:r>
            <a:r>
              <a:rPr lang="en-US" dirty="0"/>
              <a:t> connectivity for non local users (e.g. </a:t>
            </a:r>
            <a:r>
              <a:rPr lang="en-US" dirty="0" err="1"/>
              <a:t>eduroam</a:t>
            </a:r>
            <a:r>
              <a:rPr lang="en-US" dirty="0"/>
              <a:t>)</a:t>
            </a:r>
          </a:p>
          <a:p>
            <a:pPr marL="0" indent="0">
              <a:buNone/>
            </a:pPr>
            <a:endParaRPr lang="en-US" dirty="0"/>
          </a:p>
          <a:p>
            <a:pPr marL="0" indent="0">
              <a:buNone/>
            </a:pPr>
            <a:r>
              <a:rPr lang="en-US" dirty="0"/>
              <a:t>Any other circumstance where insulation and connectivity are needed at the same time. </a:t>
            </a:r>
          </a:p>
          <a:p>
            <a:pPr marL="0" indent="0">
              <a:buNone/>
            </a:pPr>
            <a:endParaRPr lang="en-IT" dirty="0"/>
          </a:p>
        </p:txBody>
      </p:sp>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66</a:t>
            </a:fld>
            <a:endParaRPr lang="en-IT"/>
          </a:p>
        </p:txBody>
      </p:sp>
    </p:spTree>
    <p:extLst>
      <p:ext uri="{BB962C8B-B14F-4D97-AF65-F5344CB8AC3E}">
        <p14:creationId xmlns:p14="http://schemas.microsoft.com/office/powerpoint/2010/main" val="1131249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NAT: implementation </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626918"/>
            <a:ext cx="10515600" cy="4729432"/>
          </a:xfrm>
        </p:spPr>
        <p:txBody>
          <a:bodyPr>
            <a:normAutofit/>
          </a:bodyPr>
          <a:lstStyle/>
          <a:p>
            <a:pPr marL="0" indent="0">
              <a:buNone/>
            </a:pPr>
            <a:r>
              <a:rPr lang="en-US" dirty="0"/>
              <a:t>NAT can be done in several different ways. Here are some examples:</a:t>
            </a:r>
          </a:p>
          <a:p>
            <a:pPr>
              <a:buFont typeface="Courier New" panose="02070309020205020404" pitchFamily="49" charset="0"/>
              <a:buChar char="o"/>
            </a:pPr>
            <a:r>
              <a:rPr lang="en-US" dirty="0"/>
              <a:t> enabling NAT on a network device (switch/router);</a:t>
            </a:r>
          </a:p>
          <a:p>
            <a:pPr>
              <a:buFont typeface="Courier New" panose="02070309020205020404" pitchFamily="49" charset="0"/>
              <a:buChar char="o"/>
            </a:pPr>
            <a:r>
              <a:rPr lang="en-US" dirty="0"/>
              <a:t> iptables on a </a:t>
            </a:r>
            <a:r>
              <a:rPr lang="en-US" dirty="0" err="1"/>
              <a:t>linux</a:t>
            </a:r>
            <a:r>
              <a:rPr lang="en-US" dirty="0"/>
              <a:t> host;</a:t>
            </a:r>
          </a:p>
          <a:p>
            <a:pPr>
              <a:buFont typeface="Courier New" panose="02070309020205020404" pitchFamily="49" charset="0"/>
              <a:buChar char="o"/>
            </a:pPr>
            <a:r>
              <a:rPr lang="en-US" dirty="0"/>
              <a:t> pf on a FreeBSD host; </a:t>
            </a:r>
          </a:p>
          <a:p>
            <a:pPr marL="0" indent="0">
              <a:buNone/>
            </a:pPr>
            <a:endParaRPr lang="en-US" dirty="0"/>
          </a:p>
          <a:p>
            <a:pPr>
              <a:buFont typeface="Courier New" panose="02070309020205020404" pitchFamily="49" charset="0"/>
              <a:buChar char="o"/>
            </a:pPr>
            <a:r>
              <a:rPr lang="en-US" dirty="0"/>
              <a:t>any other circumstance where insulation and connectivity are needed at the same time. </a:t>
            </a:r>
          </a:p>
          <a:p>
            <a:pPr marL="0" indent="0">
              <a:buNone/>
            </a:pPr>
            <a:endParaRPr lang="en-IT" dirty="0"/>
          </a:p>
        </p:txBody>
      </p:sp>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67</a:t>
            </a:fld>
            <a:endParaRPr lang="en-IT"/>
          </a:p>
        </p:txBody>
      </p:sp>
    </p:spTree>
    <p:extLst>
      <p:ext uri="{BB962C8B-B14F-4D97-AF65-F5344CB8AC3E}">
        <p14:creationId xmlns:p14="http://schemas.microsoft.com/office/powerpoint/2010/main" val="3235321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NAT: pf on FreeBSD</a:t>
            </a:r>
            <a:endParaRPr lang="en-IT" dirty="0"/>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68</a:t>
            </a:fld>
            <a:endParaRPr lang="en-IT"/>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626918"/>
            <a:ext cx="10515600" cy="4729432"/>
          </a:xfrm>
        </p:spPr>
        <p:txBody>
          <a:bodyPr>
            <a:normAutofit/>
          </a:bodyPr>
          <a:lstStyle/>
          <a:p>
            <a:pPr marL="0" indent="0">
              <a:buNone/>
            </a:pPr>
            <a:r>
              <a:rPr lang="en-US" dirty="0"/>
              <a:t>The </a:t>
            </a:r>
            <a:r>
              <a:rPr lang="en-US" b="1" dirty="0"/>
              <a:t>pf</a:t>
            </a:r>
            <a:r>
              <a:rPr lang="en-US" dirty="0"/>
              <a:t> firewall is a BSD licensed stateful packet filter.</a:t>
            </a:r>
          </a:p>
          <a:p>
            <a:pPr marL="0" indent="0">
              <a:buNone/>
            </a:pPr>
            <a:r>
              <a:rPr lang="en-US" dirty="0"/>
              <a:t>It should be enabled in </a:t>
            </a:r>
            <a:r>
              <a:rPr lang="en-US" b="1" dirty="0"/>
              <a:t>/</a:t>
            </a:r>
            <a:r>
              <a:rPr lang="en-US" b="1" dirty="0" err="1"/>
              <a:t>etc</a:t>
            </a:r>
            <a:r>
              <a:rPr lang="en-US" b="1" dirty="0"/>
              <a:t>/</a:t>
            </a:r>
            <a:r>
              <a:rPr lang="en-US" b="1" dirty="0" err="1"/>
              <a:t>rc.conf</a:t>
            </a:r>
            <a:r>
              <a:rPr lang="en-US" dirty="0"/>
              <a:t>:</a:t>
            </a:r>
          </a:p>
          <a:p>
            <a:pPr marL="0" indent="0">
              <a:buNone/>
            </a:pPr>
            <a:endParaRPr lang="en-US" dirty="0"/>
          </a:p>
          <a:p>
            <a:pPr marL="0" indent="0">
              <a:buNone/>
            </a:pPr>
            <a:endParaRPr lang="en-US" sz="1400" dirty="0"/>
          </a:p>
          <a:p>
            <a:pPr marL="0" indent="0">
              <a:buNone/>
            </a:pPr>
            <a:r>
              <a:rPr lang="en-US" dirty="0"/>
              <a:t>Here is a simple configuration </a:t>
            </a:r>
            <a:r>
              <a:rPr lang="en-US" b="1" dirty="0"/>
              <a:t>(/</a:t>
            </a:r>
            <a:r>
              <a:rPr lang="en-US" b="1" dirty="0" err="1"/>
              <a:t>etc</a:t>
            </a:r>
            <a:r>
              <a:rPr lang="en-US" b="1" dirty="0"/>
              <a:t>/</a:t>
            </a:r>
            <a:r>
              <a:rPr lang="en-US" b="1" dirty="0" err="1"/>
              <a:t>pf.rules</a:t>
            </a:r>
            <a:r>
              <a:rPr lang="en-US" dirty="0"/>
              <a:t>):</a:t>
            </a:r>
          </a:p>
          <a:p>
            <a:pPr marL="0" indent="0">
              <a:buNone/>
            </a:pPr>
            <a:endParaRPr lang="en-IT" dirty="0"/>
          </a:p>
        </p:txBody>
      </p:sp>
      <p:sp>
        <p:nvSpPr>
          <p:cNvPr id="6" name="TextBox 5">
            <a:extLst>
              <a:ext uri="{FF2B5EF4-FFF2-40B4-BE49-F238E27FC236}">
                <a16:creationId xmlns:a16="http://schemas.microsoft.com/office/drawing/2014/main" id="{C943F418-4791-8347-8807-25A1D27A3314}"/>
              </a:ext>
            </a:extLst>
          </p:cNvPr>
          <p:cNvSpPr txBox="1"/>
          <p:nvPr/>
        </p:nvSpPr>
        <p:spPr>
          <a:xfrm>
            <a:off x="838200" y="2699656"/>
            <a:ext cx="3635829" cy="646331"/>
          </a:xfrm>
          <a:prstGeom prst="rect">
            <a:avLst/>
          </a:prstGeom>
          <a:solidFill>
            <a:schemeClr val="accent2">
              <a:lumMod val="20000"/>
              <a:lumOff val="80000"/>
            </a:schemeClr>
          </a:solidFill>
        </p:spPr>
        <p:txBody>
          <a:bodyPr wrap="square" rtlCol="0">
            <a:spAutoFit/>
          </a:bodyPr>
          <a:lstStyle/>
          <a:p>
            <a:r>
              <a:rPr lang="en-US" b="1" dirty="0" err="1">
                <a:latin typeface="Lucida Sans Typewriter" panose="020B0509030504030204" pitchFamily="49" charset="77"/>
              </a:rPr>
              <a:t>pf_enable</a:t>
            </a:r>
            <a:r>
              <a:rPr lang="en-US" b="1" dirty="0">
                <a:latin typeface="Lucida Sans Typewriter" panose="020B0509030504030204" pitchFamily="49" charset="77"/>
              </a:rPr>
              <a:t>="YES”</a:t>
            </a:r>
          </a:p>
          <a:p>
            <a:r>
              <a:rPr lang="en-US" b="1" dirty="0" err="1">
                <a:latin typeface="Lucida Sans Typewriter" panose="020B0509030504030204" pitchFamily="49" charset="77"/>
              </a:rPr>
              <a:t>pf_rules</a:t>
            </a:r>
            <a:r>
              <a:rPr lang="en-US" b="1" dirty="0">
                <a:latin typeface="Lucida Sans Typewriter" panose="020B0509030504030204" pitchFamily="49" charset="77"/>
              </a:rPr>
              <a:t>="/</a:t>
            </a:r>
            <a:r>
              <a:rPr lang="en-US" b="1" dirty="0" err="1">
                <a:latin typeface="Lucida Sans Typewriter" panose="020B0509030504030204" pitchFamily="49" charset="77"/>
              </a:rPr>
              <a:t>etc</a:t>
            </a:r>
            <a:r>
              <a:rPr lang="en-US" b="1" dirty="0">
                <a:latin typeface="Lucida Sans Typewriter" panose="020B0509030504030204" pitchFamily="49" charset="77"/>
              </a:rPr>
              <a:t>/</a:t>
            </a:r>
            <a:r>
              <a:rPr lang="en-US" b="1" dirty="0" err="1">
                <a:latin typeface="Lucida Sans Typewriter" panose="020B0509030504030204" pitchFamily="49" charset="77"/>
              </a:rPr>
              <a:t>pf.rules</a:t>
            </a:r>
            <a:r>
              <a:rPr lang="en-US" b="1" dirty="0">
                <a:latin typeface="Lucida Sans Typewriter" panose="020B0509030504030204" pitchFamily="49" charset="77"/>
              </a:rPr>
              <a:t>"</a:t>
            </a:r>
          </a:p>
        </p:txBody>
      </p:sp>
      <p:sp>
        <p:nvSpPr>
          <p:cNvPr id="7" name="TextBox 6">
            <a:extLst>
              <a:ext uri="{FF2B5EF4-FFF2-40B4-BE49-F238E27FC236}">
                <a16:creationId xmlns:a16="http://schemas.microsoft.com/office/drawing/2014/main" id="{7B26148E-0FB8-C843-9EFC-05C6F0FFB0D3}"/>
              </a:ext>
            </a:extLst>
          </p:cNvPr>
          <p:cNvSpPr txBox="1"/>
          <p:nvPr/>
        </p:nvSpPr>
        <p:spPr>
          <a:xfrm>
            <a:off x="381000" y="3991634"/>
            <a:ext cx="11430000" cy="2062103"/>
          </a:xfrm>
          <a:prstGeom prst="rect">
            <a:avLst/>
          </a:prstGeom>
          <a:solidFill>
            <a:schemeClr val="accent2">
              <a:lumMod val="20000"/>
              <a:lumOff val="80000"/>
            </a:schemeClr>
          </a:solidFill>
        </p:spPr>
        <p:txBody>
          <a:bodyPr wrap="square" rtlCol="0">
            <a:spAutoFit/>
          </a:bodyPr>
          <a:lstStyle/>
          <a:p>
            <a:r>
              <a:rPr lang="en-US" b="1" dirty="0" err="1">
                <a:latin typeface="Lucida Sans Typewriter" panose="020B0509030504030204" pitchFamily="49" charset="77"/>
              </a:rPr>
              <a:t>ext_if</a:t>
            </a:r>
            <a:r>
              <a:rPr lang="en-US" b="1" dirty="0">
                <a:latin typeface="Lucida Sans Typewriter" panose="020B0509030504030204" pitchFamily="49" charset="77"/>
              </a:rPr>
              <a:t> = "bce0"                 # External network interface for IPv4</a:t>
            </a:r>
          </a:p>
          <a:p>
            <a:r>
              <a:rPr lang="en-US" b="1" dirty="0" err="1">
                <a:latin typeface="Lucida Sans Typewriter" panose="020B0509030504030204" pitchFamily="49" charset="77"/>
              </a:rPr>
              <a:t>ext_addr</a:t>
            </a:r>
            <a:r>
              <a:rPr lang="en-US" b="1" dirty="0">
                <a:latin typeface="Lucida Sans Typewriter" panose="020B0509030504030204" pitchFamily="49" charset="77"/>
              </a:rPr>
              <a:t> = "193.205.66.144"     # External IPv4 address (i.e., global)</a:t>
            </a:r>
          </a:p>
          <a:p>
            <a:r>
              <a:rPr lang="en-US" b="1" dirty="0" err="1">
                <a:latin typeface="Lucida Sans Typewriter" panose="020B0509030504030204" pitchFamily="49" charset="77"/>
              </a:rPr>
              <a:t>int_if</a:t>
            </a:r>
            <a:r>
              <a:rPr lang="en-US" b="1" dirty="0">
                <a:latin typeface="Lucida Sans Typewriter" panose="020B0509030504030204" pitchFamily="49" charset="77"/>
              </a:rPr>
              <a:t> = "ix1"                  # Internal network interface for IPv4</a:t>
            </a:r>
          </a:p>
          <a:p>
            <a:r>
              <a:rPr lang="en-US" b="1" dirty="0" err="1">
                <a:latin typeface="Lucida Sans Typewriter" panose="020B0509030504030204" pitchFamily="49" charset="77"/>
              </a:rPr>
              <a:t>int_addr</a:t>
            </a:r>
            <a:r>
              <a:rPr lang="en-US" b="1" dirty="0">
                <a:latin typeface="Lucida Sans Typewriter" panose="020B0509030504030204" pitchFamily="49" charset="77"/>
              </a:rPr>
              <a:t> = "192.168.128.254"    # Internal IPv4 </a:t>
            </a:r>
            <a:r>
              <a:rPr lang="en-US" b="1" dirty="0" err="1">
                <a:latin typeface="Lucida Sans Typewriter" panose="020B0509030504030204" pitchFamily="49" charset="77"/>
              </a:rPr>
              <a:t>addr</a:t>
            </a:r>
            <a:r>
              <a:rPr lang="en-US" b="1" dirty="0">
                <a:latin typeface="Lucida Sans Typewriter" panose="020B0509030504030204" pitchFamily="49" charset="77"/>
              </a:rPr>
              <a:t> (i.e., gateway for </a:t>
            </a:r>
            <a:r>
              <a:rPr lang="en-US" b="1" dirty="0" err="1">
                <a:latin typeface="Lucida Sans Typewriter" panose="020B0509030504030204" pitchFamily="49" charset="77"/>
              </a:rPr>
              <a:t>priv</a:t>
            </a:r>
            <a:r>
              <a:rPr lang="en-US" b="1" dirty="0">
                <a:latin typeface="Lucida Sans Typewriter" panose="020B0509030504030204" pitchFamily="49" charset="77"/>
              </a:rPr>
              <a:t> net)</a:t>
            </a:r>
          </a:p>
          <a:p>
            <a:endParaRPr lang="en-US" b="1" dirty="0">
              <a:latin typeface="Lucida Sans Typewriter" panose="020B0509030504030204" pitchFamily="49" charset="77"/>
            </a:endParaRPr>
          </a:p>
          <a:p>
            <a:r>
              <a:rPr lang="en-US" b="1" dirty="0" err="1">
                <a:latin typeface="Lucida Sans Typewriter" panose="020B0509030504030204" pitchFamily="49" charset="77"/>
              </a:rPr>
              <a:t>nat</a:t>
            </a:r>
            <a:r>
              <a:rPr lang="en-US" b="1" dirty="0">
                <a:latin typeface="Lucida Sans Typewriter" panose="020B0509030504030204" pitchFamily="49" charset="77"/>
              </a:rPr>
              <a:t> log (to pflog1) on $</a:t>
            </a:r>
            <a:r>
              <a:rPr lang="en-US" b="1" dirty="0" err="1">
                <a:latin typeface="Lucida Sans Typewriter" panose="020B0509030504030204" pitchFamily="49" charset="77"/>
              </a:rPr>
              <a:t>ext_if</a:t>
            </a:r>
            <a:r>
              <a:rPr lang="en-US" b="1" dirty="0">
                <a:latin typeface="Lucida Sans Typewriter" panose="020B0509030504030204" pitchFamily="49" charset="77"/>
              </a:rPr>
              <a:t> from 192.168.128.0/24 to any -&gt; 193.205.66.144</a:t>
            </a:r>
          </a:p>
          <a:p>
            <a:endParaRPr lang="en-US" sz="2000" b="1" dirty="0">
              <a:latin typeface="Lucida Sans Typewriter" panose="020B0509030504030204" pitchFamily="49" charset="77"/>
            </a:endParaRPr>
          </a:p>
        </p:txBody>
      </p:sp>
    </p:spTree>
    <p:extLst>
      <p:ext uri="{BB962C8B-B14F-4D97-AF65-F5344CB8AC3E}">
        <p14:creationId xmlns:p14="http://schemas.microsoft.com/office/powerpoint/2010/main" val="3688712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44B0-5927-030D-700F-C27BA8883C66}"/>
              </a:ext>
            </a:extLst>
          </p:cNvPr>
          <p:cNvSpPr>
            <a:spLocks noGrp="1"/>
          </p:cNvSpPr>
          <p:nvPr>
            <p:ph type="title"/>
          </p:nvPr>
        </p:nvSpPr>
        <p:spPr/>
        <p:txBody>
          <a:bodyPr/>
          <a:lstStyle/>
          <a:p>
            <a:r>
              <a:rPr lang="en-US" dirty="0"/>
              <a:t>NAT translation table example</a:t>
            </a:r>
          </a:p>
        </p:txBody>
      </p:sp>
      <p:sp>
        <p:nvSpPr>
          <p:cNvPr id="4" name="Footer Placeholder 3">
            <a:extLst>
              <a:ext uri="{FF2B5EF4-FFF2-40B4-BE49-F238E27FC236}">
                <a16:creationId xmlns:a16="http://schemas.microsoft.com/office/drawing/2014/main" id="{0B167F8F-F4B9-615D-0C49-E2E57152C413}"/>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5ECEC840-CCBD-B796-2088-ADB17C3DB1AD}"/>
              </a:ext>
            </a:extLst>
          </p:cNvPr>
          <p:cNvSpPr>
            <a:spLocks noGrp="1"/>
          </p:cNvSpPr>
          <p:nvPr>
            <p:ph type="sldNum" sz="quarter" idx="12"/>
          </p:nvPr>
        </p:nvSpPr>
        <p:spPr/>
        <p:txBody>
          <a:bodyPr/>
          <a:lstStyle/>
          <a:p>
            <a:fld id="{C8141492-CF40-414B-9698-F860F861B76E}" type="slidenum">
              <a:rPr lang="en-IT" smtClean="0"/>
              <a:t>69</a:t>
            </a:fld>
            <a:endParaRPr lang="en-IT"/>
          </a:p>
        </p:txBody>
      </p:sp>
      <p:sp>
        <p:nvSpPr>
          <p:cNvPr id="6" name="TextBox 5">
            <a:extLst>
              <a:ext uri="{FF2B5EF4-FFF2-40B4-BE49-F238E27FC236}">
                <a16:creationId xmlns:a16="http://schemas.microsoft.com/office/drawing/2014/main" id="{69B071FC-BCA2-336C-AD2A-BD53ACACFCFD}"/>
              </a:ext>
            </a:extLst>
          </p:cNvPr>
          <p:cNvSpPr txBox="1"/>
          <p:nvPr/>
        </p:nvSpPr>
        <p:spPr>
          <a:xfrm>
            <a:off x="467360" y="1968559"/>
            <a:ext cx="11013440" cy="2246769"/>
          </a:xfrm>
          <a:prstGeom prst="rect">
            <a:avLst/>
          </a:prstGeom>
          <a:noFill/>
        </p:spPr>
        <p:txBody>
          <a:bodyPr wrap="square">
            <a:spAutoFit/>
          </a:bodyPr>
          <a:lstStyle/>
          <a:p>
            <a:r>
              <a:rPr lang="en-US" sz="1400" b="1" dirty="0" err="1">
                <a:latin typeface="Courier New" panose="02070309020205020404" pitchFamily="49" charset="0"/>
                <a:cs typeface="Courier New" panose="02070309020205020404" pitchFamily="49" charset="0"/>
              </a:rPr>
              <a:t>gw-cnaf#show</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ip</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nat</a:t>
            </a:r>
            <a:r>
              <a:rPr lang="en-US" sz="1400" b="1" dirty="0">
                <a:latin typeface="Courier New" panose="02070309020205020404" pitchFamily="49" charset="0"/>
                <a:cs typeface="Courier New" panose="02070309020205020404" pitchFamily="49" charset="0"/>
              </a:rPr>
              <a:t> translations</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Pro	Inside global	     Inside local          Outside local         Outside global</a:t>
            </a:r>
          </a:p>
          <a:p>
            <a:r>
              <a:rPr lang="en-US" sz="1400" b="1" dirty="0" err="1">
                <a:latin typeface="Courier New" panose="02070309020205020404" pitchFamily="49" charset="0"/>
                <a:cs typeface="Courier New" panose="02070309020205020404" pitchFamily="49" charset="0"/>
              </a:rPr>
              <a:t>tcp</a:t>
            </a:r>
            <a:r>
              <a:rPr lang="en-US" sz="1400" b="1" dirty="0">
                <a:latin typeface="Courier New" panose="02070309020205020404" pitchFamily="49" charset="0"/>
                <a:cs typeface="Courier New" panose="02070309020205020404" pitchFamily="49" charset="0"/>
              </a:rPr>
              <a:t> 	131.154.4.3:4623      172.16.10.40:33938    52.108.196.24:443     52.108.196.24:443</a:t>
            </a:r>
          </a:p>
          <a:p>
            <a:r>
              <a:rPr lang="en-US" sz="1400" b="1" dirty="0" err="1">
                <a:latin typeface="Courier New" panose="02070309020205020404" pitchFamily="49" charset="0"/>
                <a:cs typeface="Courier New" panose="02070309020205020404" pitchFamily="49" charset="0"/>
              </a:rPr>
              <a:t>tcp</a:t>
            </a:r>
            <a:r>
              <a:rPr lang="en-US" sz="1400" b="1" dirty="0">
                <a:latin typeface="Courier New" panose="02070309020205020404" pitchFamily="49" charset="0"/>
                <a:cs typeface="Courier New" panose="02070309020205020404" pitchFamily="49" charset="0"/>
              </a:rPr>
              <a:t> 	131.154.4.3:4119      172.16.10.40:37550    142.251.209.14:443    142.251.209.14:443</a:t>
            </a:r>
          </a:p>
          <a:p>
            <a:r>
              <a:rPr lang="en-US" sz="1400" b="1" dirty="0" err="1">
                <a:latin typeface="Courier New" panose="02070309020205020404" pitchFamily="49" charset="0"/>
                <a:cs typeface="Courier New" panose="02070309020205020404" pitchFamily="49" charset="0"/>
              </a:rPr>
              <a:t>tcp</a:t>
            </a:r>
            <a:r>
              <a:rPr lang="en-US" sz="1400" b="1" dirty="0">
                <a:latin typeface="Courier New" panose="02070309020205020404" pitchFamily="49" charset="0"/>
                <a:cs typeface="Courier New" panose="02070309020205020404" pitchFamily="49" charset="0"/>
              </a:rPr>
              <a:t> 	131.154.4.3:4919      172.16.10.40:38656    52.113.194.132:443    52.113.194.132:443</a:t>
            </a:r>
          </a:p>
          <a:p>
            <a:r>
              <a:rPr lang="da-DK" sz="1400" b="1" dirty="0">
                <a:latin typeface="Courier New" panose="02070309020205020404" pitchFamily="49" charset="0"/>
                <a:cs typeface="Courier New" panose="02070309020205020404" pitchFamily="49" charset="0"/>
              </a:rPr>
              <a:t>Udp	131.154.4.3:1408      172.16.1.10:47659     217.61.62.224:123     217.61.62.224:123</a:t>
            </a:r>
          </a:p>
          <a:p>
            <a:r>
              <a:rPr lang="da-DK" sz="1400" b="1" dirty="0">
                <a:latin typeface="Courier New" panose="02070309020205020404" pitchFamily="49" charset="0"/>
                <a:cs typeface="Courier New" panose="02070309020205020404" pitchFamily="49" charset="0"/>
              </a:rPr>
              <a:t>udp 	131.154.4.3:1467      172.16.1.14:123       162.159.200.1:123     162.159.200.1:123</a:t>
            </a:r>
          </a:p>
          <a:p>
            <a:endParaRPr lang="en-US" sz="1400" b="1" dirty="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8E16FF39-4528-4B8A-DBBC-17B306893075}"/>
              </a:ext>
            </a:extLst>
          </p:cNvPr>
          <p:cNvSpPr/>
          <p:nvPr/>
        </p:nvSpPr>
        <p:spPr>
          <a:xfrm>
            <a:off x="3576320" y="3802335"/>
            <a:ext cx="263144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Hosts Private IP</a:t>
            </a:r>
          </a:p>
        </p:txBody>
      </p:sp>
      <p:sp>
        <p:nvSpPr>
          <p:cNvPr id="10" name="Rectangle 9">
            <a:extLst>
              <a:ext uri="{FF2B5EF4-FFF2-40B4-BE49-F238E27FC236}">
                <a16:creationId xmlns:a16="http://schemas.microsoft.com/office/drawing/2014/main" id="{967AB138-126D-D9E2-58F2-DB8AC3AFE0B5}"/>
              </a:ext>
            </a:extLst>
          </p:cNvPr>
          <p:cNvSpPr/>
          <p:nvPr/>
        </p:nvSpPr>
        <p:spPr>
          <a:xfrm>
            <a:off x="944880" y="3802336"/>
            <a:ext cx="263144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Public IP</a:t>
            </a:r>
          </a:p>
        </p:txBody>
      </p:sp>
      <p:sp>
        <p:nvSpPr>
          <p:cNvPr id="11" name="Rectangle 10">
            <a:extLst>
              <a:ext uri="{FF2B5EF4-FFF2-40B4-BE49-F238E27FC236}">
                <a16:creationId xmlns:a16="http://schemas.microsoft.com/office/drawing/2014/main" id="{FD79BBD4-CEE6-4872-30F7-CDB5D502ACB7}"/>
              </a:ext>
            </a:extLst>
          </p:cNvPr>
          <p:cNvSpPr/>
          <p:nvPr/>
        </p:nvSpPr>
        <p:spPr>
          <a:xfrm>
            <a:off x="6918960" y="3802335"/>
            <a:ext cx="263144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IP (Destinations)</a:t>
            </a:r>
          </a:p>
        </p:txBody>
      </p:sp>
    </p:spTree>
    <p:extLst>
      <p:ext uri="{BB962C8B-B14F-4D97-AF65-F5344CB8AC3E}">
        <p14:creationId xmlns:p14="http://schemas.microsoft.com/office/powerpoint/2010/main" val="150330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pPr>
              <a:spcBef>
                <a:spcPts val="0"/>
              </a:spcBef>
            </a:pPr>
            <a:r>
              <a:rPr lang="it-CH" dirty="0">
                <a:ea typeface="+mj-lt"/>
                <a:cs typeface="+mj-lt"/>
              </a:rPr>
              <a:t>Data link </a:t>
            </a:r>
            <a:r>
              <a:rPr lang="en-US" dirty="0">
                <a:ea typeface="+mj-lt"/>
                <a:cs typeface="+mj-lt"/>
              </a:rPr>
              <a:t>layer (2)</a:t>
            </a:r>
            <a:endParaRPr lang="en-US"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557106"/>
            <a:ext cx="10515600" cy="5098328"/>
          </a:xfrm>
        </p:spPr>
        <p:txBody>
          <a:bodyPr vert="horz" lIns="91440" tIns="45720" rIns="91440" bIns="45720" rtlCol="0" anchor="t">
            <a:normAutofit lnSpcReduction="10000"/>
          </a:bodyPr>
          <a:lstStyle/>
          <a:p>
            <a:r>
              <a:rPr lang="en-US" sz="2000" dirty="0">
                <a:ea typeface="+mn-lt"/>
                <a:cs typeface="+mn-lt"/>
              </a:rPr>
              <a:t>The Data Link layer is the second layer in the ISO/OSI model and </a:t>
            </a:r>
            <a:r>
              <a:rPr lang="en-US" sz="2000" b="1" dirty="0">
                <a:ea typeface="+mn-lt"/>
                <a:cs typeface="+mn-lt"/>
              </a:rPr>
              <a:t>provides a reliable, error-free transfer of data between adjacent network devices over a physical medium, such as a cable. </a:t>
            </a:r>
          </a:p>
          <a:p>
            <a:r>
              <a:rPr lang="en-US" sz="2000" dirty="0">
                <a:ea typeface="+mn-lt"/>
                <a:cs typeface="+mn-lt"/>
              </a:rPr>
              <a:t>The Data Link layer provides the following services.</a:t>
            </a:r>
            <a:endParaRPr lang="en-US" sz="2000" dirty="0"/>
          </a:p>
          <a:p>
            <a:pPr lvl="1"/>
            <a:r>
              <a:rPr lang="en-US" sz="1600" b="1" dirty="0">
                <a:ea typeface="+mn-lt"/>
                <a:cs typeface="+mn-lt"/>
              </a:rPr>
              <a:t>Framing:</a:t>
            </a:r>
            <a:r>
              <a:rPr lang="en-US" sz="1600" dirty="0">
                <a:ea typeface="+mn-lt"/>
                <a:cs typeface="+mn-lt"/>
              </a:rPr>
              <a:t> The Data Link layer frames the data into packets for transmission over the physical medium. It adds a header and trailer to the data to create a frame and includes information such as the source and destination MAC addresses, frame type, and error checking information.</a:t>
            </a:r>
            <a:endParaRPr lang="en-US" sz="1600" dirty="0">
              <a:cs typeface="Calibri"/>
            </a:endParaRPr>
          </a:p>
          <a:p>
            <a:pPr lvl="1"/>
            <a:r>
              <a:rPr lang="en-US" sz="1600" b="1" dirty="0">
                <a:ea typeface="+mn-lt"/>
                <a:cs typeface="+mn-lt"/>
              </a:rPr>
              <a:t>Flow control: </a:t>
            </a:r>
            <a:r>
              <a:rPr lang="en-US" sz="1600" dirty="0">
                <a:ea typeface="+mn-lt"/>
                <a:cs typeface="+mn-lt"/>
              </a:rPr>
              <a:t>The Data Link layer controls the flow of data between network devices to prevent data loss or congestion. It uses techniques such as windowing or buffering to ensure that data is transmitted at an appropriate rate.</a:t>
            </a:r>
            <a:endParaRPr lang="en-US" sz="1600" dirty="0">
              <a:cs typeface="Calibri"/>
            </a:endParaRPr>
          </a:p>
          <a:p>
            <a:pPr lvl="1"/>
            <a:r>
              <a:rPr lang="en-US" sz="1600" b="1" dirty="0">
                <a:ea typeface="+mn-lt"/>
                <a:cs typeface="+mn-lt"/>
              </a:rPr>
              <a:t>Error detection and correction:</a:t>
            </a:r>
            <a:r>
              <a:rPr lang="en-US" sz="1600" dirty="0">
                <a:ea typeface="+mn-lt"/>
                <a:cs typeface="+mn-lt"/>
              </a:rPr>
              <a:t> The Data Link layer detects and corrects errors that may occur during transmission. It uses techniques such as cyclic redundancy checking (CRC) to detect errors, and retransmission of lost packets to correct errors.</a:t>
            </a:r>
            <a:endParaRPr lang="en-US" sz="1600" dirty="0">
              <a:cs typeface="Calibri"/>
            </a:endParaRPr>
          </a:p>
          <a:p>
            <a:pPr lvl="1"/>
            <a:r>
              <a:rPr lang="en-US" sz="1600" b="1" dirty="0">
                <a:ea typeface="+mn-lt"/>
                <a:cs typeface="+mn-lt"/>
              </a:rPr>
              <a:t>Access control: </a:t>
            </a:r>
            <a:r>
              <a:rPr lang="en-US" sz="1600" dirty="0">
                <a:ea typeface="+mn-lt"/>
                <a:cs typeface="+mn-lt"/>
              </a:rPr>
              <a:t>The Data Link layer controls access to the physical medium, preventing multiple devices from transmitting at the same time and causing collisions. It uses techniques such as Carrier Sense Multiple Access with Collision Detection (CSMA/CD) or Carrier Sense Multiple Access with Collision Avoidance (CSMA/CA) to coordinate access to the medium.</a:t>
            </a:r>
            <a:endParaRPr lang="en-US" sz="1600" dirty="0">
              <a:cs typeface="Calibri" panose="020F0502020204030204"/>
            </a:endParaRPr>
          </a:p>
          <a:p>
            <a:pPr lvl="1"/>
            <a:r>
              <a:rPr lang="en-US" sz="1600" b="1" dirty="0">
                <a:ea typeface="+mn-lt"/>
                <a:cs typeface="+mn-lt"/>
              </a:rPr>
              <a:t>Addressing:</a:t>
            </a:r>
            <a:r>
              <a:rPr lang="en-US" sz="1600" dirty="0">
                <a:ea typeface="+mn-lt"/>
                <a:cs typeface="+mn-lt"/>
              </a:rPr>
              <a:t> The Data Link layer uses MAC addresses to identify devices on the network. MAC addresses are unique identifiers assigned to each network interface and are used by the Data Link layer to transmit data between devices.</a:t>
            </a:r>
            <a:endParaRPr lang="en-US" sz="1600" dirty="0">
              <a:cs typeface="Calibri"/>
            </a:endParaRPr>
          </a:p>
          <a:p>
            <a:r>
              <a:rPr lang="en-US" sz="2000" b="1" dirty="0">
                <a:ea typeface="+mn-lt"/>
                <a:cs typeface="+mn-lt"/>
              </a:rPr>
              <a:t>The Data Link layer and Physical layer of the ISO/OSI model are roughly equivalent to the Network Access layer of the TCP/IP model.</a:t>
            </a:r>
            <a:endParaRPr lang="en-US" sz="2000" b="1" dirty="0"/>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7</a:t>
            </a:fld>
            <a:endParaRPr lang="en-IT"/>
          </a:p>
        </p:txBody>
      </p:sp>
    </p:spTree>
    <p:extLst>
      <p:ext uri="{BB962C8B-B14F-4D97-AF65-F5344CB8AC3E}">
        <p14:creationId xmlns:p14="http://schemas.microsoft.com/office/powerpoint/2010/main" val="39347956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8BA3-BD98-D1BF-3047-1D8AD26D6410}"/>
              </a:ext>
            </a:extLst>
          </p:cNvPr>
          <p:cNvSpPr>
            <a:spLocks noGrp="1"/>
          </p:cNvSpPr>
          <p:nvPr>
            <p:ph type="title"/>
          </p:nvPr>
        </p:nvSpPr>
        <p:spPr>
          <a:xfrm>
            <a:off x="4081943" y="2914290"/>
            <a:ext cx="4028113" cy="1029420"/>
          </a:xfrm>
        </p:spPr>
        <p:txBody>
          <a:bodyPr>
            <a:normAutofit/>
          </a:bodyPr>
          <a:lstStyle/>
          <a:p>
            <a:r>
              <a:rPr lang="en-US" dirty="0"/>
              <a:t>Application layer</a:t>
            </a:r>
          </a:p>
        </p:txBody>
      </p:sp>
      <p:sp>
        <p:nvSpPr>
          <p:cNvPr id="4" name="Footer Placeholder 3">
            <a:extLst>
              <a:ext uri="{FF2B5EF4-FFF2-40B4-BE49-F238E27FC236}">
                <a16:creationId xmlns:a16="http://schemas.microsoft.com/office/drawing/2014/main" id="{650B0486-6851-CDE3-8890-F30B829A5C33}"/>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39C1E3D0-EB4D-6322-49A2-483F8A7E9696}"/>
              </a:ext>
            </a:extLst>
          </p:cNvPr>
          <p:cNvSpPr>
            <a:spLocks noGrp="1"/>
          </p:cNvSpPr>
          <p:nvPr>
            <p:ph type="sldNum" sz="quarter" idx="12"/>
          </p:nvPr>
        </p:nvSpPr>
        <p:spPr/>
        <p:txBody>
          <a:bodyPr/>
          <a:lstStyle/>
          <a:p>
            <a:fld id="{C8141492-CF40-414B-9698-F860F861B76E}" type="slidenum">
              <a:rPr lang="en-IT" smtClean="0"/>
              <a:t>70</a:t>
            </a:fld>
            <a:endParaRPr lang="en-IT"/>
          </a:p>
        </p:txBody>
      </p:sp>
    </p:spTree>
    <p:extLst>
      <p:ext uri="{BB962C8B-B14F-4D97-AF65-F5344CB8AC3E}">
        <p14:creationId xmlns:p14="http://schemas.microsoft.com/office/powerpoint/2010/main" val="20235619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normAutofit/>
          </a:bodyPr>
          <a:lstStyle/>
          <a:p>
            <a:r>
              <a:rPr lang="en-US" sz="3600" dirty="0">
                <a:cs typeface="Calibri Light"/>
              </a:rPr>
              <a:t>DHCP</a:t>
            </a: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71</a:t>
            </a:fld>
            <a:endParaRPr lang="en-IT"/>
          </a:p>
        </p:txBody>
      </p:sp>
      <p:sp>
        <p:nvSpPr>
          <p:cNvPr id="6" name="Content Placeholder 5">
            <a:extLst>
              <a:ext uri="{FF2B5EF4-FFF2-40B4-BE49-F238E27FC236}">
                <a16:creationId xmlns:a16="http://schemas.microsoft.com/office/drawing/2014/main" id="{B29DCB0A-FD7A-2B2D-BBC5-B97F7BF7FED4}"/>
              </a:ext>
            </a:extLst>
          </p:cNvPr>
          <p:cNvSpPr>
            <a:spLocks noGrp="1"/>
          </p:cNvSpPr>
          <p:nvPr>
            <p:ph idx="1"/>
          </p:nvPr>
        </p:nvSpPr>
        <p:spPr>
          <a:xfrm>
            <a:off x="838200" y="1635760"/>
            <a:ext cx="10515600" cy="4734243"/>
          </a:xfrm>
        </p:spPr>
        <p:txBody>
          <a:bodyPr vert="horz" lIns="91440" tIns="45720" rIns="91440" bIns="45720" rtlCol="0" anchor="t">
            <a:normAutofit fontScale="92500" lnSpcReduction="20000"/>
          </a:bodyPr>
          <a:lstStyle/>
          <a:p>
            <a:pPr marL="0" indent="0">
              <a:buNone/>
            </a:pPr>
            <a:r>
              <a:rPr lang="en-US" sz="2800" dirty="0">
                <a:cs typeface="Calibri Light"/>
              </a:rPr>
              <a:t>Why do we need dynamic IP assignment?</a:t>
            </a:r>
            <a:endParaRPr lang="en-US" dirty="0">
              <a:ea typeface="+mn-lt"/>
              <a:cs typeface="+mn-lt"/>
            </a:endParaRPr>
          </a:p>
          <a:p>
            <a:r>
              <a:rPr lang="en-US" dirty="0">
                <a:ea typeface="+mn-lt"/>
                <a:cs typeface="+mn-lt"/>
              </a:rPr>
              <a:t>To communicate via TCP/IP a host must</a:t>
            </a:r>
            <a:endParaRPr lang="en-US" dirty="0">
              <a:cs typeface="Calibri" panose="020F0502020204030204"/>
            </a:endParaRPr>
          </a:p>
          <a:p>
            <a:pPr lvl="1"/>
            <a:r>
              <a:rPr lang="en-US" dirty="0">
                <a:ea typeface="+mn-lt"/>
                <a:cs typeface="+mn-lt"/>
              </a:rPr>
              <a:t>know its own IP address</a:t>
            </a:r>
            <a:endParaRPr lang="en-US" dirty="0">
              <a:cs typeface="Calibri"/>
            </a:endParaRPr>
          </a:p>
          <a:p>
            <a:pPr lvl="1"/>
            <a:r>
              <a:rPr lang="en-US" dirty="0">
                <a:ea typeface="+mn-lt"/>
                <a:cs typeface="+mn-lt"/>
              </a:rPr>
              <a:t>know its own network (netmask)</a:t>
            </a:r>
            <a:endParaRPr lang="en-US" dirty="0">
              <a:cs typeface="Calibri"/>
            </a:endParaRPr>
          </a:p>
          <a:p>
            <a:pPr lvl="1"/>
            <a:r>
              <a:rPr lang="en-US" dirty="0">
                <a:ea typeface="+mn-lt"/>
                <a:cs typeface="+mn-lt"/>
              </a:rPr>
              <a:t>know the address of a router on its own network</a:t>
            </a:r>
            <a:endParaRPr lang="en-US" dirty="0">
              <a:cs typeface="Calibri"/>
            </a:endParaRPr>
          </a:p>
          <a:p>
            <a:r>
              <a:rPr lang="en-US" dirty="0">
                <a:ea typeface="+mn-lt"/>
                <a:cs typeface="+mn-lt"/>
              </a:rPr>
              <a:t>In addition to this, the complete functioning of the TCP/IP protocols require other information</a:t>
            </a:r>
            <a:endParaRPr lang="en-US" dirty="0"/>
          </a:p>
          <a:p>
            <a:pPr lvl="1"/>
            <a:r>
              <a:rPr lang="en-US" dirty="0">
                <a:ea typeface="+mn-lt"/>
                <a:cs typeface="+mn-lt"/>
              </a:rPr>
              <a:t>the address of one or more DNS servers</a:t>
            </a:r>
            <a:endParaRPr lang="en-US" dirty="0">
              <a:cs typeface="Calibri"/>
            </a:endParaRPr>
          </a:p>
          <a:p>
            <a:pPr lvl="1"/>
            <a:r>
              <a:rPr lang="en-US" dirty="0">
                <a:ea typeface="+mn-lt"/>
                <a:cs typeface="+mn-lt"/>
              </a:rPr>
              <a:t>its own domain name</a:t>
            </a:r>
            <a:endParaRPr lang="en-US" dirty="0">
              <a:cs typeface="Calibri"/>
            </a:endParaRPr>
          </a:p>
          <a:p>
            <a:pPr lvl="1"/>
            <a:r>
              <a:rPr lang="en-US" dirty="0">
                <a:ea typeface="+mn-lt"/>
                <a:cs typeface="+mn-lt"/>
              </a:rPr>
              <a:t>the address of one or more NTP servers</a:t>
            </a:r>
            <a:endParaRPr lang="en-US" dirty="0">
              <a:cs typeface="Calibri"/>
            </a:endParaRPr>
          </a:p>
          <a:p>
            <a:pPr lvl="1"/>
            <a:r>
              <a:rPr lang="en-US" dirty="0">
                <a:ea typeface="+mn-lt"/>
                <a:cs typeface="+mn-lt"/>
              </a:rPr>
              <a:t>the address of one or more WINS servers</a:t>
            </a:r>
            <a:endParaRPr lang="en-US" dirty="0">
              <a:cs typeface="Calibri"/>
            </a:endParaRPr>
          </a:p>
          <a:p>
            <a:r>
              <a:rPr lang="en-US" dirty="0">
                <a:ea typeface="+mn-lt"/>
                <a:cs typeface="+mn-lt"/>
              </a:rPr>
              <a:t>This information can be  statically configured on the host, however, it’s convenient to dynamically configure it during the network configuration process.</a:t>
            </a:r>
            <a:endParaRPr lang="en-US" dirty="0"/>
          </a:p>
        </p:txBody>
      </p:sp>
    </p:spTree>
    <p:extLst>
      <p:ext uri="{BB962C8B-B14F-4D97-AF65-F5344CB8AC3E}">
        <p14:creationId xmlns:p14="http://schemas.microsoft.com/office/powerpoint/2010/main" val="9776397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4C90-0103-CB58-E662-AB40738DAF86}"/>
              </a:ext>
            </a:extLst>
          </p:cNvPr>
          <p:cNvSpPr>
            <a:spLocks noGrp="1"/>
          </p:cNvSpPr>
          <p:nvPr>
            <p:ph type="title"/>
          </p:nvPr>
        </p:nvSpPr>
        <p:spPr/>
        <p:txBody>
          <a:bodyPr/>
          <a:lstStyle/>
          <a:p>
            <a:r>
              <a:rPr lang="en-US">
                <a:cs typeface="Calibri Light"/>
              </a:rPr>
              <a:t>DHCP</a:t>
            </a:r>
            <a:endParaRPr lang="en-US"/>
          </a:p>
        </p:txBody>
      </p:sp>
      <p:sp>
        <p:nvSpPr>
          <p:cNvPr id="3" name="Content Placeholder 2">
            <a:extLst>
              <a:ext uri="{FF2B5EF4-FFF2-40B4-BE49-F238E27FC236}">
                <a16:creationId xmlns:a16="http://schemas.microsoft.com/office/drawing/2014/main" id="{C474D27E-0E29-3C1B-02B1-3C8A9D7CEA68}"/>
              </a:ext>
            </a:extLst>
          </p:cNvPr>
          <p:cNvSpPr>
            <a:spLocks noGrp="1"/>
          </p:cNvSpPr>
          <p:nvPr>
            <p:ph idx="1"/>
          </p:nvPr>
        </p:nvSpPr>
        <p:spPr>
          <a:xfrm>
            <a:off x="838200" y="1626919"/>
            <a:ext cx="10515600" cy="4601161"/>
          </a:xfrm>
        </p:spPr>
        <p:txBody>
          <a:bodyPr vert="horz" lIns="91440" tIns="45720" rIns="91440" bIns="45720" rtlCol="0" anchor="t">
            <a:normAutofit lnSpcReduction="10000"/>
          </a:bodyPr>
          <a:lstStyle/>
          <a:p>
            <a:r>
              <a:rPr lang="en-US" dirty="0">
                <a:ea typeface="+mn-lt"/>
                <a:cs typeface="+mn-lt"/>
              </a:rPr>
              <a:t>The Dynamic Host Configuration Protocol was developed to enable dynamic configuration of hosts and is essentially an application of the TCP/IP suite that uses UDP (and therefore IP at the network level) to transmit information</a:t>
            </a:r>
            <a:endParaRPr lang="en-US" dirty="0">
              <a:cs typeface="Calibri" panose="020F0502020204030204"/>
            </a:endParaRPr>
          </a:p>
          <a:p>
            <a:r>
              <a:rPr lang="en-US" dirty="0">
                <a:ea typeface="+mn-lt"/>
                <a:cs typeface="+mn-lt"/>
              </a:rPr>
              <a:t>The protocol works through a client-server interaction</a:t>
            </a:r>
          </a:p>
          <a:p>
            <a:endParaRPr lang="en-US" dirty="0"/>
          </a:p>
          <a:p>
            <a:pPr lvl="1"/>
            <a:r>
              <a:rPr lang="en-US" dirty="0">
                <a:ea typeface="+mn-lt"/>
                <a:cs typeface="+mn-lt"/>
              </a:rPr>
              <a:t>the client is the node that performs the network initialization, and broadcasts a query on the network from port 68 (UDP) using local broadcast address (255.255.255.255), which is realized by transmitting a level 2 broadcast frame</a:t>
            </a:r>
          </a:p>
          <a:p>
            <a:pPr marL="457200" lvl="1" indent="0">
              <a:buNone/>
            </a:pPr>
            <a:endParaRPr lang="en-US" dirty="0">
              <a:cs typeface="Calibri"/>
            </a:endParaRPr>
          </a:p>
          <a:p>
            <a:pPr lvl="1"/>
            <a:r>
              <a:rPr lang="en-US" dirty="0">
                <a:ea typeface="+mn-lt"/>
                <a:cs typeface="+mn-lt"/>
              </a:rPr>
              <a:t>the DHCP server must be properly configured to respond to requests, providing the necessary parameters (server listens on port 67)</a:t>
            </a:r>
            <a:endParaRPr lang="en-US" dirty="0">
              <a:cs typeface="Calibri"/>
            </a:endParaRPr>
          </a:p>
        </p:txBody>
      </p:sp>
      <p:sp>
        <p:nvSpPr>
          <p:cNvPr id="5" name="Slide Number Placeholder 4">
            <a:extLst>
              <a:ext uri="{FF2B5EF4-FFF2-40B4-BE49-F238E27FC236}">
                <a16:creationId xmlns:a16="http://schemas.microsoft.com/office/drawing/2014/main" id="{EE3AB4B7-F172-4505-4B9D-98344286007F}"/>
              </a:ext>
            </a:extLst>
          </p:cNvPr>
          <p:cNvSpPr>
            <a:spLocks noGrp="1"/>
          </p:cNvSpPr>
          <p:nvPr>
            <p:ph type="sldNum" sz="quarter" idx="12"/>
          </p:nvPr>
        </p:nvSpPr>
        <p:spPr/>
        <p:txBody>
          <a:bodyPr/>
          <a:lstStyle/>
          <a:p>
            <a:fld id="{C8141492-CF40-414B-9698-F860F861B76E}" type="slidenum">
              <a:rPr lang="en-IT" smtClean="0"/>
              <a:t>72</a:t>
            </a:fld>
            <a:endParaRPr lang="en-IT"/>
          </a:p>
        </p:txBody>
      </p:sp>
    </p:spTree>
    <p:extLst>
      <p:ext uri="{BB962C8B-B14F-4D97-AF65-F5344CB8AC3E}">
        <p14:creationId xmlns:p14="http://schemas.microsoft.com/office/powerpoint/2010/main" val="403143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F62E-D80F-B704-134F-FCB85430B86F}"/>
              </a:ext>
            </a:extLst>
          </p:cNvPr>
          <p:cNvSpPr>
            <a:spLocks noGrp="1"/>
          </p:cNvSpPr>
          <p:nvPr>
            <p:ph type="title"/>
          </p:nvPr>
        </p:nvSpPr>
        <p:spPr/>
        <p:txBody>
          <a:bodyPr/>
          <a:lstStyle/>
          <a:p>
            <a:r>
              <a:rPr lang="en-US">
                <a:cs typeface="Calibri Light"/>
              </a:rPr>
              <a:t>DHCP Lease</a:t>
            </a:r>
            <a:endParaRPr lang="en-US"/>
          </a:p>
        </p:txBody>
      </p:sp>
      <p:sp>
        <p:nvSpPr>
          <p:cNvPr id="3" name="Content Placeholder 2">
            <a:extLst>
              <a:ext uri="{FF2B5EF4-FFF2-40B4-BE49-F238E27FC236}">
                <a16:creationId xmlns:a16="http://schemas.microsoft.com/office/drawing/2014/main" id="{0F2FAA9F-9474-7FE2-1885-6931E45D77CC}"/>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DHCP manages address assignments as a lease</a:t>
            </a:r>
            <a:endParaRPr lang="en-US" dirty="0">
              <a:cs typeface="Calibri" panose="020F0502020204030204"/>
            </a:endParaRPr>
          </a:p>
          <a:p>
            <a:pPr lvl="1"/>
            <a:r>
              <a:rPr lang="en-US" dirty="0">
                <a:ea typeface="+mn-lt"/>
                <a:cs typeface="+mn-lt"/>
              </a:rPr>
              <a:t>When a client requests an address, and this is granted, the assigned address is considered by the server to be no longer usable for other clients for a certain period of time (configurable lease time)</a:t>
            </a:r>
            <a:endParaRPr lang="en-US" dirty="0">
              <a:cs typeface="Calibri"/>
            </a:endParaRPr>
          </a:p>
          <a:p>
            <a:pPr lvl="1"/>
            <a:r>
              <a:rPr lang="en-US" dirty="0">
                <a:ea typeface="+mn-lt"/>
                <a:cs typeface="+mn-lt"/>
              </a:rPr>
              <a:t>At the end of the lease period, the client must renew the request or stop using the assigned address</a:t>
            </a:r>
            <a:endParaRPr lang="en-US" dirty="0">
              <a:cs typeface="Calibri"/>
            </a:endParaRPr>
          </a:p>
          <a:p>
            <a:pPr lvl="1"/>
            <a:r>
              <a:rPr lang="en-US" dirty="0">
                <a:ea typeface="+mn-lt"/>
                <a:cs typeface="+mn-lt"/>
              </a:rPr>
              <a:t>if it renews the request, it is granted to use the same address for a new lease time period</a:t>
            </a:r>
            <a:endParaRPr lang="en-US" dirty="0">
              <a:cs typeface="Calibri"/>
            </a:endParaRPr>
          </a:p>
          <a:p>
            <a:pPr lvl="1"/>
            <a:r>
              <a:rPr lang="en-US" dirty="0">
                <a:ea typeface="+mn-lt"/>
                <a:cs typeface="+mn-lt"/>
              </a:rPr>
              <a:t>When the lease time expires and the client does not renew the request, the server can use the same address for another client</a:t>
            </a:r>
            <a:endParaRPr lang="en-US" dirty="0">
              <a:cs typeface="Calibri"/>
            </a:endParaRPr>
          </a:p>
          <a:p>
            <a:r>
              <a:rPr lang="en-US" b="1" dirty="0">
                <a:ea typeface="+mn-lt"/>
                <a:cs typeface="+mn-lt"/>
              </a:rPr>
              <a:t>it is not guaranteed (unless specified in configuration) that the same client receives the same address in two different and non-consecutive periods</a:t>
            </a:r>
            <a:endParaRPr lang="en-US" b="1" dirty="0"/>
          </a:p>
          <a:p>
            <a:r>
              <a:rPr lang="en-US" dirty="0">
                <a:ea typeface="+mn-lt"/>
                <a:cs typeface="+mn-lt"/>
              </a:rPr>
              <a:t>the server has a default value and a maximum limit</a:t>
            </a:r>
            <a:endParaRPr lang="en-US" dirty="0"/>
          </a:p>
          <a:p>
            <a:pPr marL="0" indent="0">
              <a:buNone/>
            </a:pPr>
            <a:endParaRPr lang="en-US" dirty="0">
              <a:cs typeface="Calibri"/>
            </a:endParaRPr>
          </a:p>
        </p:txBody>
      </p:sp>
      <p:sp>
        <p:nvSpPr>
          <p:cNvPr id="4" name="Footer Placeholder 3">
            <a:extLst>
              <a:ext uri="{FF2B5EF4-FFF2-40B4-BE49-F238E27FC236}">
                <a16:creationId xmlns:a16="http://schemas.microsoft.com/office/drawing/2014/main" id="{E2633243-B3B7-4419-552C-888A9C2A449D}"/>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86331884-3A85-3EB8-C786-30CA9099FE65}"/>
              </a:ext>
            </a:extLst>
          </p:cNvPr>
          <p:cNvSpPr>
            <a:spLocks noGrp="1"/>
          </p:cNvSpPr>
          <p:nvPr>
            <p:ph type="sldNum" sz="quarter" idx="12"/>
          </p:nvPr>
        </p:nvSpPr>
        <p:spPr/>
        <p:txBody>
          <a:bodyPr/>
          <a:lstStyle/>
          <a:p>
            <a:fld id="{C8141492-CF40-414B-9698-F860F861B76E}" type="slidenum">
              <a:rPr lang="en-IT" smtClean="0"/>
              <a:t>73</a:t>
            </a:fld>
            <a:endParaRPr lang="en-IT"/>
          </a:p>
        </p:txBody>
      </p:sp>
    </p:spTree>
    <p:extLst>
      <p:ext uri="{BB962C8B-B14F-4D97-AF65-F5344CB8AC3E}">
        <p14:creationId xmlns:p14="http://schemas.microsoft.com/office/powerpoint/2010/main" val="28927279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F1A85736-767D-6FDD-C809-B20BAA4FC02C}"/>
              </a:ext>
            </a:extLst>
          </p:cNvPr>
          <p:cNvPicPr>
            <a:picLocks noChangeAspect="1"/>
          </p:cNvPicPr>
          <p:nvPr/>
        </p:nvPicPr>
        <p:blipFill rotWithShape="1">
          <a:blip r:embed="rId2"/>
          <a:srcRect r="2068"/>
          <a:stretch/>
        </p:blipFill>
        <p:spPr>
          <a:xfrm>
            <a:off x="5882640" y="1501834"/>
            <a:ext cx="6309360" cy="4738329"/>
          </a:xfrm>
          <a:prstGeom prst="rect">
            <a:avLst/>
          </a:prstGeom>
        </p:spPr>
      </p:pic>
      <p:sp>
        <p:nvSpPr>
          <p:cNvPr id="2" name="Title 1">
            <a:extLst>
              <a:ext uri="{FF2B5EF4-FFF2-40B4-BE49-F238E27FC236}">
                <a16:creationId xmlns:a16="http://schemas.microsoft.com/office/drawing/2014/main" id="{A34D8043-946F-8A05-FECC-D46305FE4542}"/>
              </a:ext>
            </a:extLst>
          </p:cNvPr>
          <p:cNvSpPr>
            <a:spLocks noGrp="1"/>
          </p:cNvSpPr>
          <p:nvPr>
            <p:ph type="title"/>
          </p:nvPr>
        </p:nvSpPr>
        <p:spPr/>
        <p:txBody>
          <a:bodyPr/>
          <a:lstStyle/>
          <a:p>
            <a:r>
              <a:rPr lang="en-US">
                <a:cs typeface="Calibri Light"/>
              </a:rPr>
              <a:t>DHCP messages (DORA process)</a:t>
            </a:r>
            <a:endParaRPr lang="en-US"/>
          </a:p>
        </p:txBody>
      </p:sp>
      <p:sp>
        <p:nvSpPr>
          <p:cNvPr id="3" name="Content Placeholder 2">
            <a:extLst>
              <a:ext uri="{FF2B5EF4-FFF2-40B4-BE49-F238E27FC236}">
                <a16:creationId xmlns:a16="http://schemas.microsoft.com/office/drawing/2014/main" id="{AFE79C4D-F447-24C6-FD1A-5FB901A4437F}"/>
              </a:ext>
            </a:extLst>
          </p:cNvPr>
          <p:cNvSpPr>
            <a:spLocks noGrp="1"/>
          </p:cNvSpPr>
          <p:nvPr>
            <p:ph idx="1"/>
          </p:nvPr>
        </p:nvSpPr>
        <p:spPr>
          <a:xfrm>
            <a:off x="340360" y="1626919"/>
            <a:ext cx="5826760" cy="4865955"/>
          </a:xfrm>
        </p:spPr>
        <p:txBody>
          <a:bodyPr vert="horz" lIns="91440" tIns="45720" rIns="91440" bIns="45720" rtlCol="0" anchor="t">
            <a:normAutofit fontScale="70000" lnSpcReduction="20000"/>
          </a:bodyPr>
          <a:lstStyle/>
          <a:p>
            <a:r>
              <a:rPr lang="en-US" dirty="0">
                <a:ea typeface="+mn-lt"/>
                <a:cs typeface="+mn-lt"/>
              </a:rPr>
              <a:t>At initialization the client sends a broadcast message of </a:t>
            </a:r>
            <a:r>
              <a:rPr lang="en-US" b="1" dirty="0">
                <a:ea typeface="+mn-lt"/>
                <a:cs typeface="+mn-lt"/>
              </a:rPr>
              <a:t>DHCPDISCOVER </a:t>
            </a:r>
            <a:r>
              <a:rPr lang="en-US" dirty="0">
                <a:ea typeface="+mn-lt"/>
                <a:cs typeface="+mn-lt"/>
              </a:rPr>
              <a:t>(configuration request)</a:t>
            </a:r>
            <a:endParaRPr lang="en-US" dirty="0">
              <a:cs typeface="Calibri" panose="020F0502020204030204"/>
            </a:endParaRPr>
          </a:p>
          <a:p>
            <a:r>
              <a:rPr lang="en-US" dirty="0">
                <a:ea typeface="+mn-lt"/>
                <a:cs typeface="+mn-lt"/>
              </a:rPr>
              <a:t>The server (or servers) respond to the request with a </a:t>
            </a:r>
            <a:r>
              <a:rPr lang="en-US" b="1" dirty="0">
                <a:ea typeface="+mn-lt"/>
                <a:cs typeface="+mn-lt"/>
              </a:rPr>
              <a:t>DHCPOFFER </a:t>
            </a:r>
            <a:r>
              <a:rPr lang="en-US" dirty="0">
                <a:ea typeface="+mn-lt"/>
                <a:cs typeface="+mn-lt"/>
              </a:rPr>
              <a:t>message (offer), containing the configuration information</a:t>
            </a:r>
            <a:endParaRPr lang="en-US" dirty="0"/>
          </a:p>
          <a:p>
            <a:r>
              <a:rPr lang="en-US" dirty="0">
                <a:ea typeface="+mn-lt"/>
                <a:cs typeface="+mn-lt"/>
              </a:rPr>
              <a:t>The client chooses the first response that arrives, and configures itself in the defined way, but must negotiate the lease parameters: it then sends a </a:t>
            </a:r>
            <a:r>
              <a:rPr lang="en-US" b="1" dirty="0">
                <a:ea typeface="+mn-lt"/>
                <a:cs typeface="+mn-lt"/>
              </a:rPr>
              <a:t>DHCPREQUEST </a:t>
            </a:r>
            <a:r>
              <a:rPr lang="en-US" dirty="0">
                <a:ea typeface="+mn-lt"/>
                <a:cs typeface="+mn-lt"/>
              </a:rPr>
              <a:t>message to the server from which it accepted the offer</a:t>
            </a:r>
            <a:endParaRPr lang="en-US" dirty="0"/>
          </a:p>
          <a:p>
            <a:pPr lvl="1"/>
            <a:r>
              <a:rPr lang="en-US" dirty="0">
                <a:ea typeface="+mn-lt"/>
                <a:cs typeface="+mn-lt"/>
              </a:rPr>
              <a:t>this serves to notify the server that offered the address that the client has accepted its offer</a:t>
            </a:r>
            <a:endParaRPr lang="en-US" dirty="0">
              <a:cs typeface="Calibri"/>
            </a:endParaRPr>
          </a:p>
          <a:p>
            <a:pPr lvl="1"/>
            <a:r>
              <a:rPr lang="en-US" dirty="0">
                <a:ea typeface="+mn-lt"/>
                <a:cs typeface="+mn-lt"/>
              </a:rPr>
              <a:t>the servers that do not receive the DHCPREQUEST message consider the offer rejected, and keep the offered address among those available</a:t>
            </a:r>
            <a:endParaRPr lang="en-US" dirty="0">
              <a:cs typeface="Calibri"/>
            </a:endParaRPr>
          </a:p>
          <a:p>
            <a:r>
              <a:rPr lang="en-US" dirty="0">
                <a:ea typeface="+mn-lt"/>
                <a:cs typeface="+mn-lt"/>
              </a:rPr>
              <a:t>The server that receives the DHCPREQUEST message sends a confirmation with a </a:t>
            </a:r>
            <a:r>
              <a:rPr lang="en-US" b="1" dirty="0">
                <a:ea typeface="+mn-lt"/>
                <a:cs typeface="+mn-lt"/>
              </a:rPr>
              <a:t>DHCPACK </a:t>
            </a:r>
            <a:r>
              <a:rPr lang="en-US" dirty="0">
                <a:ea typeface="+mn-lt"/>
                <a:cs typeface="+mn-lt"/>
              </a:rPr>
              <a:t>message</a:t>
            </a:r>
            <a:endParaRPr lang="en-US" dirty="0"/>
          </a:p>
          <a:p>
            <a:r>
              <a:rPr lang="en-US" dirty="0">
                <a:ea typeface="+mn-lt"/>
                <a:cs typeface="+mn-lt"/>
              </a:rPr>
              <a:t>from this moment the address is assigned, for the agreed lease time</a:t>
            </a:r>
            <a:endParaRPr lang="en-US" dirty="0"/>
          </a:p>
        </p:txBody>
      </p:sp>
      <p:sp>
        <p:nvSpPr>
          <p:cNvPr id="4" name="Footer Placeholder 3">
            <a:extLst>
              <a:ext uri="{FF2B5EF4-FFF2-40B4-BE49-F238E27FC236}">
                <a16:creationId xmlns:a16="http://schemas.microsoft.com/office/drawing/2014/main" id="{06AD6318-51E0-242C-B8A9-692969E68193}"/>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40B115A4-6577-8F4D-EDB4-1954221002AD}"/>
              </a:ext>
            </a:extLst>
          </p:cNvPr>
          <p:cNvSpPr>
            <a:spLocks noGrp="1"/>
          </p:cNvSpPr>
          <p:nvPr>
            <p:ph type="sldNum" sz="quarter" idx="12"/>
          </p:nvPr>
        </p:nvSpPr>
        <p:spPr/>
        <p:txBody>
          <a:bodyPr/>
          <a:lstStyle/>
          <a:p>
            <a:fld id="{C8141492-CF40-414B-9698-F860F861B76E}" type="slidenum">
              <a:rPr lang="en-IT" smtClean="0"/>
              <a:t>74</a:t>
            </a:fld>
            <a:endParaRPr lang="en-IT"/>
          </a:p>
        </p:txBody>
      </p:sp>
    </p:spTree>
    <p:extLst>
      <p:ext uri="{BB962C8B-B14F-4D97-AF65-F5344CB8AC3E}">
        <p14:creationId xmlns:p14="http://schemas.microsoft.com/office/powerpoint/2010/main" val="2463999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D4BE-DBFA-41E6-CE9C-4BC11D206B54}"/>
              </a:ext>
            </a:extLst>
          </p:cNvPr>
          <p:cNvSpPr>
            <a:spLocks noGrp="1"/>
          </p:cNvSpPr>
          <p:nvPr>
            <p:ph type="title"/>
          </p:nvPr>
        </p:nvSpPr>
        <p:spPr/>
        <p:txBody>
          <a:bodyPr/>
          <a:lstStyle/>
          <a:p>
            <a:r>
              <a:rPr lang="en-US" dirty="0">
                <a:cs typeface="Calibri Light"/>
              </a:rPr>
              <a:t>DHCP Messages (Renew)</a:t>
            </a:r>
            <a:endParaRPr lang="en-US" dirty="0"/>
          </a:p>
        </p:txBody>
      </p:sp>
      <p:sp>
        <p:nvSpPr>
          <p:cNvPr id="3" name="Content Placeholder 2">
            <a:extLst>
              <a:ext uri="{FF2B5EF4-FFF2-40B4-BE49-F238E27FC236}">
                <a16:creationId xmlns:a16="http://schemas.microsoft.com/office/drawing/2014/main" id="{EB406E6C-E4B4-470E-6532-A67C095D006A}"/>
              </a:ext>
            </a:extLst>
          </p:cNvPr>
          <p:cNvSpPr>
            <a:spLocks noGrp="1"/>
          </p:cNvSpPr>
          <p:nvPr>
            <p:ph idx="1"/>
          </p:nvPr>
        </p:nvSpPr>
        <p:spPr>
          <a:xfrm>
            <a:off x="838200" y="1626918"/>
            <a:ext cx="5410200" cy="4966921"/>
          </a:xfrm>
        </p:spPr>
        <p:txBody>
          <a:bodyPr vert="horz" lIns="91440" tIns="45720" rIns="91440" bIns="45720" rtlCol="0" anchor="t">
            <a:normAutofit fontScale="85000" lnSpcReduction="20000"/>
          </a:bodyPr>
          <a:lstStyle/>
          <a:p>
            <a:r>
              <a:rPr lang="en-US" dirty="0">
                <a:ea typeface="+mn-lt"/>
                <a:cs typeface="+mn-lt"/>
              </a:rPr>
              <a:t>At the expiration of a timer of half the lease time, the client must renew the lease: it sends a new </a:t>
            </a:r>
            <a:r>
              <a:rPr lang="en-US" b="1" dirty="0">
                <a:ea typeface="+mn-lt"/>
                <a:cs typeface="+mn-lt"/>
              </a:rPr>
              <a:t>DHCPREQUEST </a:t>
            </a:r>
            <a:r>
              <a:rPr lang="en-US" dirty="0">
                <a:ea typeface="+mn-lt"/>
                <a:cs typeface="+mn-lt"/>
              </a:rPr>
              <a:t>message to the server</a:t>
            </a:r>
            <a:endParaRPr lang="en-US" dirty="0">
              <a:cs typeface="Calibri" panose="020F0502020204030204"/>
            </a:endParaRPr>
          </a:p>
          <a:p>
            <a:r>
              <a:rPr lang="en-US" dirty="0">
                <a:ea typeface="+mn-lt"/>
                <a:cs typeface="+mn-lt"/>
              </a:rPr>
              <a:t>The server can:</a:t>
            </a:r>
            <a:endParaRPr lang="en-US" dirty="0"/>
          </a:p>
          <a:p>
            <a:pPr lvl="1"/>
            <a:r>
              <a:rPr lang="en-US" dirty="0">
                <a:ea typeface="+mn-lt"/>
                <a:cs typeface="+mn-lt"/>
              </a:rPr>
              <a:t>accept the renewal, with a </a:t>
            </a:r>
            <a:r>
              <a:rPr lang="en-US" b="1" dirty="0">
                <a:ea typeface="+mn-lt"/>
                <a:cs typeface="+mn-lt"/>
              </a:rPr>
              <a:t>DHCPACK </a:t>
            </a:r>
            <a:r>
              <a:rPr lang="en-US" dirty="0">
                <a:ea typeface="+mn-lt"/>
                <a:cs typeface="+mn-lt"/>
              </a:rPr>
              <a:t>message</a:t>
            </a:r>
            <a:endParaRPr lang="en-US" dirty="0">
              <a:cs typeface="Calibri"/>
            </a:endParaRPr>
          </a:p>
          <a:p>
            <a:pPr lvl="1"/>
            <a:r>
              <a:rPr lang="en-US" dirty="0">
                <a:ea typeface="+mn-lt"/>
                <a:cs typeface="+mn-lt"/>
              </a:rPr>
              <a:t>in this case the client resets the timers and continues to use the new proposed configuration (it can have different parameters)</a:t>
            </a:r>
            <a:endParaRPr lang="en-US" dirty="0">
              <a:cs typeface="Calibri"/>
            </a:endParaRPr>
          </a:p>
          <a:p>
            <a:pPr lvl="1"/>
            <a:r>
              <a:rPr lang="en-US" dirty="0">
                <a:ea typeface="+mn-lt"/>
                <a:cs typeface="+mn-lt"/>
              </a:rPr>
              <a:t>refuse the renewal with a </a:t>
            </a:r>
            <a:r>
              <a:rPr lang="en-US" b="1" dirty="0">
                <a:ea typeface="+mn-lt"/>
                <a:cs typeface="+mn-lt"/>
              </a:rPr>
              <a:t>DHCPNACK </a:t>
            </a:r>
            <a:r>
              <a:rPr lang="en-US" dirty="0">
                <a:ea typeface="+mn-lt"/>
                <a:cs typeface="+mn-lt"/>
              </a:rPr>
              <a:t>message</a:t>
            </a:r>
            <a:endParaRPr lang="en-US" dirty="0">
              <a:cs typeface="Calibri"/>
            </a:endParaRPr>
          </a:p>
          <a:p>
            <a:r>
              <a:rPr lang="en-US" dirty="0">
                <a:ea typeface="+mn-lt"/>
                <a:cs typeface="+mn-lt"/>
              </a:rPr>
              <a:t>The client can:</a:t>
            </a:r>
          </a:p>
          <a:p>
            <a:pPr lvl="1"/>
            <a:r>
              <a:rPr lang="en-US" dirty="0">
                <a:ea typeface="+mn-lt"/>
                <a:cs typeface="+mn-lt"/>
              </a:rPr>
              <a:t>Ask for a renewal, with a </a:t>
            </a:r>
            <a:r>
              <a:rPr lang="en-US" b="1" dirty="0">
                <a:ea typeface="+mn-lt"/>
                <a:cs typeface="+mn-lt"/>
              </a:rPr>
              <a:t>DHCPREQUEST</a:t>
            </a:r>
            <a:r>
              <a:rPr lang="en-US" dirty="0">
                <a:ea typeface="+mn-lt"/>
                <a:cs typeface="+mn-lt"/>
              </a:rPr>
              <a:t> message</a:t>
            </a:r>
          </a:p>
          <a:p>
            <a:pPr lvl="1"/>
            <a:r>
              <a:rPr lang="en-US" dirty="0">
                <a:ea typeface="+mn-lt"/>
                <a:cs typeface="+mn-lt"/>
              </a:rPr>
              <a:t>Release an </a:t>
            </a:r>
            <a:r>
              <a:rPr lang="en-US" dirty="0" err="1">
                <a:ea typeface="+mn-lt"/>
                <a:cs typeface="+mn-lt"/>
              </a:rPr>
              <a:t>ip</a:t>
            </a:r>
            <a:r>
              <a:rPr lang="en-US" dirty="0">
                <a:ea typeface="+mn-lt"/>
                <a:cs typeface="+mn-lt"/>
              </a:rPr>
              <a:t> address, with a </a:t>
            </a:r>
            <a:r>
              <a:rPr lang="en-US" b="1" dirty="0">
                <a:ea typeface="+mn-lt"/>
                <a:cs typeface="+mn-lt"/>
              </a:rPr>
              <a:t>DHCPRELEASE</a:t>
            </a:r>
            <a:r>
              <a:rPr lang="en-US" dirty="0">
                <a:ea typeface="+mn-lt"/>
                <a:cs typeface="+mn-lt"/>
              </a:rPr>
              <a:t> message</a:t>
            </a:r>
          </a:p>
        </p:txBody>
      </p:sp>
      <p:sp>
        <p:nvSpPr>
          <p:cNvPr id="5" name="Slide Number Placeholder 4">
            <a:extLst>
              <a:ext uri="{FF2B5EF4-FFF2-40B4-BE49-F238E27FC236}">
                <a16:creationId xmlns:a16="http://schemas.microsoft.com/office/drawing/2014/main" id="{3A6A3235-D958-F74F-C162-695739B78813}"/>
              </a:ext>
            </a:extLst>
          </p:cNvPr>
          <p:cNvSpPr>
            <a:spLocks noGrp="1"/>
          </p:cNvSpPr>
          <p:nvPr>
            <p:ph type="sldNum" sz="quarter" idx="12"/>
          </p:nvPr>
        </p:nvSpPr>
        <p:spPr/>
        <p:txBody>
          <a:bodyPr/>
          <a:lstStyle/>
          <a:p>
            <a:fld id="{C8141492-CF40-414B-9698-F860F861B76E}" type="slidenum">
              <a:rPr lang="en-IT" smtClean="0"/>
              <a:t>75</a:t>
            </a:fld>
            <a:endParaRPr lang="en-IT"/>
          </a:p>
        </p:txBody>
      </p:sp>
      <p:pic>
        <p:nvPicPr>
          <p:cNvPr id="6" name="Picture 6" descr="Text, letter&#10;&#10;Description automatically generated">
            <a:extLst>
              <a:ext uri="{FF2B5EF4-FFF2-40B4-BE49-F238E27FC236}">
                <a16:creationId xmlns:a16="http://schemas.microsoft.com/office/drawing/2014/main" id="{A09B562F-E006-A200-3E99-626FA649D8C1}"/>
              </a:ext>
            </a:extLst>
          </p:cNvPr>
          <p:cNvPicPr>
            <a:picLocks noChangeAspect="1"/>
          </p:cNvPicPr>
          <p:nvPr/>
        </p:nvPicPr>
        <p:blipFill>
          <a:blip r:embed="rId2"/>
          <a:stretch>
            <a:fillRect/>
          </a:stretch>
        </p:blipFill>
        <p:spPr>
          <a:xfrm>
            <a:off x="5882640" y="1494571"/>
            <a:ext cx="6171234" cy="2650709"/>
          </a:xfrm>
          <a:prstGeom prst="rect">
            <a:avLst/>
          </a:prstGeom>
        </p:spPr>
      </p:pic>
      <p:pic>
        <p:nvPicPr>
          <p:cNvPr id="7" name="Picture 7" descr="A picture containing letter&#10;&#10;Description automatically generated">
            <a:extLst>
              <a:ext uri="{FF2B5EF4-FFF2-40B4-BE49-F238E27FC236}">
                <a16:creationId xmlns:a16="http://schemas.microsoft.com/office/drawing/2014/main" id="{B8B876A9-CE0A-0570-B4F7-8A6ED3FFD5CC}"/>
              </a:ext>
            </a:extLst>
          </p:cNvPr>
          <p:cNvPicPr>
            <a:picLocks noChangeAspect="1"/>
          </p:cNvPicPr>
          <p:nvPr/>
        </p:nvPicPr>
        <p:blipFill>
          <a:blip r:embed="rId3"/>
          <a:stretch>
            <a:fillRect/>
          </a:stretch>
        </p:blipFill>
        <p:spPr>
          <a:xfrm>
            <a:off x="6152245" y="4145280"/>
            <a:ext cx="5845511" cy="1849120"/>
          </a:xfrm>
          <a:prstGeom prst="rect">
            <a:avLst/>
          </a:prstGeom>
        </p:spPr>
      </p:pic>
    </p:spTree>
    <p:extLst>
      <p:ext uri="{BB962C8B-B14F-4D97-AF65-F5344CB8AC3E}">
        <p14:creationId xmlns:p14="http://schemas.microsoft.com/office/powerpoint/2010/main" val="40798471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9D49-3300-37EB-D2EE-9A8CAEE212F6}"/>
              </a:ext>
            </a:extLst>
          </p:cNvPr>
          <p:cNvSpPr>
            <a:spLocks noGrp="1"/>
          </p:cNvSpPr>
          <p:nvPr>
            <p:ph type="title"/>
          </p:nvPr>
        </p:nvSpPr>
        <p:spPr/>
        <p:txBody>
          <a:bodyPr/>
          <a:lstStyle/>
          <a:p>
            <a:r>
              <a:rPr lang="en-US">
                <a:cs typeface="Calibri Light"/>
              </a:rPr>
              <a:t>The "Options" field</a:t>
            </a:r>
            <a:endParaRPr lang="en-US"/>
          </a:p>
        </p:txBody>
      </p:sp>
      <p:sp>
        <p:nvSpPr>
          <p:cNvPr id="3" name="Content Placeholder 2">
            <a:extLst>
              <a:ext uri="{FF2B5EF4-FFF2-40B4-BE49-F238E27FC236}">
                <a16:creationId xmlns:a16="http://schemas.microsoft.com/office/drawing/2014/main" id="{7A9D48FC-C375-93D2-88E7-491D34E4EB24}"/>
              </a:ext>
            </a:extLst>
          </p:cNvPr>
          <p:cNvSpPr>
            <a:spLocks noGrp="1"/>
          </p:cNvSpPr>
          <p:nvPr>
            <p:ph idx="1"/>
          </p:nvPr>
        </p:nvSpPr>
        <p:spPr/>
        <p:txBody>
          <a:bodyPr vert="horz" lIns="91440" tIns="45720" rIns="91440" bIns="45720" rtlCol="0" anchor="t">
            <a:normAutofit/>
          </a:bodyPr>
          <a:lstStyle/>
          <a:p>
            <a:r>
              <a:rPr lang="en-US">
                <a:ea typeface="+mn-lt"/>
                <a:cs typeface="+mn-lt"/>
              </a:rPr>
              <a:t>In the DHCP packet there is an options field in which the server can provide additional information.</a:t>
            </a:r>
            <a:endParaRPr lang="en-US">
              <a:cs typeface="Calibri" panose="020F0502020204030204"/>
            </a:endParaRPr>
          </a:p>
          <a:p>
            <a:r>
              <a:rPr lang="en-US">
                <a:ea typeface="+mn-lt"/>
                <a:cs typeface="+mn-lt"/>
              </a:rPr>
              <a:t>In the </a:t>
            </a:r>
            <a:r>
              <a:rPr lang="en-US" b="1">
                <a:ea typeface="+mn-lt"/>
                <a:cs typeface="+mn-lt"/>
              </a:rPr>
              <a:t>OPTIONS </a:t>
            </a:r>
            <a:r>
              <a:rPr lang="en-US">
                <a:ea typeface="+mn-lt"/>
                <a:cs typeface="+mn-lt"/>
              </a:rPr>
              <a:t>field can be inserted:</a:t>
            </a:r>
            <a:endParaRPr lang="en-US">
              <a:cs typeface="Calibri" panose="020F0502020204030204"/>
            </a:endParaRPr>
          </a:p>
          <a:p>
            <a:pPr lvl="1"/>
            <a:r>
              <a:rPr lang="en-US">
                <a:ea typeface="+mn-lt"/>
                <a:cs typeface="+mn-lt"/>
              </a:rPr>
              <a:t>NTP time server name</a:t>
            </a:r>
            <a:endParaRPr lang="en-US">
              <a:cs typeface="Calibri"/>
            </a:endParaRPr>
          </a:p>
          <a:p>
            <a:pPr lvl="1"/>
            <a:r>
              <a:rPr lang="en-US">
                <a:ea typeface="+mn-lt"/>
                <a:cs typeface="+mn-lt"/>
              </a:rPr>
              <a:t>host name and domain name</a:t>
            </a:r>
            <a:endParaRPr lang="en-US">
              <a:cs typeface="Calibri"/>
            </a:endParaRPr>
          </a:p>
          <a:p>
            <a:pPr lvl="1"/>
            <a:r>
              <a:rPr lang="en-US">
                <a:ea typeface="+mn-lt"/>
                <a:cs typeface="+mn-lt"/>
              </a:rPr>
              <a:t>print server</a:t>
            </a:r>
            <a:endParaRPr lang="en-US">
              <a:cs typeface="Calibri"/>
            </a:endParaRPr>
          </a:p>
          <a:p>
            <a:pPr lvl="1"/>
            <a:r>
              <a:rPr lang="en-US">
                <a:ea typeface="+mn-lt"/>
                <a:cs typeface="+mn-lt"/>
              </a:rPr>
              <a:t>DNS server and search list</a:t>
            </a:r>
            <a:endParaRPr lang="en-US">
              <a:cs typeface="Calibri"/>
            </a:endParaRPr>
          </a:p>
          <a:p>
            <a:pPr lvl="1"/>
            <a:r>
              <a:rPr lang="en-US">
                <a:ea typeface="+mn-lt"/>
                <a:cs typeface="+mn-lt"/>
              </a:rPr>
              <a:t>WINS server</a:t>
            </a:r>
            <a:endParaRPr lang="en-US">
              <a:cs typeface="Calibri"/>
            </a:endParaRPr>
          </a:p>
          <a:p>
            <a:pPr lvl="1"/>
            <a:r>
              <a:rPr lang="en-US">
                <a:ea typeface="+mn-lt"/>
                <a:cs typeface="+mn-lt"/>
              </a:rPr>
              <a:t>TFTP server name for PXE boot</a:t>
            </a:r>
            <a:endParaRPr lang="en-US">
              <a:cs typeface="Calibri"/>
            </a:endParaRPr>
          </a:p>
          <a:p>
            <a:r>
              <a:rPr lang="en-US">
                <a:ea typeface="+mn-lt"/>
                <a:cs typeface="+mn-lt"/>
              </a:rPr>
              <a:t>not all are standard, and not all will be used by the client</a:t>
            </a:r>
            <a:endParaRPr lang="en-US"/>
          </a:p>
        </p:txBody>
      </p:sp>
      <p:sp>
        <p:nvSpPr>
          <p:cNvPr id="4" name="Footer Placeholder 3">
            <a:extLst>
              <a:ext uri="{FF2B5EF4-FFF2-40B4-BE49-F238E27FC236}">
                <a16:creationId xmlns:a16="http://schemas.microsoft.com/office/drawing/2014/main" id="{B8CA1A27-DDC5-7FBC-92D9-80A4D513BCFC}"/>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D21E9CF8-5E25-1EBE-FA7F-A64A44E94EEA}"/>
              </a:ext>
            </a:extLst>
          </p:cNvPr>
          <p:cNvSpPr>
            <a:spLocks noGrp="1"/>
          </p:cNvSpPr>
          <p:nvPr>
            <p:ph type="sldNum" sz="quarter" idx="12"/>
          </p:nvPr>
        </p:nvSpPr>
        <p:spPr/>
        <p:txBody>
          <a:bodyPr/>
          <a:lstStyle/>
          <a:p>
            <a:fld id="{C8141492-CF40-414B-9698-F860F861B76E}" type="slidenum">
              <a:rPr lang="en-IT" smtClean="0"/>
              <a:t>76</a:t>
            </a:fld>
            <a:endParaRPr lang="en-IT"/>
          </a:p>
        </p:txBody>
      </p:sp>
    </p:spTree>
    <p:extLst>
      <p:ext uri="{BB962C8B-B14F-4D97-AF65-F5344CB8AC3E}">
        <p14:creationId xmlns:p14="http://schemas.microsoft.com/office/powerpoint/2010/main" val="468752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Domain Name System</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489271"/>
            <a:ext cx="10515600" cy="2207662"/>
          </a:xfrm>
        </p:spPr>
        <p:txBody>
          <a:bodyPr vert="horz" lIns="91440" tIns="45720" rIns="91440" bIns="45720" rtlCol="0" anchor="t">
            <a:normAutofit fontScale="77500" lnSpcReduction="20000"/>
          </a:bodyPr>
          <a:lstStyle/>
          <a:p>
            <a:r>
              <a:rPr lang="en-US" dirty="0"/>
              <a:t>The </a:t>
            </a:r>
            <a:r>
              <a:rPr lang="en-US" b="1" dirty="0"/>
              <a:t>Domain Name System</a:t>
            </a:r>
            <a:r>
              <a:rPr lang="en-US" dirty="0"/>
              <a:t> (</a:t>
            </a:r>
            <a:r>
              <a:rPr lang="en-US" b="1" dirty="0"/>
              <a:t>DNS</a:t>
            </a:r>
            <a:r>
              <a:rPr lang="en-US" dirty="0"/>
              <a:t>) is charge of translating IP addresses into human readable hostnames.</a:t>
            </a:r>
          </a:p>
          <a:p>
            <a:r>
              <a:rPr lang="en-US" dirty="0"/>
              <a:t>It’s a hierarchical and distributed database naming system for computers, services, and other resources on the Internet.</a:t>
            </a:r>
          </a:p>
          <a:p>
            <a:r>
              <a:rPr lang="en-US" dirty="0"/>
              <a:t>Each domain name is essentially just a path in a large inverted tree called domain namespace. </a:t>
            </a:r>
          </a:p>
          <a:p>
            <a:r>
              <a:rPr lang="en-US" dirty="0">
                <a:cs typeface="Calibri"/>
              </a:rPr>
              <a:t>The service listens on TCP/UDP 53 port</a:t>
            </a: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77</a:t>
            </a:fld>
            <a:endParaRPr lang="en-IT"/>
          </a:p>
        </p:txBody>
      </p:sp>
      <p:grpSp>
        <p:nvGrpSpPr>
          <p:cNvPr id="6" name="Group 5">
            <a:extLst>
              <a:ext uri="{FF2B5EF4-FFF2-40B4-BE49-F238E27FC236}">
                <a16:creationId xmlns:a16="http://schemas.microsoft.com/office/drawing/2014/main" id="{DFE32921-3E6A-D3FB-865B-721F4B69F396}"/>
              </a:ext>
            </a:extLst>
          </p:cNvPr>
          <p:cNvGrpSpPr/>
          <p:nvPr/>
        </p:nvGrpSpPr>
        <p:grpSpPr>
          <a:xfrm>
            <a:off x="1317150" y="3402514"/>
            <a:ext cx="9927020" cy="3200449"/>
            <a:chOff x="372270" y="3585394"/>
            <a:chExt cx="9927020" cy="3200449"/>
          </a:xfrm>
        </p:grpSpPr>
        <p:sp>
          <p:nvSpPr>
            <p:cNvPr id="14" name="Oval 13">
              <a:extLst>
                <a:ext uri="{FF2B5EF4-FFF2-40B4-BE49-F238E27FC236}">
                  <a16:creationId xmlns:a16="http://schemas.microsoft.com/office/drawing/2014/main" id="{7166B574-1C73-B7D2-0894-49C38604B57A}"/>
                </a:ext>
              </a:extLst>
            </p:cNvPr>
            <p:cNvSpPr/>
            <p:nvPr/>
          </p:nvSpPr>
          <p:spPr>
            <a:xfrm>
              <a:off x="5505618" y="3585394"/>
              <a:ext cx="1054621" cy="706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root</a:t>
              </a:r>
            </a:p>
          </p:txBody>
        </p:sp>
        <p:sp>
          <p:nvSpPr>
            <p:cNvPr id="15" name="Oval 14">
              <a:extLst>
                <a:ext uri="{FF2B5EF4-FFF2-40B4-BE49-F238E27FC236}">
                  <a16:creationId xmlns:a16="http://schemas.microsoft.com/office/drawing/2014/main" id="{A3DB4874-B71E-6D4B-236D-F4B4AC5A40C0}"/>
                </a:ext>
              </a:extLst>
            </p:cNvPr>
            <p:cNvSpPr/>
            <p:nvPr/>
          </p:nvSpPr>
          <p:spPr>
            <a:xfrm>
              <a:off x="1721706" y="3819360"/>
              <a:ext cx="904791" cy="706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a:t>
              </a:r>
            </a:p>
          </p:txBody>
        </p:sp>
        <p:sp>
          <p:nvSpPr>
            <p:cNvPr id="16" name="Oval 15">
              <a:extLst>
                <a:ext uri="{FF2B5EF4-FFF2-40B4-BE49-F238E27FC236}">
                  <a16:creationId xmlns:a16="http://schemas.microsoft.com/office/drawing/2014/main" id="{D6EFD0EB-8753-0303-2625-2A49706EF085}"/>
                </a:ext>
              </a:extLst>
            </p:cNvPr>
            <p:cNvSpPr/>
            <p:nvPr/>
          </p:nvSpPr>
          <p:spPr>
            <a:xfrm>
              <a:off x="4230665" y="4298357"/>
              <a:ext cx="904791" cy="706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a:t>
              </a:r>
            </a:p>
          </p:txBody>
        </p:sp>
        <p:sp>
          <p:nvSpPr>
            <p:cNvPr id="17" name="Oval 16">
              <a:extLst>
                <a:ext uri="{FF2B5EF4-FFF2-40B4-BE49-F238E27FC236}">
                  <a16:creationId xmlns:a16="http://schemas.microsoft.com/office/drawing/2014/main" id="{3B38D4AF-3029-C141-6FED-BA2CC43A0A86}"/>
                </a:ext>
              </a:extLst>
            </p:cNvPr>
            <p:cNvSpPr/>
            <p:nvPr/>
          </p:nvSpPr>
          <p:spPr>
            <a:xfrm>
              <a:off x="6671188" y="4283909"/>
              <a:ext cx="904791" cy="706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edu</a:t>
              </a:r>
              <a:endParaRPr lang="en-US" dirty="0"/>
            </a:p>
          </p:txBody>
        </p:sp>
        <p:sp>
          <p:nvSpPr>
            <p:cNvPr id="18" name="Oval 17">
              <a:extLst>
                <a:ext uri="{FF2B5EF4-FFF2-40B4-BE49-F238E27FC236}">
                  <a16:creationId xmlns:a16="http://schemas.microsoft.com/office/drawing/2014/main" id="{35723F75-87D4-B7D8-2533-7DF8EC7F6D43}"/>
                </a:ext>
              </a:extLst>
            </p:cNvPr>
            <p:cNvSpPr/>
            <p:nvPr/>
          </p:nvSpPr>
          <p:spPr>
            <a:xfrm>
              <a:off x="9394499" y="3898683"/>
              <a:ext cx="904791" cy="706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org</a:t>
              </a:r>
            </a:p>
          </p:txBody>
        </p:sp>
        <p:sp>
          <p:nvSpPr>
            <p:cNvPr id="19" name="TextBox 18">
              <a:extLst>
                <a:ext uri="{FF2B5EF4-FFF2-40B4-BE49-F238E27FC236}">
                  <a16:creationId xmlns:a16="http://schemas.microsoft.com/office/drawing/2014/main" id="{D32EC580-146E-7432-5275-7E73B455DCC3}"/>
                </a:ext>
              </a:extLst>
            </p:cNvPr>
            <p:cNvSpPr txBox="1"/>
            <p:nvPr/>
          </p:nvSpPr>
          <p:spPr>
            <a:xfrm>
              <a:off x="5797785" y="4572861"/>
              <a:ext cx="1396181" cy="369332"/>
            </a:xfrm>
            <a:prstGeom prst="rect">
              <a:avLst/>
            </a:prstGeom>
            <a:noFill/>
          </p:spPr>
          <p:txBody>
            <a:bodyPr wrap="square" rtlCol="0">
              <a:spAutoFit/>
            </a:bodyPr>
            <a:lstStyle/>
            <a:p>
              <a:r>
                <a:rPr lang="en-US" dirty="0"/>
                <a:t>…</a:t>
              </a:r>
            </a:p>
          </p:txBody>
        </p:sp>
        <p:cxnSp>
          <p:nvCxnSpPr>
            <p:cNvPr id="21" name="Straight Connector 20">
              <a:extLst>
                <a:ext uri="{FF2B5EF4-FFF2-40B4-BE49-F238E27FC236}">
                  <a16:creationId xmlns:a16="http://schemas.microsoft.com/office/drawing/2014/main" id="{79850360-C800-BEA0-4336-740B1B9BD742}"/>
                </a:ext>
              </a:extLst>
            </p:cNvPr>
            <p:cNvCxnSpPr>
              <a:cxnSpLocks/>
              <a:stCxn id="14" idx="2"/>
              <a:endCxn id="15" idx="6"/>
            </p:cNvCxnSpPr>
            <p:nvPr/>
          </p:nvCxnSpPr>
          <p:spPr>
            <a:xfrm flipH="1">
              <a:off x="2626497" y="3938685"/>
              <a:ext cx="2879121" cy="233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99A6C4-D658-F8EA-47F2-122A5CE8FD34}"/>
                </a:ext>
              </a:extLst>
            </p:cNvPr>
            <p:cNvCxnSpPr>
              <a:cxnSpLocks/>
              <a:stCxn id="14" idx="3"/>
              <a:endCxn id="16" idx="7"/>
            </p:cNvCxnSpPr>
            <p:nvPr/>
          </p:nvCxnSpPr>
          <p:spPr>
            <a:xfrm flipH="1">
              <a:off x="5002952" y="4188499"/>
              <a:ext cx="657112" cy="213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2843733-AC45-4484-5AEE-263C42F7EC26}"/>
                </a:ext>
              </a:extLst>
            </p:cNvPr>
            <p:cNvCxnSpPr>
              <a:cxnSpLocks/>
              <a:stCxn id="14" idx="5"/>
              <a:endCxn id="17" idx="1"/>
            </p:cNvCxnSpPr>
            <p:nvPr/>
          </p:nvCxnSpPr>
          <p:spPr>
            <a:xfrm>
              <a:off x="6405793" y="4188499"/>
              <a:ext cx="397899" cy="198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B46BC0-F8A7-0B8C-714B-32C304BBE317}"/>
                </a:ext>
              </a:extLst>
            </p:cNvPr>
            <p:cNvCxnSpPr>
              <a:cxnSpLocks/>
              <a:stCxn id="14" idx="6"/>
              <a:endCxn id="18" idx="1"/>
            </p:cNvCxnSpPr>
            <p:nvPr/>
          </p:nvCxnSpPr>
          <p:spPr>
            <a:xfrm>
              <a:off x="6560239" y="3938685"/>
              <a:ext cx="2966764" cy="63474"/>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DC3EEE9-6E70-03D4-4D99-BD6B16985EEA}"/>
                </a:ext>
              </a:extLst>
            </p:cNvPr>
            <p:cNvSpPr/>
            <p:nvPr/>
          </p:nvSpPr>
          <p:spPr>
            <a:xfrm>
              <a:off x="372270" y="4172648"/>
              <a:ext cx="904791" cy="706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garr</a:t>
              </a:r>
              <a:endParaRPr lang="en-US" dirty="0"/>
            </a:p>
          </p:txBody>
        </p:sp>
        <p:sp>
          <p:nvSpPr>
            <p:cNvPr id="39" name="Oval 38">
              <a:extLst>
                <a:ext uri="{FF2B5EF4-FFF2-40B4-BE49-F238E27FC236}">
                  <a16:creationId xmlns:a16="http://schemas.microsoft.com/office/drawing/2014/main" id="{03450BEF-FD0E-3362-25B1-80171FBF9C7A}"/>
                </a:ext>
              </a:extLst>
            </p:cNvPr>
            <p:cNvSpPr/>
            <p:nvPr/>
          </p:nvSpPr>
          <p:spPr>
            <a:xfrm>
              <a:off x="1421710" y="4910774"/>
              <a:ext cx="904791" cy="706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infn</a:t>
              </a:r>
            </a:p>
          </p:txBody>
        </p:sp>
        <p:sp>
          <p:nvSpPr>
            <p:cNvPr id="40" name="Oval 39">
              <a:extLst>
                <a:ext uri="{FF2B5EF4-FFF2-40B4-BE49-F238E27FC236}">
                  <a16:creationId xmlns:a16="http://schemas.microsoft.com/office/drawing/2014/main" id="{09C37528-79A1-FE45-D648-31C144E2D155}"/>
                </a:ext>
              </a:extLst>
            </p:cNvPr>
            <p:cNvSpPr/>
            <p:nvPr/>
          </p:nvSpPr>
          <p:spPr>
            <a:xfrm>
              <a:off x="3768381" y="5244327"/>
              <a:ext cx="1737237" cy="706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repubblica</a:t>
              </a:r>
              <a:endParaRPr lang="en-US" dirty="0"/>
            </a:p>
          </p:txBody>
        </p:sp>
        <p:cxnSp>
          <p:nvCxnSpPr>
            <p:cNvPr id="41" name="Straight Connector 40">
              <a:extLst>
                <a:ext uri="{FF2B5EF4-FFF2-40B4-BE49-F238E27FC236}">
                  <a16:creationId xmlns:a16="http://schemas.microsoft.com/office/drawing/2014/main" id="{6726F9F8-E257-1BF0-D41F-7A9A4ECBFEFA}"/>
                </a:ext>
              </a:extLst>
            </p:cNvPr>
            <p:cNvCxnSpPr>
              <a:cxnSpLocks/>
              <a:stCxn id="38" idx="0"/>
              <a:endCxn id="15" idx="2"/>
            </p:cNvCxnSpPr>
            <p:nvPr/>
          </p:nvCxnSpPr>
          <p:spPr>
            <a:xfrm>
              <a:off x="824666" y="4172648"/>
              <a:ext cx="897040"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45AFF9-B2B3-AE66-07D6-D050F4A7212A}"/>
                </a:ext>
              </a:extLst>
            </p:cNvPr>
            <p:cNvCxnSpPr>
              <a:cxnSpLocks/>
              <a:stCxn id="39" idx="0"/>
              <a:endCxn id="15" idx="4"/>
            </p:cNvCxnSpPr>
            <p:nvPr/>
          </p:nvCxnSpPr>
          <p:spPr>
            <a:xfrm flipV="1">
              <a:off x="1874106" y="4525941"/>
              <a:ext cx="299996" cy="384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7368D67-FC58-D529-CA95-82CBA2A3BE5E}"/>
                </a:ext>
              </a:extLst>
            </p:cNvPr>
            <p:cNvCxnSpPr>
              <a:cxnSpLocks/>
              <a:stCxn id="40" idx="0"/>
              <a:endCxn id="15" idx="5"/>
            </p:cNvCxnSpPr>
            <p:nvPr/>
          </p:nvCxnSpPr>
          <p:spPr>
            <a:xfrm flipH="1" flipV="1">
              <a:off x="2493993" y="4422465"/>
              <a:ext cx="2143007" cy="821862"/>
            </a:xfrm>
            <a:prstGeom prst="line">
              <a:avLst/>
            </a:prstGeom>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395E65AE-F8BD-23CB-DEC8-FA5A699C5FC6}"/>
                </a:ext>
              </a:extLst>
            </p:cNvPr>
            <p:cNvSpPr/>
            <p:nvPr/>
          </p:nvSpPr>
          <p:spPr>
            <a:xfrm>
              <a:off x="1207859" y="5973891"/>
              <a:ext cx="666248" cy="509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bo</a:t>
              </a:r>
              <a:endParaRPr lang="en-US" dirty="0"/>
            </a:p>
          </p:txBody>
        </p:sp>
        <p:cxnSp>
          <p:nvCxnSpPr>
            <p:cNvPr id="51" name="Straight Connector 50">
              <a:extLst>
                <a:ext uri="{FF2B5EF4-FFF2-40B4-BE49-F238E27FC236}">
                  <a16:creationId xmlns:a16="http://schemas.microsoft.com/office/drawing/2014/main" id="{AEC14C34-E86F-34A7-62C4-4F33CF5C2836}"/>
                </a:ext>
              </a:extLst>
            </p:cNvPr>
            <p:cNvCxnSpPr>
              <a:cxnSpLocks/>
              <a:stCxn id="50" idx="0"/>
              <a:endCxn id="39" idx="4"/>
            </p:cNvCxnSpPr>
            <p:nvPr/>
          </p:nvCxnSpPr>
          <p:spPr>
            <a:xfrm flipV="1">
              <a:off x="1540983" y="5617355"/>
              <a:ext cx="333123" cy="356536"/>
            </a:xfrm>
            <a:prstGeom prst="line">
              <a:avLst/>
            </a:prstGeom>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F57B59B8-9411-99F2-7CD7-017DD0C467DE}"/>
                </a:ext>
              </a:extLst>
            </p:cNvPr>
            <p:cNvSpPr/>
            <p:nvPr/>
          </p:nvSpPr>
          <p:spPr>
            <a:xfrm>
              <a:off x="882331" y="4501258"/>
              <a:ext cx="2686005" cy="228458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8" name="Oval 57">
              <a:extLst>
                <a:ext uri="{FF2B5EF4-FFF2-40B4-BE49-F238E27FC236}">
                  <a16:creationId xmlns:a16="http://schemas.microsoft.com/office/drawing/2014/main" id="{5E44DAC6-6E0A-3A31-DC52-97293070BE41}"/>
                </a:ext>
              </a:extLst>
            </p:cNvPr>
            <p:cNvSpPr/>
            <p:nvPr/>
          </p:nvSpPr>
          <p:spPr>
            <a:xfrm>
              <a:off x="2088302" y="5948287"/>
              <a:ext cx="668541" cy="509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lnf</a:t>
              </a:r>
              <a:endParaRPr lang="en-US" dirty="0"/>
            </a:p>
          </p:txBody>
        </p:sp>
        <p:cxnSp>
          <p:nvCxnSpPr>
            <p:cNvPr id="60" name="Straight Connector 59">
              <a:extLst>
                <a:ext uri="{FF2B5EF4-FFF2-40B4-BE49-F238E27FC236}">
                  <a16:creationId xmlns:a16="http://schemas.microsoft.com/office/drawing/2014/main" id="{03BA5AD1-9236-50C7-95B9-E54684254D3D}"/>
                </a:ext>
              </a:extLst>
            </p:cNvPr>
            <p:cNvCxnSpPr>
              <a:cxnSpLocks/>
              <a:stCxn id="58" idx="0"/>
              <a:endCxn id="39" idx="4"/>
            </p:cNvCxnSpPr>
            <p:nvPr/>
          </p:nvCxnSpPr>
          <p:spPr>
            <a:xfrm flipH="1" flipV="1">
              <a:off x="1874106" y="5617355"/>
              <a:ext cx="548467" cy="330932"/>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2D1CB5FA-5454-66A5-E2EF-6489E8FE29E5}"/>
                </a:ext>
              </a:extLst>
            </p:cNvPr>
            <p:cNvSpPr txBox="1"/>
            <p:nvPr/>
          </p:nvSpPr>
          <p:spPr>
            <a:xfrm>
              <a:off x="1791129" y="6170603"/>
              <a:ext cx="338990" cy="369332"/>
            </a:xfrm>
            <a:prstGeom prst="rect">
              <a:avLst/>
            </a:prstGeom>
            <a:noFill/>
          </p:spPr>
          <p:txBody>
            <a:bodyPr wrap="square" rtlCol="0">
              <a:spAutoFit/>
            </a:bodyPr>
            <a:lstStyle/>
            <a:p>
              <a:r>
                <a:rPr lang="en-US" dirty="0"/>
                <a:t>…</a:t>
              </a:r>
            </a:p>
          </p:txBody>
        </p:sp>
        <p:sp>
          <p:nvSpPr>
            <p:cNvPr id="65" name="TextBox 64">
              <a:extLst>
                <a:ext uri="{FF2B5EF4-FFF2-40B4-BE49-F238E27FC236}">
                  <a16:creationId xmlns:a16="http://schemas.microsoft.com/office/drawing/2014/main" id="{C557B5D8-B3CE-180D-A736-0BEBB35A010F}"/>
                </a:ext>
              </a:extLst>
            </p:cNvPr>
            <p:cNvSpPr txBox="1"/>
            <p:nvPr/>
          </p:nvSpPr>
          <p:spPr>
            <a:xfrm>
              <a:off x="5496402" y="5536725"/>
              <a:ext cx="1396181" cy="369332"/>
            </a:xfrm>
            <a:prstGeom prst="rect">
              <a:avLst/>
            </a:prstGeom>
            <a:noFill/>
          </p:spPr>
          <p:txBody>
            <a:bodyPr wrap="square" rtlCol="0">
              <a:spAutoFit/>
            </a:bodyPr>
            <a:lstStyle/>
            <a:p>
              <a:r>
                <a:rPr lang="en-US" dirty="0"/>
                <a:t>…</a:t>
              </a:r>
            </a:p>
          </p:txBody>
        </p:sp>
        <p:sp>
          <p:nvSpPr>
            <p:cNvPr id="66" name="TextBox 65">
              <a:extLst>
                <a:ext uri="{FF2B5EF4-FFF2-40B4-BE49-F238E27FC236}">
                  <a16:creationId xmlns:a16="http://schemas.microsoft.com/office/drawing/2014/main" id="{6ABA3272-18C9-757C-8811-6568A4DF97EB}"/>
                </a:ext>
              </a:extLst>
            </p:cNvPr>
            <p:cNvSpPr txBox="1"/>
            <p:nvPr/>
          </p:nvSpPr>
          <p:spPr>
            <a:xfrm>
              <a:off x="2237788" y="5284401"/>
              <a:ext cx="1396181" cy="646331"/>
            </a:xfrm>
            <a:prstGeom prst="rect">
              <a:avLst/>
            </a:prstGeom>
            <a:noFill/>
          </p:spPr>
          <p:txBody>
            <a:bodyPr wrap="square" rtlCol="0">
              <a:spAutoFit/>
            </a:bodyPr>
            <a:lstStyle/>
            <a:p>
              <a:r>
                <a:rPr lang="en-US" dirty="0"/>
                <a:t>Managed by</a:t>
              </a:r>
            </a:p>
            <a:p>
              <a:r>
                <a:rPr lang="en-US" dirty="0"/>
                <a:t> INFN</a:t>
              </a:r>
            </a:p>
          </p:txBody>
        </p:sp>
        <p:sp>
          <p:nvSpPr>
            <p:cNvPr id="67" name="TextBox 66">
              <a:extLst>
                <a:ext uri="{FF2B5EF4-FFF2-40B4-BE49-F238E27FC236}">
                  <a16:creationId xmlns:a16="http://schemas.microsoft.com/office/drawing/2014/main" id="{4002E002-1A31-1E3B-A4AF-8E9D99F0A507}"/>
                </a:ext>
              </a:extLst>
            </p:cNvPr>
            <p:cNvSpPr txBox="1"/>
            <p:nvPr/>
          </p:nvSpPr>
          <p:spPr>
            <a:xfrm>
              <a:off x="1409759" y="4591089"/>
              <a:ext cx="1396181" cy="369332"/>
            </a:xfrm>
            <a:prstGeom prst="rect">
              <a:avLst/>
            </a:prstGeom>
            <a:noFill/>
          </p:spPr>
          <p:txBody>
            <a:bodyPr wrap="square" rtlCol="0">
              <a:spAutoFit/>
            </a:bodyPr>
            <a:lstStyle/>
            <a:p>
              <a:r>
                <a:rPr lang="en-US" dirty="0"/>
                <a:t>DELEGATION</a:t>
              </a:r>
            </a:p>
          </p:txBody>
        </p:sp>
      </p:grpSp>
    </p:spTree>
    <p:extLst>
      <p:ext uri="{BB962C8B-B14F-4D97-AF65-F5344CB8AC3E}">
        <p14:creationId xmlns:p14="http://schemas.microsoft.com/office/powerpoint/2010/main" val="28823722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Hierarchy and INFN convention </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626918"/>
            <a:ext cx="10515600" cy="4729431"/>
          </a:xfrm>
        </p:spPr>
        <p:txBody>
          <a:bodyPr vert="horz" lIns="91440" tIns="45720" rIns="91440" bIns="45720" rtlCol="0" anchor="t">
            <a:normAutofit fontScale="92500" lnSpcReduction="10000"/>
          </a:bodyPr>
          <a:lstStyle/>
          <a:p>
            <a:r>
              <a:rPr lang="en-US" dirty="0"/>
              <a:t>A domain name is formed by a sequence of strings dotted separated</a:t>
            </a:r>
          </a:p>
          <a:p>
            <a:pPr marL="0" indent="0">
              <a:buNone/>
            </a:pPr>
            <a:endParaRPr lang="en-US" dirty="0">
              <a:cs typeface="Calibri"/>
            </a:endParaRPr>
          </a:p>
          <a:p>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r>
              <a:rPr lang="en-US" dirty="0">
                <a:cs typeface="Calibri"/>
              </a:rPr>
              <a:t>Every level is child of his previous level </a:t>
            </a:r>
          </a:p>
          <a:p>
            <a:pPr marL="0" indent="0">
              <a:buNone/>
            </a:pPr>
            <a:r>
              <a:rPr lang="en-US" dirty="0">
                <a:cs typeface="Calibri"/>
              </a:rPr>
              <a:t>infn.it is usually used for national services otherwise a third level domain is added and refers to an INFN Sites or Laboratory </a:t>
            </a:r>
          </a:p>
          <a:p>
            <a:pPr marL="0" indent="0">
              <a:buNone/>
            </a:pPr>
            <a:r>
              <a:rPr lang="en-US" dirty="0">
                <a:cs typeface="Calibri"/>
              </a:rPr>
              <a:t>ftp.mi.infn.it		www.lnf.infn.it		dsx001.cr.cnaf.infn.it</a:t>
            </a:r>
          </a:p>
        </p:txBody>
      </p:sp>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78</a:t>
            </a:fld>
            <a:endParaRPr lang="en-IT"/>
          </a:p>
        </p:txBody>
      </p:sp>
      <p:sp>
        <p:nvSpPr>
          <p:cNvPr id="10" name="TextBox 9">
            <a:extLst>
              <a:ext uri="{FF2B5EF4-FFF2-40B4-BE49-F238E27FC236}">
                <a16:creationId xmlns:a16="http://schemas.microsoft.com/office/drawing/2014/main" id="{98D9F9ED-CD04-2AA8-081F-BF94C0FAFAAC}"/>
              </a:ext>
            </a:extLst>
          </p:cNvPr>
          <p:cNvSpPr txBox="1"/>
          <p:nvPr/>
        </p:nvSpPr>
        <p:spPr>
          <a:xfrm>
            <a:off x="2068286" y="1877379"/>
            <a:ext cx="8055427" cy="2431435"/>
          </a:xfrm>
          <a:prstGeom prst="rect">
            <a:avLst/>
          </a:prstGeom>
          <a:noFill/>
        </p:spPr>
        <p:txBody>
          <a:bodyPr wrap="square">
            <a:spAutoFit/>
          </a:bodyPr>
          <a:lstStyle/>
          <a:p>
            <a:pPr algn="ctr"/>
            <a:r>
              <a:rPr lang="en-US" sz="4000" b="1" dirty="0">
                <a:cs typeface="Calibri"/>
              </a:rPr>
              <a:t>www.infn.it</a:t>
            </a:r>
            <a:endParaRPr lang="en-US" sz="2800" b="1" dirty="0">
              <a:cs typeface="Calibri"/>
            </a:endParaRPr>
          </a:p>
          <a:p>
            <a:pPr marL="0" indent="0">
              <a:buNone/>
            </a:pPr>
            <a:r>
              <a:rPr lang="en-US" sz="2800" b="1" dirty="0">
                <a:cs typeface="Calibri"/>
              </a:rPr>
              <a:t>.it 	</a:t>
            </a:r>
            <a:r>
              <a:rPr lang="en-US" sz="2800" dirty="0">
                <a:cs typeface="Calibri"/>
              </a:rPr>
              <a:t>is the Top-Level Domain (first level)</a:t>
            </a:r>
          </a:p>
          <a:p>
            <a:r>
              <a:rPr lang="en-US" sz="2800" b="1" dirty="0">
                <a:cs typeface="Calibri"/>
              </a:rPr>
              <a:t>.infn	 </a:t>
            </a:r>
            <a:r>
              <a:rPr lang="en-US" sz="2800" dirty="0">
                <a:cs typeface="Calibri"/>
              </a:rPr>
              <a:t>is the second level </a:t>
            </a:r>
          </a:p>
          <a:p>
            <a:r>
              <a:rPr lang="en-US" sz="2800" dirty="0">
                <a:cs typeface="Calibri"/>
              </a:rPr>
              <a:t>Eventually more levels 3,4,etc (up to 127 levels)</a:t>
            </a:r>
          </a:p>
          <a:p>
            <a:pPr marL="0" indent="0">
              <a:buNone/>
            </a:pPr>
            <a:r>
              <a:rPr lang="en-US" sz="2800" b="1" dirty="0">
                <a:cs typeface="Calibri"/>
              </a:rPr>
              <a:t>www </a:t>
            </a:r>
            <a:r>
              <a:rPr lang="en-US" sz="2800" dirty="0">
                <a:cs typeface="Calibri"/>
              </a:rPr>
              <a:t>	is the server’s hostname</a:t>
            </a:r>
          </a:p>
        </p:txBody>
      </p:sp>
    </p:spTree>
    <p:extLst>
      <p:ext uri="{BB962C8B-B14F-4D97-AF65-F5344CB8AC3E}">
        <p14:creationId xmlns:p14="http://schemas.microsoft.com/office/powerpoint/2010/main" val="29013085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Domain Name System</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353961" y="1626919"/>
            <a:ext cx="11710220" cy="4550044"/>
          </a:xfrm>
        </p:spPr>
        <p:txBody>
          <a:bodyPr vert="horz" lIns="91440" tIns="45720" rIns="91440" bIns="45720" rtlCol="0" anchor="t">
            <a:normAutofit fontScale="92500" lnSpcReduction="10000"/>
          </a:bodyPr>
          <a:lstStyle/>
          <a:p>
            <a:endParaRPr lang="en-US" dirty="0"/>
          </a:p>
          <a:p>
            <a:r>
              <a:rPr lang="en-US" dirty="0"/>
              <a:t>Requesting an IP address from a domain name is called “</a:t>
            </a:r>
            <a:r>
              <a:rPr lang="en-US" b="1" dirty="0"/>
              <a:t>DNS resolution</a:t>
            </a:r>
            <a:r>
              <a:rPr lang="en-US" dirty="0"/>
              <a:t>”</a:t>
            </a:r>
          </a:p>
          <a:p>
            <a:pPr lvl="1" algn="ctr"/>
            <a:r>
              <a:rPr lang="en-US" dirty="0"/>
              <a:t>www.infn.it		193.206.84.44</a:t>
            </a:r>
            <a:endParaRPr lang="en-US" dirty="0">
              <a:ea typeface="Calibri"/>
              <a:cs typeface="Calibri"/>
            </a:endParaRPr>
          </a:p>
          <a:p>
            <a:pPr lvl="1" algn="ctr"/>
            <a:r>
              <a:rPr lang="en-US" dirty="0"/>
              <a:t>mastercr.cnaf.infn.it	        2001:760:4205:128::128:2</a:t>
            </a:r>
          </a:p>
          <a:p>
            <a:pPr lvl="1" algn="ctr"/>
            <a:endParaRPr lang="en-US" dirty="0"/>
          </a:p>
          <a:p>
            <a:pPr marL="457200" lvl="1" indent="0" algn="ctr">
              <a:buNone/>
            </a:pPr>
            <a:r>
              <a:rPr lang="en-US" b="1" dirty="0"/>
              <a:t>$ [</a:t>
            </a:r>
            <a:r>
              <a:rPr lang="en-US" b="1" dirty="0" err="1"/>
              <a:t>nslookup|host|dig</a:t>
            </a:r>
            <a:r>
              <a:rPr lang="en-US" b="1" dirty="0"/>
              <a:t>] www.infn.it </a:t>
            </a:r>
          </a:p>
          <a:p>
            <a:pPr marL="457200" lvl="1" indent="0" algn="ctr">
              <a:buNone/>
            </a:pPr>
            <a:endParaRPr lang="en-US" b="1" dirty="0"/>
          </a:p>
          <a:p>
            <a:r>
              <a:rPr lang="en-US" dirty="0"/>
              <a:t>Requesting a domain name from an IP address is called “</a:t>
            </a:r>
            <a:r>
              <a:rPr lang="en-US" b="1" dirty="0"/>
              <a:t>Reverse resolution</a:t>
            </a:r>
            <a:r>
              <a:rPr lang="en-US" dirty="0"/>
              <a:t>”</a:t>
            </a:r>
          </a:p>
          <a:p>
            <a:pPr lvl="1" algn="ctr"/>
            <a:r>
              <a:rPr lang="en-US" dirty="0"/>
              <a:t>193.206.84.44		 www.infn.it</a:t>
            </a:r>
          </a:p>
          <a:p>
            <a:pPr lvl="1" algn="ctr"/>
            <a:r>
              <a:rPr lang="en-US" dirty="0"/>
              <a:t>2001:760:4205:128::128:2	    mastercr.cnaf.infn.it</a:t>
            </a:r>
          </a:p>
          <a:p>
            <a:pPr marL="457200" lvl="1" indent="0" algn="ctr">
              <a:buNone/>
            </a:pPr>
            <a:r>
              <a:rPr lang="en-US" dirty="0"/>
              <a:t>	</a:t>
            </a:r>
          </a:p>
          <a:p>
            <a:pPr marL="457200" lvl="1" indent="0" algn="ctr">
              <a:buNone/>
            </a:pPr>
            <a:r>
              <a:rPr lang="en-US" b="1" dirty="0"/>
              <a:t>$ [</a:t>
            </a:r>
            <a:r>
              <a:rPr lang="en-US" b="1" dirty="0" err="1"/>
              <a:t>nslookup|host|dig</a:t>
            </a:r>
            <a:r>
              <a:rPr lang="en-US" b="1" dirty="0"/>
              <a:t>] 193.206.84.44</a:t>
            </a:r>
          </a:p>
          <a:p>
            <a:pPr marL="457200" lvl="1" indent="0" algn="ctr">
              <a:buNone/>
            </a:pPr>
            <a:endParaRPr lang="en-US" dirty="0"/>
          </a:p>
          <a:p>
            <a:pPr lvl="1" algn="ctr"/>
            <a:endParaRPr lang="en-US" dirty="0"/>
          </a:p>
          <a:p>
            <a:pPr lvl="1" algn="ctr"/>
            <a:endParaRPr lang="en-US" dirty="0"/>
          </a:p>
          <a:p>
            <a:endParaRPr lang="en-US" dirty="0">
              <a:cs typeface="Calibri"/>
            </a:endParaRPr>
          </a:p>
        </p:txBody>
      </p:sp>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79</a:t>
            </a:fld>
            <a:endParaRPr lang="en-IT"/>
          </a:p>
        </p:txBody>
      </p:sp>
      <p:sp>
        <p:nvSpPr>
          <p:cNvPr id="6" name="Arrow: Right 5">
            <a:extLst>
              <a:ext uri="{FF2B5EF4-FFF2-40B4-BE49-F238E27FC236}">
                <a16:creationId xmlns:a16="http://schemas.microsoft.com/office/drawing/2014/main" id="{58D7947D-AE37-71EB-8A78-69259F0F43B6}"/>
              </a:ext>
            </a:extLst>
          </p:cNvPr>
          <p:cNvSpPr/>
          <p:nvPr/>
        </p:nvSpPr>
        <p:spPr>
          <a:xfrm>
            <a:off x="5963988" y="2745723"/>
            <a:ext cx="485192" cy="373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8762DFD-355E-8AD0-5B63-06DEFC9CDE31}"/>
              </a:ext>
            </a:extLst>
          </p:cNvPr>
          <p:cNvSpPr/>
          <p:nvPr/>
        </p:nvSpPr>
        <p:spPr>
          <a:xfrm>
            <a:off x="6683628" y="4497775"/>
            <a:ext cx="485192" cy="373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02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pPr>
              <a:spcBef>
                <a:spcPts val="0"/>
              </a:spcBef>
            </a:pPr>
            <a:r>
              <a:rPr lang="it-CH" dirty="0">
                <a:ea typeface="+mj-lt"/>
                <a:cs typeface="+mj-lt"/>
              </a:rPr>
              <a:t>Network </a:t>
            </a:r>
            <a:r>
              <a:rPr lang="it-CH" dirty="0" err="1">
                <a:ea typeface="+mj-lt"/>
                <a:cs typeface="+mj-lt"/>
              </a:rPr>
              <a:t>layer</a:t>
            </a:r>
            <a:r>
              <a:rPr lang="it-CH" dirty="0">
                <a:ea typeface="+mj-lt"/>
                <a:cs typeface="+mj-lt"/>
              </a:rPr>
              <a:t> (3)</a:t>
            </a:r>
            <a:endParaRPr lang="en-US"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869441"/>
            <a:ext cx="10515600" cy="4257040"/>
          </a:xfrm>
        </p:spPr>
        <p:txBody>
          <a:bodyPr vert="horz" lIns="91440" tIns="45720" rIns="91440" bIns="45720" rtlCol="0" anchor="t">
            <a:normAutofit fontScale="70000" lnSpcReduction="20000"/>
          </a:bodyPr>
          <a:lstStyle/>
          <a:p>
            <a:r>
              <a:rPr lang="en-US" dirty="0">
                <a:ea typeface="+mn-lt"/>
                <a:cs typeface="+mn-lt"/>
              </a:rPr>
              <a:t>The Network layer is the third layer in the ISO/OSI model </a:t>
            </a:r>
            <a:r>
              <a:rPr lang="en-US" b="1" dirty="0">
                <a:ea typeface="+mn-lt"/>
                <a:cs typeface="+mn-lt"/>
              </a:rPr>
              <a:t>and provides logical addressing and routing of data between different networks. </a:t>
            </a:r>
            <a:r>
              <a:rPr lang="en-US" dirty="0">
                <a:ea typeface="+mn-lt"/>
                <a:cs typeface="+mn-lt"/>
              </a:rPr>
              <a:t>It is responsible for delivering data between end devices, regardless of their physical location in the network. </a:t>
            </a:r>
          </a:p>
          <a:p>
            <a:r>
              <a:rPr lang="en-US" dirty="0">
                <a:ea typeface="+mn-lt"/>
                <a:cs typeface="+mn-lt"/>
              </a:rPr>
              <a:t>The Network layer provides the following services.</a:t>
            </a:r>
            <a:endParaRPr lang="en-US" dirty="0">
              <a:cs typeface="Calibri" panose="020F0502020204030204"/>
            </a:endParaRPr>
          </a:p>
          <a:p>
            <a:pPr lvl="1"/>
            <a:r>
              <a:rPr lang="en-US" b="1" dirty="0">
                <a:ea typeface="+mn-lt"/>
                <a:cs typeface="+mn-lt"/>
              </a:rPr>
              <a:t>Logical addressing: </a:t>
            </a:r>
            <a:r>
              <a:rPr lang="en-US" dirty="0">
                <a:ea typeface="+mn-lt"/>
                <a:cs typeface="+mn-lt"/>
              </a:rPr>
              <a:t>Network layer uses logical addressing to identify devices on the network. IP addresses are commonly used for logical addressing in the Internet Protocol (IP) suite. Logical addressing provides a hierarchical structure that allows efficient routing of data across large networks.</a:t>
            </a:r>
            <a:endParaRPr lang="en-US" dirty="0">
              <a:cs typeface="Calibri"/>
            </a:endParaRPr>
          </a:p>
          <a:p>
            <a:pPr lvl="1"/>
            <a:r>
              <a:rPr lang="en-US" b="1" dirty="0">
                <a:ea typeface="+mn-lt"/>
                <a:cs typeface="+mn-lt"/>
              </a:rPr>
              <a:t>Routing:</a:t>
            </a:r>
            <a:r>
              <a:rPr lang="en-US" dirty="0">
                <a:ea typeface="+mn-lt"/>
                <a:cs typeface="+mn-lt"/>
              </a:rPr>
              <a:t> Network layer is responsible for selecting the best path using static or dynamic routing protocols for data to travel between devices on different networks. Typical Routing protocols are: RIP (Routing Information Protocol), OSPF (Open Shortest Path First) and BGP (Border Gateway Protocol).</a:t>
            </a:r>
            <a:endParaRPr lang="en-US" dirty="0">
              <a:cs typeface="Calibri"/>
            </a:endParaRPr>
          </a:p>
          <a:p>
            <a:pPr lvl="1"/>
            <a:r>
              <a:rPr lang="en-US" b="1" dirty="0">
                <a:ea typeface="+mn-lt"/>
                <a:cs typeface="+mn-lt"/>
              </a:rPr>
              <a:t>Fragmentation and reassembly: </a:t>
            </a:r>
            <a:r>
              <a:rPr lang="en-US" dirty="0">
                <a:ea typeface="+mn-lt"/>
                <a:cs typeface="+mn-lt"/>
              </a:rPr>
              <a:t>Network layer can fragment (and finally reassemble) large packets into smaller ones for transmission over networks with smaller Maximum Transmission Units (</a:t>
            </a:r>
            <a:r>
              <a:rPr lang="en-US" b="1" dirty="0">
                <a:ea typeface="+mn-lt"/>
                <a:cs typeface="+mn-lt"/>
              </a:rPr>
              <a:t>MTUs</a:t>
            </a:r>
            <a:r>
              <a:rPr lang="en-US" dirty="0">
                <a:ea typeface="+mn-lt"/>
                <a:cs typeface="+mn-lt"/>
              </a:rPr>
              <a:t>). </a:t>
            </a:r>
            <a:endParaRPr lang="en-US" dirty="0">
              <a:cs typeface="Calibri"/>
            </a:endParaRPr>
          </a:p>
          <a:p>
            <a:pPr lvl="1"/>
            <a:r>
              <a:rPr lang="en-US" b="1" dirty="0">
                <a:ea typeface="+mn-lt"/>
                <a:cs typeface="+mn-lt"/>
              </a:rPr>
              <a:t>Quality of Service (QoS): </a:t>
            </a:r>
            <a:r>
              <a:rPr lang="en-US" dirty="0">
                <a:ea typeface="+mn-lt"/>
                <a:cs typeface="+mn-lt"/>
              </a:rPr>
              <a:t>Network layer can provide QoS by prioritizing certain types of traffic, for example, real-time traffic such as voice or video.</a:t>
            </a:r>
            <a:endParaRPr lang="en-US" dirty="0">
              <a:cs typeface="Calibri"/>
            </a:endParaRPr>
          </a:p>
          <a:p>
            <a:pPr lvl="1"/>
            <a:r>
              <a:rPr lang="en-US" b="1" dirty="0">
                <a:ea typeface="+mn-lt"/>
                <a:cs typeface="+mn-lt"/>
              </a:rPr>
              <a:t>Error detection and handling:</a:t>
            </a:r>
            <a:r>
              <a:rPr lang="en-US" dirty="0">
                <a:ea typeface="+mn-lt"/>
                <a:cs typeface="+mn-lt"/>
              </a:rPr>
              <a:t> Network layer can detect and handle errors that may occur during transmission. It uses protocols such as Internet Control Message Protocol (ICMP) to detect errors and notify the sender or receiver of them.</a:t>
            </a:r>
            <a:endParaRPr lang="en-US" dirty="0">
              <a:cs typeface="Calibri"/>
            </a:endParaRPr>
          </a:p>
          <a:p>
            <a:r>
              <a:rPr lang="en-US" b="1" dirty="0">
                <a:ea typeface="+mn-lt"/>
                <a:cs typeface="+mn-lt"/>
              </a:rPr>
              <a:t>The ISO/OSI Network layer is roughly equivalent to the Internet layer in the TCP/IP model.</a:t>
            </a:r>
            <a:endParaRPr lang="en-US" b="1" dirty="0">
              <a:cs typeface="Calibri" panose="020F0502020204030204"/>
            </a:endParaRP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8</a:t>
            </a:fld>
            <a:endParaRPr lang="en-IT"/>
          </a:p>
        </p:txBody>
      </p:sp>
    </p:spTree>
    <p:extLst>
      <p:ext uri="{BB962C8B-B14F-4D97-AF65-F5344CB8AC3E}">
        <p14:creationId xmlns:p14="http://schemas.microsoft.com/office/powerpoint/2010/main" val="5534870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a:xfrm>
            <a:off x="1661768" y="290476"/>
            <a:ext cx="9691254" cy="1029420"/>
          </a:xfrm>
        </p:spPr>
        <p:txBody>
          <a:bodyPr/>
          <a:lstStyle/>
          <a:p>
            <a:r>
              <a:rPr lang="en-US" dirty="0"/>
              <a:t>DNS records type</a:t>
            </a:r>
            <a:endParaRPr lang="en-IT" dirty="0"/>
          </a:p>
        </p:txBody>
      </p:sp>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80</a:t>
            </a:fld>
            <a:endParaRPr lang="en-IT"/>
          </a:p>
        </p:txBody>
      </p:sp>
      <p:graphicFrame>
        <p:nvGraphicFramePr>
          <p:cNvPr id="6" name="Table 6">
            <a:extLst>
              <a:ext uri="{FF2B5EF4-FFF2-40B4-BE49-F238E27FC236}">
                <a16:creationId xmlns:a16="http://schemas.microsoft.com/office/drawing/2014/main" id="{E25A9D59-8F9C-CD6B-9DB7-00F2DDA7C1DE}"/>
              </a:ext>
            </a:extLst>
          </p:cNvPr>
          <p:cNvGraphicFramePr>
            <a:graphicFrameLocks noGrp="1"/>
          </p:cNvGraphicFramePr>
          <p:nvPr/>
        </p:nvGraphicFramePr>
        <p:xfrm>
          <a:off x="874743" y="1464348"/>
          <a:ext cx="10185708" cy="4999808"/>
        </p:xfrm>
        <a:graphic>
          <a:graphicData uri="http://schemas.openxmlformats.org/drawingml/2006/table">
            <a:tbl>
              <a:tblPr firstRow="1" bandRow="1">
                <a:tableStyleId>{5C22544A-7EE6-4342-B048-85BDC9FD1C3A}</a:tableStyleId>
              </a:tblPr>
              <a:tblGrid>
                <a:gridCol w="946468">
                  <a:extLst>
                    <a:ext uri="{9D8B030D-6E8A-4147-A177-3AD203B41FA5}">
                      <a16:colId xmlns:a16="http://schemas.microsoft.com/office/drawing/2014/main" val="1148176590"/>
                    </a:ext>
                  </a:extLst>
                </a:gridCol>
                <a:gridCol w="9239240">
                  <a:extLst>
                    <a:ext uri="{9D8B030D-6E8A-4147-A177-3AD203B41FA5}">
                      <a16:colId xmlns:a16="http://schemas.microsoft.com/office/drawing/2014/main" val="4068141265"/>
                    </a:ext>
                  </a:extLst>
                </a:gridCol>
              </a:tblGrid>
              <a:tr h="430666">
                <a:tc>
                  <a:txBody>
                    <a:bodyPr/>
                    <a:lstStyle/>
                    <a:p>
                      <a:r>
                        <a:rPr lang="en-US" dirty="0"/>
                        <a:t>Type</a:t>
                      </a:r>
                    </a:p>
                  </a:txBody>
                  <a:tcPr/>
                </a:tc>
                <a:tc>
                  <a:txBody>
                    <a:bodyPr/>
                    <a:lstStyle/>
                    <a:p>
                      <a:pPr algn="ctr"/>
                      <a:endParaRPr lang="en-US" dirty="0"/>
                    </a:p>
                  </a:txBody>
                  <a:tcPr/>
                </a:tc>
                <a:extLst>
                  <a:ext uri="{0D108BD9-81ED-4DB2-BD59-A6C34878D82A}">
                    <a16:rowId xmlns:a16="http://schemas.microsoft.com/office/drawing/2014/main" val="3646636986"/>
                  </a:ext>
                </a:extLst>
              </a:tr>
              <a:tr h="430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AAAA</a:t>
                      </a:r>
                    </a:p>
                    <a:p>
                      <a:endParaRPr lang="en-US" dirty="0"/>
                    </a:p>
                  </a:txBody>
                  <a:tcPr/>
                </a:tc>
                <a:tc>
                  <a:txBody>
                    <a:bodyPr/>
                    <a:lstStyle/>
                    <a:p>
                      <a:r>
                        <a:rPr lang="en-US" dirty="0"/>
                        <a:t>Name -&gt; IP(v4) IPV6</a:t>
                      </a:r>
                    </a:p>
                  </a:txBody>
                  <a:tcPr/>
                </a:tc>
                <a:extLst>
                  <a:ext uri="{0D108BD9-81ED-4DB2-BD59-A6C34878D82A}">
                    <a16:rowId xmlns:a16="http://schemas.microsoft.com/office/drawing/2014/main" val="1711761945"/>
                  </a:ext>
                </a:extLst>
              </a:tr>
              <a:tr h="430666">
                <a:tc>
                  <a:txBody>
                    <a:bodyPr/>
                    <a:lstStyle/>
                    <a:p>
                      <a:r>
                        <a:rPr lang="en-US" dirty="0"/>
                        <a:t>PTR</a:t>
                      </a:r>
                    </a:p>
                  </a:txBody>
                  <a:tcPr/>
                </a:tc>
                <a:tc>
                  <a:txBody>
                    <a:bodyPr/>
                    <a:lstStyle/>
                    <a:p>
                      <a:r>
                        <a:rPr lang="en-US" dirty="0"/>
                        <a:t>IP (IPV6) -&gt; NAME</a:t>
                      </a:r>
                    </a:p>
                  </a:txBody>
                  <a:tcPr/>
                </a:tc>
                <a:extLst>
                  <a:ext uri="{0D108BD9-81ED-4DB2-BD59-A6C34878D82A}">
                    <a16:rowId xmlns:a16="http://schemas.microsoft.com/office/drawing/2014/main" val="1425379666"/>
                  </a:ext>
                </a:extLst>
              </a:tr>
              <a:tr h="430666">
                <a:tc>
                  <a:txBody>
                    <a:bodyPr/>
                    <a:lstStyle/>
                    <a:p>
                      <a:r>
                        <a:rPr lang="en-US" dirty="0"/>
                        <a:t>CNAME</a:t>
                      </a:r>
                    </a:p>
                  </a:txBody>
                  <a:tcPr/>
                </a:tc>
                <a:tc>
                  <a:txBody>
                    <a:bodyPr/>
                    <a:lstStyle/>
                    <a:p>
                      <a:r>
                        <a:rPr lang="en-US" dirty="0"/>
                        <a:t>Common Name -&gt; Name aka “alias”</a:t>
                      </a:r>
                    </a:p>
                  </a:txBody>
                  <a:tcPr/>
                </a:tc>
                <a:extLst>
                  <a:ext uri="{0D108BD9-81ED-4DB2-BD59-A6C34878D82A}">
                    <a16:rowId xmlns:a16="http://schemas.microsoft.com/office/drawing/2014/main" val="1512304566"/>
                  </a:ext>
                </a:extLst>
              </a:tr>
              <a:tr h="430666">
                <a:tc>
                  <a:txBody>
                    <a:bodyPr/>
                    <a:lstStyle/>
                    <a:p>
                      <a:r>
                        <a:rPr lang="en-US" dirty="0"/>
                        <a:t>MX</a:t>
                      </a:r>
                    </a:p>
                  </a:txBody>
                  <a:tcPr/>
                </a:tc>
                <a:tc>
                  <a:txBody>
                    <a:bodyPr/>
                    <a:lstStyle/>
                    <a:p>
                      <a:r>
                        <a:rPr lang="en-US" dirty="0"/>
                        <a:t>Mail </a:t>
                      </a:r>
                      <a:r>
                        <a:rPr lang="en-US" dirty="0" err="1"/>
                        <a:t>eXchange</a:t>
                      </a:r>
                      <a:r>
                        <a:rPr lang="en-US" dirty="0"/>
                        <a:t> to define servers responsible to menage mails for a domain</a:t>
                      </a:r>
                    </a:p>
                  </a:txBody>
                  <a:tcPr/>
                </a:tc>
                <a:extLst>
                  <a:ext uri="{0D108BD9-81ED-4DB2-BD59-A6C34878D82A}">
                    <a16:rowId xmlns:a16="http://schemas.microsoft.com/office/drawing/2014/main" val="1084577018"/>
                  </a:ext>
                </a:extLst>
              </a:tr>
              <a:tr h="430666">
                <a:tc>
                  <a:txBody>
                    <a:bodyPr/>
                    <a:lstStyle/>
                    <a:p>
                      <a:r>
                        <a:rPr lang="en-US" dirty="0"/>
                        <a:t>NS</a:t>
                      </a:r>
                    </a:p>
                  </a:txBody>
                  <a:tcPr/>
                </a:tc>
                <a:tc>
                  <a:txBody>
                    <a:bodyPr/>
                    <a:lstStyle/>
                    <a:p>
                      <a:r>
                        <a:rPr lang="en-US" dirty="0"/>
                        <a:t>Name Server to define authoritative DNS servers for a domain</a:t>
                      </a:r>
                    </a:p>
                  </a:txBody>
                  <a:tcPr/>
                </a:tc>
                <a:extLst>
                  <a:ext uri="{0D108BD9-81ED-4DB2-BD59-A6C34878D82A}">
                    <a16:rowId xmlns:a16="http://schemas.microsoft.com/office/drawing/2014/main" val="1707321293"/>
                  </a:ext>
                </a:extLst>
              </a:tr>
              <a:tr h="743341">
                <a:tc>
                  <a:txBody>
                    <a:bodyPr/>
                    <a:lstStyle/>
                    <a:p>
                      <a:r>
                        <a:rPr lang="en-US" dirty="0"/>
                        <a:t>SOA</a:t>
                      </a:r>
                    </a:p>
                  </a:txBody>
                  <a:tcPr/>
                </a:tc>
                <a:tc>
                  <a:txBody>
                    <a:bodyPr/>
                    <a:lstStyle/>
                    <a:p>
                      <a:r>
                        <a:rPr lang="en-US" dirty="0"/>
                        <a:t>Start Of </a:t>
                      </a:r>
                      <a:r>
                        <a:rPr lang="en-US" dirty="0" err="1"/>
                        <a:t>Autority</a:t>
                      </a:r>
                      <a:r>
                        <a:rPr lang="en-US" dirty="0"/>
                        <a:t> Specifies </a:t>
                      </a:r>
                      <a:r>
                        <a:rPr lang="en-US" i="1" dirty="0"/>
                        <a:t>authoritative</a:t>
                      </a:r>
                      <a:r>
                        <a:rPr lang="en-US" dirty="0"/>
                        <a:t> information about a DNS zone, including the primary name server, the email of the domain administrator, the domain serial number, and several timers relating to refreshing the zone. </a:t>
                      </a:r>
                      <a:endParaRPr lang="en-US" b="0" dirty="0"/>
                    </a:p>
                  </a:txBody>
                  <a:tcPr/>
                </a:tc>
                <a:extLst>
                  <a:ext uri="{0D108BD9-81ED-4DB2-BD59-A6C34878D82A}">
                    <a16:rowId xmlns:a16="http://schemas.microsoft.com/office/drawing/2014/main" val="2592951618"/>
                  </a:ext>
                </a:extLst>
              </a:tr>
              <a:tr h="430666">
                <a:tc>
                  <a:txBody>
                    <a:bodyPr/>
                    <a:lstStyle/>
                    <a:p>
                      <a:r>
                        <a:rPr lang="en-US" dirty="0"/>
                        <a:t>TXT</a:t>
                      </a:r>
                    </a:p>
                  </a:txBody>
                  <a:tcPr/>
                </a:tc>
                <a:tc>
                  <a:txBody>
                    <a:bodyPr/>
                    <a:lstStyle/>
                    <a:p>
                      <a:r>
                        <a:rPr lang="en-US" dirty="0"/>
                        <a:t>Used to define arbitrary text for human or machine to implement some specific service </a:t>
                      </a:r>
                    </a:p>
                  </a:txBody>
                  <a:tcPr/>
                </a:tc>
                <a:extLst>
                  <a:ext uri="{0D108BD9-81ED-4DB2-BD59-A6C34878D82A}">
                    <a16:rowId xmlns:a16="http://schemas.microsoft.com/office/drawing/2014/main" val="4287302648"/>
                  </a:ext>
                </a:extLst>
              </a:tr>
              <a:tr h="4306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 FULL LIST </a:t>
                      </a:r>
                      <a:r>
                        <a:rPr lang="en-US" dirty="0">
                          <a:ea typeface="Calibri"/>
                          <a:cs typeface="Calibri"/>
                          <a:hlinkClick r:id="rId2"/>
                        </a:rPr>
                        <a:t>https://en.wikipedia.org/wiki/List_of_DNS_record_types</a:t>
                      </a:r>
                      <a:endParaRPr lang="en-US" dirty="0">
                        <a:ea typeface="Calibri"/>
                        <a:cs typeface="Calibri"/>
                      </a:endParaRPr>
                    </a:p>
                  </a:txBody>
                  <a:tcPr/>
                </a:tc>
                <a:tc hMerge="1">
                  <a:txBody>
                    <a:bodyPr/>
                    <a:lstStyle/>
                    <a:p>
                      <a:endParaRPr lang="en-US"/>
                    </a:p>
                  </a:txBody>
                  <a:tcPr/>
                </a:tc>
                <a:extLst>
                  <a:ext uri="{0D108BD9-81ED-4DB2-BD59-A6C34878D82A}">
                    <a16:rowId xmlns:a16="http://schemas.microsoft.com/office/drawing/2014/main" val="1105077848"/>
                  </a:ext>
                </a:extLst>
              </a:tr>
              <a:tr h="4306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RR EXAMPLE:  www.infn.it (NAME)  	60 (TTL)	IN(CLASS) 	A(TYPE)	193.206.84.44 (RDATA)</a:t>
                      </a:r>
                    </a:p>
                  </a:txBody>
                  <a:tcPr/>
                </a:tc>
                <a:tc hMerge="1">
                  <a:txBody>
                    <a:bodyPr/>
                    <a:lstStyle/>
                    <a:p>
                      <a:endParaRPr lang="en-US" dirty="0"/>
                    </a:p>
                  </a:txBody>
                  <a:tcPr/>
                </a:tc>
                <a:extLst>
                  <a:ext uri="{0D108BD9-81ED-4DB2-BD59-A6C34878D82A}">
                    <a16:rowId xmlns:a16="http://schemas.microsoft.com/office/drawing/2014/main" val="2073578469"/>
                  </a:ext>
                </a:extLst>
              </a:tr>
            </a:tbl>
          </a:graphicData>
        </a:graphic>
      </p:graphicFrame>
    </p:spTree>
    <p:extLst>
      <p:ext uri="{BB962C8B-B14F-4D97-AF65-F5344CB8AC3E}">
        <p14:creationId xmlns:p14="http://schemas.microsoft.com/office/powerpoint/2010/main" val="10346524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6D90-13B1-42C0-FE97-661792D69522}"/>
              </a:ext>
            </a:extLst>
          </p:cNvPr>
          <p:cNvSpPr>
            <a:spLocks noGrp="1"/>
          </p:cNvSpPr>
          <p:nvPr>
            <p:ph type="title"/>
          </p:nvPr>
        </p:nvSpPr>
        <p:spPr/>
        <p:txBody>
          <a:bodyPr/>
          <a:lstStyle/>
          <a:p>
            <a:r>
              <a:rPr lang="en-US" dirty="0"/>
              <a:t>DNS zone examples</a:t>
            </a:r>
          </a:p>
        </p:txBody>
      </p:sp>
      <p:sp>
        <p:nvSpPr>
          <p:cNvPr id="4" name="Footer Placeholder 3">
            <a:extLst>
              <a:ext uri="{FF2B5EF4-FFF2-40B4-BE49-F238E27FC236}">
                <a16:creationId xmlns:a16="http://schemas.microsoft.com/office/drawing/2014/main" id="{072BFE6F-954C-50A2-2B8E-56C41D781EC3}"/>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0AA2F4F0-6689-938F-6120-ED94B9AC1A77}"/>
              </a:ext>
            </a:extLst>
          </p:cNvPr>
          <p:cNvSpPr>
            <a:spLocks noGrp="1"/>
          </p:cNvSpPr>
          <p:nvPr>
            <p:ph type="sldNum" sz="quarter" idx="12"/>
          </p:nvPr>
        </p:nvSpPr>
        <p:spPr/>
        <p:txBody>
          <a:bodyPr/>
          <a:lstStyle/>
          <a:p>
            <a:fld id="{C8141492-CF40-414B-9698-F860F861B76E}" type="slidenum">
              <a:rPr lang="en-IT" smtClean="0"/>
              <a:t>81</a:t>
            </a:fld>
            <a:endParaRPr lang="en-IT"/>
          </a:p>
        </p:txBody>
      </p:sp>
      <p:sp>
        <p:nvSpPr>
          <p:cNvPr id="7" name="TextBox 6">
            <a:extLst>
              <a:ext uri="{FF2B5EF4-FFF2-40B4-BE49-F238E27FC236}">
                <a16:creationId xmlns:a16="http://schemas.microsoft.com/office/drawing/2014/main" id="{F12FEC12-ED0E-EC90-0490-6D1D2CE3E524}"/>
              </a:ext>
            </a:extLst>
          </p:cNvPr>
          <p:cNvSpPr txBox="1"/>
          <p:nvPr/>
        </p:nvSpPr>
        <p:spPr>
          <a:xfrm>
            <a:off x="983214" y="1579069"/>
            <a:ext cx="4950228" cy="3785652"/>
          </a:xfrm>
          <a:prstGeom prst="rect">
            <a:avLst/>
          </a:prstGeom>
          <a:solidFill>
            <a:schemeClr val="bg1">
              <a:lumMod val="75000"/>
            </a:schemeClr>
          </a:solidFill>
        </p:spPr>
        <p:txBody>
          <a:bodyPr wrap="square">
            <a:spAutoFit/>
          </a:bodyPr>
          <a:lstStyle/>
          <a:p>
            <a:r>
              <a:rPr lang="en-US" sz="1600" dirty="0"/>
              <a:t>@       86400   IN      SOA     ns1.dr.infn.it. sysop.dr.infn.it. (</a:t>
            </a:r>
          </a:p>
          <a:p>
            <a:r>
              <a:rPr lang="en-US" sz="1600" dirty="0"/>
              <a:t>                                2023062701 ; Serial</a:t>
            </a:r>
          </a:p>
          <a:p>
            <a:r>
              <a:rPr lang="en-US" sz="1600" dirty="0"/>
              <a:t>                                3600      ; Refresh </a:t>
            </a:r>
            <a:r>
              <a:rPr lang="en-US" sz="1600" dirty="0" err="1"/>
              <a:t>ogni</a:t>
            </a:r>
            <a:r>
              <a:rPr lang="en-US" sz="1600" dirty="0"/>
              <a:t> 24 ore</a:t>
            </a:r>
          </a:p>
          <a:p>
            <a:r>
              <a:rPr lang="en-US" sz="1600" dirty="0"/>
              <a:t>                                600       ; Retry </a:t>
            </a:r>
            <a:r>
              <a:rPr lang="en-US" sz="1600" dirty="0" err="1"/>
              <a:t>ogni</a:t>
            </a:r>
            <a:r>
              <a:rPr lang="en-US" sz="1600" dirty="0"/>
              <a:t> 2 ore</a:t>
            </a:r>
          </a:p>
          <a:p>
            <a:r>
              <a:rPr lang="en-US" sz="1600" dirty="0"/>
              <a:t>                                604800    ; Expire 30 </a:t>
            </a:r>
            <a:r>
              <a:rPr lang="en-US" sz="1600" dirty="0" err="1"/>
              <a:t>giorni</a:t>
            </a:r>
            <a:endParaRPr lang="en-US" sz="1600" dirty="0"/>
          </a:p>
          <a:p>
            <a:r>
              <a:rPr lang="en-US" sz="1600" dirty="0"/>
              <a:t>                                3600 ; Minimum </a:t>
            </a:r>
            <a:r>
              <a:rPr lang="en-US" sz="1600" dirty="0" err="1"/>
              <a:t>ttl</a:t>
            </a:r>
            <a:r>
              <a:rPr lang="en-US" sz="1600" dirty="0"/>
              <a:t> 4 </a:t>
            </a:r>
            <a:r>
              <a:rPr lang="en-US" sz="1600" dirty="0" err="1"/>
              <a:t>giorni</a:t>
            </a:r>
            <a:endParaRPr lang="en-US" sz="1600" dirty="0"/>
          </a:p>
          <a:p>
            <a:r>
              <a:rPr lang="en-US" sz="1600" dirty="0"/>
              <a:t>	            ) </a:t>
            </a:r>
          </a:p>
          <a:p>
            <a:r>
              <a:rPr lang="en-US" sz="1600" dirty="0"/>
              <a:t>                IN      NS      ns1.dr.infn.it.</a:t>
            </a:r>
          </a:p>
          <a:p>
            <a:r>
              <a:rPr lang="en-US" sz="1600" dirty="0"/>
              <a:t>                IN      NS      server2.infn.it.</a:t>
            </a:r>
          </a:p>
          <a:p>
            <a:r>
              <a:rPr lang="en-US" sz="1600" dirty="0"/>
              <a:t>;</a:t>
            </a:r>
          </a:p>
          <a:p>
            <a:r>
              <a:rPr lang="en-US" sz="1600" dirty="0"/>
              <a:t>$ORIGIN dr.infn.it.</a:t>
            </a:r>
          </a:p>
          <a:p>
            <a:r>
              <a:rPr lang="en-US" sz="1600" dirty="0"/>
              <a:t>$TTL 86400</a:t>
            </a:r>
          </a:p>
          <a:p>
            <a:r>
              <a:rPr lang="en-US" sz="1600" dirty="0"/>
              <a:t>;</a:t>
            </a:r>
          </a:p>
          <a:p>
            <a:r>
              <a:rPr lang="en-US" sz="1600" dirty="0"/>
              <a:t>gw-31                       IN        A         192.135.31.1</a:t>
            </a:r>
          </a:p>
          <a:p>
            <a:r>
              <a:rPr lang="en-US" sz="1600" dirty="0"/>
              <a:t>ns1                         IN        A         192.135.31.2</a:t>
            </a:r>
          </a:p>
        </p:txBody>
      </p:sp>
      <p:sp>
        <p:nvSpPr>
          <p:cNvPr id="10" name="TextBox 9">
            <a:extLst>
              <a:ext uri="{FF2B5EF4-FFF2-40B4-BE49-F238E27FC236}">
                <a16:creationId xmlns:a16="http://schemas.microsoft.com/office/drawing/2014/main" id="{70CA442B-397B-D127-373E-FE65742121FD}"/>
              </a:ext>
            </a:extLst>
          </p:cNvPr>
          <p:cNvSpPr txBox="1"/>
          <p:nvPr/>
        </p:nvSpPr>
        <p:spPr>
          <a:xfrm>
            <a:off x="6113545" y="1579069"/>
            <a:ext cx="5095241" cy="3785652"/>
          </a:xfrm>
          <a:prstGeom prst="rect">
            <a:avLst/>
          </a:prstGeom>
          <a:solidFill>
            <a:schemeClr val="bg1">
              <a:lumMod val="75000"/>
            </a:schemeClr>
          </a:solidFill>
        </p:spPr>
        <p:txBody>
          <a:bodyPr wrap="square">
            <a:spAutoFit/>
          </a:bodyPr>
          <a:lstStyle/>
          <a:p>
            <a:r>
              <a:rPr lang="en-US" sz="1600" dirty="0"/>
              <a:t>@      84600        IN SOA  ns1.dr.infn.it. sysop.dr.infn.it. (</a:t>
            </a:r>
          </a:p>
          <a:p>
            <a:r>
              <a:rPr lang="en-US" sz="1600" dirty="0"/>
              <a:t>                                2023062701 ; serial</a:t>
            </a:r>
          </a:p>
          <a:p>
            <a:r>
              <a:rPr lang="en-US" sz="1600" dirty="0"/>
              <a:t>                                3600      ; refresh (1 day)</a:t>
            </a:r>
          </a:p>
          <a:p>
            <a:r>
              <a:rPr lang="en-US" sz="1600" dirty="0"/>
              <a:t>                                600       ; retry (2 hours)</a:t>
            </a:r>
          </a:p>
          <a:p>
            <a:r>
              <a:rPr lang="en-US" sz="1600" dirty="0"/>
              <a:t>                                604800    ; expire (4 weeks 2 days)</a:t>
            </a:r>
          </a:p>
          <a:p>
            <a:r>
              <a:rPr lang="en-US" sz="1600" dirty="0"/>
              <a:t>                                3600     ; minimum (4 days)</a:t>
            </a:r>
          </a:p>
          <a:p>
            <a:r>
              <a:rPr lang="en-US" sz="1600" dirty="0"/>
              <a:t>                                )</a:t>
            </a:r>
          </a:p>
          <a:p>
            <a:r>
              <a:rPr lang="en-US" sz="1600" dirty="0"/>
              <a:t>                IN      NS      ns1.dr.infn.it.</a:t>
            </a:r>
          </a:p>
          <a:p>
            <a:r>
              <a:rPr lang="en-US" sz="1600" dirty="0"/>
              <a:t>                IN      NS      server2.infn.it.</a:t>
            </a:r>
          </a:p>
          <a:p>
            <a:r>
              <a:rPr lang="en-US" sz="1600" dirty="0"/>
              <a:t>;</a:t>
            </a:r>
          </a:p>
          <a:p>
            <a:r>
              <a:rPr lang="en-US" sz="1600" dirty="0"/>
              <a:t>$ORIGIN 31.135.192.in-addr.arpa.</a:t>
            </a:r>
          </a:p>
          <a:p>
            <a:r>
              <a:rPr lang="en-US" sz="1600" dirty="0"/>
              <a:t>$TTL 86400</a:t>
            </a:r>
          </a:p>
          <a:p>
            <a:r>
              <a:rPr lang="en-US" sz="1600" dirty="0"/>
              <a:t>;</a:t>
            </a:r>
          </a:p>
          <a:p>
            <a:r>
              <a:rPr lang="en-US" sz="1600" dirty="0"/>
              <a:t>1      IN     PTR     gw-31.dr.infn.it.</a:t>
            </a:r>
          </a:p>
          <a:p>
            <a:r>
              <a:rPr lang="en-US" sz="1600" dirty="0"/>
              <a:t>2      IN     PTR     ns1.dr.infn.it.</a:t>
            </a:r>
          </a:p>
        </p:txBody>
      </p:sp>
    </p:spTree>
    <p:extLst>
      <p:ext uri="{BB962C8B-B14F-4D97-AF65-F5344CB8AC3E}">
        <p14:creationId xmlns:p14="http://schemas.microsoft.com/office/powerpoint/2010/main" val="4716720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Resolution</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626918"/>
            <a:ext cx="6060440" cy="4729431"/>
          </a:xfrm>
        </p:spPr>
        <p:txBody>
          <a:bodyPr vert="horz" lIns="91440" tIns="45720" rIns="91440" bIns="45720" rtlCol="0" anchor="t">
            <a:normAutofit fontScale="92500" lnSpcReduction="10000"/>
          </a:bodyPr>
          <a:lstStyle/>
          <a:p>
            <a:pPr marL="0" indent="0">
              <a:buNone/>
            </a:pPr>
            <a:r>
              <a:rPr lang="en-US" b="1" dirty="0">
                <a:ea typeface="Calibri"/>
                <a:cs typeface="Calibri"/>
              </a:rPr>
              <a:t>DNS servers can act as recursive, not recursive or caching only server </a:t>
            </a:r>
          </a:p>
          <a:p>
            <a:pPr marL="0" indent="0">
              <a:buNone/>
            </a:pPr>
            <a:endParaRPr lang="en-US" dirty="0">
              <a:ea typeface="Calibri"/>
              <a:cs typeface="Calibri"/>
            </a:endParaRPr>
          </a:p>
          <a:p>
            <a:r>
              <a:rPr lang="en-US" dirty="0">
                <a:ea typeface="Calibri"/>
                <a:cs typeface="Calibri"/>
              </a:rPr>
              <a:t>Iteration (not recursive)</a:t>
            </a:r>
          </a:p>
          <a:p>
            <a:pPr marL="457200" lvl="1" indent="0">
              <a:buNone/>
            </a:pPr>
            <a:r>
              <a:rPr lang="en-US" dirty="0">
                <a:ea typeface="Calibri"/>
                <a:cs typeface="Calibri"/>
              </a:rPr>
              <a:t>The DNS server allows the querier to resolve only names that the server directly knows.</a:t>
            </a:r>
          </a:p>
          <a:p>
            <a:r>
              <a:rPr lang="en-US" dirty="0">
                <a:ea typeface="Calibri"/>
                <a:cs typeface="Calibri"/>
              </a:rPr>
              <a:t>Recursion </a:t>
            </a:r>
          </a:p>
          <a:p>
            <a:pPr marL="457200" lvl="1" indent="0">
              <a:buNone/>
            </a:pPr>
            <a:r>
              <a:rPr lang="en-US" dirty="0">
                <a:ea typeface="Calibri"/>
                <a:cs typeface="Calibri"/>
              </a:rPr>
              <a:t>The DNS server is in charge of resolving names that the server doesn’t directly knows and returns it to the querier.</a:t>
            </a:r>
          </a:p>
          <a:p>
            <a:r>
              <a:rPr lang="en-US" dirty="0">
                <a:ea typeface="Calibri"/>
                <a:cs typeface="Calibri"/>
              </a:rPr>
              <a:t>Caching nameservers</a:t>
            </a:r>
          </a:p>
          <a:p>
            <a:pPr marL="457200" lvl="1" indent="0">
              <a:buNone/>
            </a:pPr>
            <a:r>
              <a:rPr lang="en-US" dirty="0">
                <a:ea typeface="Calibri"/>
                <a:cs typeface="Calibri"/>
              </a:rPr>
              <a:t>DNS that only caches the queries for a specific purpose</a:t>
            </a:r>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82</a:t>
            </a:fld>
            <a:endParaRPr lang="en-IT"/>
          </a:p>
        </p:txBody>
      </p:sp>
      <p:pic>
        <p:nvPicPr>
          <p:cNvPr id="9" name="Picture 8">
            <a:extLst>
              <a:ext uri="{FF2B5EF4-FFF2-40B4-BE49-F238E27FC236}">
                <a16:creationId xmlns:a16="http://schemas.microsoft.com/office/drawing/2014/main" id="{FB85B0AB-FC30-CB20-8A31-B51CD5831C00}"/>
              </a:ext>
            </a:extLst>
          </p:cNvPr>
          <p:cNvPicPr>
            <a:picLocks noChangeAspect="1"/>
          </p:cNvPicPr>
          <p:nvPr/>
        </p:nvPicPr>
        <p:blipFill>
          <a:blip r:embed="rId2"/>
          <a:stretch>
            <a:fillRect/>
          </a:stretch>
        </p:blipFill>
        <p:spPr>
          <a:xfrm>
            <a:off x="6715760" y="2300839"/>
            <a:ext cx="5008880" cy="2003552"/>
          </a:xfrm>
          <a:prstGeom prst="rect">
            <a:avLst/>
          </a:prstGeom>
        </p:spPr>
      </p:pic>
      <p:pic>
        <p:nvPicPr>
          <p:cNvPr id="11" name="Picture 10">
            <a:extLst>
              <a:ext uri="{FF2B5EF4-FFF2-40B4-BE49-F238E27FC236}">
                <a16:creationId xmlns:a16="http://schemas.microsoft.com/office/drawing/2014/main" id="{AE121A52-03E5-1DB1-2607-D7F89E53B969}"/>
              </a:ext>
            </a:extLst>
          </p:cNvPr>
          <p:cNvPicPr>
            <a:picLocks noChangeAspect="1"/>
          </p:cNvPicPr>
          <p:nvPr/>
        </p:nvPicPr>
        <p:blipFill>
          <a:blip r:embed="rId3"/>
          <a:stretch>
            <a:fillRect/>
          </a:stretch>
        </p:blipFill>
        <p:spPr>
          <a:xfrm>
            <a:off x="6715760" y="4329137"/>
            <a:ext cx="5008880" cy="2003552"/>
          </a:xfrm>
          <a:prstGeom prst="rect">
            <a:avLst/>
          </a:prstGeom>
        </p:spPr>
      </p:pic>
    </p:spTree>
    <p:extLst>
      <p:ext uri="{BB962C8B-B14F-4D97-AF65-F5344CB8AC3E}">
        <p14:creationId xmlns:p14="http://schemas.microsoft.com/office/powerpoint/2010/main" val="1365140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r>
              <a:rPr lang="en-US" dirty="0"/>
              <a:t>Views</a:t>
            </a:r>
            <a:endParaRPr lang="en-IT"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ea typeface="Calibri"/>
                <a:cs typeface="Calibri"/>
              </a:rPr>
              <a:t>Sometimes is useful to implement different behaviors depending on the querier. </a:t>
            </a:r>
          </a:p>
          <a:p>
            <a:pPr marL="0" indent="0">
              <a:buNone/>
            </a:pPr>
            <a:r>
              <a:rPr lang="en-US" dirty="0">
                <a:ea typeface="Calibri"/>
                <a:cs typeface="Calibri"/>
              </a:rPr>
              <a:t>Example:</a:t>
            </a:r>
          </a:p>
          <a:p>
            <a:pPr marL="0" indent="0">
              <a:buNone/>
            </a:pPr>
            <a:r>
              <a:rPr lang="en-US" dirty="0">
                <a:ea typeface="Calibri"/>
                <a:cs typeface="Calibri"/>
              </a:rPr>
              <a:t>Query from local networks can be used to resolve everything with recursion and maybe resolve some internal resources accessible only from the internal network (</a:t>
            </a:r>
            <a:r>
              <a:rPr lang="en-US" dirty="0" err="1">
                <a:ea typeface="Calibri"/>
                <a:cs typeface="Calibri"/>
              </a:rPr>
              <a:t>eg</a:t>
            </a:r>
            <a:r>
              <a:rPr lang="en-US" dirty="0">
                <a:ea typeface="Calibri"/>
                <a:cs typeface="Calibri"/>
              </a:rPr>
              <a:t> printers or private network)</a:t>
            </a:r>
          </a:p>
          <a:p>
            <a:pPr marL="0" indent="0">
              <a:buNone/>
            </a:pPr>
            <a:r>
              <a:rPr lang="en-US" dirty="0">
                <a:ea typeface="Calibri"/>
                <a:cs typeface="Calibri"/>
              </a:rPr>
              <a:t>People from internet can only do iterative requests but not resolve some internal resources because of security. (no printer or private network is resolved)</a:t>
            </a:r>
          </a:p>
          <a:p>
            <a:pPr marL="0" indent="0">
              <a:buNone/>
            </a:pPr>
            <a:r>
              <a:rPr lang="en-US" dirty="0">
                <a:ea typeface="Calibri"/>
                <a:cs typeface="Calibri"/>
              </a:rPr>
              <a:t>This can be implemented on a single server with different views filtering source/destination with Access Control Lists (ACLs) and pointing to different SOA files.</a:t>
            </a:r>
          </a:p>
          <a:p>
            <a:pPr marL="0" indent="0">
              <a:buNone/>
            </a:pPr>
            <a:endParaRPr lang="en-US" dirty="0">
              <a:ea typeface="Calibri"/>
              <a:cs typeface="Calibri"/>
            </a:endParaRPr>
          </a:p>
        </p:txBody>
      </p:sp>
      <p:sp>
        <p:nvSpPr>
          <p:cNvPr id="4" name="Footer Placeholder 3">
            <a:extLst>
              <a:ext uri="{FF2B5EF4-FFF2-40B4-BE49-F238E27FC236}">
                <a16:creationId xmlns:a16="http://schemas.microsoft.com/office/drawing/2014/main" id="{EF304E2B-4C26-0F0D-31F3-ACD252678E90}"/>
              </a:ext>
            </a:extLst>
          </p:cNvPr>
          <p:cNvSpPr>
            <a:spLocks noGrp="1"/>
          </p:cNvSpPr>
          <p:nvPr>
            <p:ph type="ftr" sz="quarter" idx="11"/>
          </p:nvPr>
        </p:nvSpPr>
        <p:spPr/>
        <p:txBody>
          <a:bodyPr/>
          <a:lstStyle/>
          <a:p>
            <a:r>
              <a:rPr lang="en-GB"/>
              <a:t>Footer</a:t>
            </a:r>
            <a:endParaRPr lang="en-IT"/>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83</a:t>
            </a:fld>
            <a:endParaRPr lang="en-IT"/>
          </a:p>
        </p:txBody>
      </p:sp>
    </p:spTree>
    <p:extLst>
      <p:ext uri="{BB962C8B-B14F-4D97-AF65-F5344CB8AC3E}">
        <p14:creationId xmlns:p14="http://schemas.microsoft.com/office/powerpoint/2010/main" val="25077323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962853" y="221176"/>
            <a:ext cx="5239875" cy="55294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47457" rIns="0" bIns="0"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3144" spc="-1" dirty="0">
                <a:solidFill>
                  <a:srgbClr val="000000"/>
                </a:solidFill>
                <a:latin typeface="Arial"/>
              </a:rPr>
              <a:t>INFN Domain Name System</a:t>
            </a:r>
          </a:p>
        </p:txBody>
      </p:sp>
      <p:grpSp>
        <p:nvGrpSpPr>
          <p:cNvPr id="57" name="Group 2"/>
          <p:cNvGrpSpPr/>
          <p:nvPr/>
        </p:nvGrpSpPr>
        <p:grpSpPr>
          <a:xfrm>
            <a:off x="5197856" y="2484750"/>
            <a:ext cx="1962286" cy="1607011"/>
            <a:chOff x="4297680" y="2054520"/>
            <a:chExt cx="1622520" cy="1328760"/>
          </a:xfrm>
        </p:grpSpPr>
        <p:sp>
          <p:nvSpPr>
            <p:cNvPr id="58" name="CustomShape 3"/>
            <p:cNvSpPr/>
            <p:nvPr/>
          </p:nvSpPr>
          <p:spPr>
            <a:xfrm>
              <a:off x="4297680" y="2391120"/>
              <a:ext cx="1622520" cy="2412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209" b="1" spc="-1" dirty="0">
                  <a:solidFill>
                    <a:srgbClr val="000000"/>
                  </a:solidFill>
                  <a:highlight>
                    <a:srgbClr val="FF3333"/>
                  </a:highlight>
                  <a:latin typeface="Arial"/>
                </a:rPr>
                <a:t>server2.infn.it</a:t>
              </a:r>
              <a:endParaRPr lang="en-US" sz="1209" spc="-1" dirty="0">
                <a:solidFill>
                  <a:srgbClr val="000000"/>
                </a:solidFill>
                <a:highlight>
                  <a:srgbClr val="FF3333"/>
                </a:highlight>
                <a:latin typeface="Arial"/>
              </a:endParaRPr>
            </a:p>
          </p:txBody>
        </p:sp>
        <p:sp>
          <p:nvSpPr>
            <p:cNvPr id="59" name="CustomShape 4"/>
            <p:cNvSpPr/>
            <p:nvPr/>
          </p:nvSpPr>
          <p:spPr>
            <a:xfrm>
              <a:off x="4329720" y="2054520"/>
              <a:ext cx="1533240" cy="31896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2177" b="1" spc="-1" dirty="0">
                  <a:solidFill>
                    <a:srgbClr val="000000"/>
                  </a:solidFill>
                  <a:latin typeface="Arial"/>
                </a:rPr>
                <a:t>infn.it</a:t>
              </a:r>
              <a:endParaRPr lang="en-US" sz="2177" spc="-1" dirty="0">
                <a:solidFill>
                  <a:srgbClr val="000000"/>
                </a:solidFill>
                <a:latin typeface="Arial"/>
              </a:endParaRPr>
            </a:p>
          </p:txBody>
        </p:sp>
        <p:sp>
          <p:nvSpPr>
            <p:cNvPr id="60" name="CustomShape 5"/>
            <p:cNvSpPr/>
            <p:nvPr/>
          </p:nvSpPr>
          <p:spPr>
            <a:xfrm>
              <a:off x="4297680" y="2646720"/>
              <a:ext cx="1622520" cy="236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209" spc="-1" dirty="0">
                  <a:solidFill>
                    <a:srgbClr val="000000"/>
                  </a:solidFill>
                  <a:latin typeface="Arial"/>
                </a:rPr>
                <a:t>dxcnaf.cnaf.infn.it</a:t>
              </a:r>
            </a:p>
          </p:txBody>
        </p:sp>
        <p:sp>
          <p:nvSpPr>
            <p:cNvPr id="61" name="CustomShape 6"/>
            <p:cNvSpPr/>
            <p:nvPr/>
          </p:nvSpPr>
          <p:spPr>
            <a:xfrm>
              <a:off x="4297680" y="2899080"/>
              <a:ext cx="1622520" cy="236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209" spc="-1">
                  <a:solidFill>
                    <a:srgbClr val="000000"/>
                  </a:solidFill>
                  <a:highlight>
                    <a:srgbClr val="FFFF00"/>
                  </a:highlight>
                  <a:latin typeface="Arial"/>
                </a:rPr>
                <a:t>ns1.garr.net</a:t>
              </a:r>
            </a:p>
          </p:txBody>
        </p:sp>
        <p:sp>
          <p:nvSpPr>
            <p:cNvPr id="62" name="CustomShape 7"/>
            <p:cNvSpPr/>
            <p:nvPr/>
          </p:nvSpPr>
          <p:spPr>
            <a:xfrm>
              <a:off x="4297680" y="3146760"/>
              <a:ext cx="1622520" cy="236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088" spc="-1">
                  <a:solidFill>
                    <a:srgbClr val="000000"/>
                  </a:solidFill>
                  <a:highlight>
                    <a:srgbClr val="FFFF00"/>
                  </a:highlight>
                  <a:latin typeface="Arial"/>
                </a:rPr>
                <a:t>ext-dns-2.cern.ch</a:t>
              </a:r>
            </a:p>
          </p:txBody>
        </p:sp>
      </p:grpSp>
      <p:grpSp>
        <p:nvGrpSpPr>
          <p:cNvPr id="63" name="Group 8"/>
          <p:cNvGrpSpPr/>
          <p:nvPr/>
        </p:nvGrpSpPr>
        <p:grpSpPr>
          <a:xfrm>
            <a:off x="5271001" y="1548234"/>
            <a:ext cx="1143325" cy="756266"/>
            <a:chOff x="4358160" y="1280160"/>
            <a:chExt cx="945360" cy="625320"/>
          </a:xfrm>
        </p:grpSpPr>
        <p:grpSp>
          <p:nvGrpSpPr>
            <p:cNvPr id="64" name="Group 9"/>
            <p:cNvGrpSpPr/>
            <p:nvPr/>
          </p:nvGrpSpPr>
          <p:grpSpPr>
            <a:xfrm>
              <a:off x="4358160" y="1280160"/>
              <a:ext cx="945360" cy="625320"/>
              <a:chOff x="4358160" y="1280160"/>
              <a:chExt cx="945360" cy="625320"/>
            </a:xfrm>
          </p:grpSpPr>
          <p:sp>
            <p:nvSpPr>
              <p:cNvPr id="65" name="CustomShape 10"/>
              <p:cNvSpPr/>
              <p:nvPr/>
            </p:nvSpPr>
            <p:spPr>
              <a:xfrm>
                <a:off x="4358160" y="1532520"/>
                <a:ext cx="945360" cy="182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dxcnaf.cnaf.infn.it</a:t>
                </a:r>
                <a:endParaRPr lang="en-US" sz="847" spc="-1" dirty="0">
                  <a:solidFill>
                    <a:srgbClr val="000000"/>
                  </a:solidFill>
                  <a:latin typeface="Arial"/>
                </a:endParaRPr>
              </a:p>
            </p:txBody>
          </p:sp>
          <p:sp>
            <p:nvSpPr>
              <p:cNvPr id="66" name="CustomShape 11"/>
              <p:cNvSpPr/>
              <p:nvPr/>
            </p:nvSpPr>
            <p:spPr>
              <a:xfrm>
                <a:off x="4368240" y="1280160"/>
                <a:ext cx="935280" cy="2412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cnaf</a:t>
                </a:r>
                <a:endParaRPr lang="en-US" sz="1935" spc="-1">
                  <a:solidFill>
                    <a:srgbClr val="000000"/>
                  </a:solidFill>
                  <a:latin typeface="Arial"/>
                </a:endParaRPr>
              </a:p>
            </p:txBody>
          </p:sp>
          <p:sp>
            <p:nvSpPr>
              <p:cNvPr id="67" name="CustomShape 12"/>
              <p:cNvSpPr/>
              <p:nvPr/>
            </p:nvSpPr>
            <p:spPr>
              <a:xfrm>
                <a:off x="4358160" y="1727640"/>
                <a:ext cx="945360" cy="1778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nvGrpSpPr>
          <p:cNvPr id="68" name="Group 13"/>
          <p:cNvGrpSpPr/>
          <p:nvPr/>
        </p:nvGrpSpPr>
        <p:grpSpPr>
          <a:xfrm>
            <a:off x="10689819" y="2576181"/>
            <a:ext cx="1253913" cy="717952"/>
            <a:chOff x="8838720" y="2130120"/>
            <a:chExt cx="1036800" cy="593640"/>
          </a:xfrm>
        </p:grpSpPr>
        <p:sp>
          <p:nvSpPr>
            <p:cNvPr id="69" name="CustomShape 14"/>
            <p:cNvSpPr/>
            <p:nvPr/>
          </p:nvSpPr>
          <p:spPr>
            <a:xfrm>
              <a:off x="8838720" y="2315880"/>
              <a:ext cx="103500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dnsm.bo.infn.it</a:t>
              </a:r>
              <a:endParaRPr lang="en-US" sz="847" spc="-1" dirty="0">
                <a:solidFill>
                  <a:srgbClr val="000000"/>
                </a:solidFill>
                <a:latin typeface="Arial"/>
              </a:endParaRPr>
            </a:p>
          </p:txBody>
        </p:sp>
        <p:sp>
          <p:nvSpPr>
            <p:cNvPr id="70" name="CustomShape 15"/>
            <p:cNvSpPr/>
            <p:nvPr/>
          </p:nvSpPr>
          <p:spPr>
            <a:xfrm>
              <a:off x="8851320" y="2130120"/>
              <a:ext cx="102420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bo</a:t>
              </a:r>
              <a:endParaRPr lang="en-US" sz="1935" spc="-1">
                <a:solidFill>
                  <a:srgbClr val="000000"/>
                </a:solidFill>
                <a:latin typeface="Arial"/>
              </a:endParaRPr>
            </a:p>
          </p:txBody>
        </p:sp>
        <p:sp>
          <p:nvSpPr>
            <p:cNvPr id="71" name="CustomShape 16"/>
            <p:cNvSpPr/>
            <p:nvPr/>
          </p:nvSpPr>
          <p:spPr>
            <a:xfrm>
              <a:off x="8838720" y="2458800"/>
              <a:ext cx="103500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dnsi.bo.infn.it</a:t>
              </a:r>
            </a:p>
          </p:txBody>
        </p:sp>
        <p:sp>
          <p:nvSpPr>
            <p:cNvPr id="72" name="CustomShape 17"/>
            <p:cNvSpPr/>
            <p:nvPr/>
          </p:nvSpPr>
          <p:spPr>
            <a:xfrm>
              <a:off x="8840160" y="2595240"/>
              <a:ext cx="103536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73" name="Group 18"/>
          <p:cNvGrpSpPr/>
          <p:nvPr/>
        </p:nvGrpSpPr>
        <p:grpSpPr>
          <a:xfrm>
            <a:off x="9842558" y="4985174"/>
            <a:ext cx="1255654" cy="654821"/>
            <a:chOff x="8138160" y="4122000"/>
            <a:chExt cx="1038240" cy="541440"/>
          </a:xfrm>
        </p:grpSpPr>
        <p:grpSp>
          <p:nvGrpSpPr>
            <p:cNvPr id="74" name="Group 19"/>
            <p:cNvGrpSpPr/>
            <p:nvPr/>
          </p:nvGrpSpPr>
          <p:grpSpPr>
            <a:xfrm>
              <a:off x="8138160" y="4122000"/>
              <a:ext cx="1038240" cy="541440"/>
              <a:chOff x="8138160" y="4122000"/>
              <a:chExt cx="1038240" cy="541440"/>
            </a:xfrm>
          </p:grpSpPr>
          <p:sp>
            <p:nvSpPr>
              <p:cNvPr id="75" name="CustomShape 20"/>
              <p:cNvSpPr/>
              <p:nvPr/>
            </p:nvSpPr>
            <p:spPr>
              <a:xfrm>
                <a:off x="8138160" y="4341240"/>
                <a:ext cx="1038240" cy="1569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highlight>
                      <a:srgbClr val="FF3333"/>
                    </a:highlight>
                    <a:latin typeface="Arial"/>
                  </a:rPr>
                  <a:t>server2.cnaf.infn.it</a:t>
                </a:r>
                <a:endParaRPr lang="en-US" sz="847" spc="-1" dirty="0">
                  <a:solidFill>
                    <a:srgbClr val="000000"/>
                  </a:solidFill>
                  <a:highlight>
                    <a:srgbClr val="FF3333"/>
                  </a:highlight>
                  <a:latin typeface="Arial"/>
                </a:endParaRPr>
              </a:p>
            </p:txBody>
          </p:sp>
          <p:sp>
            <p:nvSpPr>
              <p:cNvPr id="76" name="CustomShape 21"/>
              <p:cNvSpPr/>
              <p:nvPr/>
            </p:nvSpPr>
            <p:spPr>
              <a:xfrm>
                <a:off x="8149320" y="4122000"/>
                <a:ext cx="102708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dsi</a:t>
                </a:r>
                <a:endParaRPr lang="en-US" sz="1935" spc="-1">
                  <a:solidFill>
                    <a:srgbClr val="000000"/>
                  </a:solidFill>
                  <a:latin typeface="Arial"/>
                </a:endParaRPr>
              </a:p>
            </p:txBody>
          </p:sp>
          <p:sp>
            <p:nvSpPr>
              <p:cNvPr id="77" name="CustomShape 22"/>
              <p:cNvSpPr/>
              <p:nvPr/>
            </p:nvSpPr>
            <p:spPr>
              <a:xfrm>
                <a:off x="8138160" y="4510800"/>
                <a:ext cx="1038240" cy="1526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dxcnaf.infn.it</a:t>
                </a:r>
              </a:p>
            </p:txBody>
          </p:sp>
        </p:grpSp>
      </p:grpSp>
      <p:grpSp>
        <p:nvGrpSpPr>
          <p:cNvPr id="78" name="Group 23"/>
          <p:cNvGrpSpPr/>
          <p:nvPr/>
        </p:nvGrpSpPr>
        <p:grpSpPr>
          <a:xfrm>
            <a:off x="11169615" y="4976466"/>
            <a:ext cx="921713" cy="654821"/>
            <a:chOff x="9235440" y="4114800"/>
            <a:chExt cx="762120" cy="541440"/>
          </a:xfrm>
        </p:grpSpPr>
        <p:grpSp>
          <p:nvGrpSpPr>
            <p:cNvPr id="79" name="Group 24"/>
            <p:cNvGrpSpPr/>
            <p:nvPr/>
          </p:nvGrpSpPr>
          <p:grpSpPr>
            <a:xfrm>
              <a:off x="9235440" y="4114800"/>
              <a:ext cx="762120" cy="541440"/>
              <a:chOff x="9235440" y="4114800"/>
              <a:chExt cx="762120" cy="541440"/>
            </a:xfrm>
          </p:grpSpPr>
          <p:sp>
            <p:nvSpPr>
              <p:cNvPr id="80" name="CustomShape 25"/>
              <p:cNvSpPr/>
              <p:nvPr/>
            </p:nvSpPr>
            <p:spPr>
              <a:xfrm>
                <a:off x="9235440" y="4334040"/>
                <a:ext cx="762120" cy="1569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ns1.dr.infn.it</a:t>
                </a:r>
                <a:endParaRPr lang="en-US" sz="847" spc="-1" dirty="0">
                  <a:solidFill>
                    <a:srgbClr val="000000"/>
                  </a:solidFill>
                  <a:latin typeface="Arial"/>
                </a:endParaRPr>
              </a:p>
            </p:txBody>
          </p:sp>
          <p:sp>
            <p:nvSpPr>
              <p:cNvPr id="81" name="CustomShape 26"/>
              <p:cNvSpPr/>
              <p:nvPr/>
            </p:nvSpPr>
            <p:spPr>
              <a:xfrm>
                <a:off x="9243360" y="4114800"/>
                <a:ext cx="75420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dr</a:t>
                </a:r>
                <a:endParaRPr lang="en-US" sz="1935" spc="-1">
                  <a:solidFill>
                    <a:srgbClr val="000000"/>
                  </a:solidFill>
                  <a:latin typeface="Arial"/>
                </a:endParaRPr>
              </a:p>
            </p:txBody>
          </p:sp>
          <p:sp>
            <p:nvSpPr>
              <p:cNvPr id="82" name="CustomShape 27"/>
              <p:cNvSpPr/>
              <p:nvPr/>
            </p:nvSpPr>
            <p:spPr>
              <a:xfrm>
                <a:off x="9235440" y="4503600"/>
                <a:ext cx="762120" cy="1526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nvGrpSpPr>
          <p:cNvPr id="83" name="Group 28"/>
          <p:cNvGrpSpPr/>
          <p:nvPr/>
        </p:nvGrpSpPr>
        <p:grpSpPr>
          <a:xfrm>
            <a:off x="6635502" y="1892189"/>
            <a:ext cx="995293" cy="430162"/>
            <a:chOff x="5486400" y="1564560"/>
            <a:chExt cx="822960" cy="355680"/>
          </a:xfrm>
        </p:grpSpPr>
        <p:grpSp>
          <p:nvGrpSpPr>
            <p:cNvPr id="84" name="Group 29"/>
            <p:cNvGrpSpPr/>
            <p:nvPr/>
          </p:nvGrpSpPr>
          <p:grpSpPr>
            <a:xfrm>
              <a:off x="5486400" y="1564560"/>
              <a:ext cx="822960" cy="355680"/>
              <a:chOff x="5486400" y="1564560"/>
              <a:chExt cx="822960" cy="355680"/>
            </a:xfrm>
          </p:grpSpPr>
          <p:sp>
            <p:nvSpPr>
              <p:cNvPr id="85" name="CustomShape 30"/>
              <p:cNvSpPr/>
              <p:nvPr/>
            </p:nvSpPr>
            <p:spPr>
              <a:xfrm>
                <a:off x="5486400" y="1770840"/>
                <a:ext cx="822960" cy="1494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highlight>
                      <a:srgbClr val="FF3333"/>
                    </a:highlight>
                    <a:latin typeface="Arial"/>
                  </a:rPr>
                  <a:t>server2.infn.it</a:t>
                </a:r>
                <a:endParaRPr lang="en-US" sz="847" spc="-1" dirty="0">
                  <a:solidFill>
                    <a:srgbClr val="000000"/>
                  </a:solidFill>
                  <a:highlight>
                    <a:srgbClr val="FF3333"/>
                  </a:highlight>
                  <a:latin typeface="Arial"/>
                </a:endParaRPr>
              </a:p>
            </p:txBody>
          </p:sp>
          <p:sp>
            <p:nvSpPr>
              <p:cNvPr id="86" name="CustomShape 31"/>
              <p:cNvSpPr/>
              <p:nvPr/>
            </p:nvSpPr>
            <p:spPr>
              <a:xfrm>
                <a:off x="5495400" y="1564560"/>
                <a:ext cx="813960" cy="19512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ccr</a:t>
                </a:r>
                <a:endParaRPr lang="en-US" sz="1935" spc="-1">
                  <a:solidFill>
                    <a:srgbClr val="000000"/>
                  </a:solidFill>
                  <a:latin typeface="Arial"/>
                </a:endParaRPr>
              </a:p>
            </p:txBody>
          </p:sp>
        </p:grpSp>
      </p:grpSp>
      <p:grpSp>
        <p:nvGrpSpPr>
          <p:cNvPr id="87" name="Group 32"/>
          <p:cNvGrpSpPr/>
          <p:nvPr/>
        </p:nvGrpSpPr>
        <p:grpSpPr>
          <a:xfrm>
            <a:off x="10294053" y="3431280"/>
            <a:ext cx="875562" cy="727531"/>
            <a:chOff x="8511480" y="2837160"/>
            <a:chExt cx="723960" cy="601560"/>
          </a:xfrm>
        </p:grpSpPr>
        <p:grpSp>
          <p:nvGrpSpPr>
            <p:cNvPr id="88" name="Group 33"/>
            <p:cNvGrpSpPr/>
            <p:nvPr/>
          </p:nvGrpSpPr>
          <p:grpSpPr>
            <a:xfrm>
              <a:off x="8511480" y="2837160"/>
              <a:ext cx="723960" cy="601560"/>
              <a:chOff x="8511480" y="2837160"/>
              <a:chExt cx="723960" cy="601560"/>
            </a:xfrm>
          </p:grpSpPr>
          <p:sp>
            <p:nvSpPr>
              <p:cNvPr id="89" name="CustomShape 34"/>
              <p:cNvSpPr/>
              <p:nvPr/>
            </p:nvSpPr>
            <p:spPr>
              <a:xfrm>
                <a:off x="8511480" y="3080160"/>
                <a:ext cx="723960" cy="1746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dc1.win.infn.it</a:t>
                </a:r>
                <a:endParaRPr lang="en-US" sz="847" spc="-1" dirty="0">
                  <a:solidFill>
                    <a:srgbClr val="000000"/>
                  </a:solidFill>
                  <a:latin typeface="Arial"/>
                </a:endParaRPr>
              </a:p>
            </p:txBody>
          </p:sp>
          <p:sp>
            <p:nvSpPr>
              <p:cNvPr id="90" name="CustomShape 35"/>
              <p:cNvSpPr/>
              <p:nvPr/>
            </p:nvSpPr>
            <p:spPr>
              <a:xfrm>
                <a:off x="8519400" y="2837160"/>
                <a:ext cx="716040" cy="23184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win</a:t>
                </a:r>
                <a:endParaRPr lang="en-US" sz="1935" spc="-1">
                  <a:solidFill>
                    <a:srgbClr val="000000"/>
                  </a:solidFill>
                  <a:latin typeface="Arial"/>
                </a:endParaRPr>
              </a:p>
            </p:txBody>
          </p:sp>
          <p:sp>
            <p:nvSpPr>
              <p:cNvPr id="91" name="CustomShape 36"/>
              <p:cNvSpPr/>
              <p:nvPr/>
            </p:nvSpPr>
            <p:spPr>
              <a:xfrm>
                <a:off x="8511480" y="3268800"/>
                <a:ext cx="723960" cy="1699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dc2.win.infn.it</a:t>
                </a:r>
              </a:p>
            </p:txBody>
          </p:sp>
        </p:grpSp>
      </p:grpSp>
      <p:grpSp>
        <p:nvGrpSpPr>
          <p:cNvPr id="92" name="Group 37"/>
          <p:cNvGrpSpPr/>
          <p:nvPr/>
        </p:nvGrpSpPr>
        <p:grpSpPr>
          <a:xfrm>
            <a:off x="110802" y="1063649"/>
            <a:ext cx="923454" cy="1479878"/>
            <a:chOff x="91440" y="879480"/>
            <a:chExt cx="763560" cy="1223640"/>
          </a:xfrm>
        </p:grpSpPr>
        <p:sp>
          <p:nvSpPr>
            <p:cNvPr id="93" name="CustomShape 38"/>
            <p:cNvSpPr/>
            <p:nvPr/>
          </p:nvSpPr>
          <p:spPr>
            <a:xfrm>
              <a:off x="100800" y="879480"/>
              <a:ext cx="754200" cy="23796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ha</a:t>
              </a:r>
              <a:endParaRPr lang="en-US" sz="1935" spc="-1">
                <a:solidFill>
                  <a:srgbClr val="000000"/>
                </a:solidFill>
                <a:latin typeface="Arial"/>
              </a:endParaRPr>
            </a:p>
          </p:txBody>
        </p:sp>
        <p:grpSp>
          <p:nvGrpSpPr>
            <p:cNvPr id="94" name="Group 39"/>
            <p:cNvGrpSpPr/>
            <p:nvPr/>
          </p:nvGrpSpPr>
          <p:grpSpPr>
            <a:xfrm>
              <a:off x="91440" y="1130040"/>
              <a:ext cx="763560" cy="973080"/>
              <a:chOff x="91440" y="1130040"/>
              <a:chExt cx="763560" cy="973080"/>
            </a:xfrm>
          </p:grpSpPr>
          <p:sp>
            <p:nvSpPr>
              <p:cNvPr id="95" name="CustomShape 40"/>
              <p:cNvSpPr/>
              <p:nvPr/>
            </p:nvSpPr>
            <p:spPr>
              <a:xfrm>
                <a:off x="91440" y="1130040"/>
                <a:ext cx="762120" cy="181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ns1.ha.infn.it</a:t>
                </a:r>
                <a:endParaRPr lang="en-US" sz="847" spc="-1" dirty="0">
                  <a:solidFill>
                    <a:srgbClr val="000000"/>
                  </a:solidFill>
                  <a:latin typeface="Arial"/>
                </a:endParaRPr>
              </a:p>
            </p:txBody>
          </p:sp>
          <p:sp>
            <p:nvSpPr>
              <p:cNvPr id="96" name="CustomShape 41"/>
              <p:cNvSpPr/>
              <p:nvPr/>
            </p:nvSpPr>
            <p:spPr>
              <a:xfrm>
                <a:off x="92880" y="1922400"/>
                <a:ext cx="762120" cy="1807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ns5.ha.infn.it</a:t>
                </a:r>
                <a:endParaRPr lang="en-US" sz="847" spc="-1" dirty="0">
                  <a:solidFill>
                    <a:srgbClr val="000000"/>
                  </a:solidFill>
                  <a:latin typeface="Arial"/>
                </a:endParaRPr>
              </a:p>
            </p:txBody>
          </p:sp>
          <p:sp>
            <p:nvSpPr>
              <p:cNvPr id="97" name="CustomShape 42"/>
              <p:cNvSpPr/>
              <p:nvPr/>
            </p:nvSpPr>
            <p:spPr>
              <a:xfrm>
                <a:off x="92880" y="1725480"/>
                <a:ext cx="762120" cy="181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ns4.ha.infn.it</a:t>
                </a:r>
                <a:endParaRPr lang="en-US" sz="847" spc="-1" dirty="0">
                  <a:solidFill>
                    <a:srgbClr val="000000"/>
                  </a:solidFill>
                  <a:latin typeface="Arial"/>
                </a:endParaRPr>
              </a:p>
            </p:txBody>
          </p:sp>
          <p:sp>
            <p:nvSpPr>
              <p:cNvPr id="98" name="CustomShape 43"/>
              <p:cNvSpPr/>
              <p:nvPr/>
            </p:nvSpPr>
            <p:spPr>
              <a:xfrm>
                <a:off x="92880" y="1527120"/>
                <a:ext cx="762120" cy="1807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ns3.ha.infn.it</a:t>
                </a:r>
                <a:endParaRPr lang="en-US" sz="847" spc="-1" dirty="0">
                  <a:solidFill>
                    <a:srgbClr val="000000"/>
                  </a:solidFill>
                  <a:latin typeface="Arial"/>
                </a:endParaRPr>
              </a:p>
            </p:txBody>
          </p:sp>
          <p:sp>
            <p:nvSpPr>
              <p:cNvPr id="99" name="CustomShape 44"/>
              <p:cNvSpPr/>
              <p:nvPr/>
            </p:nvSpPr>
            <p:spPr>
              <a:xfrm>
                <a:off x="91440" y="1326960"/>
                <a:ext cx="762120" cy="181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ns2.ha.infn.it</a:t>
                </a:r>
                <a:endParaRPr lang="en-US" sz="847" spc="-1" dirty="0">
                  <a:solidFill>
                    <a:srgbClr val="000000"/>
                  </a:solidFill>
                  <a:latin typeface="Arial"/>
                </a:endParaRPr>
              </a:p>
            </p:txBody>
          </p:sp>
        </p:grpSp>
      </p:grpSp>
      <p:grpSp>
        <p:nvGrpSpPr>
          <p:cNvPr id="100" name="Group 45"/>
          <p:cNvGrpSpPr/>
          <p:nvPr/>
        </p:nvGrpSpPr>
        <p:grpSpPr>
          <a:xfrm>
            <a:off x="72053" y="2677626"/>
            <a:ext cx="1476395" cy="1002259"/>
            <a:chOff x="59400" y="2214000"/>
            <a:chExt cx="1220760" cy="828720"/>
          </a:xfrm>
        </p:grpSpPr>
        <p:sp>
          <p:nvSpPr>
            <p:cNvPr id="101" name="CustomShape 46"/>
            <p:cNvSpPr/>
            <p:nvPr/>
          </p:nvSpPr>
          <p:spPr>
            <a:xfrm>
              <a:off x="70560" y="2214000"/>
              <a:ext cx="1025640" cy="23832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cloud</a:t>
              </a:r>
              <a:endParaRPr lang="en-US" sz="1935" spc="-1">
                <a:solidFill>
                  <a:srgbClr val="000000"/>
                </a:solidFill>
                <a:latin typeface="Arial"/>
              </a:endParaRPr>
            </a:p>
          </p:txBody>
        </p:sp>
        <p:grpSp>
          <p:nvGrpSpPr>
            <p:cNvPr id="102" name="Group 47"/>
            <p:cNvGrpSpPr/>
            <p:nvPr/>
          </p:nvGrpSpPr>
          <p:grpSpPr>
            <a:xfrm>
              <a:off x="59400" y="2464920"/>
              <a:ext cx="1220760" cy="577800"/>
              <a:chOff x="59400" y="2464920"/>
              <a:chExt cx="1220760" cy="577800"/>
            </a:xfrm>
          </p:grpSpPr>
          <p:grpSp>
            <p:nvGrpSpPr>
              <p:cNvPr id="103" name="Group 48"/>
              <p:cNvGrpSpPr/>
              <p:nvPr/>
            </p:nvGrpSpPr>
            <p:grpSpPr>
              <a:xfrm>
                <a:off x="59400" y="2464920"/>
                <a:ext cx="1220760" cy="577800"/>
                <a:chOff x="59400" y="2464920"/>
                <a:chExt cx="1220760" cy="577800"/>
              </a:xfrm>
            </p:grpSpPr>
            <p:sp>
              <p:nvSpPr>
                <p:cNvPr id="104" name="CustomShape 49"/>
                <p:cNvSpPr/>
                <p:nvPr/>
              </p:nvSpPr>
              <p:spPr>
                <a:xfrm>
                  <a:off x="59400" y="2464920"/>
                  <a:ext cx="1220760" cy="181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cc-dnsha.recas.ba.infn.it</a:t>
                  </a:r>
                  <a:endParaRPr lang="en-US" sz="847" spc="-1" dirty="0">
                    <a:solidFill>
                      <a:srgbClr val="000000"/>
                    </a:solidFill>
                    <a:latin typeface="Arial"/>
                  </a:endParaRPr>
                </a:p>
              </p:txBody>
            </p:sp>
            <p:sp>
              <p:nvSpPr>
                <p:cNvPr id="105" name="CustomShape 50"/>
                <p:cNvSpPr/>
                <p:nvPr/>
              </p:nvSpPr>
              <p:spPr>
                <a:xfrm>
                  <a:off x="59400" y="2862000"/>
                  <a:ext cx="1220760" cy="1807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cc-dnsha-cnaf.infn.it</a:t>
                  </a:r>
                  <a:endParaRPr lang="en-US" sz="847" spc="-1" dirty="0">
                    <a:solidFill>
                      <a:srgbClr val="000000"/>
                    </a:solidFill>
                    <a:latin typeface="Arial"/>
                  </a:endParaRPr>
                </a:p>
              </p:txBody>
            </p:sp>
            <p:sp>
              <p:nvSpPr>
                <p:cNvPr id="106" name="CustomShape 51"/>
                <p:cNvSpPr/>
                <p:nvPr/>
              </p:nvSpPr>
              <p:spPr>
                <a:xfrm>
                  <a:off x="59400" y="2661840"/>
                  <a:ext cx="1220760" cy="181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cloud-dns.infn.it</a:t>
                  </a:r>
                  <a:endParaRPr lang="en-US" sz="847" spc="-1" dirty="0">
                    <a:solidFill>
                      <a:srgbClr val="000000"/>
                    </a:solidFill>
                    <a:latin typeface="Arial"/>
                  </a:endParaRPr>
                </a:p>
              </p:txBody>
            </p:sp>
            <p:sp>
              <p:nvSpPr>
                <p:cNvPr id="107" name="CustomShape 52"/>
                <p:cNvSpPr/>
                <p:nvPr/>
              </p:nvSpPr>
              <p:spPr>
                <a:xfrm>
                  <a:off x="59400" y="2464920"/>
                  <a:ext cx="1220760" cy="181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cc-dnsha.recas.ba.infn.it</a:t>
                  </a:r>
                  <a:endParaRPr lang="en-US" sz="847" spc="-1" dirty="0">
                    <a:solidFill>
                      <a:srgbClr val="000000"/>
                    </a:solidFill>
                    <a:latin typeface="Arial"/>
                  </a:endParaRPr>
                </a:p>
              </p:txBody>
            </p:sp>
          </p:grpSp>
        </p:grpSp>
      </p:grpSp>
      <p:grpSp>
        <p:nvGrpSpPr>
          <p:cNvPr id="108" name="Group 53"/>
          <p:cNvGrpSpPr/>
          <p:nvPr/>
        </p:nvGrpSpPr>
        <p:grpSpPr>
          <a:xfrm>
            <a:off x="116026" y="3870585"/>
            <a:ext cx="990069" cy="829411"/>
            <a:chOff x="95760" y="3200400"/>
            <a:chExt cx="818640" cy="685800"/>
          </a:xfrm>
        </p:grpSpPr>
        <p:sp>
          <p:nvSpPr>
            <p:cNvPr id="109" name="CustomShape 54"/>
            <p:cNvSpPr/>
            <p:nvPr/>
          </p:nvSpPr>
          <p:spPr>
            <a:xfrm>
              <a:off x="95760" y="3413160"/>
              <a:ext cx="818640" cy="154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dns1.ge.infn.it</a:t>
              </a:r>
              <a:endParaRPr lang="en-US" sz="847" spc="-1" dirty="0">
                <a:solidFill>
                  <a:srgbClr val="000000"/>
                </a:solidFill>
                <a:latin typeface="Arial"/>
              </a:endParaRPr>
            </a:p>
          </p:txBody>
        </p:sp>
        <p:sp>
          <p:nvSpPr>
            <p:cNvPr id="110" name="CustomShape 55"/>
            <p:cNvSpPr/>
            <p:nvPr/>
          </p:nvSpPr>
          <p:spPr>
            <a:xfrm>
              <a:off x="104760" y="3200400"/>
              <a:ext cx="809640" cy="201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ge</a:t>
              </a:r>
              <a:endParaRPr lang="en-US" sz="1935" spc="-1">
                <a:solidFill>
                  <a:srgbClr val="000000"/>
                </a:solidFill>
                <a:latin typeface="Arial"/>
              </a:endParaRPr>
            </a:p>
          </p:txBody>
        </p:sp>
        <p:sp>
          <p:nvSpPr>
            <p:cNvPr id="111" name="CustomShape 56"/>
            <p:cNvSpPr/>
            <p:nvPr/>
          </p:nvSpPr>
          <p:spPr>
            <a:xfrm>
              <a:off x="95760" y="3578400"/>
              <a:ext cx="818640" cy="149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dns2.ge.infn.it</a:t>
              </a:r>
            </a:p>
          </p:txBody>
        </p:sp>
        <p:sp>
          <p:nvSpPr>
            <p:cNvPr id="112" name="CustomShape 57"/>
            <p:cNvSpPr/>
            <p:nvPr/>
          </p:nvSpPr>
          <p:spPr>
            <a:xfrm>
              <a:off x="95760" y="3737160"/>
              <a:ext cx="818640" cy="149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sp>
        <p:nvSpPr>
          <p:cNvPr id="113" name="CustomShape 58"/>
          <p:cNvSpPr/>
          <p:nvPr/>
        </p:nvSpPr>
        <p:spPr>
          <a:xfrm>
            <a:off x="2764917" y="1473783"/>
            <a:ext cx="1207326" cy="186345"/>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gssidns.gssi.infn.it</a:t>
            </a:r>
            <a:endParaRPr lang="en-US" sz="847" spc="-1" dirty="0">
              <a:solidFill>
                <a:srgbClr val="000000"/>
              </a:solidFill>
              <a:latin typeface="Arial"/>
            </a:endParaRPr>
          </a:p>
        </p:txBody>
      </p:sp>
      <p:sp>
        <p:nvSpPr>
          <p:cNvPr id="114" name="CustomShape 59"/>
          <p:cNvSpPr/>
          <p:nvPr/>
        </p:nvSpPr>
        <p:spPr>
          <a:xfrm>
            <a:off x="2778414" y="1216470"/>
            <a:ext cx="1193829" cy="243816"/>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gssi</a:t>
            </a:r>
            <a:endParaRPr lang="en-US" sz="1935" spc="-1">
              <a:solidFill>
                <a:srgbClr val="000000"/>
              </a:solidFill>
              <a:latin typeface="Arial"/>
            </a:endParaRPr>
          </a:p>
        </p:txBody>
      </p:sp>
      <p:sp>
        <p:nvSpPr>
          <p:cNvPr id="115" name="CustomShape 60"/>
          <p:cNvSpPr/>
          <p:nvPr/>
        </p:nvSpPr>
        <p:spPr>
          <a:xfrm>
            <a:off x="2764917" y="1675367"/>
            <a:ext cx="1207326" cy="18025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rsgs02.lngs.infn.it</a:t>
            </a:r>
          </a:p>
        </p:txBody>
      </p:sp>
      <p:sp>
        <p:nvSpPr>
          <p:cNvPr id="116" name="CustomShape 61"/>
          <p:cNvSpPr/>
          <p:nvPr/>
        </p:nvSpPr>
        <p:spPr>
          <a:xfrm>
            <a:off x="2764917" y="1865195"/>
            <a:ext cx="1207326" cy="180685"/>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gsnet0.lngs.infn.it</a:t>
            </a:r>
          </a:p>
        </p:txBody>
      </p:sp>
      <p:sp>
        <p:nvSpPr>
          <p:cNvPr id="117" name="CustomShape 62"/>
          <p:cNvSpPr/>
          <p:nvPr/>
        </p:nvSpPr>
        <p:spPr>
          <a:xfrm>
            <a:off x="2764917" y="2084195"/>
            <a:ext cx="1207326" cy="180685"/>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server2.infn.it</a:t>
            </a:r>
          </a:p>
        </p:txBody>
      </p:sp>
      <p:sp>
        <p:nvSpPr>
          <p:cNvPr id="118" name="CustomShape 63"/>
          <p:cNvSpPr/>
          <p:nvPr/>
        </p:nvSpPr>
        <p:spPr>
          <a:xfrm>
            <a:off x="2764917" y="2301017"/>
            <a:ext cx="1207326" cy="180685"/>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a:solidFill>
                  <a:srgbClr val="000000"/>
                </a:solidFill>
                <a:highlight>
                  <a:srgbClr val="FFFF00"/>
                </a:highlight>
                <a:latin typeface="Arial"/>
              </a:rPr>
              <a:t>ns1.garr.net</a:t>
            </a:r>
          </a:p>
        </p:txBody>
      </p:sp>
      <p:sp>
        <p:nvSpPr>
          <p:cNvPr id="119" name="CustomShape 64"/>
          <p:cNvSpPr/>
          <p:nvPr/>
        </p:nvSpPr>
        <p:spPr>
          <a:xfrm>
            <a:off x="8182948" y="110588"/>
            <a:ext cx="1770198" cy="663529"/>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dirty="0">
                <a:solidFill>
                  <a:srgbClr val="000000"/>
                </a:solidFill>
                <a:latin typeface="Arial"/>
              </a:rPr>
              <a:t>Other  </a:t>
            </a:r>
            <a:endParaRPr lang="en-US" sz="1935" spc="-1" dirty="0">
              <a:solidFill>
                <a:srgbClr val="000000"/>
              </a:solidFill>
              <a:latin typeface="Arial"/>
            </a:endParaRPr>
          </a:p>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dirty="0">
                <a:solidFill>
                  <a:srgbClr val="000000"/>
                </a:solidFill>
                <a:latin typeface="Arial"/>
              </a:rPr>
              <a:t>Domains</a:t>
            </a:r>
            <a:endParaRPr lang="en-US" sz="1935" spc="-1" dirty="0">
              <a:solidFill>
                <a:srgbClr val="000000"/>
              </a:solidFill>
              <a:latin typeface="Arial"/>
            </a:endParaRPr>
          </a:p>
        </p:txBody>
      </p:sp>
      <p:grpSp>
        <p:nvGrpSpPr>
          <p:cNvPr id="120" name="Group 65"/>
          <p:cNvGrpSpPr/>
          <p:nvPr/>
        </p:nvGrpSpPr>
        <p:grpSpPr>
          <a:xfrm>
            <a:off x="10119899" y="5750583"/>
            <a:ext cx="939128" cy="994422"/>
            <a:chOff x="8367480" y="4754880"/>
            <a:chExt cx="776520" cy="822240"/>
          </a:xfrm>
        </p:grpSpPr>
        <p:sp>
          <p:nvSpPr>
            <p:cNvPr id="121" name="CustomShape 66"/>
            <p:cNvSpPr/>
            <p:nvPr/>
          </p:nvSpPr>
          <p:spPr>
            <a:xfrm>
              <a:off x="8367480" y="5011920"/>
              <a:ext cx="774720" cy="184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dns1.pg.infn.it</a:t>
              </a:r>
              <a:endParaRPr lang="en-US" sz="847" spc="-1" dirty="0">
                <a:solidFill>
                  <a:srgbClr val="000000"/>
                </a:solidFill>
                <a:latin typeface="Arial"/>
              </a:endParaRPr>
            </a:p>
          </p:txBody>
        </p:sp>
        <p:sp>
          <p:nvSpPr>
            <p:cNvPr id="122" name="CustomShape 67"/>
            <p:cNvSpPr/>
            <p:nvPr/>
          </p:nvSpPr>
          <p:spPr>
            <a:xfrm>
              <a:off x="8377200" y="4754880"/>
              <a:ext cx="766800" cy="24444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pg</a:t>
              </a:r>
              <a:endParaRPr lang="en-US" sz="1935" spc="-1">
                <a:solidFill>
                  <a:srgbClr val="000000"/>
                </a:solidFill>
                <a:latin typeface="Arial"/>
              </a:endParaRPr>
            </a:p>
          </p:txBody>
        </p:sp>
        <p:sp>
          <p:nvSpPr>
            <p:cNvPr id="123" name="CustomShape 68"/>
            <p:cNvSpPr/>
            <p:nvPr/>
          </p:nvSpPr>
          <p:spPr>
            <a:xfrm>
              <a:off x="8367480" y="5208840"/>
              <a:ext cx="774720" cy="1778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dns2.pg.infn.it</a:t>
              </a:r>
            </a:p>
          </p:txBody>
        </p:sp>
        <p:sp>
          <p:nvSpPr>
            <p:cNvPr id="124" name="CustomShape 69"/>
            <p:cNvSpPr/>
            <p:nvPr/>
          </p:nvSpPr>
          <p:spPr>
            <a:xfrm>
              <a:off x="8369280" y="5397840"/>
              <a:ext cx="774720" cy="179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125" name="Group 70"/>
          <p:cNvGrpSpPr/>
          <p:nvPr/>
        </p:nvGrpSpPr>
        <p:grpSpPr>
          <a:xfrm>
            <a:off x="9259891" y="1175442"/>
            <a:ext cx="1253477" cy="889059"/>
            <a:chOff x="7625520" y="833040"/>
            <a:chExt cx="1036440" cy="735120"/>
          </a:xfrm>
        </p:grpSpPr>
        <p:grpSp>
          <p:nvGrpSpPr>
            <p:cNvPr id="126" name="Group 71"/>
            <p:cNvGrpSpPr/>
            <p:nvPr/>
          </p:nvGrpSpPr>
          <p:grpSpPr>
            <a:xfrm>
              <a:off x="7625520" y="833040"/>
              <a:ext cx="1036440" cy="735120"/>
              <a:chOff x="7625520" y="833040"/>
              <a:chExt cx="1036440" cy="735120"/>
            </a:xfrm>
          </p:grpSpPr>
          <p:sp>
            <p:nvSpPr>
              <p:cNvPr id="127" name="CustomShape 72"/>
              <p:cNvSpPr/>
              <p:nvPr/>
            </p:nvSpPr>
            <p:spPr>
              <a:xfrm>
                <a:off x="7625520" y="1017360"/>
                <a:ext cx="103500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dns1.roma1.infn.it</a:t>
                </a:r>
                <a:endParaRPr lang="en-US" sz="847" spc="-1" dirty="0">
                  <a:solidFill>
                    <a:srgbClr val="000000"/>
                  </a:solidFill>
                  <a:latin typeface="Arial"/>
                </a:endParaRPr>
              </a:p>
            </p:txBody>
          </p:sp>
          <p:sp>
            <p:nvSpPr>
              <p:cNvPr id="128" name="CustomShape 73"/>
              <p:cNvSpPr/>
              <p:nvPr/>
            </p:nvSpPr>
            <p:spPr>
              <a:xfrm>
                <a:off x="7638120" y="833040"/>
                <a:ext cx="1023840" cy="17496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572" b="1" spc="-1">
                    <a:solidFill>
                      <a:srgbClr val="000000"/>
                    </a:solidFill>
                    <a:latin typeface="Arial"/>
                  </a:rPr>
                  <a:t>roma1</a:t>
                </a:r>
                <a:endParaRPr lang="en-US" sz="1572" spc="-1">
                  <a:solidFill>
                    <a:srgbClr val="000000"/>
                  </a:solidFill>
                  <a:latin typeface="Arial"/>
                </a:endParaRPr>
              </a:p>
            </p:txBody>
          </p:sp>
          <p:sp>
            <p:nvSpPr>
              <p:cNvPr id="129" name="CustomShape 74"/>
              <p:cNvSpPr/>
              <p:nvPr/>
            </p:nvSpPr>
            <p:spPr>
              <a:xfrm>
                <a:off x="7625520" y="1160280"/>
                <a:ext cx="103500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dns2.roma1.infn.it</a:t>
                </a:r>
              </a:p>
            </p:txBody>
          </p:sp>
          <p:sp>
            <p:nvSpPr>
              <p:cNvPr id="130" name="CustomShape 75"/>
              <p:cNvSpPr/>
              <p:nvPr/>
            </p:nvSpPr>
            <p:spPr>
              <a:xfrm>
                <a:off x="7626960" y="1296720"/>
                <a:ext cx="103500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t2-dns.roma1.infn.it</a:t>
                </a:r>
              </a:p>
            </p:txBody>
          </p:sp>
          <p:sp>
            <p:nvSpPr>
              <p:cNvPr id="131" name="CustomShape 76"/>
              <p:cNvSpPr/>
              <p:nvPr/>
            </p:nvSpPr>
            <p:spPr>
              <a:xfrm>
                <a:off x="7625520" y="1439640"/>
                <a:ext cx="103500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lnfnet.lnf.infn.it</a:t>
                </a:r>
              </a:p>
            </p:txBody>
          </p:sp>
        </p:grpSp>
      </p:grpSp>
      <p:grpSp>
        <p:nvGrpSpPr>
          <p:cNvPr id="132" name="Group 77"/>
          <p:cNvGrpSpPr/>
          <p:nvPr/>
        </p:nvGrpSpPr>
        <p:grpSpPr>
          <a:xfrm>
            <a:off x="9289617" y="2249099"/>
            <a:ext cx="1101963" cy="825492"/>
            <a:chOff x="7680960" y="1720800"/>
            <a:chExt cx="911160" cy="682560"/>
          </a:xfrm>
        </p:grpSpPr>
        <p:sp>
          <p:nvSpPr>
            <p:cNvPr id="133" name="CustomShape 78"/>
            <p:cNvSpPr/>
            <p:nvPr/>
          </p:nvSpPr>
          <p:spPr>
            <a:xfrm>
              <a:off x="7680960" y="1933560"/>
              <a:ext cx="909720" cy="152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dnsmail.presid.infn.it</a:t>
              </a:r>
              <a:endParaRPr lang="en-US" sz="847" spc="-1" dirty="0">
                <a:solidFill>
                  <a:srgbClr val="000000"/>
                </a:solidFill>
                <a:latin typeface="Arial"/>
              </a:endParaRPr>
            </a:p>
          </p:txBody>
        </p:sp>
        <p:sp>
          <p:nvSpPr>
            <p:cNvPr id="134" name="CustomShape 79"/>
            <p:cNvSpPr/>
            <p:nvPr/>
          </p:nvSpPr>
          <p:spPr>
            <a:xfrm>
              <a:off x="7692120" y="1720800"/>
              <a:ext cx="900000" cy="20304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dirty="0" err="1">
                  <a:solidFill>
                    <a:srgbClr val="000000"/>
                  </a:solidFill>
                  <a:latin typeface="Arial"/>
                </a:rPr>
                <a:t>presid</a:t>
              </a:r>
              <a:endParaRPr lang="en-US" sz="1935" spc="-1" dirty="0">
                <a:solidFill>
                  <a:srgbClr val="000000"/>
                </a:solidFill>
                <a:latin typeface="Arial"/>
              </a:endParaRPr>
            </a:p>
          </p:txBody>
        </p:sp>
        <p:sp>
          <p:nvSpPr>
            <p:cNvPr id="135" name="CustomShape 80"/>
            <p:cNvSpPr/>
            <p:nvPr/>
          </p:nvSpPr>
          <p:spPr>
            <a:xfrm>
              <a:off x="7680960" y="2098800"/>
              <a:ext cx="909720" cy="1476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dns1.roma1.infn.it</a:t>
              </a:r>
            </a:p>
          </p:txBody>
        </p:sp>
        <p:sp>
          <p:nvSpPr>
            <p:cNvPr id="136" name="CustomShape 81"/>
            <p:cNvSpPr/>
            <p:nvPr/>
          </p:nvSpPr>
          <p:spPr>
            <a:xfrm>
              <a:off x="7682400" y="2255760"/>
              <a:ext cx="909720" cy="1476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137" name="Group 82"/>
          <p:cNvGrpSpPr/>
          <p:nvPr/>
        </p:nvGrpSpPr>
        <p:grpSpPr>
          <a:xfrm>
            <a:off x="7910749" y="935428"/>
            <a:ext cx="1253913" cy="717952"/>
            <a:chOff x="8869680" y="595080"/>
            <a:chExt cx="1036800" cy="593640"/>
          </a:xfrm>
        </p:grpSpPr>
        <p:grpSp>
          <p:nvGrpSpPr>
            <p:cNvPr id="138" name="Group 83"/>
            <p:cNvGrpSpPr/>
            <p:nvPr/>
          </p:nvGrpSpPr>
          <p:grpSpPr>
            <a:xfrm>
              <a:off x="8869680" y="595080"/>
              <a:ext cx="1036800" cy="593640"/>
              <a:chOff x="8869680" y="595080"/>
              <a:chExt cx="1036800" cy="593640"/>
            </a:xfrm>
          </p:grpSpPr>
          <p:grpSp>
            <p:nvGrpSpPr>
              <p:cNvPr id="139" name="Group 84"/>
              <p:cNvGrpSpPr/>
              <p:nvPr/>
            </p:nvGrpSpPr>
            <p:grpSpPr>
              <a:xfrm>
                <a:off x="8869680" y="595080"/>
                <a:ext cx="1036800" cy="593640"/>
                <a:chOff x="8869680" y="595080"/>
                <a:chExt cx="1036800" cy="593640"/>
              </a:xfrm>
            </p:grpSpPr>
            <p:sp>
              <p:nvSpPr>
                <p:cNvPr id="140" name="CustomShape 85"/>
                <p:cNvSpPr/>
                <p:nvPr/>
              </p:nvSpPr>
              <p:spPr>
                <a:xfrm>
                  <a:off x="8869680" y="780840"/>
                  <a:ext cx="103500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726" b="1" spc="-1" dirty="0">
                      <a:solidFill>
                        <a:srgbClr val="000000"/>
                      </a:solidFill>
                      <a:latin typeface="Arial"/>
                      <a:ea typeface="Noto Sans CJK SC"/>
                    </a:rPr>
                    <a:t>sertov1.roma2.infn.it</a:t>
                  </a:r>
                  <a:endParaRPr lang="en-US" sz="726" spc="-1" dirty="0">
                    <a:solidFill>
                      <a:srgbClr val="000000"/>
                    </a:solidFill>
                    <a:latin typeface="Arial"/>
                  </a:endParaRPr>
                </a:p>
              </p:txBody>
            </p:sp>
            <p:sp>
              <p:nvSpPr>
                <p:cNvPr id="141" name="CustomShape 86"/>
                <p:cNvSpPr/>
                <p:nvPr/>
              </p:nvSpPr>
              <p:spPr>
                <a:xfrm>
                  <a:off x="8882280" y="595080"/>
                  <a:ext cx="102420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572" b="1" spc="-1">
                      <a:solidFill>
                        <a:srgbClr val="000000"/>
                      </a:solidFill>
                      <a:latin typeface="Arial"/>
                    </a:rPr>
                    <a:t>roma2</a:t>
                  </a:r>
                  <a:endParaRPr lang="en-US" sz="1572" spc="-1">
                    <a:solidFill>
                      <a:srgbClr val="000000"/>
                    </a:solidFill>
                    <a:latin typeface="Arial"/>
                  </a:endParaRPr>
                </a:p>
              </p:txBody>
            </p:sp>
            <p:sp>
              <p:nvSpPr>
                <p:cNvPr id="142" name="CustomShape 87"/>
                <p:cNvSpPr/>
                <p:nvPr/>
              </p:nvSpPr>
              <p:spPr>
                <a:xfrm>
                  <a:off x="8869680" y="923760"/>
                  <a:ext cx="103500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sertov2.roma2.infn.it</a:t>
                  </a:r>
                </a:p>
              </p:txBody>
            </p:sp>
            <p:sp>
              <p:nvSpPr>
                <p:cNvPr id="143" name="CustomShape 88"/>
                <p:cNvSpPr/>
                <p:nvPr/>
              </p:nvSpPr>
              <p:spPr>
                <a:xfrm>
                  <a:off x="8871120" y="1060200"/>
                  <a:ext cx="103536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dns1.roma1.infn.it</a:t>
                  </a:r>
                </a:p>
              </p:txBody>
            </p:sp>
          </p:grpSp>
        </p:grpSp>
      </p:grpSp>
      <p:grpSp>
        <p:nvGrpSpPr>
          <p:cNvPr id="144" name="Group 89"/>
          <p:cNvGrpSpPr/>
          <p:nvPr/>
        </p:nvGrpSpPr>
        <p:grpSpPr>
          <a:xfrm>
            <a:off x="10713766" y="1702361"/>
            <a:ext cx="1253477" cy="717952"/>
            <a:chOff x="8858520" y="1407600"/>
            <a:chExt cx="1036440" cy="593640"/>
          </a:xfrm>
        </p:grpSpPr>
        <p:grpSp>
          <p:nvGrpSpPr>
            <p:cNvPr id="145" name="Group 90"/>
            <p:cNvGrpSpPr/>
            <p:nvPr/>
          </p:nvGrpSpPr>
          <p:grpSpPr>
            <a:xfrm>
              <a:off x="8858520" y="1407600"/>
              <a:ext cx="1036440" cy="593640"/>
              <a:chOff x="8858520" y="1407600"/>
              <a:chExt cx="1036440" cy="593640"/>
            </a:xfrm>
          </p:grpSpPr>
          <p:grpSp>
            <p:nvGrpSpPr>
              <p:cNvPr id="146" name="Group 91"/>
              <p:cNvGrpSpPr/>
              <p:nvPr/>
            </p:nvGrpSpPr>
            <p:grpSpPr>
              <a:xfrm>
                <a:off x="8858520" y="1407600"/>
                <a:ext cx="1036440" cy="593640"/>
                <a:chOff x="8858520" y="1407600"/>
                <a:chExt cx="1036440" cy="593640"/>
              </a:xfrm>
            </p:grpSpPr>
            <p:sp>
              <p:nvSpPr>
                <p:cNvPr id="147" name="CustomShape 92"/>
                <p:cNvSpPr/>
                <p:nvPr/>
              </p:nvSpPr>
              <p:spPr>
                <a:xfrm>
                  <a:off x="8858520" y="1593360"/>
                  <a:ext cx="103500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726" b="1" spc="-1" dirty="0">
                      <a:solidFill>
                        <a:srgbClr val="000000"/>
                      </a:solidFill>
                      <a:latin typeface="Arial"/>
                      <a:ea typeface="Noto Sans CJK SC"/>
                    </a:rPr>
                    <a:t>stargw.roma3.infn.it</a:t>
                  </a:r>
                  <a:endParaRPr lang="en-US" sz="726" spc="-1" dirty="0">
                    <a:solidFill>
                      <a:srgbClr val="000000"/>
                    </a:solidFill>
                    <a:latin typeface="Arial"/>
                  </a:endParaRPr>
                </a:p>
              </p:txBody>
            </p:sp>
            <p:sp>
              <p:nvSpPr>
                <p:cNvPr id="148" name="CustomShape 93"/>
                <p:cNvSpPr/>
                <p:nvPr/>
              </p:nvSpPr>
              <p:spPr>
                <a:xfrm>
                  <a:off x="8871120" y="1407600"/>
                  <a:ext cx="102384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572" b="1" spc="-1">
                      <a:solidFill>
                        <a:srgbClr val="000000"/>
                      </a:solidFill>
                      <a:latin typeface="Arial"/>
                    </a:rPr>
                    <a:t>roma3</a:t>
                  </a:r>
                  <a:endParaRPr lang="en-US" sz="1572" spc="-1">
                    <a:solidFill>
                      <a:srgbClr val="000000"/>
                    </a:solidFill>
                    <a:latin typeface="Arial"/>
                  </a:endParaRPr>
                </a:p>
              </p:txBody>
            </p:sp>
            <p:sp>
              <p:nvSpPr>
                <p:cNvPr id="149" name="CustomShape 94"/>
                <p:cNvSpPr/>
                <p:nvPr/>
              </p:nvSpPr>
              <p:spPr>
                <a:xfrm>
                  <a:off x="8858520" y="1736280"/>
                  <a:ext cx="103500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nemesis.roma3.infn.it</a:t>
                  </a:r>
                </a:p>
              </p:txBody>
            </p:sp>
            <p:sp>
              <p:nvSpPr>
                <p:cNvPr id="150" name="CustomShape 95"/>
                <p:cNvSpPr/>
                <p:nvPr/>
              </p:nvSpPr>
              <p:spPr>
                <a:xfrm>
                  <a:off x="8859960" y="1872720"/>
                  <a:ext cx="103500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dns1.roma1.infn.it</a:t>
                  </a:r>
                </a:p>
              </p:txBody>
            </p:sp>
          </p:grpSp>
        </p:grpSp>
      </p:grpSp>
      <p:grpSp>
        <p:nvGrpSpPr>
          <p:cNvPr id="151" name="Group 96"/>
          <p:cNvGrpSpPr/>
          <p:nvPr/>
        </p:nvGrpSpPr>
        <p:grpSpPr>
          <a:xfrm>
            <a:off x="8676157" y="5229425"/>
            <a:ext cx="1055812" cy="631746"/>
            <a:chOff x="7173720" y="4323960"/>
            <a:chExt cx="873000" cy="522360"/>
          </a:xfrm>
        </p:grpSpPr>
        <p:grpSp>
          <p:nvGrpSpPr>
            <p:cNvPr id="152" name="Group 97"/>
            <p:cNvGrpSpPr/>
            <p:nvPr/>
          </p:nvGrpSpPr>
          <p:grpSpPr>
            <a:xfrm>
              <a:off x="7173720" y="4323960"/>
              <a:ext cx="873000" cy="522360"/>
              <a:chOff x="7173720" y="4323960"/>
              <a:chExt cx="873000" cy="522360"/>
            </a:xfrm>
          </p:grpSpPr>
          <p:sp>
            <p:nvSpPr>
              <p:cNvPr id="153" name="CustomShape 98"/>
              <p:cNvSpPr/>
              <p:nvPr/>
            </p:nvSpPr>
            <p:spPr>
              <a:xfrm>
                <a:off x="7173720" y="4536720"/>
                <a:ext cx="873000" cy="152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spawn.ba.infn.it</a:t>
                </a:r>
                <a:endParaRPr lang="en-US" sz="847" spc="-1" dirty="0">
                  <a:solidFill>
                    <a:srgbClr val="000000"/>
                  </a:solidFill>
                  <a:latin typeface="Arial"/>
                </a:endParaRPr>
              </a:p>
            </p:txBody>
          </p:sp>
          <p:sp>
            <p:nvSpPr>
              <p:cNvPr id="154" name="CustomShape 99"/>
              <p:cNvSpPr/>
              <p:nvPr/>
            </p:nvSpPr>
            <p:spPr>
              <a:xfrm>
                <a:off x="7183080" y="4323960"/>
                <a:ext cx="863640" cy="20016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ba</a:t>
                </a:r>
                <a:endParaRPr lang="en-US" sz="1935" spc="-1">
                  <a:solidFill>
                    <a:srgbClr val="000000"/>
                  </a:solidFill>
                  <a:latin typeface="Arial"/>
                </a:endParaRPr>
              </a:p>
            </p:txBody>
          </p:sp>
          <p:sp>
            <p:nvSpPr>
              <p:cNvPr id="155" name="CustomShape 100"/>
              <p:cNvSpPr/>
              <p:nvPr/>
            </p:nvSpPr>
            <p:spPr>
              <a:xfrm>
                <a:off x="7173720" y="4700160"/>
                <a:ext cx="873000" cy="1461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nvGrpSpPr>
          <p:cNvPr id="156" name="Group 101"/>
          <p:cNvGrpSpPr/>
          <p:nvPr/>
        </p:nvGrpSpPr>
        <p:grpSpPr>
          <a:xfrm>
            <a:off x="8809821" y="3207056"/>
            <a:ext cx="1253913" cy="889059"/>
            <a:chOff x="7284240" y="2651760"/>
            <a:chExt cx="1036800" cy="735120"/>
          </a:xfrm>
        </p:grpSpPr>
        <p:grpSp>
          <p:nvGrpSpPr>
            <p:cNvPr id="157" name="Group 102"/>
            <p:cNvGrpSpPr/>
            <p:nvPr/>
          </p:nvGrpSpPr>
          <p:grpSpPr>
            <a:xfrm>
              <a:off x="7284240" y="2651760"/>
              <a:ext cx="1036800" cy="735120"/>
              <a:chOff x="7284240" y="2651760"/>
              <a:chExt cx="1036800" cy="735120"/>
            </a:xfrm>
          </p:grpSpPr>
          <p:sp>
            <p:nvSpPr>
              <p:cNvPr id="158" name="CustomShape 103"/>
              <p:cNvSpPr/>
              <p:nvPr/>
            </p:nvSpPr>
            <p:spPr>
              <a:xfrm>
                <a:off x="7284240" y="2836080"/>
                <a:ext cx="103500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afs.ts.infn.it</a:t>
                </a:r>
                <a:endParaRPr lang="en-US" sz="847" spc="-1" dirty="0">
                  <a:solidFill>
                    <a:srgbClr val="000000"/>
                  </a:solidFill>
                  <a:latin typeface="Arial"/>
                </a:endParaRPr>
              </a:p>
            </p:txBody>
          </p:sp>
          <p:sp>
            <p:nvSpPr>
              <p:cNvPr id="159" name="CustomShape 104"/>
              <p:cNvSpPr/>
              <p:nvPr/>
            </p:nvSpPr>
            <p:spPr>
              <a:xfrm>
                <a:off x="7296840" y="2651760"/>
                <a:ext cx="102420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572" b="1" spc="-1">
                    <a:solidFill>
                      <a:srgbClr val="000000"/>
                    </a:solidFill>
                    <a:latin typeface="Arial"/>
                  </a:rPr>
                  <a:t>ts</a:t>
                </a:r>
                <a:endParaRPr lang="en-US" sz="1572" spc="-1">
                  <a:solidFill>
                    <a:srgbClr val="000000"/>
                  </a:solidFill>
                  <a:latin typeface="Arial"/>
                </a:endParaRPr>
              </a:p>
            </p:txBody>
          </p:sp>
          <p:sp>
            <p:nvSpPr>
              <p:cNvPr id="160" name="CustomShape 105"/>
              <p:cNvSpPr/>
              <p:nvPr/>
            </p:nvSpPr>
            <p:spPr>
              <a:xfrm>
                <a:off x="7284240" y="2978640"/>
                <a:ext cx="103500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dnssrvd.ts.infn.it</a:t>
                </a:r>
              </a:p>
            </p:txBody>
          </p:sp>
          <p:sp>
            <p:nvSpPr>
              <p:cNvPr id="161" name="CustomShape 106"/>
              <p:cNvSpPr/>
              <p:nvPr/>
            </p:nvSpPr>
            <p:spPr>
              <a:xfrm>
                <a:off x="7285680" y="3115440"/>
                <a:ext cx="103536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ea typeface="Noto Sans CJK SC"/>
                  </a:rPr>
                  <a:t>server2.infn.it</a:t>
                </a:r>
                <a:endParaRPr lang="en-US" sz="847" spc="-1" dirty="0">
                  <a:solidFill>
                    <a:srgbClr val="000000"/>
                  </a:solidFill>
                  <a:highlight>
                    <a:srgbClr val="FF3333"/>
                  </a:highlight>
                  <a:latin typeface="Arial"/>
                </a:endParaRPr>
              </a:p>
            </p:txBody>
          </p:sp>
          <p:sp>
            <p:nvSpPr>
              <p:cNvPr id="162" name="CustomShape 107"/>
              <p:cNvSpPr/>
              <p:nvPr/>
            </p:nvSpPr>
            <p:spPr>
              <a:xfrm>
                <a:off x="7284240" y="3258360"/>
                <a:ext cx="103500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a:solidFill>
                      <a:srgbClr val="000000"/>
                    </a:solidFill>
                    <a:highlight>
                      <a:srgbClr val="FFFF00"/>
                    </a:highlight>
                    <a:latin typeface="Arial"/>
                  </a:rPr>
                  <a:t>ns1.units.it</a:t>
                </a:r>
              </a:p>
            </p:txBody>
          </p:sp>
        </p:grpSp>
      </p:grpSp>
      <p:grpSp>
        <p:nvGrpSpPr>
          <p:cNvPr id="163" name="Group 108"/>
          <p:cNvGrpSpPr/>
          <p:nvPr/>
        </p:nvGrpSpPr>
        <p:grpSpPr>
          <a:xfrm>
            <a:off x="11132607" y="5861171"/>
            <a:ext cx="921713" cy="821574"/>
            <a:chOff x="9204840" y="4846320"/>
            <a:chExt cx="762120" cy="679320"/>
          </a:xfrm>
        </p:grpSpPr>
        <p:sp>
          <p:nvSpPr>
            <p:cNvPr id="164" name="CustomShape 109"/>
            <p:cNvSpPr/>
            <p:nvPr/>
          </p:nvSpPr>
          <p:spPr>
            <a:xfrm>
              <a:off x="9204840" y="5059080"/>
              <a:ext cx="761040" cy="152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ns1.pi.infn.it</a:t>
              </a:r>
              <a:endParaRPr lang="en-US" sz="847" spc="-1" dirty="0">
                <a:solidFill>
                  <a:srgbClr val="000000"/>
                </a:solidFill>
                <a:latin typeface="Arial"/>
              </a:endParaRPr>
            </a:p>
          </p:txBody>
        </p:sp>
        <p:sp>
          <p:nvSpPr>
            <p:cNvPr id="165" name="CustomShape 110"/>
            <p:cNvSpPr/>
            <p:nvPr/>
          </p:nvSpPr>
          <p:spPr>
            <a:xfrm>
              <a:off x="9214200" y="4846320"/>
              <a:ext cx="752760" cy="20016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pi</a:t>
              </a:r>
              <a:endParaRPr lang="en-US" sz="1935" spc="-1">
                <a:solidFill>
                  <a:srgbClr val="000000"/>
                </a:solidFill>
                <a:latin typeface="Arial"/>
              </a:endParaRPr>
            </a:p>
          </p:txBody>
        </p:sp>
        <p:sp>
          <p:nvSpPr>
            <p:cNvPr id="166" name="CustomShape 111"/>
            <p:cNvSpPr/>
            <p:nvPr/>
          </p:nvSpPr>
          <p:spPr>
            <a:xfrm>
              <a:off x="9204840" y="5222520"/>
              <a:ext cx="761040" cy="1461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dspi01.pi.infn.it</a:t>
              </a:r>
            </a:p>
          </p:txBody>
        </p:sp>
        <p:sp>
          <p:nvSpPr>
            <p:cNvPr id="167" name="CustomShape 112"/>
            <p:cNvSpPr/>
            <p:nvPr/>
          </p:nvSpPr>
          <p:spPr>
            <a:xfrm>
              <a:off x="9205920" y="5378040"/>
              <a:ext cx="761040" cy="1476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168" name="Group 113"/>
          <p:cNvGrpSpPr/>
          <p:nvPr/>
        </p:nvGrpSpPr>
        <p:grpSpPr>
          <a:xfrm>
            <a:off x="7251573" y="4264609"/>
            <a:ext cx="1374515" cy="821574"/>
            <a:chOff x="5995800" y="3526200"/>
            <a:chExt cx="1136520" cy="679320"/>
          </a:xfrm>
        </p:grpSpPr>
        <p:sp>
          <p:nvSpPr>
            <p:cNvPr id="169" name="CustomShape 114"/>
            <p:cNvSpPr/>
            <p:nvPr/>
          </p:nvSpPr>
          <p:spPr>
            <a:xfrm>
              <a:off x="5995800" y="3738960"/>
              <a:ext cx="1135080" cy="152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ns1.virgo.infn.it</a:t>
              </a:r>
              <a:endParaRPr lang="en-US" sz="847" spc="-1" dirty="0">
                <a:solidFill>
                  <a:srgbClr val="000000"/>
                </a:solidFill>
                <a:latin typeface="Arial"/>
              </a:endParaRPr>
            </a:p>
          </p:txBody>
        </p:sp>
        <p:sp>
          <p:nvSpPr>
            <p:cNvPr id="170" name="CustomShape 115"/>
            <p:cNvSpPr/>
            <p:nvPr/>
          </p:nvSpPr>
          <p:spPr>
            <a:xfrm>
              <a:off x="6010200" y="3526200"/>
              <a:ext cx="1122120" cy="20016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451" b="1" spc="-1">
                  <a:solidFill>
                    <a:srgbClr val="000000"/>
                  </a:solidFill>
                  <a:latin typeface="Arial"/>
                </a:rPr>
                <a:t>virgo</a:t>
              </a:r>
              <a:endParaRPr lang="en-US" sz="1451" spc="-1">
                <a:solidFill>
                  <a:srgbClr val="000000"/>
                </a:solidFill>
                <a:latin typeface="Arial"/>
              </a:endParaRPr>
            </a:p>
          </p:txBody>
        </p:sp>
        <p:sp>
          <p:nvSpPr>
            <p:cNvPr id="171" name="CustomShape 116"/>
            <p:cNvSpPr/>
            <p:nvPr/>
          </p:nvSpPr>
          <p:spPr>
            <a:xfrm>
              <a:off x="5995800" y="3902400"/>
              <a:ext cx="1135080" cy="1461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ns2.virgo.infn.it</a:t>
              </a:r>
            </a:p>
          </p:txBody>
        </p:sp>
        <p:sp>
          <p:nvSpPr>
            <p:cNvPr id="172" name="CustomShape 117"/>
            <p:cNvSpPr/>
            <p:nvPr/>
          </p:nvSpPr>
          <p:spPr>
            <a:xfrm>
              <a:off x="5997240" y="4057920"/>
              <a:ext cx="1135080" cy="1476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173" name="Group 118"/>
          <p:cNvGrpSpPr/>
          <p:nvPr/>
        </p:nvGrpSpPr>
        <p:grpSpPr>
          <a:xfrm>
            <a:off x="7850230" y="1823398"/>
            <a:ext cx="1105881" cy="889059"/>
            <a:chOff x="6490800" y="1507680"/>
            <a:chExt cx="914400" cy="735120"/>
          </a:xfrm>
        </p:grpSpPr>
        <p:grpSp>
          <p:nvGrpSpPr>
            <p:cNvPr id="174" name="Group 119"/>
            <p:cNvGrpSpPr/>
            <p:nvPr/>
          </p:nvGrpSpPr>
          <p:grpSpPr>
            <a:xfrm>
              <a:off x="6490800" y="1507680"/>
              <a:ext cx="914400" cy="735120"/>
              <a:chOff x="6490800" y="1507680"/>
              <a:chExt cx="914400" cy="735120"/>
            </a:xfrm>
          </p:grpSpPr>
          <p:sp>
            <p:nvSpPr>
              <p:cNvPr id="175" name="CustomShape 120"/>
              <p:cNvSpPr/>
              <p:nvPr/>
            </p:nvSpPr>
            <p:spPr>
              <a:xfrm>
                <a:off x="6490800" y="1693440"/>
                <a:ext cx="91296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dnsna1.na.infn.it</a:t>
                </a:r>
                <a:endParaRPr lang="en-US" sz="847" spc="-1" dirty="0">
                  <a:solidFill>
                    <a:srgbClr val="000000"/>
                  </a:solidFill>
                  <a:latin typeface="Arial"/>
                </a:endParaRPr>
              </a:p>
            </p:txBody>
          </p:sp>
          <p:sp>
            <p:nvSpPr>
              <p:cNvPr id="176" name="CustomShape 121"/>
              <p:cNvSpPr/>
              <p:nvPr/>
            </p:nvSpPr>
            <p:spPr>
              <a:xfrm>
                <a:off x="6501960" y="1507680"/>
                <a:ext cx="90324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572" b="1" spc="-1">
                    <a:solidFill>
                      <a:srgbClr val="000000"/>
                    </a:solidFill>
                    <a:latin typeface="Arial"/>
                  </a:rPr>
                  <a:t>na</a:t>
                </a:r>
                <a:endParaRPr lang="en-US" sz="1572" spc="-1">
                  <a:solidFill>
                    <a:srgbClr val="000000"/>
                  </a:solidFill>
                  <a:latin typeface="Arial"/>
                </a:endParaRPr>
              </a:p>
            </p:txBody>
          </p:sp>
          <p:sp>
            <p:nvSpPr>
              <p:cNvPr id="177" name="CustomShape 122"/>
              <p:cNvSpPr/>
              <p:nvPr/>
            </p:nvSpPr>
            <p:spPr>
              <a:xfrm>
                <a:off x="6490800" y="1836360"/>
                <a:ext cx="91296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dnsna6.na.infn.it</a:t>
                </a:r>
              </a:p>
            </p:txBody>
          </p:sp>
          <p:sp>
            <p:nvSpPr>
              <p:cNvPr id="178" name="CustomShape 123"/>
              <p:cNvSpPr/>
              <p:nvPr/>
            </p:nvSpPr>
            <p:spPr>
              <a:xfrm>
                <a:off x="6491880" y="1972800"/>
                <a:ext cx="91332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t2-dns.na.infn.it</a:t>
                </a:r>
              </a:p>
            </p:txBody>
          </p:sp>
          <p:sp>
            <p:nvSpPr>
              <p:cNvPr id="179" name="CustomShape 124"/>
              <p:cNvSpPr/>
              <p:nvPr/>
            </p:nvSpPr>
            <p:spPr>
              <a:xfrm>
                <a:off x="6490800" y="2114280"/>
                <a:ext cx="91296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nvGrpSpPr>
          <p:cNvPr id="180" name="Group 125"/>
          <p:cNvGrpSpPr/>
          <p:nvPr/>
        </p:nvGrpSpPr>
        <p:grpSpPr>
          <a:xfrm>
            <a:off x="1354265" y="3665082"/>
            <a:ext cx="1207762" cy="1213422"/>
            <a:chOff x="1119600" y="3030480"/>
            <a:chExt cx="998640" cy="1003320"/>
          </a:xfrm>
        </p:grpSpPr>
        <p:grpSp>
          <p:nvGrpSpPr>
            <p:cNvPr id="181" name="Group 126"/>
            <p:cNvGrpSpPr/>
            <p:nvPr/>
          </p:nvGrpSpPr>
          <p:grpSpPr>
            <a:xfrm>
              <a:off x="1119600" y="3030480"/>
              <a:ext cx="998640" cy="1003320"/>
              <a:chOff x="1119600" y="3030480"/>
              <a:chExt cx="998640" cy="1003320"/>
            </a:xfrm>
          </p:grpSpPr>
          <p:sp>
            <p:nvSpPr>
              <p:cNvPr id="182" name="CustomShape 127"/>
              <p:cNvSpPr/>
              <p:nvPr/>
            </p:nvSpPr>
            <p:spPr>
              <a:xfrm>
                <a:off x="1119600" y="3243240"/>
                <a:ext cx="998640" cy="154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lnfnet.lnf.infn.it</a:t>
                </a:r>
                <a:endParaRPr lang="en-US" sz="847" spc="-1" dirty="0">
                  <a:solidFill>
                    <a:srgbClr val="000000"/>
                  </a:solidFill>
                  <a:latin typeface="Arial"/>
                </a:endParaRPr>
              </a:p>
            </p:txBody>
          </p:sp>
          <p:sp>
            <p:nvSpPr>
              <p:cNvPr id="183" name="CustomShape 128"/>
              <p:cNvSpPr/>
              <p:nvPr/>
            </p:nvSpPr>
            <p:spPr>
              <a:xfrm>
                <a:off x="1130760" y="3030480"/>
                <a:ext cx="987480" cy="201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lnf</a:t>
                </a:r>
                <a:endParaRPr lang="en-US" sz="1935" spc="-1">
                  <a:solidFill>
                    <a:srgbClr val="000000"/>
                  </a:solidFill>
                  <a:latin typeface="Arial"/>
                </a:endParaRPr>
              </a:p>
            </p:txBody>
          </p:sp>
          <p:sp>
            <p:nvSpPr>
              <p:cNvPr id="184" name="CustomShape 129"/>
              <p:cNvSpPr/>
              <p:nvPr/>
            </p:nvSpPr>
            <p:spPr>
              <a:xfrm>
                <a:off x="1119600" y="3409920"/>
                <a:ext cx="998640" cy="1494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dns2.lnf.infn.it</a:t>
                </a:r>
              </a:p>
            </p:txBody>
          </p:sp>
          <p:sp>
            <p:nvSpPr>
              <p:cNvPr id="185" name="CustomShape 130"/>
              <p:cNvSpPr/>
              <p:nvPr/>
            </p:nvSpPr>
            <p:spPr>
              <a:xfrm>
                <a:off x="1119600" y="3567240"/>
                <a:ext cx="998640" cy="149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dns3.lnf.infn.it</a:t>
                </a:r>
              </a:p>
            </p:txBody>
          </p:sp>
          <p:sp>
            <p:nvSpPr>
              <p:cNvPr id="186" name="CustomShape 131"/>
              <p:cNvSpPr/>
              <p:nvPr/>
            </p:nvSpPr>
            <p:spPr>
              <a:xfrm>
                <a:off x="1119600" y="3726000"/>
                <a:ext cx="998640" cy="149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dns1.roma1.infn.it</a:t>
                </a:r>
              </a:p>
            </p:txBody>
          </p:sp>
          <p:sp>
            <p:nvSpPr>
              <p:cNvPr id="187" name="CustomShape 132"/>
              <p:cNvSpPr/>
              <p:nvPr/>
            </p:nvSpPr>
            <p:spPr>
              <a:xfrm>
                <a:off x="1119600" y="3884760"/>
                <a:ext cx="998640" cy="149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nvGrpSpPr>
          <p:cNvPr id="188" name="Group 133"/>
          <p:cNvGrpSpPr/>
          <p:nvPr/>
        </p:nvGrpSpPr>
        <p:grpSpPr>
          <a:xfrm>
            <a:off x="1612885" y="4976466"/>
            <a:ext cx="1704973" cy="1175108"/>
            <a:chOff x="1333440" y="4114800"/>
            <a:chExt cx="1409760" cy="971640"/>
          </a:xfrm>
        </p:grpSpPr>
        <p:grpSp>
          <p:nvGrpSpPr>
            <p:cNvPr id="189" name="Group 134"/>
            <p:cNvGrpSpPr/>
            <p:nvPr/>
          </p:nvGrpSpPr>
          <p:grpSpPr>
            <a:xfrm>
              <a:off x="1333440" y="4114800"/>
              <a:ext cx="1409760" cy="971640"/>
              <a:chOff x="1333440" y="4114800"/>
              <a:chExt cx="1409760" cy="971640"/>
            </a:xfrm>
          </p:grpSpPr>
          <p:grpSp>
            <p:nvGrpSpPr>
              <p:cNvPr id="190" name="Group 135"/>
              <p:cNvGrpSpPr/>
              <p:nvPr/>
            </p:nvGrpSpPr>
            <p:grpSpPr>
              <a:xfrm>
                <a:off x="1333440" y="4114800"/>
                <a:ext cx="1409760" cy="971640"/>
                <a:chOff x="1333440" y="4114800"/>
                <a:chExt cx="1409760" cy="971640"/>
              </a:xfrm>
            </p:grpSpPr>
            <p:sp>
              <p:nvSpPr>
                <p:cNvPr id="191" name="CustomShape 136"/>
                <p:cNvSpPr/>
                <p:nvPr/>
              </p:nvSpPr>
              <p:spPr>
                <a:xfrm>
                  <a:off x="1333440" y="4300560"/>
                  <a:ext cx="140652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dns-server3.lngs.infn.it</a:t>
                  </a:r>
                  <a:endParaRPr lang="en-US" sz="847" spc="-1" dirty="0">
                    <a:solidFill>
                      <a:srgbClr val="000000"/>
                    </a:solidFill>
                    <a:latin typeface="Arial"/>
                  </a:endParaRPr>
                </a:p>
              </p:txBody>
            </p:sp>
            <p:sp>
              <p:nvSpPr>
                <p:cNvPr id="192" name="CustomShape 137"/>
                <p:cNvSpPr/>
                <p:nvPr/>
              </p:nvSpPr>
              <p:spPr>
                <a:xfrm>
                  <a:off x="1351080" y="4114800"/>
                  <a:ext cx="139212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572" b="1" spc="-1">
                      <a:solidFill>
                        <a:srgbClr val="000000"/>
                      </a:solidFill>
                      <a:latin typeface="Arial"/>
                    </a:rPr>
                    <a:t>lngs</a:t>
                  </a:r>
                  <a:endParaRPr lang="en-US" sz="1572" spc="-1">
                    <a:solidFill>
                      <a:srgbClr val="000000"/>
                    </a:solidFill>
                    <a:latin typeface="Arial"/>
                  </a:endParaRPr>
                </a:p>
              </p:txBody>
            </p:sp>
            <p:sp>
              <p:nvSpPr>
                <p:cNvPr id="193" name="CustomShape 138"/>
                <p:cNvSpPr/>
                <p:nvPr/>
              </p:nvSpPr>
              <p:spPr>
                <a:xfrm>
                  <a:off x="1333440" y="4443480"/>
                  <a:ext cx="140652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gsnet0.lngs.infn.it</a:t>
                  </a:r>
                </a:p>
              </p:txBody>
            </p:sp>
            <p:sp>
              <p:nvSpPr>
                <p:cNvPr id="194" name="CustomShape 139"/>
                <p:cNvSpPr/>
                <p:nvPr/>
              </p:nvSpPr>
              <p:spPr>
                <a:xfrm>
                  <a:off x="1336680" y="4578480"/>
                  <a:ext cx="140652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dns-server2.lngs.infn.it</a:t>
                  </a:r>
                </a:p>
              </p:txBody>
            </p:sp>
            <p:sp>
              <p:nvSpPr>
                <p:cNvPr id="195" name="CustomShape 140"/>
                <p:cNvSpPr/>
                <p:nvPr/>
              </p:nvSpPr>
              <p:spPr>
                <a:xfrm>
                  <a:off x="1333440" y="4721400"/>
                  <a:ext cx="1406520" cy="1713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ea typeface="Noto Sans CJK SC"/>
                    </a:rPr>
                    <a:t>dns-backup.backup.lngs.infn.it.</a:t>
                  </a:r>
                  <a:endParaRPr lang="en-US" sz="847" spc="-1" dirty="0">
                    <a:solidFill>
                      <a:srgbClr val="000000"/>
                    </a:solidFill>
                    <a:latin typeface="Arial"/>
                  </a:endParaRPr>
                </a:p>
              </p:txBody>
            </p:sp>
            <p:sp>
              <p:nvSpPr>
                <p:cNvPr id="196" name="CustomShape 141"/>
                <p:cNvSpPr/>
                <p:nvPr/>
              </p:nvSpPr>
              <p:spPr>
                <a:xfrm>
                  <a:off x="1333440" y="4915080"/>
                  <a:ext cx="1406520" cy="1713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grpSp>
        <p:nvGrpSpPr>
          <p:cNvPr id="197" name="Group 142"/>
          <p:cNvGrpSpPr/>
          <p:nvPr/>
        </p:nvGrpSpPr>
        <p:grpSpPr>
          <a:xfrm>
            <a:off x="4598764" y="823316"/>
            <a:ext cx="1483797" cy="614330"/>
            <a:chOff x="3802320" y="680760"/>
            <a:chExt cx="1226880" cy="507960"/>
          </a:xfrm>
        </p:grpSpPr>
        <p:grpSp>
          <p:nvGrpSpPr>
            <p:cNvPr id="198" name="Group 143"/>
            <p:cNvGrpSpPr/>
            <p:nvPr/>
          </p:nvGrpSpPr>
          <p:grpSpPr>
            <a:xfrm>
              <a:off x="3802320" y="680760"/>
              <a:ext cx="1226880" cy="507960"/>
              <a:chOff x="3802320" y="680760"/>
              <a:chExt cx="1226880" cy="507960"/>
            </a:xfrm>
          </p:grpSpPr>
          <p:grpSp>
            <p:nvGrpSpPr>
              <p:cNvPr id="199" name="Group 144"/>
              <p:cNvGrpSpPr/>
              <p:nvPr/>
            </p:nvGrpSpPr>
            <p:grpSpPr>
              <a:xfrm>
                <a:off x="3802320" y="680760"/>
                <a:ext cx="1226880" cy="507960"/>
                <a:chOff x="3802320" y="680760"/>
                <a:chExt cx="1226880" cy="507960"/>
              </a:xfrm>
            </p:grpSpPr>
            <p:grpSp>
              <p:nvGrpSpPr>
                <p:cNvPr id="200" name="Group 145"/>
                <p:cNvGrpSpPr/>
                <p:nvPr/>
              </p:nvGrpSpPr>
              <p:grpSpPr>
                <a:xfrm>
                  <a:off x="3802320" y="680760"/>
                  <a:ext cx="1226880" cy="507960"/>
                  <a:chOff x="3802320" y="680760"/>
                  <a:chExt cx="1226880" cy="507960"/>
                </a:xfrm>
              </p:grpSpPr>
              <p:sp>
                <p:nvSpPr>
                  <p:cNvPr id="201" name="CustomShape 146"/>
                  <p:cNvSpPr/>
                  <p:nvPr/>
                </p:nvSpPr>
                <p:spPr>
                  <a:xfrm>
                    <a:off x="3802320" y="866520"/>
                    <a:ext cx="122400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dns-backup.lngs.infn.it</a:t>
                    </a:r>
                    <a:endParaRPr lang="en-US" sz="847" spc="-1" dirty="0">
                      <a:solidFill>
                        <a:srgbClr val="000000"/>
                      </a:solidFill>
                      <a:latin typeface="Arial"/>
                    </a:endParaRPr>
                  </a:p>
                </p:txBody>
              </p:sp>
              <p:sp>
                <p:nvSpPr>
                  <p:cNvPr id="202" name="CustomShape 147"/>
                  <p:cNvSpPr/>
                  <p:nvPr/>
                </p:nvSpPr>
                <p:spPr>
                  <a:xfrm>
                    <a:off x="3817800" y="680760"/>
                    <a:ext cx="121140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572" b="1" spc="-1">
                        <a:solidFill>
                          <a:srgbClr val="000000"/>
                        </a:solidFill>
                        <a:latin typeface="Arial"/>
                      </a:rPr>
                      <a:t>backup.lngs</a:t>
                    </a:r>
                    <a:endParaRPr lang="en-US" sz="1572" spc="-1">
                      <a:solidFill>
                        <a:srgbClr val="000000"/>
                      </a:solidFill>
                      <a:latin typeface="Arial"/>
                    </a:endParaRPr>
                  </a:p>
                </p:txBody>
              </p:sp>
              <p:sp>
                <p:nvSpPr>
                  <p:cNvPr id="203" name="CustomShape 148"/>
                  <p:cNvSpPr/>
                  <p:nvPr/>
                </p:nvSpPr>
                <p:spPr>
                  <a:xfrm>
                    <a:off x="3802320" y="1017360"/>
                    <a:ext cx="1224000" cy="1713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grpSp>
      <p:grpSp>
        <p:nvGrpSpPr>
          <p:cNvPr id="204" name="Group 149"/>
          <p:cNvGrpSpPr/>
          <p:nvPr/>
        </p:nvGrpSpPr>
        <p:grpSpPr>
          <a:xfrm>
            <a:off x="1207105" y="1180332"/>
            <a:ext cx="1336636" cy="1363195"/>
            <a:chOff x="997920" y="975960"/>
            <a:chExt cx="1105200" cy="1127160"/>
          </a:xfrm>
        </p:grpSpPr>
        <p:grpSp>
          <p:nvGrpSpPr>
            <p:cNvPr id="205" name="Group 150"/>
            <p:cNvGrpSpPr/>
            <p:nvPr/>
          </p:nvGrpSpPr>
          <p:grpSpPr>
            <a:xfrm>
              <a:off x="997920" y="975960"/>
              <a:ext cx="1105200" cy="1127160"/>
              <a:chOff x="997920" y="975960"/>
              <a:chExt cx="1105200" cy="1127160"/>
            </a:xfrm>
          </p:grpSpPr>
          <p:sp>
            <p:nvSpPr>
              <p:cNvPr id="206" name="CustomShape 151"/>
              <p:cNvSpPr/>
              <p:nvPr/>
            </p:nvSpPr>
            <p:spPr>
              <a:xfrm>
                <a:off x="1001160" y="1748880"/>
                <a:ext cx="1101960" cy="1558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a:solidFill>
                      <a:srgbClr val="000000"/>
                    </a:solidFill>
                    <a:highlight>
                      <a:srgbClr val="FFFF00"/>
                    </a:highlight>
                    <a:latin typeface="Arial"/>
                  </a:rPr>
                  <a:t>ns1.garr.net</a:t>
                </a:r>
              </a:p>
            </p:txBody>
          </p:sp>
          <p:sp>
            <p:nvSpPr>
              <p:cNvPr id="207" name="CustomShape 152"/>
              <p:cNvSpPr/>
              <p:nvPr/>
            </p:nvSpPr>
            <p:spPr>
              <a:xfrm>
                <a:off x="997920" y="1907640"/>
                <a:ext cx="1105200" cy="1954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726" spc="-1">
                    <a:solidFill>
                      <a:srgbClr val="000000"/>
                    </a:solidFill>
                    <a:highlight>
                      <a:srgbClr val="FFFF00"/>
                    </a:highlight>
                    <a:latin typeface="Arial"/>
                  </a:rPr>
                  <a:t>ext-dns-2.cern.ch</a:t>
                </a:r>
              </a:p>
            </p:txBody>
          </p:sp>
          <p:grpSp>
            <p:nvGrpSpPr>
              <p:cNvPr id="208" name="Group 153"/>
              <p:cNvGrpSpPr/>
              <p:nvPr/>
            </p:nvGrpSpPr>
            <p:grpSpPr>
              <a:xfrm>
                <a:off x="1001160" y="975960"/>
                <a:ext cx="1101960" cy="770040"/>
                <a:chOff x="1001160" y="975960"/>
                <a:chExt cx="1101960" cy="770040"/>
              </a:xfrm>
            </p:grpSpPr>
            <p:grpSp>
              <p:nvGrpSpPr>
                <p:cNvPr id="209" name="Group 154"/>
                <p:cNvGrpSpPr/>
                <p:nvPr/>
              </p:nvGrpSpPr>
              <p:grpSpPr>
                <a:xfrm>
                  <a:off x="1001160" y="975960"/>
                  <a:ext cx="1101960" cy="770040"/>
                  <a:chOff x="1001160" y="975960"/>
                  <a:chExt cx="1101960" cy="770040"/>
                </a:xfrm>
              </p:grpSpPr>
              <p:sp>
                <p:nvSpPr>
                  <p:cNvPr id="210" name="CustomShape 155"/>
                  <p:cNvSpPr/>
                  <p:nvPr/>
                </p:nvSpPr>
                <p:spPr>
                  <a:xfrm>
                    <a:off x="1001160" y="1213920"/>
                    <a:ext cx="1101960" cy="1717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mastercr.cnaf.infn.it</a:t>
                    </a:r>
                    <a:endParaRPr lang="en-US" sz="847" spc="-1" dirty="0">
                      <a:solidFill>
                        <a:srgbClr val="000000"/>
                      </a:solidFill>
                      <a:latin typeface="Arial"/>
                    </a:endParaRPr>
                  </a:p>
                </p:txBody>
              </p:sp>
              <p:sp>
                <p:nvSpPr>
                  <p:cNvPr id="211" name="CustomShape 156"/>
                  <p:cNvSpPr/>
                  <p:nvPr/>
                </p:nvSpPr>
                <p:spPr>
                  <a:xfrm>
                    <a:off x="1012320" y="975960"/>
                    <a:ext cx="1090800" cy="22716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cr.cnaf</a:t>
                    </a:r>
                    <a:endParaRPr lang="en-US" sz="1935" spc="-1">
                      <a:solidFill>
                        <a:srgbClr val="000000"/>
                      </a:solidFill>
                      <a:latin typeface="Arial"/>
                    </a:endParaRPr>
                  </a:p>
                </p:txBody>
              </p:sp>
              <p:sp>
                <p:nvSpPr>
                  <p:cNvPr id="212" name="CustomShape 157"/>
                  <p:cNvSpPr/>
                  <p:nvPr/>
                </p:nvSpPr>
                <p:spPr>
                  <a:xfrm>
                    <a:off x="1001160" y="1398240"/>
                    <a:ext cx="1101960" cy="1666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mastercr2.cnaf.infn.it</a:t>
                    </a:r>
                  </a:p>
                </p:txBody>
              </p:sp>
              <p:sp>
                <p:nvSpPr>
                  <p:cNvPr id="213" name="CustomShape 158"/>
                  <p:cNvSpPr/>
                  <p:nvPr/>
                </p:nvSpPr>
                <p:spPr>
                  <a:xfrm>
                    <a:off x="1001160" y="1579320"/>
                    <a:ext cx="1101960" cy="1666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grpSp>
      <p:grpSp>
        <p:nvGrpSpPr>
          <p:cNvPr id="214" name="Group 159"/>
          <p:cNvGrpSpPr/>
          <p:nvPr/>
        </p:nvGrpSpPr>
        <p:grpSpPr>
          <a:xfrm>
            <a:off x="4050613" y="2543527"/>
            <a:ext cx="1036655" cy="654821"/>
            <a:chOff x="3349080" y="2103120"/>
            <a:chExt cx="857160" cy="541440"/>
          </a:xfrm>
        </p:grpSpPr>
        <p:grpSp>
          <p:nvGrpSpPr>
            <p:cNvPr id="215" name="Group 160"/>
            <p:cNvGrpSpPr/>
            <p:nvPr/>
          </p:nvGrpSpPr>
          <p:grpSpPr>
            <a:xfrm>
              <a:off x="3349080" y="2103120"/>
              <a:ext cx="857160" cy="541440"/>
              <a:chOff x="3349080" y="2103120"/>
              <a:chExt cx="857160" cy="541440"/>
            </a:xfrm>
          </p:grpSpPr>
          <p:sp>
            <p:nvSpPr>
              <p:cNvPr id="216" name="CustomShape 161"/>
              <p:cNvSpPr/>
              <p:nvPr/>
            </p:nvSpPr>
            <p:spPr>
              <a:xfrm>
                <a:off x="3349080" y="2322360"/>
                <a:ext cx="857160" cy="157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cavssy.ca.infn.it</a:t>
                </a:r>
                <a:endParaRPr lang="en-US" sz="847" spc="-1" dirty="0">
                  <a:solidFill>
                    <a:srgbClr val="000000"/>
                  </a:solidFill>
                  <a:latin typeface="Arial"/>
                </a:endParaRPr>
              </a:p>
            </p:txBody>
          </p:sp>
          <p:sp>
            <p:nvSpPr>
              <p:cNvPr id="217" name="CustomShape 162"/>
              <p:cNvSpPr/>
              <p:nvPr/>
            </p:nvSpPr>
            <p:spPr>
              <a:xfrm>
                <a:off x="3358440" y="2103120"/>
                <a:ext cx="84780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ca</a:t>
                </a:r>
                <a:endParaRPr lang="en-US" sz="1935" spc="-1">
                  <a:solidFill>
                    <a:srgbClr val="000000"/>
                  </a:solidFill>
                  <a:latin typeface="Arial"/>
                </a:endParaRPr>
              </a:p>
            </p:txBody>
          </p:sp>
          <p:sp>
            <p:nvSpPr>
              <p:cNvPr id="218" name="CustomShape 163"/>
              <p:cNvSpPr/>
              <p:nvPr/>
            </p:nvSpPr>
            <p:spPr>
              <a:xfrm>
                <a:off x="3349080" y="2492280"/>
                <a:ext cx="857160" cy="152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nvGrpSpPr>
          <p:cNvPr id="219" name="Group 164"/>
          <p:cNvGrpSpPr/>
          <p:nvPr/>
        </p:nvGrpSpPr>
        <p:grpSpPr>
          <a:xfrm>
            <a:off x="3981387" y="3428232"/>
            <a:ext cx="1113283" cy="654821"/>
            <a:chOff x="3291840" y="2834640"/>
            <a:chExt cx="920520" cy="541440"/>
          </a:xfrm>
        </p:grpSpPr>
        <p:sp>
          <p:nvSpPr>
            <p:cNvPr id="220" name="CustomShape 165"/>
            <p:cNvSpPr/>
            <p:nvPr/>
          </p:nvSpPr>
          <p:spPr>
            <a:xfrm>
              <a:off x="3291840" y="3053880"/>
              <a:ext cx="920520" cy="157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moebius.to.infn.it</a:t>
              </a:r>
              <a:endParaRPr lang="en-US" sz="847" spc="-1" dirty="0">
                <a:solidFill>
                  <a:srgbClr val="000000"/>
                </a:solidFill>
                <a:latin typeface="Arial"/>
              </a:endParaRPr>
            </a:p>
          </p:txBody>
        </p:sp>
        <p:sp>
          <p:nvSpPr>
            <p:cNvPr id="221" name="CustomShape 166"/>
            <p:cNvSpPr/>
            <p:nvPr/>
          </p:nvSpPr>
          <p:spPr>
            <a:xfrm>
              <a:off x="3301200" y="2834640"/>
              <a:ext cx="91116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to</a:t>
              </a:r>
              <a:endParaRPr lang="en-US" sz="1935" spc="-1">
                <a:solidFill>
                  <a:srgbClr val="000000"/>
                </a:solidFill>
                <a:latin typeface="Arial"/>
              </a:endParaRPr>
            </a:p>
          </p:txBody>
        </p:sp>
        <p:sp>
          <p:nvSpPr>
            <p:cNvPr id="222" name="CustomShape 167"/>
            <p:cNvSpPr/>
            <p:nvPr/>
          </p:nvSpPr>
          <p:spPr>
            <a:xfrm>
              <a:off x="3291840" y="3223800"/>
              <a:ext cx="920520" cy="152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carmen.to.infn.it</a:t>
              </a:r>
            </a:p>
          </p:txBody>
        </p:sp>
      </p:grpSp>
      <p:grpSp>
        <p:nvGrpSpPr>
          <p:cNvPr id="223" name="Group 168"/>
          <p:cNvGrpSpPr/>
          <p:nvPr/>
        </p:nvGrpSpPr>
        <p:grpSpPr>
          <a:xfrm>
            <a:off x="4165120" y="1543880"/>
            <a:ext cx="1032736" cy="889059"/>
            <a:chOff x="3443760" y="1276560"/>
            <a:chExt cx="853920" cy="735120"/>
          </a:xfrm>
        </p:grpSpPr>
        <p:grpSp>
          <p:nvGrpSpPr>
            <p:cNvPr id="224" name="Group 169"/>
            <p:cNvGrpSpPr/>
            <p:nvPr/>
          </p:nvGrpSpPr>
          <p:grpSpPr>
            <a:xfrm>
              <a:off x="3443760" y="1276560"/>
              <a:ext cx="853920" cy="735120"/>
              <a:chOff x="3443760" y="1276560"/>
              <a:chExt cx="853920" cy="735120"/>
            </a:xfrm>
          </p:grpSpPr>
          <p:grpSp>
            <p:nvGrpSpPr>
              <p:cNvPr id="225" name="Group 170"/>
              <p:cNvGrpSpPr/>
              <p:nvPr/>
            </p:nvGrpSpPr>
            <p:grpSpPr>
              <a:xfrm>
                <a:off x="3443760" y="1276560"/>
                <a:ext cx="853920" cy="735120"/>
                <a:chOff x="3443760" y="1276560"/>
                <a:chExt cx="853920" cy="735120"/>
              </a:xfrm>
            </p:grpSpPr>
            <p:sp>
              <p:nvSpPr>
                <p:cNvPr id="226" name="CustomShape 171"/>
                <p:cNvSpPr/>
                <p:nvPr/>
              </p:nvSpPr>
              <p:spPr>
                <a:xfrm>
                  <a:off x="3443760" y="1460880"/>
                  <a:ext cx="85248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bsdsz1.pd.infn.it</a:t>
                  </a:r>
                  <a:endParaRPr lang="en-US" sz="847" spc="-1" dirty="0">
                    <a:solidFill>
                      <a:srgbClr val="000000"/>
                    </a:solidFill>
                    <a:latin typeface="Arial"/>
                  </a:endParaRPr>
                </a:p>
              </p:txBody>
            </p:sp>
            <p:sp>
              <p:nvSpPr>
                <p:cNvPr id="227" name="CustomShape 172"/>
                <p:cNvSpPr/>
                <p:nvPr/>
              </p:nvSpPr>
              <p:spPr>
                <a:xfrm>
                  <a:off x="3454200" y="1276560"/>
                  <a:ext cx="84348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572" b="1" spc="-1">
                      <a:solidFill>
                        <a:srgbClr val="000000"/>
                      </a:solidFill>
                      <a:latin typeface="Arial"/>
                    </a:rPr>
                    <a:t>pd</a:t>
                  </a:r>
                  <a:endParaRPr lang="en-US" sz="1572" spc="-1">
                    <a:solidFill>
                      <a:srgbClr val="000000"/>
                    </a:solidFill>
                    <a:latin typeface="Arial"/>
                  </a:endParaRPr>
                </a:p>
              </p:txBody>
            </p:sp>
            <p:sp>
              <p:nvSpPr>
                <p:cNvPr id="228" name="CustomShape 173"/>
                <p:cNvSpPr/>
                <p:nvPr/>
              </p:nvSpPr>
              <p:spPr>
                <a:xfrm>
                  <a:off x="3443760" y="1603440"/>
                  <a:ext cx="85248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bsdsz2.pd.infn.it</a:t>
                  </a:r>
                </a:p>
              </p:txBody>
            </p:sp>
            <p:sp>
              <p:nvSpPr>
                <p:cNvPr id="229" name="CustomShape 174"/>
                <p:cNvSpPr/>
                <p:nvPr/>
              </p:nvSpPr>
              <p:spPr>
                <a:xfrm>
                  <a:off x="3444840" y="1740240"/>
                  <a:ext cx="85284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bsdsz3.pd.infn.it</a:t>
                  </a:r>
                </a:p>
              </p:txBody>
            </p:sp>
            <p:sp>
              <p:nvSpPr>
                <p:cNvPr id="230" name="CustomShape 175"/>
                <p:cNvSpPr/>
                <p:nvPr/>
              </p:nvSpPr>
              <p:spPr>
                <a:xfrm>
                  <a:off x="3443760" y="1883160"/>
                  <a:ext cx="85248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grpSp>
        <p:nvGrpSpPr>
          <p:cNvPr id="231" name="Group 176"/>
          <p:cNvGrpSpPr/>
          <p:nvPr/>
        </p:nvGrpSpPr>
        <p:grpSpPr>
          <a:xfrm>
            <a:off x="4054967" y="4369102"/>
            <a:ext cx="1253477" cy="717952"/>
            <a:chOff x="3352680" y="3612600"/>
            <a:chExt cx="1036440" cy="593640"/>
          </a:xfrm>
        </p:grpSpPr>
        <p:sp>
          <p:nvSpPr>
            <p:cNvPr id="232" name="CustomShape 177"/>
            <p:cNvSpPr/>
            <p:nvPr/>
          </p:nvSpPr>
          <p:spPr>
            <a:xfrm>
              <a:off x="3352680" y="3798360"/>
              <a:ext cx="103500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dns1.pv.infn.it</a:t>
              </a:r>
              <a:endParaRPr lang="en-US" sz="847" spc="-1" dirty="0">
                <a:solidFill>
                  <a:srgbClr val="000000"/>
                </a:solidFill>
                <a:latin typeface="Arial"/>
              </a:endParaRPr>
            </a:p>
          </p:txBody>
        </p:sp>
        <p:sp>
          <p:nvSpPr>
            <p:cNvPr id="233" name="CustomShape 178"/>
            <p:cNvSpPr/>
            <p:nvPr/>
          </p:nvSpPr>
          <p:spPr>
            <a:xfrm>
              <a:off x="3365280" y="3612600"/>
              <a:ext cx="102384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pv</a:t>
              </a:r>
              <a:endParaRPr lang="en-US" sz="1935" spc="-1">
                <a:solidFill>
                  <a:srgbClr val="000000"/>
                </a:solidFill>
                <a:latin typeface="Arial"/>
              </a:endParaRPr>
            </a:p>
          </p:txBody>
        </p:sp>
        <p:sp>
          <p:nvSpPr>
            <p:cNvPr id="234" name="CustomShape 179"/>
            <p:cNvSpPr/>
            <p:nvPr/>
          </p:nvSpPr>
          <p:spPr>
            <a:xfrm>
              <a:off x="3352680" y="3941280"/>
              <a:ext cx="103500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dns2.pv.infn.it</a:t>
              </a:r>
            </a:p>
          </p:txBody>
        </p:sp>
        <p:sp>
          <p:nvSpPr>
            <p:cNvPr id="235" name="CustomShape 180"/>
            <p:cNvSpPr/>
            <p:nvPr/>
          </p:nvSpPr>
          <p:spPr>
            <a:xfrm>
              <a:off x="3354120" y="4077720"/>
              <a:ext cx="103500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236" name="Group 181"/>
          <p:cNvGrpSpPr/>
          <p:nvPr/>
        </p:nvGrpSpPr>
        <p:grpSpPr>
          <a:xfrm>
            <a:off x="5529620" y="4432233"/>
            <a:ext cx="1378433" cy="654821"/>
            <a:chOff x="4572000" y="3664800"/>
            <a:chExt cx="1139760" cy="541440"/>
          </a:xfrm>
        </p:grpSpPr>
        <p:grpSp>
          <p:nvGrpSpPr>
            <p:cNvPr id="237" name="Group 182"/>
            <p:cNvGrpSpPr/>
            <p:nvPr/>
          </p:nvGrpSpPr>
          <p:grpSpPr>
            <a:xfrm>
              <a:off x="4572000" y="3664800"/>
              <a:ext cx="1139760" cy="541440"/>
              <a:chOff x="4572000" y="3664800"/>
              <a:chExt cx="1139760" cy="541440"/>
            </a:xfrm>
          </p:grpSpPr>
          <p:sp>
            <p:nvSpPr>
              <p:cNvPr id="238" name="CustomShape 183"/>
              <p:cNvSpPr/>
              <p:nvPr/>
            </p:nvSpPr>
            <p:spPr>
              <a:xfrm>
                <a:off x="4572000" y="3884040"/>
                <a:ext cx="1139760" cy="1569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infnsun.aquila.infn.it</a:t>
                </a:r>
                <a:endParaRPr lang="en-US" sz="847" spc="-1" dirty="0">
                  <a:solidFill>
                    <a:srgbClr val="000000"/>
                  </a:solidFill>
                  <a:latin typeface="Arial"/>
                </a:endParaRPr>
              </a:p>
            </p:txBody>
          </p:sp>
          <p:sp>
            <p:nvSpPr>
              <p:cNvPr id="239" name="CustomShape 184"/>
              <p:cNvSpPr/>
              <p:nvPr/>
            </p:nvSpPr>
            <p:spPr>
              <a:xfrm>
                <a:off x="4583160" y="3664800"/>
                <a:ext cx="112860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aquila</a:t>
                </a:r>
                <a:endParaRPr lang="en-US" sz="1935" spc="-1">
                  <a:solidFill>
                    <a:srgbClr val="000000"/>
                  </a:solidFill>
                  <a:latin typeface="Arial"/>
                </a:endParaRPr>
              </a:p>
            </p:txBody>
          </p:sp>
          <p:sp>
            <p:nvSpPr>
              <p:cNvPr id="240" name="CustomShape 185"/>
              <p:cNvSpPr/>
              <p:nvPr/>
            </p:nvSpPr>
            <p:spPr>
              <a:xfrm>
                <a:off x="4572000" y="4053600"/>
                <a:ext cx="1139760" cy="1526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wsgs00.lngs.infn.it</a:t>
                </a:r>
              </a:p>
            </p:txBody>
          </p:sp>
        </p:grpSp>
      </p:grpSp>
      <p:grpSp>
        <p:nvGrpSpPr>
          <p:cNvPr id="241" name="Group 186"/>
          <p:cNvGrpSpPr/>
          <p:nvPr/>
        </p:nvGrpSpPr>
        <p:grpSpPr>
          <a:xfrm>
            <a:off x="3428446" y="5197642"/>
            <a:ext cx="1253477" cy="717952"/>
            <a:chOff x="2834640" y="4297680"/>
            <a:chExt cx="1036440" cy="593640"/>
          </a:xfrm>
        </p:grpSpPr>
        <p:grpSp>
          <p:nvGrpSpPr>
            <p:cNvPr id="242" name="Group 187"/>
            <p:cNvGrpSpPr/>
            <p:nvPr/>
          </p:nvGrpSpPr>
          <p:grpSpPr>
            <a:xfrm>
              <a:off x="2834640" y="4297680"/>
              <a:ext cx="1036440" cy="593640"/>
              <a:chOff x="2834640" y="4297680"/>
              <a:chExt cx="1036440" cy="593640"/>
            </a:xfrm>
          </p:grpSpPr>
          <p:sp>
            <p:nvSpPr>
              <p:cNvPr id="243" name="CustomShape 188"/>
              <p:cNvSpPr/>
              <p:nvPr/>
            </p:nvSpPr>
            <p:spPr>
              <a:xfrm>
                <a:off x="2834640" y="4483440"/>
                <a:ext cx="103500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avaxfi.fi.infn.it</a:t>
                </a:r>
                <a:endParaRPr lang="en-US" sz="847" spc="-1" dirty="0">
                  <a:solidFill>
                    <a:srgbClr val="000000"/>
                  </a:solidFill>
                  <a:latin typeface="Arial"/>
                </a:endParaRPr>
              </a:p>
            </p:txBody>
          </p:sp>
          <p:sp>
            <p:nvSpPr>
              <p:cNvPr id="244" name="CustomShape 189"/>
              <p:cNvSpPr/>
              <p:nvPr/>
            </p:nvSpPr>
            <p:spPr>
              <a:xfrm>
                <a:off x="2847240" y="4297680"/>
                <a:ext cx="102384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fi</a:t>
                </a:r>
                <a:endParaRPr lang="en-US" sz="1935" spc="-1">
                  <a:solidFill>
                    <a:srgbClr val="000000"/>
                  </a:solidFill>
                  <a:latin typeface="Arial"/>
                </a:endParaRPr>
              </a:p>
            </p:txBody>
          </p:sp>
          <p:sp>
            <p:nvSpPr>
              <p:cNvPr id="245" name="CustomShape 190"/>
              <p:cNvSpPr/>
              <p:nvPr/>
            </p:nvSpPr>
            <p:spPr>
              <a:xfrm>
                <a:off x="2834640" y="4626360"/>
                <a:ext cx="103500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ercolino.fi.infn.it</a:t>
                </a:r>
              </a:p>
            </p:txBody>
          </p:sp>
          <p:sp>
            <p:nvSpPr>
              <p:cNvPr id="246" name="CustomShape 191"/>
              <p:cNvSpPr/>
              <p:nvPr/>
            </p:nvSpPr>
            <p:spPr>
              <a:xfrm>
                <a:off x="2836080" y="4762800"/>
                <a:ext cx="103500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nvGrpSpPr>
          <p:cNvPr id="247" name="Group 192"/>
          <p:cNvGrpSpPr/>
          <p:nvPr/>
        </p:nvGrpSpPr>
        <p:grpSpPr>
          <a:xfrm>
            <a:off x="10926234" y="4202349"/>
            <a:ext cx="1134181" cy="654821"/>
            <a:chOff x="9034200" y="3474720"/>
            <a:chExt cx="937800" cy="541440"/>
          </a:xfrm>
        </p:grpSpPr>
        <p:grpSp>
          <p:nvGrpSpPr>
            <p:cNvPr id="248" name="Group 193"/>
            <p:cNvGrpSpPr/>
            <p:nvPr/>
          </p:nvGrpSpPr>
          <p:grpSpPr>
            <a:xfrm>
              <a:off x="9034200" y="3474720"/>
              <a:ext cx="937800" cy="541440"/>
              <a:chOff x="9034200" y="3474720"/>
              <a:chExt cx="937800" cy="541440"/>
            </a:xfrm>
          </p:grpSpPr>
          <p:sp>
            <p:nvSpPr>
              <p:cNvPr id="249" name="CustomShape 194"/>
              <p:cNvSpPr/>
              <p:nvPr/>
            </p:nvSpPr>
            <p:spPr>
              <a:xfrm>
                <a:off x="9034200" y="3693960"/>
                <a:ext cx="936720" cy="1573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schiller.mib.infn.it</a:t>
                </a:r>
                <a:endParaRPr lang="en-US" sz="847" spc="-1" dirty="0">
                  <a:solidFill>
                    <a:srgbClr val="000000"/>
                  </a:solidFill>
                  <a:latin typeface="Arial"/>
                </a:endParaRPr>
              </a:p>
            </p:txBody>
          </p:sp>
          <p:sp>
            <p:nvSpPr>
              <p:cNvPr id="250" name="CustomShape 195"/>
              <p:cNvSpPr/>
              <p:nvPr/>
            </p:nvSpPr>
            <p:spPr>
              <a:xfrm>
                <a:off x="9044640" y="3474720"/>
                <a:ext cx="92736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mib</a:t>
                </a:r>
                <a:endParaRPr lang="en-US" sz="1935" spc="-1">
                  <a:solidFill>
                    <a:srgbClr val="000000"/>
                  </a:solidFill>
                  <a:latin typeface="Arial"/>
                </a:endParaRPr>
              </a:p>
            </p:txBody>
          </p:sp>
          <p:sp>
            <p:nvSpPr>
              <p:cNvPr id="251" name="CustomShape 196"/>
              <p:cNvSpPr/>
              <p:nvPr/>
            </p:nvSpPr>
            <p:spPr>
              <a:xfrm>
                <a:off x="9034200" y="3863880"/>
                <a:ext cx="936720" cy="152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polluce.mib.infn.it</a:t>
                </a:r>
              </a:p>
            </p:txBody>
          </p:sp>
        </p:grpSp>
      </p:grpSp>
      <p:grpSp>
        <p:nvGrpSpPr>
          <p:cNvPr id="252" name="Group 197"/>
          <p:cNvGrpSpPr/>
          <p:nvPr/>
        </p:nvGrpSpPr>
        <p:grpSpPr>
          <a:xfrm>
            <a:off x="7409618" y="2875291"/>
            <a:ext cx="1207762" cy="1213422"/>
            <a:chOff x="6126480" y="2377440"/>
            <a:chExt cx="998640" cy="1003320"/>
          </a:xfrm>
        </p:grpSpPr>
        <p:grpSp>
          <p:nvGrpSpPr>
            <p:cNvPr id="253" name="Group 198"/>
            <p:cNvGrpSpPr/>
            <p:nvPr/>
          </p:nvGrpSpPr>
          <p:grpSpPr>
            <a:xfrm>
              <a:off x="6126480" y="2377440"/>
              <a:ext cx="998640" cy="1003320"/>
              <a:chOff x="6126480" y="2377440"/>
              <a:chExt cx="998640" cy="1003320"/>
            </a:xfrm>
          </p:grpSpPr>
          <p:sp>
            <p:nvSpPr>
              <p:cNvPr id="254" name="CustomShape 199"/>
              <p:cNvSpPr/>
              <p:nvPr/>
            </p:nvSpPr>
            <p:spPr>
              <a:xfrm>
                <a:off x="6126480" y="2590200"/>
                <a:ext cx="998640" cy="154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dns1.lnl.infn.it</a:t>
                </a:r>
                <a:endParaRPr lang="en-US" sz="847" spc="-1" dirty="0">
                  <a:solidFill>
                    <a:srgbClr val="000000"/>
                  </a:solidFill>
                  <a:latin typeface="Arial"/>
                </a:endParaRPr>
              </a:p>
            </p:txBody>
          </p:sp>
          <p:sp>
            <p:nvSpPr>
              <p:cNvPr id="255" name="CustomShape 200"/>
              <p:cNvSpPr/>
              <p:nvPr/>
            </p:nvSpPr>
            <p:spPr>
              <a:xfrm>
                <a:off x="6137640" y="2377440"/>
                <a:ext cx="987480" cy="201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lnl</a:t>
                </a:r>
                <a:endParaRPr lang="en-US" sz="1935" spc="-1">
                  <a:solidFill>
                    <a:srgbClr val="000000"/>
                  </a:solidFill>
                  <a:latin typeface="Arial"/>
                </a:endParaRPr>
              </a:p>
            </p:txBody>
          </p:sp>
          <p:sp>
            <p:nvSpPr>
              <p:cNvPr id="256" name="CustomShape 201"/>
              <p:cNvSpPr/>
              <p:nvPr/>
            </p:nvSpPr>
            <p:spPr>
              <a:xfrm>
                <a:off x="6126480" y="2756880"/>
                <a:ext cx="998640" cy="149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dns2.lnl.infn.it</a:t>
                </a:r>
              </a:p>
            </p:txBody>
          </p:sp>
          <p:sp>
            <p:nvSpPr>
              <p:cNvPr id="257" name="CustomShape 202"/>
              <p:cNvSpPr/>
              <p:nvPr/>
            </p:nvSpPr>
            <p:spPr>
              <a:xfrm>
                <a:off x="6126480" y="2913840"/>
                <a:ext cx="998640" cy="1494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dns3.lnl.infn.it</a:t>
                </a:r>
              </a:p>
            </p:txBody>
          </p:sp>
          <p:sp>
            <p:nvSpPr>
              <p:cNvPr id="258" name="CustomShape 203"/>
              <p:cNvSpPr/>
              <p:nvPr/>
            </p:nvSpPr>
            <p:spPr>
              <a:xfrm>
                <a:off x="6126480" y="3072600"/>
                <a:ext cx="998640" cy="1494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dns4.lnl.infn.it</a:t>
                </a:r>
              </a:p>
            </p:txBody>
          </p:sp>
          <p:sp>
            <p:nvSpPr>
              <p:cNvPr id="259" name="CustomShape 204"/>
              <p:cNvSpPr/>
              <p:nvPr/>
            </p:nvSpPr>
            <p:spPr>
              <a:xfrm>
                <a:off x="6126480" y="3231360"/>
                <a:ext cx="998640" cy="1494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nvGrpSpPr>
          <p:cNvPr id="260" name="Group 205"/>
          <p:cNvGrpSpPr/>
          <p:nvPr/>
        </p:nvGrpSpPr>
        <p:grpSpPr>
          <a:xfrm>
            <a:off x="7407006" y="5252936"/>
            <a:ext cx="1132875" cy="654821"/>
            <a:chOff x="6124320" y="4343400"/>
            <a:chExt cx="936720" cy="541440"/>
          </a:xfrm>
        </p:grpSpPr>
        <p:sp>
          <p:nvSpPr>
            <p:cNvPr id="261" name="CustomShape 206"/>
            <p:cNvSpPr/>
            <p:nvPr/>
          </p:nvSpPr>
          <p:spPr>
            <a:xfrm>
              <a:off x="6124320" y="4562640"/>
              <a:ext cx="936720" cy="1569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ns.ct.infn.it</a:t>
              </a:r>
              <a:endParaRPr lang="en-US" sz="847" spc="-1" dirty="0">
                <a:solidFill>
                  <a:srgbClr val="000000"/>
                </a:solidFill>
                <a:latin typeface="Arial"/>
              </a:endParaRPr>
            </a:p>
          </p:txBody>
        </p:sp>
        <p:sp>
          <p:nvSpPr>
            <p:cNvPr id="262" name="CustomShape 207"/>
            <p:cNvSpPr/>
            <p:nvPr/>
          </p:nvSpPr>
          <p:spPr>
            <a:xfrm>
              <a:off x="6134040" y="4343400"/>
              <a:ext cx="92700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ct</a:t>
              </a:r>
              <a:endParaRPr lang="en-US" sz="1935" spc="-1">
                <a:solidFill>
                  <a:srgbClr val="000000"/>
                </a:solidFill>
                <a:latin typeface="Arial"/>
              </a:endParaRPr>
            </a:p>
          </p:txBody>
        </p:sp>
        <p:sp>
          <p:nvSpPr>
            <p:cNvPr id="263" name="CustomShape 208"/>
            <p:cNvSpPr/>
            <p:nvPr/>
          </p:nvSpPr>
          <p:spPr>
            <a:xfrm>
              <a:off x="6124320" y="4732200"/>
              <a:ext cx="936720" cy="1526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264" name="Group 209"/>
          <p:cNvGrpSpPr/>
          <p:nvPr/>
        </p:nvGrpSpPr>
        <p:grpSpPr>
          <a:xfrm>
            <a:off x="6082561" y="5252936"/>
            <a:ext cx="1132875" cy="654821"/>
            <a:chOff x="5029200" y="4343400"/>
            <a:chExt cx="936720" cy="541440"/>
          </a:xfrm>
        </p:grpSpPr>
        <p:sp>
          <p:nvSpPr>
            <p:cNvPr id="265" name="CustomShape 210"/>
            <p:cNvSpPr/>
            <p:nvPr/>
          </p:nvSpPr>
          <p:spPr>
            <a:xfrm>
              <a:off x="5029200" y="4562640"/>
              <a:ext cx="936720" cy="1569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lnsuni1.lns.infn.it</a:t>
              </a:r>
              <a:endParaRPr lang="en-US" sz="847" spc="-1" dirty="0">
                <a:solidFill>
                  <a:srgbClr val="000000"/>
                </a:solidFill>
                <a:latin typeface="Arial"/>
              </a:endParaRPr>
            </a:p>
          </p:txBody>
        </p:sp>
        <p:sp>
          <p:nvSpPr>
            <p:cNvPr id="266" name="CustomShape 211"/>
            <p:cNvSpPr/>
            <p:nvPr/>
          </p:nvSpPr>
          <p:spPr>
            <a:xfrm>
              <a:off x="5038560" y="4343400"/>
              <a:ext cx="92736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lns</a:t>
              </a:r>
              <a:endParaRPr lang="en-US" sz="1935" spc="-1">
                <a:solidFill>
                  <a:srgbClr val="000000"/>
                </a:solidFill>
                <a:latin typeface="Arial"/>
              </a:endParaRPr>
            </a:p>
          </p:txBody>
        </p:sp>
        <p:sp>
          <p:nvSpPr>
            <p:cNvPr id="267" name="CustomShape 212"/>
            <p:cNvSpPr/>
            <p:nvPr/>
          </p:nvSpPr>
          <p:spPr>
            <a:xfrm>
              <a:off x="5029200" y="4732200"/>
              <a:ext cx="936720" cy="1526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lnsuni2.lns.infn.it</a:t>
              </a:r>
            </a:p>
          </p:txBody>
        </p:sp>
      </p:grpSp>
      <p:grpSp>
        <p:nvGrpSpPr>
          <p:cNvPr id="268" name="Group 213"/>
          <p:cNvGrpSpPr/>
          <p:nvPr/>
        </p:nvGrpSpPr>
        <p:grpSpPr>
          <a:xfrm>
            <a:off x="6070370" y="6082347"/>
            <a:ext cx="1228660" cy="654821"/>
            <a:chOff x="5019120" y="5029200"/>
            <a:chExt cx="1015920" cy="541440"/>
          </a:xfrm>
        </p:grpSpPr>
        <p:sp>
          <p:nvSpPr>
            <p:cNvPr id="269" name="CustomShape 214"/>
            <p:cNvSpPr/>
            <p:nvPr/>
          </p:nvSpPr>
          <p:spPr>
            <a:xfrm>
              <a:off x="5019120" y="5248440"/>
              <a:ext cx="1015920" cy="1569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emcsc.ccsem.infn.it</a:t>
              </a:r>
              <a:endParaRPr lang="en-US" sz="847" spc="-1" dirty="0">
                <a:solidFill>
                  <a:srgbClr val="000000"/>
                </a:solidFill>
                <a:latin typeface="Arial"/>
              </a:endParaRPr>
            </a:p>
          </p:txBody>
        </p:sp>
        <p:sp>
          <p:nvSpPr>
            <p:cNvPr id="270" name="CustomShape 215"/>
            <p:cNvSpPr/>
            <p:nvPr/>
          </p:nvSpPr>
          <p:spPr>
            <a:xfrm>
              <a:off x="5028480" y="5029200"/>
              <a:ext cx="100656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ccsem</a:t>
              </a:r>
              <a:endParaRPr lang="en-US" sz="1935" spc="-1">
                <a:solidFill>
                  <a:srgbClr val="000000"/>
                </a:solidFill>
                <a:latin typeface="Arial"/>
              </a:endParaRPr>
            </a:p>
          </p:txBody>
        </p:sp>
        <p:sp>
          <p:nvSpPr>
            <p:cNvPr id="271" name="CustomShape 216"/>
            <p:cNvSpPr/>
            <p:nvPr/>
          </p:nvSpPr>
          <p:spPr>
            <a:xfrm>
              <a:off x="5019120" y="5418000"/>
              <a:ext cx="1015920" cy="1526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272" name="Group 217"/>
          <p:cNvGrpSpPr/>
          <p:nvPr/>
        </p:nvGrpSpPr>
        <p:grpSpPr>
          <a:xfrm>
            <a:off x="7409619" y="6091055"/>
            <a:ext cx="1313125" cy="654821"/>
            <a:chOff x="6126480" y="5036400"/>
            <a:chExt cx="1085760" cy="541440"/>
          </a:xfrm>
        </p:grpSpPr>
        <p:sp>
          <p:nvSpPr>
            <p:cNvPr id="273" name="CustomShape 218"/>
            <p:cNvSpPr/>
            <p:nvPr/>
          </p:nvSpPr>
          <p:spPr>
            <a:xfrm>
              <a:off x="6126480" y="5255640"/>
              <a:ext cx="1085760" cy="1569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emcsc.emfcsc.infn.it</a:t>
              </a:r>
              <a:endParaRPr lang="en-US" sz="847" spc="-1" dirty="0">
                <a:solidFill>
                  <a:srgbClr val="000000"/>
                </a:solidFill>
                <a:latin typeface="Arial"/>
              </a:endParaRPr>
            </a:p>
          </p:txBody>
        </p:sp>
        <p:sp>
          <p:nvSpPr>
            <p:cNvPr id="274" name="CustomShape 219"/>
            <p:cNvSpPr/>
            <p:nvPr/>
          </p:nvSpPr>
          <p:spPr>
            <a:xfrm>
              <a:off x="6137640" y="5036400"/>
              <a:ext cx="107460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emfcsc</a:t>
              </a:r>
              <a:endParaRPr lang="en-US" sz="1935" spc="-1">
                <a:solidFill>
                  <a:srgbClr val="000000"/>
                </a:solidFill>
                <a:latin typeface="Arial"/>
              </a:endParaRPr>
            </a:p>
          </p:txBody>
        </p:sp>
        <p:sp>
          <p:nvSpPr>
            <p:cNvPr id="275" name="CustomShape 220"/>
            <p:cNvSpPr/>
            <p:nvPr/>
          </p:nvSpPr>
          <p:spPr>
            <a:xfrm>
              <a:off x="6126480" y="5425200"/>
              <a:ext cx="1085760" cy="1526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276" name="Group 221"/>
          <p:cNvGrpSpPr/>
          <p:nvPr/>
        </p:nvGrpSpPr>
        <p:grpSpPr>
          <a:xfrm>
            <a:off x="3313939" y="6082347"/>
            <a:ext cx="1253913" cy="717952"/>
            <a:chOff x="2739960" y="5029200"/>
            <a:chExt cx="1036800" cy="593640"/>
          </a:xfrm>
        </p:grpSpPr>
        <p:grpSp>
          <p:nvGrpSpPr>
            <p:cNvPr id="277" name="Group 222"/>
            <p:cNvGrpSpPr/>
            <p:nvPr/>
          </p:nvGrpSpPr>
          <p:grpSpPr>
            <a:xfrm>
              <a:off x="2739960" y="5029200"/>
              <a:ext cx="1036800" cy="593640"/>
              <a:chOff x="2739960" y="5029200"/>
              <a:chExt cx="1036800" cy="593640"/>
            </a:xfrm>
          </p:grpSpPr>
          <p:grpSp>
            <p:nvGrpSpPr>
              <p:cNvPr id="278" name="Group 223"/>
              <p:cNvGrpSpPr/>
              <p:nvPr/>
            </p:nvGrpSpPr>
            <p:grpSpPr>
              <a:xfrm>
                <a:off x="2739960" y="5029200"/>
                <a:ext cx="1036800" cy="593640"/>
                <a:chOff x="2739960" y="5029200"/>
                <a:chExt cx="1036800" cy="593640"/>
              </a:xfrm>
            </p:grpSpPr>
            <p:sp>
              <p:nvSpPr>
                <p:cNvPr id="279" name="CustomShape 224"/>
                <p:cNvSpPr/>
                <p:nvPr/>
              </p:nvSpPr>
              <p:spPr>
                <a:xfrm>
                  <a:off x="2739960" y="5214960"/>
                  <a:ext cx="103500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terra.le.infn.it</a:t>
                  </a:r>
                  <a:endParaRPr lang="en-US" sz="847" spc="-1" dirty="0">
                    <a:solidFill>
                      <a:srgbClr val="000000"/>
                    </a:solidFill>
                    <a:latin typeface="Arial"/>
                  </a:endParaRPr>
                </a:p>
              </p:txBody>
            </p:sp>
            <p:sp>
              <p:nvSpPr>
                <p:cNvPr id="280" name="CustomShape 225"/>
                <p:cNvSpPr/>
                <p:nvPr/>
              </p:nvSpPr>
              <p:spPr>
                <a:xfrm>
                  <a:off x="2752560" y="5029200"/>
                  <a:ext cx="102420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le</a:t>
                  </a:r>
                  <a:endParaRPr lang="en-US" sz="1935" spc="-1">
                    <a:solidFill>
                      <a:srgbClr val="000000"/>
                    </a:solidFill>
                    <a:latin typeface="Arial"/>
                  </a:endParaRPr>
                </a:p>
              </p:txBody>
            </p:sp>
            <p:sp>
              <p:nvSpPr>
                <p:cNvPr id="281" name="CustomShape 226"/>
                <p:cNvSpPr/>
                <p:nvPr/>
              </p:nvSpPr>
              <p:spPr>
                <a:xfrm>
                  <a:off x="2739960" y="5357880"/>
                  <a:ext cx="103500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dns.le.infn.it</a:t>
                  </a:r>
                </a:p>
              </p:txBody>
            </p:sp>
            <p:sp>
              <p:nvSpPr>
                <p:cNvPr id="282" name="CustomShape 227"/>
                <p:cNvSpPr/>
                <p:nvPr/>
              </p:nvSpPr>
              <p:spPr>
                <a:xfrm>
                  <a:off x="2741400" y="5494320"/>
                  <a:ext cx="103536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grpSp>
      <p:grpSp>
        <p:nvGrpSpPr>
          <p:cNvPr id="283" name="Group 228"/>
          <p:cNvGrpSpPr/>
          <p:nvPr/>
        </p:nvGrpSpPr>
        <p:grpSpPr>
          <a:xfrm>
            <a:off x="4755504" y="6078429"/>
            <a:ext cx="1132875" cy="654821"/>
            <a:chOff x="3931920" y="5025960"/>
            <a:chExt cx="936720" cy="541440"/>
          </a:xfrm>
        </p:grpSpPr>
        <p:sp>
          <p:nvSpPr>
            <p:cNvPr id="284" name="CustomShape 229"/>
            <p:cNvSpPr/>
            <p:nvPr/>
          </p:nvSpPr>
          <p:spPr>
            <a:xfrm>
              <a:off x="3931920" y="5245200"/>
              <a:ext cx="936720" cy="1569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ns.cs.infn.it</a:t>
              </a:r>
              <a:endParaRPr lang="en-US" sz="847" spc="-1" dirty="0">
                <a:solidFill>
                  <a:srgbClr val="000000"/>
                </a:solidFill>
                <a:latin typeface="Arial"/>
              </a:endParaRPr>
            </a:p>
          </p:txBody>
        </p:sp>
        <p:sp>
          <p:nvSpPr>
            <p:cNvPr id="285" name="CustomShape 230"/>
            <p:cNvSpPr/>
            <p:nvPr/>
          </p:nvSpPr>
          <p:spPr>
            <a:xfrm>
              <a:off x="3941280" y="5025960"/>
              <a:ext cx="92736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cs</a:t>
              </a:r>
              <a:endParaRPr lang="en-US" sz="1935" spc="-1">
                <a:solidFill>
                  <a:srgbClr val="000000"/>
                </a:solidFill>
                <a:latin typeface="Arial"/>
              </a:endParaRPr>
            </a:p>
          </p:txBody>
        </p:sp>
        <p:sp>
          <p:nvSpPr>
            <p:cNvPr id="286" name="CustomShape 231"/>
            <p:cNvSpPr/>
            <p:nvPr/>
          </p:nvSpPr>
          <p:spPr>
            <a:xfrm>
              <a:off x="3931920" y="5414760"/>
              <a:ext cx="936720" cy="1526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287" name="Group 232"/>
          <p:cNvGrpSpPr/>
          <p:nvPr/>
        </p:nvGrpSpPr>
        <p:grpSpPr>
          <a:xfrm>
            <a:off x="4866092" y="5237262"/>
            <a:ext cx="1132875" cy="654821"/>
            <a:chOff x="4023360" y="4330440"/>
            <a:chExt cx="936720" cy="541440"/>
          </a:xfrm>
        </p:grpSpPr>
        <p:sp>
          <p:nvSpPr>
            <p:cNvPr id="288" name="CustomShape 233"/>
            <p:cNvSpPr/>
            <p:nvPr/>
          </p:nvSpPr>
          <p:spPr>
            <a:xfrm>
              <a:off x="4023360" y="4549680"/>
              <a:ext cx="936720" cy="1569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a:solidFill>
                    <a:srgbClr val="000000"/>
                  </a:solidFill>
                  <a:latin typeface="Arial"/>
                </a:rPr>
                <a:t>server.fis.unipr.it</a:t>
              </a:r>
              <a:endParaRPr lang="en-US" sz="847" spc="-1">
                <a:solidFill>
                  <a:srgbClr val="000000"/>
                </a:solidFill>
                <a:latin typeface="Arial"/>
              </a:endParaRPr>
            </a:p>
          </p:txBody>
        </p:sp>
        <p:sp>
          <p:nvSpPr>
            <p:cNvPr id="289" name="CustomShape 234"/>
            <p:cNvSpPr/>
            <p:nvPr/>
          </p:nvSpPr>
          <p:spPr>
            <a:xfrm>
              <a:off x="4032720" y="4330440"/>
              <a:ext cx="92736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pr</a:t>
              </a:r>
              <a:endParaRPr lang="en-US" sz="1935" spc="-1">
                <a:solidFill>
                  <a:srgbClr val="000000"/>
                </a:solidFill>
                <a:latin typeface="Arial"/>
              </a:endParaRPr>
            </a:p>
          </p:txBody>
        </p:sp>
        <p:sp>
          <p:nvSpPr>
            <p:cNvPr id="290" name="CustomShape 235"/>
            <p:cNvSpPr/>
            <p:nvPr/>
          </p:nvSpPr>
          <p:spPr>
            <a:xfrm>
              <a:off x="4023360" y="4719240"/>
              <a:ext cx="936720" cy="1526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a:solidFill>
                    <a:srgbClr val="000000"/>
                  </a:solidFill>
                  <a:latin typeface="Arial"/>
                </a:rPr>
                <a:t>caio.cce.unipr.it</a:t>
              </a:r>
            </a:p>
          </p:txBody>
        </p:sp>
      </p:grpSp>
      <p:grpSp>
        <p:nvGrpSpPr>
          <p:cNvPr id="291" name="Group 236"/>
          <p:cNvGrpSpPr/>
          <p:nvPr/>
        </p:nvGrpSpPr>
        <p:grpSpPr>
          <a:xfrm>
            <a:off x="8776296" y="5971759"/>
            <a:ext cx="1253913" cy="718387"/>
            <a:chOff x="7256520" y="4937760"/>
            <a:chExt cx="1036800" cy="594000"/>
          </a:xfrm>
        </p:grpSpPr>
        <p:sp>
          <p:nvSpPr>
            <p:cNvPr id="292" name="CustomShape 237"/>
            <p:cNvSpPr/>
            <p:nvPr/>
          </p:nvSpPr>
          <p:spPr>
            <a:xfrm>
              <a:off x="7256520" y="5123520"/>
              <a:ext cx="103356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vaxmi.mi.infn.it</a:t>
              </a:r>
              <a:endParaRPr lang="en-US" sz="847" spc="-1" dirty="0">
                <a:solidFill>
                  <a:srgbClr val="000000"/>
                </a:solidFill>
                <a:latin typeface="Arial"/>
              </a:endParaRPr>
            </a:p>
          </p:txBody>
        </p:sp>
        <p:sp>
          <p:nvSpPr>
            <p:cNvPr id="293" name="CustomShape 238"/>
            <p:cNvSpPr/>
            <p:nvPr/>
          </p:nvSpPr>
          <p:spPr>
            <a:xfrm>
              <a:off x="7270920" y="4937760"/>
              <a:ext cx="102240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mi</a:t>
              </a:r>
              <a:endParaRPr lang="en-US" sz="1935" spc="-1">
                <a:solidFill>
                  <a:srgbClr val="000000"/>
                </a:solidFill>
                <a:latin typeface="Arial"/>
              </a:endParaRPr>
            </a:p>
          </p:txBody>
        </p:sp>
        <p:sp>
          <p:nvSpPr>
            <p:cNvPr id="294" name="CustomShape 239"/>
            <p:cNvSpPr/>
            <p:nvPr/>
          </p:nvSpPr>
          <p:spPr>
            <a:xfrm>
              <a:off x="7256520" y="5266440"/>
              <a:ext cx="103356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dsmicc.mi.infn.it</a:t>
              </a:r>
            </a:p>
          </p:txBody>
        </p:sp>
        <p:sp>
          <p:nvSpPr>
            <p:cNvPr id="295" name="CustomShape 240"/>
            <p:cNvSpPr/>
            <p:nvPr/>
          </p:nvSpPr>
          <p:spPr>
            <a:xfrm>
              <a:off x="7259760" y="5402880"/>
              <a:ext cx="1033560" cy="1288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296" name="Group 241"/>
          <p:cNvGrpSpPr/>
          <p:nvPr/>
        </p:nvGrpSpPr>
        <p:grpSpPr>
          <a:xfrm>
            <a:off x="2649104" y="3722118"/>
            <a:ext cx="1253913" cy="714904"/>
            <a:chOff x="2190240" y="3077640"/>
            <a:chExt cx="1036800" cy="591120"/>
          </a:xfrm>
        </p:grpSpPr>
        <p:sp>
          <p:nvSpPr>
            <p:cNvPr id="297" name="CustomShape 242"/>
            <p:cNvSpPr/>
            <p:nvPr/>
          </p:nvSpPr>
          <p:spPr>
            <a:xfrm>
              <a:off x="2190240" y="3263400"/>
              <a:ext cx="103500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backupsrv.sa.infn.it</a:t>
              </a:r>
              <a:endParaRPr lang="en-US" sz="847" spc="-1" dirty="0">
                <a:solidFill>
                  <a:srgbClr val="000000"/>
                </a:solidFill>
                <a:latin typeface="Arial"/>
              </a:endParaRPr>
            </a:p>
          </p:txBody>
        </p:sp>
        <p:sp>
          <p:nvSpPr>
            <p:cNvPr id="298" name="CustomShape 243"/>
            <p:cNvSpPr/>
            <p:nvPr/>
          </p:nvSpPr>
          <p:spPr>
            <a:xfrm>
              <a:off x="2202840" y="3077640"/>
              <a:ext cx="102420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572" b="1" spc="-1">
                  <a:solidFill>
                    <a:srgbClr val="000000"/>
                  </a:solidFill>
                  <a:latin typeface="Arial"/>
                </a:rPr>
                <a:t>sa</a:t>
              </a:r>
              <a:endParaRPr lang="en-US" sz="1572" spc="-1">
                <a:solidFill>
                  <a:srgbClr val="000000"/>
                </a:solidFill>
                <a:latin typeface="Arial"/>
              </a:endParaRPr>
            </a:p>
          </p:txBody>
        </p:sp>
        <p:sp>
          <p:nvSpPr>
            <p:cNvPr id="299" name="CustomShape 244"/>
            <p:cNvSpPr/>
            <p:nvPr/>
          </p:nvSpPr>
          <p:spPr>
            <a:xfrm>
              <a:off x="2190240" y="3406320"/>
              <a:ext cx="1035000" cy="1267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proxy.sa.infn.it</a:t>
              </a:r>
            </a:p>
          </p:txBody>
        </p:sp>
        <p:sp>
          <p:nvSpPr>
            <p:cNvPr id="300" name="CustomShape 245"/>
            <p:cNvSpPr/>
            <p:nvPr/>
          </p:nvSpPr>
          <p:spPr>
            <a:xfrm>
              <a:off x="2190240" y="3539880"/>
              <a:ext cx="1035000" cy="1288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301" name="Group 246"/>
          <p:cNvGrpSpPr/>
          <p:nvPr/>
        </p:nvGrpSpPr>
        <p:grpSpPr>
          <a:xfrm>
            <a:off x="221390" y="6194677"/>
            <a:ext cx="1253913" cy="551199"/>
            <a:chOff x="182880" y="5122080"/>
            <a:chExt cx="1036800" cy="455760"/>
          </a:xfrm>
        </p:grpSpPr>
        <p:grpSp>
          <p:nvGrpSpPr>
            <p:cNvPr id="302" name="Group 247"/>
            <p:cNvGrpSpPr/>
            <p:nvPr/>
          </p:nvGrpSpPr>
          <p:grpSpPr>
            <a:xfrm>
              <a:off x="182880" y="5122080"/>
              <a:ext cx="1036800" cy="455760"/>
              <a:chOff x="182880" y="5122080"/>
              <a:chExt cx="1036800" cy="455760"/>
            </a:xfrm>
          </p:grpSpPr>
          <p:sp>
            <p:nvSpPr>
              <p:cNvPr id="303" name="CustomShape 248"/>
              <p:cNvSpPr/>
              <p:nvPr/>
            </p:nvSpPr>
            <p:spPr>
              <a:xfrm>
                <a:off x="182880" y="5307840"/>
                <a:ext cx="103500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66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a:solidFill>
                      <a:srgbClr val="000000"/>
                    </a:solidFill>
                    <a:highlight>
                      <a:srgbClr val="FFFF00"/>
                    </a:highlight>
                    <a:latin typeface="Arial"/>
                  </a:rPr>
                  <a:t>ns1.unitn.it</a:t>
                </a:r>
                <a:endParaRPr lang="en-US" sz="847" spc="-1">
                  <a:solidFill>
                    <a:srgbClr val="000000"/>
                  </a:solidFill>
                  <a:highlight>
                    <a:srgbClr val="FFFF00"/>
                  </a:highlight>
                  <a:latin typeface="Arial"/>
                </a:endParaRPr>
              </a:p>
            </p:txBody>
          </p:sp>
          <p:sp>
            <p:nvSpPr>
              <p:cNvPr id="304" name="CustomShape 249"/>
              <p:cNvSpPr/>
              <p:nvPr/>
            </p:nvSpPr>
            <p:spPr>
              <a:xfrm>
                <a:off x="195480" y="5122080"/>
                <a:ext cx="102420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tn</a:t>
                </a:r>
                <a:endParaRPr lang="en-US" sz="1935" spc="-1">
                  <a:solidFill>
                    <a:srgbClr val="000000"/>
                  </a:solidFill>
                  <a:latin typeface="Arial"/>
                </a:endParaRPr>
              </a:p>
            </p:txBody>
          </p:sp>
          <p:sp>
            <p:nvSpPr>
              <p:cNvPr id="305" name="CustomShape 250"/>
              <p:cNvSpPr/>
              <p:nvPr/>
            </p:nvSpPr>
            <p:spPr>
              <a:xfrm>
                <a:off x="182880" y="5450760"/>
                <a:ext cx="103500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a:solidFill>
                      <a:srgbClr val="000000"/>
                    </a:solidFill>
                    <a:highlight>
                      <a:srgbClr val="FFFF00"/>
                    </a:highlight>
                    <a:latin typeface="Arial"/>
                  </a:rPr>
                  <a:t>ns2.unitn.it</a:t>
                </a:r>
              </a:p>
            </p:txBody>
          </p:sp>
        </p:grpSp>
      </p:grpSp>
      <p:grpSp>
        <p:nvGrpSpPr>
          <p:cNvPr id="306" name="Group 251"/>
          <p:cNvGrpSpPr/>
          <p:nvPr/>
        </p:nvGrpSpPr>
        <p:grpSpPr>
          <a:xfrm>
            <a:off x="221390" y="5024358"/>
            <a:ext cx="1253913" cy="1057989"/>
            <a:chOff x="182880" y="4154400"/>
            <a:chExt cx="1036800" cy="874800"/>
          </a:xfrm>
        </p:grpSpPr>
        <p:grpSp>
          <p:nvGrpSpPr>
            <p:cNvPr id="307" name="Group 252"/>
            <p:cNvGrpSpPr/>
            <p:nvPr/>
          </p:nvGrpSpPr>
          <p:grpSpPr>
            <a:xfrm>
              <a:off x="182880" y="4154400"/>
              <a:ext cx="1036800" cy="874800"/>
              <a:chOff x="182880" y="4154400"/>
              <a:chExt cx="1036800" cy="874800"/>
            </a:xfrm>
          </p:grpSpPr>
          <p:sp>
            <p:nvSpPr>
              <p:cNvPr id="308" name="CustomShape 253"/>
              <p:cNvSpPr/>
              <p:nvPr/>
            </p:nvSpPr>
            <p:spPr>
              <a:xfrm>
                <a:off x="182880" y="4340160"/>
                <a:ext cx="1033560" cy="1317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Infnnet.lnf.infn.it</a:t>
                </a:r>
                <a:endParaRPr lang="en-US" sz="847" spc="-1" dirty="0">
                  <a:solidFill>
                    <a:srgbClr val="000000"/>
                  </a:solidFill>
                  <a:latin typeface="Arial"/>
                </a:endParaRPr>
              </a:p>
            </p:txBody>
          </p:sp>
          <p:sp>
            <p:nvSpPr>
              <p:cNvPr id="309" name="CustomShape 254"/>
              <p:cNvSpPr/>
              <p:nvPr/>
            </p:nvSpPr>
            <p:spPr>
              <a:xfrm>
                <a:off x="197280" y="4154400"/>
                <a:ext cx="1022400" cy="17460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ac</a:t>
                </a:r>
                <a:endParaRPr lang="en-US" sz="1935" spc="-1">
                  <a:solidFill>
                    <a:srgbClr val="000000"/>
                  </a:solidFill>
                  <a:latin typeface="Arial"/>
                </a:endParaRPr>
              </a:p>
            </p:txBody>
          </p:sp>
          <p:sp>
            <p:nvSpPr>
              <p:cNvPr id="310" name="CustomShape 255"/>
              <p:cNvSpPr/>
              <p:nvPr/>
            </p:nvSpPr>
            <p:spPr>
              <a:xfrm>
                <a:off x="182880" y="4483080"/>
                <a:ext cx="1033560" cy="127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dns1.lnf.infn.it</a:t>
                </a:r>
              </a:p>
            </p:txBody>
          </p:sp>
          <p:sp>
            <p:nvSpPr>
              <p:cNvPr id="311" name="CustomShape 256"/>
              <p:cNvSpPr/>
              <p:nvPr/>
            </p:nvSpPr>
            <p:spPr>
              <a:xfrm>
                <a:off x="186120" y="4619520"/>
                <a:ext cx="103356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dns2.lnf.infn.it</a:t>
                </a:r>
              </a:p>
            </p:txBody>
          </p:sp>
          <p:sp>
            <p:nvSpPr>
              <p:cNvPr id="312" name="CustomShape 257"/>
              <p:cNvSpPr/>
              <p:nvPr/>
            </p:nvSpPr>
            <p:spPr>
              <a:xfrm>
                <a:off x="186120" y="4900680"/>
                <a:ext cx="103356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sp>
            <p:nvSpPr>
              <p:cNvPr id="313" name="CustomShape 258"/>
              <p:cNvSpPr/>
              <p:nvPr/>
            </p:nvSpPr>
            <p:spPr>
              <a:xfrm>
                <a:off x="182880" y="4757760"/>
                <a:ext cx="1033560" cy="1285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latin typeface="Arial"/>
                  </a:rPr>
                  <a:t>dns3.lnf.infn.it</a:t>
                </a:r>
              </a:p>
            </p:txBody>
          </p:sp>
        </p:grpSp>
      </p:grpSp>
      <p:grpSp>
        <p:nvGrpSpPr>
          <p:cNvPr id="314" name="Group 259"/>
          <p:cNvGrpSpPr/>
          <p:nvPr/>
        </p:nvGrpSpPr>
        <p:grpSpPr>
          <a:xfrm>
            <a:off x="1769624" y="6195548"/>
            <a:ext cx="1253913" cy="550328"/>
            <a:chOff x="1463040" y="5122800"/>
            <a:chExt cx="1036800" cy="455040"/>
          </a:xfrm>
        </p:grpSpPr>
        <p:grpSp>
          <p:nvGrpSpPr>
            <p:cNvPr id="315" name="Group 260"/>
            <p:cNvGrpSpPr/>
            <p:nvPr/>
          </p:nvGrpSpPr>
          <p:grpSpPr>
            <a:xfrm>
              <a:off x="1463040" y="5122800"/>
              <a:ext cx="1036800" cy="455040"/>
              <a:chOff x="1463040" y="5122800"/>
              <a:chExt cx="1036800" cy="455040"/>
            </a:xfrm>
          </p:grpSpPr>
          <p:grpSp>
            <p:nvGrpSpPr>
              <p:cNvPr id="316" name="Group 261"/>
              <p:cNvGrpSpPr/>
              <p:nvPr/>
            </p:nvGrpSpPr>
            <p:grpSpPr>
              <a:xfrm>
                <a:off x="1463040" y="5122800"/>
                <a:ext cx="1036800" cy="455040"/>
                <a:chOff x="1463040" y="5122800"/>
                <a:chExt cx="1036800" cy="455040"/>
              </a:xfrm>
            </p:grpSpPr>
            <p:sp>
              <p:nvSpPr>
                <p:cNvPr id="317" name="CustomShape 262"/>
                <p:cNvSpPr/>
                <p:nvPr/>
              </p:nvSpPr>
              <p:spPr>
                <a:xfrm>
                  <a:off x="1463040" y="5307120"/>
                  <a:ext cx="1035000" cy="1321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66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a:solidFill>
                        <a:srgbClr val="000000"/>
                      </a:solidFill>
                      <a:highlight>
                        <a:srgbClr val="FFFF00"/>
                      </a:highlight>
                      <a:latin typeface="Arial"/>
                    </a:rPr>
                    <a:t>ns1.unitn.it</a:t>
                  </a:r>
                  <a:endParaRPr lang="en-US" sz="847" spc="-1">
                    <a:solidFill>
                      <a:srgbClr val="000000"/>
                    </a:solidFill>
                    <a:highlight>
                      <a:srgbClr val="FFFF00"/>
                    </a:highlight>
                    <a:latin typeface="Arial"/>
                  </a:endParaRPr>
                </a:p>
              </p:txBody>
            </p:sp>
            <p:sp>
              <p:nvSpPr>
                <p:cNvPr id="318" name="CustomShape 263"/>
                <p:cNvSpPr/>
                <p:nvPr/>
              </p:nvSpPr>
              <p:spPr>
                <a:xfrm>
                  <a:off x="1475640" y="5122800"/>
                  <a:ext cx="1024200" cy="17496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tifpa</a:t>
                  </a:r>
                  <a:endParaRPr lang="en-US" sz="1935" spc="-1">
                    <a:solidFill>
                      <a:srgbClr val="000000"/>
                    </a:solidFill>
                    <a:latin typeface="Arial"/>
                  </a:endParaRPr>
                </a:p>
              </p:txBody>
            </p:sp>
            <p:sp>
              <p:nvSpPr>
                <p:cNvPr id="319" name="CustomShape 264"/>
                <p:cNvSpPr/>
                <p:nvPr/>
              </p:nvSpPr>
              <p:spPr>
                <a:xfrm>
                  <a:off x="1463040" y="5450400"/>
                  <a:ext cx="1035000" cy="1274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a:solidFill>
                        <a:srgbClr val="000000"/>
                      </a:solidFill>
                      <a:highlight>
                        <a:srgbClr val="FFFF00"/>
                      </a:highlight>
                      <a:latin typeface="Arial"/>
                    </a:rPr>
                    <a:t>ns2.unitn.it</a:t>
                  </a:r>
                </a:p>
              </p:txBody>
            </p:sp>
          </p:grpSp>
        </p:grpSp>
      </p:grpSp>
      <p:grpSp>
        <p:nvGrpSpPr>
          <p:cNvPr id="320" name="Group 265"/>
          <p:cNvGrpSpPr/>
          <p:nvPr/>
        </p:nvGrpSpPr>
        <p:grpSpPr>
          <a:xfrm>
            <a:off x="8847264" y="4321645"/>
            <a:ext cx="1327058" cy="654821"/>
            <a:chOff x="7315200" y="3573360"/>
            <a:chExt cx="1097280" cy="541440"/>
          </a:xfrm>
        </p:grpSpPr>
        <p:sp>
          <p:nvSpPr>
            <p:cNvPr id="321" name="CustomShape 266"/>
            <p:cNvSpPr/>
            <p:nvPr/>
          </p:nvSpPr>
          <p:spPr>
            <a:xfrm>
              <a:off x="7315200" y="3792600"/>
              <a:ext cx="1097280" cy="1569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a:solidFill>
                    <a:srgbClr val="000000"/>
                  </a:solidFill>
                  <a:latin typeface="Arial"/>
                </a:rPr>
                <a:t>rmlabns.roma2infn.it</a:t>
              </a:r>
              <a:endParaRPr lang="en-US" sz="847" spc="-1">
                <a:solidFill>
                  <a:srgbClr val="000000"/>
                </a:solidFill>
                <a:latin typeface="Arial"/>
              </a:endParaRPr>
            </a:p>
          </p:txBody>
        </p:sp>
        <p:sp>
          <p:nvSpPr>
            <p:cNvPr id="322" name="CustomShape 267"/>
            <p:cNvSpPr/>
            <p:nvPr/>
          </p:nvSpPr>
          <p:spPr>
            <a:xfrm>
              <a:off x="7326720" y="3573360"/>
              <a:ext cx="1085760" cy="2080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935" b="1" spc="-1">
                  <a:solidFill>
                    <a:srgbClr val="000000"/>
                  </a:solidFill>
                  <a:latin typeface="Arial"/>
                </a:rPr>
                <a:t>rmlab</a:t>
              </a:r>
              <a:endParaRPr lang="en-US" sz="1935" spc="-1">
                <a:solidFill>
                  <a:srgbClr val="000000"/>
                </a:solidFill>
                <a:latin typeface="Arial"/>
              </a:endParaRPr>
            </a:p>
          </p:txBody>
        </p:sp>
        <p:sp>
          <p:nvSpPr>
            <p:cNvPr id="323" name="CustomShape 268"/>
            <p:cNvSpPr/>
            <p:nvPr/>
          </p:nvSpPr>
          <p:spPr>
            <a:xfrm>
              <a:off x="7315200" y="3962160"/>
              <a:ext cx="1097280" cy="1526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spc="-1" dirty="0">
                  <a:solidFill>
                    <a:srgbClr val="000000"/>
                  </a:solidFill>
                  <a:highlight>
                    <a:srgbClr val="FF3333"/>
                  </a:highlight>
                  <a:latin typeface="Arial"/>
                </a:rPr>
                <a:t>server2.infn.it</a:t>
              </a:r>
            </a:p>
          </p:txBody>
        </p:sp>
      </p:grpSp>
      <p:grpSp>
        <p:nvGrpSpPr>
          <p:cNvPr id="324" name="Group 269"/>
          <p:cNvGrpSpPr/>
          <p:nvPr/>
        </p:nvGrpSpPr>
        <p:grpSpPr>
          <a:xfrm>
            <a:off x="6746090" y="110588"/>
            <a:ext cx="995293" cy="1258702"/>
            <a:chOff x="5577840" y="91440"/>
            <a:chExt cx="822960" cy="1040760"/>
          </a:xfrm>
        </p:grpSpPr>
        <p:grpSp>
          <p:nvGrpSpPr>
            <p:cNvPr id="325" name="Group 270"/>
            <p:cNvGrpSpPr/>
            <p:nvPr/>
          </p:nvGrpSpPr>
          <p:grpSpPr>
            <a:xfrm>
              <a:off x="5577840" y="309240"/>
              <a:ext cx="822960" cy="822960"/>
              <a:chOff x="5577840" y="309240"/>
              <a:chExt cx="822960" cy="822960"/>
            </a:xfrm>
          </p:grpSpPr>
          <p:sp>
            <p:nvSpPr>
              <p:cNvPr id="326" name="CustomShape 271"/>
              <p:cNvSpPr/>
              <p:nvPr/>
            </p:nvSpPr>
            <p:spPr>
              <a:xfrm>
                <a:off x="5577840" y="480240"/>
                <a:ext cx="822960" cy="2941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726" b="1" spc="-1" dirty="0">
                    <a:solidFill>
                      <a:srgbClr val="000000"/>
                    </a:solidFill>
                    <a:latin typeface="Arial"/>
                    <a:ea typeface="Noto Sans CJK SC"/>
                  </a:rPr>
                  <a:t>Master</a:t>
                </a:r>
                <a:endParaRPr lang="en-US" sz="726" spc="-1" dirty="0">
                  <a:solidFill>
                    <a:srgbClr val="000000"/>
                  </a:solidFill>
                  <a:latin typeface="Arial"/>
                </a:endParaRPr>
              </a:p>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726" b="1" spc="-1" dirty="0">
                    <a:solidFill>
                      <a:srgbClr val="000000"/>
                    </a:solidFill>
                    <a:highlight>
                      <a:srgbClr val="FFFF00"/>
                    </a:highlight>
                    <a:latin typeface="Arial"/>
                  </a:rPr>
                  <a:t>Master </a:t>
                </a:r>
                <a:r>
                  <a:rPr lang="en-US" sz="726" b="1" spc="-1" dirty="0" err="1">
                    <a:solidFill>
                      <a:srgbClr val="000000"/>
                    </a:solidFill>
                    <a:highlight>
                      <a:srgbClr val="FFFF00"/>
                    </a:highlight>
                    <a:latin typeface="Arial"/>
                  </a:rPr>
                  <a:t>esterno</a:t>
                </a:r>
                <a:r>
                  <a:rPr lang="en-US" sz="726" b="1" spc="-1" dirty="0">
                    <a:solidFill>
                      <a:srgbClr val="000000"/>
                    </a:solidFill>
                    <a:latin typeface="Arial"/>
                  </a:rPr>
                  <a:t>  </a:t>
                </a:r>
                <a:endParaRPr lang="en-US" sz="726" spc="-1" dirty="0">
                  <a:solidFill>
                    <a:srgbClr val="000000"/>
                  </a:solidFill>
                  <a:latin typeface="Arial"/>
                </a:endParaRPr>
              </a:p>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726" b="1" spc="-1" dirty="0">
                    <a:solidFill>
                      <a:srgbClr val="000000"/>
                    </a:solidFill>
                    <a:highlight>
                      <a:srgbClr val="FF3333"/>
                    </a:highlight>
                    <a:latin typeface="Arial"/>
                  </a:rPr>
                  <a:t>server2.infn.it</a:t>
                </a:r>
                <a:endParaRPr lang="en-US" sz="726" spc="-1" dirty="0">
                  <a:solidFill>
                    <a:srgbClr val="000000"/>
                  </a:solidFill>
                  <a:latin typeface="Arial"/>
                </a:endParaRPr>
              </a:p>
            </p:txBody>
          </p:sp>
          <p:sp>
            <p:nvSpPr>
              <p:cNvPr id="327" name="CustomShape 272"/>
              <p:cNvSpPr/>
              <p:nvPr/>
            </p:nvSpPr>
            <p:spPr>
              <a:xfrm>
                <a:off x="5593680" y="309240"/>
                <a:ext cx="778680" cy="14004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088" b="1" spc="-1">
                    <a:solidFill>
                      <a:srgbClr val="000000"/>
                    </a:solidFill>
                    <a:latin typeface="Arial"/>
                  </a:rPr>
                  <a:t>Dominio</a:t>
                </a:r>
                <a:endParaRPr lang="en-US" sz="1088" spc="-1">
                  <a:solidFill>
                    <a:srgbClr val="000000"/>
                  </a:solidFill>
                  <a:latin typeface="Arial"/>
                </a:endParaRPr>
              </a:p>
            </p:txBody>
          </p:sp>
          <p:sp>
            <p:nvSpPr>
              <p:cNvPr id="328" name="CustomShape 273"/>
              <p:cNvSpPr/>
              <p:nvPr/>
            </p:nvSpPr>
            <p:spPr>
              <a:xfrm>
                <a:off x="5577840" y="802080"/>
                <a:ext cx="822960" cy="3301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CCCCCC"/>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726" spc="-1" dirty="0">
                    <a:solidFill>
                      <a:srgbClr val="000000"/>
                    </a:solidFill>
                    <a:latin typeface="Arial"/>
                    <a:ea typeface="Noto Sans CJK SC"/>
                  </a:rPr>
                  <a:t>Slave </a:t>
                </a:r>
                <a:endParaRPr lang="en-US" sz="726" spc="-1" dirty="0">
                  <a:solidFill>
                    <a:srgbClr val="000000"/>
                  </a:solidFill>
                  <a:latin typeface="Arial"/>
                </a:endParaRPr>
              </a:p>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726" spc="-1" dirty="0">
                    <a:solidFill>
                      <a:srgbClr val="000000"/>
                    </a:solidFill>
                    <a:highlight>
                      <a:srgbClr val="FFFF00"/>
                    </a:highlight>
                    <a:latin typeface="Arial"/>
                  </a:rPr>
                  <a:t>slave </a:t>
                </a:r>
                <a:r>
                  <a:rPr lang="en-US" sz="726" spc="-1" dirty="0" err="1">
                    <a:solidFill>
                      <a:srgbClr val="000000"/>
                    </a:solidFill>
                    <a:highlight>
                      <a:srgbClr val="FFFF00"/>
                    </a:highlight>
                    <a:latin typeface="Arial"/>
                  </a:rPr>
                  <a:t>esterno</a:t>
                </a:r>
                <a:r>
                  <a:rPr lang="en-US" sz="726" spc="-1" dirty="0">
                    <a:solidFill>
                      <a:srgbClr val="000000"/>
                    </a:solidFill>
                    <a:highlight>
                      <a:srgbClr val="FFFF00"/>
                    </a:highlight>
                    <a:latin typeface="Arial"/>
                  </a:rPr>
                  <a:t> </a:t>
                </a:r>
                <a:endParaRPr lang="en-US" sz="726" spc="-1" dirty="0">
                  <a:solidFill>
                    <a:srgbClr val="000000"/>
                  </a:solidFill>
                  <a:latin typeface="Arial"/>
                </a:endParaRPr>
              </a:p>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726" spc="-1" dirty="0">
                    <a:solidFill>
                      <a:srgbClr val="000000"/>
                    </a:solidFill>
                    <a:highlight>
                      <a:srgbClr val="FF3333"/>
                    </a:highlight>
                    <a:latin typeface="Arial"/>
                  </a:rPr>
                  <a:t>server2.infn.it</a:t>
                </a:r>
                <a:endParaRPr lang="en-US" sz="726" spc="-1" dirty="0">
                  <a:solidFill>
                    <a:srgbClr val="000000"/>
                  </a:solidFill>
                  <a:latin typeface="Arial"/>
                </a:endParaRPr>
              </a:p>
            </p:txBody>
          </p:sp>
        </p:grpSp>
        <p:sp>
          <p:nvSpPr>
            <p:cNvPr id="329" name="TextShape 274"/>
            <p:cNvSpPr txBox="1"/>
            <p:nvPr/>
          </p:nvSpPr>
          <p:spPr>
            <a:xfrm>
              <a:off x="5653440" y="91440"/>
              <a:ext cx="731520" cy="217800"/>
            </a:xfrm>
            <a:prstGeom prst="rect">
              <a:avLst/>
            </a:prstGeom>
            <a:noFill/>
            <a:ln>
              <a:noFill/>
            </a:ln>
          </p:spPr>
          <p:txBody>
            <a:bodyPr lIns="108847" tIns="54423" rIns="108847" bIns="54423">
              <a:noAutofit/>
            </a:bodyPr>
            <a:lstStyle/>
            <a:p>
              <a:r>
                <a:rPr lang="en-US" sz="1088" b="1" spc="-1">
                  <a:solidFill>
                    <a:srgbClr val="000000"/>
                  </a:solidFill>
                  <a:latin typeface="Arial"/>
                </a:rPr>
                <a:t>Legenda</a:t>
              </a:r>
            </a:p>
          </p:txBody>
        </p:sp>
      </p:grpSp>
      <p:grpSp>
        <p:nvGrpSpPr>
          <p:cNvPr id="330" name="Group 275"/>
          <p:cNvGrpSpPr/>
          <p:nvPr/>
        </p:nvGrpSpPr>
        <p:grpSpPr>
          <a:xfrm>
            <a:off x="2433153" y="2540914"/>
            <a:ext cx="1039703" cy="1124168"/>
            <a:chOff x="2011680" y="2100960"/>
            <a:chExt cx="859680" cy="929520"/>
          </a:xfrm>
        </p:grpSpPr>
        <p:sp>
          <p:nvSpPr>
            <p:cNvPr id="331" name="CustomShape 276"/>
            <p:cNvSpPr/>
            <p:nvPr/>
          </p:nvSpPr>
          <p:spPr>
            <a:xfrm>
              <a:off x="2022120" y="2100960"/>
              <a:ext cx="849240" cy="21456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wrap="none" lIns="108847" tIns="54423" rIns="108847" bIns="54423" anchor="ctr">
              <a:noAutofit/>
            </a:bodyPr>
            <a:lstStyle/>
            <a:p>
              <a:pPr algn="ctr">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1693" b="1" spc="-1">
                  <a:solidFill>
                    <a:srgbClr val="000000"/>
                  </a:solidFill>
                  <a:latin typeface="Arial"/>
                </a:rPr>
                <a:t>mailing.ha</a:t>
              </a:r>
              <a:endParaRPr lang="en-US" sz="1693" spc="-1">
                <a:solidFill>
                  <a:srgbClr val="000000"/>
                </a:solidFill>
                <a:latin typeface="Arial"/>
              </a:endParaRPr>
            </a:p>
          </p:txBody>
        </p:sp>
        <p:sp>
          <p:nvSpPr>
            <p:cNvPr id="332" name="CustomShape 277"/>
            <p:cNvSpPr/>
            <p:nvPr/>
          </p:nvSpPr>
          <p:spPr>
            <a:xfrm>
              <a:off x="2011680" y="2315520"/>
              <a:ext cx="857880" cy="1332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ns1.ha.infn.it</a:t>
              </a:r>
              <a:endParaRPr lang="en-US" sz="847" spc="-1" dirty="0">
                <a:solidFill>
                  <a:srgbClr val="000000"/>
                </a:solidFill>
                <a:latin typeface="Arial"/>
              </a:endParaRPr>
            </a:p>
          </p:txBody>
        </p:sp>
        <p:sp>
          <p:nvSpPr>
            <p:cNvPr id="333" name="CustomShape 278"/>
            <p:cNvSpPr/>
            <p:nvPr/>
          </p:nvSpPr>
          <p:spPr>
            <a:xfrm>
              <a:off x="2013480" y="2897640"/>
              <a:ext cx="857880" cy="1328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ns5.ha.infn.it</a:t>
              </a:r>
              <a:endParaRPr lang="en-US" sz="847" spc="-1" dirty="0">
                <a:solidFill>
                  <a:srgbClr val="000000"/>
                </a:solidFill>
                <a:latin typeface="Arial"/>
              </a:endParaRPr>
            </a:p>
          </p:txBody>
        </p:sp>
        <p:sp>
          <p:nvSpPr>
            <p:cNvPr id="334" name="CustomShape 279"/>
            <p:cNvSpPr/>
            <p:nvPr/>
          </p:nvSpPr>
          <p:spPr>
            <a:xfrm>
              <a:off x="2013480" y="2752920"/>
              <a:ext cx="857880" cy="1332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ns4.ha.infn.it</a:t>
              </a:r>
              <a:endParaRPr lang="en-US" sz="847" spc="-1" dirty="0">
                <a:solidFill>
                  <a:srgbClr val="000000"/>
                </a:solidFill>
                <a:latin typeface="Arial"/>
              </a:endParaRPr>
            </a:p>
          </p:txBody>
        </p:sp>
        <p:sp>
          <p:nvSpPr>
            <p:cNvPr id="335" name="CustomShape 280"/>
            <p:cNvSpPr/>
            <p:nvPr/>
          </p:nvSpPr>
          <p:spPr>
            <a:xfrm>
              <a:off x="2013480" y="2607840"/>
              <a:ext cx="857880" cy="13212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ns3.ha.infn.it</a:t>
              </a:r>
              <a:endParaRPr lang="en-US" sz="847" spc="-1" dirty="0">
                <a:solidFill>
                  <a:srgbClr val="000000"/>
                </a:solidFill>
                <a:latin typeface="Arial"/>
              </a:endParaRPr>
            </a:p>
          </p:txBody>
        </p:sp>
        <p:sp>
          <p:nvSpPr>
            <p:cNvPr id="336" name="CustomShape 281"/>
            <p:cNvSpPr/>
            <p:nvPr/>
          </p:nvSpPr>
          <p:spPr>
            <a:xfrm>
              <a:off x="2011680" y="2460600"/>
              <a:ext cx="857880" cy="1328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33FF99"/>
            </a:solidFill>
            <a:ln>
              <a:noFill/>
            </a:ln>
          </p:spPr>
          <p:style>
            <a:lnRef idx="0">
              <a:scrgbClr r="0" g="0" b="0"/>
            </a:lnRef>
            <a:fillRef idx="0">
              <a:scrgbClr r="0" g="0" b="0"/>
            </a:fillRef>
            <a:effectRef idx="0">
              <a:scrgbClr r="0" g="0" b="0"/>
            </a:effectRef>
            <a:fontRef idx="minor"/>
          </p:style>
          <p:txBody>
            <a:bodyPr lIns="108847" tIns="73580" rIns="108847" bIns="54423">
              <a:noAutofit/>
            </a:bodyPr>
            <a:lstStyle/>
            <a:p>
              <a:pPr algn="ctr">
                <a:lnSpc>
                  <a:spcPct val="93000"/>
                </a:lnSpc>
                <a:spcBef>
                  <a:spcPts val="45"/>
                </a:spcBef>
                <a:spcAft>
                  <a:spcPts val="45"/>
                </a:spcAft>
                <a:tabLst>
                  <a:tab pos="0" algn="l"/>
                  <a:tab pos="552938" algn="l"/>
                  <a:tab pos="1105875" algn="l"/>
                  <a:tab pos="1658813" algn="l"/>
                  <a:tab pos="2211751" algn="l"/>
                  <a:tab pos="2764688" algn="l"/>
                  <a:tab pos="3317626" algn="l"/>
                  <a:tab pos="3870564" algn="l"/>
                  <a:tab pos="4423501" algn="l"/>
                  <a:tab pos="4976439" algn="l"/>
                  <a:tab pos="5529377" algn="l"/>
                  <a:tab pos="6082314" algn="l"/>
                  <a:tab pos="6635252" algn="l"/>
                  <a:tab pos="7188190" algn="l"/>
                  <a:tab pos="7741128" algn="l"/>
                  <a:tab pos="8294065" algn="l"/>
                  <a:tab pos="8847003" algn="l"/>
                  <a:tab pos="9399941" algn="l"/>
                  <a:tab pos="9952878" algn="l"/>
                  <a:tab pos="10505816" algn="l"/>
                  <a:tab pos="11058754" algn="l"/>
                  <a:tab pos="11611691" algn="l"/>
                  <a:tab pos="12164629" algn="l"/>
                  <a:tab pos="12717567" algn="l"/>
                </a:tabLst>
              </a:pPr>
              <a:r>
                <a:rPr lang="en-US" sz="847" b="1" spc="-1" dirty="0">
                  <a:solidFill>
                    <a:srgbClr val="000000"/>
                  </a:solidFill>
                  <a:latin typeface="Arial"/>
                </a:rPr>
                <a:t>ns2.ha.infn.it</a:t>
              </a:r>
              <a:endParaRPr lang="en-US" sz="847" spc="-1" dirty="0">
                <a:solidFill>
                  <a:srgbClr val="000000"/>
                </a:solidFill>
                <a:latin typeface="Arial"/>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0BA563-110B-3006-5810-9E0BEECC8FF7}"/>
              </a:ext>
            </a:extLst>
          </p:cNvPr>
          <p:cNvSpPr>
            <a:spLocks noGrp="1"/>
          </p:cNvSpPr>
          <p:nvPr>
            <p:ph type="sldNum" sz="quarter" idx="12"/>
          </p:nvPr>
        </p:nvSpPr>
        <p:spPr/>
        <p:txBody>
          <a:bodyPr/>
          <a:lstStyle/>
          <a:p>
            <a:fld id="{C8141492-CF40-414B-9698-F860F861B76E}" type="slidenum">
              <a:rPr lang="en-IT" smtClean="0"/>
              <a:t>85</a:t>
            </a:fld>
            <a:endParaRPr lang="en-IT"/>
          </a:p>
        </p:txBody>
      </p:sp>
      <p:pic>
        <p:nvPicPr>
          <p:cNvPr id="4" name="Picture 3">
            <a:extLst>
              <a:ext uri="{FF2B5EF4-FFF2-40B4-BE49-F238E27FC236}">
                <a16:creationId xmlns:a16="http://schemas.microsoft.com/office/drawing/2014/main" id="{9207A999-EF44-F244-A7E3-9F2D6EB33BAC}"/>
              </a:ext>
            </a:extLst>
          </p:cNvPr>
          <p:cNvPicPr>
            <a:picLocks noChangeAspect="1"/>
          </p:cNvPicPr>
          <p:nvPr/>
        </p:nvPicPr>
        <p:blipFill>
          <a:blip r:embed="rId2"/>
          <a:stretch>
            <a:fillRect/>
          </a:stretch>
        </p:blipFill>
        <p:spPr>
          <a:xfrm>
            <a:off x="1046207" y="1301802"/>
            <a:ext cx="10307593" cy="4814518"/>
          </a:xfrm>
          <a:prstGeom prst="rect">
            <a:avLst/>
          </a:prstGeom>
        </p:spPr>
      </p:pic>
    </p:spTree>
    <p:extLst>
      <p:ext uri="{BB962C8B-B14F-4D97-AF65-F5344CB8AC3E}">
        <p14:creationId xmlns:p14="http://schemas.microsoft.com/office/powerpoint/2010/main" val="674260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A2B9-DB34-BB48-A74A-D20848B008E1}"/>
              </a:ext>
            </a:extLst>
          </p:cNvPr>
          <p:cNvSpPr>
            <a:spLocks noGrp="1"/>
          </p:cNvSpPr>
          <p:nvPr>
            <p:ph type="title"/>
          </p:nvPr>
        </p:nvSpPr>
        <p:spPr/>
        <p:txBody>
          <a:bodyPr/>
          <a:lstStyle/>
          <a:p>
            <a:pPr>
              <a:spcBef>
                <a:spcPts val="0"/>
              </a:spcBef>
            </a:pPr>
            <a:r>
              <a:rPr lang="it-CH" dirty="0" err="1">
                <a:ea typeface="+mj-lt"/>
                <a:cs typeface="+mj-lt"/>
              </a:rPr>
              <a:t>Transport</a:t>
            </a:r>
            <a:r>
              <a:rPr lang="it-CH" dirty="0">
                <a:ea typeface="+mj-lt"/>
                <a:cs typeface="+mj-lt"/>
              </a:rPr>
              <a:t> </a:t>
            </a:r>
            <a:r>
              <a:rPr lang="it-CH" dirty="0" err="1">
                <a:ea typeface="+mj-lt"/>
                <a:cs typeface="+mj-lt"/>
              </a:rPr>
              <a:t>layer</a:t>
            </a:r>
            <a:r>
              <a:rPr lang="it-CH" dirty="0">
                <a:ea typeface="+mj-lt"/>
                <a:cs typeface="+mj-lt"/>
              </a:rPr>
              <a:t> (4)</a:t>
            </a:r>
            <a:endParaRPr lang="en-US" dirty="0"/>
          </a:p>
        </p:txBody>
      </p:sp>
      <p:sp>
        <p:nvSpPr>
          <p:cNvPr id="3" name="Content Placeholder 2">
            <a:extLst>
              <a:ext uri="{FF2B5EF4-FFF2-40B4-BE49-F238E27FC236}">
                <a16:creationId xmlns:a16="http://schemas.microsoft.com/office/drawing/2014/main" id="{CEA978DB-60AC-3E4D-9462-57FA34270179}"/>
              </a:ext>
            </a:extLst>
          </p:cNvPr>
          <p:cNvSpPr>
            <a:spLocks noGrp="1"/>
          </p:cNvSpPr>
          <p:nvPr>
            <p:ph idx="1"/>
          </p:nvPr>
        </p:nvSpPr>
        <p:spPr>
          <a:xfrm>
            <a:off x="838200" y="1778000"/>
            <a:ext cx="10515600" cy="4724400"/>
          </a:xfrm>
        </p:spPr>
        <p:txBody>
          <a:bodyPr vert="horz" lIns="91440" tIns="45720" rIns="91440" bIns="45720" rtlCol="0" anchor="t">
            <a:normAutofit fontScale="62500" lnSpcReduction="20000"/>
          </a:bodyPr>
          <a:lstStyle/>
          <a:p>
            <a:r>
              <a:rPr lang="en-US" dirty="0">
                <a:ea typeface="+mn-lt"/>
                <a:cs typeface="+mn-lt"/>
              </a:rPr>
              <a:t>The Transport layer is the fourth layer in the ISO/OSI model and is responsible for </a:t>
            </a:r>
            <a:r>
              <a:rPr lang="en-US" b="1" dirty="0">
                <a:ea typeface="+mn-lt"/>
                <a:cs typeface="+mn-lt"/>
              </a:rPr>
              <a:t>providing reliable end-to-end communication between applications running on different devices. </a:t>
            </a:r>
            <a:r>
              <a:rPr lang="en-US" dirty="0">
                <a:ea typeface="+mn-lt"/>
                <a:cs typeface="+mn-lt"/>
              </a:rPr>
              <a:t>The Transport layer provides the following services.</a:t>
            </a:r>
            <a:endParaRPr lang="en-US" dirty="0"/>
          </a:p>
          <a:p>
            <a:pPr lvl="1"/>
            <a:r>
              <a:rPr lang="en-US" b="1" dirty="0">
                <a:ea typeface="+mn-lt"/>
                <a:cs typeface="+mn-lt"/>
              </a:rPr>
              <a:t>Connection-oriented</a:t>
            </a:r>
            <a:r>
              <a:rPr lang="en-US" dirty="0">
                <a:ea typeface="+mn-lt"/>
                <a:cs typeface="+mn-lt"/>
              </a:rPr>
              <a:t> </a:t>
            </a:r>
            <a:r>
              <a:rPr lang="en-US" b="1" dirty="0">
                <a:ea typeface="+mn-lt"/>
                <a:cs typeface="+mn-lt"/>
              </a:rPr>
              <a:t>communication</a:t>
            </a:r>
            <a:r>
              <a:rPr lang="en-US" dirty="0">
                <a:ea typeface="+mn-lt"/>
                <a:cs typeface="+mn-lt"/>
              </a:rPr>
              <a:t>: the Transport layer provides a connection-oriented communication mode, in which a connection is established between the sender and receiver before data transmission can begin. </a:t>
            </a:r>
            <a:endParaRPr lang="en-US" dirty="0">
              <a:cs typeface="Calibri"/>
            </a:endParaRPr>
          </a:p>
          <a:p>
            <a:pPr lvl="1"/>
            <a:r>
              <a:rPr lang="en-US" b="1" dirty="0">
                <a:ea typeface="+mn-lt"/>
                <a:cs typeface="+mn-lt"/>
              </a:rPr>
              <a:t>Connectionless communication</a:t>
            </a:r>
            <a:r>
              <a:rPr lang="en-US" dirty="0">
                <a:ea typeface="+mn-lt"/>
                <a:cs typeface="+mn-lt"/>
              </a:rPr>
              <a:t>: the Transport layer also provides a connectionless communication mode, in which data is transmitted without a connection being established between the sender and receiver. This mode is useful for applications that require low overhead and do not require reliability guarantees.</a:t>
            </a:r>
            <a:endParaRPr lang="en-US" dirty="0">
              <a:cs typeface="Calibri"/>
            </a:endParaRPr>
          </a:p>
          <a:p>
            <a:pPr lvl="1"/>
            <a:r>
              <a:rPr lang="en-US" b="1" dirty="0">
                <a:ea typeface="+mn-lt"/>
                <a:cs typeface="+mn-lt"/>
              </a:rPr>
              <a:t>Flow control: </a:t>
            </a:r>
            <a:r>
              <a:rPr lang="en-US" dirty="0">
                <a:ea typeface="+mn-lt"/>
                <a:cs typeface="+mn-lt"/>
              </a:rPr>
              <a:t>the Transport layer controls the flow of data between devices to prevent data loss or congestion. It uses techniques such as </a:t>
            </a:r>
            <a:r>
              <a:rPr lang="en-US" i="1" dirty="0">
                <a:ea typeface="+mn-lt"/>
                <a:cs typeface="+mn-lt"/>
              </a:rPr>
              <a:t>windowing</a:t>
            </a:r>
            <a:r>
              <a:rPr lang="en-US" dirty="0">
                <a:ea typeface="+mn-lt"/>
                <a:cs typeface="+mn-lt"/>
              </a:rPr>
              <a:t> or buffering to ensure that data is transmitted at an appropriate rate.</a:t>
            </a:r>
            <a:endParaRPr lang="en-US" dirty="0">
              <a:cs typeface="Calibri"/>
            </a:endParaRPr>
          </a:p>
          <a:p>
            <a:pPr lvl="1"/>
            <a:r>
              <a:rPr lang="en-US" b="1" dirty="0">
                <a:ea typeface="+mn-lt"/>
                <a:cs typeface="+mn-lt"/>
              </a:rPr>
              <a:t>Error recovery</a:t>
            </a:r>
            <a:r>
              <a:rPr lang="en-US" dirty="0">
                <a:ea typeface="+mn-lt"/>
                <a:cs typeface="+mn-lt"/>
              </a:rPr>
              <a:t>: the Transport layer provides error recovery mechanisms to ensure that data is transmitted accurately and completely. It uses techniques such as </a:t>
            </a:r>
            <a:r>
              <a:rPr lang="en-US" b="1" dirty="0">
                <a:ea typeface="+mn-lt"/>
                <a:cs typeface="+mn-lt"/>
              </a:rPr>
              <a:t>acknowledgement</a:t>
            </a:r>
            <a:r>
              <a:rPr lang="en-US" dirty="0">
                <a:ea typeface="+mn-lt"/>
                <a:cs typeface="+mn-lt"/>
              </a:rPr>
              <a:t>, </a:t>
            </a:r>
            <a:r>
              <a:rPr lang="en-US" b="1" dirty="0">
                <a:ea typeface="+mn-lt"/>
                <a:cs typeface="+mn-lt"/>
              </a:rPr>
              <a:t>retransmission, and error correction </a:t>
            </a:r>
            <a:r>
              <a:rPr lang="en-US" dirty="0">
                <a:ea typeface="+mn-lt"/>
                <a:cs typeface="+mn-lt"/>
              </a:rPr>
              <a:t>to recover from errors. </a:t>
            </a:r>
            <a:endParaRPr lang="en-US" dirty="0">
              <a:cs typeface="Calibri"/>
            </a:endParaRPr>
          </a:p>
          <a:p>
            <a:pPr lvl="1"/>
            <a:r>
              <a:rPr lang="en-US" b="1" dirty="0">
                <a:ea typeface="+mn-lt"/>
                <a:cs typeface="+mn-lt"/>
              </a:rPr>
              <a:t>Multiplexing and demultiplexing: </a:t>
            </a:r>
            <a:r>
              <a:rPr lang="en-US" dirty="0">
                <a:ea typeface="+mn-lt"/>
                <a:cs typeface="+mn-lt"/>
              </a:rPr>
              <a:t>the Transport layer can support multiple applications running on a single device, and can multiplex or demultiplex data from different applications to ensure that the data is delivered to the correct application.</a:t>
            </a:r>
            <a:endParaRPr lang="en-US" dirty="0">
              <a:cs typeface="Calibri"/>
            </a:endParaRPr>
          </a:p>
          <a:p>
            <a:r>
              <a:rPr lang="en-US" dirty="0">
                <a:ea typeface="+mn-lt"/>
                <a:cs typeface="+mn-lt"/>
              </a:rPr>
              <a:t>The TCP/IP Transport layer is roughly equivalent to the ISO/OSI Transport layer.</a:t>
            </a:r>
            <a:endParaRPr lang="en-US" dirty="0"/>
          </a:p>
          <a:p>
            <a:r>
              <a:rPr lang="en-US" b="1" dirty="0">
                <a:ea typeface="+mn-lt"/>
                <a:cs typeface="+mn-lt"/>
              </a:rPr>
              <a:t>The Transport layer is implemented in two main protocols: the Transmission Control Protocol (TCP) and the User Datagram Protocol (UDP). TCP provides connection-oriented communication and reliable delivery of data, while UDP provides connectionless communication and is useful for applications that require low overhead and do not require reliability guarantees.</a:t>
            </a:r>
            <a:endParaRPr lang="en-US" b="1" dirty="0"/>
          </a:p>
        </p:txBody>
      </p:sp>
      <p:sp>
        <p:nvSpPr>
          <p:cNvPr id="5" name="Slide Number Placeholder 4">
            <a:extLst>
              <a:ext uri="{FF2B5EF4-FFF2-40B4-BE49-F238E27FC236}">
                <a16:creationId xmlns:a16="http://schemas.microsoft.com/office/drawing/2014/main" id="{231B6C19-A79C-0304-C1CC-6F6DC2084B8F}"/>
              </a:ext>
            </a:extLst>
          </p:cNvPr>
          <p:cNvSpPr>
            <a:spLocks noGrp="1"/>
          </p:cNvSpPr>
          <p:nvPr>
            <p:ph type="sldNum" sz="quarter" idx="12"/>
          </p:nvPr>
        </p:nvSpPr>
        <p:spPr/>
        <p:txBody>
          <a:bodyPr/>
          <a:lstStyle/>
          <a:p>
            <a:fld id="{C8141492-CF40-414B-9698-F860F861B76E}" type="slidenum">
              <a:rPr lang="en-IT" smtClean="0"/>
              <a:t>9</a:t>
            </a:fld>
            <a:endParaRPr lang="en-IT"/>
          </a:p>
        </p:txBody>
      </p:sp>
    </p:spTree>
    <p:extLst>
      <p:ext uri="{BB962C8B-B14F-4D97-AF65-F5344CB8AC3E}">
        <p14:creationId xmlns:p14="http://schemas.microsoft.com/office/powerpoint/2010/main" val="2686100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0A5949EC6A064B9F786147FBF67492" ma:contentTypeVersion="11" ma:contentTypeDescription="Create a new document." ma:contentTypeScope="" ma:versionID="0959a839f57b5f546a9fe22154aec304">
  <xsd:schema xmlns:xsd="http://www.w3.org/2001/XMLSchema" xmlns:xs="http://www.w3.org/2001/XMLSchema" xmlns:p="http://schemas.microsoft.com/office/2006/metadata/properties" xmlns:ns2="82df3a19-a3de-4396-8034-c4a39bfea062" xmlns:ns3="dc153812-c7bb-41b4-9d61-ffd75a7a62a1" targetNamespace="http://schemas.microsoft.com/office/2006/metadata/properties" ma:root="true" ma:fieldsID="5c04a45db70e6a238ab36494663fd2df" ns2:_="" ns3:_="">
    <xsd:import namespace="82df3a19-a3de-4396-8034-c4a39bfea062"/>
    <xsd:import namespace="dc153812-c7bb-41b4-9d61-ffd75a7a62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f3a19-a3de-4396-8034-c4a39bfea0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5b07b-e106-434b-8e42-295331486e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153812-c7bb-41b4-9d61-ffd75a7a62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85c973a-7893-47f5-88c4-d30812414c90}" ma:internalName="TaxCatchAll" ma:showField="CatchAllData" ma:web="dc153812-c7bb-41b4-9d61-ffd75a7a62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df3a19-a3de-4396-8034-c4a39bfea062">
      <Terms xmlns="http://schemas.microsoft.com/office/infopath/2007/PartnerControls"/>
    </lcf76f155ced4ddcb4097134ff3c332f>
    <TaxCatchAll xmlns="dc153812-c7bb-41b4-9d61-ffd75a7a62a1" xsi:nil="true"/>
  </documentManagement>
</p:properties>
</file>

<file path=customXml/itemProps1.xml><?xml version="1.0" encoding="utf-8"?>
<ds:datastoreItem xmlns:ds="http://schemas.openxmlformats.org/officeDocument/2006/customXml" ds:itemID="{CC57AB12-47C5-4D4C-9CD6-8DA56EDB9F32}">
  <ds:schemaRefs>
    <ds:schemaRef ds:uri="http://schemas.microsoft.com/sharepoint/v3/contenttype/forms"/>
  </ds:schemaRefs>
</ds:datastoreItem>
</file>

<file path=customXml/itemProps2.xml><?xml version="1.0" encoding="utf-8"?>
<ds:datastoreItem xmlns:ds="http://schemas.openxmlformats.org/officeDocument/2006/customXml" ds:itemID="{6720B72B-C1F8-4333-AB5F-F69CBE5E7F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df3a19-a3de-4396-8034-c4a39bfea062"/>
    <ds:schemaRef ds:uri="dc153812-c7bb-41b4-9d61-ffd75a7a62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9F82FC-0075-4913-B8CC-2EBBFFD8E276}">
  <ds:schemaRefs>
    <ds:schemaRef ds:uri="http://schemas.microsoft.com/office/2006/documentManagement/types"/>
    <ds:schemaRef ds:uri="82df3a19-a3de-4396-8034-c4a39bfea062"/>
    <ds:schemaRef ds:uri="http://purl.org/dc/elements/1.1/"/>
    <ds:schemaRef ds:uri="http://schemas.microsoft.com/office/2006/metadata/propertie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dc153812-c7bb-41b4-9d61-ffd75a7a62a1"/>
  </ds:schemaRefs>
</ds:datastoreItem>
</file>

<file path=docProps/app.xml><?xml version="1.0" encoding="utf-8"?>
<Properties xmlns="http://schemas.openxmlformats.org/officeDocument/2006/extended-properties" xmlns:vt="http://schemas.openxmlformats.org/officeDocument/2006/docPropsVTypes">
  <Template/>
  <TotalTime>3820</TotalTime>
  <Words>10408</Words>
  <Application>Microsoft Office PowerPoint</Application>
  <PresentationFormat>Widescreen</PresentationFormat>
  <Paragraphs>1005</Paragraphs>
  <Slides>85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Arial</vt:lpstr>
      <vt:lpstr>Calibri</vt:lpstr>
      <vt:lpstr>Calibri Light</vt:lpstr>
      <vt:lpstr>Consolas</vt:lpstr>
      <vt:lpstr>Courier New</vt:lpstr>
      <vt:lpstr>Lucida Sans Typewriter</vt:lpstr>
      <vt:lpstr>Times New Roman</vt:lpstr>
      <vt:lpstr>Office Theme</vt:lpstr>
      <vt:lpstr>Corso reti per neo assunti (PNRR)</vt:lpstr>
      <vt:lpstr>Introduction</vt:lpstr>
      <vt:lpstr>ISO/OSI Model</vt:lpstr>
      <vt:lpstr>ISO/OSI Model</vt:lpstr>
      <vt:lpstr>ISO/OSI Model vs TCP/IP Model</vt:lpstr>
      <vt:lpstr>Physical layer (1)</vt:lpstr>
      <vt:lpstr>Data link layer (2)</vt:lpstr>
      <vt:lpstr>Network layer (3)</vt:lpstr>
      <vt:lpstr>Transport layer (4)</vt:lpstr>
      <vt:lpstr>Session (5) and Presentation(6) layer</vt:lpstr>
      <vt:lpstr>Application layer (7)</vt:lpstr>
      <vt:lpstr>Encapsulation</vt:lpstr>
      <vt:lpstr>ETHERNET</vt:lpstr>
      <vt:lpstr>Ethernet History</vt:lpstr>
      <vt:lpstr>Ethernet and ISO/OSI model</vt:lpstr>
      <vt:lpstr>Physical layer example: BaseT</vt:lpstr>
      <vt:lpstr>Some cables</vt:lpstr>
      <vt:lpstr>The Media Access Control</vt:lpstr>
      <vt:lpstr> The MAC address</vt:lpstr>
      <vt:lpstr>The transmission</vt:lpstr>
      <vt:lpstr>The frame</vt:lpstr>
      <vt:lpstr>The Cyclic Redundancy Check (CRC)</vt:lpstr>
      <vt:lpstr>VLAN 802.1q</vt:lpstr>
      <vt:lpstr>VLAN tagging</vt:lpstr>
      <vt:lpstr>Link Aggregation Group (LAG)</vt:lpstr>
      <vt:lpstr>Link Aggregation - dictionary</vt:lpstr>
      <vt:lpstr>Frame distribution and LACP</vt:lpstr>
      <vt:lpstr>Avoiding ethernet switching loop </vt:lpstr>
      <vt:lpstr>Spanning Tree Protocol (802.1d)</vt:lpstr>
      <vt:lpstr>Spanning tree example</vt:lpstr>
      <vt:lpstr>Hub</vt:lpstr>
      <vt:lpstr>Switch</vt:lpstr>
      <vt:lpstr>Switch</vt:lpstr>
      <vt:lpstr>MAC address Table example</vt:lpstr>
      <vt:lpstr>Internet Protocol</vt:lpstr>
      <vt:lpstr>Internet Protocol addressing: why ?</vt:lpstr>
      <vt:lpstr>Internet Protocol IPv4 addressing</vt:lpstr>
      <vt:lpstr>Private IP Address ranges</vt:lpstr>
      <vt:lpstr>Address notation</vt:lpstr>
      <vt:lpstr>Address assignment</vt:lpstr>
      <vt:lpstr>ARP and Neighbor Discovery</vt:lpstr>
      <vt:lpstr>ARP mechanism</vt:lpstr>
      <vt:lpstr>ARP Table example</vt:lpstr>
      <vt:lpstr>ARP Cache</vt:lpstr>
      <vt:lpstr>IP Routing</vt:lpstr>
      <vt:lpstr>Routing types</vt:lpstr>
      <vt:lpstr>Routing protocols</vt:lpstr>
      <vt:lpstr>Distance vector protocols</vt:lpstr>
      <vt:lpstr>Link state protocols</vt:lpstr>
      <vt:lpstr>Border Gateway Protocol</vt:lpstr>
      <vt:lpstr>Internet Control Message Protocol</vt:lpstr>
      <vt:lpstr>ICMP message format</vt:lpstr>
      <vt:lpstr>Your network companion: “The ping”</vt:lpstr>
      <vt:lpstr>Your network companion: “traceroute”</vt:lpstr>
      <vt:lpstr>ICMP in IPv6?</vt:lpstr>
      <vt:lpstr>TCP/UDP (Transport Layer)</vt:lpstr>
      <vt:lpstr>Transport Layer (Layer 4)</vt:lpstr>
      <vt:lpstr>Transmission Control Protocol</vt:lpstr>
      <vt:lpstr>TCP connection (3-way handshake)</vt:lpstr>
      <vt:lpstr>Closing a TCP connection</vt:lpstr>
      <vt:lpstr>User Datagram Protocol (UDP)</vt:lpstr>
      <vt:lpstr>TCP and UDP ports</vt:lpstr>
      <vt:lpstr>TCP/UDP typical flows</vt:lpstr>
      <vt:lpstr>NAT: IP Network Address Translation</vt:lpstr>
      <vt:lpstr>NAT: How it works</vt:lpstr>
      <vt:lpstr>NAT: Main usage @INFN</vt:lpstr>
      <vt:lpstr>NAT: implementation </vt:lpstr>
      <vt:lpstr>NAT: pf on FreeBSD</vt:lpstr>
      <vt:lpstr>NAT translation table example</vt:lpstr>
      <vt:lpstr>Application layer</vt:lpstr>
      <vt:lpstr>DHCP</vt:lpstr>
      <vt:lpstr>DHCP</vt:lpstr>
      <vt:lpstr>DHCP Lease</vt:lpstr>
      <vt:lpstr>DHCP messages (DORA process)</vt:lpstr>
      <vt:lpstr>DHCP Messages (Renew)</vt:lpstr>
      <vt:lpstr>The "Options" field</vt:lpstr>
      <vt:lpstr>Domain Name System</vt:lpstr>
      <vt:lpstr>Hierarchy and INFN convention </vt:lpstr>
      <vt:lpstr>Domain Name System</vt:lpstr>
      <vt:lpstr>DNS records type</vt:lpstr>
      <vt:lpstr>DNS zone examples</vt:lpstr>
      <vt:lpstr>Resolution</vt:lpstr>
      <vt:lpstr>Views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Emergency Team</dc:title>
  <dc:creator>Alessandro Brunengo</dc:creator>
  <cp:lastModifiedBy>Lorenzo Chiarelli</cp:lastModifiedBy>
  <cp:revision>14</cp:revision>
  <dcterms:created xsi:type="dcterms:W3CDTF">2022-03-11T15:21:45Z</dcterms:created>
  <dcterms:modified xsi:type="dcterms:W3CDTF">2023-10-10T12:35:59Z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0x010100680A5949EC6A064B9F786147FBF67492</vt:lpwstr>
  </property>
  <property fmtid="{D5CDD505-2E9C-101B-9397-08002B2CF9AE}" pid="3" name="MediaServiceImageTags">
    <vt:lpwstr/>
  </property>
</Properties>
</file>